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280" r:id="rId2"/>
    <p:sldId id="425" r:id="rId3"/>
    <p:sldId id="467" r:id="rId4"/>
    <p:sldId id="468" r:id="rId5"/>
    <p:sldId id="469" r:id="rId6"/>
    <p:sldId id="470" r:id="rId7"/>
    <p:sldId id="471" r:id="rId8"/>
    <p:sldId id="472" r:id="rId9"/>
    <p:sldId id="473" r:id="rId10"/>
    <p:sldId id="474" r:id="rId11"/>
    <p:sldId id="475" r:id="rId12"/>
    <p:sldId id="476" r:id="rId13"/>
    <p:sldId id="477" r:id="rId14"/>
    <p:sldId id="478" r:id="rId15"/>
    <p:sldId id="430" r:id="rId16"/>
    <p:sldId id="464" r:id="rId17"/>
    <p:sldId id="465" r:id="rId18"/>
    <p:sldId id="466" r:id="rId19"/>
    <p:sldId id="434" r:id="rId20"/>
    <p:sldId id="435" r:id="rId21"/>
    <p:sldId id="436" r:id="rId22"/>
    <p:sldId id="437" r:id="rId23"/>
    <p:sldId id="442" r:id="rId24"/>
    <p:sldId id="443" r:id="rId25"/>
    <p:sldId id="444" r:id="rId26"/>
    <p:sldId id="445" r:id="rId27"/>
    <p:sldId id="447" r:id="rId28"/>
    <p:sldId id="479" r:id="rId29"/>
    <p:sldId id="480" r:id="rId30"/>
    <p:sldId id="495" r:id="rId31"/>
    <p:sldId id="496" r:id="rId32"/>
    <p:sldId id="497" r:id="rId33"/>
    <p:sldId id="500" r:id="rId34"/>
    <p:sldId id="501" r:id="rId35"/>
    <p:sldId id="502" r:id="rId36"/>
    <p:sldId id="503" r:id="rId37"/>
    <p:sldId id="498" r:id="rId38"/>
    <p:sldId id="499" r:id="rId39"/>
    <p:sldId id="452" r:id="rId40"/>
    <p:sldId id="453" r:id="rId41"/>
    <p:sldId id="454" r:id="rId42"/>
    <p:sldId id="455" r:id="rId43"/>
    <p:sldId id="456" r:id="rId44"/>
    <p:sldId id="457" r:id="rId45"/>
    <p:sldId id="462" r:id="rId46"/>
    <p:sldId id="463" r:id="rId47"/>
    <p:sldId id="268" r:id="rId48"/>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7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FBFE"/>
    <a:srgbClr val="57D2E3"/>
    <a:srgbClr val="21B1C5"/>
    <a:srgbClr val="B2F3FC"/>
    <a:srgbClr val="4BCFE1"/>
    <a:srgbClr val="5BADF7"/>
    <a:srgbClr val="6A56A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19" autoAdjust="0"/>
    <p:restoredTop sz="94660" autoAdjust="0"/>
  </p:normalViewPr>
  <p:slideViewPr>
    <p:cSldViewPr snapToGrid="0">
      <p:cViewPr varScale="1">
        <p:scale>
          <a:sx n="146" d="100"/>
          <a:sy n="146" d="100"/>
        </p:scale>
        <p:origin x="-624" y="-90"/>
      </p:cViewPr>
      <p:guideLst>
        <p:guide orient="horz" pos="1620"/>
        <p:guide pos="2880"/>
      </p:guideLst>
    </p:cSldViewPr>
  </p:slideViewPr>
  <p:notesTextViewPr>
    <p:cViewPr>
      <p:scale>
        <a:sx n="1" d="1"/>
        <a:sy n="1" d="1"/>
      </p:scale>
      <p:origin x="0" y="0"/>
    </p:cViewPr>
  </p:notesTextViewPr>
  <p:sorterViewPr>
    <p:cViewPr>
      <p:scale>
        <a:sx n="112" d="100"/>
        <a:sy n="112" d="100"/>
      </p:scale>
      <p:origin x="0" y="-618"/>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a:defRPr/>
            </a:pPr>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a:lvl1pPr>
          </a:lstStyle>
          <a:p>
            <a:fld id="{5A21E2B2-6AA3-485B-96E4-1359DA7F9BFB}"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a:lvl1pPr>
          </a:lstStyle>
          <a:p>
            <a:fld id="{E618694F-7EF8-4274-9B14-8854FBD8D0C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2900" algn="l" rtl="0" eaLnBrk="0" fontAlgn="base" hangingPunct="0">
      <a:spcBef>
        <a:spcPct val="30000"/>
      </a:spcBef>
      <a:spcAft>
        <a:spcPct val="0"/>
      </a:spcAft>
      <a:defRPr sz="900" kern="1200">
        <a:solidFill>
          <a:schemeClr val="tx1"/>
        </a:solidFill>
        <a:latin typeface="+mn-lt"/>
        <a:ea typeface="+mn-ea"/>
        <a:cs typeface="+mn-cs"/>
      </a:defRPr>
    </a:lvl2pPr>
    <a:lvl3pPr marL="685800" algn="l" rtl="0" eaLnBrk="0" fontAlgn="base" hangingPunct="0">
      <a:spcBef>
        <a:spcPct val="30000"/>
      </a:spcBef>
      <a:spcAft>
        <a:spcPct val="0"/>
      </a:spcAft>
      <a:defRPr sz="900" kern="1200">
        <a:solidFill>
          <a:schemeClr val="tx1"/>
        </a:solidFill>
        <a:latin typeface="+mn-lt"/>
        <a:ea typeface="+mn-ea"/>
        <a:cs typeface="+mn-cs"/>
      </a:defRPr>
    </a:lvl3pPr>
    <a:lvl4pPr marL="1028700" algn="l" rtl="0" eaLnBrk="0" fontAlgn="base" hangingPunct="0">
      <a:spcBef>
        <a:spcPct val="30000"/>
      </a:spcBef>
      <a:spcAft>
        <a:spcPct val="0"/>
      </a:spcAft>
      <a:defRPr sz="900" kern="1200">
        <a:solidFill>
          <a:schemeClr val="tx1"/>
        </a:solidFill>
        <a:latin typeface="+mn-lt"/>
        <a:ea typeface="+mn-ea"/>
        <a:cs typeface="+mn-cs"/>
      </a:defRPr>
    </a:lvl4pPr>
    <a:lvl5pPr marL="1371600" algn="l"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0902662F-372C-406A-8196-BDF8E6F503C3}"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758785"/>
          <p:cNvSpPr>
            <a:spLocks noGrp="1" noRot="1" noChangeAspect="1" noChangeArrowheads="1" noTextEdit="1"/>
          </p:cNvSpPr>
          <p:nvPr>
            <p:ph type="sldImg" idx="4294967295"/>
          </p:nvPr>
        </p:nvSpPr>
        <p:spPr bwMode="auto">
          <a:ln>
            <a:solidFill>
              <a:srgbClr val="000000"/>
            </a:solidFill>
            <a:miter lim="800000"/>
          </a:ln>
        </p:spPr>
      </p:sp>
      <p:sp>
        <p:nvSpPr>
          <p:cNvPr id="39938" name="文本占位符 758787"/>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759809"/>
          <p:cNvSpPr>
            <a:spLocks noGrp="1" noRot="1" noChangeAspect="1" noChangeArrowheads="1" noTextEdit="1"/>
          </p:cNvSpPr>
          <p:nvPr>
            <p:ph type="sldImg" idx="4294967295"/>
          </p:nvPr>
        </p:nvSpPr>
        <p:spPr bwMode="auto">
          <a:ln>
            <a:solidFill>
              <a:srgbClr val="000000"/>
            </a:solidFill>
            <a:miter lim="800000"/>
          </a:ln>
        </p:spPr>
      </p:sp>
      <p:sp>
        <p:nvSpPr>
          <p:cNvPr id="41986" name="文本占位符 759811"/>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760833"/>
          <p:cNvSpPr>
            <a:spLocks noGrp="1" noRot="1" noChangeAspect="1" noChangeArrowheads="1" noTextEdit="1"/>
          </p:cNvSpPr>
          <p:nvPr>
            <p:ph type="sldImg" idx="4294967295"/>
          </p:nvPr>
        </p:nvSpPr>
        <p:spPr bwMode="auto">
          <a:ln>
            <a:solidFill>
              <a:srgbClr val="000000"/>
            </a:solidFill>
            <a:miter lim="800000"/>
          </a:ln>
        </p:spPr>
      </p:sp>
      <p:sp>
        <p:nvSpPr>
          <p:cNvPr id="44034" name="文本占位符 760835"/>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761857"/>
          <p:cNvSpPr>
            <a:spLocks noGrp="1" noRot="1" noChangeAspect="1" noChangeArrowheads="1" noTextEdit="1"/>
          </p:cNvSpPr>
          <p:nvPr>
            <p:ph type="sldImg" idx="4294967295"/>
          </p:nvPr>
        </p:nvSpPr>
        <p:spPr bwMode="auto">
          <a:ln>
            <a:solidFill>
              <a:srgbClr val="000000"/>
            </a:solidFill>
            <a:miter lim="800000"/>
          </a:ln>
        </p:spPr>
      </p:sp>
      <p:sp>
        <p:nvSpPr>
          <p:cNvPr id="46082" name="文本占位符 761859"/>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763905"/>
          <p:cNvSpPr>
            <a:spLocks noGrp="1" noRot="1" noChangeAspect="1" noChangeArrowheads="1" noTextEdit="1"/>
          </p:cNvSpPr>
          <p:nvPr>
            <p:ph type="sldImg" idx="4294967295"/>
          </p:nvPr>
        </p:nvSpPr>
        <p:spPr bwMode="auto">
          <a:ln>
            <a:solidFill>
              <a:srgbClr val="000000"/>
            </a:solidFill>
            <a:miter lim="800000"/>
          </a:ln>
        </p:spPr>
      </p:sp>
      <p:sp>
        <p:nvSpPr>
          <p:cNvPr id="48130" name="文本占位符 763907"/>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777217"/>
          <p:cNvSpPr>
            <a:spLocks noGrp="1" noRot="1" noChangeAspect="1" noChangeArrowheads="1" noTextEdit="1"/>
          </p:cNvSpPr>
          <p:nvPr>
            <p:ph type="sldImg" idx="4294967295"/>
          </p:nvPr>
        </p:nvSpPr>
        <p:spPr bwMode="auto">
          <a:ln>
            <a:solidFill>
              <a:srgbClr val="000000"/>
            </a:solidFill>
            <a:miter lim="800000"/>
          </a:ln>
        </p:spPr>
      </p:sp>
      <p:sp>
        <p:nvSpPr>
          <p:cNvPr id="54274" name="文本占位符 777219"/>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769025"/>
          <p:cNvSpPr>
            <a:spLocks noGrp="1" noRot="1" noChangeAspect="1" noChangeArrowheads="1" noTextEdit="1"/>
          </p:cNvSpPr>
          <p:nvPr>
            <p:ph type="sldImg" idx="4294967295"/>
          </p:nvPr>
        </p:nvSpPr>
        <p:spPr bwMode="auto">
          <a:ln>
            <a:solidFill>
              <a:srgbClr val="000000"/>
            </a:solidFill>
            <a:miter lim="800000"/>
          </a:ln>
        </p:spPr>
      </p:sp>
      <p:sp>
        <p:nvSpPr>
          <p:cNvPr id="62466" name="文本占位符 769027"/>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768001"/>
          <p:cNvSpPr>
            <a:spLocks noGrp="1" noRot="1" noChangeAspect="1" noChangeArrowheads="1" noTextEdit="1"/>
          </p:cNvSpPr>
          <p:nvPr>
            <p:ph type="sldImg" idx="4294967295"/>
          </p:nvPr>
        </p:nvSpPr>
        <p:spPr bwMode="auto">
          <a:ln>
            <a:solidFill>
              <a:srgbClr val="000000"/>
            </a:solidFill>
            <a:miter lim="800000"/>
          </a:ln>
        </p:spPr>
      </p:sp>
      <p:sp>
        <p:nvSpPr>
          <p:cNvPr id="64514" name="文本占位符 76800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771073"/>
          <p:cNvSpPr>
            <a:spLocks noGrp="1" noRot="1" noChangeAspect="1" noChangeArrowheads="1" noTextEdit="1"/>
          </p:cNvSpPr>
          <p:nvPr>
            <p:ph type="sldImg" idx="4294967295"/>
          </p:nvPr>
        </p:nvSpPr>
        <p:spPr bwMode="auto">
          <a:ln>
            <a:solidFill>
              <a:srgbClr val="000000"/>
            </a:solidFill>
            <a:miter lim="800000"/>
          </a:ln>
        </p:spPr>
      </p:sp>
      <p:sp>
        <p:nvSpPr>
          <p:cNvPr id="66562" name="文本占位符 771075"/>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770049"/>
          <p:cNvSpPr>
            <a:spLocks noGrp="1" noRot="1" noChangeAspect="1" noChangeArrowheads="1" noTextEdit="1"/>
          </p:cNvSpPr>
          <p:nvPr>
            <p:ph type="sldImg" idx="4294967295"/>
          </p:nvPr>
        </p:nvSpPr>
        <p:spPr bwMode="auto">
          <a:ln>
            <a:solidFill>
              <a:srgbClr val="000000"/>
            </a:solidFill>
            <a:miter lim="800000"/>
          </a:ln>
        </p:spPr>
      </p:sp>
      <p:sp>
        <p:nvSpPr>
          <p:cNvPr id="68610" name="文本占位符 770051"/>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738305"/>
          <p:cNvSpPr>
            <a:spLocks noGrp="1" noRot="1" noChangeAspect="1" noChangeArrowheads="1" noTextEdit="1"/>
          </p:cNvSpPr>
          <p:nvPr>
            <p:ph type="sldImg" idx="4294967295"/>
          </p:nvPr>
        </p:nvSpPr>
        <p:spPr bwMode="auto">
          <a:ln>
            <a:solidFill>
              <a:srgbClr val="000000"/>
            </a:solidFill>
            <a:miter lim="800000"/>
          </a:ln>
        </p:spPr>
      </p:sp>
      <p:sp>
        <p:nvSpPr>
          <p:cNvPr id="10242" name="文本占位符 738307"/>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772097"/>
          <p:cNvSpPr>
            <a:spLocks noGrp="1" noRot="1" noChangeAspect="1" noChangeArrowheads="1" noTextEdit="1"/>
          </p:cNvSpPr>
          <p:nvPr>
            <p:ph type="sldImg" idx="4294967295"/>
          </p:nvPr>
        </p:nvSpPr>
        <p:spPr bwMode="auto">
          <a:ln>
            <a:solidFill>
              <a:srgbClr val="000000"/>
            </a:solidFill>
            <a:miter lim="800000"/>
          </a:ln>
        </p:spPr>
      </p:sp>
      <p:sp>
        <p:nvSpPr>
          <p:cNvPr id="70658" name="文本占位符 772099"/>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773121"/>
          <p:cNvSpPr>
            <a:spLocks noGrp="1" noRot="1" noChangeAspect="1" noChangeArrowheads="1" noTextEdit="1"/>
          </p:cNvSpPr>
          <p:nvPr>
            <p:ph type="sldImg" idx="4294967295"/>
          </p:nvPr>
        </p:nvSpPr>
        <p:spPr bwMode="auto">
          <a:ln>
            <a:solidFill>
              <a:srgbClr val="000000"/>
            </a:solidFill>
            <a:miter lim="800000"/>
          </a:ln>
        </p:spPr>
      </p:sp>
      <p:sp>
        <p:nvSpPr>
          <p:cNvPr id="72706" name="文本占位符 77312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779265"/>
          <p:cNvSpPr>
            <a:spLocks noGrp="1" noRot="1" noChangeAspect="1" noChangeArrowheads="1" noTextEdit="1"/>
          </p:cNvSpPr>
          <p:nvPr>
            <p:ph type="sldImg" idx="4294967295"/>
          </p:nvPr>
        </p:nvSpPr>
        <p:spPr bwMode="auto">
          <a:ln>
            <a:solidFill>
              <a:srgbClr val="000000"/>
            </a:solidFill>
            <a:miter lim="800000"/>
          </a:ln>
        </p:spPr>
      </p:sp>
      <p:sp>
        <p:nvSpPr>
          <p:cNvPr id="74754" name="文本占位符 779267"/>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781313"/>
          <p:cNvSpPr>
            <a:spLocks noGrp="1" noRot="1" noChangeAspect="1" noChangeArrowheads="1" noTextEdit="1"/>
          </p:cNvSpPr>
          <p:nvPr>
            <p:ph type="sldImg" idx="4294967295"/>
          </p:nvPr>
        </p:nvSpPr>
        <p:spPr bwMode="auto">
          <a:ln>
            <a:solidFill>
              <a:srgbClr val="000000"/>
            </a:solidFill>
            <a:miter lim="800000"/>
          </a:ln>
        </p:spPr>
      </p:sp>
      <p:sp>
        <p:nvSpPr>
          <p:cNvPr id="76802" name="文本占位符 781315"/>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885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7885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AFF6789F-4401-4AEE-AD22-972E59D5B082}" type="slidenum">
              <a:rPr lang="zh-CN" altLang="en-US"/>
              <a:t>47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331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zh-CN" smtClean="0"/>
          </a:p>
        </p:txBody>
      </p:sp>
      <p:sp>
        <p:nvSpPr>
          <p:cNvPr id="13315"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DE7B0216-3BEC-49F9-8D0D-25B87A2C74BD}" type="slidenum">
              <a:rPr lang="zh-CN" altLang="en-US"/>
              <a:t>4</a:t>
            </a:fld>
            <a:endParaRPr lang="zh-CN" altLang="en-US"/>
          </a:p>
        </p:txBody>
      </p:sp>
      <p:sp>
        <p:nvSpPr>
          <p:cNvPr id="13316" name="页脚占位符 4"/>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t>中国英语教师网</a:t>
            </a:r>
          </a:p>
        </p:txBody>
      </p:sp>
      <p:sp>
        <p:nvSpPr>
          <p:cNvPr id="13317"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69281A11-ECA8-4921-BA14-3F0F842AD32B}" type="slidenum">
              <a:rPr lang="zh-CN" altLang="en-US"/>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743425"/>
          <p:cNvSpPr>
            <a:spLocks noGrp="1" noRot="1" noChangeAspect="1" noChangeArrowheads="1" noTextEdit="1"/>
          </p:cNvSpPr>
          <p:nvPr>
            <p:ph type="sldImg" idx="4294967295"/>
          </p:nvPr>
        </p:nvSpPr>
        <p:spPr bwMode="auto">
          <a:ln>
            <a:solidFill>
              <a:srgbClr val="000000"/>
            </a:solidFill>
            <a:miter lim="800000"/>
          </a:ln>
        </p:spPr>
      </p:sp>
      <p:sp>
        <p:nvSpPr>
          <p:cNvPr id="25602" name="文本占位符 743427"/>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765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765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B492811E-0219-4B98-A420-E60F6194DA96}" type="slidenum">
              <a:rPr lang="zh-CN" altLang="en-US"/>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747521"/>
          <p:cNvSpPr>
            <a:spLocks noGrp="1" noRot="1" noChangeAspect="1" noChangeArrowheads="1" noTextEdit="1"/>
          </p:cNvSpPr>
          <p:nvPr>
            <p:ph type="sldImg" idx="4294967295"/>
          </p:nvPr>
        </p:nvSpPr>
        <p:spPr bwMode="auto">
          <a:ln>
            <a:solidFill>
              <a:srgbClr val="000000"/>
            </a:solidFill>
            <a:miter lim="800000"/>
          </a:ln>
        </p:spPr>
      </p:sp>
      <p:sp>
        <p:nvSpPr>
          <p:cNvPr id="31746" name="文本占位符 74752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748545"/>
          <p:cNvSpPr>
            <a:spLocks noGrp="1" noRot="1" noChangeAspect="1" noChangeArrowheads="1" noTextEdit="1"/>
          </p:cNvSpPr>
          <p:nvPr>
            <p:ph type="sldImg" idx="4294967295"/>
          </p:nvPr>
        </p:nvSpPr>
        <p:spPr bwMode="auto">
          <a:ln>
            <a:solidFill>
              <a:srgbClr val="000000"/>
            </a:solidFill>
            <a:miter lim="800000"/>
          </a:ln>
        </p:spPr>
      </p:sp>
      <p:sp>
        <p:nvSpPr>
          <p:cNvPr id="33794" name="文本占位符 748547"/>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749569"/>
          <p:cNvSpPr>
            <a:spLocks noGrp="1" noRot="1" noChangeAspect="1" noChangeArrowheads="1" noTextEdit="1"/>
          </p:cNvSpPr>
          <p:nvPr>
            <p:ph type="sldImg" idx="4294967295"/>
          </p:nvPr>
        </p:nvSpPr>
        <p:spPr bwMode="auto">
          <a:ln>
            <a:solidFill>
              <a:srgbClr val="000000"/>
            </a:solidFill>
            <a:miter lim="800000"/>
          </a:ln>
        </p:spPr>
      </p:sp>
      <p:sp>
        <p:nvSpPr>
          <p:cNvPr id="35842" name="文本占位符 749571"/>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013F9590-D0E8-43A5-AC0D-1D286BBCCE26}" type="slidenum">
              <a:rPr lang="en-US" altLang="zh-CN"/>
              <a:t>22</a:t>
            </a:fld>
            <a:endParaRPr lang="en-US" altLang="zh-CN"/>
          </a:p>
        </p:txBody>
      </p:sp>
      <p:sp>
        <p:nvSpPr>
          <p:cNvPr id="37890" name="Rectangle 2"/>
          <p:cNvSpPr>
            <a:spLocks noGrp="1" noRot="1" noChangeAspect="1" noChangeArrowheads="1" noTextEdit="1"/>
          </p:cNvSpPr>
          <p:nvPr>
            <p:ph type="sldImg" idx="4294967295"/>
          </p:nvPr>
        </p:nvSpPr>
        <p:spPr bwMode="auto">
          <a:ln>
            <a:solidFill>
              <a:srgbClr val="000000"/>
            </a:solidFill>
            <a:miter lim="800000"/>
          </a:ln>
        </p:spPr>
      </p:sp>
      <p:sp>
        <p:nvSpPr>
          <p:cNvPr id="37891" name="文本占位符 651268"/>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2" name="组合 1"/>
          <p:cNvGrpSpPr/>
          <p:nvPr userDrawn="1"/>
        </p:nvGrpSpPr>
        <p:grpSpPr bwMode="auto">
          <a:xfrm>
            <a:off x="0" y="657225"/>
            <a:ext cx="6468666" cy="2805113"/>
            <a:chOff x="-1" y="869694"/>
            <a:chExt cx="8144452" cy="3740406"/>
          </a:xfrm>
        </p:grpSpPr>
        <p:sp>
          <p:nvSpPr>
            <p:cNvPr id="3" name="矩形 14"/>
            <p:cNvSpPr>
              <a:spLocks noChangeArrowheads="1"/>
            </p:cNvSpPr>
            <p:nvPr/>
          </p:nvSpPr>
          <p:spPr bwMode="auto">
            <a:xfrm rot="10800000">
              <a:off x="-1" y="869694"/>
              <a:ext cx="8144452" cy="3740406"/>
            </a:xfrm>
            <a:prstGeom prst="rect">
              <a:avLst/>
            </a:prstGeom>
            <a:gradFill flip="none" rotWithShape="1">
              <a:gsLst>
                <a:gs pos="917">
                  <a:schemeClr val="bg1"/>
                </a:gs>
                <a:gs pos="37000">
                  <a:srgbClr val="E6FBFE">
                    <a:alpha val="80000"/>
                  </a:srgbClr>
                </a:gs>
                <a:gs pos="100000">
                  <a:srgbClr val="57D2E3"/>
                </a:gs>
              </a:gsLst>
              <a:lin ang="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dirty="0" smtClean="0"/>
            </a:p>
          </p:txBody>
        </p:sp>
        <p:pic>
          <p:nvPicPr>
            <p:cNvPr id="4" name="图片 28"/>
            <p:cNvPicPr>
              <a:picLocks noChangeAspect="1" noChangeArrowheads="1"/>
            </p:cNvPicPr>
            <p:nvPr/>
          </p:nvPicPr>
          <p:blipFill>
            <a:blip r:embed="rId2" cstate="email"/>
            <a:srcRect b="-90"/>
            <a:stretch>
              <a:fillRect/>
            </a:stretch>
          </p:blipFill>
          <p:spPr bwMode="auto">
            <a:xfrm>
              <a:off x="0" y="869694"/>
              <a:ext cx="8144450" cy="333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矩形 14"/>
          <p:cNvSpPr>
            <a:spLocks noChangeArrowheads="1"/>
          </p:cNvSpPr>
          <p:nvPr/>
        </p:nvSpPr>
        <p:spPr bwMode="auto">
          <a:xfrm>
            <a:off x="4898" y="1152526"/>
            <a:ext cx="6377718" cy="1724024"/>
          </a:xfrm>
          <a:prstGeom prst="rect">
            <a:avLst/>
          </a:prstGeom>
          <a:gradFill>
            <a:gsLst>
              <a:gs pos="917">
                <a:schemeClr val="bg1">
                  <a:alpha val="28000"/>
                </a:schemeClr>
              </a:gs>
              <a:gs pos="31000">
                <a:srgbClr val="E6FBFE">
                  <a:alpha val="80000"/>
                </a:srgbClr>
              </a:gs>
              <a:gs pos="79000">
                <a:srgbClr val="57D2E3"/>
              </a:gs>
            </a:gsLst>
            <a:lin ang="0" scaled="1"/>
          </a:gradFill>
          <a:ln>
            <a:noFill/>
          </a:ln>
          <a:effectLst>
            <a:reflection blurRad="6350" stA="50000" endA="300" endPos="55000" dir="5400000" sy="-100000" algn="bl" rotWithShape="0"/>
          </a:effec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p>
        </p:txBody>
      </p:sp>
      <p:sp>
        <p:nvSpPr>
          <p:cNvPr id="6" name="矩形 8"/>
          <p:cNvSpPr>
            <a:spLocks noChangeArrowheads="1"/>
          </p:cNvSpPr>
          <p:nvPr/>
        </p:nvSpPr>
        <p:spPr bwMode="auto">
          <a:xfrm>
            <a:off x="6149579" y="210741"/>
            <a:ext cx="2345531" cy="253603"/>
          </a:xfrm>
          <a:prstGeom prst="rect">
            <a:avLst/>
          </a:prstGeom>
          <a:noFill/>
          <a:ln>
            <a:noFill/>
          </a:ln>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a:t>
            </a:r>
            <a:r>
              <a:rPr lang="zh-CN"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出版社 </a:t>
            </a:r>
            <a:r>
              <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七</a:t>
            </a:r>
            <a:r>
              <a:rPr lang="zh-CN"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下</a:t>
            </a:r>
            <a:r>
              <a:rPr lang="zh-CN"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册</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4"/>
          <p:cNvSpPr>
            <a:spLocks noChangeArrowheads="1"/>
          </p:cNvSpPr>
          <p:nvPr/>
        </p:nvSpPr>
        <p:spPr bwMode="auto">
          <a:xfrm>
            <a:off x="-5" y="128709"/>
            <a:ext cx="9144002" cy="391339"/>
          </a:xfrm>
          <a:prstGeom prst="rect">
            <a:avLst/>
          </a:prstGeom>
          <a:gradFill flip="none" rotWithShape="1">
            <a:gsLst>
              <a:gs pos="917">
                <a:schemeClr val="bg1"/>
              </a:gs>
              <a:gs pos="37000">
                <a:srgbClr val="E6FBFE">
                  <a:alpha val="80000"/>
                </a:srgbClr>
              </a:gs>
              <a:gs pos="100000">
                <a:srgbClr val="57D2E3"/>
              </a:gs>
            </a:gsLst>
            <a:lin ang="10800000" scaled="1"/>
            <a:tileRect/>
          </a:gradFill>
          <a:ln>
            <a:noFill/>
          </a:ln>
          <a:effectLst>
            <a:reflection blurRad="6350" stA="50000" endA="300" endPos="55000" dir="5400000" sy="-100000" algn="bl" rotWithShape="0"/>
          </a:effec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p>
        </p:txBody>
      </p:sp>
      <p:pic>
        <p:nvPicPr>
          <p:cNvPr id="3" name="图片 21"/>
          <p:cNvPicPr>
            <a:picLocks noChangeAspect="1" noChangeArrowheads="1"/>
          </p:cNvPicPr>
          <p:nvPr userDrawn="1"/>
        </p:nvPicPr>
        <p:blipFill>
          <a:blip r:embed="rId2" cstate="email"/>
          <a:srcRect l="-2669" r="-10663"/>
          <a:stretch>
            <a:fillRect/>
          </a:stretch>
        </p:blipFill>
        <p:spPr bwMode="auto">
          <a:xfrm>
            <a:off x="1675210" y="136923"/>
            <a:ext cx="7468790" cy="38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8"/>
          <p:cNvPicPr>
            <a:picLocks noChangeAspect="1" noChangeArrowheads="1"/>
          </p:cNvPicPr>
          <p:nvPr userDrawn="1"/>
        </p:nvPicPr>
        <p:blipFill>
          <a:blip r:embed="rId3" cstate="email"/>
          <a:srcRect/>
          <a:stretch>
            <a:fillRect/>
          </a:stretch>
        </p:blipFill>
        <p:spPr bwMode="auto">
          <a:xfrm>
            <a:off x="8504635" y="189310"/>
            <a:ext cx="392906" cy="27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6149579" y="210741"/>
            <a:ext cx="2345531" cy="253603"/>
          </a:xfrm>
          <a:prstGeom prst="rect">
            <a:avLst/>
          </a:prstGeom>
          <a:noFill/>
          <a:ln>
            <a:noFill/>
          </a:ln>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a:t>
            </a:r>
            <a:r>
              <a:rPr lang="zh-CN"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出版社 </a:t>
            </a:r>
            <a:r>
              <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七</a:t>
            </a:r>
            <a:r>
              <a:rPr lang="zh-CN"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下</a:t>
            </a:r>
            <a:r>
              <a:rPr lang="zh-CN"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册</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2" name="组合 2"/>
          <p:cNvGrpSpPr/>
          <p:nvPr userDrawn="1"/>
        </p:nvGrpSpPr>
        <p:grpSpPr bwMode="auto">
          <a:xfrm>
            <a:off x="0" y="629841"/>
            <a:ext cx="9144000" cy="2341959"/>
            <a:chOff x="0" y="839788"/>
            <a:chExt cx="12192000" cy="3122612"/>
          </a:xfrm>
        </p:grpSpPr>
        <p:sp>
          <p:nvSpPr>
            <p:cNvPr id="3" name="矩形 14"/>
            <p:cNvSpPr>
              <a:spLocks noChangeArrowheads="1"/>
            </p:cNvSpPr>
            <p:nvPr/>
          </p:nvSpPr>
          <p:spPr bwMode="auto">
            <a:xfrm>
              <a:off x="0" y="840303"/>
              <a:ext cx="12192000" cy="3120789"/>
            </a:xfrm>
            <a:prstGeom prst="rect">
              <a:avLst/>
            </a:prstGeom>
            <a:solidFill>
              <a:srgbClr val="57D2E3"/>
            </a:soli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p>
          </p:txBody>
        </p:sp>
        <p:pic>
          <p:nvPicPr>
            <p:cNvPr id="4" name="图片 28"/>
            <p:cNvPicPr>
              <a:picLocks noChangeAspect="1" noChangeArrowheads="1"/>
            </p:cNvPicPr>
            <p:nvPr/>
          </p:nvPicPr>
          <p:blipFill>
            <a:blip r:embed="rId2" cstate="email"/>
            <a:srcRect/>
            <a:stretch>
              <a:fillRect/>
            </a:stretch>
          </p:blipFill>
          <p:spPr bwMode="auto">
            <a:xfrm>
              <a:off x="280416" y="839788"/>
              <a:ext cx="11640122"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矩形 14"/>
          <p:cNvSpPr>
            <a:spLocks noChangeArrowheads="1"/>
          </p:cNvSpPr>
          <p:nvPr/>
        </p:nvSpPr>
        <p:spPr bwMode="auto">
          <a:xfrm>
            <a:off x="-5" y="1595632"/>
            <a:ext cx="9144002" cy="1017598"/>
          </a:xfrm>
          <a:prstGeom prst="rect">
            <a:avLst/>
          </a:prstGeom>
          <a:gradFill>
            <a:gsLst>
              <a:gs pos="917">
                <a:schemeClr val="bg1"/>
              </a:gs>
              <a:gs pos="37000">
                <a:srgbClr val="E6FBFE">
                  <a:alpha val="80000"/>
                </a:srgbClr>
              </a:gs>
              <a:gs pos="100000">
                <a:srgbClr val="57D2E3"/>
              </a:gs>
            </a:gsLst>
            <a:lin ang="10800000" scaled="1"/>
          </a:gradFill>
          <a:ln>
            <a:noFill/>
          </a:ln>
          <a:effectLst>
            <a:reflection blurRad="6350" stA="50000" endA="300" endPos="55000" dir="5400000" sy="-100000" algn="bl" rotWithShape="0"/>
          </a:effec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p>
        </p:txBody>
      </p:sp>
      <p:sp>
        <p:nvSpPr>
          <p:cNvPr id="6" name="矩形 8"/>
          <p:cNvSpPr>
            <a:spLocks noChangeArrowheads="1"/>
          </p:cNvSpPr>
          <p:nvPr/>
        </p:nvSpPr>
        <p:spPr bwMode="auto">
          <a:xfrm>
            <a:off x="1984772" y="1779985"/>
            <a:ext cx="5828109" cy="700192"/>
          </a:xfrm>
          <a:prstGeom prst="rect">
            <a:avLst/>
          </a:prstGeom>
          <a:noFill/>
          <a:ln>
            <a:noFill/>
          </a:ln>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Tx/>
              <a:buNone/>
              <a:defRPr/>
            </a:pPr>
            <a:r>
              <a:rPr lang="zh-CN" altLang="en-US" sz="4100" b="1" spc="45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谢谢观看！</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Calibri" panose="020F050202020403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2288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25717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29146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14"/>
          <p:cNvSpPr>
            <a:spLocks noChangeArrowheads="1"/>
          </p:cNvSpPr>
          <p:nvPr/>
        </p:nvSpPr>
        <p:spPr bwMode="auto">
          <a:xfrm>
            <a:off x="4895" y="630226"/>
            <a:ext cx="9144000" cy="4513274"/>
          </a:xfrm>
          <a:prstGeom prst="rect">
            <a:avLst/>
          </a:prstGeom>
          <a:noFill/>
          <a:ln>
            <a:noFill/>
          </a:ln>
          <a:effectLst>
            <a:reflection blurRad="6350" stA="50000" endA="300" endPos="55000" dir="5400000" sy="-100000" algn="bl" rotWithShape="0"/>
          </a:effec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dirty="0" smtClean="0"/>
          </a:p>
        </p:txBody>
      </p:sp>
      <p:grpSp>
        <p:nvGrpSpPr>
          <p:cNvPr id="7170" name="组合 8"/>
          <p:cNvGrpSpPr/>
          <p:nvPr/>
        </p:nvGrpSpPr>
        <p:grpSpPr bwMode="auto">
          <a:xfrm>
            <a:off x="0" y="1444536"/>
            <a:ext cx="6375930" cy="1955605"/>
            <a:chOff x="1178398" y="2253922"/>
            <a:chExt cx="3550788" cy="2610954"/>
          </a:xfrm>
        </p:grpSpPr>
        <p:sp>
          <p:nvSpPr>
            <p:cNvPr id="25" name="矩形 24"/>
            <p:cNvSpPr>
              <a:spLocks noChangeArrowheads="1"/>
            </p:cNvSpPr>
            <p:nvPr/>
          </p:nvSpPr>
          <p:spPr bwMode="auto">
            <a:xfrm>
              <a:off x="1181124" y="2253922"/>
              <a:ext cx="3548062" cy="1520391"/>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2800" b="1" spc="225"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Unit 4 </a:t>
              </a:r>
            </a:p>
            <a:p>
              <a:pPr algn="ctr">
                <a:defRPr/>
              </a:pPr>
              <a:r>
                <a:rPr lang="en-US" altLang="zh-CN" sz="4000" b="1" spc="225"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Don’t eat in class.</a:t>
              </a:r>
            </a:p>
          </p:txBody>
        </p:sp>
        <p:sp>
          <p:nvSpPr>
            <p:cNvPr id="26" name="TextBox 2"/>
            <p:cNvSpPr txBox="1">
              <a:spLocks noChangeArrowheads="1"/>
            </p:cNvSpPr>
            <p:nvPr/>
          </p:nvSpPr>
          <p:spPr bwMode="auto">
            <a:xfrm>
              <a:off x="1178398" y="4186864"/>
              <a:ext cx="3522865" cy="678012"/>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2700" b="1" spc="225"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Section B</a:t>
              </a:r>
              <a:endParaRPr lang="zh-CN" altLang="en-US" sz="2700" b="1" spc="225"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pic>
        <p:nvPicPr>
          <p:cNvPr id="7173" name="图片 1"/>
          <p:cNvPicPr>
            <a:picLocks noChangeAspect="1" noChangeArrowheads="1"/>
          </p:cNvPicPr>
          <p:nvPr/>
        </p:nvPicPr>
        <p:blipFill>
          <a:blip r:embed="rId3" cstate="email"/>
          <a:srcRect/>
          <a:stretch>
            <a:fillRect/>
          </a:stretch>
        </p:blipFill>
        <p:spPr bwMode="auto">
          <a:xfrm>
            <a:off x="6325791" y="1148953"/>
            <a:ext cx="2822972" cy="399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895" y="4360974"/>
            <a:ext cx="6320895"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Text Box 9"/>
          <p:cNvSpPr txBox="1">
            <a:spLocks noChangeArrowheads="1"/>
          </p:cNvSpPr>
          <p:nvPr/>
        </p:nvSpPr>
        <p:spPr bwMode="auto">
          <a:xfrm>
            <a:off x="2228850" y="4343400"/>
            <a:ext cx="48065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a:solidFill>
                  <a:srgbClr val="C00000"/>
                </a:solidFill>
                <a:latin typeface="Times New Roman" panose="02020603050405020304" pitchFamily="18" charset="0"/>
              </a:rPr>
              <a:t>Don’t go out on school nights.</a:t>
            </a:r>
          </a:p>
        </p:txBody>
      </p:sp>
      <p:pic>
        <p:nvPicPr>
          <p:cNvPr id="11268" name="图片 11267" descr="img_2108_1"/>
          <p:cNvPicPr>
            <a:picLocks noChangeAspect="1" noChangeArrowheads="1"/>
          </p:cNvPicPr>
          <p:nvPr/>
        </p:nvPicPr>
        <p:blipFill>
          <a:blip r:embed="rId2" cstate="email"/>
          <a:srcRect/>
          <a:stretch>
            <a:fillRect/>
          </a:stretch>
        </p:blipFill>
        <p:spPr bwMode="auto">
          <a:xfrm>
            <a:off x="2250282" y="1113235"/>
            <a:ext cx="458986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直接连接符 11268"/>
          <p:cNvSpPr>
            <a:spLocks noChangeShapeType="1"/>
          </p:cNvSpPr>
          <p:nvPr/>
        </p:nvSpPr>
        <p:spPr bwMode="auto">
          <a:xfrm flipV="1">
            <a:off x="2357437" y="1113235"/>
            <a:ext cx="4482704" cy="3024188"/>
          </a:xfrm>
          <a:prstGeom prst="line">
            <a:avLst/>
          </a:prstGeom>
          <a:noFill/>
          <a:ln w="57150">
            <a:solidFill>
              <a:srgbClr val="FF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9460" name="Rectangle 7"/>
          <p:cNvSpPr>
            <a:spLocks noChangeArrowheads="1"/>
          </p:cNvSpPr>
          <p:nvPr/>
        </p:nvSpPr>
        <p:spPr bwMode="auto">
          <a:xfrm>
            <a:off x="1716881" y="457200"/>
            <a:ext cx="5657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r>
              <a:rPr lang="en-US" altLang="zh-CN" sz="3000" b="1">
                <a:solidFill>
                  <a:srgbClr val="7030A0"/>
                </a:solidFill>
                <a:latin typeface="Times New Roman" panose="02020603050405020304" pitchFamily="18" charset="0"/>
              </a:rPr>
              <a:t>FAMILY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down)">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blinds(horizontal)">
                                      <p:cBhvr>
                                        <p:cTn id="12" dur="5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7"/>
                                        </p:tgtEl>
                                        <p:attrNameLst>
                                          <p:attrName>style.visibility</p:attrName>
                                        </p:attrNameLst>
                                      </p:cBhvr>
                                      <p:to>
                                        <p:strVal val="visible"/>
                                      </p:to>
                                    </p:set>
                                    <p:animEffect transition="in" filter="blinds(horizontal)">
                                      <p:cBhvr>
                                        <p:cTn id="17"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112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887141" y="4348163"/>
            <a:ext cx="542686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a:solidFill>
                  <a:srgbClr val="C00000"/>
                </a:solidFill>
                <a:latin typeface="Times New Roman" panose="02020603050405020304" pitchFamily="18" charset="0"/>
              </a:rPr>
              <a:t>Do your homework after school.</a:t>
            </a:r>
          </a:p>
        </p:txBody>
      </p:sp>
      <p:pic>
        <p:nvPicPr>
          <p:cNvPr id="12292" name="图片 12291" descr="200762321756537_2"/>
          <p:cNvPicPr>
            <a:picLocks noChangeAspect="1" noChangeArrowheads="1"/>
          </p:cNvPicPr>
          <p:nvPr/>
        </p:nvPicPr>
        <p:blipFill>
          <a:blip r:embed="rId2" cstate="email"/>
          <a:srcRect/>
          <a:stretch>
            <a:fillRect/>
          </a:stretch>
        </p:blipFill>
        <p:spPr bwMode="auto">
          <a:xfrm>
            <a:off x="3306366" y="1776413"/>
            <a:ext cx="2588419"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1887141" y="766763"/>
            <a:ext cx="5657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r>
              <a:rPr lang="en-US" altLang="zh-CN" sz="3000" b="1">
                <a:solidFill>
                  <a:srgbClr val="7030A0"/>
                </a:solidFill>
                <a:latin typeface="Times New Roman" panose="02020603050405020304" pitchFamily="18" charset="0"/>
              </a:rPr>
              <a:t>FAMILY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blinds(horizontal)">
                                      <p:cBhvr>
                                        <p:cTn id="12"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2331244" y="4476750"/>
            <a:ext cx="504110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C00000"/>
                </a:solidFill>
                <a:latin typeface="Times New Roman" panose="02020603050405020304" pitchFamily="18" charset="0"/>
              </a:rPr>
              <a:t>Practice the  guitar every day.</a:t>
            </a:r>
          </a:p>
        </p:txBody>
      </p:sp>
      <p:pic>
        <p:nvPicPr>
          <p:cNvPr id="13316" name="图片 13315" descr="2007919195354918_2"/>
          <p:cNvPicPr>
            <a:picLocks noChangeAspect="1" noChangeArrowheads="1"/>
          </p:cNvPicPr>
          <p:nvPr/>
        </p:nvPicPr>
        <p:blipFill>
          <a:blip r:embed="rId2" cstate="email"/>
          <a:srcRect/>
          <a:stretch>
            <a:fillRect/>
          </a:stretch>
        </p:blipFill>
        <p:spPr bwMode="auto">
          <a:xfrm>
            <a:off x="3137298" y="1619250"/>
            <a:ext cx="2812256"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7"/>
          <p:cNvSpPr>
            <a:spLocks noChangeArrowheads="1"/>
          </p:cNvSpPr>
          <p:nvPr/>
        </p:nvSpPr>
        <p:spPr bwMode="auto">
          <a:xfrm>
            <a:off x="1714500" y="734616"/>
            <a:ext cx="5657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r>
              <a:rPr lang="en-US" altLang="zh-CN" sz="3000" b="1">
                <a:solidFill>
                  <a:srgbClr val="7030A0"/>
                </a:solidFill>
                <a:latin typeface="Times New Roman" panose="02020603050405020304" pitchFamily="18" charset="0"/>
              </a:rPr>
              <a:t>FAMILY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62"/>
                                        </p:tgtEl>
                                        <p:attrNameLst>
                                          <p:attrName>style.visibility</p:attrName>
                                        </p:attrNameLst>
                                      </p:cBhvr>
                                      <p:to>
                                        <p:strVal val="visible"/>
                                      </p:to>
                                    </p:set>
                                    <p:animEffect transition="in" filter="blinds(horizontal)">
                                      <p:cBhvr>
                                        <p:cTn id="12"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Text Box 10"/>
          <p:cNvSpPr txBox="1">
            <a:spLocks noChangeArrowheads="1"/>
          </p:cNvSpPr>
          <p:nvPr/>
        </p:nvSpPr>
        <p:spPr bwMode="auto">
          <a:xfrm>
            <a:off x="2228850" y="4343400"/>
            <a:ext cx="48065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a:solidFill>
                  <a:srgbClr val="C00000"/>
                </a:solidFill>
                <a:latin typeface="Times New Roman" panose="02020603050405020304" pitchFamily="18" charset="0"/>
              </a:rPr>
              <a:t>Don’t watch TV after school.</a:t>
            </a:r>
          </a:p>
        </p:txBody>
      </p:sp>
      <p:pic>
        <p:nvPicPr>
          <p:cNvPr id="14340" name="图片 14339" descr="xin_06303061812260933181711"/>
          <p:cNvPicPr>
            <a:picLocks noChangeAspect="1" noChangeArrowheads="1"/>
          </p:cNvPicPr>
          <p:nvPr/>
        </p:nvPicPr>
        <p:blipFill>
          <a:blip r:embed="rId2"/>
          <a:srcRect/>
          <a:stretch>
            <a:fillRect/>
          </a:stretch>
        </p:blipFill>
        <p:spPr bwMode="auto">
          <a:xfrm>
            <a:off x="3028950" y="1085851"/>
            <a:ext cx="3064669" cy="325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直接连接符 14340"/>
          <p:cNvSpPr>
            <a:spLocks noChangeShapeType="1"/>
          </p:cNvSpPr>
          <p:nvPr/>
        </p:nvSpPr>
        <p:spPr bwMode="auto">
          <a:xfrm flipV="1">
            <a:off x="3086100" y="1143000"/>
            <a:ext cx="2743200" cy="2914650"/>
          </a:xfrm>
          <a:prstGeom prst="line">
            <a:avLst/>
          </a:prstGeom>
          <a:noFill/>
          <a:ln w="57150">
            <a:solidFill>
              <a:srgbClr val="FF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22532" name="Rectangle 7"/>
          <p:cNvSpPr>
            <a:spLocks noChangeArrowheads="1"/>
          </p:cNvSpPr>
          <p:nvPr/>
        </p:nvSpPr>
        <p:spPr bwMode="auto">
          <a:xfrm>
            <a:off x="1628775" y="514350"/>
            <a:ext cx="5657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r>
              <a:rPr lang="en-US" altLang="zh-CN" sz="2700" b="1">
                <a:solidFill>
                  <a:srgbClr val="7030A0"/>
                </a:solidFill>
                <a:latin typeface="Times New Roman" panose="02020603050405020304" pitchFamily="18" charset="0"/>
              </a:rPr>
              <a:t>FAMILY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blinds(horizontal)">
                                      <p:cBhvr>
                                        <p:cTn id="12" dur="500"/>
                                        <p:tgtEl>
                                          <p:spTgt spid="143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blinds(horizontal)">
                                      <p:cBhvr>
                                        <p:cTn id="17"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P spid="143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框 30723"/>
          <p:cNvSpPr txBox="1">
            <a:spLocks noChangeArrowheads="1"/>
          </p:cNvSpPr>
          <p:nvPr/>
        </p:nvSpPr>
        <p:spPr bwMode="auto">
          <a:xfrm>
            <a:off x="1840706" y="770335"/>
            <a:ext cx="5372100"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700" b="1">
                <a:latin typeface="Times New Roman" panose="02020603050405020304" pitchFamily="18" charset="0"/>
              </a:rPr>
              <a:t>Do you have any other family rules?</a:t>
            </a:r>
          </a:p>
        </p:txBody>
      </p:sp>
      <p:pic>
        <p:nvPicPr>
          <p:cNvPr id="23554" name="图片 30725" descr="Rules"/>
          <p:cNvPicPr>
            <a:picLocks noChangeAspect="1" noChangeArrowheads="1"/>
          </p:cNvPicPr>
          <p:nvPr/>
        </p:nvPicPr>
        <p:blipFill>
          <a:blip r:embed="rId2"/>
          <a:srcRect/>
          <a:stretch>
            <a:fillRect/>
          </a:stretch>
        </p:blipFill>
        <p:spPr bwMode="auto">
          <a:xfrm>
            <a:off x="2565798" y="1438275"/>
            <a:ext cx="3398044" cy="339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E:\图片库\动作\洗盘子.bmp"/>
          <p:cNvPicPr>
            <a:picLocks noChangeAspect="1" noChangeArrowheads="1"/>
          </p:cNvPicPr>
          <p:nvPr/>
        </p:nvPicPr>
        <p:blipFill>
          <a:blip r:embed="rId3" cstate="email"/>
          <a:srcRect/>
          <a:stretch>
            <a:fillRect/>
          </a:stretch>
        </p:blipFill>
        <p:spPr bwMode="auto">
          <a:xfrm>
            <a:off x="6340078" y="706041"/>
            <a:ext cx="1565672" cy="153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E:\图片库\动作\2082.tif"/>
          <p:cNvPicPr>
            <a:picLocks noChangeAspect="1" noChangeArrowheads="1"/>
          </p:cNvPicPr>
          <p:nvPr/>
        </p:nvPicPr>
        <p:blipFill>
          <a:blip r:embed="rId4" cstate="email"/>
          <a:srcRect/>
          <a:stretch>
            <a:fillRect/>
          </a:stretch>
        </p:blipFill>
        <p:spPr bwMode="auto">
          <a:xfrm>
            <a:off x="3707607" y="844153"/>
            <a:ext cx="1350169" cy="139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E:\图片库\动作\2349.tif"/>
          <p:cNvPicPr>
            <a:picLocks noChangeAspect="1" noChangeArrowheads="1"/>
          </p:cNvPicPr>
          <p:nvPr/>
        </p:nvPicPr>
        <p:blipFill>
          <a:blip r:embed="rId5" cstate="email"/>
          <a:srcRect/>
          <a:stretch>
            <a:fillRect/>
          </a:stretch>
        </p:blipFill>
        <p:spPr bwMode="auto">
          <a:xfrm>
            <a:off x="966788" y="823913"/>
            <a:ext cx="1326356" cy="150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1240632" y="2349104"/>
            <a:ext cx="1188244"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100" b="1">
                <a:solidFill>
                  <a:srgbClr val="C00000"/>
                </a:solidFill>
                <a:latin typeface="Times New Roman" panose="02020603050405020304" pitchFamily="18" charset="0"/>
              </a:rPr>
              <a:t>go out</a:t>
            </a:r>
            <a:endParaRPr lang="en-US" altLang="zh-CN" sz="2100" b="1">
              <a:solidFill>
                <a:srgbClr val="C00000"/>
              </a:solidFill>
              <a:latin typeface="Times New Roman" panose="02020603050405020304" pitchFamily="18" charset="0"/>
              <a:cs typeface="Times New Roman" panose="02020603050405020304" pitchFamily="18" charset="0"/>
            </a:endParaRPr>
          </a:p>
        </p:txBody>
      </p:sp>
      <p:sp>
        <p:nvSpPr>
          <p:cNvPr id="31749" name="Text Box 5"/>
          <p:cNvSpPr txBox="1">
            <a:spLocks noChangeArrowheads="1"/>
          </p:cNvSpPr>
          <p:nvPr/>
        </p:nvSpPr>
        <p:spPr bwMode="auto">
          <a:xfrm>
            <a:off x="3059906" y="2301479"/>
            <a:ext cx="27003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100" b="1">
                <a:solidFill>
                  <a:srgbClr val="C00000"/>
                </a:solidFill>
                <a:latin typeface="Times New Roman" panose="02020603050405020304" pitchFamily="18" charset="0"/>
              </a:rPr>
              <a:t>practice the guitar</a:t>
            </a:r>
            <a:endParaRPr lang="en-US" altLang="zh-CN" sz="2100" b="1">
              <a:solidFill>
                <a:srgbClr val="C00000"/>
              </a:solidFill>
              <a:latin typeface="Times New Roman" panose="02020603050405020304" pitchFamily="18" charset="0"/>
              <a:cs typeface="Times New Roman" panose="02020603050405020304" pitchFamily="18" charset="0"/>
            </a:endParaRPr>
          </a:p>
        </p:txBody>
      </p:sp>
      <p:sp>
        <p:nvSpPr>
          <p:cNvPr id="12" name="矩形 11"/>
          <p:cNvSpPr/>
          <p:nvPr/>
        </p:nvSpPr>
        <p:spPr>
          <a:xfrm>
            <a:off x="3451425" y="458879"/>
            <a:ext cx="1862530" cy="392415"/>
          </a:xfrm>
          <a:prstGeom prst="rect">
            <a:avLst/>
          </a:prstGeom>
          <a:noFill/>
        </p:spPr>
        <p:txBody>
          <a:bodyPr wrap="none" lIns="68580" tIns="34290" rIns="68580" bIns="34290">
            <a:spAutoFit/>
          </a:bodyPr>
          <a:lstStyle/>
          <a:p>
            <a:pPr algn="ctr">
              <a:buFontTx/>
              <a:buNone/>
              <a:defRPr/>
            </a:pPr>
            <a:r>
              <a:rPr lang="en-US" altLang="zh-CN" sz="2100" b="1"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sym typeface="+mn-ea"/>
              </a:rPr>
              <a:t>Main phrases</a:t>
            </a:r>
            <a:endParaRPr lang="zh-CN" altLang="en-US" sz="2100" b="1"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sym typeface="+mn-ea"/>
            </a:endParaRPr>
          </a:p>
        </p:txBody>
      </p:sp>
      <p:pic>
        <p:nvPicPr>
          <p:cNvPr id="10252" name="Picture 12" descr="E:\图片库\人物\A0650.tif"/>
          <p:cNvPicPr>
            <a:picLocks noChangeAspect="1" noChangeArrowheads="1"/>
          </p:cNvPicPr>
          <p:nvPr/>
        </p:nvPicPr>
        <p:blipFill>
          <a:blip r:embed="rId6" cstate="email"/>
          <a:srcRect/>
          <a:stretch>
            <a:fillRect/>
          </a:stretch>
        </p:blipFill>
        <p:spPr bwMode="auto">
          <a:xfrm>
            <a:off x="888206" y="2895600"/>
            <a:ext cx="1728788"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6"/>
          <p:cNvSpPr txBox="1">
            <a:spLocks noChangeArrowheads="1"/>
          </p:cNvSpPr>
          <p:nvPr/>
        </p:nvSpPr>
        <p:spPr bwMode="auto">
          <a:xfrm>
            <a:off x="5862638" y="4576763"/>
            <a:ext cx="314086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C00000"/>
                </a:solidFill>
                <a:latin typeface="Times New Roman" panose="02020603050405020304" pitchFamily="18" charset="0"/>
                <a:ea typeface="Arial Unicode MS" pitchFamily="34" charset="-122"/>
              </a:rPr>
              <a:t>help mom make breakfast</a:t>
            </a:r>
          </a:p>
        </p:txBody>
      </p:sp>
      <p:sp>
        <p:nvSpPr>
          <p:cNvPr id="18" name="Text Box 16"/>
          <p:cNvSpPr txBox="1">
            <a:spLocks noChangeArrowheads="1"/>
          </p:cNvSpPr>
          <p:nvPr/>
        </p:nvSpPr>
        <p:spPr bwMode="auto">
          <a:xfrm>
            <a:off x="3492103" y="4588669"/>
            <a:ext cx="2376488" cy="39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C00000"/>
                </a:solidFill>
                <a:latin typeface="Times New Roman" panose="02020603050405020304" pitchFamily="18" charset="0"/>
                <a:ea typeface="Arial Unicode MS" pitchFamily="34" charset="-122"/>
              </a:rPr>
              <a:t>clean his room</a:t>
            </a:r>
          </a:p>
        </p:txBody>
      </p:sp>
      <p:sp>
        <p:nvSpPr>
          <p:cNvPr id="19" name="Text Box 16"/>
          <p:cNvSpPr txBox="1">
            <a:spLocks noChangeArrowheads="1"/>
          </p:cNvSpPr>
          <p:nvPr/>
        </p:nvSpPr>
        <p:spPr bwMode="auto">
          <a:xfrm>
            <a:off x="6340078" y="2258617"/>
            <a:ext cx="2080022"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C00000"/>
                </a:solidFill>
                <a:latin typeface="Times New Roman" panose="02020603050405020304" pitchFamily="18" charset="0"/>
                <a:ea typeface="Arial Unicode MS" pitchFamily="34" charset="-122"/>
              </a:rPr>
              <a:t>do the dishes</a:t>
            </a:r>
          </a:p>
        </p:txBody>
      </p:sp>
      <p:sp>
        <p:nvSpPr>
          <p:cNvPr id="20" name="Text Box 16"/>
          <p:cNvSpPr txBox="1">
            <a:spLocks noChangeArrowheads="1"/>
          </p:cNvSpPr>
          <p:nvPr/>
        </p:nvSpPr>
        <p:spPr bwMode="auto">
          <a:xfrm>
            <a:off x="1062038" y="4576763"/>
            <a:ext cx="1944291"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C00000"/>
                </a:solidFill>
                <a:latin typeface="Times New Roman" panose="02020603050405020304" pitchFamily="18" charset="0"/>
                <a:ea typeface="Arial Unicode MS" pitchFamily="34" charset="-122"/>
              </a:rPr>
              <a:t>see friends</a:t>
            </a:r>
          </a:p>
        </p:txBody>
      </p:sp>
      <p:pic>
        <p:nvPicPr>
          <p:cNvPr id="21" name="Picture 13" descr="E:\图片库\动作\2270.tif"/>
          <p:cNvPicPr>
            <a:picLocks noChangeAspect="1" noChangeArrowheads="1"/>
          </p:cNvPicPr>
          <p:nvPr/>
        </p:nvPicPr>
        <p:blipFill>
          <a:blip r:embed="rId7" cstate="email"/>
          <a:srcRect/>
          <a:stretch>
            <a:fillRect/>
          </a:stretch>
        </p:blipFill>
        <p:spPr bwMode="auto">
          <a:xfrm>
            <a:off x="3606404" y="2955131"/>
            <a:ext cx="1552575" cy="139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E:\图片库\动作\3578.tif"/>
          <p:cNvPicPr>
            <a:picLocks noChangeAspect="1" noChangeArrowheads="1"/>
          </p:cNvPicPr>
          <p:nvPr/>
        </p:nvPicPr>
        <p:blipFill>
          <a:blip r:embed="rId8" cstate="email"/>
          <a:srcRect/>
          <a:stretch>
            <a:fillRect/>
          </a:stretch>
        </p:blipFill>
        <p:spPr bwMode="auto">
          <a:xfrm>
            <a:off x="6652022" y="2980135"/>
            <a:ext cx="1457325" cy="13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nodeType="withEffect">
                                  <p:stCondLst>
                                    <p:cond delay="0"/>
                                  </p:stCondLst>
                                  <p:childTnLst>
                                    <p:set>
                                      <p:cBhvr>
                                        <p:cTn id="20" dur="1" fill="hold">
                                          <p:stCondLst>
                                            <p:cond delay="0"/>
                                          </p:stCondLst>
                                        </p:cTn>
                                        <p:tgtEl>
                                          <p:spTgt spid="10252"/>
                                        </p:tgtEl>
                                        <p:attrNameLst>
                                          <p:attrName>style.visibility</p:attrName>
                                        </p:attrNameLst>
                                      </p:cBhvr>
                                      <p:to>
                                        <p:strVal val="visible"/>
                                      </p:to>
                                    </p:set>
                                    <p:animEffect transition="in" filter="randombar(horizontal)">
                                      <p:cBhvr>
                                        <p:cTn id="21" dur="500"/>
                                        <p:tgtEl>
                                          <p:spTgt spid="10252"/>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1748"/>
                                        </p:tgtEl>
                                        <p:attrNameLst>
                                          <p:attrName>style.visibility</p:attrName>
                                        </p:attrNameLst>
                                      </p:cBhvr>
                                      <p:to>
                                        <p:strVal val="visible"/>
                                      </p:to>
                                    </p:set>
                                    <p:animEffect transition="in" filter="slide(fromBottom)">
                                      <p:cBhvr>
                                        <p:cTn id="32" dur="500"/>
                                        <p:tgtEl>
                                          <p:spTgt spid="3174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49"/>
                                        </p:tgtEl>
                                        <p:attrNameLst>
                                          <p:attrName>style.visibility</p:attrName>
                                        </p:attrNameLst>
                                      </p:cBhvr>
                                      <p:to>
                                        <p:strVal val="visible"/>
                                      </p:to>
                                    </p:set>
                                    <p:anim calcmode="lin" valueType="num">
                                      <p:cBhvr>
                                        <p:cTn id="37" dur="500" fill="hold"/>
                                        <p:tgtEl>
                                          <p:spTgt spid="31749"/>
                                        </p:tgtEl>
                                        <p:attrNameLst>
                                          <p:attrName>ppt_x</p:attrName>
                                        </p:attrNameLst>
                                      </p:cBhvr>
                                      <p:tavLst>
                                        <p:tav tm="0">
                                          <p:val>
                                            <p:strVal val="0-#ppt_w/2"/>
                                          </p:val>
                                        </p:tav>
                                        <p:tav tm="100000">
                                          <p:val>
                                            <p:strVal val="#ppt_x"/>
                                          </p:val>
                                        </p:tav>
                                      </p:tavLst>
                                    </p:anim>
                                    <p:anim calcmode="lin" valueType="num">
                                      <p:cBhvr>
                                        <p:cTn id="38"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strVal val="#ppt_w*0.05"/>
                                          </p:val>
                                        </p:tav>
                                        <p:tav tm="100000">
                                          <p:val>
                                            <p:strVal val="#ppt_w"/>
                                          </p:val>
                                        </p:tav>
                                      </p:tavLst>
                                    </p:anim>
                                    <p:anim calcmode="lin" valueType="num">
                                      <p:cBhvr>
                                        <p:cTn id="44" dur="500" fill="hold"/>
                                        <p:tgtEl>
                                          <p:spTgt spid="19"/>
                                        </p:tgtEl>
                                        <p:attrNameLst>
                                          <p:attrName>ppt_h</p:attrName>
                                        </p:attrNameLst>
                                      </p:cBhvr>
                                      <p:tavLst>
                                        <p:tav tm="0">
                                          <p:val>
                                            <p:strVal val="#ppt_h"/>
                                          </p:val>
                                        </p:tav>
                                        <p:tav tm="100000">
                                          <p:val>
                                            <p:strVal val="#ppt_h"/>
                                          </p:val>
                                        </p:tav>
                                      </p:tavLst>
                                    </p:anim>
                                    <p:anim calcmode="lin" valueType="num">
                                      <p:cBhvr>
                                        <p:cTn id="45" dur="500" fill="hold"/>
                                        <p:tgtEl>
                                          <p:spTgt spid="19"/>
                                        </p:tgtEl>
                                        <p:attrNameLst>
                                          <p:attrName>ppt_x</p:attrName>
                                        </p:attrNameLst>
                                      </p:cBhvr>
                                      <p:tavLst>
                                        <p:tav tm="0">
                                          <p:val>
                                            <p:strVal val="#ppt_x-.2"/>
                                          </p:val>
                                        </p:tav>
                                        <p:tav tm="100000">
                                          <p:val>
                                            <p:strVal val="#ppt_x"/>
                                          </p:val>
                                        </p:tav>
                                      </p:tavLst>
                                    </p:anim>
                                    <p:anim calcmode="lin" valueType="num">
                                      <p:cBhvr>
                                        <p:cTn id="46" dur="500" fill="hold"/>
                                        <p:tgtEl>
                                          <p:spTgt spid="19"/>
                                        </p:tgtEl>
                                        <p:attrNameLst>
                                          <p:attrName>ppt_y</p:attrName>
                                        </p:attrNameLst>
                                      </p:cBhvr>
                                      <p:tavLst>
                                        <p:tav tm="0">
                                          <p:val>
                                            <p:strVal val="#ppt_y"/>
                                          </p:val>
                                        </p:tav>
                                        <p:tav tm="100000">
                                          <p:val>
                                            <p:strVal val="#ppt_y"/>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strVal val="#ppt_w*0.05"/>
                                          </p:val>
                                        </p:tav>
                                        <p:tav tm="100000">
                                          <p:val>
                                            <p:strVal val="#ppt_w"/>
                                          </p:val>
                                        </p:tav>
                                      </p:tavLst>
                                    </p:anim>
                                    <p:anim calcmode="lin" valueType="num">
                                      <p:cBhvr>
                                        <p:cTn id="53" dur="500" fill="hold"/>
                                        <p:tgtEl>
                                          <p:spTgt spid="20"/>
                                        </p:tgtEl>
                                        <p:attrNameLst>
                                          <p:attrName>ppt_h</p:attrName>
                                        </p:attrNameLst>
                                      </p:cBhvr>
                                      <p:tavLst>
                                        <p:tav tm="0">
                                          <p:val>
                                            <p:strVal val="#ppt_h"/>
                                          </p:val>
                                        </p:tav>
                                        <p:tav tm="100000">
                                          <p:val>
                                            <p:strVal val="#ppt_h"/>
                                          </p:val>
                                        </p:tav>
                                      </p:tavLst>
                                    </p:anim>
                                    <p:anim calcmode="lin" valueType="num">
                                      <p:cBhvr>
                                        <p:cTn id="54" dur="500" fill="hold"/>
                                        <p:tgtEl>
                                          <p:spTgt spid="20"/>
                                        </p:tgtEl>
                                        <p:attrNameLst>
                                          <p:attrName>ppt_x</p:attrName>
                                        </p:attrNameLst>
                                      </p:cBhvr>
                                      <p:tavLst>
                                        <p:tav tm="0">
                                          <p:val>
                                            <p:strVal val="#ppt_x-.2"/>
                                          </p:val>
                                        </p:tav>
                                        <p:tav tm="100000">
                                          <p:val>
                                            <p:strVal val="#ppt_x"/>
                                          </p:val>
                                        </p:tav>
                                      </p:tavLst>
                                    </p:anim>
                                    <p:anim calcmode="lin" valueType="num">
                                      <p:cBhvr>
                                        <p:cTn id="55" dur="500" fill="hold"/>
                                        <p:tgtEl>
                                          <p:spTgt spid="20"/>
                                        </p:tgtEl>
                                        <p:attrNameLst>
                                          <p:attrName>ppt_y</p:attrName>
                                        </p:attrNameLst>
                                      </p:cBhvr>
                                      <p:tavLst>
                                        <p:tav tm="0">
                                          <p:val>
                                            <p:strVal val="#ppt_y"/>
                                          </p:val>
                                        </p:tav>
                                        <p:tav tm="100000">
                                          <p:val>
                                            <p:strVal val="#ppt_y"/>
                                          </p:val>
                                        </p:tav>
                                      </p:tavLst>
                                    </p:anim>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 calcmode="lin" valueType="num">
                                      <p:cBhvr>
                                        <p:cTn id="63" dur="500" fill="hold"/>
                                        <p:tgtEl>
                                          <p:spTgt spid="18"/>
                                        </p:tgtEl>
                                        <p:attrNameLst>
                                          <p:attrName>style.rotation</p:attrName>
                                        </p:attrNameLst>
                                      </p:cBhvr>
                                      <p:tavLst>
                                        <p:tav tm="0">
                                          <p:val>
                                            <p:fltVal val="360"/>
                                          </p:val>
                                        </p:tav>
                                        <p:tav tm="100000">
                                          <p:val>
                                            <p:fltVal val="0"/>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heckerboard(across)">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组合 7"/>
          <p:cNvGrpSpPr/>
          <p:nvPr/>
        </p:nvGrpSpPr>
        <p:grpSpPr bwMode="auto">
          <a:xfrm>
            <a:off x="1391841" y="1193007"/>
            <a:ext cx="8610600" cy="5089530"/>
            <a:chOff x="1859120" y="845923"/>
            <a:chExt cx="18035337" cy="12911644"/>
          </a:xfrm>
        </p:grpSpPr>
        <p:graphicFrame>
          <p:nvGraphicFramePr>
            <p:cNvPr id="59395" name="表格 59394"/>
            <p:cNvGraphicFramePr/>
            <p:nvPr/>
          </p:nvGraphicFramePr>
          <p:xfrm>
            <a:off x="1859120" y="845923"/>
            <a:ext cx="18035337" cy="12911644"/>
          </p:xfrm>
          <a:graphic>
            <a:graphicData uri="http://schemas.openxmlformats.org/drawingml/2006/table">
              <a:tbl>
                <a:tblPr/>
                <a:tblGrid>
                  <a:gridCol w="838200">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gridCol w="1577501">
                    <a:extLst>
                      <a:ext uri="{9D8B030D-6E8A-4147-A177-3AD203B41FA5}">
                        <a16:colId xmlns:a16="http://schemas.microsoft.com/office/drawing/2014/main" val="20002"/>
                      </a:ext>
                    </a:extLst>
                  </a:gridCol>
                  <a:gridCol w="1866104">
                    <a:extLst>
                      <a:ext uri="{9D8B030D-6E8A-4147-A177-3AD203B41FA5}">
                        <a16:colId xmlns:a16="http://schemas.microsoft.com/office/drawing/2014/main" val="20003"/>
                      </a:ext>
                    </a:extLst>
                  </a:gridCol>
                  <a:gridCol w="1722120">
                    <a:extLst>
                      <a:ext uri="{9D8B030D-6E8A-4147-A177-3AD203B41FA5}">
                        <a16:colId xmlns:a16="http://schemas.microsoft.com/office/drawing/2014/main" val="20004"/>
                      </a:ext>
                    </a:extLst>
                  </a:gridCol>
                </a:tblGrid>
                <a:tr h="82284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Times New Roman" panose="02020603050405020304" pitchFamily="18" charset="0"/>
                          </a:rPr>
                          <a:t>Rules</a:t>
                        </a: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Can’t (×)</a:t>
                        </a:r>
                        <a:endParaRPr lang="zh-CN" altLang="en-US" sz="2000" b="1">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Have to/ Must (√)</a:t>
                        </a:r>
                        <a:endParaRPr lang="zh-CN" altLang="en-US" sz="2000" b="1">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Times New Roman" panose="02020603050405020304" pitchFamily="18" charset="0"/>
                          </a:rPr>
                          <a:t>When</a:t>
                        </a: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70101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a</a:t>
                        </a:r>
                        <a:endParaRPr lang="zh-CN" altLang="en-US" sz="2000" b="1">
                          <a:latin typeface="Times New Roman" panose="02020603050405020304" pitchFamily="18" charset="0"/>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Times New Roman" panose="02020603050405020304" pitchFamily="18" charset="0"/>
                          </a:rPr>
                          <a:t>go out</a:t>
                        </a: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solidFill>
                              <a:srgbClr val="FF0000"/>
                            </a:solidFill>
                            <a:latin typeface="Times New Roman" panose="02020603050405020304" pitchFamily="18" charset="0"/>
                          </a:rPr>
                          <a:t>×</a:t>
                        </a:r>
                        <a:endParaRPr lang="zh-CN" altLang="en-US" sz="2000" b="1" dirty="0">
                          <a:solidFill>
                            <a:srgbClr val="FF0000"/>
                          </a:solidFill>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solidFill>
                              <a:srgbClr val="FF0000"/>
                            </a:solidFill>
                            <a:latin typeface="Times New Roman" panose="02020603050405020304" pitchFamily="18" charset="0"/>
                          </a:rPr>
                          <a:t>on school nights</a:t>
                        </a:r>
                        <a:endParaRPr lang="zh-CN" altLang="en-US" sz="2000" b="1">
                          <a:solidFill>
                            <a:srgbClr val="FF0000"/>
                          </a:solidFill>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5713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Times New Roman" panose="02020603050405020304" pitchFamily="18" charset="0"/>
                          </a:rPr>
                          <a:t>see friends</a:t>
                        </a: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45713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do his homework</a:t>
                        </a:r>
                        <a:endParaRPr lang="zh-CN" altLang="en-US" sz="2000" b="1">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45713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practice the guitar</a:t>
                        </a:r>
                        <a:endParaRPr lang="zh-CN" altLang="en-US" sz="2000" b="1">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45713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do the dishes</a:t>
                        </a:r>
                        <a:endParaRPr lang="zh-CN" altLang="en-US" sz="2000" b="1">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45713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watch TV</a:t>
                        </a:r>
                        <a:endParaRPr lang="zh-CN" altLang="en-US" sz="2000" b="1">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82284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help his mom make breakfast</a:t>
                        </a:r>
                        <a:endParaRPr lang="zh-CN" altLang="en-US" sz="2000" b="1">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r h="45713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Times New Roman" panose="02020603050405020304" pitchFamily="18" charset="0"/>
                          </a:rPr>
                          <a:t>clean his room</a:t>
                        </a: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8"/>
                    </a:ext>
                  </a:extLst>
                </a:tr>
              </a:tbl>
            </a:graphicData>
          </a:graphic>
        </p:graphicFrame>
        <p:sp>
          <p:nvSpPr>
            <p:cNvPr id="26627" name="Text Box 10"/>
            <p:cNvSpPr txBox="1">
              <a:spLocks noChangeArrowheads="1"/>
            </p:cNvSpPr>
            <p:nvPr/>
          </p:nvSpPr>
          <p:spPr bwMode="auto">
            <a:xfrm>
              <a:off x="2113476" y="2544846"/>
              <a:ext cx="381000" cy="7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h</a:t>
              </a:r>
            </a:p>
          </p:txBody>
        </p:sp>
        <p:sp>
          <p:nvSpPr>
            <p:cNvPr id="26628" name="Text Box 10"/>
            <p:cNvSpPr txBox="1">
              <a:spLocks noChangeArrowheads="1"/>
            </p:cNvSpPr>
            <p:nvPr/>
          </p:nvSpPr>
          <p:spPr bwMode="auto">
            <a:xfrm>
              <a:off x="2057400" y="3086835"/>
              <a:ext cx="381000" cy="7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FF0000"/>
                  </a:solidFill>
                  <a:latin typeface="Times New Roman" panose="02020603050405020304" pitchFamily="18" charset="0"/>
                </a:rPr>
                <a:t>c</a:t>
              </a:r>
            </a:p>
          </p:txBody>
        </p:sp>
        <p:sp>
          <p:nvSpPr>
            <p:cNvPr id="26629" name="Text Box 10"/>
            <p:cNvSpPr txBox="1">
              <a:spLocks noChangeArrowheads="1"/>
            </p:cNvSpPr>
            <p:nvPr/>
          </p:nvSpPr>
          <p:spPr bwMode="auto">
            <a:xfrm>
              <a:off x="2085438" y="3571280"/>
              <a:ext cx="381000" cy="7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e</a:t>
              </a:r>
            </a:p>
          </p:txBody>
        </p:sp>
        <p:sp>
          <p:nvSpPr>
            <p:cNvPr id="26630" name="Text Box 10"/>
            <p:cNvSpPr txBox="1">
              <a:spLocks noChangeArrowheads="1"/>
            </p:cNvSpPr>
            <p:nvPr/>
          </p:nvSpPr>
          <p:spPr bwMode="auto">
            <a:xfrm>
              <a:off x="2133600" y="4152901"/>
              <a:ext cx="381000" cy="7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b</a:t>
              </a:r>
            </a:p>
          </p:txBody>
        </p:sp>
        <p:sp>
          <p:nvSpPr>
            <p:cNvPr id="26631" name="Text Box 10"/>
            <p:cNvSpPr txBox="1">
              <a:spLocks noChangeArrowheads="1"/>
            </p:cNvSpPr>
            <p:nvPr/>
          </p:nvSpPr>
          <p:spPr bwMode="auto">
            <a:xfrm>
              <a:off x="2103548" y="4533900"/>
              <a:ext cx="381000" cy="7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g</a:t>
              </a:r>
            </a:p>
          </p:txBody>
        </p:sp>
        <p:sp>
          <p:nvSpPr>
            <p:cNvPr id="26632" name="Text Box 10"/>
            <p:cNvSpPr txBox="1">
              <a:spLocks noChangeArrowheads="1"/>
            </p:cNvSpPr>
            <p:nvPr/>
          </p:nvSpPr>
          <p:spPr bwMode="auto">
            <a:xfrm>
              <a:off x="2085438" y="5327049"/>
              <a:ext cx="381000" cy="7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d</a:t>
              </a:r>
            </a:p>
          </p:txBody>
        </p:sp>
        <p:sp>
          <p:nvSpPr>
            <p:cNvPr id="26633" name="Text Box 10"/>
            <p:cNvSpPr txBox="1">
              <a:spLocks noChangeArrowheads="1"/>
            </p:cNvSpPr>
            <p:nvPr/>
          </p:nvSpPr>
          <p:spPr bwMode="auto">
            <a:xfrm>
              <a:off x="2133600" y="6095999"/>
              <a:ext cx="381000" cy="7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f</a:t>
              </a:r>
            </a:p>
          </p:txBody>
        </p:sp>
      </p:grpSp>
      <p:sp>
        <p:nvSpPr>
          <p:cNvPr id="26634" name="Rectangle 2"/>
          <p:cNvSpPr>
            <a:spLocks noChangeArrowheads="1"/>
          </p:cNvSpPr>
          <p:nvPr/>
        </p:nvSpPr>
        <p:spPr bwMode="auto">
          <a:xfrm>
            <a:off x="1654969" y="202406"/>
            <a:ext cx="6629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b="1">
                <a:solidFill>
                  <a:srgbClr val="0000FF"/>
                </a:solidFill>
                <a:latin typeface="Arial Black" panose="020B0A04020102020204" pitchFamily="34" charset="0"/>
              </a:rPr>
              <a:t>1a</a:t>
            </a:r>
            <a:r>
              <a:rPr lang="en-US" altLang="zh-CN" b="1">
                <a:latin typeface="Arial Black" panose="020B0A04020102020204" pitchFamily="34" charset="0"/>
              </a:rPr>
              <a:t> </a:t>
            </a:r>
            <a:r>
              <a:rPr lang="en-US" altLang="zh-CN" b="1">
                <a:latin typeface="Times New Roman" panose="02020603050405020304" pitchFamily="18" charset="0"/>
              </a:rPr>
              <a:t> Read the rules in the chart in 1b. Then match the picture</a:t>
            </a:r>
            <a:r>
              <a:rPr lang="zh-CN" altLang="en-US" b="1">
                <a:latin typeface="Times New Roman" panose="02020603050405020304" pitchFamily="18" charset="0"/>
              </a:rPr>
              <a:t>〔</a:t>
            </a:r>
            <a:r>
              <a:rPr lang="en-US" altLang="zh-CN" b="1">
                <a:latin typeface="Times New Roman" panose="02020603050405020304" pitchFamily="18" charset="0"/>
              </a:rPr>
              <a:t>a-h</a:t>
            </a:r>
            <a:r>
              <a:rPr lang="zh-CN" altLang="en-US" b="1">
                <a:latin typeface="Times New Roman" panose="02020603050405020304" pitchFamily="18" charset="0"/>
              </a:rPr>
              <a:t>〕</a:t>
            </a:r>
            <a:r>
              <a:rPr lang="en-US" altLang="zh-CN" b="1">
                <a:latin typeface="Times New Roman" panose="02020603050405020304" pitchFamily="18" charset="0"/>
              </a:rPr>
              <a:t>with the rules.</a:t>
            </a:r>
          </a:p>
        </p:txBody>
      </p:sp>
      <p:sp>
        <p:nvSpPr>
          <p:cNvPr id="26635" name="矩形 11"/>
          <p:cNvSpPr>
            <a:spLocks noChangeArrowheads="1"/>
          </p:cNvSpPr>
          <p:nvPr/>
        </p:nvSpPr>
        <p:spPr bwMode="auto">
          <a:xfrm>
            <a:off x="40481" y="745332"/>
            <a:ext cx="1547813"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r>
              <a:rPr lang="zh-CN" altLang="en-US" b="1">
                <a:solidFill>
                  <a:srgbClr val="C00000"/>
                </a:solidFill>
                <a:latin typeface="微软雅黑" panose="020B0503020204020204" pitchFamily="34" charset="-122"/>
                <a:ea typeface="微软雅黑" panose="020B0503020204020204" pitchFamily="34" charset="-122"/>
                <a:sym typeface="宋体" panose="02010600030101010101" pitchFamily="2" charset="-122"/>
              </a:rPr>
              <a:t>自主或小组探究</a:t>
            </a:r>
            <a:endParaRPr lang="en-US" altLang="zh-CN" b="1">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组合 11"/>
          <p:cNvGrpSpPr/>
          <p:nvPr/>
        </p:nvGrpSpPr>
        <p:grpSpPr bwMode="auto">
          <a:xfrm>
            <a:off x="1328738" y="1318023"/>
            <a:ext cx="8610600" cy="4968877"/>
            <a:chOff x="1859120" y="1588592"/>
            <a:chExt cx="12752515" cy="7592766"/>
          </a:xfrm>
        </p:grpSpPr>
        <p:graphicFrame>
          <p:nvGraphicFramePr>
            <p:cNvPr id="13" name="表格 12"/>
            <p:cNvGraphicFramePr/>
            <p:nvPr/>
          </p:nvGraphicFramePr>
          <p:xfrm>
            <a:off x="1859120" y="1588592"/>
            <a:ext cx="12752515" cy="7592766"/>
          </p:xfrm>
          <a:graphic>
            <a:graphicData uri="http://schemas.openxmlformats.org/drawingml/2006/table">
              <a:tbl>
                <a:tblPr/>
                <a:tblGrid>
                  <a:gridCol w="838200">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gridCol w="1577501">
                    <a:extLst>
                      <a:ext uri="{9D8B030D-6E8A-4147-A177-3AD203B41FA5}">
                        <a16:colId xmlns:a16="http://schemas.microsoft.com/office/drawing/2014/main" val="20002"/>
                      </a:ext>
                    </a:extLst>
                  </a:gridCol>
                  <a:gridCol w="1866104">
                    <a:extLst>
                      <a:ext uri="{9D8B030D-6E8A-4147-A177-3AD203B41FA5}">
                        <a16:colId xmlns:a16="http://schemas.microsoft.com/office/drawing/2014/main" val="20003"/>
                      </a:ext>
                    </a:extLst>
                  </a:gridCol>
                  <a:gridCol w="1722120">
                    <a:extLst>
                      <a:ext uri="{9D8B030D-6E8A-4147-A177-3AD203B41FA5}">
                        <a16:colId xmlns:a16="http://schemas.microsoft.com/office/drawing/2014/main" val="20004"/>
                      </a:ext>
                    </a:extLst>
                  </a:gridCol>
                </a:tblGrid>
                <a:tr h="701154">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Times New Roman" panose="02020603050405020304" pitchFamily="18" charset="0"/>
                          </a:rPr>
                          <a:t>Rules</a:t>
                        </a: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Can’t (×)</a:t>
                        </a:r>
                        <a:endParaRPr lang="zh-CN" altLang="en-US" sz="2000" b="1">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Times New Roman" panose="02020603050405020304" pitchFamily="18" charset="0"/>
                          </a:rPr>
                          <a:t>Have to/ Must (√)</a:t>
                        </a: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When</a:t>
                        </a:r>
                        <a:endParaRPr lang="zh-CN" altLang="en-US" sz="2000" b="1">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701154">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a</a:t>
                        </a:r>
                        <a:endParaRPr lang="zh-CN" altLang="en-US" sz="2000" b="1">
                          <a:latin typeface="Times New Roman" panose="02020603050405020304" pitchFamily="18" charset="0"/>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Times New Roman" panose="02020603050405020304" pitchFamily="18" charset="0"/>
                          </a:rPr>
                          <a:t>go out</a:t>
                        </a: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solidFill>
                              <a:srgbClr val="FF0000"/>
                            </a:solidFill>
                            <a:latin typeface="Times New Roman" panose="02020603050405020304" pitchFamily="18" charset="0"/>
                          </a:rPr>
                          <a:t>×</a:t>
                        </a:r>
                        <a:endParaRPr lang="zh-CN" altLang="en-US" sz="2000" b="1" dirty="0">
                          <a:solidFill>
                            <a:srgbClr val="FF0000"/>
                          </a:solidFill>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solidFill>
                              <a:srgbClr val="FF0000"/>
                            </a:solidFill>
                            <a:latin typeface="Times New Roman" panose="02020603050405020304" pitchFamily="18" charset="0"/>
                          </a:rPr>
                          <a:t>on school nights</a:t>
                        </a:r>
                        <a:endParaRPr lang="zh-CN" altLang="en-US" sz="2000" b="1">
                          <a:solidFill>
                            <a:srgbClr val="FF0000"/>
                          </a:solidFill>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5725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Times New Roman" panose="02020603050405020304" pitchFamily="18" charset="0"/>
                          </a:rPr>
                          <a:t>see friends</a:t>
                        </a: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45725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do his homework</a:t>
                        </a:r>
                        <a:endParaRPr lang="zh-CN" altLang="en-US" sz="2000" b="1">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45725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practice the guitar</a:t>
                        </a:r>
                        <a:endParaRPr lang="zh-CN" altLang="en-US" sz="2000" b="1">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45725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do the dishes</a:t>
                        </a:r>
                        <a:endParaRPr lang="zh-CN" altLang="en-US" sz="2000" b="1">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45725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watch TV</a:t>
                        </a:r>
                        <a:endParaRPr lang="zh-CN" altLang="en-US" sz="2000" b="1">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82305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latin typeface="Times New Roman" panose="02020603050405020304" pitchFamily="18" charset="0"/>
                          </a:rPr>
                          <a:t>help his mom make breakfast</a:t>
                        </a:r>
                        <a:endParaRPr lang="zh-CN" altLang="en-US" sz="2000" b="1">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r h="45725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Times New Roman" panose="02020603050405020304" pitchFamily="18" charset="0"/>
                          </a:rPr>
                          <a:t>clean his room</a:t>
                        </a: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Times New Roman" panose="02020603050405020304" pitchFamily="18"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8"/>
                    </a:ext>
                  </a:extLst>
                </a:tr>
              </a:tbl>
            </a:graphicData>
          </a:graphic>
        </p:graphicFrame>
        <p:sp>
          <p:nvSpPr>
            <p:cNvPr id="28675" name="Text Box 10"/>
            <p:cNvSpPr txBox="1">
              <a:spLocks noChangeArrowheads="1"/>
            </p:cNvSpPr>
            <p:nvPr/>
          </p:nvSpPr>
          <p:spPr bwMode="auto">
            <a:xfrm>
              <a:off x="2113476" y="2544846"/>
              <a:ext cx="381000" cy="70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h</a:t>
              </a:r>
            </a:p>
          </p:txBody>
        </p:sp>
        <p:sp>
          <p:nvSpPr>
            <p:cNvPr id="28676" name="Text Box 10"/>
            <p:cNvSpPr txBox="1">
              <a:spLocks noChangeArrowheads="1"/>
            </p:cNvSpPr>
            <p:nvPr/>
          </p:nvSpPr>
          <p:spPr bwMode="auto">
            <a:xfrm>
              <a:off x="2057400" y="3086837"/>
              <a:ext cx="381000" cy="70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c</a:t>
              </a:r>
            </a:p>
          </p:txBody>
        </p:sp>
        <p:sp>
          <p:nvSpPr>
            <p:cNvPr id="28677" name="Text Box 10"/>
            <p:cNvSpPr txBox="1">
              <a:spLocks noChangeArrowheads="1"/>
            </p:cNvSpPr>
            <p:nvPr/>
          </p:nvSpPr>
          <p:spPr bwMode="auto">
            <a:xfrm>
              <a:off x="2085438" y="3571281"/>
              <a:ext cx="381000" cy="70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e</a:t>
              </a:r>
            </a:p>
          </p:txBody>
        </p:sp>
        <p:sp>
          <p:nvSpPr>
            <p:cNvPr id="28678" name="Text Box 10"/>
            <p:cNvSpPr txBox="1">
              <a:spLocks noChangeArrowheads="1"/>
            </p:cNvSpPr>
            <p:nvPr/>
          </p:nvSpPr>
          <p:spPr bwMode="auto">
            <a:xfrm>
              <a:off x="2133600" y="4152900"/>
              <a:ext cx="381000" cy="70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b</a:t>
              </a:r>
            </a:p>
          </p:txBody>
        </p:sp>
        <p:sp>
          <p:nvSpPr>
            <p:cNvPr id="28679" name="Text Box 10"/>
            <p:cNvSpPr txBox="1">
              <a:spLocks noChangeArrowheads="1"/>
            </p:cNvSpPr>
            <p:nvPr/>
          </p:nvSpPr>
          <p:spPr bwMode="auto">
            <a:xfrm>
              <a:off x="2103548" y="4533900"/>
              <a:ext cx="381000" cy="70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g</a:t>
              </a:r>
            </a:p>
          </p:txBody>
        </p:sp>
        <p:sp>
          <p:nvSpPr>
            <p:cNvPr id="28680" name="Text Box 10"/>
            <p:cNvSpPr txBox="1">
              <a:spLocks noChangeArrowheads="1"/>
            </p:cNvSpPr>
            <p:nvPr/>
          </p:nvSpPr>
          <p:spPr bwMode="auto">
            <a:xfrm>
              <a:off x="2085438" y="5327050"/>
              <a:ext cx="381000" cy="70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d</a:t>
              </a:r>
            </a:p>
          </p:txBody>
        </p:sp>
        <p:sp>
          <p:nvSpPr>
            <p:cNvPr id="28681" name="Text Box 10"/>
            <p:cNvSpPr txBox="1">
              <a:spLocks noChangeArrowheads="1"/>
            </p:cNvSpPr>
            <p:nvPr/>
          </p:nvSpPr>
          <p:spPr bwMode="auto">
            <a:xfrm>
              <a:off x="2133600" y="6096000"/>
              <a:ext cx="381000" cy="70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rPr>
                <a:t>f</a:t>
              </a:r>
            </a:p>
          </p:txBody>
        </p:sp>
      </p:grpSp>
      <p:sp>
        <p:nvSpPr>
          <p:cNvPr id="28682" name="Rectangle 2"/>
          <p:cNvSpPr>
            <a:spLocks noChangeArrowheads="1"/>
          </p:cNvSpPr>
          <p:nvPr/>
        </p:nvSpPr>
        <p:spPr bwMode="auto">
          <a:xfrm>
            <a:off x="1238250" y="517922"/>
            <a:ext cx="6286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05000"/>
              </a:lnSpc>
              <a:spcBef>
                <a:spcPct val="5000"/>
              </a:spcBef>
            </a:pPr>
            <a:r>
              <a:rPr lang="en-US" altLang="zh-CN" b="1">
                <a:solidFill>
                  <a:srgbClr val="0000FF"/>
                </a:solidFill>
                <a:latin typeface="Arial Black" panose="020B0A04020102020204" pitchFamily="34" charset="0"/>
              </a:rPr>
              <a:t>1b  </a:t>
            </a:r>
            <a:r>
              <a:rPr lang="en-US" altLang="zh-CN" b="1">
                <a:latin typeface="Times New Roman" panose="02020603050405020304" pitchFamily="18" charset="0"/>
              </a:rPr>
              <a:t>Listen and put an</a:t>
            </a:r>
            <a:r>
              <a:rPr lang="en-US" altLang="zh-CN" b="1">
                <a:solidFill>
                  <a:srgbClr val="0000FF"/>
                </a:solidFill>
                <a:latin typeface="Times New Roman" panose="02020603050405020304" pitchFamily="18" charset="0"/>
              </a:rPr>
              <a:t> </a:t>
            </a:r>
            <a:r>
              <a:rPr lang="en-US" altLang="zh-CN" b="1">
                <a:solidFill>
                  <a:srgbClr val="FF0000"/>
                </a:solidFill>
                <a:latin typeface="Times New Roman" panose="02020603050405020304" pitchFamily="18" charset="0"/>
              </a:rPr>
              <a:t>× </a:t>
            </a:r>
            <a:r>
              <a:rPr lang="en-US" altLang="zh-CN" b="1">
                <a:latin typeface="Times New Roman" panose="02020603050405020304" pitchFamily="18" charset="0"/>
              </a:rPr>
              <a:t>for things</a:t>
            </a:r>
            <a:r>
              <a:rPr lang="en-US" altLang="zh-CN" b="1">
                <a:solidFill>
                  <a:srgbClr val="FF0000"/>
                </a:solidFill>
                <a:latin typeface="Times New Roman" panose="02020603050405020304" pitchFamily="18" charset="0"/>
              </a:rPr>
              <a:t> </a:t>
            </a:r>
            <a:r>
              <a:rPr lang="en-US" altLang="zh-CN" b="1">
                <a:latin typeface="Times New Roman" panose="02020603050405020304" pitchFamily="18" charset="0"/>
              </a:rPr>
              <a:t>Dave</a:t>
            </a:r>
            <a:r>
              <a:rPr lang="en-US" altLang="zh-CN" b="1">
                <a:solidFill>
                  <a:srgbClr val="FF0000"/>
                </a:solidFill>
                <a:latin typeface="Times New Roman" panose="02020603050405020304" pitchFamily="18" charset="0"/>
              </a:rPr>
              <a:t> </a:t>
            </a:r>
            <a:r>
              <a:rPr lang="en-US" altLang="zh-CN" b="1">
                <a:latin typeface="Times New Roman" panose="02020603050405020304" pitchFamily="18" charset="0"/>
              </a:rPr>
              <a:t>can’t do and a </a:t>
            </a:r>
            <a:r>
              <a:rPr lang="en-US" altLang="zh-CN" b="1">
                <a:solidFill>
                  <a:srgbClr val="FF0000"/>
                </a:solidFill>
                <a:latin typeface="Times New Roman" panose="02020603050405020304" pitchFamily="18" charset="0"/>
              </a:rPr>
              <a:t>√</a:t>
            </a:r>
            <a:r>
              <a:rPr lang="en-US" altLang="zh-CN" b="1">
                <a:latin typeface="Times New Roman" panose="02020603050405020304" pitchFamily="18" charset="0"/>
              </a:rPr>
              <a:t>for things</a:t>
            </a:r>
            <a:r>
              <a:rPr lang="en-US" altLang="zh-CN" b="1">
                <a:solidFill>
                  <a:srgbClr val="FF0000"/>
                </a:solidFill>
                <a:latin typeface="Times New Roman" panose="02020603050405020304" pitchFamily="18" charset="0"/>
              </a:rPr>
              <a:t> </a:t>
            </a:r>
            <a:r>
              <a:rPr lang="en-US" altLang="zh-CN" b="1">
                <a:latin typeface="Times New Roman" panose="02020603050405020304" pitchFamily="18" charset="0"/>
              </a:rPr>
              <a:t>he has to do.</a:t>
            </a:r>
          </a:p>
        </p:txBody>
      </p:sp>
      <p:sp>
        <p:nvSpPr>
          <p:cNvPr id="31819" name="矩形 31818"/>
          <p:cNvSpPr>
            <a:spLocks noChangeArrowheads="1"/>
          </p:cNvSpPr>
          <p:nvPr/>
        </p:nvSpPr>
        <p:spPr bwMode="auto">
          <a:xfrm>
            <a:off x="4381500" y="2326481"/>
            <a:ext cx="44788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400" b="1">
                <a:solidFill>
                  <a:srgbClr val="FF0000"/>
                </a:solidFill>
                <a:latin typeface="Times New Roman" panose="02020603050405020304" pitchFamily="18" charset="0"/>
              </a:rPr>
              <a:t>×</a:t>
            </a:r>
          </a:p>
        </p:txBody>
      </p:sp>
      <p:sp>
        <p:nvSpPr>
          <p:cNvPr id="31823" name="矩形 31822"/>
          <p:cNvSpPr>
            <a:spLocks noChangeArrowheads="1"/>
          </p:cNvSpPr>
          <p:nvPr/>
        </p:nvSpPr>
        <p:spPr bwMode="auto">
          <a:xfrm>
            <a:off x="4381500" y="3698081"/>
            <a:ext cx="4429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400" b="1">
                <a:solidFill>
                  <a:srgbClr val="FF0000"/>
                </a:solidFill>
                <a:latin typeface="Times New Roman" panose="02020603050405020304" pitchFamily="18" charset="0"/>
              </a:rPr>
              <a:t>×</a:t>
            </a:r>
          </a:p>
        </p:txBody>
      </p:sp>
      <p:sp>
        <p:nvSpPr>
          <p:cNvPr id="31824" name="矩形 31823"/>
          <p:cNvSpPr>
            <a:spLocks noChangeArrowheads="1"/>
          </p:cNvSpPr>
          <p:nvPr/>
        </p:nvSpPr>
        <p:spPr bwMode="auto">
          <a:xfrm>
            <a:off x="5295900" y="2669381"/>
            <a:ext cx="30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400" b="1">
                <a:solidFill>
                  <a:srgbClr val="FF0000"/>
                </a:solidFill>
                <a:latin typeface="Times New Roman" panose="02020603050405020304" pitchFamily="18" charset="0"/>
              </a:rPr>
              <a:t>√</a:t>
            </a:r>
          </a:p>
        </p:txBody>
      </p:sp>
      <p:sp>
        <p:nvSpPr>
          <p:cNvPr id="31831" name="矩形 31830"/>
          <p:cNvSpPr>
            <a:spLocks noChangeArrowheads="1"/>
          </p:cNvSpPr>
          <p:nvPr/>
        </p:nvSpPr>
        <p:spPr bwMode="auto">
          <a:xfrm>
            <a:off x="5295900" y="3012281"/>
            <a:ext cx="30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400" b="1">
                <a:solidFill>
                  <a:srgbClr val="FF0000"/>
                </a:solidFill>
                <a:latin typeface="Times New Roman" panose="02020603050405020304" pitchFamily="18" charset="0"/>
              </a:rPr>
              <a:t>√</a:t>
            </a:r>
          </a:p>
        </p:txBody>
      </p:sp>
      <p:sp>
        <p:nvSpPr>
          <p:cNvPr id="31833" name="矩形 31832"/>
          <p:cNvSpPr>
            <a:spLocks noChangeArrowheads="1"/>
          </p:cNvSpPr>
          <p:nvPr/>
        </p:nvSpPr>
        <p:spPr bwMode="auto">
          <a:xfrm>
            <a:off x="5295900" y="3355181"/>
            <a:ext cx="30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400" b="1">
                <a:solidFill>
                  <a:srgbClr val="FF0000"/>
                </a:solidFill>
                <a:latin typeface="Times New Roman" panose="02020603050405020304" pitchFamily="18" charset="0"/>
              </a:rPr>
              <a:t>√</a:t>
            </a:r>
          </a:p>
        </p:txBody>
      </p:sp>
      <p:sp>
        <p:nvSpPr>
          <p:cNvPr id="31834" name="矩形 31833"/>
          <p:cNvSpPr>
            <a:spLocks noChangeArrowheads="1"/>
          </p:cNvSpPr>
          <p:nvPr/>
        </p:nvSpPr>
        <p:spPr bwMode="auto">
          <a:xfrm>
            <a:off x="5295900" y="4212431"/>
            <a:ext cx="30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400" b="1">
                <a:solidFill>
                  <a:srgbClr val="FF0000"/>
                </a:solidFill>
                <a:latin typeface="Times New Roman" panose="02020603050405020304" pitchFamily="18" charset="0"/>
              </a:rPr>
              <a:t>√</a:t>
            </a:r>
          </a:p>
        </p:txBody>
      </p:sp>
      <p:sp>
        <p:nvSpPr>
          <p:cNvPr id="31835" name="矩形 31834"/>
          <p:cNvSpPr>
            <a:spLocks noChangeArrowheads="1"/>
          </p:cNvSpPr>
          <p:nvPr/>
        </p:nvSpPr>
        <p:spPr bwMode="auto">
          <a:xfrm>
            <a:off x="5295900" y="4669631"/>
            <a:ext cx="30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400" b="1">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819"/>
                                        </p:tgtEl>
                                        <p:attrNameLst>
                                          <p:attrName>style.visibility</p:attrName>
                                        </p:attrNameLst>
                                      </p:cBhvr>
                                      <p:to>
                                        <p:strVal val="visible"/>
                                      </p:to>
                                    </p:set>
                                    <p:anim calcmode="lin" valueType="num">
                                      <p:cBhvr>
                                        <p:cTn id="7" dur="500" fill="hold"/>
                                        <p:tgtEl>
                                          <p:spTgt spid="31819"/>
                                        </p:tgtEl>
                                        <p:attrNameLst>
                                          <p:attrName>ppt_x</p:attrName>
                                        </p:attrNameLst>
                                      </p:cBhvr>
                                      <p:tavLst>
                                        <p:tav tm="0">
                                          <p:val>
                                            <p:strVal val="#ppt_x"/>
                                          </p:val>
                                        </p:tav>
                                        <p:tav tm="100000">
                                          <p:val>
                                            <p:strVal val="#ppt_x"/>
                                          </p:val>
                                        </p:tav>
                                      </p:tavLst>
                                    </p:anim>
                                    <p:anim calcmode="lin" valueType="num">
                                      <p:cBhvr>
                                        <p:cTn id="8" dur="500" fill="hold"/>
                                        <p:tgtEl>
                                          <p:spTgt spid="318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824"/>
                                        </p:tgtEl>
                                        <p:attrNameLst>
                                          <p:attrName>style.visibility</p:attrName>
                                        </p:attrNameLst>
                                      </p:cBhvr>
                                      <p:to>
                                        <p:strVal val="visible"/>
                                      </p:to>
                                    </p:set>
                                    <p:anim calcmode="lin" valueType="num">
                                      <p:cBhvr>
                                        <p:cTn id="13" dur="500" fill="hold"/>
                                        <p:tgtEl>
                                          <p:spTgt spid="31824"/>
                                        </p:tgtEl>
                                        <p:attrNameLst>
                                          <p:attrName>ppt_x</p:attrName>
                                        </p:attrNameLst>
                                      </p:cBhvr>
                                      <p:tavLst>
                                        <p:tav tm="0">
                                          <p:val>
                                            <p:strVal val="#ppt_x"/>
                                          </p:val>
                                        </p:tav>
                                        <p:tav tm="100000">
                                          <p:val>
                                            <p:strVal val="#ppt_x"/>
                                          </p:val>
                                        </p:tav>
                                      </p:tavLst>
                                    </p:anim>
                                    <p:anim calcmode="lin" valueType="num">
                                      <p:cBhvr>
                                        <p:cTn id="14" dur="500" fill="hold"/>
                                        <p:tgtEl>
                                          <p:spTgt spid="318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831"/>
                                        </p:tgtEl>
                                        <p:attrNameLst>
                                          <p:attrName>style.visibility</p:attrName>
                                        </p:attrNameLst>
                                      </p:cBhvr>
                                      <p:to>
                                        <p:strVal val="visible"/>
                                      </p:to>
                                    </p:set>
                                    <p:anim calcmode="lin" valueType="num">
                                      <p:cBhvr>
                                        <p:cTn id="19" dur="500" fill="hold"/>
                                        <p:tgtEl>
                                          <p:spTgt spid="31831"/>
                                        </p:tgtEl>
                                        <p:attrNameLst>
                                          <p:attrName>ppt_x</p:attrName>
                                        </p:attrNameLst>
                                      </p:cBhvr>
                                      <p:tavLst>
                                        <p:tav tm="0">
                                          <p:val>
                                            <p:strVal val="#ppt_x"/>
                                          </p:val>
                                        </p:tav>
                                        <p:tav tm="100000">
                                          <p:val>
                                            <p:strVal val="#ppt_x"/>
                                          </p:val>
                                        </p:tav>
                                      </p:tavLst>
                                    </p:anim>
                                    <p:anim calcmode="lin" valueType="num">
                                      <p:cBhvr>
                                        <p:cTn id="20" dur="500" fill="hold"/>
                                        <p:tgtEl>
                                          <p:spTgt spid="318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833"/>
                                        </p:tgtEl>
                                        <p:attrNameLst>
                                          <p:attrName>style.visibility</p:attrName>
                                        </p:attrNameLst>
                                      </p:cBhvr>
                                      <p:to>
                                        <p:strVal val="visible"/>
                                      </p:to>
                                    </p:set>
                                    <p:anim calcmode="lin" valueType="num">
                                      <p:cBhvr>
                                        <p:cTn id="25" dur="500" fill="hold"/>
                                        <p:tgtEl>
                                          <p:spTgt spid="31833"/>
                                        </p:tgtEl>
                                        <p:attrNameLst>
                                          <p:attrName>ppt_x</p:attrName>
                                        </p:attrNameLst>
                                      </p:cBhvr>
                                      <p:tavLst>
                                        <p:tav tm="0">
                                          <p:val>
                                            <p:strVal val="#ppt_x"/>
                                          </p:val>
                                        </p:tav>
                                        <p:tav tm="100000">
                                          <p:val>
                                            <p:strVal val="#ppt_x"/>
                                          </p:val>
                                        </p:tav>
                                      </p:tavLst>
                                    </p:anim>
                                    <p:anim calcmode="lin" valueType="num">
                                      <p:cBhvr>
                                        <p:cTn id="26" dur="500" fill="hold"/>
                                        <p:tgtEl>
                                          <p:spTgt spid="318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823"/>
                                        </p:tgtEl>
                                        <p:attrNameLst>
                                          <p:attrName>style.visibility</p:attrName>
                                        </p:attrNameLst>
                                      </p:cBhvr>
                                      <p:to>
                                        <p:strVal val="visible"/>
                                      </p:to>
                                    </p:set>
                                    <p:anim calcmode="lin" valueType="num">
                                      <p:cBhvr>
                                        <p:cTn id="31" dur="500" fill="hold"/>
                                        <p:tgtEl>
                                          <p:spTgt spid="31823"/>
                                        </p:tgtEl>
                                        <p:attrNameLst>
                                          <p:attrName>ppt_x</p:attrName>
                                        </p:attrNameLst>
                                      </p:cBhvr>
                                      <p:tavLst>
                                        <p:tav tm="0">
                                          <p:val>
                                            <p:strVal val="#ppt_x"/>
                                          </p:val>
                                        </p:tav>
                                        <p:tav tm="100000">
                                          <p:val>
                                            <p:strVal val="#ppt_x"/>
                                          </p:val>
                                        </p:tav>
                                      </p:tavLst>
                                    </p:anim>
                                    <p:anim calcmode="lin" valueType="num">
                                      <p:cBhvr>
                                        <p:cTn id="32" dur="500" fill="hold"/>
                                        <p:tgtEl>
                                          <p:spTgt spid="318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834"/>
                                        </p:tgtEl>
                                        <p:attrNameLst>
                                          <p:attrName>style.visibility</p:attrName>
                                        </p:attrNameLst>
                                      </p:cBhvr>
                                      <p:to>
                                        <p:strVal val="visible"/>
                                      </p:to>
                                    </p:set>
                                    <p:anim calcmode="lin" valueType="num">
                                      <p:cBhvr>
                                        <p:cTn id="37" dur="500" fill="hold"/>
                                        <p:tgtEl>
                                          <p:spTgt spid="31834"/>
                                        </p:tgtEl>
                                        <p:attrNameLst>
                                          <p:attrName>ppt_x</p:attrName>
                                        </p:attrNameLst>
                                      </p:cBhvr>
                                      <p:tavLst>
                                        <p:tav tm="0">
                                          <p:val>
                                            <p:strVal val="#ppt_x"/>
                                          </p:val>
                                        </p:tav>
                                        <p:tav tm="100000">
                                          <p:val>
                                            <p:strVal val="#ppt_x"/>
                                          </p:val>
                                        </p:tav>
                                      </p:tavLst>
                                    </p:anim>
                                    <p:anim calcmode="lin" valueType="num">
                                      <p:cBhvr>
                                        <p:cTn id="38" dur="500" fill="hold"/>
                                        <p:tgtEl>
                                          <p:spTgt spid="318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835"/>
                                        </p:tgtEl>
                                        <p:attrNameLst>
                                          <p:attrName>style.visibility</p:attrName>
                                        </p:attrNameLst>
                                      </p:cBhvr>
                                      <p:to>
                                        <p:strVal val="visible"/>
                                      </p:to>
                                    </p:set>
                                    <p:anim calcmode="lin" valueType="num">
                                      <p:cBhvr>
                                        <p:cTn id="43" dur="500" fill="hold"/>
                                        <p:tgtEl>
                                          <p:spTgt spid="31835"/>
                                        </p:tgtEl>
                                        <p:attrNameLst>
                                          <p:attrName>ppt_x</p:attrName>
                                        </p:attrNameLst>
                                      </p:cBhvr>
                                      <p:tavLst>
                                        <p:tav tm="0">
                                          <p:val>
                                            <p:strVal val="#ppt_x"/>
                                          </p:val>
                                        </p:tav>
                                        <p:tav tm="100000">
                                          <p:val>
                                            <p:strVal val="#ppt_x"/>
                                          </p:val>
                                        </p:tav>
                                      </p:tavLst>
                                    </p:anim>
                                    <p:anim calcmode="lin" valueType="num">
                                      <p:cBhvr>
                                        <p:cTn id="44" dur="500" fill="hold"/>
                                        <p:tgtEl>
                                          <p:spTgt spid="31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19" grpId="0"/>
      <p:bldP spid="31823" grpId="0"/>
      <p:bldP spid="31824" grpId="0"/>
      <p:bldP spid="31831" grpId="0"/>
      <p:bldP spid="31833" grpId="0"/>
      <p:bldP spid="31834" grpId="0"/>
      <p:bldP spid="318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9" name="表格 60418"/>
          <p:cNvGraphicFramePr/>
          <p:nvPr/>
        </p:nvGraphicFramePr>
        <p:xfrm>
          <a:off x="1420416" y="1032272"/>
          <a:ext cx="6457950" cy="3748089"/>
        </p:xfrm>
        <a:graphic>
          <a:graphicData uri="http://schemas.openxmlformats.org/drawingml/2006/table">
            <a:tbl>
              <a:tblPr/>
              <a:tblGrid>
                <a:gridCol w="628650">
                  <a:extLst>
                    <a:ext uri="{9D8B030D-6E8A-4147-A177-3AD203B41FA5}">
                      <a16:colId xmlns:a16="http://schemas.microsoft.com/office/drawing/2014/main" val="20000"/>
                    </a:ext>
                  </a:extLst>
                </a:gridCol>
                <a:gridCol w="1955006">
                  <a:extLst>
                    <a:ext uri="{9D8B030D-6E8A-4147-A177-3AD203B41FA5}">
                      <a16:colId xmlns:a16="http://schemas.microsoft.com/office/drawing/2014/main" val="20001"/>
                    </a:ext>
                  </a:extLst>
                </a:gridCol>
                <a:gridCol w="788194">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2000250">
                  <a:extLst>
                    <a:ext uri="{9D8B030D-6E8A-4147-A177-3AD203B41FA5}">
                      <a16:colId xmlns:a16="http://schemas.microsoft.com/office/drawing/2014/main" val="20004"/>
                    </a:ext>
                  </a:extLst>
                </a:gridCol>
              </a:tblGrid>
              <a:tr h="684021">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Rules</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800" b="1">
                          <a:latin typeface="Times New Roman" panose="02020603050405020304" pitchFamily="18" charset="0"/>
                        </a:rPr>
                        <a:t>Can’t </a:t>
                      </a:r>
                    </a:p>
                    <a:p>
                      <a:pPr marL="0" lvl="0" indent="0">
                        <a:buNone/>
                      </a:pPr>
                      <a:r>
                        <a:rPr lang="en-US" altLang="zh-CN" sz="1800" b="1">
                          <a:latin typeface="Times New Roman" panose="02020603050405020304" pitchFamily="18" charset="0"/>
                        </a:rPr>
                        <a:t>(×)</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Have to/ Must (√)</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When</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887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a</a:t>
                      </a:r>
                      <a:endParaRPr lang="zh-CN" altLang="en-US" sz="1800" b="1">
                        <a:latin typeface="Times New Roman" panose="02020603050405020304" pitchFamily="18" charset="0"/>
                      </a:endParaRPr>
                    </a:p>
                  </a:txBody>
                  <a:tcPr marL="68580" marR="68580" marT="34296" marB="3429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go out</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solidFill>
                            <a:srgbClr val="FF0000"/>
                          </a:solidFill>
                          <a:latin typeface="Times New Roman" panose="02020603050405020304" pitchFamily="18" charset="0"/>
                        </a:rPr>
                        <a:t>×</a:t>
                      </a:r>
                      <a:endParaRPr lang="zh-CN" altLang="en-US" sz="1800" b="1">
                        <a:solidFill>
                          <a:srgbClr val="FF0000"/>
                        </a:solidFill>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dirty="0">
                          <a:solidFill>
                            <a:srgbClr val="FF0000"/>
                          </a:solidFill>
                          <a:latin typeface="Times New Roman" panose="02020603050405020304" pitchFamily="18" charset="0"/>
                        </a:rPr>
                        <a:t>on school nights</a:t>
                      </a:r>
                      <a:endParaRPr lang="zh-CN" altLang="en-US" sz="2100" b="1" dirty="0">
                        <a:solidFill>
                          <a:srgbClr val="FF0000"/>
                        </a:solidFill>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4299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see friends</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34299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do his homework</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34299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practice the guitar</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34299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do the dishes</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34299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watch TV</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617391">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help his mom make breakfast</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r h="34299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1800" b="1">
                          <a:latin typeface="Times New Roman" panose="02020603050405020304" pitchFamily="18" charset="0"/>
                        </a:rPr>
                        <a:t>clean his room</a:t>
                      </a:r>
                      <a:endParaRPr lang="zh-CN" altLang="en-US" sz="1800" b="1">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1800" b="1" dirty="0">
                        <a:latin typeface="Times New Roman" panose="02020603050405020304" pitchFamily="18" charset="0"/>
                      </a:endParaRPr>
                    </a:p>
                  </a:txBody>
                  <a:tcPr marL="68580" marR="68580" marT="34296" marB="3429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8"/>
                  </a:ext>
                </a:extLst>
              </a:tr>
            </a:tbl>
          </a:graphicData>
        </a:graphic>
      </p:graphicFrame>
      <p:sp>
        <p:nvSpPr>
          <p:cNvPr id="60482" name="矩形 60481"/>
          <p:cNvSpPr>
            <a:spLocks noChangeArrowheads="1"/>
          </p:cNvSpPr>
          <p:nvPr/>
        </p:nvSpPr>
        <p:spPr bwMode="auto">
          <a:xfrm>
            <a:off x="5918597" y="2070498"/>
            <a:ext cx="1885950"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100" b="1">
                <a:solidFill>
                  <a:srgbClr val="FF0000"/>
                </a:solidFill>
                <a:latin typeface="Times New Roman" panose="02020603050405020304" pitchFamily="18" charset="0"/>
              </a:rPr>
              <a:t>on school days</a:t>
            </a:r>
          </a:p>
        </p:txBody>
      </p:sp>
      <p:sp>
        <p:nvSpPr>
          <p:cNvPr id="60485" name="矩形 60484"/>
          <p:cNvSpPr>
            <a:spLocks noChangeArrowheads="1"/>
          </p:cNvSpPr>
          <p:nvPr/>
        </p:nvSpPr>
        <p:spPr bwMode="auto">
          <a:xfrm>
            <a:off x="5945982" y="2411017"/>
            <a:ext cx="129420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100" b="1">
                <a:solidFill>
                  <a:srgbClr val="FF0000"/>
                </a:solidFill>
                <a:latin typeface="Times New Roman" panose="02020603050405020304" pitchFamily="18" charset="0"/>
              </a:rPr>
              <a:t>after class</a:t>
            </a:r>
          </a:p>
        </p:txBody>
      </p:sp>
      <p:sp>
        <p:nvSpPr>
          <p:cNvPr id="60490" name="矩形 60489"/>
          <p:cNvSpPr>
            <a:spLocks noChangeArrowheads="1"/>
          </p:cNvSpPr>
          <p:nvPr/>
        </p:nvSpPr>
        <p:spPr bwMode="auto">
          <a:xfrm>
            <a:off x="5945982" y="2732485"/>
            <a:ext cx="1698157"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100" b="1">
                <a:solidFill>
                  <a:srgbClr val="FF0000"/>
                </a:solidFill>
                <a:latin typeface="Times New Roman" panose="02020603050405020304" pitchFamily="18" charset="0"/>
              </a:rPr>
              <a:t>before dinner</a:t>
            </a:r>
          </a:p>
        </p:txBody>
      </p:sp>
      <p:sp>
        <p:nvSpPr>
          <p:cNvPr id="60491" name="矩形 60490"/>
          <p:cNvSpPr>
            <a:spLocks noChangeArrowheads="1"/>
          </p:cNvSpPr>
          <p:nvPr/>
        </p:nvSpPr>
        <p:spPr bwMode="auto">
          <a:xfrm>
            <a:off x="5945982" y="3096817"/>
            <a:ext cx="151862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100" b="1">
                <a:solidFill>
                  <a:srgbClr val="FF0000"/>
                </a:solidFill>
                <a:latin typeface="Times New Roman" panose="02020603050405020304" pitchFamily="18" charset="0"/>
              </a:rPr>
              <a:t>after dinner</a:t>
            </a:r>
          </a:p>
        </p:txBody>
      </p:sp>
      <p:sp>
        <p:nvSpPr>
          <p:cNvPr id="60492" name="矩形 60491"/>
          <p:cNvSpPr>
            <a:spLocks noChangeArrowheads="1"/>
          </p:cNvSpPr>
          <p:nvPr/>
        </p:nvSpPr>
        <p:spPr bwMode="auto">
          <a:xfrm>
            <a:off x="5923360" y="3458766"/>
            <a:ext cx="173990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100" b="1">
                <a:solidFill>
                  <a:srgbClr val="FF0000"/>
                </a:solidFill>
                <a:latin typeface="Times New Roman" panose="02020603050405020304" pitchFamily="18" charset="0"/>
              </a:rPr>
              <a:t>in the evening</a:t>
            </a:r>
          </a:p>
        </p:txBody>
      </p:sp>
      <p:sp>
        <p:nvSpPr>
          <p:cNvPr id="60493" name="矩形 60492"/>
          <p:cNvSpPr>
            <a:spLocks noChangeArrowheads="1"/>
          </p:cNvSpPr>
          <p:nvPr/>
        </p:nvSpPr>
        <p:spPr bwMode="auto">
          <a:xfrm>
            <a:off x="5923360" y="3943350"/>
            <a:ext cx="1823256"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100" b="1">
                <a:solidFill>
                  <a:srgbClr val="FF0000"/>
                </a:solidFill>
                <a:latin typeface="Times New Roman" panose="02020603050405020304" pitchFamily="18" charset="0"/>
              </a:rPr>
              <a:t>every morning</a:t>
            </a:r>
          </a:p>
        </p:txBody>
      </p:sp>
      <p:sp>
        <p:nvSpPr>
          <p:cNvPr id="60494" name="矩形 60493"/>
          <p:cNvSpPr>
            <a:spLocks noChangeArrowheads="1"/>
          </p:cNvSpPr>
          <p:nvPr/>
        </p:nvSpPr>
        <p:spPr bwMode="auto">
          <a:xfrm>
            <a:off x="5926931" y="4408885"/>
            <a:ext cx="1896994"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100" b="1">
                <a:solidFill>
                  <a:srgbClr val="FF0000"/>
                </a:solidFill>
                <a:latin typeface="Times New Roman" panose="02020603050405020304" pitchFamily="18" charset="0"/>
              </a:rPr>
              <a:t>every Saturday</a:t>
            </a:r>
          </a:p>
        </p:txBody>
      </p:sp>
      <p:sp>
        <p:nvSpPr>
          <p:cNvPr id="29766" name="Rectangle 2"/>
          <p:cNvSpPr>
            <a:spLocks noChangeArrowheads="1"/>
          </p:cNvSpPr>
          <p:nvPr/>
        </p:nvSpPr>
        <p:spPr bwMode="auto">
          <a:xfrm>
            <a:off x="1447800" y="458391"/>
            <a:ext cx="6000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05000"/>
              </a:lnSpc>
              <a:spcBef>
                <a:spcPct val="5000"/>
              </a:spcBef>
            </a:pPr>
            <a:r>
              <a:rPr lang="en-US" altLang="zh-CN" b="1">
                <a:solidFill>
                  <a:srgbClr val="0000FF"/>
                </a:solidFill>
                <a:latin typeface="Arial Black" panose="020B0A04020102020204" pitchFamily="34" charset="0"/>
              </a:rPr>
              <a:t>1c  </a:t>
            </a:r>
            <a:r>
              <a:rPr lang="en-US" altLang="zh-CN" b="1">
                <a:latin typeface="Times New Roman" panose="02020603050405020304" pitchFamily="18" charset="0"/>
              </a:rPr>
              <a:t>Listen again.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82"/>
                                        </p:tgtEl>
                                        <p:attrNameLst>
                                          <p:attrName>style.visibility</p:attrName>
                                        </p:attrNameLst>
                                      </p:cBhvr>
                                      <p:to>
                                        <p:strVal val="visible"/>
                                      </p:to>
                                    </p:set>
                                    <p:anim calcmode="lin" valueType="num">
                                      <p:cBhvr>
                                        <p:cTn id="7" dur="500" fill="hold"/>
                                        <p:tgtEl>
                                          <p:spTgt spid="60482"/>
                                        </p:tgtEl>
                                        <p:attrNameLst>
                                          <p:attrName>ppt_x</p:attrName>
                                        </p:attrNameLst>
                                      </p:cBhvr>
                                      <p:tavLst>
                                        <p:tav tm="0">
                                          <p:val>
                                            <p:strVal val="#ppt_x"/>
                                          </p:val>
                                        </p:tav>
                                        <p:tav tm="100000">
                                          <p:val>
                                            <p:strVal val="#ppt_x"/>
                                          </p:val>
                                        </p:tav>
                                      </p:tavLst>
                                    </p:anim>
                                    <p:anim calcmode="lin" valueType="num">
                                      <p:cBhvr>
                                        <p:cTn id="8" dur="500" fill="hold"/>
                                        <p:tgtEl>
                                          <p:spTgt spid="6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85"/>
                                        </p:tgtEl>
                                        <p:attrNameLst>
                                          <p:attrName>style.visibility</p:attrName>
                                        </p:attrNameLst>
                                      </p:cBhvr>
                                      <p:to>
                                        <p:strVal val="visible"/>
                                      </p:to>
                                    </p:set>
                                    <p:anim calcmode="lin" valueType="num">
                                      <p:cBhvr>
                                        <p:cTn id="13" dur="500" fill="hold"/>
                                        <p:tgtEl>
                                          <p:spTgt spid="60485"/>
                                        </p:tgtEl>
                                        <p:attrNameLst>
                                          <p:attrName>ppt_x</p:attrName>
                                        </p:attrNameLst>
                                      </p:cBhvr>
                                      <p:tavLst>
                                        <p:tav tm="0">
                                          <p:val>
                                            <p:strVal val="#ppt_x"/>
                                          </p:val>
                                        </p:tav>
                                        <p:tav tm="100000">
                                          <p:val>
                                            <p:strVal val="#ppt_x"/>
                                          </p:val>
                                        </p:tav>
                                      </p:tavLst>
                                    </p:anim>
                                    <p:anim calcmode="lin" valueType="num">
                                      <p:cBhvr>
                                        <p:cTn id="14" dur="500" fill="hold"/>
                                        <p:tgtEl>
                                          <p:spTgt spid="604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90"/>
                                        </p:tgtEl>
                                        <p:attrNameLst>
                                          <p:attrName>style.visibility</p:attrName>
                                        </p:attrNameLst>
                                      </p:cBhvr>
                                      <p:to>
                                        <p:strVal val="visible"/>
                                      </p:to>
                                    </p:set>
                                    <p:anim calcmode="lin" valueType="num">
                                      <p:cBhvr>
                                        <p:cTn id="19" dur="500" fill="hold"/>
                                        <p:tgtEl>
                                          <p:spTgt spid="60490"/>
                                        </p:tgtEl>
                                        <p:attrNameLst>
                                          <p:attrName>ppt_x</p:attrName>
                                        </p:attrNameLst>
                                      </p:cBhvr>
                                      <p:tavLst>
                                        <p:tav tm="0">
                                          <p:val>
                                            <p:strVal val="#ppt_x"/>
                                          </p:val>
                                        </p:tav>
                                        <p:tav tm="100000">
                                          <p:val>
                                            <p:strVal val="#ppt_x"/>
                                          </p:val>
                                        </p:tav>
                                      </p:tavLst>
                                    </p:anim>
                                    <p:anim calcmode="lin" valueType="num">
                                      <p:cBhvr>
                                        <p:cTn id="20" dur="500" fill="hold"/>
                                        <p:tgtEl>
                                          <p:spTgt spid="604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91"/>
                                        </p:tgtEl>
                                        <p:attrNameLst>
                                          <p:attrName>style.visibility</p:attrName>
                                        </p:attrNameLst>
                                      </p:cBhvr>
                                      <p:to>
                                        <p:strVal val="visible"/>
                                      </p:to>
                                    </p:set>
                                    <p:anim calcmode="lin" valueType="num">
                                      <p:cBhvr>
                                        <p:cTn id="25" dur="500" fill="hold"/>
                                        <p:tgtEl>
                                          <p:spTgt spid="60491"/>
                                        </p:tgtEl>
                                        <p:attrNameLst>
                                          <p:attrName>ppt_x</p:attrName>
                                        </p:attrNameLst>
                                      </p:cBhvr>
                                      <p:tavLst>
                                        <p:tav tm="0">
                                          <p:val>
                                            <p:strVal val="#ppt_x"/>
                                          </p:val>
                                        </p:tav>
                                        <p:tav tm="100000">
                                          <p:val>
                                            <p:strVal val="#ppt_x"/>
                                          </p:val>
                                        </p:tav>
                                      </p:tavLst>
                                    </p:anim>
                                    <p:anim calcmode="lin" valueType="num">
                                      <p:cBhvr>
                                        <p:cTn id="26" dur="500" fill="hold"/>
                                        <p:tgtEl>
                                          <p:spTgt spid="6049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92"/>
                                        </p:tgtEl>
                                        <p:attrNameLst>
                                          <p:attrName>style.visibility</p:attrName>
                                        </p:attrNameLst>
                                      </p:cBhvr>
                                      <p:to>
                                        <p:strVal val="visible"/>
                                      </p:to>
                                    </p:set>
                                    <p:anim calcmode="lin" valueType="num">
                                      <p:cBhvr>
                                        <p:cTn id="31" dur="500" fill="hold"/>
                                        <p:tgtEl>
                                          <p:spTgt spid="60492"/>
                                        </p:tgtEl>
                                        <p:attrNameLst>
                                          <p:attrName>ppt_x</p:attrName>
                                        </p:attrNameLst>
                                      </p:cBhvr>
                                      <p:tavLst>
                                        <p:tav tm="0">
                                          <p:val>
                                            <p:strVal val="#ppt_x"/>
                                          </p:val>
                                        </p:tav>
                                        <p:tav tm="100000">
                                          <p:val>
                                            <p:strVal val="#ppt_x"/>
                                          </p:val>
                                        </p:tav>
                                      </p:tavLst>
                                    </p:anim>
                                    <p:anim calcmode="lin" valueType="num">
                                      <p:cBhvr>
                                        <p:cTn id="32" dur="500" fill="hold"/>
                                        <p:tgtEl>
                                          <p:spTgt spid="6049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93"/>
                                        </p:tgtEl>
                                        <p:attrNameLst>
                                          <p:attrName>style.visibility</p:attrName>
                                        </p:attrNameLst>
                                      </p:cBhvr>
                                      <p:to>
                                        <p:strVal val="visible"/>
                                      </p:to>
                                    </p:set>
                                    <p:anim calcmode="lin" valueType="num">
                                      <p:cBhvr>
                                        <p:cTn id="37" dur="500" fill="hold"/>
                                        <p:tgtEl>
                                          <p:spTgt spid="60493"/>
                                        </p:tgtEl>
                                        <p:attrNameLst>
                                          <p:attrName>ppt_x</p:attrName>
                                        </p:attrNameLst>
                                      </p:cBhvr>
                                      <p:tavLst>
                                        <p:tav tm="0">
                                          <p:val>
                                            <p:strVal val="#ppt_x"/>
                                          </p:val>
                                        </p:tav>
                                        <p:tav tm="100000">
                                          <p:val>
                                            <p:strVal val="#ppt_x"/>
                                          </p:val>
                                        </p:tav>
                                      </p:tavLst>
                                    </p:anim>
                                    <p:anim calcmode="lin" valueType="num">
                                      <p:cBhvr>
                                        <p:cTn id="38" dur="500" fill="hold"/>
                                        <p:tgtEl>
                                          <p:spTgt spid="6049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494"/>
                                        </p:tgtEl>
                                        <p:attrNameLst>
                                          <p:attrName>style.visibility</p:attrName>
                                        </p:attrNameLst>
                                      </p:cBhvr>
                                      <p:to>
                                        <p:strVal val="visible"/>
                                      </p:to>
                                    </p:set>
                                    <p:anim calcmode="lin" valueType="num">
                                      <p:cBhvr>
                                        <p:cTn id="43" dur="500" fill="hold"/>
                                        <p:tgtEl>
                                          <p:spTgt spid="60494"/>
                                        </p:tgtEl>
                                        <p:attrNameLst>
                                          <p:attrName>ppt_x</p:attrName>
                                        </p:attrNameLst>
                                      </p:cBhvr>
                                      <p:tavLst>
                                        <p:tav tm="0">
                                          <p:val>
                                            <p:strVal val="#ppt_x"/>
                                          </p:val>
                                        </p:tav>
                                        <p:tav tm="100000">
                                          <p:val>
                                            <p:strVal val="#ppt_x"/>
                                          </p:val>
                                        </p:tav>
                                      </p:tavLst>
                                    </p:anim>
                                    <p:anim calcmode="lin" valueType="num">
                                      <p:cBhvr>
                                        <p:cTn id="44" dur="500" fill="hold"/>
                                        <p:tgtEl>
                                          <p:spTgt spid="60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82" grpId="0"/>
      <p:bldP spid="60485" grpId="0"/>
      <p:bldP spid="60490" grpId="0"/>
      <p:bldP spid="60491" grpId="0"/>
      <p:bldP spid="60492" grpId="0"/>
      <p:bldP spid="60493" grpId="0"/>
      <p:bldP spid="604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718849"/>
          <p:cNvPicPr>
            <a:picLocks noChangeAspect="1" noChangeArrowheads="1"/>
          </p:cNvPicPr>
          <p:nvPr/>
        </p:nvPicPr>
        <p:blipFill>
          <a:blip r:embed="rId3"/>
          <a:srcRect/>
          <a:stretch>
            <a:fillRect/>
          </a:stretch>
        </p:blipFill>
        <p:spPr bwMode="auto">
          <a:xfrm>
            <a:off x="1115617" y="1400175"/>
            <a:ext cx="3239690" cy="361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图片 718850"/>
          <p:cNvPicPr>
            <a:picLocks noChangeAspect="1" noChangeArrowheads="1"/>
          </p:cNvPicPr>
          <p:nvPr/>
        </p:nvPicPr>
        <p:blipFill>
          <a:blip r:embed="rId4" cstate="email"/>
          <a:srcRect/>
          <a:stretch>
            <a:fillRect/>
          </a:stretch>
        </p:blipFill>
        <p:spPr bwMode="auto">
          <a:xfrm>
            <a:off x="4732735" y="914400"/>
            <a:ext cx="3186113"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图片 718851"/>
          <p:cNvPicPr>
            <a:picLocks noChangeAspect="1" noChangeArrowheads="1"/>
          </p:cNvPicPr>
          <p:nvPr/>
        </p:nvPicPr>
        <p:blipFill>
          <a:blip r:embed="rId5" cstate="email"/>
          <a:srcRect/>
          <a:stretch>
            <a:fillRect/>
          </a:stretch>
        </p:blipFill>
        <p:spPr bwMode="auto">
          <a:xfrm>
            <a:off x="4732735" y="3561160"/>
            <a:ext cx="3078956"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Group 5"/>
          <p:cNvGrpSpPr/>
          <p:nvPr/>
        </p:nvGrpSpPr>
        <p:grpSpPr bwMode="auto">
          <a:xfrm>
            <a:off x="1257300" y="653654"/>
            <a:ext cx="2807494" cy="834628"/>
            <a:chOff x="1429" y="255"/>
            <a:chExt cx="2676" cy="701"/>
          </a:xfrm>
        </p:grpSpPr>
        <p:pic>
          <p:nvPicPr>
            <p:cNvPr id="30725" name="Picture 6" descr="2"/>
            <p:cNvPicPr>
              <a:picLocks noChangeAspect="1" noChangeArrowheads="1"/>
            </p:cNvPicPr>
            <p:nvPr/>
          </p:nvPicPr>
          <p:blipFill>
            <a:blip r:embed="rId6" cstate="email"/>
            <a:srcRect/>
            <a:stretch>
              <a:fillRect/>
            </a:stretch>
          </p:blipFill>
          <p:spPr bwMode="auto">
            <a:xfrm>
              <a:off x="1429" y="255"/>
              <a:ext cx="2676"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7"/>
            <p:cNvSpPr>
              <a:spLocks noChangeArrowheads="1"/>
            </p:cNvSpPr>
            <p:nvPr/>
          </p:nvSpPr>
          <p:spPr bwMode="auto">
            <a:xfrm>
              <a:off x="1746" y="346"/>
              <a:ext cx="195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6600FF"/>
                  </a:solidFill>
                </a:rPr>
                <a:t> </a:t>
              </a:r>
              <a:r>
                <a:rPr lang="en-US" altLang="zh-CN" sz="2400">
                  <a:solidFill>
                    <a:srgbClr val="6600FF"/>
                  </a:solidFill>
                  <a:latin typeface="Times New Roman" panose="02020603050405020304" pitchFamily="18" charset="0"/>
                </a:rPr>
                <a:t>Tapescript</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文本框 693249"/>
          <p:cNvSpPr txBox="1">
            <a:spLocks noChangeArrowheads="1"/>
          </p:cNvSpPr>
          <p:nvPr/>
        </p:nvSpPr>
        <p:spPr bwMode="auto">
          <a:xfrm>
            <a:off x="3654029" y="519113"/>
            <a:ext cx="4050506"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pPr>
            <a:r>
              <a:rPr lang="en-US" altLang="zh-CN" sz="2400" dirty="0">
                <a:latin typeface="Times New Roman" panose="02020603050405020304" pitchFamily="18" charset="0"/>
              </a:rPr>
              <a:t>What can we do at school? What can’t we do? And what do we have to do? Talk about school rules.</a:t>
            </a:r>
          </a:p>
        </p:txBody>
      </p:sp>
      <p:pic>
        <p:nvPicPr>
          <p:cNvPr id="693251" name="图片 693250" descr="a75cfecef4206019f9dc610b"/>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439466" y="519113"/>
            <a:ext cx="2043113" cy="22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3252" name="文本框 693251"/>
          <p:cNvSpPr txBox="1">
            <a:spLocks noChangeArrowheads="1"/>
          </p:cNvSpPr>
          <p:nvPr/>
        </p:nvSpPr>
        <p:spPr bwMode="auto">
          <a:xfrm>
            <a:off x="1331119" y="2787254"/>
            <a:ext cx="431958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pPr>
            <a:r>
              <a:rPr lang="en-US" altLang="zh-CN" sz="2400" dirty="0">
                <a:latin typeface="Times New Roman" panose="02020603050405020304" pitchFamily="18" charset="0"/>
              </a:rPr>
              <a:t>Are there any rules at home? What can you do? What can’t you do? And what do you have to do? Make a list.</a:t>
            </a:r>
          </a:p>
        </p:txBody>
      </p:sp>
      <p:pic>
        <p:nvPicPr>
          <p:cNvPr id="693253" name="图片 693252" descr="200902165424802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36394" y="2193131"/>
            <a:ext cx="2286000" cy="244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矩形 9"/>
          <p:cNvSpPr>
            <a:spLocks noChangeArrowheads="1"/>
          </p:cNvSpPr>
          <p:nvPr/>
        </p:nvSpPr>
        <p:spPr bwMode="auto">
          <a:xfrm>
            <a:off x="2382" y="688182"/>
            <a:ext cx="1254919"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r>
              <a:rPr lang="zh-CN" altLang="en-US"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创设情境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3251"/>
                                        </p:tgtEl>
                                        <p:attrNameLst>
                                          <p:attrName>style.visibility</p:attrName>
                                        </p:attrNameLst>
                                      </p:cBhvr>
                                      <p:to>
                                        <p:strVal val="visible"/>
                                      </p:to>
                                    </p:set>
                                    <p:anim calcmode="lin" valueType="num">
                                      <p:cBhvr>
                                        <p:cTn id="7" dur="500" fill="hold"/>
                                        <p:tgtEl>
                                          <p:spTgt spid="693251"/>
                                        </p:tgtEl>
                                        <p:attrNameLst>
                                          <p:attrName>ppt_x</p:attrName>
                                        </p:attrNameLst>
                                      </p:cBhvr>
                                      <p:tavLst>
                                        <p:tav tm="0">
                                          <p:val>
                                            <p:strVal val="#ppt_x"/>
                                          </p:val>
                                        </p:tav>
                                        <p:tav tm="100000">
                                          <p:val>
                                            <p:strVal val="#ppt_x"/>
                                          </p:val>
                                        </p:tav>
                                      </p:tavLst>
                                    </p:anim>
                                    <p:anim calcmode="lin" valueType="num">
                                      <p:cBhvr>
                                        <p:cTn id="8" dur="500" fill="hold"/>
                                        <p:tgtEl>
                                          <p:spTgt spid="6932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3250"/>
                                        </p:tgtEl>
                                        <p:attrNameLst>
                                          <p:attrName>style.visibility</p:attrName>
                                        </p:attrNameLst>
                                      </p:cBhvr>
                                      <p:to>
                                        <p:strVal val="visible"/>
                                      </p:to>
                                    </p:set>
                                    <p:anim calcmode="lin" valueType="num">
                                      <p:cBhvr>
                                        <p:cTn id="13" dur="500" fill="hold"/>
                                        <p:tgtEl>
                                          <p:spTgt spid="693250"/>
                                        </p:tgtEl>
                                        <p:attrNameLst>
                                          <p:attrName>ppt_x</p:attrName>
                                        </p:attrNameLst>
                                      </p:cBhvr>
                                      <p:tavLst>
                                        <p:tav tm="0">
                                          <p:val>
                                            <p:strVal val="#ppt_x"/>
                                          </p:val>
                                        </p:tav>
                                        <p:tav tm="100000">
                                          <p:val>
                                            <p:strVal val="#ppt_x"/>
                                          </p:val>
                                        </p:tav>
                                      </p:tavLst>
                                    </p:anim>
                                    <p:anim calcmode="lin" valueType="num">
                                      <p:cBhvr>
                                        <p:cTn id="14" dur="500" fill="hold"/>
                                        <p:tgtEl>
                                          <p:spTgt spid="6932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3253"/>
                                        </p:tgtEl>
                                        <p:attrNameLst>
                                          <p:attrName>style.visibility</p:attrName>
                                        </p:attrNameLst>
                                      </p:cBhvr>
                                      <p:to>
                                        <p:strVal val="visible"/>
                                      </p:to>
                                    </p:set>
                                    <p:anim calcmode="lin" valueType="num">
                                      <p:cBhvr>
                                        <p:cTn id="19" dur="500" fill="hold"/>
                                        <p:tgtEl>
                                          <p:spTgt spid="693253"/>
                                        </p:tgtEl>
                                        <p:attrNameLst>
                                          <p:attrName>ppt_x</p:attrName>
                                        </p:attrNameLst>
                                      </p:cBhvr>
                                      <p:tavLst>
                                        <p:tav tm="0">
                                          <p:val>
                                            <p:strVal val="#ppt_x"/>
                                          </p:val>
                                        </p:tav>
                                        <p:tav tm="100000">
                                          <p:val>
                                            <p:strVal val="#ppt_x"/>
                                          </p:val>
                                        </p:tav>
                                      </p:tavLst>
                                    </p:anim>
                                    <p:anim calcmode="lin" valueType="num">
                                      <p:cBhvr>
                                        <p:cTn id="20" dur="500" fill="hold"/>
                                        <p:tgtEl>
                                          <p:spTgt spid="6932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3252"/>
                                        </p:tgtEl>
                                        <p:attrNameLst>
                                          <p:attrName>style.visibility</p:attrName>
                                        </p:attrNameLst>
                                      </p:cBhvr>
                                      <p:to>
                                        <p:strVal val="visible"/>
                                      </p:to>
                                    </p:set>
                                    <p:anim calcmode="lin" valueType="num">
                                      <p:cBhvr>
                                        <p:cTn id="25" dur="500" fill="hold"/>
                                        <p:tgtEl>
                                          <p:spTgt spid="693252"/>
                                        </p:tgtEl>
                                        <p:attrNameLst>
                                          <p:attrName>ppt_x</p:attrName>
                                        </p:attrNameLst>
                                      </p:cBhvr>
                                      <p:tavLst>
                                        <p:tav tm="0">
                                          <p:val>
                                            <p:strVal val="#ppt_x"/>
                                          </p:val>
                                        </p:tav>
                                        <p:tav tm="100000">
                                          <p:val>
                                            <p:strVal val="#ppt_x"/>
                                          </p:val>
                                        </p:tav>
                                      </p:tavLst>
                                    </p:anim>
                                    <p:anim calcmode="lin" valueType="num">
                                      <p:cBhvr>
                                        <p:cTn id="26" dur="500" fill="hold"/>
                                        <p:tgtEl>
                                          <p:spTgt spid="69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0" grpId="0"/>
      <p:bldP spid="6932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48201"/>
          <p:cNvGrpSpPr/>
          <p:nvPr/>
        </p:nvGrpSpPr>
        <p:grpSpPr bwMode="auto">
          <a:xfrm>
            <a:off x="2574132" y="3327798"/>
            <a:ext cx="3132535" cy="864394"/>
            <a:chOff x="1202" y="2795"/>
            <a:chExt cx="2631" cy="726"/>
          </a:xfrm>
        </p:grpSpPr>
        <p:sp>
          <p:nvSpPr>
            <p:cNvPr id="32777" name="Text Box 11"/>
            <p:cNvSpPr txBox="1">
              <a:spLocks noChangeArrowheads="1"/>
            </p:cNvSpPr>
            <p:nvPr/>
          </p:nvSpPr>
          <p:spPr bwMode="auto">
            <a:xfrm>
              <a:off x="1202" y="2795"/>
              <a:ext cx="2631"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C00000"/>
                  </a:solidFill>
                  <a:latin typeface="Times New Roman" panose="02020603050405020304" pitchFamily="18" charset="0"/>
                </a:rPr>
                <a:t>He can’t see his friends on school days.</a:t>
              </a:r>
            </a:p>
          </p:txBody>
        </p:sp>
        <p:sp>
          <p:nvSpPr>
            <p:cNvPr id="32778" name="圆角矩形标注 17"/>
            <p:cNvSpPr>
              <a:spLocks noChangeArrowheads="1"/>
            </p:cNvSpPr>
            <p:nvPr/>
          </p:nvSpPr>
          <p:spPr bwMode="auto">
            <a:xfrm>
              <a:off x="1202" y="2795"/>
              <a:ext cx="2631" cy="726"/>
            </a:xfrm>
            <a:prstGeom prst="wedgeRoundRectCallout">
              <a:avLst>
                <a:gd name="adj1" fmla="val -55130"/>
                <a:gd name="adj2" fmla="val -690"/>
                <a:gd name="adj3" fmla="val 16667"/>
              </a:avLst>
            </a:prstGeom>
            <a:noFill/>
            <a:ln w="25400">
              <a:solidFill>
                <a:srgbClr val="89A4A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sz="1200" b="1">
                <a:solidFill>
                  <a:srgbClr val="C00000"/>
                </a:solidFill>
              </a:endParaRPr>
            </a:p>
          </p:txBody>
        </p:sp>
      </p:grpSp>
      <p:grpSp>
        <p:nvGrpSpPr>
          <p:cNvPr id="2" name="组合 648198"/>
          <p:cNvGrpSpPr/>
          <p:nvPr/>
        </p:nvGrpSpPr>
        <p:grpSpPr bwMode="auto">
          <a:xfrm>
            <a:off x="2357437" y="2085975"/>
            <a:ext cx="2376488" cy="864394"/>
            <a:chOff x="1111" y="1752"/>
            <a:chExt cx="1996" cy="726"/>
          </a:xfrm>
        </p:grpSpPr>
        <p:sp>
          <p:nvSpPr>
            <p:cNvPr id="32775" name="圆角矩形标注 16"/>
            <p:cNvSpPr>
              <a:spLocks noChangeArrowheads="1"/>
            </p:cNvSpPr>
            <p:nvPr/>
          </p:nvSpPr>
          <p:spPr bwMode="auto">
            <a:xfrm>
              <a:off x="1111" y="1752"/>
              <a:ext cx="1996" cy="726"/>
            </a:xfrm>
            <a:prstGeom prst="wedgeRoundRectCallout">
              <a:avLst>
                <a:gd name="adj1" fmla="val -63176"/>
                <a:gd name="adj2" fmla="val 14324"/>
                <a:gd name="adj3" fmla="val 16667"/>
              </a:avLst>
            </a:prstGeom>
            <a:noFill/>
            <a:ln w="25400">
              <a:solidFill>
                <a:srgbClr val="89A4A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sz="1200" b="1">
                <a:solidFill>
                  <a:srgbClr val="C00000"/>
                </a:solidFill>
              </a:endParaRPr>
            </a:p>
          </p:txBody>
        </p:sp>
        <p:sp>
          <p:nvSpPr>
            <p:cNvPr id="32774" name="Text Box 6"/>
            <p:cNvSpPr txBox="1">
              <a:spLocks noChangeArrowheads="1"/>
            </p:cNvSpPr>
            <p:nvPr/>
          </p:nvSpPr>
          <p:spPr bwMode="auto">
            <a:xfrm>
              <a:off x="1111" y="1797"/>
              <a:ext cx="1996"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dirty="0">
                  <a:solidFill>
                    <a:srgbClr val="C00000"/>
                  </a:solidFill>
                  <a:latin typeface="Times New Roman" panose="02020603050405020304" pitchFamily="18" charset="0"/>
                </a:rPr>
                <a:t>He can’t go out on school nights.</a:t>
              </a:r>
              <a:r>
                <a:rPr lang="en-US" altLang="zh-CN" sz="2100" b="1" dirty="0">
                  <a:solidFill>
                    <a:srgbClr val="C00000"/>
                  </a:solidFill>
                </a:rPr>
                <a:t>  </a:t>
              </a:r>
            </a:p>
          </p:txBody>
        </p:sp>
      </p:grpSp>
      <p:sp>
        <p:nvSpPr>
          <p:cNvPr id="32769" name="Text Box 3"/>
          <p:cNvSpPr txBox="1">
            <a:spLocks noChangeArrowheads="1"/>
          </p:cNvSpPr>
          <p:nvPr/>
        </p:nvSpPr>
        <p:spPr bwMode="auto">
          <a:xfrm>
            <a:off x="1534717" y="751285"/>
            <a:ext cx="5041106"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dirty="0">
                <a:solidFill>
                  <a:srgbClr val="0033CC"/>
                </a:solidFill>
                <a:latin typeface="Times New Roman" panose="02020603050405020304" pitchFamily="18" charset="0"/>
              </a:rPr>
              <a:t>1d</a:t>
            </a:r>
            <a:r>
              <a:rPr lang="en-US" altLang="zh-CN" b="1" dirty="0">
                <a:latin typeface="Times New Roman" panose="02020603050405020304" pitchFamily="18" charset="0"/>
              </a:rPr>
              <a:t> Talk about the rules in Dave’s house in groups.</a:t>
            </a:r>
            <a:endParaRPr lang="en-US" altLang="zh-CN" b="1" dirty="0">
              <a:latin typeface="Times New Roman" panose="02020603050405020304" pitchFamily="18" charset="0"/>
              <a:cs typeface="Times New Roman" panose="02020603050405020304" pitchFamily="18" charset="0"/>
            </a:endParaRPr>
          </a:p>
        </p:txBody>
      </p:sp>
      <p:pic>
        <p:nvPicPr>
          <p:cNvPr id="648196" name="Picture 12" descr="E:\图片库\人物\0141.tif"/>
          <p:cNvPicPr>
            <a:picLocks noChangeAspect="1" noChangeArrowheads="1"/>
          </p:cNvPicPr>
          <p:nvPr/>
        </p:nvPicPr>
        <p:blipFill>
          <a:blip r:embed="rId3" cstate="email"/>
          <a:srcRect/>
          <a:stretch>
            <a:fillRect/>
          </a:stretch>
        </p:blipFill>
        <p:spPr bwMode="auto">
          <a:xfrm>
            <a:off x="1143000" y="1977629"/>
            <a:ext cx="944166" cy="109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8197" name="Picture 13" descr="E:\图片库\人物\0373.tif"/>
          <p:cNvPicPr>
            <a:picLocks noChangeAspect="1" noChangeArrowheads="1"/>
          </p:cNvPicPr>
          <p:nvPr/>
        </p:nvPicPr>
        <p:blipFill>
          <a:blip r:embed="rId4" cstate="email"/>
          <a:srcRect/>
          <a:stretch>
            <a:fillRect/>
          </a:stretch>
        </p:blipFill>
        <p:spPr bwMode="auto">
          <a:xfrm>
            <a:off x="1547812" y="3381375"/>
            <a:ext cx="8048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8198" name="Picture 16" descr="E:\图片库\人物\1028.tif"/>
          <p:cNvPicPr>
            <a:picLocks noChangeAspect="1" noChangeArrowheads="1"/>
          </p:cNvPicPr>
          <p:nvPr/>
        </p:nvPicPr>
        <p:blipFill>
          <a:blip r:embed="rId5" cstate="email"/>
          <a:srcRect/>
          <a:stretch>
            <a:fillRect/>
          </a:stretch>
        </p:blipFill>
        <p:spPr bwMode="auto">
          <a:xfrm>
            <a:off x="7300912" y="1600201"/>
            <a:ext cx="700088"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648204"/>
          <p:cNvGrpSpPr/>
          <p:nvPr/>
        </p:nvGrpSpPr>
        <p:grpSpPr bwMode="auto">
          <a:xfrm>
            <a:off x="4680347" y="1437085"/>
            <a:ext cx="2538413" cy="864394"/>
            <a:chOff x="2971" y="1207"/>
            <a:chExt cx="2132" cy="726"/>
          </a:xfrm>
        </p:grpSpPr>
        <p:sp>
          <p:nvSpPr>
            <p:cNvPr id="19" name="圆角矩形标注 18"/>
            <p:cNvSpPr/>
            <p:nvPr/>
          </p:nvSpPr>
          <p:spPr>
            <a:xfrm>
              <a:off x="3016" y="1207"/>
              <a:ext cx="2042" cy="726"/>
            </a:xfrm>
            <a:prstGeom prst="wedgeRoundRectCallout">
              <a:avLst>
                <a:gd name="adj1" fmla="val 58433"/>
                <a:gd name="adj2" fmla="val -866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200" b="1">
                <a:solidFill>
                  <a:srgbClr val="C00000"/>
                </a:solidFill>
              </a:endParaRPr>
            </a:p>
          </p:txBody>
        </p:sp>
        <p:sp>
          <p:nvSpPr>
            <p:cNvPr id="32781" name="Text Box 11"/>
            <p:cNvSpPr txBox="1">
              <a:spLocks noChangeArrowheads="1"/>
            </p:cNvSpPr>
            <p:nvPr/>
          </p:nvSpPr>
          <p:spPr bwMode="auto">
            <a:xfrm>
              <a:off x="2971" y="1207"/>
              <a:ext cx="2132"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dirty="0">
                  <a:solidFill>
                    <a:srgbClr val="C00000"/>
                  </a:solidFill>
                  <a:latin typeface="Times New Roman" panose="02020603050405020304" pitchFamily="18" charset="0"/>
                </a:rPr>
                <a:t>He can’t watch TV in the evening.</a:t>
              </a:r>
            </a:p>
          </p:txBody>
        </p: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48198"/>
                                        </p:tgtEl>
                                        <p:attrNameLst>
                                          <p:attrName>style.visibility</p:attrName>
                                        </p:attrNameLst>
                                      </p:cBhvr>
                                      <p:to>
                                        <p:strVal val="visible"/>
                                      </p:to>
                                    </p:set>
                                    <p:animEffect transition="in" filter="randombar(horizontal)">
                                      <p:cBhvr>
                                        <p:cTn id="7" dur="500"/>
                                        <p:tgtEl>
                                          <p:spTgt spid="64819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48196"/>
                                        </p:tgtEl>
                                        <p:attrNameLst>
                                          <p:attrName>style.visibility</p:attrName>
                                        </p:attrNameLst>
                                      </p:cBhvr>
                                      <p:to>
                                        <p:strVal val="visible"/>
                                      </p:to>
                                    </p:set>
                                    <p:animEffect transition="in" filter="randombar(horizontal)">
                                      <p:cBhvr>
                                        <p:cTn id="16" dur="500"/>
                                        <p:tgtEl>
                                          <p:spTgt spid="64819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48197"/>
                                        </p:tgtEl>
                                        <p:attrNameLst>
                                          <p:attrName>style.visibility</p:attrName>
                                        </p:attrNameLst>
                                      </p:cBhvr>
                                      <p:to>
                                        <p:strVal val="visible"/>
                                      </p:to>
                                    </p:set>
                                    <p:animEffect transition="in" filter="randombar(horizontal)">
                                      <p:cBhvr>
                                        <p:cTn id="25" dur="500"/>
                                        <p:tgtEl>
                                          <p:spTgt spid="64819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218" name="Picture 21" descr="E:\图片库\人物\2433.tif"/>
          <p:cNvPicPr>
            <a:picLocks noChangeAspect="1" noChangeArrowheads="1"/>
          </p:cNvPicPr>
          <p:nvPr/>
        </p:nvPicPr>
        <p:blipFill>
          <a:blip r:embed="rId3" cstate="email"/>
          <a:srcRect/>
          <a:stretch>
            <a:fillRect/>
          </a:stretch>
        </p:blipFill>
        <p:spPr bwMode="auto">
          <a:xfrm>
            <a:off x="6998494" y="4192191"/>
            <a:ext cx="787004"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9219" name="Picture 17" descr="E:\图片库\人物\1062.tif"/>
          <p:cNvPicPr>
            <a:picLocks noChangeAspect="1" noChangeArrowheads="1"/>
          </p:cNvPicPr>
          <p:nvPr/>
        </p:nvPicPr>
        <p:blipFill>
          <a:blip r:embed="rId4" cstate="email"/>
          <a:srcRect/>
          <a:stretch>
            <a:fillRect/>
          </a:stretch>
        </p:blipFill>
        <p:spPr bwMode="auto">
          <a:xfrm>
            <a:off x="927497" y="2141935"/>
            <a:ext cx="794147"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649219"/>
          <p:cNvGrpSpPr/>
          <p:nvPr/>
        </p:nvGrpSpPr>
        <p:grpSpPr bwMode="auto">
          <a:xfrm>
            <a:off x="1871663" y="1815704"/>
            <a:ext cx="2593181" cy="1187053"/>
            <a:chOff x="657" y="1118"/>
            <a:chExt cx="2178" cy="997"/>
          </a:xfrm>
        </p:grpSpPr>
        <p:sp>
          <p:nvSpPr>
            <p:cNvPr id="34820" name="Text Box 23"/>
            <p:cNvSpPr txBox="1">
              <a:spLocks noChangeArrowheads="1"/>
            </p:cNvSpPr>
            <p:nvPr/>
          </p:nvSpPr>
          <p:spPr bwMode="auto">
            <a:xfrm>
              <a:off x="703" y="1118"/>
              <a:ext cx="1950"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C00000"/>
                  </a:solidFill>
                  <a:latin typeface="Times New Roman" panose="02020603050405020304" pitchFamily="18" charset="0"/>
                </a:rPr>
                <a:t>He has to do his homework after school. </a:t>
              </a:r>
              <a:endParaRPr lang="en-US" altLang="zh-CN" sz="2100" b="1">
                <a:solidFill>
                  <a:srgbClr val="C00000"/>
                </a:solidFill>
              </a:endParaRPr>
            </a:p>
          </p:txBody>
        </p:sp>
        <p:sp>
          <p:nvSpPr>
            <p:cNvPr id="34821" name="圆角矩形标注 20"/>
            <p:cNvSpPr>
              <a:spLocks noChangeArrowheads="1"/>
            </p:cNvSpPr>
            <p:nvPr/>
          </p:nvSpPr>
          <p:spPr bwMode="auto">
            <a:xfrm>
              <a:off x="657" y="1118"/>
              <a:ext cx="2178" cy="997"/>
            </a:xfrm>
            <a:prstGeom prst="wedgeRoundRectCallout">
              <a:avLst>
                <a:gd name="adj1" fmla="val -56199"/>
                <a:gd name="adj2" fmla="val 3259"/>
                <a:gd name="adj3" fmla="val 16667"/>
              </a:avLst>
            </a:prstGeom>
            <a:noFill/>
            <a:ln w="25400">
              <a:solidFill>
                <a:srgbClr val="89A4A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sz="2100" b="1">
                <a:solidFill>
                  <a:srgbClr val="C00000"/>
                </a:solidFill>
              </a:endParaRPr>
            </a:p>
          </p:txBody>
        </p:sp>
      </p:grpSp>
      <p:grpSp>
        <p:nvGrpSpPr>
          <p:cNvPr id="3" name="组合 649222"/>
          <p:cNvGrpSpPr/>
          <p:nvPr/>
        </p:nvGrpSpPr>
        <p:grpSpPr bwMode="auto">
          <a:xfrm>
            <a:off x="1818085" y="3490913"/>
            <a:ext cx="2917031" cy="971550"/>
            <a:chOff x="748" y="2478"/>
            <a:chExt cx="2450" cy="816"/>
          </a:xfrm>
        </p:grpSpPr>
        <p:sp>
          <p:nvSpPr>
            <p:cNvPr id="34823" name="Rectangle 9"/>
            <p:cNvSpPr>
              <a:spLocks noChangeArrowheads="1"/>
            </p:cNvSpPr>
            <p:nvPr/>
          </p:nvSpPr>
          <p:spPr bwMode="auto">
            <a:xfrm>
              <a:off x="748" y="2523"/>
              <a:ext cx="2404"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b="1">
                  <a:solidFill>
                    <a:srgbClr val="C00000"/>
                  </a:solidFill>
                  <a:latin typeface="Times New Roman" panose="02020603050405020304" pitchFamily="18" charset="0"/>
                </a:rPr>
                <a:t>He must practice the guitar before dinner. </a:t>
              </a:r>
              <a:endParaRPr lang="en-US" altLang="zh-CN" sz="2100" b="1">
                <a:solidFill>
                  <a:srgbClr val="C00000"/>
                </a:solidFill>
              </a:endParaRPr>
            </a:p>
          </p:txBody>
        </p:sp>
        <p:sp>
          <p:nvSpPr>
            <p:cNvPr id="34824" name="圆角矩形标注 22"/>
            <p:cNvSpPr>
              <a:spLocks noChangeArrowheads="1"/>
            </p:cNvSpPr>
            <p:nvPr/>
          </p:nvSpPr>
          <p:spPr bwMode="auto">
            <a:xfrm>
              <a:off x="748" y="2478"/>
              <a:ext cx="2450" cy="816"/>
            </a:xfrm>
            <a:prstGeom prst="wedgeRoundRectCallout">
              <a:avLst>
                <a:gd name="adj1" fmla="val -59264"/>
                <a:gd name="adj2" fmla="val 72426"/>
                <a:gd name="adj3" fmla="val 16667"/>
              </a:avLst>
            </a:prstGeom>
            <a:noFill/>
            <a:ln w="25400">
              <a:solidFill>
                <a:srgbClr val="89A4A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sz="2100" b="1">
                <a:solidFill>
                  <a:srgbClr val="C00000"/>
                </a:solidFill>
              </a:endParaRPr>
            </a:p>
          </p:txBody>
        </p:sp>
      </p:grpSp>
      <p:pic>
        <p:nvPicPr>
          <p:cNvPr id="649226" name="Picture 19" descr="E:\图片库\人物\1182.tif"/>
          <p:cNvPicPr>
            <a:picLocks noChangeAspect="1" noChangeArrowheads="1"/>
          </p:cNvPicPr>
          <p:nvPr/>
        </p:nvPicPr>
        <p:blipFill>
          <a:blip r:embed="rId5" cstate="email"/>
          <a:srcRect/>
          <a:stretch>
            <a:fillRect/>
          </a:stretch>
        </p:blipFill>
        <p:spPr bwMode="auto">
          <a:xfrm>
            <a:off x="927497" y="4354116"/>
            <a:ext cx="766763" cy="78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649226"/>
          <p:cNvGrpSpPr/>
          <p:nvPr/>
        </p:nvGrpSpPr>
        <p:grpSpPr bwMode="auto">
          <a:xfrm>
            <a:off x="4788694" y="3058716"/>
            <a:ext cx="2159794" cy="1295400"/>
            <a:chOff x="3243" y="2115"/>
            <a:chExt cx="1814" cy="1088"/>
          </a:xfrm>
        </p:grpSpPr>
        <p:sp>
          <p:nvSpPr>
            <p:cNvPr id="34827" name="圆角矩形标注 26"/>
            <p:cNvSpPr>
              <a:spLocks noChangeArrowheads="1"/>
            </p:cNvSpPr>
            <p:nvPr/>
          </p:nvSpPr>
          <p:spPr bwMode="auto">
            <a:xfrm>
              <a:off x="3243" y="2115"/>
              <a:ext cx="1769" cy="1088"/>
            </a:xfrm>
            <a:prstGeom prst="wedgeRoundRectCallout">
              <a:avLst>
                <a:gd name="adj1" fmla="val 64699"/>
                <a:gd name="adj2" fmla="val 36120"/>
                <a:gd name="adj3" fmla="val 16667"/>
              </a:avLst>
            </a:prstGeom>
            <a:noFill/>
            <a:ln w="25400">
              <a:solidFill>
                <a:srgbClr val="89A4A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sz="2100" b="1">
                <a:solidFill>
                  <a:srgbClr val="C00000"/>
                </a:solidFill>
              </a:endParaRPr>
            </a:p>
          </p:txBody>
        </p:sp>
        <p:sp>
          <p:nvSpPr>
            <p:cNvPr id="34828" name="Text Box 11"/>
            <p:cNvSpPr txBox="1">
              <a:spLocks noChangeArrowheads="1"/>
            </p:cNvSpPr>
            <p:nvPr/>
          </p:nvSpPr>
          <p:spPr bwMode="auto">
            <a:xfrm>
              <a:off x="3288" y="2205"/>
              <a:ext cx="1769"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C00000"/>
                  </a:solidFill>
                  <a:latin typeface="Times New Roman" panose="02020603050405020304" pitchFamily="18" charset="0"/>
                </a:rPr>
                <a:t>He must clean his room every Saturday.</a:t>
              </a:r>
            </a:p>
          </p:txBody>
        </p:sp>
      </p:grpSp>
      <p:pic>
        <p:nvPicPr>
          <p:cNvPr id="649230" name="Picture 15" descr="E:\图片库\人物\0553.tif"/>
          <p:cNvPicPr>
            <a:picLocks noChangeAspect="1" noChangeArrowheads="1"/>
          </p:cNvPicPr>
          <p:nvPr/>
        </p:nvPicPr>
        <p:blipFill>
          <a:blip r:embed="rId6" cstate="email"/>
          <a:srcRect/>
          <a:stretch>
            <a:fillRect/>
          </a:stretch>
        </p:blipFill>
        <p:spPr bwMode="auto">
          <a:xfrm>
            <a:off x="7124701" y="540544"/>
            <a:ext cx="660797"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649230"/>
          <p:cNvGrpSpPr/>
          <p:nvPr/>
        </p:nvGrpSpPr>
        <p:grpSpPr bwMode="auto">
          <a:xfrm>
            <a:off x="4626769" y="1438275"/>
            <a:ext cx="2538413" cy="1458516"/>
            <a:chOff x="3107" y="754"/>
            <a:chExt cx="2132" cy="1225"/>
          </a:xfrm>
        </p:grpSpPr>
        <p:sp>
          <p:nvSpPr>
            <p:cNvPr id="34831" name="圆角矩形标注 25"/>
            <p:cNvSpPr>
              <a:spLocks noChangeArrowheads="1"/>
            </p:cNvSpPr>
            <p:nvPr/>
          </p:nvSpPr>
          <p:spPr bwMode="auto">
            <a:xfrm>
              <a:off x="3107" y="754"/>
              <a:ext cx="2132" cy="1225"/>
            </a:xfrm>
            <a:prstGeom prst="wedgeRoundRectCallout">
              <a:avLst>
                <a:gd name="adj1" fmla="val 61866"/>
                <a:gd name="adj2" fmla="val -62162"/>
                <a:gd name="adj3" fmla="val 16667"/>
              </a:avLst>
            </a:prstGeom>
            <a:noFill/>
            <a:ln w="25400">
              <a:solidFill>
                <a:srgbClr val="89A4A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sz="2100" b="1">
                <a:solidFill>
                  <a:srgbClr val="C00000"/>
                </a:solidFill>
              </a:endParaRPr>
            </a:p>
          </p:txBody>
        </p:sp>
        <p:sp>
          <p:nvSpPr>
            <p:cNvPr id="34832" name="Text Box 11"/>
            <p:cNvSpPr txBox="1">
              <a:spLocks noChangeArrowheads="1"/>
            </p:cNvSpPr>
            <p:nvPr/>
          </p:nvSpPr>
          <p:spPr bwMode="auto">
            <a:xfrm>
              <a:off x="3152" y="799"/>
              <a:ext cx="2086"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pPr>
              <a:r>
                <a:rPr lang="en-US" altLang="zh-CN" sz="2100" b="1">
                  <a:solidFill>
                    <a:srgbClr val="C00000"/>
                  </a:solidFill>
                  <a:latin typeface="Times New Roman" panose="02020603050405020304" pitchFamily="18" charset="0"/>
                </a:rPr>
                <a:t>He has to help his mom make breakfast every morning.</a:t>
              </a:r>
            </a:p>
          </p:txBody>
        </p: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49219"/>
                                        </p:tgtEl>
                                        <p:attrNameLst>
                                          <p:attrName>style.visibility</p:attrName>
                                        </p:attrNameLst>
                                      </p:cBhvr>
                                      <p:to>
                                        <p:strVal val="visible"/>
                                      </p:to>
                                    </p:set>
                                    <p:anim calcmode="lin" valueType="num">
                                      <p:cBhvr>
                                        <p:cTn id="7" dur="500" fill="hold"/>
                                        <p:tgtEl>
                                          <p:spTgt spid="649219"/>
                                        </p:tgtEl>
                                        <p:attrNameLst>
                                          <p:attrName>ppt_x</p:attrName>
                                        </p:attrNameLst>
                                      </p:cBhvr>
                                      <p:tavLst>
                                        <p:tav tm="0">
                                          <p:val>
                                            <p:strVal val="0-#ppt_w/2"/>
                                          </p:val>
                                        </p:tav>
                                        <p:tav tm="100000">
                                          <p:val>
                                            <p:strVal val="#ppt_x"/>
                                          </p:val>
                                        </p:tav>
                                      </p:tavLst>
                                    </p:anim>
                                    <p:anim calcmode="lin" valueType="num">
                                      <p:cBhvr>
                                        <p:cTn id="8" dur="500" fill="hold"/>
                                        <p:tgtEl>
                                          <p:spTgt spid="6492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49230"/>
                                        </p:tgtEl>
                                        <p:attrNameLst>
                                          <p:attrName>style.visibility</p:attrName>
                                        </p:attrNameLst>
                                      </p:cBhvr>
                                      <p:to>
                                        <p:strVal val="visible"/>
                                      </p:to>
                                    </p:set>
                                    <p:anim calcmode="lin" valueType="num">
                                      <p:cBhvr>
                                        <p:cTn id="17" dur="500" fill="hold"/>
                                        <p:tgtEl>
                                          <p:spTgt spid="649230"/>
                                        </p:tgtEl>
                                        <p:attrNameLst>
                                          <p:attrName>ppt_x</p:attrName>
                                        </p:attrNameLst>
                                      </p:cBhvr>
                                      <p:tavLst>
                                        <p:tav tm="0">
                                          <p:val>
                                            <p:strVal val="1+#ppt_w/2"/>
                                          </p:val>
                                        </p:tav>
                                        <p:tav tm="100000">
                                          <p:val>
                                            <p:strVal val="#ppt_x"/>
                                          </p:val>
                                        </p:tav>
                                      </p:tavLst>
                                    </p:anim>
                                    <p:anim calcmode="lin" valueType="num">
                                      <p:cBhvr>
                                        <p:cTn id="18" dur="500" fill="hold"/>
                                        <p:tgtEl>
                                          <p:spTgt spid="649230"/>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49226"/>
                                        </p:tgtEl>
                                        <p:attrNameLst>
                                          <p:attrName>style.visibility</p:attrName>
                                        </p:attrNameLst>
                                      </p:cBhvr>
                                      <p:to>
                                        <p:strVal val="visible"/>
                                      </p:to>
                                    </p:set>
                                    <p:anim calcmode="lin" valueType="num">
                                      <p:cBhvr>
                                        <p:cTn id="27" dur="500" fill="hold"/>
                                        <p:tgtEl>
                                          <p:spTgt spid="649226"/>
                                        </p:tgtEl>
                                        <p:attrNameLst>
                                          <p:attrName>ppt_x</p:attrName>
                                        </p:attrNameLst>
                                      </p:cBhvr>
                                      <p:tavLst>
                                        <p:tav tm="0">
                                          <p:val>
                                            <p:strVal val="0-#ppt_w/2"/>
                                          </p:val>
                                        </p:tav>
                                        <p:tav tm="100000">
                                          <p:val>
                                            <p:strVal val="#ppt_x"/>
                                          </p:val>
                                        </p:tav>
                                      </p:tavLst>
                                    </p:anim>
                                    <p:anim calcmode="lin" valueType="num">
                                      <p:cBhvr>
                                        <p:cTn id="28" dur="500" fill="hold"/>
                                        <p:tgtEl>
                                          <p:spTgt spid="64922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49218"/>
                                        </p:tgtEl>
                                        <p:attrNameLst>
                                          <p:attrName>style.visibility</p:attrName>
                                        </p:attrNameLst>
                                      </p:cBhvr>
                                      <p:to>
                                        <p:strVal val="visible"/>
                                      </p:to>
                                    </p:set>
                                    <p:anim calcmode="lin" valueType="num">
                                      <p:cBhvr>
                                        <p:cTn id="37" dur="500" fill="hold"/>
                                        <p:tgtEl>
                                          <p:spTgt spid="649218"/>
                                        </p:tgtEl>
                                        <p:attrNameLst>
                                          <p:attrName>ppt_x</p:attrName>
                                        </p:attrNameLst>
                                      </p:cBhvr>
                                      <p:tavLst>
                                        <p:tav tm="0">
                                          <p:val>
                                            <p:strVal val="1+#ppt_w/2"/>
                                          </p:val>
                                        </p:tav>
                                        <p:tav tm="100000">
                                          <p:val>
                                            <p:strVal val="#ppt_x"/>
                                          </p:val>
                                        </p:tav>
                                      </p:tavLst>
                                    </p:anim>
                                    <p:anim calcmode="lin" valueType="num">
                                      <p:cBhvr>
                                        <p:cTn id="38" dur="500" fill="hold"/>
                                        <p:tgtEl>
                                          <p:spTgt spid="649218"/>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righ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body" sz="half" idx="4294967295"/>
          </p:nvPr>
        </p:nvSpPr>
        <p:spPr bwMode="auto">
          <a:xfrm>
            <a:off x="1681163" y="1878806"/>
            <a:ext cx="6398419" cy="32396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indent="0" eaLnBrk="1" hangingPunct="1">
              <a:lnSpc>
                <a:spcPct val="120000"/>
              </a:lnSpc>
              <a:spcBef>
                <a:spcPct val="0"/>
              </a:spcBef>
              <a:buNone/>
            </a:pPr>
            <a:r>
              <a:rPr lang="en-US" altLang="zh-CN" b="1" dirty="0" smtClean="0">
                <a:latin typeface="Times New Roman" panose="02020603050405020304" pitchFamily="18" charset="0"/>
              </a:rPr>
              <a:t>He can’t go out on school nights. He can’t see his friends on school days. He has to do his homework after school. He must practice the guitar before dinner. He can’t watch TV  in the evening. He has to help his mom make breakfast every morning. He must clean his room every Saturday.</a:t>
            </a:r>
            <a:endParaRPr lang="en-US" altLang="zh-CN" b="1" dirty="0" smtClean="0">
              <a:latin typeface="Times New Roman" panose="02020603050405020304" pitchFamily="18" charset="0"/>
              <a:cs typeface="Times New Roman" panose="02020603050405020304" pitchFamily="18" charset="0"/>
            </a:endParaRPr>
          </a:p>
        </p:txBody>
      </p:sp>
      <p:pic>
        <p:nvPicPr>
          <p:cNvPr id="11267" name="Picture 12" descr="E:\图片库\人物\0141.tif"/>
          <p:cNvPicPr>
            <a:picLocks noChangeAspect="1" noChangeArrowheads="1"/>
          </p:cNvPicPr>
          <p:nvPr/>
        </p:nvPicPr>
        <p:blipFill>
          <a:blip r:embed="rId3" cstate="email"/>
          <a:srcRect/>
          <a:stretch>
            <a:fillRect/>
          </a:stretch>
        </p:blipFill>
        <p:spPr bwMode="auto">
          <a:xfrm>
            <a:off x="446485" y="1207294"/>
            <a:ext cx="944165" cy="109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3571780" y="677756"/>
            <a:ext cx="1866308" cy="567659"/>
          </a:xfrm>
          <a:prstGeom prst="rect">
            <a:avLst/>
          </a:prstGeom>
          <a:noFill/>
        </p:spPr>
        <p:txBody>
          <a:bodyPr wrap="none" lIns="68580" tIns="34290" rIns="68580" bIns="34290">
            <a:prstTxWarp prst="textWave4">
              <a:avLst/>
            </a:prstTxWarp>
            <a:spAutoFit/>
          </a:bodyPr>
          <a:lstStyle/>
          <a:p>
            <a:pPr algn="ctr">
              <a:buFontTx/>
              <a:buNone/>
              <a:defRPr/>
            </a:pPr>
            <a:r>
              <a:rPr lang="en-US" altLang="zh-CN" sz="4100" b="1" dirty="0">
                <a:ln w="12700">
                  <a:solidFill>
                    <a:schemeClr val="tx2">
                      <a:satMod val="155000"/>
                    </a:schemeClr>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41275" dist="20320" dir="1800000" algn="tl" rotWithShape="0">
                    <a:srgbClr val="000000">
                      <a:alpha val="40000"/>
                    </a:srgbClr>
                  </a:outerShdw>
                </a:effectLst>
                <a:sym typeface="+mn-ea"/>
              </a:rPr>
              <a:t>Report</a:t>
            </a:r>
            <a:endParaRPr lang="zh-CN" altLang="en-US" sz="4100" b="1" dirty="0">
              <a:ln w="12700">
                <a:solidFill>
                  <a:schemeClr val="tx2">
                    <a:satMod val="155000"/>
                  </a:schemeClr>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41275" dist="20320" dir="1800000" algn="tl" rotWithShape="0">
                  <a:srgbClr val="000000">
                    <a:alpha val="40000"/>
                  </a:srgbClr>
                </a:outerShdw>
              </a:effectLst>
              <a:sym typeface="+mn-ea"/>
            </a:endParaRPr>
          </a:p>
        </p:txBody>
      </p:sp>
      <p:sp>
        <p:nvSpPr>
          <p:cNvPr id="14" name="Text Box 3"/>
          <p:cNvSpPr txBox="1">
            <a:spLocks noChangeArrowheads="1"/>
          </p:cNvSpPr>
          <p:nvPr/>
        </p:nvSpPr>
        <p:spPr bwMode="auto">
          <a:xfrm>
            <a:off x="1681162" y="1384697"/>
            <a:ext cx="5130404" cy="4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100" b="1" dirty="0">
                <a:solidFill>
                  <a:srgbClr val="C00000"/>
                </a:solidFill>
                <a:latin typeface="Times New Roman" panose="02020603050405020304" pitchFamily="18" charset="0"/>
              </a:rPr>
              <a:t>Report Dave’s rules. See who is the best?</a:t>
            </a:r>
            <a:endParaRPr lang="en-US" altLang="zh-CN" sz="21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par>
                          <p:cTn id="13" fill="hold">
                            <p:stCondLst>
                              <p:cond delay="500"/>
                            </p:stCondLst>
                            <p:childTnLst>
                              <p:par>
                                <p:cTn id="14" presetID="54" presetClass="entr" presetSubtype="0" accel="100000" fill="hold" nodeType="afterEffect">
                                  <p:stCondLst>
                                    <p:cond delay="0"/>
                                  </p:stCondLst>
                                  <p:childTnLst>
                                    <p:set>
                                      <p:cBhvr>
                                        <p:cTn id="15" dur="1" fill="hold">
                                          <p:stCondLst>
                                            <p:cond delay="0"/>
                                          </p:stCondLst>
                                        </p:cTn>
                                        <p:tgtEl>
                                          <p:spTgt spid="11267"/>
                                        </p:tgtEl>
                                        <p:attrNameLst>
                                          <p:attrName>style.visibility</p:attrName>
                                        </p:attrNameLst>
                                      </p:cBhvr>
                                      <p:to>
                                        <p:strVal val="visible"/>
                                      </p:to>
                                    </p:set>
                                    <p:anim calcmode="lin" valueType="num">
                                      <p:cBhvr>
                                        <p:cTn id="16" dur="500" fill="hold"/>
                                        <p:tgtEl>
                                          <p:spTgt spid="11267"/>
                                        </p:tgtEl>
                                        <p:attrNameLst>
                                          <p:attrName>ppt_w</p:attrName>
                                        </p:attrNameLst>
                                      </p:cBhvr>
                                      <p:tavLst>
                                        <p:tav tm="0">
                                          <p:val>
                                            <p:strVal val="#ppt_w*0.05"/>
                                          </p:val>
                                        </p:tav>
                                        <p:tav tm="100000">
                                          <p:val>
                                            <p:strVal val="#ppt_w"/>
                                          </p:val>
                                        </p:tav>
                                      </p:tavLst>
                                    </p:anim>
                                    <p:anim calcmode="lin" valueType="num">
                                      <p:cBhvr>
                                        <p:cTn id="17" dur="500" fill="hold"/>
                                        <p:tgtEl>
                                          <p:spTgt spid="11267"/>
                                        </p:tgtEl>
                                        <p:attrNameLst>
                                          <p:attrName>ppt_h</p:attrName>
                                        </p:attrNameLst>
                                      </p:cBhvr>
                                      <p:tavLst>
                                        <p:tav tm="0">
                                          <p:val>
                                            <p:strVal val="#ppt_h"/>
                                          </p:val>
                                        </p:tav>
                                        <p:tav tm="100000">
                                          <p:val>
                                            <p:strVal val="#ppt_h"/>
                                          </p:val>
                                        </p:tav>
                                      </p:tavLst>
                                    </p:anim>
                                    <p:anim calcmode="lin" valueType="num">
                                      <p:cBhvr>
                                        <p:cTn id="18" dur="500" fill="hold"/>
                                        <p:tgtEl>
                                          <p:spTgt spid="11267"/>
                                        </p:tgtEl>
                                        <p:attrNameLst>
                                          <p:attrName>ppt_x</p:attrName>
                                        </p:attrNameLst>
                                      </p:cBhvr>
                                      <p:tavLst>
                                        <p:tav tm="0">
                                          <p:val>
                                            <p:strVal val="#ppt_x-.2"/>
                                          </p:val>
                                        </p:tav>
                                        <p:tav tm="100000">
                                          <p:val>
                                            <p:strVal val="#ppt_x"/>
                                          </p:val>
                                        </p:tav>
                                      </p:tavLst>
                                    </p:anim>
                                    <p:anim calcmode="lin" valueType="num">
                                      <p:cBhvr>
                                        <p:cTn id="19" dur="500" fill="hold"/>
                                        <p:tgtEl>
                                          <p:spTgt spid="11267"/>
                                        </p:tgtEl>
                                        <p:attrNameLst>
                                          <p:attrName>ppt_y</p:attrName>
                                        </p:attrNameLst>
                                      </p:cBhvr>
                                      <p:tavLst>
                                        <p:tav tm="0">
                                          <p:val>
                                            <p:strVal val="#ppt_y"/>
                                          </p:val>
                                        </p:tav>
                                        <p:tav tm="100000">
                                          <p:val>
                                            <p:strVal val="#ppt_y"/>
                                          </p:val>
                                        </p:tav>
                                      </p:tavLst>
                                    </p:anim>
                                    <p:animEffect transition="in" filter="fade">
                                      <p:cBhvr>
                                        <p:cTn id="20" dur="500"/>
                                        <p:tgtEl>
                                          <p:spTgt spid="11267"/>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7412">
                                            <p:txEl>
                                              <p:pRg st="0" end="0"/>
                                            </p:txEl>
                                          </p:spTgt>
                                        </p:tgtEl>
                                        <p:attrNameLst>
                                          <p:attrName>style.visibility</p:attrName>
                                        </p:attrNameLst>
                                      </p:cBhvr>
                                      <p:to>
                                        <p:strVal val="visible"/>
                                      </p:to>
                                    </p:set>
                                    <p:animEffect transition="in" filter="wedge">
                                      <p:cBhvr>
                                        <p:cTn id="25" dur="1000"/>
                                        <p:tgtEl>
                                          <p:spTgt spid="17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P spid="14"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AutoShape 22"/>
          <p:cNvSpPr>
            <a:spLocks noChangeArrowheads="1"/>
          </p:cNvSpPr>
          <p:nvPr/>
        </p:nvSpPr>
        <p:spPr bwMode="auto">
          <a:xfrm>
            <a:off x="3545682" y="2787254"/>
            <a:ext cx="3780235" cy="1999059"/>
          </a:xfrm>
          <a:prstGeom prst="wedgeRoundRectCallout">
            <a:avLst>
              <a:gd name="adj1" fmla="val -66032"/>
              <a:gd name="adj2" fmla="val -37731"/>
              <a:gd name="adj3" fmla="val 16667"/>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lstStyle/>
          <a:p>
            <a:pPr algn="ctr"/>
            <a:endParaRPr lang="zh-CN" altLang="zh-CN"/>
          </a:p>
        </p:txBody>
      </p:sp>
      <p:sp>
        <p:nvSpPr>
          <p:cNvPr id="38913" name="Text Box 8"/>
          <p:cNvSpPr txBox="1">
            <a:spLocks noChangeArrowheads="1"/>
          </p:cNvSpPr>
          <p:nvPr/>
        </p:nvSpPr>
        <p:spPr bwMode="auto">
          <a:xfrm>
            <a:off x="604838" y="804863"/>
            <a:ext cx="39433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C00000"/>
                </a:solidFill>
                <a:latin typeface="Times New Roman" panose="02020603050405020304" pitchFamily="18" charset="0"/>
              </a:rPr>
              <a:t>Task 1 : My family rules</a:t>
            </a:r>
          </a:p>
        </p:txBody>
      </p:sp>
      <p:sp>
        <p:nvSpPr>
          <p:cNvPr id="51209" name="Text Box 9"/>
          <p:cNvSpPr txBox="1">
            <a:spLocks noChangeArrowheads="1"/>
          </p:cNvSpPr>
          <p:nvPr/>
        </p:nvSpPr>
        <p:spPr bwMode="auto">
          <a:xfrm>
            <a:off x="3869531" y="2895600"/>
            <a:ext cx="3186113"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100" dirty="0">
                <a:latin typeface="Times New Roman" panose="02020603050405020304" pitchFamily="18" charset="0"/>
              </a:rPr>
              <a:t>I have many rules in my </a:t>
            </a:r>
          </a:p>
          <a:p>
            <a:pPr eaLnBrk="1" hangingPunct="1">
              <a:spcBef>
                <a:spcPct val="50000"/>
              </a:spcBef>
            </a:pPr>
            <a:r>
              <a:rPr lang="en-US" altLang="zh-CN" sz="2100" dirty="0">
                <a:latin typeface="Times New Roman" panose="02020603050405020304" pitchFamily="18" charset="0"/>
              </a:rPr>
              <a:t>family. I </a:t>
            </a:r>
            <a:r>
              <a:rPr lang="en-US" altLang="zh-CN" sz="2100" dirty="0">
                <a:solidFill>
                  <a:srgbClr val="FF0000"/>
                </a:solidFill>
                <a:latin typeface="Times New Roman" panose="02020603050405020304" pitchFamily="18" charset="0"/>
              </a:rPr>
              <a:t>have to</a:t>
            </a:r>
            <a:r>
              <a:rPr lang="en-US" altLang="zh-CN" sz="2100" dirty="0">
                <a:latin typeface="Times New Roman" panose="02020603050405020304" pitchFamily="18" charset="0"/>
              </a:rPr>
              <a:t> do my home-</a:t>
            </a:r>
          </a:p>
          <a:p>
            <a:pPr eaLnBrk="1" hangingPunct="1">
              <a:spcBef>
                <a:spcPct val="50000"/>
              </a:spcBef>
            </a:pPr>
            <a:r>
              <a:rPr lang="en-US" altLang="zh-CN" sz="2100" dirty="0">
                <a:latin typeface="Times New Roman" panose="02020603050405020304" pitchFamily="18" charset="0"/>
              </a:rPr>
              <a:t>work after school. I </a:t>
            </a:r>
            <a:r>
              <a:rPr lang="en-US" altLang="zh-CN" sz="2100" dirty="0">
                <a:solidFill>
                  <a:srgbClr val="FF0000"/>
                </a:solidFill>
                <a:latin typeface="Times New Roman" panose="02020603050405020304" pitchFamily="18" charset="0"/>
              </a:rPr>
              <a:t>can’t </a:t>
            </a:r>
          </a:p>
          <a:p>
            <a:pPr eaLnBrk="1" hangingPunct="1">
              <a:spcBef>
                <a:spcPct val="50000"/>
              </a:spcBef>
            </a:pPr>
            <a:r>
              <a:rPr lang="en-US" altLang="zh-CN" sz="2100" dirty="0">
                <a:latin typeface="Times New Roman" panose="02020603050405020304" pitchFamily="18" charset="0"/>
              </a:rPr>
              <a:t>watch TV on school nights...</a:t>
            </a:r>
          </a:p>
          <a:p>
            <a:pPr eaLnBrk="1" hangingPunct="1">
              <a:spcBef>
                <a:spcPct val="50000"/>
              </a:spcBef>
            </a:pPr>
            <a:endParaRPr lang="en-US" altLang="zh-CN" sz="2100" dirty="0">
              <a:latin typeface="Times New Roman" panose="02020603050405020304" pitchFamily="18" charset="0"/>
            </a:endParaRPr>
          </a:p>
        </p:txBody>
      </p:sp>
      <p:pic>
        <p:nvPicPr>
          <p:cNvPr id="38915" name="Picture 13" descr="爱学习 一起做作业 写字 青涩初中生-人物-人物,青涩初中生"/>
          <p:cNvPicPr>
            <a:picLocks noChangeAspect="1" noChangeArrowheads="1"/>
          </p:cNvPicPr>
          <p:nvPr/>
        </p:nvPicPr>
        <p:blipFill>
          <a:blip r:embed="rId3" cstate="email"/>
          <a:srcRect/>
          <a:stretch>
            <a:fillRect/>
          </a:stretch>
        </p:blipFill>
        <p:spPr bwMode="auto">
          <a:xfrm>
            <a:off x="5543550" y="727473"/>
            <a:ext cx="2000250" cy="193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9" descr="01300000098168124453989311867"/>
          <p:cNvPicPr>
            <a:picLocks noChangeAspect="1" noChangeArrowheads="1"/>
          </p:cNvPicPr>
          <p:nvPr/>
        </p:nvPicPr>
        <p:blipFill>
          <a:blip r:embed="rId4" cstate="email"/>
          <a:srcRect/>
          <a:stretch>
            <a:fillRect/>
          </a:stretch>
        </p:blipFill>
        <p:spPr bwMode="auto">
          <a:xfrm>
            <a:off x="1331119" y="3274219"/>
            <a:ext cx="2106216"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20"/>
          <p:cNvSpPr txBox="1">
            <a:spLocks noChangeArrowheads="1"/>
          </p:cNvSpPr>
          <p:nvPr/>
        </p:nvSpPr>
        <p:spPr bwMode="auto">
          <a:xfrm>
            <a:off x="671513" y="1421606"/>
            <a:ext cx="4374356"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dirty="0">
                <a:latin typeface="Times New Roman" panose="02020603050405020304" pitchFamily="18" charset="0"/>
              </a:rPr>
              <a:t>Let students talk about their family rules in groups, and then report. </a:t>
            </a:r>
          </a:p>
        </p:txBody>
      </p:sp>
      <p:sp>
        <p:nvSpPr>
          <p:cNvPr id="38918" name="Text Box 21"/>
          <p:cNvSpPr txBox="1">
            <a:spLocks noChangeArrowheads="1"/>
          </p:cNvSpPr>
          <p:nvPr/>
        </p:nvSpPr>
        <p:spPr bwMode="auto">
          <a:xfrm>
            <a:off x="1331119" y="2787253"/>
            <a:ext cx="18907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rgbClr val="C00000"/>
                </a:solidFill>
                <a:latin typeface="Times New Roman" panose="02020603050405020304" pitchFamily="18" charset="0"/>
              </a:rPr>
              <a:t>Sample:</a:t>
            </a:r>
            <a:endParaRPr lang="en-US" altLang="zh-CN" sz="24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wipe(up)">
                                      <p:cBhvr>
                                        <p:cTn id="7"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bwMode="auto">
          <a:xfrm>
            <a:off x="878681" y="810816"/>
            <a:ext cx="6157913" cy="6512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eaLnBrk="1" hangingPunct="1">
              <a:defRPr/>
            </a:pPr>
            <a:r>
              <a:rPr lang="en-US" altLang="zh-CN" sz="2400" b="1" kern="1200" dirty="0">
                <a:solidFill>
                  <a:srgbClr val="C00000"/>
                </a:solidFill>
                <a:latin typeface="Times New Roman" panose="02020603050405020304" pitchFamily="18" charset="0"/>
                <a:cs typeface="+mn-cs"/>
              </a:rPr>
              <a:t>Task </a:t>
            </a:r>
            <a:r>
              <a:rPr lang="en-US" altLang="zh-CN" sz="2400" b="1" kern="1200" dirty="0">
                <a:solidFill>
                  <a:srgbClr val="C00000"/>
                </a:solidFill>
                <a:latin typeface="Times New Roman" panose="02020603050405020304" pitchFamily="18" charset="0"/>
              </a:rPr>
              <a:t>2 </a:t>
            </a:r>
            <a:r>
              <a:rPr lang="en-US" altLang="zh-CN" sz="2400" b="1" kern="1200" dirty="0">
                <a:solidFill>
                  <a:srgbClr val="C00000"/>
                </a:solidFill>
                <a:latin typeface="Times New Roman" panose="02020603050405020304" pitchFamily="18" charset="0"/>
                <a:cs typeface="+mn-cs"/>
              </a:rPr>
              <a:t>: Class survey</a:t>
            </a:r>
          </a:p>
        </p:txBody>
      </p:sp>
      <p:sp>
        <p:nvSpPr>
          <p:cNvPr id="75779" name="Text Box 3"/>
          <p:cNvSpPr txBox="1">
            <a:spLocks noChangeArrowheads="1"/>
          </p:cNvSpPr>
          <p:nvPr/>
        </p:nvSpPr>
        <p:spPr bwMode="auto">
          <a:xfrm>
            <a:off x="878681" y="1541860"/>
            <a:ext cx="7453313"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AutoNum type="arabicPeriod"/>
            </a:pPr>
            <a:r>
              <a:rPr lang="en-US" altLang="zh-CN" sz="2100" b="1" dirty="0">
                <a:latin typeface="Times New Roman" panose="02020603050405020304" pitchFamily="18" charset="0"/>
              </a:rPr>
              <a:t>Make a list of the rules at your houses.</a:t>
            </a:r>
          </a:p>
          <a:p>
            <a:pPr eaLnBrk="1" hangingPunct="1">
              <a:spcBef>
                <a:spcPct val="50000"/>
              </a:spcBef>
              <a:buFont typeface="Arial" panose="020B0604020202020204" pitchFamily="34" charset="0"/>
              <a:buAutoNum type="arabicPeriod"/>
            </a:pPr>
            <a:r>
              <a:rPr lang="en-US" altLang="zh-CN" sz="2100" b="1" dirty="0">
                <a:latin typeface="Times New Roman" panose="02020603050405020304" pitchFamily="18" charset="0"/>
              </a:rPr>
              <a:t>Make a survey.</a:t>
            </a:r>
          </a:p>
          <a:p>
            <a:pPr eaLnBrk="1" hangingPunct="1">
              <a:spcBef>
                <a:spcPct val="50000"/>
              </a:spcBef>
              <a:buFont typeface="Arial" panose="020B0604020202020204" pitchFamily="34" charset="0"/>
              <a:buAutoNum type="arabicPeriod"/>
            </a:pPr>
            <a:r>
              <a:rPr lang="en-US" altLang="zh-CN" sz="2100" b="1" dirty="0">
                <a:latin typeface="Times New Roman" panose="02020603050405020304" pitchFamily="18" charset="0"/>
              </a:rPr>
              <a:t>Do a quick check to see which rules</a:t>
            </a:r>
          </a:p>
          <a:p>
            <a:pPr eaLnBrk="1" hangingPunct="1">
              <a:spcBef>
                <a:spcPct val="50000"/>
              </a:spcBef>
            </a:pPr>
            <a:r>
              <a:rPr lang="en-US" altLang="zh-CN" sz="2100" b="1" dirty="0">
                <a:latin typeface="Times New Roman" panose="02020603050405020304" pitchFamily="18" charset="0"/>
              </a:rPr>
              <a:t>    are the most common.</a:t>
            </a:r>
          </a:p>
          <a:p>
            <a:pPr eaLnBrk="1" hangingPunct="1">
              <a:spcBef>
                <a:spcPct val="50000"/>
              </a:spcBef>
            </a:pPr>
            <a:r>
              <a:rPr lang="en-US" altLang="zh-CN" sz="2100" dirty="0">
                <a:latin typeface="Times New Roman" panose="02020603050405020304" pitchFamily="18" charset="0"/>
              </a:rPr>
              <a:t>A: Maria, </a:t>
            </a:r>
            <a:r>
              <a:rPr lang="en-US" altLang="zh-CN" sz="2100" dirty="0">
                <a:solidFill>
                  <a:srgbClr val="FF0000"/>
                </a:solidFill>
                <a:latin typeface="Times New Roman" panose="02020603050405020304" pitchFamily="18" charset="0"/>
              </a:rPr>
              <a:t>do</a:t>
            </a:r>
            <a:r>
              <a:rPr lang="en-US" altLang="zh-CN" sz="2100" dirty="0">
                <a:latin typeface="Times New Roman" panose="02020603050405020304" pitchFamily="18" charset="0"/>
              </a:rPr>
              <a:t> you </a:t>
            </a:r>
            <a:r>
              <a:rPr lang="en-US" altLang="zh-CN" sz="2100" dirty="0">
                <a:solidFill>
                  <a:srgbClr val="FF0000"/>
                </a:solidFill>
                <a:latin typeface="Times New Roman" panose="02020603050405020304" pitchFamily="18" charset="0"/>
              </a:rPr>
              <a:t>have to</a:t>
            </a:r>
            <a:r>
              <a:rPr lang="en-US" altLang="zh-CN" sz="2100" dirty="0">
                <a:latin typeface="Times New Roman" panose="02020603050405020304" pitchFamily="18" charset="0"/>
              </a:rPr>
              <a:t> go to bed by 10:00?</a:t>
            </a:r>
          </a:p>
          <a:p>
            <a:pPr eaLnBrk="1" hangingPunct="1">
              <a:spcBef>
                <a:spcPct val="50000"/>
              </a:spcBef>
            </a:pPr>
            <a:r>
              <a:rPr lang="en-US" altLang="zh-CN" sz="2100" dirty="0">
                <a:latin typeface="Times New Roman" panose="02020603050405020304" pitchFamily="18" charset="0"/>
              </a:rPr>
              <a:t>B: Yes, I do.</a:t>
            </a:r>
            <a:r>
              <a:rPr lang="en-US" altLang="zh-CN" sz="2100" dirty="0"/>
              <a:t> </a:t>
            </a:r>
          </a:p>
        </p:txBody>
      </p:sp>
      <p:pic>
        <p:nvPicPr>
          <p:cNvPr id="40963" name="Picture 4" descr="1-1"/>
          <p:cNvPicPr>
            <a:picLocks noChangeAspect="1" noChangeArrowheads="1"/>
          </p:cNvPicPr>
          <p:nvPr/>
        </p:nvPicPr>
        <p:blipFill>
          <a:blip r:embed="rId3"/>
          <a:srcRect/>
          <a:stretch>
            <a:fillRect/>
          </a:stretch>
        </p:blipFill>
        <p:spPr bwMode="auto">
          <a:xfrm>
            <a:off x="5956698" y="1990726"/>
            <a:ext cx="2159794" cy="221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wipe(left)">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descr="E:\图片库\动作\1570.tif"/>
          <p:cNvPicPr>
            <a:picLocks noChangeAspect="1" noChangeArrowheads="1"/>
          </p:cNvPicPr>
          <p:nvPr/>
        </p:nvPicPr>
        <p:blipFill>
          <a:blip r:embed="rId3" cstate="email"/>
          <a:srcRect/>
          <a:stretch>
            <a:fillRect/>
          </a:stretch>
        </p:blipFill>
        <p:spPr bwMode="auto">
          <a:xfrm>
            <a:off x="6462713" y="1221582"/>
            <a:ext cx="1403747" cy="128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descr="E:\图片库\人物\2383.tif"/>
          <p:cNvPicPr>
            <a:picLocks noChangeAspect="1" noChangeArrowheads="1"/>
          </p:cNvPicPr>
          <p:nvPr/>
        </p:nvPicPr>
        <p:blipFill>
          <a:blip r:embed="rId4" cstate="email"/>
          <a:srcRect/>
          <a:stretch>
            <a:fillRect/>
          </a:stretch>
        </p:blipFill>
        <p:spPr bwMode="auto">
          <a:xfrm>
            <a:off x="2141935" y="3381375"/>
            <a:ext cx="1269206" cy="150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0"/>
          <p:cNvGrpSpPr/>
          <p:nvPr/>
        </p:nvGrpSpPr>
        <p:grpSpPr bwMode="auto">
          <a:xfrm>
            <a:off x="2033588" y="1168004"/>
            <a:ext cx="4212431" cy="1782365"/>
            <a:chOff x="0" y="2132856"/>
            <a:chExt cx="4787571" cy="2448272"/>
          </a:xfrm>
        </p:grpSpPr>
        <p:sp>
          <p:nvSpPr>
            <p:cNvPr id="8" name="云形标注 7"/>
            <p:cNvSpPr/>
            <p:nvPr/>
          </p:nvSpPr>
          <p:spPr>
            <a:xfrm>
              <a:off x="0" y="2132856"/>
              <a:ext cx="4715853" cy="2448272"/>
            </a:xfrm>
            <a:prstGeom prst="cloudCallout">
              <a:avLst>
                <a:gd name="adj1" fmla="val 59106"/>
                <a:gd name="adj2" fmla="val -4507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100">
                <a:latin typeface="Times New Roman" panose="02020603050405020304" pitchFamily="18" charset="0"/>
                <a:cs typeface="Times New Roman" panose="02020603050405020304" pitchFamily="18" charset="0"/>
              </a:endParaRPr>
            </a:p>
          </p:txBody>
        </p:sp>
        <p:sp>
          <p:nvSpPr>
            <p:cNvPr id="9" name="矩形 8"/>
            <p:cNvSpPr/>
            <p:nvPr/>
          </p:nvSpPr>
          <p:spPr>
            <a:xfrm>
              <a:off x="395130" y="2275140"/>
              <a:ext cx="4392441" cy="2090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r>
                <a:rPr lang="en-US" altLang="zh-CN" b="1" dirty="0">
                  <a:solidFill>
                    <a:srgbClr val="00B050"/>
                  </a:solidFill>
                  <a:latin typeface="Times New Roman" panose="02020603050405020304" pitchFamily="18" charset="0"/>
                  <a:cs typeface="Times New Roman" panose="02020603050405020304" pitchFamily="18" charset="0"/>
                  <a:sym typeface="+mn-ea"/>
                </a:rPr>
                <a:t>My good fiend? My father? My mother? My cousin? My teacher?</a:t>
              </a:r>
              <a:endParaRPr lang="zh-CN" altLang="en-US" b="1" dirty="0">
                <a:solidFill>
                  <a:srgbClr val="00B050"/>
                </a:solidFill>
                <a:latin typeface="Times New Roman" panose="02020603050405020304" pitchFamily="18" charset="0"/>
                <a:cs typeface="Times New Roman" panose="02020603050405020304" pitchFamily="18" charset="0"/>
                <a:sym typeface="+mn-ea"/>
              </a:endParaRPr>
            </a:p>
          </p:txBody>
        </p:sp>
      </p:grpSp>
      <p:grpSp>
        <p:nvGrpSpPr>
          <p:cNvPr id="3" name="组合 10"/>
          <p:cNvGrpSpPr/>
          <p:nvPr/>
        </p:nvGrpSpPr>
        <p:grpSpPr bwMode="auto">
          <a:xfrm>
            <a:off x="3924300" y="2733675"/>
            <a:ext cx="3132535" cy="1835944"/>
            <a:chOff x="0" y="2132856"/>
            <a:chExt cx="4716016" cy="2448272"/>
          </a:xfrm>
        </p:grpSpPr>
        <p:sp>
          <p:nvSpPr>
            <p:cNvPr id="15" name="云形标注 14"/>
            <p:cNvSpPr/>
            <p:nvPr/>
          </p:nvSpPr>
          <p:spPr>
            <a:xfrm>
              <a:off x="0" y="2132856"/>
              <a:ext cx="4716016" cy="2448272"/>
            </a:xfrm>
            <a:prstGeom prst="cloudCallout">
              <a:avLst>
                <a:gd name="adj1" fmla="val -63034"/>
                <a:gd name="adj2" fmla="val 265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100">
                <a:latin typeface="Times New Roman" panose="02020603050405020304" pitchFamily="18" charset="0"/>
                <a:cs typeface="Times New Roman" panose="02020603050405020304" pitchFamily="18" charset="0"/>
              </a:endParaRPr>
            </a:p>
          </p:txBody>
        </p:sp>
        <p:sp>
          <p:nvSpPr>
            <p:cNvPr id="16" name="矩形 15"/>
            <p:cNvSpPr/>
            <p:nvPr/>
          </p:nvSpPr>
          <p:spPr>
            <a:xfrm>
              <a:off x="286797" y="2637753"/>
              <a:ext cx="4068930" cy="1511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b="1" noProof="1">
                  <a:solidFill>
                    <a:srgbClr val="3333FF"/>
                  </a:solidFill>
                  <a:latin typeface="Times New Roman" panose="02020603050405020304" pitchFamily="18" charset="0"/>
                  <a:cs typeface="Times New Roman" panose="02020603050405020304" pitchFamily="18" charset="0"/>
                  <a:sym typeface="+mn-ea"/>
                </a:rPr>
                <a:t>You can talk to Dr Know. He knows everything.</a:t>
              </a:r>
              <a:endParaRPr lang="en-US" altLang="en-US" b="1" noProof="1">
                <a:solidFill>
                  <a:srgbClr val="3333FF"/>
                </a:solidFill>
                <a:latin typeface="Times New Roman" panose="02020603050405020304" pitchFamily="18" charset="0"/>
                <a:cs typeface="Times New Roman" panose="02020603050405020304" pitchFamily="18" charset="0"/>
                <a:sym typeface="+mn-ea"/>
              </a:endParaRPr>
            </a:p>
          </p:txBody>
        </p:sp>
      </p:grpSp>
      <p:grpSp>
        <p:nvGrpSpPr>
          <p:cNvPr id="4" name="组合 654346"/>
          <p:cNvGrpSpPr/>
          <p:nvPr/>
        </p:nvGrpSpPr>
        <p:grpSpPr bwMode="auto">
          <a:xfrm>
            <a:off x="1143001" y="2518172"/>
            <a:ext cx="1241822" cy="1510903"/>
            <a:chOff x="0" y="2115"/>
            <a:chExt cx="1043" cy="1269"/>
          </a:xfrm>
        </p:grpSpPr>
        <p:pic>
          <p:nvPicPr>
            <p:cNvPr id="43018" name="Picture 12" descr="E:\图片库\人物\教师1.jpg"/>
            <p:cNvPicPr>
              <a:picLocks noChangeAspect="1" noChangeArrowheads="1"/>
            </p:cNvPicPr>
            <p:nvPr/>
          </p:nvPicPr>
          <p:blipFill>
            <a:blip r:embed="rId5" cstate="email"/>
            <a:srcRect/>
            <a:stretch>
              <a:fillRect/>
            </a:stretch>
          </p:blipFill>
          <p:spPr bwMode="auto">
            <a:xfrm>
              <a:off x="204" y="2205"/>
              <a:ext cx="740"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云形标注 16"/>
            <p:cNvSpPr/>
            <p:nvPr/>
          </p:nvSpPr>
          <p:spPr bwMode="auto">
            <a:xfrm>
              <a:off x="0" y="2115"/>
              <a:ext cx="1043" cy="1269"/>
            </a:xfrm>
            <a:prstGeom prst="cloudCallout">
              <a:avLst>
                <a:gd name="adj1" fmla="val 86487"/>
                <a:gd name="adj2" fmla="val 2118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100">
                <a:latin typeface="Times New Roman" panose="02020603050405020304" pitchFamily="18" charset="0"/>
                <a:cs typeface="Times New Roman" panose="02020603050405020304" pitchFamily="18" charset="0"/>
              </a:endParaRPr>
            </a:p>
          </p:txBody>
        </p:sp>
      </p:grpSp>
      <p:sp>
        <p:nvSpPr>
          <p:cNvPr id="43020" name="矩形 9"/>
          <p:cNvSpPr>
            <a:spLocks noChangeArrowheads="1"/>
          </p:cNvSpPr>
          <p:nvPr/>
        </p:nvSpPr>
        <p:spPr bwMode="auto">
          <a:xfrm>
            <a:off x="-111919" y="716757"/>
            <a:ext cx="1254919"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r>
              <a:rPr lang="zh-CN" altLang="en-US" sz="1100" b="1">
                <a:solidFill>
                  <a:srgbClr val="C00000"/>
                </a:solidFill>
                <a:latin typeface="Times New Roman" panose="02020603050405020304" pitchFamily="18" charset="0"/>
                <a:ea typeface="微软雅黑" panose="020B0503020204020204" pitchFamily="34" charset="-122"/>
                <a:sym typeface="宋体" panose="02010600030101010101" pitchFamily="2" charset="-122"/>
              </a:rPr>
              <a:t>协作交流</a:t>
            </a:r>
          </a:p>
        </p:txBody>
      </p:sp>
      <p:sp>
        <p:nvSpPr>
          <p:cNvPr id="43021" name="Text Box 2"/>
          <p:cNvSpPr txBox="1">
            <a:spLocks noChangeArrowheads="1"/>
          </p:cNvSpPr>
          <p:nvPr/>
        </p:nvSpPr>
        <p:spPr bwMode="auto">
          <a:xfrm>
            <a:off x="1027510" y="694135"/>
            <a:ext cx="7253288" cy="71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100" b="1">
                <a:solidFill>
                  <a:srgbClr val="0000FF"/>
                </a:solidFill>
                <a:latin typeface="Arial Black" panose="020B0A04020102020204" pitchFamily="34" charset="0"/>
              </a:rPr>
              <a:t>2a</a:t>
            </a:r>
            <a:r>
              <a:rPr lang="en-US" altLang="zh-CN" sz="2100" b="1">
                <a:latin typeface="Arial Black" panose="020B0A04020102020204" pitchFamily="34" charset="0"/>
              </a:rPr>
              <a:t> </a:t>
            </a:r>
            <a:r>
              <a:rPr lang="en-US" altLang="zh-CN" sz="2100" b="1">
                <a:latin typeface="Times New Roman" panose="02020603050405020304" pitchFamily="18" charset="0"/>
              </a:rPr>
              <a:t> When you are unhappy about something, who do you like to talk 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 calcmode="lin" valueType="num">
                                      <p:cBhvr>
                                        <p:cTn id="9" dur="500" fill="hold"/>
                                        <p:tgtEl>
                                          <p:spTgt spid="14347"/>
                                        </p:tgtEl>
                                        <p:attrNameLst>
                                          <p:attrName>style.rotation</p:attrName>
                                        </p:attrNameLst>
                                      </p:cBhvr>
                                      <p:tavLst>
                                        <p:tav tm="0">
                                          <p:val>
                                            <p:fltVal val="360"/>
                                          </p:val>
                                        </p:tav>
                                        <p:tav tm="100000">
                                          <p:val>
                                            <p:fltVal val="0"/>
                                          </p:val>
                                        </p:tav>
                                      </p:tavLst>
                                    </p:anim>
                                    <p:animEffect transition="in" filter="fade">
                                      <p:cBhvr>
                                        <p:cTn id="10" dur="500"/>
                                        <p:tgtEl>
                                          <p:spTgt spid="1434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343"/>
                                        </p:tgtEl>
                                        <p:attrNameLst>
                                          <p:attrName>style.visibility</p:attrName>
                                        </p:attrNameLst>
                                      </p:cBhvr>
                                      <p:to>
                                        <p:strVal val="visible"/>
                                      </p:to>
                                    </p:set>
                                    <p:anim calcmode="lin" valueType="num">
                                      <p:cBhvr>
                                        <p:cTn id="21" dur="500" fill="hold"/>
                                        <p:tgtEl>
                                          <p:spTgt spid="14343"/>
                                        </p:tgtEl>
                                        <p:attrNameLst>
                                          <p:attrName>ppt_w</p:attrName>
                                        </p:attrNameLst>
                                      </p:cBhvr>
                                      <p:tavLst>
                                        <p:tav tm="0">
                                          <p:val>
                                            <p:fltVal val="0"/>
                                          </p:val>
                                        </p:tav>
                                        <p:tav tm="100000">
                                          <p:val>
                                            <p:strVal val="#ppt_w"/>
                                          </p:val>
                                        </p:tav>
                                      </p:tavLst>
                                    </p:anim>
                                    <p:anim calcmode="lin" valueType="num">
                                      <p:cBhvr>
                                        <p:cTn id="22" dur="500" fill="hold"/>
                                        <p:tgtEl>
                                          <p:spTgt spid="14343"/>
                                        </p:tgtEl>
                                        <p:attrNameLst>
                                          <p:attrName>ppt_h</p:attrName>
                                        </p:attrNameLst>
                                      </p:cBhvr>
                                      <p:tavLst>
                                        <p:tav tm="0">
                                          <p:val>
                                            <p:fltVal val="0"/>
                                          </p:val>
                                        </p:tav>
                                        <p:tav tm="100000">
                                          <p:val>
                                            <p:strVal val="#ppt_h"/>
                                          </p:val>
                                        </p:tav>
                                      </p:tavLst>
                                    </p:anim>
                                    <p:animEffect transition="in" filter="fade">
                                      <p:cBhvr>
                                        <p:cTn id="23" dur="500"/>
                                        <p:tgtEl>
                                          <p:spTgt spid="14343"/>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360"/>
                                          </p:val>
                                        </p:tav>
                                        <p:tav tm="100000">
                                          <p:val>
                                            <p:fltVal val="0"/>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图片 447489"/>
          <p:cNvPicPr>
            <a:picLocks noChangeAspect="1" noChangeArrowheads="1"/>
          </p:cNvPicPr>
          <p:nvPr/>
        </p:nvPicPr>
        <p:blipFill>
          <a:blip r:embed="rId3" cstate="email"/>
          <a:srcRect/>
          <a:stretch>
            <a:fillRect/>
          </a:stretch>
        </p:blipFill>
        <p:spPr bwMode="auto">
          <a:xfrm>
            <a:off x="1218010" y="1334691"/>
            <a:ext cx="6481763" cy="380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 Box 2"/>
          <p:cNvSpPr txBox="1">
            <a:spLocks noChangeArrowheads="1"/>
          </p:cNvSpPr>
          <p:nvPr/>
        </p:nvSpPr>
        <p:spPr bwMode="auto">
          <a:xfrm>
            <a:off x="782242" y="715566"/>
            <a:ext cx="666988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100" b="1">
                <a:solidFill>
                  <a:srgbClr val="0000FF"/>
                </a:solidFill>
                <a:latin typeface="Arial Black" panose="020B0A04020102020204" pitchFamily="34" charset="0"/>
              </a:rPr>
              <a:t>2b</a:t>
            </a:r>
            <a:r>
              <a:rPr lang="en-US" altLang="zh-CN" sz="2100" b="1">
                <a:latin typeface="Arial Black" panose="020B0A04020102020204" pitchFamily="34" charset="0"/>
              </a:rPr>
              <a:t> </a:t>
            </a:r>
            <a:r>
              <a:rPr lang="en-US" altLang="zh-CN" sz="2100" b="1">
                <a:latin typeface="Times New Roman" panose="02020603050405020304" pitchFamily="18" charset="0"/>
              </a:rPr>
              <a:t> Read the passage. Underline the rules for Molly.</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Text Box 2"/>
          <p:cNvSpPr txBox="1">
            <a:spLocks noChangeArrowheads="1"/>
          </p:cNvSpPr>
          <p:nvPr/>
        </p:nvSpPr>
        <p:spPr bwMode="auto">
          <a:xfrm>
            <a:off x="1314450" y="1645444"/>
            <a:ext cx="6372225" cy="3169444"/>
          </a:xfrm>
          <a:prstGeom prst="rect">
            <a:avLst/>
          </a:prstGeom>
          <a:noFill/>
          <a:ln w="38100">
            <a:solidFill>
              <a:srgbClr val="00FF00"/>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marL="514350" indent="-5143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AutoNum type="arabicPeriod"/>
            </a:pPr>
            <a:r>
              <a:rPr lang="zh-CN" altLang="en-US" sz="2400" dirty="0">
                <a:latin typeface="微软雅黑" panose="020B0503020204020204" pitchFamily="34" charset="-122"/>
                <a:ea typeface="微软雅黑" panose="020B0503020204020204" pitchFamily="34" charset="-122"/>
              </a:rPr>
              <a:t>通读全文，掌握文章的大意。</a:t>
            </a:r>
            <a:endParaRPr lang="en-US" altLang="zh-CN" sz="2400" dirty="0">
              <a:latin typeface="微软雅黑" panose="020B0503020204020204" pitchFamily="34" charset="-122"/>
              <a:ea typeface="微软雅黑" panose="020B0503020204020204" pitchFamily="34" charset="-122"/>
            </a:endParaRPr>
          </a:p>
          <a:p>
            <a:pPr eaLnBrk="1" hangingPunct="1">
              <a:lnSpc>
                <a:spcPct val="120000"/>
              </a:lnSpc>
            </a:pP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题目要求我们寻找有关</a:t>
            </a:r>
            <a:r>
              <a:rPr lang="en-US" altLang="zh-CN" sz="2400" dirty="0">
                <a:latin typeface="微软雅黑" panose="020B0503020204020204" pitchFamily="34" charset="-122"/>
                <a:ea typeface="微软雅黑" panose="020B0503020204020204" pitchFamily="34" charset="-122"/>
              </a:rPr>
              <a:t>Molly</a:t>
            </a:r>
            <a:r>
              <a:rPr lang="zh-CN" altLang="en-US" sz="2400" dirty="0">
                <a:latin typeface="微软雅黑" panose="020B0503020204020204" pitchFamily="34" charset="-122"/>
                <a:ea typeface="微软雅黑" panose="020B0503020204020204" pitchFamily="34" charset="-122"/>
              </a:rPr>
              <a:t>在家庭及在学校里的规则。表达规则的句子常为祈使句、或含有</a:t>
            </a:r>
            <a:r>
              <a:rPr lang="en-US" altLang="zh-CN" sz="2400" dirty="0">
                <a:latin typeface="微软雅黑" panose="020B0503020204020204" pitchFamily="34" charset="-122"/>
                <a:ea typeface="微软雅黑" panose="020B0503020204020204" pitchFamily="34" charset="-122"/>
              </a:rPr>
              <a:t>must</a:t>
            </a:r>
            <a:r>
              <a:rPr lang="zh-CN" altLang="en-US" sz="2400" dirty="0">
                <a:latin typeface="微软雅黑" panose="020B0503020204020204" pitchFamily="34" charset="-122"/>
                <a:ea typeface="微软雅黑" panose="020B0503020204020204" pitchFamily="34" charset="-122"/>
              </a:rPr>
              <a:t>及</a:t>
            </a:r>
            <a:r>
              <a:rPr lang="en-US" altLang="zh-CN" sz="2400" dirty="0">
                <a:latin typeface="微软雅黑" panose="020B0503020204020204" pitchFamily="34" charset="-122"/>
                <a:ea typeface="微软雅黑" panose="020B0503020204020204" pitchFamily="34" charset="-122"/>
              </a:rPr>
              <a:t>have</a:t>
            </a:r>
            <a:r>
              <a:rPr lang="zh-CN" altLang="en-US" sz="2400" dirty="0">
                <a:latin typeface="微软雅黑" panose="020B0503020204020204" pitchFamily="34" charset="-122"/>
                <a:ea typeface="微软雅黑" panose="020B0503020204020204" pitchFamily="34" charset="-122"/>
              </a:rPr>
              <a:t>的句子。</a:t>
            </a:r>
            <a:endParaRPr lang="en-US" altLang="zh-CN" sz="2400" dirty="0">
              <a:latin typeface="微软雅黑" panose="020B0503020204020204" pitchFamily="34" charset="-122"/>
              <a:ea typeface="微软雅黑" panose="020B0503020204020204" pitchFamily="34" charset="-122"/>
            </a:endParaRPr>
          </a:p>
          <a:p>
            <a:pPr eaLnBrk="1" hangingPunct="1">
              <a:lnSpc>
                <a:spcPct val="120000"/>
              </a:lnSpc>
            </a:pP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读短文寻找这种类型的句子。根据句意确定是否是她的规则。</a:t>
            </a:r>
            <a:endParaRPr lang="en-US" altLang="zh-CN" sz="2400" dirty="0">
              <a:latin typeface="微软雅黑" panose="020B0503020204020204" pitchFamily="34" charset="-122"/>
              <a:ea typeface="微软雅黑" panose="020B0503020204020204" pitchFamily="34" charset="-122"/>
            </a:endParaRPr>
          </a:p>
          <a:p>
            <a:pPr eaLnBrk="1" hangingPunct="1">
              <a:lnSpc>
                <a:spcPct val="120000"/>
              </a:lnSpc>
            </a:pP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最后</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再读一遍课文</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检查一下答案的正确性</a:t>
            </a:r>
            <a:r>
              <a:rPr lang="zh-CN" altLang="en-US" sz="2400" dirty="0">
                <a:latin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矩形 2"/>
          <p:cNvSpPr/>
          <p:nvPr/>
        </p:nvSpPr>
        <p:spPr>
          <a:xfrm>
            <a:off x="3395627" y="867159"/>
            <a:ext cx="1798113" cy="437674"/>
          </a:xfrm>
          <a:prstGeom prst="rect">
            <a:avLst/>
          </a:prstGeom>
          <a:noFill/>
        </p:spPr>
        <p:txBody>
          <a:bodyPr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zh-CN" altLang="en-US" sz="2400" b="1" spc="38" dirty="0">
                <a:ln w="11430"/>
                <a:solidFill>
                  <a:srgbClr val="C00000"/>
                </a:solidFill>
                <a:effectLst>
                  <a:outerShdw blurRad="76200" dist="50800" dir="5400000" algn="tl" rotWithShape="0">
                    <a:srgbClr val="000000">
                      <a:alpha val="65000"/>
                    </a:srgbClr>
                  </a:outerShdw>
                </a:effectLst>
                <a:sym typeface="+mn-ea"/>
              </a:rPr>
              <a:t>阅读指导</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57410">
                                            <p:txEl>
                                              <p:pRg st="0" end="0"/>
                                            </p:txEl>
                                          </p:spTgt>
                                        </p:tgtEl>
                                        <p:attrNameLst>
                                          <p:attrName>style.visibility</p:attrName>
                                        </p:attrNameLst>
                                      </p:cBhvr>
                                      <p:to>
                                        <p:strVal val="visible"/>
                                      </p:to>
                                    </p:set>
                                    <p:anim calcmode="lin" valueType="num">
                                      <p:cBhvr>
                                        <p:cTn id="7" dur="500" fill="hold"/>
                                        <p:tgtEl>
                                          <p:spTgt spid="65741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5741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5741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5741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574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57410">
                                            <p:txEl>
                                              <p:pRg st="1" end="1"/>
                                            </p:txEl>
                                          </p:spTgt>
                                        </p:tgtEl>
                                        <p:attrNameLst>
                                          <p:attrName>style.visibility</p:attrName>
                                        </p:attrNameLst>
                                      </p:cBhvr>
                                      <p:to>
                                        <p:strVal val="visible"/>
                                      </p:to>
                                    </p:set>
                                    <p:anim calcmode="lin" valueType="num">
                                      <p:cBhvr>
                                        <p:cTn id="16" dur="500" fill="hold"/>
                                        <p:tgtEl>
                                          <p:spTgt spid="657410">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657410">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657410">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657410">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6574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57410">
                                            <p:txEl>
                                              <p:pRg st="2" end="2"/>
                                            </p:txEl>
                                          </p:spTgt>
                                        </p:tgtEl>
                                        <p:attrNameLst>
                                          <p:attrName>style.visibility</p:attrName>
                                        </p:attrNameLst>
                                      </p:cBhvr>
                                      <p:to>
                                        <p:strVal val="visible"/>
                                      </p:to>
                                    </p:set>
                                    <p:anim calcmode="lin" valueType="num">
                                      <p:cBhvr>
                                        <p:cTn id="25" dur="500" fill="hold"/>
                                        <p:tgtEl>
                                          <p:spTgt spid="657410">
                                            <p:txEl>
                                              <p:pRg st="2" end="2"/>
                                            </p:txEl>
                                          </p:spTgt>
                                        </p:tgtEl>
                                        <p:attrNameLst>
                                          <p:attrName>ppt_x</p:attrName>
                                        </p:attrNameLst>
                                      </p:cBhvr>
                                      <p:tavLst>
                                        <p:tav tm="0">
                                          <p:val>
                                            <p:strVal val="0-#ppt_w/2"/>
                                          </p:val>
                                        </p:tav>
                                        <p:tav tm="100000">
                                          <p:val>
                                            <p:strVal val="#ppt_x"/>
                                          </p:val>
                                        </p:tav>
                                      </p:tavLst>
                                    </p:anim>
                                    <p:anim calcmode="lin" valueType="num">
                                      <p:cBhvr>
                                        <p:cTn id="26" dur="500" fill="hold"/>
                                        <p:tgtEl>
                                          <p:spTgt spid="6574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657410">
                                            <p:txEl>
                                              <p:pRg st="3" end="3"/>
                                            </p:txEl>
                                          </p:spTgt>
                                        </p:tgtEl>
                                        <p:attrNameLst>
                                          <p:attrName>style.visibility</p:attrName>
                                        </p:attrNameLst>
                                      </p:cBhvr>
                                      <p:to>
                                        <p:strVal val="visible"/>
                                      </p:to>
                                    </p:set>
                                    <p:anim calcmode="lin" valueType="num">
                                      <p:cBhvr>
                                        <p:cTn id="31" dur="500" fill="hold"/>
                                        <p:tgtEl>
                                          <p:spTgt spid="65741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57410">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1116806" y="962025"/>
            <a:ext cx="634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10000"/>
              </a:lnSpc>
              <a:spcBef>
                <a:spcPct val="5000"/>
              </a:spcBef>
            </a:pPr>
            <a:r>
              <a:rPr lang="en-US" altLang="zh-CN" sz="2100" b="1" dirty="0">
                <a:solidFill>
                  <a:srgbClr val="0000FF"/>
                </a:solidFill>
                <a:latin typeface="Arial Black" panose="020B0A04020102020204" pitchFamily="34" charset="0"/>
              </a:rPr>
              <a:t>2c </a:t>
            </a:r>
            <a:r>
              <a:rPr lang="en-US" altLang="zh-CN" sz="2100" b="1" dirty="0">
                <a:solidFill>
                  <a:srgbClr val="0000FF"/>
                </a:solidFill>
                <a:latin typeface="Times New Roman" panose="02020603050405020304" pitchFamily="18" charset="0"/>
              </a:rPr>
              <a:t> </a:t>
            </a:r>
            <a:r>
              <a:rPr lang="en-US" altLang="zh-CN" sz="2100" b="1" dirty="0">
                <a:latin typeface="Times New Roman" panose="02020603050405020304" pitchFamily="18" charset="0"/>
              </a:rPr>
              <a:t>Read the letters and complete the sentences with </a:t>
            </a:r>
            <a:r>
              <a:rPr lang="en-US" altLang="zh-CN" sz="2100" b="1" i="1" dirty="0">
                <a:solidFill>
                  <a:srgbClr val="0000FF"/>
                </a:solidFill>
                <a:latin typeface="Times New Roman" panose="02020603050405020304" pitchFamily="18" charset="0"/>
              </a:rPr>
              <a:t>have to</a:t>
            </a:r>
            <a:r>
              <a:rPr lang="en-US" altLang="zh-CN" sz="2100" b="1" dirty="0">
                <a:latin typeface="Times New Roman" panose="02020603050405020304" pitchFamily="18" charset="0"/>
              </a:rPr>
              <a:t>/</a:t>
            </a:r>
            <a:r>
              <a:rPr lang="en-US" altLang="zh-CN" sz="2100" b="1" i="1" dirty="0">
                <a:solidFill>
                  <a:srgbClr val="0000FF"/>
                </a:solidFill>
                <a:latin typeface="Times New Roman" panose="02020603050405020304" pitchFamily="18" charset="0"/>
              </a:rPr>
              <a:t> must</a:t>
            </a:r>
            <a:r>
              <a:rPr lang="en-US" altLang="zh-CN" sz="2100" b="1" dirty="0">
                <a:solidFill>
                  <a:srgbClr val="0000FF"/>
                </a:solidFill>
                <a:latin typeface="Times New Roman" panose="02020603050405020304" pitchFamily="18" charset="0"/>
              </a:rPr>
              <a:t>, </a:t>
            </a:r>
            <a:r>
              <a:rPr lang="en-US" altLang="zh-CN" sz="2100" b="1" i="1" dirty="0">
                <a:solidFill>
                  <a:srgbClr val="0000FF"/>
                </a:solidFill>
                <a:latin typeface="Times New Roman" panose="02020603050405020304" pitchFamily="18" charset="0"/>
              </a:rPr>
              <a:t>can</a:t>
            </a:r>
            <a:r>
              <a:rPr lang="en-US" altLang="zh-CN" sz="2100" b="1" dirty="0">
                <a:solidFill>
                  <a:srgbClr val="0000FF"/>
                </a:solidFill>
                <a:latin typeface="Times New Roman" panose="02020603050405020304" pitchFamily="18" charset="0"/>
              </a:rPr>
              <a:t> or </a:t>
            </a:r>
            <a:r>
              <a:rPr lang="en-US" altLang="zh-CN" sz="2100" b="1" i="1" dirty="0">
                <a:solidFill>
                  <a:srgbClr val="0000FF"/>
                </a:solidFill>
                <a:latin typeface="Times New Roman" panose="02020603050405020304" pitchFamily="18" charset="0"/>
              </a:rPr>
              <a:t>can’t</a:t>
            </a:r>
            <a:r>
              <a:rPr lang="en-US" altLang="zh-CN" sz="2100" b="1" dirty="0">
                <a:latin typeface="Times New Roman" panose="02020603050405020304" pitchFamily="18" charset="0"/>
              </a:rPr>
              <a:t>.</a:t>
            </a:r>
          </a:p>
        </p:txBody>
      </p:sp>
      <p:sp>
        <p:nvSpPr>
          <p:cNvPr id="49154" name="文本框 39940"/>
          <p:cNvSpPr txBox="1">
            <a:spLocks noChangeArrowheads="1"/>
          </p:cNvSpPr>
          <p:nvPr/>
        </p:nvSpPr>
        <p:spPr bwMode="auto">
          <a:xfrm>
            <a:off x="1376362" y="1762125"/>
            <a:ext cx="65151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70000"/>
              </a:lnSpc>
              <a:spcBef>
                <a:spcPct val="50000"/>
              </a:spcBef>
              <a:buFont typeface="Arial" panose="020B0604020202020204" pitchFamily="34" charset="0"/>
              <a:buAutoNum type="arabicPeriod"/>
            </a:pPr>
            <a:r>
              <a:rPr lang="en-US" altLang="zh-CN" sz="2100" b="1">
                <a:latin typeface="Times New Roman" panose="02020603050405020304" pitchFamily="18" charset="0"/>
              </a:rPr>
              <a:t> Molly _______ play basketball on school days, but she ______ play it on weekends.</a:t>
            </a:r>
          </a:p>
          <a:p>
            <a:pPr eaLnBrk="1" hangingPunct="1">
              <a:lnSpc>
                <a:spcPct val="170000"/>
              </a:lnSpc>
              <a:spcBef>
                <a:spcPct val="50000"/>
              </a:spcBef>
            </a:pPr>
            <a:r>
              <a:rPr lang="en-US" altLang="zh-CN" sz="2100" b="1">
                <a:latin typeface="Times New Roman" panose="02020603050405020304" pitchFamily="18" charset="0"/>
              </a:rPr>
              <a:t>2. Molly ___________ do her homework first when she gets home.</a:t>
            </a:r>
          </a:p>
        </p:txBody>
      </p:sp>
      <p:sp>
        <p:nvSpPr>
          <p:cNvPr id="39942" name="文本框 39941"/>
          <p:cNvSpPr txBox="1">
            <a:spLocks noChangeArrowheads="1"/>
          </p:cNvSpPr>
          <p:nvPr/>
        </p:nvSpPr>
        <p:spPr bwMode="auto">
          <a:xfrm>
            <a:off x="2619375" y="1856185"/>
            <a:ext cx="722710"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FF3300"/>
                </a:solidFill>
                <a:latin typeface="Times New Roman" panose="02020603050405020304" pitchFamily="18" charset="0"/>
              </a:rPr>
              <a:t>can’t</a:t>
            </a:r>
          </a:p>
        </p:txBody>
      </p:sp>
      <p:sp>
        <p:nvSpPr>
          <p:cNvPr id="39943" name="文本框 39942"/>
          <p:cNvSpPr txBox="1">
            <a:spLocks noChangeArrowheads="1"/>
          </p:cNvSpPr>
          <p:nvPr/>
        </p:nvSpPr>
        <p:spPr bwMode="auto">
          <a:xfrm>
            <a:off x="2305050" y="2451498"/>
            <a:ext cx="541735"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FF3300"/>
                </a:solidFill>
                <a:latin typeface="Times New Roman" panose="02020603050405020304" pitchFamily="18" charset="0"/>
              </a:rPr>
              <a:t>can</a:t>
            </a:r>
          </a:p>
        </p:txBody>
      </p:sp>
      <p:sp>
        <p:nvSpPr>
          <p:cNvPr id="39944" name="文本框 39943"/>
          <p:cNvSpPr txBox="1">
            <a:spLocks noChangeArrowheads="1"/>
          </p:cNvSpPr>
          <p:nvPr/>
        </p:nvSpPr>
        <p:spPr bwMode="auto">
          <a:xfrm>
            <a:off x="2463404" y="3125392"/>
            <a:ext cx="1532334"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FF3300"/>
                </a:solidFill>
                <a:latin typeface="Times New Roman" panose="02020603050405020304" pitchFamily="18" charset="0"/>
              </a:rPr>
              <a:t>has to/must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500" fill="hold"/>
                                        <p:tgtEl>
                                          <p:spTgt spid="39942"/>
                                        </p:tgtEl>
                                        <p:attrNameLst>
                                          <p:attrName>ppt_x</p:attrName>
                                        </p:attrNameLst>
                                      </p:cBhvr>
                                      <p:tavLst>
                                        <p:tav tm="0">
                                          <p:val>
                                            <p:strVal val="#ppt_x"/>
                                          </p:val>
                                        </p:tav>
                                        <p:tav tm="100000">
                                          <p:val>
                                            <p:strVal val="#ppt_x"/>
                                          </p:val>
                                        </p:tav>
                                      </p:tavLst>
                                    </p:anim>
                                    <p:anim calcmode="lin" valueType="num">
                                      <p:cBhvr>
                                        <p:cTn id="8"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3"/>
                                        </p:tgtEl>
                                        <p:attrNameLst>
                                          <p:attrName>style.visibility</p:attrName>
                                        </p:attrNameLst>
                                      </p:cBhvr>
                                      <p:to>
                                        <p:strVal val="visible"/>
                                      </p:to>
                                    </p:set>
                                    <p:anim calcmode="lin" valueType="num">
                                      <p:cBhvr>
                                        <p:cTn id="13" dur="500" fill="hold"/>
                                        <p:tgtEl>
                                          <p:spTgt spid="39943"/>
                                        </p:tgtEl>
                                        <p:attrNameLst>
                                          <p:attrName>ppt_x</p:attrName>
                                        </p:attrNameLst>
                                      </p:cBhvr>
                                      <p:tavLst>
                                        <p:tav tm="0">
                                          <p:val>
                                            <p:strVal val="#ppt_x"/>
                                          </p:val>
                                        </p:tav>
                                        <p:tav tm="100000">
                                          <p:val>
                                            <p:strVal val="#ppt_x"/>
                                          </p:val>
                                        </p:tav>
                                      </p:tavLst>
                                    </p:anim>
                                    <p:anim calcmode="lin" valueType="num">
                                      <p:cBhvr>
                                        <p:cTn id="14"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44"/>
                                        </p:tgtEl>
                                        <p:attrNameLst>
                                          <p:attrName>style.visibility</p:attrName>
                                        </p:attrNameLst>
                                      </p:cBhvr>
                                      <p:to>
                                        <p:strVal val="visible"/>
                                      </p:to>
                                    </p:set>
                                    <p:anim calcmode="lin" valueType="num">
                                      <p:cBhvr>
                                        <p:cTn id="19" dur="500" fill="hold"/>
                                        <p:tgtEl>
                                          <p:spTgt spid="39944"/>
                                        </p:tgtEl>
                                        <p:attrNameLst>
                                          <p:attrName>ppt_x</p:attrName>
                                        </p:attrNameLst>
                                      </p:cBhvr>
                                      <p:tavLst>
                                        <p:tav tm="0">
                                          <p:val>
                                            <p:strVal val="#ppt_x"/>
                                          </p:val>
                                        </p:tav>
                                        <p:tav tm="100000">
                                          <p:val>
                                            <p:strVal val="#ppt_x"/>
                                          </p:val>
                                        </p:tav>
                                      </p:tavLst>
                                    </p:anim>
                                    <p:anim calcmode="lin" valueType="num">
                                      <p:cBhvr>
                                        <p:cTn id="20"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3" grpId="0"/>
      <p:bldP spid="399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文本框 40963"/>
          <p:cNvSpPr txBox="1">
            <a:spLocks noChangeArrowheads="1"/>
          </p:cNvSpPr>
          <p:nvPr/>
        </p:nvSpPr>
        <p:spPr bwMode="auto">
          <a:xfrm>
            <a:off x="1294210" y="1050132"/>
            <a:ext cx="6515100" cy="330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80000"/>
              </a:lnSpc>
              <a:spcBef>
                <a:spcPct val="50000"/>
              </a:spcBef>
            </a:pPr>
            <a:r>
              <a:rPr lang="en-US" altLang="zh-CN" sz="2100" b="1">
                <a:latin typeface="Times New Roman" panose="02020603050405020304" pitchFamily="18" charset="0"/>
              </a:rPr>
              <a:t>3. Molly __________ read a book after dinner before she ______ watch TV. </a:t>
            </a:r>
          </a:p>
          <a:p>
            <a:pPr eaLnBrk="1" hangingPunct="1">
              <a:lnSpc>
                <a:spcPct val="180000"/>
              </a:lnSpc>
              <a:spcBef>
                <a:spcPct val="50000"/>
              </a:spcBef>
            </a:pPr>
            <a:r>
              <a:rPr lang="en-US" altLang="zh-CN" sz="2100" b="1">
                <a:latin typeface="Times New Roman" panose="02020603050405020304" pitchFamily="18" charset="0"/>
              </a:rPr>
              <a:t>4. At school, Molly _____ be noisy or eat in class.</a:t>
            </a:r>
          </a:p>
          <a:p>
            <a:pPr eaLnBrk="1" hangingPunct="1">
              <a:lnSpc>
                <a:spcPct val="180000"/>
              </a:lnSpc>
              <a:spcBef>
                <a:spcPct val="50000"/>
              </a:spcBef>
            </a:pPr>
            <a:r>
              <a:rPr lang="en-US" altLang="zh-CN" sz="2100" b="1">
                <a:latin typeface="Times New Roman" panose="02020603050405020304" pitchFamily="18" charset="0"/>
              </a:rPr>
              <a:t>5. Parents and schools make rules to help students. So students _____________ follow the rules.</a:t>
            </a:r>
          </a:p>
        </p:txBody>
      </p:sp>
      <p:sp>
        <p:nvSpPr>
          <p:cNvPr id="40965" name="文本框 40964"/>
          <p:cNvSpPr txBox="1">
            <a:spLocks noChangeArrowheads="1"/>
          </p:cNvSpPr>
          <p:nvPr/>
        </p:nvSpPr>
        <p:spPr bwMode="auto">
          <a:xfrm>
            <a:off x="2382441" y="1098948"/>
            <a:ext cx="1464469"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FF3300"/>
                </a:solidFill>
                <a:latin typeface="Times New Roman" panose="02020603050405020304" pitchFamily="18" charset="0"/>
              </a:rPr>
              <a:t>has to/must</a:t>
            </a:r>
          </a:p>
        </p:txBody>
      </p:sp>
      <p:sp>
        <p:nvSpPr>
          <p:cNvPr id="40966" name="文本框 40965"/>
          <p:cNvSpPr txBox="1">
            <a:spLocks noChangeArrowheads="1"/>
          </p:cNvSpPr>
          <p:nvPr/>
        </p:nvSpPr>
        <p:spPr bwMode="auto">
          <a:xfrm>
            <a:off x="3486150" y="2462213"/>
            <a:ext cx="72271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FF3300"/>
                </a:solidFill>
                <a:latin typeface="Times New Roman" panose="02020603050405020304" pitchFamily="18" charset="0"/>
              </a:rPr>
              <a:t>can’t</a:t>
            </a:r>
          </a:p>
        </p:txBody>
      </p:sp>
      <p:sp>
        <p:nvSpPr>
          <p:cNvPr id="40967" name="文本框 40966"/>
          <p:cNvSpPr txBox="1">
            <a:spLocks noChangeArrowheads="1"/>
          </p:cNvSpPr>
          <p:nvPr/>
        </p:nvSpPr>
        <p:spPr bwMode="auto">
          <a:xfrm>
            <a:off x="2832497" y="3875485"/>
            <a:ext cx="188595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FF3300"/>
                </a:solidFill>
                <a:latin typeface="Times New Roman" panose="02020603050405020304" pitchFamily="18" charset="0"/>
              </a:rPr>
              <a:t>have to/ must</a:t>
            </a:r>
          </a:p>
        </p:txBody>
      </p:sp>
      <p:sp>
        <p:nvSpPr>
          <p:cNvPr id="40968" name="文本框 40967"/>
          <p:cNvSpPr txBox="1">
            <a:spLocks noChangeArrowheads="1"/>
          </p:cNvSpPr>
          <p:nvPr/>
        </p:nvSpPr>
        <p:spPr bwMode="auto">
          <a:xfrm>
            <a:off x="2290763" y="1778794"/>
            <a:ext cx="541735"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FF3300"/>
                </a:solidFill>
                <a:latin typeface="Times New Roman" panose="02020603050405020304" pitchFamily="18" charset="0"/>
              </a:rPr>
              <a:t>can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500" fill="hold"/>
                                        <p:tgtEl>
                                          <p:spTgt spid="40965"/>
                                        </p:tgtEl>
                                        <p:attrNameLst>
                                          <p:attrName>ppt_x</p:attrName>
                                        </p:attrNameLst>
                                      </p:cBhvr>
                                      <p:tavLst>
                                        <p:tav tm="0">
                                          <p:val>
                                            <p:strVal val="#ppt_x"/>
                                          </p:val>
                                        </p:tav>
                                        <p:tav tm="100000">
                                          <p:val>
                                            <p:strVal val="#ppt_x"/>
                                          </p:val>
                                        </p:tav>
                                      </p:tavLst>
                                    </p:anim>
                                    <p:anim calcmode="lin" valueType="num">
                                      <p:cBhvr>
                                        <p:cTn id="8"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8"/>
                                        </p:tgtEl>
                                        <p:attrNameLst>
                                          <p:attrName>style.visibility</p:attrName>
                                        </p:attrNameLst>
                                      </p:cBhvr>
                                      <p:to>
                                        <p:strVal val="visible"/>
                                      </p:to>
                                    </p:set>
                                    <p:anim calcmode="lin" valueType="num">
                                      <p:cBhvr>
                                        <p:cTn id="13" dur="500" fill="hold"/>
                                        <p:tgtEl>
                                          <p:spTgt spid="40968"/>
                                        </p:tgtEl>
                                        <p:attrNameLst>
                                          <p:attrName>ppt_x</p:attrName>
                                        </p:attrNameLst>
                                      </p:cBhvr>
                                      <p:tavLst>
                                        <p:tav tm="0">
                                          <p:val>
                                            <p:strVal val="#ppt_x"/>
                                          </p:val>
                                        </p:tav>
                                        <p:tav tm="100000">
                                          <p:val>
                                            <p:strVal val="#ppt_x"/>
                                          </p:val>
                                        </p:tav>
                                      </p:tavLst>
                                    </p:anim>
                                    <p:anim calcmode="lin" valueType="num">
                                      <p:cBhvr>
                                        <p:cTn id="14"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6"/>
                                        </p:tgtEl>
                                        <p:attrNameLst>
                                          <p:attrName>style.visibility</p:attrName>
                                        </p:attrNameLst>
                                      </p:cBhvr>
                                      <p:to>
                                        <p:strVal val="visible"/>
                                      </p:to>
                                    </p:set>
                                    <p:anim calcmode="lin" valueType="num">
                                      <p:cBhvr>
                                        <p:cTn id="19" dur="500" fill="hold"/>
                                        <p:tgtEl>
                                          <p:spTgt spid="40966"/>
                                        </p:tgtEl>
                                        <p:attrNameLst>
                                          <p:attrName>ppt_x</p:attrName>
                                        </p:attrNameLst>
                                      </p:cBhvr>
                                      <p:tavLst>
                                        <p:tav tm="0">
                                          <p:val>
                                            <p:strVal val="#ppt_x"/>
                                          </p:val>
                                        </p:tav>
                                        <p:tav tm="100000">
                                          <p:val>
                                            <p:strVal val="#ppt_x"/>
                                          </p:val>
                                        </p:tav>
                                      </p:tavLst>
                                    </p:anim>
                                    <p:anim calcmode="lin" valueType="num">
                                      <p:cBhvr>
                                        <p:cTn id="20"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7"/>
                                        </p:tgtEl>
                                        <p:attrNameLst>
                                          <p:attrName>style.visibility</p:attrName>
                                        </p:attrNameLst>
                                      </p:cBhvr>
                                      <p:to>
                                        <p:strVal val="visible"/>
                                      </p:to>
                                    </p:set>
                                    <p:anim calcmode="lin" valueType="num">
                                      <p:cBhvr>
                                        <p:cTn id="25" dur="500" fill="hold"/>
                                        <p:tgtEl>
                                          <p:spTgt spid="40967"/>
                                        </p:tgtEl>
                                        <p:attrNameLst>
                                          <p:attrName>ppt_x</p:attrName>
                                        </p:attrNameLst>
                                      </p:cBhvr>
                                      <p:tavLst>
                                        <p:tav tm="0">
                                          <p:val>
                                            <p:strVal val="#ppt_x"/>
                                          </p:val>
                                        </p:tav>
                                        <p:tav tm="100000">
                                          <p:val>
                                            <p:strVal val="#ppt_x"/>
                                          </p:val>
                                        </p:tav>
                                      </p:tavLst>
                                    </p:anim>
                                    <p:anim calcmode="lin" valueType="num">
                                      <p:cBhvr>
                                        <p:cTn id="26"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P spid="40967" grpId="0"/>
      <p:bldP spid="409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7651"/>
          <p:cNvSpPr txBox="1">
            <a:spLocks noChangeArrowheads="1"/>
          </p:cNvSpPr>
          <p:nvPr/>
        </p:nvSpPr>
        <p:spPr bwMode="auto">
          <a:xfrm>
            <a:off x="2286000" y="1143000"/>
            <a:ext cx="5086350" cy="114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en-US" altLang="zh-CN" sz="2700" b="1" dirty="0">
                <a:latin typeface="Times New Roman" panose="02020603050405020304" pitchFamily="18" charset="0"/>
              </a:rPr>
              <a:t>Let’s look at the rules of the Jones family.</a:t>
            </a:r>
          </a:p>
        </p:txBody>
      </p:sp>
      <p:pic>
        <p:nvPicPr>
          <p:cNvPr id="11266" name="图片 27653" descr="c4dd68086947b40d6a60fb75"/>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4800600" y="2558654"/>
            <a:ext cx="2162175" cy="20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8"/>
          <p:cNvSpPr>
            <a:spLocks noChangeArrowheads="1"/>
          </p:cNvSpPr>
          <p:nvPr/>
        </p:nvSpPr>
        <p:spPr bwMode="auto">
          <a:xfrm>
            <a:off x="242888" y="688182"/>
            <a:ext cx="1564481" cy="8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r>
              <a:rPr lang="zh-CN" altLang="en-US" b="1">
                <a:solidFill>
                  <a:srgbClr val="C00000"/>
                </a:solidFill>
                <a:latin typeface="微软雅黑" panose="020B0503020204020204" pitchFamily="34" charset="-122"/>
                <a:ea typeface="微软雅黑" panose="020B0503020204020204" pitchFamily="34" charset="-122"/>
                <a:sym typeface="宋体" panose="02010600030101010101" pitchFamily="2" charset="-122"/>
              </a:rPr>
              <a:t>启发思考</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723900" y="657225"/>
            <a:ext cx="80295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05000"/>
              </a:lnSpc>
              <a:spcBef>
                <a:spcPct val="5000"/>
              </a:spcBef>
            </a:pPr>
            <a:r>
              <a:rPr lang="en-US" altLang="zh-CN" sz="2100" b="1">
                <a:solidFill>
                  <a:srgbClr val="0000FF"/>
                </a:solidFill>
                <a:latin typeface="Arial Black" panose="020B0A04020102020204" pitchFamily="34" charset="0"/>
              </a:rPr>
              <a:t>3a </a:t>
            </a:r>
            <a:r>
              <a:rPr lang="en-US" altLang="zh-CN" sz="2100" b="1">
                <a:solidFill>
                  <a:srgbClr val="0000FF"/>
                </a:solidFill>
                <a:latin typeface="Times New Roman" panose="02020603050405020304" pitchFamily="18" charset="0"/>
              </a:rPr>
              <a:t> </a:t>
            </a:r>
            <a:r>
              <a:rPr lang="en-US" altLang="zh-CN" sz="2100" b="1">
                <a:latin typeface="Times New Roman" panose="02020603050405020304" pitchFamily="18" charset="0"/>
              </a:rPr>
              <a:t>Complete Zhao Pei’s letter to Dr. Know using </a:t>
            </a:r>
            <a:r>
              <a:rPr lang="en-US" altLang="zh-CN" sz="2100" b="1" i="1">
                <a:solidFill>
                  <a:srgbClr val="0000FF"/>
                </a:solidFill>
                <a:latin typeface="Times New Roman" panose="02020603050405020304" pitchFamily="18" charset="0"/>
              </a:rPr>
              <a:t>have to/must</a:t>
            </a:r>
            <a:r>
              <a:rPr lang="en-US" altLang="zh-CN" sz="2100" b="1">
                <a:latin typeface="Times New Roman" panose="02020603050405020304" pitchFamily="18" charset="0"/>
              </a:rPr>
              <a:t>, </a:t>
            </a:r>
            <a:r>
              <a:rPr lang="en-US" altLang="zh-CN" sz="2100" b="1" i="1">
                <a:solidFill>
                  <a:srgbClr val="0000FF"/>
                </a:solidFill>
                <a:latin typeface="Times New Roman" panose="02020603050405020304" pitchFamily="18" charset="0"/>
              </a:rPr>
              <a:t>can</a:t>
            </a:r>
            <a:r>
              <a:rPr lang="en-US" altLang="zh-CN" sz="2100" b="1">
                <a:latin typeface="Times New Roman" panose="02020603050405020304" pitchFamily="18" charset="0"/>
              </a:rPr>
              <a:t> or </a:t>
            </a:r>
            <a:r>
              <a:rPr lang="en-US" altLang="zh-CN" sz="2100" b="1" i="1">
                <a:solidFill>
                  <a:srgbClr val="0000FF"/>
                </a:solidFill>
                <a:latin typeface="Times New Roman" panose="02020603050405020304" pitchFamily="18" charset="0"/>
              </a:rPr>
              <a:t>can’t</a:t>
            </a:r>
            <a:r>
              <a:rPr lang="en-US" altLang="zh-CN" sz="2100" b="1">
                <a:latin typeface="Times New Roman" panose="02020603050405020304" pitchFamily="18" charset="0"/>
              </a:rPr>
              <a:t>.</a:t>
            </a:r>
          </a:p>
        </p:txBody>
      </p:sp>
      <p:sp>
        <p:nvSpPr>
          <p:cNvPr id="51202" name="Rectangle 2"/>
          <p:cNvSpPr>
            <a:spLocks noChangeArrowheads="1"/>
          </p:cNvSpPr>
          <p:nvPr/>
        </p:nvSpPr>
        <p:spPr bwMode="auto">
          <a:xfrm>
            <a:off x="1314450" y="1543050"/>
            <a:ext cx="64008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40000"/>
              </a:lnSpc>
              <a:spcBef>
                <a:spcPct val="20000"/>
              </a:spcBef>
            </a:pPr>
            <a:r>
              <a:rPr lang="en-US" altLang="zh-CN" sz="2400" b="1">
                <a:latin typeface="Times New Roman" panose="02020603050405020304" pitchFamily="18" charset="0"/>
              </a:rPr>
              <a:t>Dear Dr. Know,</a:t>
            </a:r>
            <a:br>
              <a:rPr lang="en-US" altLang="zh-CN" sz="2400" b="1">
                <a:latin typeface="Times New Roman" panose="02020603050405020304" pitchFamily="18" charset="0"/>
              </a:rPr>
            </a:br>
            <a:r>
              <a:rPr lang="en-US" altLang="zh-CN" sz="2400" b="1">
                <a:latin typeface="Times New Roman" panose="02020603050405020304" pitchFamily="18" charset="0"/>
              </a:rPr>
              <a:t>______ you help me? I’m not happy because there are too many rules at home. Every morning, I ___________ get up at six o’clock. At school, I ___________ wear a school uniform, and I _____________ keep my hair short. </a:t>
            </a:r>
          </a:p>
        </p:txBody>
      </p:sp>
      <p:sp>
        <p:nvSpPr>
          <p:cNvPr id="43018" name="文本框 43017"/>
          <p:cNvSpPr txBox="1">
            <a:spLocks noChangeArrowheads="1"/>
          </p:cNvSpPr>
          <p:nvPr/>
        </p:nvSpPr>
        <p:spPr bwMode="auto">
          <a:xfrm>
            <a:off x="1485901" y="2171700"/>
            <a:ext cx="68672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3300"/>
                </a:solidFill>
                <a:latin typeface="Times New Roman" panose="02020603050405020304" pitchFamily="18" charset="0"/>
              </a:rPr>
              <a:t>Can</a:t>
            </a:r>
            <a:endParaRPr lang="en-US" altLang="zh-CN"/>
          </a:p>
        </p:txBody>
      </p:sp>
      <p:sp>
        <p:nvSpPr>
          <p:cNvPr id="43019" name="文本框 43018"/>
          <p:cNvSpPr txBox="1">
            <a:spLocks noChangeArrowheads="1"/>
          </p:cNvSpPr>
          <p:nvPr/>
        </p:nvSpPr>
        <p:spPr bwMode="auto">
          <a:xfrm>
            <a:off x="2743200" y="3200400"/>
            <a:ext cx="1900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3300"/>
                </a:solidFill>
                <a:latin typeface="Times New Roman" panose="02020603050405020304" pitchFamily="18" charset="0"/>
              </a:rPr>
              <a:t>have to/ must</a:t>
            </a:r>
            <a:endParaRPr lang="en-US" altLang="zh-CN"/>
          </a:p>
        </p:txBody>
      </p:sp>
      <p:sp>
        <p:nvSpPr>
          <p:cNvPr id="43020" name="文本框 43019"/>
          <p:cNvSpPr txBox="1">
            <a:spLocks noChangeArrowheads="1"/>
          </p:cNvSpPr>
          <p:nvPr/>
        </p:nvSpPr>
        <p:spPr bwMode="auto">
          <a:xfrm>
            <a:off x="2509837" y="3713560"/>
            <a:ext cx="1900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3300"/>
                </a:solidFill>
                <a:latin typeface="Times New Roman" panose="02020603050405020304" pitchFamily="18" charset="0"/>
              </a:rPr>
              <a:t>have to/ must</a:t>
            </a:r>
            <a:endParaRPr lang="en-US" altLang="zh-CN"/>
          </a:p>
        </p:txBody>
      </p:sp>
      <p:sp>
        <p:nvSpPr>
          <p:cNvPr id="43021" name="文本框 43020"/>
          <p:cNvSpPr txBox="1">
            <a:spLocks noChangeArrowheads="1"/>
          </p:cNvSpPr>
          <p:nvPr/>
        </p:nvSpPr>
        <p:spPr bwMode="auto">
          <a:xfrm>
            <a:off x="2171700" y="4229100"/>
            <a:ext cx="1900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3300"/>
                </a:solidFill>
                <a:latin typeface="Times New Roman" panose="02020603050405020304" pitchFamily="18" charset="0"/>
              </a:rPr>
              <a:t>have to/ must</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8"/>
                                        </p:tgtEl>
                                        <p:attrNameLst>
                                          <p:attrName>style.visibility</p:attrName>
                                        </p:attrNameLst>
                                      </p:cBhvr>
                                      <p:to>
                                        <p:strVal val="visible"/>
                                      </p:to>
                                    </p:set>
                                    <p:anim calcmode="lin" valueType="num">
                                      <p:cBhvr>
                                        <p:cTn id="7" dur="500" fill="hold"/>
                                        <p:tgtEl>
                                          <p:spTgt spid="43018"/>
                                        </p:tgtEl>
                                        <p:attrNameLst>
                                          <p:attrName>ppt_x</p:attrName>
                                        </p:attrNameLst>
                                      </p:cBhvr>
                                      <p:tavLst>
                                        <p:tav tm="0">
                                          <p:val>
                                            <p:strVal val="#ppt_x"/>
                                          </p:val>
                                        </p:tav>
                                        <p:tav tm="100000">
                                          <p:val>
                                            <p:strVal val="#ppt_x"/>
                                          </p:val>
                                        </p:tav>
                                      </p:tavLst>
                                    </p:anim>
                                    <p:anim calcmode="lin" valueType="num">
                                      <p:cBhvr>
                                        <p:cTn id="8" dur="500" fill="hold"/>
                                        <p:tgtEl>
                                          <p:spTgt spid="430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9"/>
                                        </p:tgtEl>
                                        <p:attrNameLst>
                                          <p:attrName>style.visibility</p:attrName>
                                        </p:attrNameLst>
                                      </p:cBhvr>
                                      <p:to>
                                        <p:strVal val="visible"/>
                                      </p:to>
                                    </p:set>
                                    <p:anim calcmode="lin" valueType="num">
                                      <p:cBhvr>
                                        <p:cTn id="13" dur="500" fill="hold"/>
                                        <p:tgtEl>
                                          <p:spTgt spid="43019"/>
                                        </p:tgtEl>
                                        <p:attrNameLst>
                                          <p:attrName>ppt_x</p:attrName>
                                        </p:attrNameLst>
                                      </p:cBhvr>
                                      <p:tavLst>
                                        <p:tav tm="0">
                                          <p:val>
                                            <p:strVal val="#ppt_x"/>
                                          </p:val>
                                        </p:tav>
                                        <p:tav tm="100000">
                                          <p:val>
                                            <p:strVal val="#ppt_x"/>
                                          </p:val>
                                        </p:tav>
                                      </p:tavLst>
                                    </p:anim>
                                    <p:anim calcmode="lin" valueType="num">
                                      <p:cBhvr>
                                        <p:cTn id="14" dur="500" fill="hold"/>
                                        <p:tgtEl>
                                          <p:spTgt spid="430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20"/>
                                        </p:tgtEl>
                                        <p:attrNameLst>
                                          <p:attrName>style.visibility</p:attrName>
                                        </p:attrNameLst>
                                      </p:cBhvr>
                                      <p:to>
                                        <p:strVal val="visible"/>
                                      </p:to>
                                    </p:set>
                                    <p:anim calcmode="lin" valueType="num">
                                      <p:cBhvr>
                                        <p:cTn id="19" dur="500" fill="hold"/>
                                        <p:tgtEl>
                                          <p:spTgt spid="43020"/>
                                        </p:tgtEl>
                                        <p:attrNameLst>
                                          <p:attrName>ppt_x</p:attrName>
                                        </p:attrNameLst>
                                      </p:cBhvr>
                                      <p:tavLst>
                                        <p:tav tm="0">
                                          <p:val>
                                            <p:strVal val="#ppt_x"/>
                                          </p:val>
                                        </p:tav>
                                        <p:tav tm="100000">
                                          <p:val>
                                            <p:strVal val="#ppt_x"/>
                                          </p:val>
                                        </p:tav>
                                      </p:tavLst>
                                    </p:anim>
                                    <p:anim calcmode="lin" valueType="num">
                                      <p:cBhvr>
                                        <p:cTn id="20" dur="500" fill="hold"/>
                                        <p:tgtEl>
                                          <p:spTgt spid="430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21"/>
                                        </p:tgtEl>
                                        <p:attrNameLst>
                                          <p:attrName>style.visibility</p:attrName>
                                        </p:attrNameLst>
                                      </p:cBhvr>
                                      <p:to>
                                        <p:strVal val="visible"/>
                                      </p:to>
                                    </p:set>
                                    <p:anim calcmode="lin" valueType="num">
                                      <p:cBhvr>
                                        <p:cTn id="25" dur="500" fill="hold"/>
                                        <p:tgtEl>
                                          <p:spTgt spid="43021"/>
                                        </p:tgtEl>
                                        <p:attrNameLst>
                                          <p:attrName>ppt_x</p:attrName>
                                        </p:attrNameLst>
                                      </p:cBhvr>
                                      <p:tavLst>
                                        <p:tav tm="0">
                                          <p:val>
                                            <p:strVal val="#ppt_x"/>
                                          </p:val>
                                        </p:tav>
                                        <p:tav tm="100000">
                                          <p:val>
                                            <p:strVal val="#ppt_x"/>
                                          </p:val>
                                        </p:tav>
                                      </p:tavLst>
                                    </p:anim>
                                    <p:anim calcmode="lin" valueType="num">
                                      <p:cBhvr>
                                        <p:cTn id="26" dur="500" fill="hold"/>
                                        <p:tgtEl>
                                          <p:spTgt spid="430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 grpId="0"/>
      <p:bldP spid="43019" grpId="0"/>
      <p:bldP spid="43020" grpId="0"/>
      <p:bldP spid="430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1494235" y="717947"/>
            <a:ext cx="6400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55000"/>
              </a:lnSpc>
              <a:spcBef>
                <a:spcPct val="30000"/>
              </a:spcBef>
            </a:pPr>
            <a:r>
              <a:rPr lang="en-US" altLang="zh-CN" sz="2400" b="1">
                <a:latin typeface="Times New Roman" panose="02020603050405020304" pitchFamily="18" charset="0"/>
              </a:rPr>
              <a:t>After school, I ________ play with my friends or watch TV because I _____________ do my homework. I ______relax on weekends either because I _____________ learn to play the piano. I never have fun. What ____________ I do?</a:t>
            </a:r>
            <a:br>
              <a:rPr lang="en-US" altLang="zh-CN" sz="2400" b="1">
                <a:latin typeface="Times New Roman" panose="02020603050405020304" pitchFamily="18" charset="0"/>
              </a:rPr>
            </a:br>
            <a:r>
              <a:rPr lang="en-US" altLang="zh-CN" sz="2400" b="1">
                <a:latin typeface="Times New Roman" panose="02020603050405020304" pitchFamily="18" charset="0"/>
              </a:rPr>
              <a:t>Zhang Pei</a:t>
            </a:r>
          </a:p>
        </p:txBody>
      </p:sp>
      <p:sp>
        <p:nvSpPr>
          <p:cNvPr id="44037" name="文本框 44036"/>
          <p:cNvSpPr txBox="1">
            <a:spLocks noChangeArrowheads="1"/>
          </p:cNvSpPr>
          <p:nvPr/>
        </p:nvSpPr>
        <p:spPr bwMode="auto">
          <a:xfrm>
            <a:off x="3665935" y="1060847"/>
            <a:ext cx="79771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3300"/>
                </a:solidFill>
                <a:latin typeface="Times New Roman" panose="02020603050405020304" pitchFamily="18" charset="0"/>
              </a:rPr>
              <a:t>can’t</a:t>
            </a:r>
            <a:endParaRPr lang="en-US" altLang="zh-CN"/>
          </a:p>
        </p:txBody>
      </p:sp>
      <p:sp>
        <p:nvSpPr>
          <p:cNvPr id="44038" name="文本框 44037"/>
          <p:cNvSpPr txBox="1">
            <a:spLocks noChangeArrowheads="1"/>
          </p:cNvSpPr>
          <p:nvPr/>
        </p:nvSpPr>
        <p:spPr bwMode="auto">
          <a:xfrm>
            <a:off x="4299347" y="1565672"/>
            <a:ext cx="1900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3300"/>
                </a:solidFill>
                <a:latin typeface="Times New Roman" panose="02020603050405020304" pitchFamily="18" charset="0"/>
              </a:rPr>
              <a:t>have to/ must</a:t>
            </a:r>
            <a:endParaRPr lang="en-US" altLang="zh-CN"/>
          </a:p>
        </p:txBody>
      </p:sp>
      <p:sp>
        <p:nvSpPr>
          <p:cNvPr id="44039" name="文本框 44038"/>
          <p:cNvSpPr txBox="1">
            <a:spLocks noChangeArrowheads="1"/>
          </p:cNvSpPr>
          <p:nvPr/>
        </p:nvSpPr>
        <p:spPr bwMode="auto">
          <a:xfrm>
            <a:off x="3267075" y="2146697"/>
            <a:ext cx="79771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3300"/>
                </a:solidFill>
                <a:latin typeface="Times New Roman" panose="02020603050405020304" pitchFamily="18" charset="0"/>
              </a:rPr>
              <a:t>can’t</a:t>
            </a:r>
            <a:endParaRPr lang="en-US" altLang="zh-CN"/>
          </a:p>
        </p:txBody>
      </p:sp>
      <p:sp>
        <p:nvSpPr>
          <p:cNvPr id="44040" name="文本框 44039"/>
          <p:cNvSpPr txBox="1">
            <a:spLocks noChangeArrowheads="1"/>
          </p:cNvSpPr>
          <p:nvPr/>
        </p:nvSpPr>
        <p:spPr bwMode="auto">
          <a:xfrm>
            <a:off x="2865835" y="2718197"/>
            <a:ext cx="1900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3300"/>
                </a:solidFill>
                <a:latin typeface="Times New Roman" panose="02020603050405020304" pitchFamily="18" charset="0"/>
              </a:rPr>
              <a:t>have to/ must</a:t>
            </a:r>
            <a:endParaRPr lang="en-US" altLang="zh-CN"/>
          </a:p>
        </p:txBody>
      </p:sp>
      <p:sp>
        <p:nvSpPr>
          <p:cNvPr id="44041" name="文本框 44040"/>
          <p:cNvSpPr txBox="1">
            <a:spLocks noChangeArrowheads="1"/>
          </p:cNvSpPr>
          <p:nvPr/>
        </p:nvSpPr>
        <p:spPr bwMode="auto">
          <a:xfrm>
            <a:off x="6180535" y="3289697"/>
            <a:ext cx="60016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3300"/>
                </a:solidFill>
                <a:latin typeface="Times New Roman" panose="02020603050405020304" pitchFamily="18" charset="0"/>
              </a:rPr>
              <a:t>can</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p:cTn id="7" dur="500" fill="hold"/>
                                        <p:tgtEl>
                                          <p:spTgt spid="44037"/>
                                        </p:tgtEl>
                                        <p:attrNameLst>
                                          <p:attrName>ppt_x</p:attrName>
                                        </p:attrNameLst>
                                      </p:cBhvr>
                                      <p:tavLst>
                                        <p:tav tm="0">
                                          <p:val>
                                            <p:strVal val="#ppt_x"/>
                                          </p:val>
                                        </p:tav>
                                        <p:tav tm="100000">
                                          <p:val>
                                            <p:strVal val="#ppt_x"/>
                                          </p:val>
                                        </p:tav>
                                      </p:tavLst>
                                    </p:anim>
                                    <p:anim calcmode="lin" valueType="num">
                                      <p:cBhvr>
                                        <p:cTn id="8"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8"/>
                                        </p:tgtEl>
                                        <p:attrNameLst>
                                          <p:attrName>style.visibility</p:attrName>
                                        </p:attrNameLst>
                                      </p:cBhvr>
                                      <p:to>
                                        <p:strVal val="visible"/>
                                      </p:to>
                                    </p:set>
                                    <p:anim calcmode="lin" valueType="num">
                                      <p:cBhvr>
                                        <p:cTn id="13" dur="500" fill="hold"/>
                                        <p:tgtEl>
                                          <p:spTgt spid="44038"/>
                                        </p:tgtEl>
                                        <p:attrNameLst>
                                          <p:attrName>ppt_x</p:attrName>
                                        </p:attrNameLst>
                                      </p:cBhvr>
                                      <p:tavLst>
                                        <p:tav tm="0">
                                          <p:val>
                                            <p:strVal val="#ppt_x"/>
                                          </p:val>
                                        </p:tav>
                                        <p:tav tm="100000">
                                          <p:val>
                                            <p:strVal val="#ppt_x"/>
                                          </p:val>
                                        </p:tav>
                                      </p:tavLst>
                                    </p:anim>
                                    <p:anim calcmode="lin" valueType="num">
                                      <p:cBhvr>
                                        <p:cTn id="14"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9"/>
                                        </p:tgtEl>
                                        <p:attrNameLst>
                                          <p:attrName>style.visibility</p:attrName>
                                        </p:attrNameLst>
                                      </p:cBhvr>
                                      <p:to>
                                        <p:strVal val="visible"/>
                                      </p:to>
                                    </p:set>
                                    <p:anim calcmode="lin" valueType="num">
                                      <p:cBhvr>
                                        <p:cTn id="19" dur="500" fill="hold"/>
                                        <p:tgtEl>
                                          <p:spTgt spid="44039"/>
                                        </p:tgtEl>
                                        <p:attrNameLst>
                                          <p:attrName>ppt_x</p:attrName>
                                        </p:attrNameLst>
                                      </p:cBhvr>
                                      <p:tavLst>
                                        <p:tav tm="0">
                                          <p:val>
                                            <p:strVal val="#ppt_x"/>
                                          </p:val>
                                        </p:tav>
                                        <p:tav tm="100000">
                                          <p:val>
                                            <p:strVal val="#ppt_x"/>
                                          </p:val>
                                        </p:tav>
                                      </p:tavLst>
                                    </p:anim>
                                    <p:anim calcmode="lin" valueType="num">
                                      <p:cBhvr>
                                        <p:cTn id="20"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40"/>
                                        </p:tgtEl>
                                        <p:attrNameLst>
                                          <p:attrName>style.visibility</p:attrName>
                                        </p:attrNameLst>
                                      </p:cBhvr>
                                      <p:to>
                                        <p:strVal val="visible"/>
                                      </p:to>
                                    </p:set>
                                    <p:anim calcmode="lin" valueType="num">
                                      <p:cBhvr>
                                        <p:cTn id="25" dur="500" fill="hold"/>
                                        <p:tgtEl>
                                          <p:spTgt spid="44040"/>
                                        </p:tgtEl>
                                        <p:attrNameLst>
                                          <p:attrName>ppt_x</p:attrName>
                                        </p:attrNameLst>
                                      </p:cBhvr>
                                      <p:tavLst>
                                        <p:tav tm="0">
                                          <p:val>
                                            <p:strVal val="#ppt_x"/>
                                          </p:val>
                                        </p:tav>
                                        <p:tav tm="100000">
                                          <p:val>
                                            <p:strVal val="#ppt_x"/>
                                          </p:val>
                                        </p:tav>
                                      </p:tavLst>
                                    </p:anim>
                                    <p:anim calcmode="lin" valueType="num">
                                      <p:cBhvr>
                                        <p:cTn id="26"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41"/>
                                        </p:tgtEl>
                                        <p:attrNameLst>
                                          <p:attrName>style.visibility</p:attrName>
                                        </p:attrNameLst>
                                      </p:cBhvr>
                                      <p:to>
                                        <p:strVal val="visible"/>
                                      </p:to>
                                    </p:set>
                                    <p:anim calcmode="lin" valueType="num">
                                      <p:cBhvr>
                                        <p:cTn id="31" dur="500" fill="hold"/>
                                        <p:tgtEl>
                                          <p:spTgt spid="44041"/>
                                        </p:tgtEl>
                                        <p:attrNameLst>
                                          <p:attrName>ppt_x</p:attrName>
                                        </p:attrNameLst>
                                      </p:cBhvr>
                                      <p:tavLst>
                                        <p:tav tm="0">
                                          <p:val>
                                            <p:strVal val="#ppt_x"/>
                                          </p:val>
                                        </p:tav>
                                        <p:tav tm="100000">
                                          <p:val>
                                            <p:strVal val="#ppt_x"/>
                                          </p:val>
                                        </p:tav>
                                      </p:tavLst>
                                    </p:anim>
                                    <p:anim calcmode="lin" valueType="num">
                                      <p:cBhvr>
                                        <p:cTn id="32"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0114" name="表格 730113"/>
          <p:cNvGraphicFramePr>
            <a:graphicFrameLocks noGrp="1"/>
          </p:cNvGraphicFramePr>
          <p:nvPr/>
        </p:nvGraphicFramePr>
        <p:xfrm>
          <a:off x="1092994" y="1308498"/>
          <a:ext cx="6587729" cy="3835003"/>
        </p:xfrm>
        <a:graphic>
          <a:graphicData uri="http://schemas.openxmlformats.org/drawingml/2006/table">
            <a:tbl>
              <a:tblPr/>
              <a:tblGrid>
                <a:gridCol w="3294460">
                  <a:extLst>
                    <a:ext uri="{9D8B030D-6E8A-4147-A177-3AD203B41FA5}">
                      <a16:colId xmlns:a16="http://schemas.microsoft.com/office/drawing/2014/main" val="20000"/>
                    </a:ext>
                  </a:extLst>
                </a:gridCol>
                <a:gridCol w="3293269">
                  <a:extLst>
                    <a:ext uri="{9D8B030D-6E8A-4147-A177-3AD203B41FA5}">
                      <a16:colId xmlns:a16="http://schemas.microsoft.com/office/drawing/2014/main" val="20001"/>
                    </a:ext>
                  </a:extLst>
                </a:gridCol>
              </a:tblGrid>
              <a:tr h="434579">
                <a:tc>
                  <a:txBody>
                    <a:bodyPr/>
                    <a:lstStyle>
                      <a:lvl1pPr eaLnBrk="0" hangingPunct="0">
                        <a:lnSpc>
                          <a:spcPct val="90000"/>
                        </a:lnSpc>
                        <a:spcBef>
                          <a:spcPts val="1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Things I have to do</a:t>
                      </a:r>
                      <a:endParaRPr kumimoji="0" lang="zh-CN" altLang="en-US"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lin ang="0" scaled="1"/>
                    </a:gradFill>
                  </a:tcPr>
                </a:tc>
                <a:tc>
                  <a:txBody>
                    <a:bodyPr/>
                    <a:lstStyle>
                      <a:lvl1pPr eaLnBrk="0" hangingPunct="0">
                        <a:lnSpc>
                          <a:spcPct val="90000"/>
                        </a:lnSpc>
                        <a:spcBef>
                          <a:spcPts val="1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Things I can’t do</a:t>
                      </a:r>
                      <a:endParaRPr kumimoji="0" lang="zh-CN" altLang="en-US" sz="24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lin ang="0" scaled="1"/>
                    </a:gradFill>
                  </a:tcPr>
                </a:tc>
                <a:extLst>
                  <a:ext uri="{0D108BD9-81ED-4DB2-BD59-A6C34878D82A}">
                    <a16:rowId xmlns:a16="http://schemas.microsoft.com/office/drawing/2014/main" val="10000"/>
                  </a:ext>
                </a:extLst>
              </a:tr>
              <a:tr h="850106">
                <a:tc>
                  <a:txBody>
                    <a:bodyPr/>
                    <a:lstStyle>
                      <a:lvl1pPr eaLnBrk="0" hangingPunct="0">
                        <a:lnSpc>
                          <a:spcPct val="90000"/>
                        </a:lnSpc>
                        <a:spcBef>
                          <a:spcPts val="1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lin ang="0" scaled="1"/>
                    </a:gradFill>
                  </a:tcPr>
                </a:tc>
                <a:tc>
                  <a:txBody>
                    <a:bodyPr/>
                    <a:lstStyle>
                      <a:lvl1pPr eaLnBrk="0" hangingPunct="0">
                        <a:lnSpc>
                          <a:spcPct val="90000"/>
                        </a:lnSpc>
                        <a:spcBef>
                          <a:spcPts val="1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smtClean="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lin ang="0" scaled="1"/>
                    </a:gradFill>
                  </a:tcPr>
                </a:tc>
                <a:extLst>
                  <a:ext uri="{0D108BD9-81ED-4DB2-BD59-A6C34878D82A}">
                    <a16:rowId xmlns:a16="http://schemas.microsoft.com/office/drawing/2014/main" val="10001"/>
                  </a:ext>
                </a:extLst>
              </a:tr>
              <a:tr h="850106">
                <a:tc>
                  <a:txBody>
                    <a:bodyPr/>
                    <a:lstStyle>
                      <a:lvl1pPr eaLnBrk="0" hangingPunct="0">
                        <a:lnSpc>
                          <a:spcPct val="90000"/>
                        </a:lnSpc>
                        <a:spcBef>
                          <a:spcPts val="1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lin ang="0" scaled="1"/>
                    </a:gradFill>
                  </a:tcPr>
                </a:tc>
                <a:tc>
                  <a:txBody>
                    <a:bodyPr/>
                    <a:lstStyle>
                      <a:lvl1pPr eaLnBrk="0" hangingPunct="0">
                        <a:lnSpc>
                          <a:spcPct val="90000"/>
                        </a:lnSpc>
                        <a:spcBef>
                          <a:spcPts val="1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lin ang="0" scaled="1"/>
                    </a:gradFill>
                  </a:tcPr>
                </a:tc>
                <a:extLst>
                  <a:ext uri="{0D108BD9-81ED-4DB2-BD59-A6C34878D82A}">
                    <a16:rowId xmlns:a16="http://schemas.microsoft.com/office/drawing/2014/main" val="10002"/>
                  </a:ext>
                </a:extLst>
              </a:tr>
              <a:tr h="850106">
                <a:tc>
                  <a:txBody>
                    <a:bodyPr/>
                    <a:lstStyle>
                      <a:lvl1pPr eaLnBrk="0" hangingPunct="0">
                        <a:lnSpc>
                          <a:spcPct val="90000"/>
                        </a:lnSpc>
                        <a:spcBef>
                          <a:spcPts val="1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lin ang="0" scaled="1"/>
                    </a:gradFill>
                  </a:tcPr>
                </a:tc>
                <a:tc>
                  <a:txBody>
                    <a:bodyPr/>
                    <a:lstStyle>
                      <a:lvl1pPr eaLnBrk="0" hangingPunct="0">
                        <a:lnSpc>
                          <a:spcPct val="90000"/>
                        </a:lnSpc>
                        <a:spcBef>
                          <a:spcPts val="1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lin ang="0" scaled="1"/>
                    </a:gradFill>
                  </a:tcPr>
                </a:tc>
                <a:extLst>
                  <a:ext uri="{0D108BD9-81ED-4DB2-BD59-A6C34878D82A}">
                    <a16:rowId xmlns:a16="http://schemas.microsoft.com/office/drawing/2014/main" val="10003"/>
                  </a:ext>
                </a:extLst>
              </a:tr>
              <a:tr h="850106">
                <a:tc>
                  <a:txBody>
                    <a:bodyPr/>
                    <a:lstStyle>
                      <a:lvl1pPr eaLnBrk="0" hangingPunct="0">
                        <a:lnSpc>
                          <a:spcPct val="90000"/>
                        </a:lnSpc>
                        <a:spcBef>
                          <a:spcPts val="1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smtClean="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lin ang="0" scaled="1"/>
                    </a:gradFill>
                  </a:tcPr>
                </a:tc>
                <a:tc>
                  <a:txBody>
                    <a:bodyPr/>
                    <a:lstStyle>
                      <a:lvl1pPr eaLnBrk="0" hangingPunct="0">
                        <a:lnSpc>
                          <a:spcPct val="90000"/>
                        </a:lnSpc>
                        <a:spcBef>
                          <a:spcPts val="1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lin ang="0" scaled="1"/>
                    </a:gradFill>
                  </a:tcPr>
                </a:tc>
                <a:extLst>
                  <a:ext uri="{0D108BD9-81ED-4DB2-BD59-A6C34878D82A}">
                    <a16:rowId xmlns:a16="http://schemas.microsoft.com/office/drawing/2014/main" val="10004"/>
                  </a:ext>
                </a:extLst>
              </a:tr>
            </a:tbl>
          </a:graphicData>
        </a:graphic>
      </p:graphicFrame>
      <p:sp>
        <p:nvSpPr>
          <p:cNvPr id="730134" name="Text Box 9"/>
          <p:cNvSpPr txBox="1">
            <a:spLocks noChangeArrowheads="1"/>
          </p:cNvSpPr>
          <p:nvPr/>
        </p:nvSpPr>
        <p:spPr bwMode="auto">
          <a:xfrm>
            <a:off x="4441031" y="1794273"/>
            <a:ext cx="2376488" cy="7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100">
                <a:solidFill>
                  <a:srgbClr val="008000"/>
                </a:solidFill>
                <a:latin typeface="Times New Roman" panose="02020603050405020304" pitchFamily="18" charset="0"/>
              </a:rPr>
              <a:t>I can’t go out on school nights.</a:t>
            </a:r>
            <a:r>
              <a:rPr lang="en-US" altLang="zh-CN" sz="2100">
                <a:solidFill>
                  <a:srgbClr val="FF0000"/>
                </a:solidFill>
                <a:latin typeface="Times New Roman" panose="02020603050405020304" pitchFamily="18" charset="0"/>
              </a:rPr>
              <a:t>  </a:t>
            </a:r>
            <a:endParaRPr lang="en-US" altLang="zh-CN" sz="2100">
              <a:solidFill>
                <a:srgbClr val="FF0000"/>
              </a:solidFill>
              <a:latin typeface="Times New Roman" panose="02020603050405020304" pitchFamily="18" charset="0"/>
              <a:cs typeface="Times New Roman" panose="02020603050405020304" pitchFamily="18" charset="0"/>
            </a:endParaRPr>
          </a:p>
        </p:txBody>
      </p:sp>
      <p:sp>
        <p:nvSpPr>
          <p:cNvPr id="730135" name="Text Box 10"/>
          <p:cNvSpPr txBox="1">
            <a:spLocks noChangeArrowheads="1"/>
          </p:cNvSpPr>
          <p:nvPr/>
        </p:nvSpPr>
        <p:spPr bwMode="auto">
          <a:xfrm>
            <a:off x="1201341" y="2658666"/>
            <a:ext cx="3132534" cy="7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100">
                <a:solidFill>
                  <a:srgbClr val="008000"/>
                </a:solidFill>
                <a:latin typeface="Times New Roman" panose="02020603050405020304" pitchFamily="18" charset="0"/>
              </a:rPr>
              <a:t>I must do the homework first after school.</a:t>
            </a:r>
            <a:endParaRPr lang="en-US" altLang="zh-CN" sz="2100">
              <a:solidFill>
                <a:srgbClr val="008000"/>
              </a:solidFill>
              <a:latin typeface="Times New Roman" panose="02020603050405020304" pitchFamily="18" charset="0"/>
              <a:cs typeface="Times New Roman" panose="02020603050405020304" pitchFamily="18" charset="0"/>
            </a:endParaRPr>
          </a:p>
        </p:txBody>
      </p:sp>
      <p:sp>
        <p:nvSpPr>
          <p:cNvPr id="730136" name="Text Box 12"/>
          <p:cNvSpPr txBox="1">
            <a:spLocks noChangeArrowheads="1"/>
          </p:cNvSpPr>
          <p:nvPr/>
        </p:nvSpPr>
        <p:spPr bwMode="auto">
          <a:xfrm>
            <a:off x="4441032" y="2658666"/>
            <a:ext cx="2484835"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latin typeface="Times New Roman" panose="02020603050405020304" pitchFamily="18" charset="0"/>
              </a:rPr>
              <a:t>I can’t watch TV before I practice the piano.</a:t>
            </a:r>
            <a:endParaRPr lang="en-US" altLang="zh-CN">
              <a:latin typeface="Times New Roman" panose="02020603050405020304" pitchFamily="18" charset="0"/>
              <a:cs typeface="Times New Roman" panose="02020603050405020304" pitchFamily="18" charset="0"/>
            </a:endParaRPr>
          </a:p>
        </p:txBody>
      </p:sp>
      <p:sp>
        <p:nvSpPr>
          <p:cNvPr id="730137" name="Text Box 10"/>
          <p:cNvSpPr txBox="1">
            <a:spLocks noChangeArrowheads="1"/>
          </p:cNvSpPr>
          <p:nvPr/>
        </p:nvSpPr>
        <p:spPr bwMode="auto">
          <a:xfrm>
            <a:off x="1201342" y="3468291"/>
            <a:ext cx="2917031" cy="7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100">
                <a:solidFill>
                  <a:srgbClr val="FF0000"/>
                </a:solidFill>
                <a:latin typeface="Times New Roman" panose="02020603050405020304" pitchFamily="18" charset="0"/>
              </a:rPr>
              <a:t>I have to wear the uniform at school.</a:t>
            </a:r>
            <a:endParaRPr lang="en-US" altLang="zh-CN" sz="2100">
              <a:solidFill>
                <a:srgbClr val="FF0000"/>
              </a:solidFill>
              <a:latin typeface="Times New Roman" panose="02020603050405020304" pitchFamily="18" charset="0"/>
              <a:cs typeface="Times New Roman" panose="02020603050405020304" pitchFamily="18" charset="0"/>
            </a:endParaRPr>
          </a:p>
        </p:txBody>
      </p:sp>
      <p:sp>
        <p:nvSpPr>
          <p:cNvPr id="730138" name="Text Box 9"/>
          <p:cNvSpPr txBox="1">
            <a:spLocks noChangeArrowheads="1"/>
          </p:cNvSpPr>
          <p:nvPr/>
        </p:nvSpPr>
        <p:spPr bwMode="auto">
          <a:xfrm>
            <a:off x="1201341" y="4279106"/>
            <a:ext cx="215979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100">
                <a:solidFill>
                  <a:srgbClr val="008000"/>
                </a:solidFill>
                <a:latin typeface="Times New Roman" panose="02020603050405020304" pitchFamily="18" charset="0"/>
              </a:rPr>
              <a:t>I have to keep my hair short.  </a:t>
            </a:r>
            <a:endParaRPr lang="en-US" altLang="zh-CN" sz="2100">
              <a:solidFill>
                <a:srgbClr val="008000"/>
              </a:solidFill>
              <a:latin typeface="Times New Roman" panose="02020603050405020304" pitchFamily="18" charset="0"/>
              <a:cs typeface="Times New Roman" panose="02020603050405020304" pitchFamily="18" charset="0"/>
            </a:endParaRPr>
          </a:p>
        </p:txBody>
      </p:sp>
      <p:sp>
        <p:nvSpPr>
          <p:cNvPr id="730139" name="Text Box 10"/>
          <p:cNvSpPr txBox="1">
            <a:spLocks noChangeArrowheads="1"/>
          </p:cNvSpPr>
          <p:nvPr/>
        </p:nvSpPr>
        <p:spPr bwMode="auto">
          <a:xfrm>
            <a:off x="4441031" y="4332685"/>
            <a:ext cx="3186113" cy="7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100">
                <a:latin typeface="Times New Roman" panose="02020603050405020304" pitchFamily="18" charset="0"/>
              </a:rPr>
              <a:t>I can’t see friends on school days. </a:t>
            </a:r>
            <a:endParaRPr lang="en-US" altLang="zh-CN" sz="2100">
              <a:latin typeface="Times New Roman" panose="02020603050405020304" pitchFamily="18" charset="0"/>
              <a:cs typeface="Times New Roman" panose="02020603050405020304" pitchFamily="18" charset="0"/>
            </a:endParaRPr>
          </a:p>
        </p:txBody>
      </p:sp>
      <p:pic>
        <p:nvPicPr>
          <p:cNvPr id="730140" name="Picture 10" descr="http://rarb.zjol.com.cn/rarb/images/2007-11/07/11943580737967566504376207405.jpg"/>
          <p:cNvPicPr>
            <a:picLocks noChangeAspect="1" noChangeArrowheads="1"/>
          </p:cNvPicPr>
          <p:nvPr/>
        </p:nvPicPr>
        <p:blipFill>
          <a:blip r:embed="rId3" cstate="email"/>
          <a:srcRect/>
          <a:stretch>
            <a:fillRect/>
          </a:stretch>
        </p:blipFill>
        <p:spPr bwMode="auto">
          <a:xfrm>
            <a:off x="6979444" y="2010966"/>
            <a:ext cx="48458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41" name="Picture 10" descr="http://rarb.zjol.com.cn/rarb/images/2007-11/07/11943580737967566504376207405.jpg"/>
          <p:cNvPicPr>
            <a:picLocks noChangeAspect="1" noChangeArrowheads="1"/>
          </p:cNvPicPr>
          <p:nvPr/>
        </p:nvPicPr>
        <p:blipFill>
          <a:blip r:embed="rId4" cstate="email"/>
          <a:srcRect/>
          <a:stretch>
            <a:fillRect/>
          </a:stretch>
        </p:blipFill>
        <p:spPr bwMode="auto">
          <a:xfrm>
            <a:off x="3739754" y="3630217"/>
            <a:ext cx="483394"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42" name="Picture 10" descr="http://rarb.zjol.com.cn/rarb/images/2007-11/07/11943580737967566504376207405.jpg"/>
          <p:cNvPicPr>
            <a:picLocks noChangeAspect="1" noChangeArrowheads="1"/>
          </p:cNvPicPr>
          <p:nvPr/>
        </p:nvPicPr>
        <p:blipFill>
          <a:blip r:embed="rId3" cstate="email"/>
          <a:srcRect/>
          <a:stretch>
            <a:fillRect/>
          </a:stretch>
        </p:blipFill>
        <p:spPr bwMode="auto">
          <a:xfrm>
            <a:off x="3739754" y="4494610"/>
            <a:ext cx="484584"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43" name="Picture 10" descr="http://rarb.zjol.com.cn/rarb/images/2007-11/07/11943580737967566504376207405.jpg"/>
          <p:cNvPicPr>
            <a:picLocks noChangeAspect="1" noChangeArrowheads="1"/>
          </p:cNvPicPr>
          <p:nvPr/>
        </p:nvPicPr>
        <p:blipFill>
          <a:blip r:embed="rId3" cstate="email"/>
          <a:srcRect/>
          <a:stretch>
            <a:fillRect/>
          </a:stretch>
        </p:blipFill>
        <p:spPr bwMode="auto">
          <a:xfrm>
            <a:off x="7034213" y="4494610"/>
            <a:ext cx="484585"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0144" name="矩形 730143"/>
          <p:cNvSpPr>
            <a:spLocks noChangeArrowheads="1"/>
          </p:cNvSpPr>
          <p:nvPr/>
        </p:nvSpPr>
        <p:spPr bwMode="auto">
          <a:xfrm>
            <a:off x="1201341" y="1794273"/>
            <a:ext cx="3132534" cy="7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10000"/>
              </a:lnSpc>
            </a:pPr>
            <a:r>
              <a:rPr lang="en-US" altLang="zh-CN" sz="2100">
                <a:solidFill>
                  <a:srgbClr val="CC0000"/>
                </a:solidFill>
                <a:latin typeface="Times New Roman" panose="02020603050405020304" pitchFamily="18" charset="0"/>
              </a:rPr>
              <a:t>I must get up before 6:30 and practice English. </a:t>
            </a:r>
            <a:endParaRPr lang="en-US" altLang="zh-CN" sz="2100">
              <a:solidFill>
                <a:srgbClr val="CC0000"/>
              </a:solidFill>
              <a:latin typeface="Times New Roman" panose="02020603050405020304" pitchFamily="18" charset="0"/>
              <a:cs typeface="Times New Roman" panose="02020603050405020304" pitchFamily="18" charset="0"/>
            </a:endParaRPr>
          </a:p>
        </p:txBody>
      </p:sp>
      <p:sp>
        <p:nvSpPr>
          <p:cNvPr id="730145" name="矩形 730144"/>
          <p:cNvSpPr>
            <a:spLocks noChangeArrowheads="1"/>
          </p:cNvSpPr>
          <p:nvPr/>
        </p:nvSpPr>
        <p:spPr bwMode="auto">
          <a:xfrm>
            <a:off x="4495800" y="3468291"/>
            <a:ext cx="2614613" cy="7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10000"/>
              </a:lnSpc>
            </a:pPr>
            <a:r>
              <a:rPr lang="en-US" altLang="zh-CN" sz="2100">
                <a:solidFill>
                  <a:srgbClr val="CC0000"/>
                </a:solidFill>
                <a:latin typeface="Times New Roman" panose="02020603050405020304" pitchFamily="18" charset="0"/>
              </a:rPr>
              <a:t>I can’t be noisy or eat in class.</a:t>
            </a:r>
            <a:endParaRPr lang="en-US" altLang="zh-CN" sz="2100">
              <a:solidFill>
                <a:srgbClr val="CC0000"/>
              </a:solidFill>
              <a:latin typeface="Times New Roman" panose="02020603050405020304" pitchFamily="18" charset="0"/>
              <a:cs typeface="Times New Roman" panose="02020603050405020304" pitchFamily="18" charset="0"/>
            </a:endParaRPr>
          </a:p>
        </p:txBody>
      </p:sp>
      <p:sp>
        <p:nvSpPr>
          <p:cNvPr id="53281" name="Rectangle 2"/>
          <p:cNvSpPr>
            <a:spLocks noChangeArrowheads="1"/>
          </p:cNvSpPr>
          <p:nvPr/>
        </p:nvSpPr>
        <p:spPr bwMode="auto">
          <a:xfrm>
            <a:off x="620317" y="445294"/>
            <a:ext cx="803076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05000"/>
              </a:lnSpc>
              <a:spcBef>
                <a:spcPct val="5000"/>
              </a:spcBef>
            </a:pPr>
            <a:r>
              <a:rPr lang="en-US" altLang="zh-CN" sz="2100" b="1">
                <a:solidFill>
                  <a:srgbClr val="0000FF"/>
                </a:solidFill>
                <a:latin typeface="Arial Black" panose="020B0A04020102020204" pitchFamily="34" charset="0"/>
              </a:rPr>
              <a:t>3b </a:t>
            </a:r>
            <a:r>
              <a:rPr lang="en-US" altLang="zh-CN" sz="2100" b="1">
                <a:solidFill>
                  <a:srgbClr val="0000FF"/>
                </a:solidFill>
                <a:latin typeface="Times New Roman" panose="02020603050405020304" pitchFamily="18" charset="0"/>
              </a:rPr>
              <a:t> </a:t>
            </a:r>
            <a:r>
              <a:rPr lang="en-US" altLang="zh-CN" sz="2100" b="1">
                <a:latin typeface="Times New Roman" panose="02020603050405020304" pitchFamily="18" charset="0"/>
              </a:rPr>
              <a:t>Complete the chart with the rules in your home and school. Check</a:t>
            </a:r>
            <a:r>
              <a:rPr lang="zh-CN" altLang="en-US" sz="2100" b="1">
                <a:latin typeface="Times New Roman" panose="02020603050405020304" pitchFamily="18" charset="0"/>
              </a:rPr>
              <a:t> </a:t>
            </a:r>
            <a:r>
              <a:rPr lang="en-US" altLang="zh-CN" sz="2100" b="1">
                <a:latin typeface="Times New Roman" panose="02020603050405020304" pitchFamily="18" charset="0"/>
              </a:rPr>
              <a:t>the rules you think are unfair.</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30114"/>
                                        </p:tgtEl>
                                        <p:attrNameLst>
                                          <p:attrName>style.visibility</p:attrName>
                                        </p:attrNameLst>
                                      </p:cBhvr>
                                      <p:to>
                                        <p:strVal val="visible"/>
                                      </p:to>
                                    </p:set>
                                    <p:animEffect transition="in" filter="box(in)">
                                      <p:cBhvr>
                                        <p:cTn id="7" dur="500"/>
                                        <p:tgtEl>
                                          <p:spTgt spid="7301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30144"/>
                                        </p:tgtEl>
                                        <p:attrNameLst>
                                          <p:attrName>style.visibility</p:attrName>
                                        </p:attrNameLst>
                                      </p:cBhvr>
                                      <p:to>
                                        <p:strVal val="visible"/>
                                      </p:to>
                                    </p:set>
                                    <p:animEffect transition="in" filter="slide(fromBottom)">
                                      <p:cBhvr>
                                        <p:cTn id="12" dur="500"/>
                                        <p:tgtEl>
                                          <p:spTgt spid="7301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30134"/>
                                        </p:tgtEl>
                                        <p:attrNameLst>
                                          <p:attrName>style.visibility</p:attrName>
                                        </p:attrNameLst>
                                      </p:cBhvr>
                                      <p:to>
                                        <p:strVal val="visible"/>
                                      </p:to>
                                    </p:set>
                                    <p:anim calcmode="lin" valueType="num">
                                      <p:cBhvr>
                                        <p:cTn id="17" dur="500" fill="hold"/>
                                        <p:tgtEl>
                                          <p:spTgt spid="730134"/>
                                        </p:tgtEl>
                                        <p:attrNameLst>
                                          <p:attrName>ppt_x</p:attrName>
                                        </p:attrNameLst>
                                      </p:cBhvr>
                                      <p:tavLst>
                                        <p:tav tm="0">
                                          <p:val>
                                            <p:strVal val="0-#ppt_w/2"/>
                                          </p:val>
                                        </p:tav>
                                        <p:tav tm="100000">
                                          <p:val>
                                            <p:strVal val="#ppt_x"/>
                                          </p:val>
                                        </p:tav>
                                      </p:tavLst>
                                    </p:anim>
                                    <p:anim calcmode="lin" valueType="num">
                                      <p:cBhvr>
                                        <p:cTn id="18" dur="500" fill="hold"/>
                                        <p:tgtEl>
                                          <p:spTgt spid="7301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30135"/>
                                        </p:tgtEl>
                                        <p:attrNameLst>
                                          <p:attrName>style.visibility</p:attrName>
                                        </p:attrNameLst>
                                      </p:cBhvr>
                                      <p:to>
                                        <p:strVal val="visible"/>
                                      </p:to>
                                    </p:set>
                                    <p:anim calcmode="lin" valueType="num">
                                      <p:cBhvr>
                                        <p:cTn id="23" dur="500" fill="hold"/>
                                        <p:tgtEl>
                                          <p:spTgt spid="730135"/>
                                        </p:tgtEl>
                                        <p:attrNameLst>
                                          <p:attrName>ppt_x</p:attrName>
                                        </p:attrNameLst>
                                      </p:cBhvr>
                                      <p:tavLst>
                                        <p:tav tm="0">
                                          <p:val>
                                            <p:strVal val="#ppt_x"/>
                                          </p:val>
                                        </p:tav>
                                        <p:tav tm="100000">
                                          <p:val>
                                            <p:strVal val="#ppt_x"/>
                                          </p:val>
                                        </p:tav>
                                      </p:tavLst>
                                    </p:anim>
                                    <p:anim calcmode="lin" valueType="num">
                                      <p:cBhvr>
                                        <p:cTn id="24" dur="500" fill="hold"/>
                                        <p:tgtEl>
                                          <p:spTgt spid="7301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730136"/>
                                        </p:tgtEl>
                                        <p:attrNameLst>
                                          <p:attrName>style.visibility</p:attrName>
                                        </p:attrNameLst>
                                      </p:cBhvr>
                                      <p:to>
                                        <p:strVal val="visible"/>
                                      </p:to>
                                    </p:set>
                                    <p:anim calcmode="lin" valueType="num">
                                      <p:cBhvr>
                                        <p:cTn id="29" dur="500" fill="hold"/>
                                        <p:tgtEl>
                                          <p:spTgt spid="730136"/>
                                        </p:tgtEl>
                                        <p:attrNameLst>
                                          <p:attrName>ppt_x</p:attrName>
                                        </p:attrNameLst>
                                      </p:cBhvr>
                                      <p:tavLst>
                                        <p:tav tm="0">
                                          <p:val>
                                            <p:strVal val="#ppt_x"/>
                                          </p:val>
                                        </p:tav>
                                        <p:tav tm="100000">
                                          <p:val>
                                            <p:strVal val="#ppt_x"/>
                                          </p:val>
                                        </p:tav>
                                      </p:tavLst>
                                    </p:anim>
                                    <p:anim calcmode="lin" valueType="num">
                                      <p:cBhvr>
                                        <p:cTn id="30" dur="500" fill="hold"/>
                                        <p:tgtEl>
                                          <p:spTgt spid="73013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30137"/>
                                        </p:tgtEl>
                                        <p:attrNameLst>
                                          <p:attrName>style.visibility</p:attrName>
                                        </p:attrNameLst>
                                      </p:cBhvr>
                                      <p:to>
                                        <p:strVal val="visible"/>
                                      </p:to>
                                    </p:set>
                                    <p:anim calcmode="lin" valueType="num">
                                      <p:cBhvr>
                                        <p:cTn id="35" dur="500" fill="hold"/>
                                        <p:tgtEl>
                                          <p:spTgt spid="730137"/>
                                        </p:tgtEl>
                                        <p:attrNameLst>
                                          <p:attrName>ppt_x</p:attrName>
                                        </p:attrNameLst>
                                      </p:cBhvr>
                                      <p:tavLst>
                                        <p:tav tm="0">
                                          <p:val>
                                            <p:strVal val="#ppt_x"/>
                                          </p:val>
                                        </p:tav>
                                        <p:tav tm="100000">
                                          <p:val>
                                            <p:strVal val="#ppt_x"/>
                                          </p:val>
                                        </p:tav>
                                      </p:tavLst>
                                    </p:anim>
                                    <p:anim calcmode="lin" valueType="num">
                                      <p:cBhvr>
                                        <p:cTn id="36" dur="500" fill="hold"/>
                                        <p:tgtEl>
                                          <p:spTgt spid="7301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730145"/>
                                        </p:tgtEl>
                                        <p:attrNameLst>
                                          <p:attrName>style.visibility</p:attrName>
                                        </p:attrNameLst>
                                      </p:cBhvr>
                                      <p:to>
                                        <p:strVal val="visible"/>
                                      </p:to>
                                    </p:set>
                                    <p:animEffect transition="in" filter="slide(fromBottom)">
                                      <p:cBhvr>
                                        <p:cTn id="41" dur="500"/>
                                        <p:tgtEl>
                                          <p:spTgt spid="73014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730138"/>
                                        </p:tgtEl>
                                        <p:attrNameLst>
                                          <p:attrName>style.visibility</p:attrName>
                                        </p:attrNameLst>
                                      </p:cBhvr>
                                      <p:to>
                                        <p:strVal val="visible"/>
                                      </p:to>
                                    </p:set>
                                    <p:anim calcmode="lin" valueType="num">
                                      <p:cBhvr>
                                        <p:cTn id="46" dur="500" fill="hold"/>
                                        <p:tgtEl>
                                          <p:spTgt spid="730138"/>
                                        </p:tgtEl>
                                        <p:attrNameLst>
                                          <p:attrName>ppt_x</p:attrName>
                                        </p:attrNameLst>
                                      </p:cBhvr>
                                      <p:tavLst>
                                        <p:tav tm="0">
                                          <p:val>
                                            <p:strVal val="0-#ppt_w/2"/>
                                          </p:val>
                                        </p:tav>
                                        <p:tav tm="100000">
                                          <p:val>
                                            <p:strVal val="#ppt_x"/>
                                          </p:val>
                                        </p:tav>
                                      </p:tavLst>
                                    </p:anim>
                                    <p:anim calcmode="lin" valueType="num">
                                      <p:cBhvr>
                                        <p:cTn id="47" dur="500" fill="hold"/>
                                        <p:tgtEl>
                                          <p:spTgt spid="73013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30139"/>
                                        </p:tgtEl>
                                        <p:attrNameLst>
                                          <p:attrName>style.visibility</p:attrName>
                                        </p:attrNameLst>
                                      </p:cBhvr>
                                      <p:to>
                                        <p:strVal val="visible"/>
                                      </p:to>
                                    </p:set>
                                    <p:anim calcmode="lin" valueType="num">
                                      <p:cBhvr>
                                        <p:cTn id="52" dur="500" fill="hold"/>
                                        <p:tgtEl>
                                          <p:spTgt spid="730139"/>
                                        </p:tgtEl>
                                        <p:attrNameLst>
                                          <p:attrName>ppt_x</p:attrName>
                                        </p:attrNameLst>
                                      </p:cBhvr>
                                      <p:tavLst>
                                        <p:tav tm="0">
                                          <p:val>
                                            <p:strVal val="#ppt_x"/>
                                          </p:val>
                                        </p:tav>
                                        <p:tav tm="100000">
                                          <p:val>
                                            <p:strVal val="#ppt_x"/>
                                          </p:val>
                                        </p:tav>
                                      </p:tavLst>
                                    </p:anim>
                                    <p:anim calcmode="lin" valueType="num">
                                      <p:cBhvr>
                                        <p:cTn id="53" dur="500" fill="hold"/>
                                        <p:tgtEl>
                                          <p:spTgt spid="73013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499"/>
                                          </p:stCondLst>
                                        </p:cTn>
                                        <p:tgtEl>
                                          <p:spTgt spid="73014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730141"/>
                                        </p:tgtEl>
                                        <p:attrNameLst>
                                          <p:attrName>style.visibility</p:attrName>
                                        </p:attrNameLst>
                                      </p:cBhvr>
                                      <p:to>
                                        <p:strVal val="visible"/>
                                      </p:to>
                                    </p:set>
                                    <p:anim calcmode="lin" valueType="num">
                                      <p:cBhvr>
                                        <p:cTn id="62" dur="500" fill="hold"/>
                                        <p:tgtEl>
                                          <p:spTgt spid="730141"/>
                                        </p:tgtEl>
                                        <p:attrNameLst>
                                          <p:attrName>ppt_x</p:attrName>
                                        </p:attrNameLst>
                                      </p:cBhvr>
                                      <p:tavLst>
                                        <p:tav tm="0">
                                          <p:val>
                                            <p:strVal val="#ppt_x"/>
                                          </p:val>
                                        </p:tav>
                                        <p:tav tm="100000">
                                          <p:val>
                                            <p:strVal val="#ppt_x"/>
                                          </p:val>
                                        </p:tav>
                                      </p:tavLst>
                                    </p:anim>
                                    <p:anim calcmode="lin" valueType="num">
                                      <p:cBhvr>
                                        <p:cTn id="63" dur="500" fill="hold"/>
                                        <p:tgtEl>
                                          <p:spTgt spid="730141"/>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9" fill="hold" nodeType="clickEffect">
                                  <p:stCondLst>
                                    <p:cond delay="0"/>
                                  </p:stCondLst>
                                  <p:childTnLst>
                                    <p:set>
                                      <p:cBhvr>
                                        <p:cTn id="67" dur="1" fill="hold">
                                          <p:stCondLst>
                                            <p:cond delay="0"/>
                                          </p:stCondLst>
                                        </p:cTn>
                                        <p:tgtEl>
                                          <p:spTgt spid="730142"/>
                                        </p:tgtEl>
                                        <p:attrNameLst>
                                          <p:attrName>style.visibility</p:attrName>
                                        </p:attrNameLst>
                                      </p:cBhvr>
                                      <p:to>
                                        <p:strVal val="visible"/>
                                      </p:to>
                                    </p:set>
                                    <p:anim calcmode="lin" valueType="num">
                                      <p:cBhvr>
                                        <p:cTn id="68" dur="500" fill="hold"/>
                                        <p:tgtEl>
                                          <p:spTgt spid="730142"/>
                                        </p:tgtEl>
                                        <p:attrNameLst>
                                          <p:attrName>ppt_x</p:attrName>
                                        </p:attrNameLst>
                                      </p:cBhvr>
                                      <p:tavLst>
                                        <p:tav tm="0">
                                          <p:val>
                                            <p:strVal val="0-#ppt_w/2"/>
                                          </p:val>
                                        </p:tav>
                                        <p:tav tm="100000">
                                          <p:val>
                                            <p:strVal val="#ppt_x"/>
                                          </p:val>
                                        </p:tav>
                                      </p:tavLst>
                                    </p:anim>
                                    <p:anim calcmode="lin" valueType="num">
                                      <p:cBhvr>
                                        <p:cTn id="69" dur="500" fill="hold"/>
                                        <p:tgtEl>
                                          <p:spTgt spid="730142"/>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3" fill="hold" nodeType="clickEffect">
                                  <p:stCondLst>
                                    <p:cond delay="0"/>
                                  </p:stCondLst>
                                  <p:childTnLst>
                                    <p:set>
                                      <p:cBhvr>
                                        <p:cTn id="73" dur="1" fill="hold">
                                          <p:stCondLst>
                                            <p:cond delay="0"/>
                                          </p:stCondLst>
                                        </p:cTn>
                                        <p:tgtEl>
                                          <p:spTgt spid="730143"/>
                                        </p:tgtEl>
                                        <p:attrNameLst>
                                          <p:attrName>style.visibility</p:attrName>
                                        </p:attrNameLst>
                                      </p:cBhvr>
                                      <p:to>
                                        <p:strVal val="visible"/>
                                      </p:to>
                                    </p:set>
                                    <p:anim calcmode="lin" valueType="num">
                                      <p:cBhvr>
                                        <p:cTn id="74" dur="500" fill="hold"/>
                                        <p:tgtEl>
                                          <p:spTgt spid="730143"/>
                                        </p:tgtEl>
                                        <p:attrNameLst>
                                          <p:attrName>ppt_x</p:attrName>
                                        </p:attrNameLst>
                                      </p:cBhvr>
                                      <p:tavLst>
                                        <p:tav tm="0">
                                          <p:val>
                                            <p:strVal val="1+#ppt_w/2"/>
                                          </p:val>
                                        </p:tav>
                                        <p:tav tm="100000">
                                          <p:val>
                                            <p:strVal val="#ppt_x"/>
                                          </p:val>
                                        </p:tav>
                                      </p:tavLst>
                                    </p:anim>
                                    <p:anim calcmode="lin" valueType="num">
                                      <p:cBhvr>
                                        <p:cTn id="75" dur="500" fill="hold"/>
                                        <p:tgtEl>
                                          <p:spTgt spid="7301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34" grpId="0"/>
      <p:bldP spid="730135" grpId="0"/>
      <p:bldP spid="730136" grpId="0"/>
      <p:bldP spid="730137" grpId="0"/>
      <p:bldP spid="730138" grpId="0"/>
      <p:bldP spid="730139" grpId="0"/>
      <p:bldP spid="730144" grpId="0"/>
      <p:bldP spid="7301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1404938" y="710804"/>
            <a:ext cx="604837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endParaRPr lang="zh-CN" altLang="zh-CN" sz="2100"/>
          </a:p>
        </p:txBody>
      </p:sp>
      <p:sp>
        <p:nvSpPr>
          <p:cNvPr id="5123" name="Text Box 3"/>
          <p:cNvSpPr txBox="1">
            <a:spLocks noChangeArrowheads="1"/>
          </p:cNvSpPr>
          <p:nvPr/>
        </p:nvSpPr>
        <p:spPr bwMode="auto">
          <a:xfrm>
            <a:off x="1264444" y="1304925"/>
            <a:ext cx="6329363" cy="339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r>
              <a:rPr lang="en-US" altLang="zh-CN" sz="2100" b="1" dirty="0">
                <a:latin typeface="Times New Roman" panose="02020603050405020304" pitchFamily="18" charset="0"/>
              </a:rPr>
              <a:t>1. Is Zhao Pei happy? Why or why not?</a:t>
            </a:r>
          </a:p>
          <a:p>
            <a:pPr eaLnBrk="1" hangingPunct="1">
              <a:lnSpc>
                <a:spcPct val="85000"/>
              </a:lnSpc>
              <a:spcBef>
                <a:spcPct val="50000"/>
              </a:spcBef>
            </a:pPr>
            <a:endParaRPr lang="en-US" altLang="zh-CN" sz="2100" b="1" dirty="0">
              <a:latin typeface="Times New Roman" panose="02020603050405020304" pitchFamily="18" charset="0"/>
            </a:endParaRPr>
          </a:p>
          <a:p>
            <a:pPr eaLnBrk="1" hangingPunct="1">
              <a:lnSpc>
                <a:spcPct val="85000"/>
              </a:lnSpc>
              <a:spcBef>
                <a:spcPct val="50000"/>
              </a:spcBef>
            </a:pPr>
            <a:endParaRPr lang="en-US" altLang="zh-CN" sz="2100" b="1" dirty="0">
              <a:latin typeface="Times New Roman" panose="02020603050405020304" pitchFamily="18" charset="0"/>
            </a:endParaRPr>
          </a:p>
          <a:p>
            <a:pPr eaLnBrk="1" hangingPunct="1">
              <a:lnSpc>
                <a:spcPct val="85000"/>
              </a:lnSpc>
              <a:spcBef>
                <a:spcPct val="50000"/>
              </a:spcBef>
            </a:pPr>
            <a:r>
              <a:rPr lang="en-US" altLang="zh-CN" sz="2100" b="1" dirty="0">
                <a:latin typeface="Times New Roman" panose="02020603050405020304" pitchFamily="18" charset="0"/>
              </a:rPr>
              <a:t>2. When does she have to get up every morning?</a:t>
            </a:r>
          </a:p>
          <a:p>
            <a:pPr eaLnBrk="1" hangingPunct="1">
              <a:lnSpc>
                <a:spcPct val="85000"/>
              </a:lnSpc>
              <a:spcBef>
                <a:spcPct val="50000"/>
              </a:spcBef>
              <a:buFont typeface="Arial" panose="020B0604020202020204" pitchFamily="34" charset="0"/>
              <a:buAutoNum type="arabicPlain"/>
            </a:pPr>
            <a:endParaRPr lang="en-US" altLang="zh-CN" sz="2100" b="1" dirty="0">
              <a:latin typeface="Times New Roman" panose="02020603050405020304" pitchFamily="18" charset="0"/>
            </a:endParaRPr>
          </a:p>
          <a:p>
            <a:pPr eaLnBrk="1" hangingPunct="1">
              <a:lnSpc>
                <a:spcPct val="85000"/>
              </a:lnSpc>
              <a:spcBef>
                <a:spcPct val="50000"/>
              </a:spcBef>
            </a:pPr>
            <a:r>
              <a:rPr lang="en-US" altLang="zh-CN" sz="2100" b="1" dirty="0">
                <a:latin typeface="Times New Roman" panose="02020603050405020304" pitchFamily="18" charset="0"/>
              </a:rPr>
              <a:t>3. Can she play with her friends after school? Why?</a:t>
            </a:r>
          </a:p>
          <a:p>
            <a:pPr eaLnBrk="1" hangingPunct="1">
              <a:lnSpc>
                <a:spcPct val="85000"/>
              </a:lnSpc>
              <a:spcBef>
                <a:spcPct val="50000"/>
              </a:spcBef>
            </a:pPr>
            <a:endParaRPr lang="en-US" altLang="zh-CN" sz="2100" b="1" dirty="0">
              <a:latin typeface="Times New Roman" panose="02020603050405020304" pitchFamily="18" charset="0"/>
            </a:endParaRPr>
          </a:p>
          <a:p>
            <a:pPr eaLnBrk="1" hangingPunct="1">
              <a:lnSpc>
                <a:spcPct val="85000"/>
              </a:lnSpc>
              <a:spcBef>
                <a:spcPct val="50000"/>
              </a:spcBef>
            </a:pPr>
            <a:endParaRPr lang="en-US" altLang="zh-CN" sz="2100" b="1" dirty="0">
              <a:latin typeface="Times New Roman" panose="02020603050405020304" pitchFamily="18" charset="0"/>
            </a:endParaRPr>
          </a:p>
        </p:txBody>
      </p:sp>
      <p:sp>
        <p:nvSpPr>
          <p:cNvPr id="192516" name="Text Box 4"/>
          <p:cNvSpPr txBox="1">
            <a:spLocks noChangeArrowheads="1"/>
          </p:cNvSpPr>
          <p:nvPr/>
        </p:nvSpPr>
        <p:spPr bwMode="auto">
          <a:xfrm>
            <a:off x="1631157" y="1662113"/>
            <a:ext cx="2808685"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r>
              <a:rPr lang="en-US" altLang="zh-CN" sz="2100" b="1" dirty="0">
                <a:solidFill>
                  <a:srgbClr val="C00000"/>
                </a:solidFill>
                <a:latin typeface="Times New Roman" panose="02020603050405020304" pitchFamily="18" charset="0"/>
              </a:rPr>
              <a:t>No, she isn’t. </a:t>
            </a:r>
          </a:p>
        </p:txBody>
      </p:sp>
      <p:sp>
        <p:nvSpPr>
          <p:cNvPr id="192517" name="Text Box 5"/>
          <p:cNvSpPr txBox="1">
            <a:spLocks noChangeArrowheads="1"/>
          </p:cNvSpPr>
          <p:nvPr/>
        </p:nvSpPr>
        <p:spPr bwMode="auto">
          <a:xfrm>
            <a:off x="1628776" y="2016919"/>
            <a:ext cx="5832872"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r>
              <a:rPr lang="en-US" altLang="zh-CN" sz="2100" b="1" dirty="0">
                <a:solidFill>
                  <a:srgbClr val="C00000"/>
                </a:solidFill>
                <a:latin typeface="Times New Roman" panose="02020603050405020304" pitchFamily="18" charset="0"/>
              </a:rPr>
              <a:t>Because she has many rules in her family.</a:t>
            </a:r>
          </a:p>
        </p:txBody>
      </p:sp>
      <p:sp>
        <p:nvSpPr>
          <p:cNvPr id="55301" name="Text Box 6"/>
          <p:cNvSpPr txBox="1">
            <a:spLocks noChangeArrowheads="1"/>
          </p:cNvSpPr>
          <p:nvPr/>
        </p:nvSpPr>
        <p:spPr bwMode="auto">
          <a:xfrm>
            <a:off x="1296591" y="2978944"/>
            <a:ext cx="5779294"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endParaRPr lang="zh-CN" altLang="zh-CN" sz="2100"/>
          </a:p>
        </p:txBody>
      </p:sp>
      <p:sp>
        <p:nvSpPr>
          <p:cNvPr id="192519" name="Text Box 7"/>
          <p:cNvSpPr txBox="1">
            <a:spLocks noChangeArrowheads="1"/>
          </p:cNvSpPr>
          <p:nvPr/>
        </p:nvSpPr>
        <p:spPr bwMode="auto">
          <a:xfrm>
            <a:off x="1603772" y="2930129"/>
            <a:ext cx="5832872"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r>
              <a:rPr lang="en-US" altLang="zh-CN" sz="2100" b="1" dirty="0">
                <a:solidFill>
                  <a:srgbClr val="C00000"/>
                </a:solidFill>
                <a:latin typeface="Times New Roman" panose="02020603050405020304" pitchFamily="18" charset="0"/>
              </a:rPr>
              <a:t>She has to get up at six o’clock.</a:t>
            </a:r>
          </a:p>
        </p:txBody>
      </p:sp>
      <p:sp>
        <p:nvSpPr>
          <p:cNvPr id="192520" name="Text Box 8"/>
          <p:cNvSpPr txBox="1">
            <a:spLocks noChangeArrowheads="1"/>
          </p:cNvSpPr>
          <p:nvPr/>
        </p:nvSpPr>
        <p:spPr bwMode="auto">
          <a:xfrm>
            <a:off x="1603772" y="3863579"/>
            <a:ext cx="205144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r>
              <a:rPr lang="en-US" altLang="zh-CN" sz="2100" b="1" dirty="0">
                <a:solidFill>
                  <a:srgbClr val="C00000"/>
                </a:solidFill>
                <a:latin typeface="Times New Roman" panose="02020603050405020304" pitchFamily="18" charset="0"/>
              </a:rPr>
              <a:t>No, she can’t. </a:t>
            </a:r>
          </a:p>
        </p:txBody>
      </p:sp>
      <p:sp>
        <p:nvSpPr>
          <p:cNvPr id="192521" name="Text Box 9"/>
          <p:cNvSpPr txBox="1">
            <a:spLocks noChangeArrowheads="1"/>
          </p:cNvSpPr>
          <p:nvPr/>
        </p:nvSpPr>
        <p:spPr bwMode="auto">
          <a:xfrm>
            <a:off x="1603772" y="4320779"/>
            <a:ext cx="567094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r>
              <a:rPr lang="en-US" altLang="zh-CN" sz="2100" b="1" dirty="0">
                <a:solidFill>
                  <a:srgbClr val="C00000"/>
                </a:solidFill>
                <a:latin typeface="Times New Roman" panose="02020603050405020304" pitchFamily="18" charset="0"/>
              </a:rPr>
              <a:t>Because she has to do her homework. </a:t>
            </a:r>
          </a:p>
        </p:txBody>
      </p:sp>
      <p:sp>
        <p:nvSpPr>
          <p:cNvPr id="55305" name="WordArt 10"/>
          <p:cNvSpPr>
            <a:spLocks noChangeArrowheads="1" noChangeShapeType="1" noTextEdit="1"/>
          </p:cNvSpPr>
          <p:nvPr/>
        </p:nvSpPr>
        <p:spPr bwMode="auto">
          <a:xfrm>
            <a:off x="3353992" y="360760"/>
            <a:ext cx="1944290" cy="720328"/>
          </a:xfrm>
          <a:prstGeom prst="rect">
            <a:avLst/>
          </a:prstGeom>
          <a:extLst>
            <a:ext uri="{91240B29-F687-4F45-9708-019B960494DF}">
              <a14:hiddenLine xmlns:a14="http://schemas.microsoft.com/office/drawing/2010/main" w="9525">
                <a:noFill/>
                <a:round/>
              </a14:hiddenLine>
            </a:ext>
          </a:extLst>
        </p:spPr>
        <p:txBody>
          <a:bodyPr wrap="none" lIns="68580" tIns="34290" rIns="68580" bIns="34290"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altLang="zh-CN" sz="2100" b="1" dirty="0">
                <a:gradFill rotWithShape="1">
                  <a:gsLst>
                    <a:gs pos="0">
                      <a:srgbClr val="FFE701"/>
                    </a:gs>
                    <a:gs pos="100000">
                      <a:srgbClr val="FE3E02"/>
                    </a:gs>
                  </a:gsLst>
                  <a:lin ang="5400000" scaled="1"/>
                </a:gradFill>
                <a:latin typeface="华文新魏" panose="02010800040101010101" charset="-122"/>
                <a:ea typeface="华文新魏" panose="02010800040101010101" charset="-122"/>
              </a:rPr>
              <a:t>Reading</a:t>
            </a:r>
            <a:endParaRPr lang="zh-CN" altLang="en-US" sz="2100" b="1" dirty="0">
              <a:gradFill rotWithShape="1">
                <a:gsLst>
                  <a:gs pos="0">
                    <a:srgbClr val="FFE701"/>
                  </a:gs>
                  <a:gs pos="100000">
                    <a:srgbClr val="FE3E02"/>
                  </a:gs>
                </a:gsLst>
                <a:lin ang="5400000" scaled="1"/>
              </a:gradFill>
              <a:latin typeface="华文新魏" panose="02010800040101010101" charset="-122"/>
              <a:ea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2516"/>
                                        </p:tgtEl>
                                        <p:attrNameLst>
                                          <p:attrName>style.visibility</p:attrName>
                                        </p:attrNameLst>
                                      </p:cBhvr>
                                      <p:to>
                                        <p:strVal val="visible"/>
                                      </p:to>
                                    </p:set>
                                    <p:animEffect transition="in" filter="box(in)">
                                      <p:cBhvr>
                                        <p:cTn id="12" dur="500"/>
                                        <p:tgtEl>
                                          <p:spTgt spid="19251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92517"/>
                                        </p:tgtEl>
                                        <p:attrNameLst>
                                          <p:attrName>style.visibility</p:attrName>
                                        </p:attrNameLst>
                                      </p:cBhvr>
                                      <p:to>
                                        <p:strVal val="visible"/>
                                      </p:to>
                                    </p:set>
                                    <p:anim calcmode="lin" valueType="num">
                                      <p:cBhvr>
                                        <p:cTn id="17" dur="500" fill="hold"/>
                                        <p:tgtEl>
                                          <p:spTgt spid="192517"/>
                                        </p:tgtEl>
                                        <p:attrNameLst>
                                          <p:attrName>ppt_w</p:attrName>
                                        </p:attrNameLst>
                                      </p:cBhvr>
                                      <p:tavLst>
                                        <p:tav tm="0">
                                          <p:val>
                                            <p:fltVal val="0"/>
                                          </p:val>
                                        </p:tav>
                                        <p:tav tm="100000">
                                          <p:val>
                                            <p:strVal val="#ppt_w"/>
                                          </p:val>
                                        </p:tav>
                                      </p:tavLst>
                                    </p:anim>
                                    <p:anim calcmode="lin" valueType="num">
                                      <p:cBhvr>
                                        <p:cTn id="18" dur="500" fill="hold"/>
                                        <p:tgtEl>
                                          <p:spTgt spid="19251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92519"/>
                                        </p:tgtEl>
                                        <p:attrNameLst>
                                          <p:attrName>style.visibility</p:attrName>
                                        </p:attrNameLst>
                                      </p:cBhvr>
                                      <p:to>
                                        <p:strVal val="visible"/>
                                      </p:to>
                                    </p:set>
                                    <p:anim calcmode="lin" valueType="num">
                                      <p:cBhvr>
                                        <p:cTn id="23" dur="500" fill="hold"/>
                                        <p:tgtEl>
                                          <p:spTgt spid="192519"/>
                                        </p:tgtEl>
                                        <p:attrNameLst>
                                          <p:attrName>ppt_w</p:attrName>
                                        </p:attrNameLst>
                                      </p:cBhvr>
                                      <p:tavLst>
                                        <p:tav tm="0">
                                          <p:val>
                                            <p:fltVal val="0"/>
                                          </p:val>
                                        </p:tav>
                                        <p:tav tm="100000">
                                          <p:val>
                                            <p:strVal val="#ppt_w"/>
                                          </p:val>
                                        </p:tav>
                                      </p:tavLst>
                                    </p:anim>
                                    <p:anim calcmode="lin" valueType="num">
                                      <p:cBhvr>
                                        <p:cTn id="24" dur="500" fill="hold"/>
                                        <p:tgtEl>
                                          <p:spTgt spid="19251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92520"/>
                                        </p:tgtEl>
                                        <p:attrNameLst>
                                          <p:attrName>style.visibility</p:attrName>
                                        </p:attrNameLst>
                                      </p:cBhvr>
                                      <p:to>
                                        <p:strVal val="visible"/>
                                      </p:to>
                                    </p:set>
                                    <p:anim calcmode="lin" valueType="num">
                                      <p:cBhvr>
                                        <p:cTn id="29" dur="500" fill="hold"/>
                                        <p:tgtEl>
                                          <p:spTgt spid="192520"/>
                                        </p:tgtEl>
                                        <p:attrNameLst>
                                          <p:attrName>ppt_w</p:attrName>
                                        </p:attrNameLst>
                                      </p:cBhvr>
                                      <p:tavLst>
                                        <p:tav tm="0">
                                          <p:val>
                                            <p:fltVal val="0"/>
                                          </p:val>
                                        </p:tav>
                                        <p:tav tm="100000">
                                          <p:val>
                                            <p:strVal val="#ppt_w"/>
                                          </p:val>
                                        </p:tav>
                                      </p:tavLst>
                                    </p:anim>
                                    <p:anim calcmode="lin" valueType="num">
                                      <p:cBhvr>
                                        <p:cTn id="30" dur="500" fill="hold"/>
                                        <p:tgtEl>
                                          <p:spTgt spid="19252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92521"/>
                                        </p:tgtEl>
                                        <p:attrNameLst>
                                          <p:attrName>style.visibility</p:attrName>
                                        </p:attrNameLst>
                                      </p:cBhvr>
                                      <p:to>
                                        <p:strVal val="visible"/>
                                      </p:to>
                                    </p:set>
                                    <p:anim calcmode="lin" valueType="num">
                                      <p:cBhvr>
                                        <p:cTn id="35" dur="500" fill="hold"/>
                                        <p:tgtEl>
                                          <p:spTgt spid="192521"/>
                                        </p:tgtEl>
                                        <p:attrNameLst>
                                          <p:attrName>ppt_w</p:attrName>
                                        </p:attrNameLst>
                                      </p:cBhvr>
                                      <p:tavLst>
                                        <p:tav tm="0">
                                          <p:val>
                                            <p:fltVal val="0"/>
                                          </p:val>
                                        </p:tav>
                                        <p:tav tm="100000">
                                          <p:val>
                                            <p:strVal val="#ppt_w"/>
                                          </p:val>
                                        </p:tav>
                                      </p:tavLst>
                                    </p:anim>
                                    <p:anim calcmode="lin" valueType="num">
                                      <p:cBhvr>
                                        <p:cTn id="36" dur="500" fill="hold"/>
                                        <p:tgtEl>
                                          <p:spTgt spid="1925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92516" grpId="0"/>
      <p:bldP spid="192517" grpId="0"/>
      <p:bldP spid="192519" grpId="0"/>
      <p:bldP spid="192520" grpId="0"/>
      <p:bldP spid="1925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1377554" y="1110853"/>
            <a:ext cx="6400800"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57175" indent="-257175">
              <a:lnSpc>
                <a:spcPct val="150000"/>
              </a:lnSpc>
              <a:spcBef>
                <a:spcPct val="30000"/>
              </a:spcBef>
            </a:pPr>
            <a:r>
              <a:rPr lang="en-US" altLang="zh-CN" sz="2100" b="1" dirty="0">
                <a:latin typeface="Times New Roman" panose="02020603050405020304" pitchFamily="18" charset="0"/>
              </a:rPr>
              <a:t>4. Can she watch TV on school nights?</a:t>
            </a:r>
          </a:p>
          <a:p>
            <a:pPr marL="257175" indent="-257175">
              <a:lnSpc>
                <a:spcPct val="150000"/>
              </a:lnSpc>
              <a:spcBef>
                <a:spcPct val="30000"/>
              </a:spcBef>
            </a:pPr>
            <a:endParaRPr lang="en-US" altLang="zh-CN" sz="2100" b="1" dirty="0">
              <a:latin typeface="Times New Roman" panose="02020603050405020304" pitchFamily="18" charset="0"/>
            </a:endParaRPr>
          </a:p>
          <a:p>
            <a:pPr marL="257175" indent="-257175">
              <a:lnSpc>
                <a:spcPct val="150000"/>
              </a:lnSpc>
              <a:spcBef>
                <a:spcPct val="30000"/>
              </a:spcBef>
            </a:pPr>
            <a:r>
              <a:rPr lang="en-US" altLang="zh-CN" sz="2100" b="1" dirty="0">
                <a:latin typeface="Times New Roman" panose="02020603050405020304" pitchFamily="18" charset="0"/>
              </a:rPr>
              <a:t>5. What does she have to do on weekends?</a:t>
            </a:r>
          </a:p>
          <a:p>
            <a:pPr marL="257175" indent="-257175">
              <a:lnSpc>
                <a:spcPct val="150000"/>
              </a:lnSpc>
              <a:spcBef>
                <a:spcPct val="30000"/>
              </a:spcBef>
            </a:pPr>
            <a:endParaRPr lang="en-US" altLang="zh-CN" sz="2100" b="1" dirty="0">
              <a:latin typeface="Times New Roman" panose="02020603050405020304" pitchFamily="18" charset="0"/>
            </a:endParaRPr>
          </a:p>
          <a:p>
            <a:pPr marL="257175" indent="-257175">
              <a:lnSpc>
                <a:spcPct val="150000"/>
              </a:lnSpc>
              <a:spcBef>
                <a:spcPct val="30000"/>
              </a:spcBef>
            </a:pPr>
            <a:r>
              <a:rPr lang="en-US" altLang="zh-CN" sz="2100" b="1" dirty="0">
                <a:latin typeface="Times New Roman" panose="02020603050405020304" pitchFamily="18" charset="0"/>
              </a:rPr>
              <a:t>6. Does she have any fun?</a:t>
            </a:r>
          </a:p>
          <a:p>
            <a:pPr marL="257175" indent="-257175">
              <a:lnSpc>
                <a:spcPct val="150000"/>
              </a:lnSpc>
              <a:spcBef>
                <a:spcPct val="30000"/>
              </a:spcBef>
            </a:pPr>
            <a:endParaRPr lang="en-US" altLang="zh-CN" sz="2100" b="1" dirty="0">
              <a:latin typeface="Times New Roman" panose="02020603050405020304" pitchFamily="18" charset="0"/>
            </a:endParaRPr>
          </a:p>
        </p:txBody>
      </p:sp>
      <p:sp>
        <p:nvSpPr>
          <p:cNvPr id="193539" name="Text Box 3"/>
          <p:cNvSpPr txBox="1">
            <a:spLocks noChangeArrowheads="1"/>
          </p:cNvSpPr>
          <p:nvPr/>
        </p:nvSpPr>
        <p:spPr bwMode="auto">
          <a:xfrm>
            <a:off x="1663304" y="1679973"/>
            <a:ext cx="2917031"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r>
              <a:rPr lang="en-US" altLang="zh-CN" sz="2100" b="1">
                <a:solidFill>
                  <a:srgbClr val="C00000"/>
                </a:solidFill>
                <a:latin typeface="Times New Roman" panose="02020603050405020304" pitchFamily="18" charset="0"/>
              </a:rPr>
              <a:t>No, she can’t.</a:t>
            </a:r>
          </a:p>
        </p:txBody>
      </p:sp>
      <p:sp>
        <p:nvSpPr>
          <p:cNvPr id="193541" name="Text Box 5"/>
          <p:cNvSpPr txBox="1">
            <a:spLocks noChangeArrowheads="1"/>
          </p:cNvSpPr>
          <p:nvPr/>
        </p:nvSpPr>
        <p:spPr bwMode="auto">
          <a:xfrm>
            <a:off x="1663304" y="2925367"/>
            <a:ext cx="5941219"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r>
              <a:rPr lang="en-US" altLang="zh-CN" sz="2100" b="1">
                <a:solidFill>
                  <a:srgbClr val="C00000"/>
                </a:solidFill>
                <a:latin typeface="Times New Roman" panose="02020603050405020304" pitchFamily="18" charset="0"/>
              </a:rPr>
              <a:t>She has to learn to play the piano.</a:t>
            </a:r>
          </a:p>
        </p:txBody>
      </p:sp>
      <p:sp>
        <p:nvSpPr>
          <p:cNvPr id="193543" name="Text Box 7"/>
          <p:cNvSpPr txBox="1">
            <a:spLocks noChangeArrowheads="1"/>
          </p:cNvSpPr>
          <p:nvPr/>
        </p:nvSpPr>
        <p:spPr bwMode="auto">
          <a:xfrm>
            <a:off x="1663304" y="3999310"/>
            <a:ext cx="2917031"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spcBef>
                <a:spcPct val="50000"/>
              </a:spcBef>
            </a:pPr>
            <a:r>
              <a:rPr lang="en-US" altLang="zh-CN" sz="2100" b="1">
                <a:solidFill>
                  <a:srgbClr val="C00000"/>
                </a:solidFill>
                <a:latin typeface="Times New Roman" panose="02020603050405020304" pitchFamily="18" charset="0"/>
              </a:rPr>
              <a:t>No, she doesn’t.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 calcmode="lin" valueType="num">
                                      <p:cBhvr>
                                        <p:cTn id="7" dur="500" fill="hold"/>
                                        <p:tgtEl>
                                          <p:spTgt spid="193539"/>
                                        </p:tgtEl>
                                        <p:attrNameLst>
                                          <p:attrName>ppt_x</p:attrName>
                                        </p:attrNameLst>
                                      </p:cBhvr>
                                      <p:tavLst>
                                        <p:tav tm="0">
                                          <p:val>
                                            <p:strVal val="#ppt_x"/>
                                          </p:val>
                                        </p:tav>
                                        <p:tav tm="100000">
                                          <p:val>
                                            <p:strVal val="#ppt_x"/>
                                          </p:val>
                                        </p:tav>
                                      </p:tavLst>
                                    </p:anim>
                                    <p:anim calcmode="lin" valueType="num">
                                      <p:cBhvr>
                                        <p:cTn id="8" dur="500" fill="hold"/>
                                        <p:tgtEl>
                                          <p:spTgt spid="1935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3541"/>
                                        </p:tgtEl>
                                        <p:attrNameLst>
                                          <p:attrName>style.visibility</p:attrName>
                                        </p:attrNameLst>
                                      </p:cBhvr>
                                      <p:to>
                                        <p:strVal val="visible"/>
                                      </p:to>
                                    </p:set>
                                    <p:anim calcmode="lin" valueType="num">
                                      <p:cBhvr>
                                        <p:cTn id="13" dur="500" fill="hold"/>
                                        <p:tgtEl>
                                          <p:spTgt spid="193541"/>
                                        </p:tgtEl>
                                        <p:attrNameLst>
                                          <p:attrName>ppt_x</p:attrName>
                                        </p:attrNameLst>
                                      </p:cBhvr>
                                      <p:tavLst>
                                        <p:tav tm="0">
                                          <p:val>
                                            <p:strVal val="#ppt_x"/>
                                          </p:val>
                                        </p:tav>
                                        <p:tav tm="100000">
                                          <p:val>
                                            <p:strVal val="#ppt_x"/>
                                          </p:val>
                                        </p:tav>
                                      </p:tavLst>
                                    </p:anim>
                                    <p:anim calcmode="lin" valueType="num">
                                      <p:cBhvr>
                                        <p:cTn id="14" dur="500" fill="hold"/>
                                        <p:tgtEl>
                                          <p:spTgt spid="1935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3543"/>
                                        </p:tgtEl>
                                        <p:attrNameLst>
                                          <p:attrName>style.visibility</p:attrName>
                                        </p:attrNameLst>
                                      </p:cBhvr>
                                      <p:to>
                                        <p:strVal val="visible"/>
                                      </p:to>
                                    </p:set>
                                    <p:anim calcmode="lin" valueType="num">
                                      <p:cBhvr>
                                        <p:cTn id="19" dur="500" fill="hold"/>
                                        <p:tgtEl>
                                          <p:spTgt spid="193543"/>
                                        </p:tgtEl>
                                        <p:attrNameLst>
                                          <p:attrName>ppt_x</p:attrName>
                                        </p:attrNameLst>
                                      </p:cBhvr>
                                      <p:tavLst>
                                        <p:tav tm="0">
                                          <p:val>
                                            <p:strVal val="#ppt_x"/>
                                          </p:val>
                                        </p:tav>
                                        <p:tav tm="100000">
                                          <p:val>
                                            <p:strVal val="#ppt_x"/>
                                          </p:val>
                                        </p:tav>
                                      </p:tavLst>
                                    </p:anim>
                                    <p:anim calcmode="lin" valueType="num">
                                      <p:cBhvr>
                                        <p:cTn id="20" dur="500" fill="hold"/>
                                        <p:tgtEl>
                                          <p:spTgt spid="1935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p:bldP spid="193541" grpId="0"/>
      <p:bldP spid="1935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4"/>
          <p:cNvSpPr txBox="1">
            <a:spLocks noChangeArrowheads="1"/>
          </p:cNvSpPr>
          <p:nvPr/>
        </p:nvSpPr>
        <p:spPr bwMode="auto">
          <a:xfrm>
            <a:off x="1737122" y="1023938"/>
            <a:ext cx="57150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100" b="1" dirty="0">
                <a:latin typeface="Times New Roman" panose="02020603050405020304" pitchFamily="18" charset="0"/>
                <a:ea typeface="华文新魏" panose="02010800040101010101" charset="-122"/>
              </a:rPr>
              <a:t>Can you list the rules of Zhao Pei’s family?</a:t>
            </a:r>
          </a:p>
        </p:txBody>
      </p:sp>
      <p:sp>
        <p:nvSpPr>
          <p:cNvPr id="21509" name="Text Box 5"/>
          <p:cNvSpPr txBox="1">
            <a:spLocks noChangeArrowheads="1"/>
          </p:cNvSpPr>
          <p:nvPr/>
        </p:nvSpPr>
        <p:spPr bwMode="auto">
          <a:xfrm>
            <a:off x="1451372" y="1481137"/>
            <a:ext cx="6172200" cy="346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30000"/>
              </a:spcBef>
            </a:pPr>
            <a:r>
              <a:rPr lang="en-US" altLang="zh-CN" sz="2100" b="1" dirty="0">
                <a:solidFill>
                  <a:srgbClr val="C00000"/>
                </a:solidFill>
                <a:latin typeface="Times New Roman" panose="02020603050405020304" pitchFamily="18" charset="0"/>
              </a:rPr>
              <a:t>1. Get up at 6 o’clock.</a:t>
            </a:r>
          </a:p>
          <a:p>
            <a:pPr eaLnBrk="1" hangingPunct="1">
              <a:lnSpc>
                <a:spcPct val="150000"/>
              </a:lnSpc>
              <a:spcBef>
                <a:spcPct val="30000"/>
              </a:spcBef>
            </a:pPr>
            <a:r>
              <a:rPr lang="en-US" altLang="zh-CN" sz="2100" b="1" dirty="0">
                <a:solidFill>
                  <a:srgbClr val="C00000"/>
                </a:solidFill>
                <a:latin typeface="Times New Roman" panose="02020603050405020304" pitchFamily="18" charset="0"/>
              </a:rPr>
              <a:t>2. Wear a school uniform, keep my hair short.</a:t>
            </a:r>
          </a:p>
          <a:p>
            <a:pPr eaLnBrk="1" hangingPunct="1">
              <a:lnSpc>
                <a:spcPct val="150000"/>
              </a:lnSpc>
              <a:spcBef>
                <a:spcPct val="30000"/>
              </a:spcBef>
            </a:pPr>
            <a:r>
              <a:rPr lang="en-US" altLang="zh-CN" sz="2100" b="1" dirty="0">
                <a:solidFill>
                  <a:srgbClr val="C00000"/>
                </a:solidFill>
                <a:latin typeface="Times New Roman" panose="02020603050405020304" pitchFamily="18" charset="0"/>
              </a:rPr>
              <a:t>3. Can’t play with friends after school.</a:t>
            </a:r>
          </a:p>
          <a:p>
            <a:pPr eaLnBrk="1" hangingPunct="1">
              <a:lnSpc>
                <a:spcPct val="150000"/>
              </a:lnSpc>
              <a:spcBef>
                <a:spcPct val="30000"/>
              </a:spcBef>
            </a:pPr>
            <a:r>
              <a:rPr lang="en-US" altLang="zh-CN" sz="2100" b="1" dirty="0">
                <a:solidFill>
                  <a:srgbClr val="C00000"/>
                </a:solidFill>
                <a:latin typeface="Times New Roman" panose="02020603050405020304" pitchFamily="18" charset="0"/>
              </a:rPr>
              <a:t>4. Can’t watch TV after school.</a:t>
            </a:r>
          </a:p>
          <a:p>
            <a:pPr eaLnBrk="1" hangingPunct="1">
              <a:lnSpc>
                <a:spcPct val="150000"/>
              </a:lnSpc>
              <a:spcBef>
                <a:spcPct val="30000"/>
              </a:spcBef>
            </a:pPr>
            <a:r>
              <a:rPr lang="en-US" altLang="zh-CN" sz="2100" b="1" dirty="0">
                <a:solidFill>
                  <a:srgbClr val="C00000"/>
                </a:solidFill>
                <a:latin typeface="Times New Roman" panose="02020603050405020304" pitchFamily="18" charset="0"/>
              </a:rPr>
              <a:t>5. Do homework after school.</a:t>
            </a:r>
          </a:p>
          <a:p>
            <a:pPr eaLnBrk="1" hangingPunct="1">
              <a:lnSpc>
                <a:spcPct val="150000"/>
              </a:lnSpc>
              <a:spcBef>
                <a:spcPct val="30000"/>
              </a:spcBef>
            </a:pPr>
            <a:r>
              <a:rPr lang="en-US" altLang="zh-CN" sz="2100" b="1" dirty="0">
                <a:solidFill>
                  <a:srgbClr val="C00000"/>
                </a:solidFill>
                <a:latin typeface="Times New Roman" panose="02020603050405020304" pitchFamily="18" charset="0"/>
              </a:rPr>
              <a:t>6. Learn the piano.</a:t>
            </a:r>
          </a:p>
        </p:txBody>
      </p:sp>
      <p:sp>
        <p:nvSpPr>
          <p:cNvPr id="57347" name="Text Box 10"/>
          <p:cNvSpPr txBox="1">
            <a:spLocks noChangeArrowheads="1"/>
          </p:cNvSpPr>
          <p:nvPr/>
        </p:nvSpPr>
        <p:spPr bwMode="auto">
          <a:xfrm>
            <a:off x="2228850" y="4000500"/>
            <a:ext cx="4400550" cy="39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100" b="1"/>
              <a:t> </a:t>
            </a:r>
            <a:r>
              <a:rPr lang="en-US" altLang="zh-CN" sz="2100" b="1">
                <a:solidFill>
                  <a:srgbClr val="993300"/>
                </a:solidFill>
                <a:latin typeface="Comic Sans MS" panose="030F0702030302020204" pitchFamily="66" charset="0"/>
              </a:rPr>
              <a:t> </a:t>
            </a:r>
          </a:p>
        </p:txBody>
      </p:sp>
      <p:sp>
        <p:nvSpPr>
          <p:cNvPr id="57348" name="Text Box 11"/>
          <p:cNvSpPr txBox="1">
            <a:spLocks noChangeArrowheads="1"/>
          </p:cNvSpPr>
          <p:nvPr/>
        </p:nvSpPr>
        <p:spPr bwMode="auto">
          <a:xfrm>
            <a:off x="2171700" y="4400550"/>
            <a:ext cx="4400550" cy="39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100" b="1">
                <a:solidFill>
                  <a:srgbClr val="993300"/>
                </a:solidFill>
                <a:latin typeface="Comic Sans MS" panose="030F0702030302020204"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blinds(horizontal)">
                                      <p:cBhvr>
                                        <p:cTn id="7" dur="500"/>
                                        <p:tgtEl>
                                          <p:spTgt spid="21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blinds(horizontal)">
                                      <p:cBhvr>
                                        <p:cTn id="12" dur="500"/>
                                        <p:tgtEl>
                                          <p:spTgt spid="21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blinds(horizontal)">
                                      <p:cBhvr>
                                        <p:cTn id="17" dur="500"/>
                                        <p:tgtEl>
                                          <p:spTgt spid="215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509">
                                            <p:txEl>
                                              <p:pRg st="3" end="3"/>
                                            </p:txEl>
                                          </p:spTgt>
                                        </p:tgtEl>
                                        <p:attrNameLst>
                                          <p:attrName>style.visibility</p:attrName>
                                        </p:attrNameLst>
                                      </p:cBhvr>
                                      <p:to>
                                        <p:strVal val="visible"/>
                                      </p:to>
                                    </p:set>
                                    <p:animEffect transition="in" filter="blinds(horizontal)">
                                      <p:cBhvr>
                                        <p:cTn id="22" dur="500"/>
                                        <p:tgtEl>
                                          <p:spTgt spid="215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509">
                                            <p:txEl>
                                              <p:pRg st="4" end="4"/>
                                            </p:txEl>
                                          </p:spTgt>
                                        </p:tgtEl>
                                        <p:attrNameLst>
                                          <p:attrName>style.visibility</p:attrName>
                                        </p:attrNameLst>
                                      </p:cBhvr>
                                      <p:to>
                                        <p:strVal val="visible"/>
                                      </p:to>
                                    </p:set>
                                    <p:animEffect transition="in" filter="blinds(horizontal)">
                                      <p:cBhvr>
                                        <p:cTn id="27" dur="500"/>
                                        <p:tgtEl>
                                          <p:spTgt spid="215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509">
                                            <p:txEl>
                                              <p:pRg st="5" end="5"/>
                                            </p:txEl>
                                          </p:spTgt>
                                        </p:tgtEl>
                                        <p:attrNameLst>
                                          <p:attrName>style.visibility</p:attrName>
                                        </p:attrNameLst>
                                      </p:cBhvr>
                                      <p:to>
                                        <p:strVal val="visible"/>
                                      </p:to>
                                    </p:set>
                                    <p:animEffect transition="in" filter="blinds(horizontal)">
                                      <p:cBhvr>
                                        <p:cTn id="32" dur="500"/>
                                        <p:tgtEl>
                                          <p:spTgt spid="215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2"/>
          <p:cNvSpPr txBox="1">
            <a:spLocks noChangeArrowheads="1"/>
          </p:cNvSpPr>
          <p:nvPr/>
        </p:nvSpPr>
        <p:spPr bwMode="auto">
          <a:xfrm>
            <a:off x="962025" y="2107406"/>
            <a:ext cx="531495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400" b="1">
                <a:latin typeface="Times New Roman" panose="02020603050405020304" pitchFamily="18" charset="0"/>
                <a:ea typeface="华文琥珀" panose="02010800040101010101" pitchFamily="2" charset="-122"/>
              </a:rPr>
              <a:t>If you are Zhao Pei, will you be happy? Why or why not?</a:t>
            </a:r>
          </a:p>
        </p:txBody>
      </p:sp>
      <p:pic>
        <p:nvPicPr>
          <p:cNvPr id="58370" name="图片 55298" descr="21421bc9ee60e15ebe09e697"/>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6552010" y="1927622"/>
            <a:ext cx="215265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7"/>
          <p:cNvSpPr txBox="1">
            <a:spLocks noChangeArrowheads="1"/>
          </p:cNvSpPr>
          <p:nvPr/>
        </p:nvSpPr>
        <p:spPr bwMode="auto">
          <a:xfrm>
            <a:off x="2057400" y="2457450"/>
            <a:ext cx="5486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latin typeface="Times New Roman" panose="02020603050405020304" pitchFamily="18" charset="0"/>
                <a:ea typeface="Arial Unicode MS" pitchFamily="34" charset="-122"/>
              </a:rPr>
              <a:t>If you have a chance to make some rules for your parents, what rules would you like to make?</a:t>
            </a:r>
          </a:p>
        </p:txBody>
      </p:sp>
      <p:sp>
        <p:nvSpPr>
          <p:cNvPr id="59394" name="WordArt 23"/>
          <p:cNvSpPr>
            <a:spLocks noChangeArrowheads="1" noChangeShapeType="1" noTextEdit="1"/>
          </p:cNvSpPr>
          <p:nvPr/>
        </p:nvSpPr>
        <p:spPr bwMode="auto">
          <a:xfrm>
            <a:off x="3036094" y="1351360"/>
            <a:ext cx="2857500" cy="857250"/>
          </a:xfrm>
          <a:prstGeom prst="rect">
            <a:avLst/>
          </a:prstGeom>
        </p:spPr>
        <p:txBody>
          <a:bodyPr wrap="none" lIns="68580" tIns="34290" rIns="68580" bIns="34290" fromWordArt="1">
            <a:prstTxWarp prst="textSlantUp">
              <a:avLst>
                <a:gd name="adj" fmla="val 32056"/>
              </a:avLst>
            </a:prstTxWarp>
          </a:bodyPr>
          <a:lstStyle/>
          <a:p>
            <a:pPr algn="ctr"/>
            <a:r>
              <a:rPr lang="en-US" altLang="zh-CN" sz="27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Jokerman" panose="04090605060D06020702"/>
              </a:rPr>
              <a:t>Task 1</a:t>
            </a:r>
            <a:endParaRPr lang="zh-CN" altLang="en-US" sz="27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Jokerman" panose="04090605060D0602070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2"/>
          <p:cNvSpPr>
            <a:spLocks noChangeArrowheads="1"/>
          </p:cNvSpPr>
          <p:nvPr/>
        </p:nvSpPr>
        <p:spPr bwMode="auto">
          <a:xfrm>
            <a:off x="1828800" y="1938338"/>
            <a:ext cx="5429250"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p>
            <a:pPr algn="ctr"/>
            <a:endParaRPr lang="en-US" altLang="zh-CN" sz="2400" b="1">
              <a:solidFill>
                <a:srgbClr val="CC0099"/>
              </a:solidFill>
              <a:latin typeface="Comic Sans MS" panose="030F0702030302020204" pitchFamily="66" charset="0"/>
            </a:endParaRPr>
          </a:p>
          <a:p>
            <a:pPr algn="ctr"/>
            <a:endParaRPr lang="en-US" altLang="zh-CN" sz="2400" b="1">
              <a:solidFill>
                <a:srgbClr val="CC0099"/>
              </a:solidFill>
              <a:latin typeface="Comic Sans MS" panose="030F0702030302020204" pitchFamily="66" charset="0"/>
            </a:endParaRPr>
          </a:p>
        </p:txBody>
      </p:sp>
      <p:sp>
        <p:nvSpPr>
          <p:cNvPr id="60418" name="WordArt 23"/>
          <p:cNvSpPr>
            <a:spLocks noChangeArrowheads="1" noChangeShapeType="1" noTextEdit="1"/>
          </p:cNvSpPr>
          <p:nvPr/>
        </p:nvSpPr>
        <p:spPr bwMode="auto">
          <a:xfrm>
            <a:off x="3030141" y="1371600"/>
            <a:ext cx="2743200" cy="914400"/>
          </a:xfrm>
          <a:prstGeom prst="rect">
            <a:avLst/>
          </a:prstGeom>
        </p:spPr>
        <p:txBody>
          <a:bodyPr wrap="none" lIns="68580" tIns="34290" rIns="68580" bIns="34290" fromWordArt="1">
            <a:prstTxWarp prst="textSlantUp">
              <a:avLst>
                <a:gd name="adj" fmla="val 32056"/>
              </a:avLst>
            </a:prstTxWarp>
          </a:bodyPr>
          <a:lstStyle/>
          <a:p>
            <a:pPr algn="ctr"/>
            <a:r>
              <a:rPr lang="en-US" altLang="zh-CN" sz="27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Jokerman" panose="04090605060D06020702"/>
              </a:rPr>
              <a:t>Task 2 </a:t>
            </a:r>
            <a:endParaRPr lang="zh-CN" altLang="en-US" sz="27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Jokerman" panose="04090605060D06020702"/>
            </a:endParaRPr>
          </a:p>
        </p:txBody>
      </p:sp>
      <p:sp>
        <p:nvSpPr>
          <p:cNvPr id="130074" name="Text Box 26"/>
          <p:cNvSpPr txBox="1">
            <a:spLocks noChangeArrowheads="1"/>
          </p:cNvSpPr>
          <p:nvPr/>
        </p:nvSpPr>
        <p:spPr bwMode="auto">
          <a:xfrm>
            <a:off x="2115741" y="2640807"/>
            <a:ext cx="4572000" cy="134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spcBef>
                <a:spcPct val="50000"/>
              </a:spcBef>
            </a:pPr>
            <a:r>
              <a:rPr lang="en-US" altLang="zh-CN" sz="2400" b="1">
                <a:latin typeface="Times New Roman" panose="02020603050405020304" pitchFamily="18" charset="0"/>
              </a:rPr>
              <a:t>Write a letter to your parents </a:t>
            </a:r>
            <a:r>
              <a:rPr lang="en-US" altLang="zh-CN" sz="2400" b="1">
                <a:solidFill>
                  <a:srgbClr val="CC3300"/>
                </a:solidFill>
                <a:latin typeface="Times New Roman" panose="02020603050405020304" pitchFamily="18" charset="0"/>
              </a:rPr>
              <a:t>in a polite way</a:t>
            </a:r>
            <a:r>
              <a:rPr lang="en-US" altLang="zh-CN" sz="2400" b="1">
                <a:latin typeface="Times New Roman" panose="02020603050405020304" pitchFamily="18" charset="0"/>
              </a:rPr>
              <a:t> to make them accept your suggestions.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0074"/>
                                        </p:tgtEl>
                                        <p:attrNameLst>
                                          <p:attrName>style.visibility</p:attrName>
                                        </p:attrNameLst>
                                      </p:cBhvr>
                                      <p:to>
                                        <p:strVal val="visible"/>
                                      </p:to>
                                    </p:set>
                                    <p:animEffect transition="in" filter="blinds(horizontal)">
                                      <p:cBhvr>
                                        <p:cTn id="7" dur="500"/>
                                        <p:tgtEl>
                                          <p:spTgt spid="130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7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矩形 662529"/>
          <p:cNvSpPr>
            <a:spLocks noChangeArrowheads="1"/>
          </p:cNvSpPr>
          <p:nvPr/>
        </p:nvSpPr>
        <p:spPr bwMode="auto">
          <a:xfrm>
            <a:off x="1339453" y="1653779"/>
            <a:ext cx="6480572" cy="288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10000"/>
              </a:lnSpc>
            </a:pPr>
            <a:r>
              <a:rPr lang="en-US" altLang="zh-CN" sz="2100" dirty="0">
                <a:solidFill>
                  <a:srgbClr val="C00000"/>
                </a:solidFill>
                <a:latin typeface="Times New Roman" panose="02020603050405020304" pitchFamily="18" charset="0"/>
                <a:ea typeface="微软雅黑" panose="020B0503020204020204" pitchFamily="34" charset="-122"/>
              </a:rPr>
              <a:t>1. Dear Dr. Know </a:t>
            </a:r>
          </a:p>
          <a:p>
            <a:pPr>
              <a:lnSpc>
                <a:spcPct val="110000"/>
              </a:lnSpc>
            </a:pPr>
            <a:r>
              <a:rPr lang="en-US" altLang="zh-CN" sz="2100" dirty="0">
                <a:solidFill>
                  <a:srgbClr val="3333FF"/>
                </a:solidFill>
                <a:latin typeface="Times New Roman" panose="02020603050405020304" pitchFamily="18" charset="0"/>
                <a:ea typeface="微软雅黑" panose="020B0503020204020204" pitchFamily="34" charset="-122"/>
              </a:rPr>
              <a:t>Dr.</a:t>
            </a:r>
            <a:r>
              <a:rPr lang="zh-CN" altLang="en-US" sz="2100" dirty="0">
                <a:solidFill>
                  <a:srgbClr val="3333FF"/>
                </a:solidFill>
                <a:latin typeface="Times New Roman" panose="02020603050405020304" pitchFamily="18" charset="0"/>
                <a:ea typeface="微软雅黑" panose="020B0503020204020204" pitchFamily="34" charset="-122"/>
              </a:rPr>
              <a:t>为</a:t>
            </a:r>
            <a:r>
              <a:rPr lang="en-US" altLang="zh-CN" sz="2100" dirty="0">
                <a:solidFill>
                  <a:srgbClr val="3333FF"/>
                </a:solidFill>
                <a:latin typeface="Times New Roman" panose="02020603050405020304" pitchFamily="18" charset="0"/>
                <a:ea typeface="微软雅黑" panose="020B0503020204020204" pitchFamily="34" charset="-122"/>
              </a:rPr>
              <a:t>doctor</a:t>
            </a:r>
            <a:r>
              <a:rPr lang="zh-CN" altLang="en-US" sz="2100" dirty="0">
                <a:solidFill>
                  <a:srgbClr val="3333FF"/>
                </a:solidFill>
                <a:latin typeface="Times New Roman" panose="02020603050405020304" pitchFamily="18" charset="0"/>
                <a:ea typeface="微软雅黑" panose="020B0503020204020204" pitchFamily="34" charset="-122"/>
              </a:rPr>
              <a:t>（博士；医生；医师）一词的缩写形式，放于姓氏之前，表示对人的尊称。</a:t>
            </a:r>
            <a:r>
              <a:rPr lang="en-US" altLang="zh-CN" sz="2100" dirty="0">
                <a:solidFill>
                  <a:srgbClr val="3333FF"/>
                </a:solidFill>
                <a:latin typeface="Times New Roman" panose="02020603050405020304" pitchFamily="18" charset="0"/>
                <a:ea typeface="微软雅黑" panose="020B0503020204020204" pitchFamily="34" charset="-122"/>
              </a:rPr>
              <a:t>Dr.</a:t>
            </a:r>
            <a:r>
              <a:rPr lang="zh-CN" altLang="en-US" sz="2100" dirty="0">
                <a:solidFill>
                  <a:srgbClr val="3333FF"/>
                </a:solidFill>
                <a:latin typeface="Times New Roman" panose="02020603050405020304" pitchFamily="18" charset="0"/>
                <a:ea typeface="微软雅黑" panose="020B0503020204020204" pitchFamily="34" charset="-122"/>
              </a:rPr>
              <a:t>采用的是首尾缩写法，取首字母和词尾字母将单词进行缩写。</a:t>
            </a:r>
          </a:p>
          <a:p>
            <a:pPr>
              <a:lnSpc>
                <a:spcPct val="110000"/>
              </a:lnSpc>
            </a:pPr>
            <a:r>
              <a:rPr lang="en-US" altLang="zh-CN" sz="2100" dirty="0">
                <a:solidFill>
                  <a:srgbClr val="C00000"/>
                </a:solidFill>
                <a:latin typeface="Times New Roman" panose="02020603050405020304" pitchFamily="18" charset="0"/>
                <a:ea typeface="微软雅黑" panose="020B0503020204020204" pitchFamily="34" charset="-122"/>
              </a:rPr>
              <a:t>2. make the bed/make one’s bed </a:t>
            </a:r>
            <a:r>
              <a:rPr lang="zh-CN" altLang="en-US" sz="2100" dirty="0">
                <a:solidFill>
                  <a:srgbClr val="C00000"/>
                </a:solidFill>
                <a:latin typeface="Times New Roman" panose="02020603050405020304" pitchFamily="18" charset="0"/>
                <a:ea typeface="微软雅黑" panose="020B0503020204020204" pitchFamily="34" charset="-122"/>
              </a:rPr>
              <a:t>整理床铺</a:t>
            </a:r>
            <a:endParaRPr lang="en-US" altLang="zh-CN" sz="2100" dirty="0">
              <a:solidFill>
                <a:srgbClr val="C00000"/>
              </a:solidFill>
              <a:latin typeface="Times New Roman" panose="02020603050405020304" pitchFamily="18" charset="0"/>
              <a:ea typeface="微软雅黑" panose="020B0503020204020204" pitchFamily="34" charset="-122"/>
            </a:endParaRPr>
          </a:p>
          <a:p>
            <a:pPr>
              <a:lnSpc>
                <a:spcPct val="110000"/>
              </a:lnSpc>
            </a:pPr>
            <a:r>
              <a:rPr lang="en-US" altLang="zh-CN" sz="2100" dirty="0">
                <a:solidFill>
                  <a:srgbClr val="3333FF"/>
                </a:solidFill>
                <a:latin typeface="Times New Roman" panose="02020603050405020304" pitchFamily="18" charset="0"/>
                <a:ea typeface="微软雅黑" panose="020B0503020204020204" pitchFamily="34" charset="-122"/>
              </a:rPr>
              <a:t>e.g. Bob always makes his bed himself.</a:t>
            </a:r>
            <a:br>
              <a:rPr lang="en-US" altLang="zh-CN" sz="2100" dirty="0">
                <a:solidFill>
                  <a:srgbClr val="3333FF"/>
                </a:solidFill>
                <a:latin typeface="Times New Roman" panose="02020603050405020304" pitchFamily="18" charset="0"/>
                <a:ea typeface="微软雅黑" panose="020B0503020204020204" pitchFamily="34" charset="-122"/>
              </a:rPr>
            </a:br>
            <a:r>
              <a:rPr lang="en-US" altLang="zh-CN" sz="2100" dirty="0">
                <a:solidFill>
                  <a:srgbClr val="3333FF"/>
                </a:solidFill>
                <a:latin typeface="Times New Roman" panose="02020603050405020304" pitchFamily="18" charset="0"/>
                <a:ea typeface="微软雅黑" panose="020B0503020204020204" pitchFamily="34" charset="-122"/>
              </a:rPr>
              <a:t>       </a:t>
            </a:r>
            <a:r>
              <a:rPr lang="zh-CN" altLang="en-US" sz="2100" dirty="0">
                <a:solidFill>
                  <a:srgbClr val="3333FF"/>
                </a:solidFill>
                <a:latin typeface="Times New Roman" panose="02020603050405020304" pitchFamily="18" charset="0"/>
                <a:ea typeface="微软雅黑" panose="020B0503020204020204" pitchFamily="34" charset="-122"/>
              </a:rPr>
              <a:t>鲍勃总是自己整理床铺。</a:t>
            </a:r>
            <a:endParaRPr lang="en-US" altLang="zh-CN" sz="2100" dirty="0">
              <a:solidFill>
                <a:srgbClr val="3333FF"/>
              </a:solidFill>
              <a:latin typeface="Times New Roman" panose="02020603050405020304" pitchFamily="18" charset="0"/>
              <a:ea typeface="微软雅黑" panose="020B0503020204020204" pitchFamily="34" charset="-122"/>
            </a:endParaRPr>
          </a:p>
          <a:p>
            <a:pPr>
              <a:lnSpc>
                <a:spcPct val="110000"/>
              </a:lnSpc>
            </a:pPr>
            <a:r>
              <a:rPr lang="en-US" altLang="zh-CN" sz="2100" dirty="0">
                <a:solidFill>
                  <a:srgbClr val="3333FF"/>
                </a:solidFill>
                <a:latin typeface="Times New Roman" panose="02020603050405020304" pitchFamily="18" charset="0"/>
                <a:ea typeface="微软雅黑" panose="020B0503020204020204" pitchFamily="34" charset="-122"/>
              </a:rPr>
              <a:t>  Can you make the bed? </a:t>
            </a:r>
            <a:r>
              <a:rPr lang="zh-CN" altLang="en-US" sz="2100" dirty="0">
                <a:solidFill>
                  <a:srgbClr val="3333FF"/>
                </a:solidFill>
                <a:latin typeface="Times New Roman" panose="02020603050405020304" pitchFamily="18" charset="0"/>
                <a:ea typeface="微软雅黑" panose="020B0503020204020204" pitchFamily="34" charset="-122"/>
              </a:rPr>
              <a:t>你会整理床铺吗？</a:t>
            </a:r>
            <a:endParaRPr lang="en-US" altLang="zh-CN" sz="2100" dirty="0">
              <a:solidFill>
                <a:srgbClr val="3333FF"/>
              </a:solidFill>
              <a:latin typeface="Times New Roman" panose="02020603050405020304" pitchFamily="18" charset="0"/>
              <a:ea typeface="微软雅黑" panose="020B0503020204020204" pitchFamily="34" charset="-122"/>
            </a:endParaRPr>
          </a:p>
        </p:txBody>
      </p:sp>
      <p:sp>
        <p:nvSpPr>
          <p:cNvPr id="61442" name="矩形 662530"/>
          <p:cNvSpPr>
            <a:spLocks noChangeArrowheads="1" noChangeShapeType="1" noTextEdit="1"/>
          </p:cNvSpPr>
          <p:nvPr/>
        </p:nvSpPr>
        <p:spPr bwMode="auto">
          <a:xfrm>
            <a:off x="3043238" y="561975"/>
            <a:ext cx="2753916" cy="539354"/>
          </a:xfrm>
          <a:prstGeom prst="rect">
            <a:avLst/>
          </a:prstGeom>
        </p:spPr>
        <p:txBody>
          <a:bodyPr wrap="none" lIns="68580" tIns="34290" rIns="68580" bIns="34290" fromWordArt="1">
            <a:prstTxWarp prst="textPlain">
              <a:avLst>
                <a:gd name="adj" fmla="val 50000"/>
              </a:avLst>
            </a:prstTxWarp>
          </a:bodyPr>
          <a:lstStyle/>
          <a:p>
            <a:pPr algn="ctr"/>
            <a:r>
              <a:rPr lang="en-US" altLang="zh-CN" sz="24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微软雅黑" panose="020B0503020204020204" pitchFamily="34" charset="-122"/>
                <a:ea typeface="微软雅黑" panose="020B0503020204020204" pitchFamily="34" charset="-122"/>
              </a:rPr>
              <a:t>Language points</a:t>
            </a:r>
            <a:endParaRPr lang="zh-CN" altLang="en-US" sz="24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微软雅黑" panose="020B0503020204020204" pitchFamily="34" charset="-122"/>
              <a:ea typeface="微软雅黑" panose="020B0503020204020204" pitchFamily="34" charset="-122"/>
            </a:endParaRPr>
          </a:p>
        </p:txBody>
      </p:sp>
      <p:sp>
        <p:nvSpPr>
          <p:cNvPr id="61443" name="矩形 8"/>
          <p:cNvSpPr>
            <a:spLocks noChangeArrowheads="1"/>
          </p:cNvSpPr>
          <p:nvPr/>
        </p:nvSpPr>
        <p:spPr bwMode="auto">
          <a:xfrm>
            <a:off x="2382" y="688182"/>
            <a:ext cx="1254919"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r>
              <a:rPr lang="zh-CN" altLang="en-US" sz="1200" b="1">
                <a:solidFill>
                  <a:srgbClr val="C00000"/>
                </a:solidFill>
                <a:latin typeface="微软雅黑" panose="020B0503020204020204" pitchFamily="34" charset="-122"/>
                <a:ea typeface="微软雅黑" panose="020B0503020204020204" pitchFamily="34" charset="-122"/>
                <a:sym typeface="宋体" panose="02010600030101010101" pitchFamily="2" charset="-122"/>
              </a:rPr>
              <a:t>总结提高</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62530">
                                            <p:txEl>
                                              <p:pRg st="0" end="0"/>
                                            </p:txEl>
                                          </p:spTgt>
                                        </p:tgtEl>
                                        <p:attrNameLst>
                                          <p:attrName>style.visibility</p:attrName>
                                        </p:attrNameLst>
                                      </p:cBhvr>
                                      <p:to>
                                        <p:strVal val="visible"/>
                                      </p:to>
                                    </p:set>
                                    <p:animEffect transition="in" filter="strips(downRight)">
                                      <p:cBhvr>
                                        <p:cTn id="7" dur="500"/>
                                        <p:tgtEl>
                                          <p:spTgt spid="66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62530">
                                            <p:txEl>
                                              <p:pRg st="1" end="1"/>
                                            </p:txEl>
                                          </p:spTgt>
                                        </p:tgtEl>
                                        <p:attrNameLst>
                                          <p:attrName>style.visibility</p:attrName>
                                        </p:attrNameLst>
                                      </p:cBhvr>
                                      <p:to>
                                        <p:strVal val="visible"/>
                                      </p:to>
                                    </p:set>
                                    <p:animEffect transition="in" filter="randombar(horizontal)">
                                      <p:cBhvr>
                                        <p:cTn id="12" dur="500"/>
                                        <p:tgtEl>
                                          <p:spTgt spid="66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62530">
                                            <p:txEl>
                                              <p:pRg st="2" end="2"/>
                                            </p:txEl>
                                          </p:spTgt>
                                        </p:tgtEl>
                                        <p:attrNameLst>
                                          <p:attrName>style.visibility</p:attrName>
                                        </p:attrNameLst>
                                      </p:cBhvr>
                                      <p:to>
                                        <p:strVal val="visible"/>
                                      </p:to>
                                    </p:set>
                                    <p:animEffect transition="in" filter="strips(downRight)">
                                      <p:cBhvr>
                                        <p:cTn id="17" dur="500"/>
                                        <p:tgtEl>
                                          <p:spTgt spid="66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62530">
                                            <p:txEl>
                                              <p:pRg st="3" end="3"/>
                                            </p:txEl>
                                          </p:spTgt>
                                        </p:tgtEl>
                                        <p:attrNameLst>
                                          <p:attrName>style.visibility</p:attrName>
                                        </p:attrNameLst>
                                      </p:cBhvr>
                                      <p:to>
                                        <p:strVal val="visible"/>
                                      </p:to>
                                    </p:set>
                                    <p:animEffect transition="in" filter="randombar(horizontal)">
                                      <p:cBhvr>
                                        <p:cTn id="22" dur="500"/>
                                        <p:tgtEl>
                                          <p:spTgt spid="66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62530">
                                            <p:txEl>
                                              <p:pRg st="4" end="4"/>
                                            </p:txEl>
                                          </p:spTgt>
                                        </p:tgtEl>
                                        <p:attrNameLst>
                                          <p:attrName>style.visibility</p:attrName>
                                        </p:attrNameLst>
                                      </p:cBhvr>
                                      <p:to>
                                        <p:strVal val="visible"/>
                                      </p:to>
                                    </p:set>
                                    <p:animEffect transition="in" filter="randombar(horizontal)">
                                      <p:cBhvr>
                                        <p:cTn id="27" dur="500"/>
                                        <p:tgtEl>
                                          <p:spTgt spid="66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bwMode="auto">
          <a:xfrm>
            <a:off x="2764631" y="659606"/>
            <a:ext cx="565785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b="1" smtClean="0">
                <a:solidFill>
                  <a:srgbClr val="7030A0"/>
                </a:solidFill>
                <a:latin typeface="Times New Roman" panose="02020603050405020304" pitchFamily="18" charset="0"/>
              </a:rPr>
              <a:t>FAMILY  RULES</a:t>
            </a:r>
          </a:p>
        </p:txBody>
      </p:sp>
      <p:sp>
        <p:nvSpPr>
          <p:cNvPr id="48133" name="Text Box 5"/>
          <p:cNvSpPr txBox="1">
            <a:spLocks noChangeArrowheads="1"/>
          </p:cNvSpPr>
          <p:nvPr/>
        </p:nvSpPr>
        <p:spPr bwMode="auto">
          <a:xfrm>
            <a:off x="2981325" y="4445794"/>
            <a:ext cx="2743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a:solidFill>
                  <a:srgbClr val="C00000"/>
                </a:solidFill>
                <a:latin typeface="Times New Roman" panose="02020603050405020304" pitchFamily="18" charset="0"/>
              </a:rPr>
              <a:t>Don’t talk loudly.</a:t>
            </a:r>
          </a:p>
        </p:txBody>
      </p:sp>
      <p:pic>
        <p:nvPicPr>
          <p:cNvPr id="12291" name="图片 1"/>
          <p:cNvPicPr>
            <a:picLocks noChangeAspect="1" noChangeArrowheads="1"/>
          </p:cNvPicPr>
          <p:nvPr/>
        </p:nvPicPr>
        <p:blipFill>
          <a:blip r:embed="rId3" cstate="email"/>
          <a:srcRect/>
          <a:stretch>
            <a:fillRect/>
          </a:stretch>
        </p:blipFill>
        <p:spPr bwMode="auto">
          <a:xfrm>
            <a:off x="2095500" y="1462088"/>
            <a:ext cx="4149329"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p:cTn id="7" dur="500" fill="hold"/>
                                        <p:tgtEl>
                                          <p:spTgt spid="48133"/>
                                        </p:tgtEl>
                                        <p:attrNameLst>
                                          <p:attrName>ppt_x</p:attrName>
                                        </p:attrNameLst>
                                      </p:cBhvr>
                                      <p:tavLst>
                                        <p:tav tm="0">
                                          <p:val>
                                            <p:strVal val="#ppt_x-.2"/>
                                          </p:val>
                                        </p:tav>
                                        <p:tav tm="100000">
                                          <p:val>
                                            <p:strVal val="#ppt_x"/>
                                          </p:val>
                                        </p:tav>
                                      </p:tavLst>
                                    </p:anim>
                                    <p:anim calcmode="lin" valueType="num">
                                      <p:cBhvr>
                                        <p:cTn id="8" dur="500" fill="hold"/>
                                        <p:tgtEl>
                                          <p:spTgt spid="48133"/>
                                        </p:tgtEl>
                                        <p:attrNameLst>
                                          <p:attrName>ppt_y</p:attrName>
                                        </p:attrNameLst>
                                      </p:cBhvr>
                                      <p:tavLst>
                                        <p:tav tm="0">
                                          <p:val>
                                            <p:strVal val="#ppt_y"/>
                                          </p:val>
                                        </p:tav>
                                        <p:tav tm="100000">
                                          <p:val>
                                            <p:strVal val="#ppt_y"/>
                                          </p:val>
                                        </p:tav>
                                      </p:tavLst>
                                    </p:anim>
                                    <p:animEffect transition="in" filter="wipe(right)" prLst="gradientSize: 0.1">
                                      <p:cBhvr>
                                        <p:cTn id="9"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矩形 663553"/>
          <p:cNvSpPr>
            <a:spLocks noChangeArrowheads="1"/>
          </p:cNvSpPr>
          <p:nvPr/>
        </p:nvSpPr>
        <p:spPr bwMode="auto">
          <a:xfrm>
            <a:off x="1201341" y="1026319"/>
            <a:ext cx="6399609" cy="352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pPr>
            <a:r>
              <a:rPr lang="en-US" altLang="zh-CN" sz="2100" dirty="0">
                <a:solidFill>
                  <a:srgbClr val="CC0000"/>
                </a:solidFill>
                <a:latin typeface="Times New Roman" panose="02020603050405020304" pitchFamily="18" charset="0"/>
                <a:ea typeface="微软雅黑" panose="020B0503020204020204" pitchFamily="34" charset="-122"/>
              </a:rPr>
              <a:t>3.</a:t>
            </a:r>
            <a:r>
              <a:rPr lang="en-US" altLang="zh-CN" sz="2100" dirty="0">
                <a:solidFill>
                  <a:srgbClr val="C00000"/>
                </a:solidFill>
                <a:latin typeface="Times New Roman" panose="02020603050405020304" pitchFamily="18" charset="0"/>
                <a:ea typeface="微软雅黑" panose="020B0503020204020204" pitchFamily="34" charset="-122"/>
              </a:rPr>
              <a:t> noisy  </a:t>
            </a:r>
            <a:r>
              <a:rPr lang="en-US" altLang="zh-CN" sz="2100" i="1" dirty="0">
                <a:solidFill>
                  <a:srgbClr val="C00000"/>
                </a:solidFill>
                <a:latin typeface="Times New Roman" panose="02020603050405020304" pitchFamily="18" charset="0"/>
                <a:ea typeface="微软雅黑" panose="020B0503020204020204" pitchFamily="34" charset="-122"/>
              </a:rPr>
              <a:t>adj.</a:t>
            </a:r>
            <a:r>
              <a:rPr lang="en-US" altLang="zh-CN" sz="2100" dirty="0">
                <a:solidFill>
                  <a:srgbClr val="C00000"/>
                </a:solidFill>
                <a:latin typeface="Times New Roman" panose="02020603050405020304" pitchFamily="18" charset="0"/>
                <a:ea typeface="微软雅黑" panose="020B0503020204020204" pitchFamily="34" charset="-122"/>
              </a:rPr>
              <a:t>  </a:t>
            </a:r>
            <a:r>
              <a:rPr lang="zh-CN" altLang="en-US" sz="2100" dirty="0">
                <a:solidFill>
                  <a:srgbClr val="C00000"/>
                </a:solidFill>
                <a:latin typeface="Times New Roman" panose="02020603050405020304" pitchFamily="18" charset="0"/>
                <a:ea typeface="微软雅黑" panose="020B0503020204020204" pitchFamily="34" charset="-122"/>
              </a:rPr>
              <a:t>意为“吵闹的”</a:t>
            </a:r>
            <a:endParaRPr lang="en-US" altLang="zh-CN" sz="2100" dirty="0">
              <a:solidFill>
                <a:srgbClr val="C00000"/>
              </a:solidFill>
              <a:latin typeface="Times New Roman" panose="02020603050405020304" pitchFamily="18" charset="0"/>
              <a:ea typeface="微软雅黑" panose="020B0503020204020204" pitchFamily="34" charset="-122"/>
            </a:endParaRPr>
          </a:p>
          <a:p>
            <a:pPr>
              <a:lnSpc>
                <a:spcPct val="120000"/>
              </a:lnSpc>
            </a:pPr>
            <a:r>
              <a:rPr lang="en-US" altLang="zh-CN" sz="2100" dirty="0">
                <a:solidFill>
                  <a:srgbClr val="3333FF"/>
                </a:solidFill>
                <a:latin typeface="Times New Roman" panose="02020603050405020304" pitchFamily="18" charset="0"/>
                <a:ea typeface="微软雅黑" panose="020B0503020204020204" pitchFamily="34" charset="-122"/>
              </a:rPr>
              <a:t>e.g. We can’t be noisy in class.</a:t>
            </a:r>
            <a:br>
              <a:rPr lang="en-US" altLang="zh-CN" sz="2100" dirty="0">
                <a:solidFill>
                  <a:srgbClr val="3333FF"/>
                </a:solidFill>
                <a:latin typeface="Times New Roman" panose="02020603050405020304" pitchFamily="18" charset="0"/>
                <a:ea typeface="微软雅黑" panose="020B0503020204020204" pitchFamily="34" charset="-122"/>
              </a:rPr>
            </a:br>
            <a:r>
              <a:rPr lang="en-US" altLang="zh-CN" sz="2100" dirty="0">
                <a:solidFill>
                  <a:srgbClr val="3333FF"/>
                </a:solidFill>
                <a:latin typeface="Times New Roman" panose="02020603050405020304" pitchFamily="18" charset="0"/>
                <a:ea typeface="微软雅黑" panose="020B0503020204020204" pitchFamily="34" charset="-122"/>
              </a:rPr>
              <a:t>       </a:t>
            </a:r>
            <a:r>
              <a:rPr lang="zh-CN" altLang="en-US" sz="2100" dirty="0">
                <a:solidFill>
                  <a:srgbClr val="3333FF"/>
                </a:solidFill>
                <a:latin typeface="Times New Roman" panose="02020603050405020304" pitchFamily="18" charset="0"/>
                <a:ea typeface="微软雅黑" panose="020B0503020204020204" pitchFamily="34" charset="-122"/>
              </a:rPr>
              <a:t>我们不能在教室里大吵大闹。</a:t>
            </a:r>
          </a:p>
          <a:p>
            <a:pPr>
              <a:lnSpc>
                <a:spcPct val="120000"/>
              </a:lnSpc>
            </a:pPr>
            <a:r>
              <a:rPr lang="en-US" altLang="zh-CN" sz="2100" dirty="0">
                <a:solidFill>
                  <a:srgbClr val="C00000"/>
                </a:solidFill>
                <a:latin typeface="Times New Roman" panose="02020603050405020304" pitchFamily="18" charset="0"/>
                <a:ea typeface="微软雅黑" panose="020B0503020204020204" pitchFamily="34" charset="-122"/>
              </a:rPr>
              <a:t>4. practice  </a:t>
            </a:r>
            <a:r>
              <a:rPr lang="en-US" altLang="zh-CN" sz="2100" i="1" dirty="0">
                <a:solidFill>
                  <a:srgbClr val="C00000"/>
                </a:solidFill>
                <a:latin typeface="Times New Roman" panose="02020603050405020304" pitchFamily="18" charset="0"/>
                <a:ea typeface="微软雅黑" panose="020B0503020204020204" pitchFamily="34" charset="-122"/>
              </a:rPr>
              <a:t>v.</a:t>
            </a:r>
            <a:r>
              <a:rPr lang="en-US" altLang="zh-CN" sz="2100" dirty="0">
                <a:solidFill>
                  <a:srgbClr val="C00000"/>
                </a:solidFill>
                <a:latin typeface="Times New Roman" panose="02020603050405020304" pitchFamily="18" charset="0"/>
                <a:ea typeface="微软雅黑" panose="020B0503020204020204" pitchFamily="34" charset="-122"/>
              </a:rPr>
              <a:t>  </a:t>
            </a:r>
            <a:r>
              <a:rPr lang="zh-CN" altLang="en-US" sz="2100" dirty="0">
                <a:solidFill>
                  <a:srgbClr val="C00000"/>
                </a:solidFill>
                <a:latin typeface="Times New Roman" panose="02020603050405020304" pitchFamily="18" charset="0"/>
                <a:ea typeface="微软雅黑" panose="020B0503020204020204" pitchFamily="34" charset="-122"/>
              </a:rPr>
              <a:t>意为“练习”后面可跟名</a:t>
            </a:r>
          </a:p>
          <a:p>
            <a:pPr>
              <a:lnSpc>
                <a:spcPct val="120000"/>
              </a:lnSpc>
            </a:pPr>
            <a:r>
              <a:rPr lang="zh-CN" altLang="en-US" sz="2100" dirty="0">
                <a:solidFill>
                  <a:srgbClr val="C00000"/>
                </a:solidFill>
                <a:latin typeface="Times New Roman" panose="02020603050405020304" pitchFamily="18" charset="0"/>
                <a:ea typeface="微软雅黑" panose="020B0503020204020204" pitchFamily="34" charset="-122"/>
              </a:rPr>
              <a:t>     词、代词或动名词。</a:t>
            </a:r>
            <a:endParaRPr lang="en-US" altLang="zh-CN" sz="2100" dirty="0">
              <a:solidFill>
                <a:srgbClr val="C00000"/>
              </a:solidFill>
              <a:latin typeface="Times New Roman" panose="02020603050405020304" pitchFamily="18" charset="0"/>
              <a:ea typeface="微软雅黑" panose="020B0503020204020204" pitchFamily="34" charset="-122"/>
            </a:endParaRPr>
          </a:p>
          <a:p>
            <a:pPr>
              <a:lnSpc>
                <a:spcPct val="120000"/>
              </a:lnSpc>
            </a:pPr>
            <a:r>
              <a:rPr lang="en-US" altLang="zh-CN" sz="2100" dirty="0">
                <a:solidFill>
                  <a:srgbClr val="3333FF"/>
                </a:solidFill>
                <a:latin typeface="Times New Roman" panose="02020603050405020304" pitchFamily="18" charset="0"/>
                <a:ea typeface="微软雅黑" panose="020B0503020204020204" pitchFamily="34" charset="-122"/>
              </a:rPr>
              <a:t>e.g. I must practice English every morning.</a:t>
            </a:r>
            <a:br>
              <a:rPr lang="en-US" altLang="zh-CN" sz="2100" dirty="0">
                <a:solidFill>
                  <a:srgbClr val="3333FF"/>
                </a:solidFill>
                <a:latin typeface="Times New Roman" panose="02020603050405020304" pitchFamily="18" charset="0"/>
                <a:ea typeface="微软雅黑" panose="020B0503020204020204" pitchFamily="34" charset="-122"/>
              </a:rPr>
            </a:br>
            <a:r>
              <a:rPr lang="en-US" altLang="zh-CN" sz="2100" dirty="0">
                <a:solidFill>
                  <a:srgbClr val="3333FF"/>
                </a:solidFill>
                <a:latin typeface="Times New Roman" panose="02020603050405020304" pitchFamily="18" charset="0"/>
                <a:ea typeface="微软雅黑" panose="020B0503020204020204" pitchFamily="34" charset="-122"/>
              </a:rPr>
              <a:t>      </a:t>
            </a:r>
            <a:r>
              <a:rPr lang="zh-CN" altLang="en-US" sz="2100" dirty="0">
                <a:solidFill>
                  <a:srgbClr val="3333FF"/>
                </a:solidFill>
                <a:latin typeface="Times New Roman" panose="02020603050405020304" pitchFamily="18" charset="0"/>
                <a:ea typeface="微软雅黑" panose="020B0503020204020204" pitchFamily="34" charset="-122"/>
              </a:rPr>
              <a:t>我每天早晨必须练习英语。</a:t>
            </a:r>
            <a:endParaRPr lang="en-US" altLang="zh-CN" sz="2100" dirty="0">
              <a:solidFill>
                <a:srgbClr val="3333FF"/>
              </a:solidFill>
              <a:latin typeface="Times New Roman" panose="02020603050405020304" pitchFamily="18" charset="0"/>
              <a:ea typeface="微软雅黑" panose="020B0503020204020204" pitchFamily="34" charset="-122"/>
            </a:endParaRPr>
          </a:p>
          <a:p>
            <a:pPr>
              <a:lnSpc>
                <a:spcPct val="120000"/>
              </a:lnSpc>
            </a:pPr>
            <a:r>
              <a:rPr lang="en-US" altLang="zh-CN" sz="2100" dirty="0">
                <a:solidFill>
                  <a:srgbClr val="3333FF"/>
                </a:solidFill>
                <a:latin typeface="Times New Roman" panose="02020603050405020304" pitchFamily="18" charset="0"/>
                <a:ea typeface="微软雅黑" panose="020B0503020204020204" pitchFamily="34" charset="-122"/>
              </a:rPr>
              <a:t>      Mr. </a:t>
            </a:r>
            <a:r>
              <a:rPr lang="en-US" altLang="zh-CN" sz="2100" dirty="0" err="1">
                <a:solidFill>
                  <a:srgbClr val="3333FF"/>
                </a:solidFill>
                <a:latin typeface="Times New Roman" panose="02020603050405020304" pitchFamily="18" charset="0"/>
                <a:ea typeface="微软雅黑" panose="020B0503020204020204" pitchFamily="34" charset="-122"/>
              </a:rPr>
              <a:t>Xu</a:t>
            </a:r>
            <a:r>
              <a:rPr lang="en-US" altLang="zh-CN" sz="2100" dirty="0">
                <a:solidFill>
                  <a:srgbClr val="3333FF"/>
                </a:solidFill>
                <a:latin typeface="Times New Roman" panose="02020603050405020304" pitchFamily="18" charset="0"/>
                <a:ea typeface="微软雅黑" panose="020B0503020204020204" pitchFamily="34" charset="-122"/>
              </a:rPr>
              <a:t> practices </a:t>
            </a:r>
            <a:r>
              <a:rPr lang="en-US" altLang="zh-CN" sz="2100" dirty="0">
                <a:solidFill>
                  <a:srgbClr val="FF0000"/>
                </a:solidFill>
                <a:latin typeface="Times New Roman" panose="02020603050405020304" pitchFamily="18" charset="0"/>
                <a:ea typeface="微软雅黑" panose="020B0503020204020204" pitchFamily="34" charset="-122"/>
              </a:rPr>
              <a:t>doing</a:t>
            </a:r>
            <a:r>
              <a:rPr lang="en-US" altLang="zh-CN" sz="2100" dirty="0">
                <a:solidFill>
                  <a:srgbClr val="3333FF"/>
                </a:solidFill>
                <a:latin typeface="Times New Roman" panose="02020603050405020304" pitchFamily="18" charset="0"/>
                <a:ea typeface="微软雅黑" panose="020B0503020204020204" pitchFamily="34" charset="-122"/>
              </a:rPr>
              <a:t> Kong </a:t>
            </a:r>
            <a:r>
              <a:rPr lang="en-US" altLang="zh-CN" sz="2100" dirty="0" err="1">
                <a:solidFill>
                  <a:srgbClr val="3333FF"/>
                </a:solidFill>
                <a:latin typeface="Times New Roman" panose="02020603050405020304" pitchFamily="18" charset="0"/>
                <a:ea typeface="微软雅黑" panose="020B0503020204020204" pitchFamily="34" charset="-122"/>
              </a:rPr>
              <a:t>fu</a:t>
            </a:r>
            <a:r>
              <a:rPr lang="en-US" altLang="zh-CN" sz="2100" dirty="0">
                <a:solidFill>
                  <a:srgbClr val="3333FF"/>
                </a:solidFill>
                <a:latin typeface="Times New Roman" panose="02020603050405020304" pitchFamily="18" charset="0"/>
                <a:ea typeface="微软雅黑" panose="020B0503020204020204" pitchFamily="34" charset="-122"/>
              </a:rPr>
              <a:t> every </a:t>
            </a:r>
          </a:p>
          <a:p>
            <a:pPr>
              <a:lnSpc>
                <a:spcPct val="120000"/>
              </a:lnSpc>
            </a:pPr>
            <a:r>
              <a:rPr lang="en-US" altLang="zh-CN" sz="2100" dirty="0">
                <a:solidFill>
                  <a:srgbClr val="3333FF"/>
                </a:solidFill>
                <a:latin typeface="Times New Roman" panose="02020603050405020304" pitchFamily="18" charset="0"/>
                <a:ea typeface="微软雅黑" panose="020B0503020204020204" pitchFamily="34" charset="-122"/>
              </a:rPr>
              <a:t>      day. </a:t>
            </a:r>
            <a:r>
              <a:rPr lang="zh-CN" altLang="en-US" sz="2100" dirty="0">
                <a:solidFill>
                  <a:srgbClr val="3333FF"/>
                </a:solidFill>
                <a:latin typeface="Times New Roman" panose="02020603050405020304" pitchFamily="18" charset="0"/>
                <a:ea typeface="微软雅黑" panose="020B0503020204020204" pitchFamily="34" charset="-122"/>
              </a:rPr>
              <a:t>许先生每天练习功夫。</a:t>
            </a:r>
            <a:endParaRPr lang="en-US" altLang="zh-CN" sz="2100" dirty="0">
              <a:solidFill>
                <a:srgbClr val="3333FF"/>
              </a:solidFill>
              <a:latin typeface="Times New Roman" panose="02020603050405020304" pitchFamily="18" charset="0"/>
              <a:ea typeface="微软雅黑" panose="020B0503020204020204" pitchFamily="34"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63554">
                                            <p:txEl>
                                              <p:pRg st="0" end="0"/>
                                            </p:txEl>
                                          </p:spTgt>
                                        </p:tgtEl>
                                        <p:attrNameLst>
                                          <p:attrName>style.visibility</p:attrName>
                                        </p:attrNameLst>
                                      </p:cBhvr>
                                      <p:to>
                                        <p:strVal val="visible"/>
                                      </p:to>
                                    </p:set>
                                    <p:animEffect transition="in" filter="strips(downRight)">
                                      <p:cBhvr>
                                        <p:cTn id="7" dur="500"/>
                                        <p:tgtEl>
                                          <p:spTgt spid="66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63554">
                                            <p:txEl>
                                              <p:pRg st="1" end="1"/>
                                            </p:txEl>
                                          </p:spTgt>
                                        </p:tgtEl>
                                        <p:attrNameLst>
                                          <p:attrName>style.visibility</p:attrName>
                                        </p:attrNameLst>
                                      </p:cBhvr>
                                      <p:to>
                                        <p:strVal val="visible"/>
                                      </p:to>
                                    </p:set>
                                    <p:animEffect transition="in" filter="randombar(horizontal)">
                                      <p:cBhvr>
                                        <p:cTn id="12" dur="500"/>
                                        <p:tgtEl>
                                          <p:spTgt spid="663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63554">
                                            <p:txEl>
                                              <p:pRg st="2" end="2"/>
                                            </p:txEl>
                                          </p:spTgt>
                                        </p:tgtEl>
                                        <p:attrNameLst>
                                          <p:attrName>style.visibility</p:attrName>
                                        </p:attrNameLst>
                                      </p:cBhvr>
                                      <p:to>
                                        <p:strVal val="visible"/>
                                      </p:to>
                                    </p:set>
                                    <p:animEffect transition="in" filter="strips(downRight)">
                                      <p:cBhvr>
                                        <p:cTn id="17" dur="500"/>
                                        <p:tgtEl>
                                          <p:spTgt spid="663554">
                                            <p:txEl>
                                              <p:pRg st="2" end="2"/>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663554">
                                            <p:txEl>
                                              <p:pRg st="3" end="3"/>
                                            </p:txEl>
                                          </p:spTgt>
                                        </p:tgtEl>
                                        <p:attrNameLst>
                                          <p:attrName>style.visibility</p:attrName>
                                        </p:attrNameLst>
                                      </p:cBhvr>
                                      <p:to>
                                        <p:strVal val="visible"/>
                                      </p:to>
                                    </p:set>
                                    <p:animEffect transition="in" filter="strips(downRight)">
                                      <p:cBhvr>
                                        <p:cTn id="20" dur="500"/>
                                        <p:tgtEl>
                                          <p:spTgt spid="66355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63554">
                                            <p:txEl>
                                              <p:pRg st="4" end="4"/>
                                            </p:txEl>
                                          </p:spTgt>
                                        </p:tgtEl>
                                        <p:attrNameLst>
                                          <p:attrName>style.visibility</p:attrName>
                                        </p:attrNameLst>
                                      </p:cBhvr>
                                      <p:to>
                                        <p:strVal val="visible"/>
                                      </p:to>
                                    </p:set>
                                    <p:animEffect transition="in" filter="randombar(horizontal)">
                                      <p:cBhvr>
                                        <p:cTn id="25" dur="500"/>
                                        <p:tgtEl>
                                          <p:spTgt spid="66355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63554">
                                            <p:txEl>
                                              <p:pRg st="5" end="5"/>
                                            </p:txEl>
                                          </p:spTgt>
                                        </p:tgtEl>
                                        <p:attrNameLst>
                                          <p:attrName>style.visibility</p:attrName>
                                        </p:attrNameLst>
                                      </p:cBhvr>
                                      <p:to>
                                        <p:strVal val="visible"/>
                                      </p:to>
                                    </p:set>
                                    <p:animEffect transition="in" filter="randombar(horizontal)">
                                      <p:cBhvr>
                                        <p:cTn id="30" dur="500"/>
                                        <p:tgtEl>
                                          <p:spTgt spid="663554">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663554">
                                            <p:txEl>
                                              <p:pRg st="6" end="6"/>
                                            </p:txEl>
                                          </p:spTgt>
                                        </p:tgtEl>
                                        <p:attrNameLst>
                                          <p:attrName>style.visibility</p:attrName>
                                        </p:attrNameLst>
                                      </p:cBhvr>
                                      <p:to>
                                        <p:strVal val="visible"/>
                                      </p:to>
                                    </p:set>
                                    <p:animEffect transition="in" filter="randombar(horizontal)">
                                      <p:cBhvr>
                                        <p:cTn id="33" dur="500"/>
                                        <p:tgtEl>
                                          <p:spTgt spid="663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矩形 664577"/>
          <p:cNvSpPr>
            <a:spLocks noChangeArrowheads="1"/>
          </p:cNvSpPr>
          <p:nvPr/>
        </p:nvSpPr>
        <p:spPr bwMode="auto">
          <a:xfrm>
            <a:off x="1054894" y="1140619"/>
            <a:ext cx="6399610" cy="352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pPr>
            <a:r>
              <a:rPr lang="en-US" altLang="zh-CN" sz="2100" dirty="0">
                <a:solidFill>
                  <a:srgbClr val="CC0000"/>
                </a:solidFill>
                <a:latin typeface="Times New Roman" panose="02020603050405020304" pitchFamily="18" charset="0"/>
                <a:ea typeface="微软雅黑" panose="020B0503020204020204" pitchFamily="34" charset="-122"/>
              </a:rPr>
              <a:t>5.</a:t>
            </a:r>
            <a:r>
              <a:rPr lang="en-US" altLang="zh-CN" sz="2100" dirty="0">
                <a:solidFill>
                  <a:srgbClr val="C00000"/>
                </a:solidFill>
                <a:latin typeface="Times New Roman" panose="02020603050405020304" pitchFamily="18" charset="0"/>
                <a:ea typeface="微软雅黑" panose="020B0503020204020204" pitchFamily="34" charset="-122"/>
              </a:rPr>
              <a:t> After dinner, I can’t relax </a:t>
            </a:r>
            <a:r>
              <a:rPr lang="en-US" altLang="zh-CN" sz="2100" dirty="0">
                <a:solidFill>
                  <a:srgbClr val="3333FF"/>
                </a:solidFill>
                <a:latin typeface="Times New Roman" panose="02020603050405020304" pitchFamily="18" charset="0"/>
                <a:ea typeface="微软雅黑" panose="020B0503020204020204" pitchFamily="34" charset="-122"/>
              </a:rPr>
              <a:t>either</a:t>
            </a:r>
            <a:r>
              <a:rPr lang="en-US" altLang="zh-CN" sz="2100" dirty="0">
                <a:solidFill>
                  <a:srgbClr val="C00000"/>
                </a:solidFill>
                <a:latin typeface="Times New Roman" panose="02020603050405020304" pitchFamily="18" charset="0"/>
                <a:ea typeface="微软雅黑" panose="020B0503020204020204" pitchFamily="34" charset="-122"/>
              </a:rPr>
              <a:t>. </a:t>
            </a:r>
            <a:r>
              <a:rPr lang="zh-CN" altLang="en-US" sz="2100" dirty="0">
                <a:solidFill>
                  <a:srgbClr val="C00000"/>
                </a:solidFill>
                <a:latin typeface="Times New Roman" panose="02020603050405020304" pitchFamily="18" charset="0"/>
                <a:ea typeface="微软雅黑" panose="020B0503020204020204" pitchFamily="34" charset="-122"/>
              </a:rPr>
              <a:t>晚饭后我也不能轻松。</a:t>
            </a:r>
          </a:p>
          <a:p>
            <a:pPr>
              <a:lnSpc>
                <a:spcPct val="120000"/>
              </a:lnSpc>
            </a:pPr>
            <a:r>
              <a:rPr lang="zh-CN" altLang="en-US" sz="2100" dirty="0">
                <a:solidFill>
                  <a:srgbClr val="3333FF"/>
                </a:solidFill>
                <a:latin typeface="Times New Roman" panose="02020603050405020304" pitchFamily="18" charset="0"/>
                <a:ea typeface="微软雅黑" panose="020B0503020204020204" pitchFamily="34" charset="-122"/>
              </a:rPr>
              <a:t>副词</a:t>
            </a:r>
            <a:r>
              <a:rPr lang="en-US" altLang="zh-CN" sz="2100" dirty="0">
                <a:solidFill>
                  <a:srgbClr val="3333FF"/>
                </a:solidFill>
                <a:latin typeface="Times New Roman" panose="02020603050405020304" pitchFamily="18" charset="0"/>
                <a:ea typeface="微软雅黑" panose="020B0503020204020204" pitchFamily="34" charset="-122"/>
              </a:rPr>
              <a:t>either</a:t>
            </a:r>
            <a:r>
              <a:rPr lang="zh-CN" altLang="en-US" sz="2100" dirty="0">
                <a:solidFill>
                  <a:srgbClr val="3333FF"/>
                </a:solidFill>
                <a:latin typeface="Times New Roman" panose="02020603050405020304" pitchFamily="18" charset="0"/>
                <a:ea typeface="微软雅黑" panose="020B0503020204020204" pitchFamily="34" charset="-122"/>
              </a:rPr>
              <a:t>表示“也”，用于否定句句末，用法与表示肯定或陈述的副词</a:t>
            </a:r>
            <a:r>
              <a:rPr lang="en-US" altLang="zh-CN" sz="2100" dirty="0">
                <a:solidFill>
                  <a:srgbClr val="3333FF"/>
                </a:solidFill>
                <a:latin typeface="Times New Roman" panose="02020603050405020304" pitchFamily="18" charset="0"/>
                <a:ea typeface="微软雅黑" panose="020B0503020204020204" pitchFamily="34" charset="-122"/>
              </a:rPr>
              <a:t>too</a:t>
            </a:r>
            <a:r>
              <a:rPr lang="zh-CN" altLang="en-US" sz="2100" dirty="0">
                <a:solidFill>
                  <a:srgbClr val="3333FF"/>
                </a:solidFill>
                <a:latin typeface="Times New Roman" panose="02020603050405020304" pitchFamily="18" charset="0"/>
                <a:ea typeface="微软雅黑" panose="020B0503020204020204" pitchFamily="34" charset="-122"/>
              </a:rPr>
              <a:t>相似，可用逗号与语句的主题隔开。</a:t>
            </a:r>
          </a:p>
          <a:p>
            <a:pPr>
              <a:lnSpc>
                <a:spcPct val="120000"/>
              </a:lnSpc>
            </a:pPr>
            <a:r>
              <a:rPr lang="en-US" altLang="zh-CN" sz="2100" dirty="0">
                <a:solidFill>
                  <a:srgbClr val="3333FF"/>
                </a:solidFill>
                <a:latin typeface="Times New Roman" panose="02020603050405020304" pitchFamily="18" charset="0"/>
                <a:ea typeface="微软雅黑" panose="020B0503020204020204" pitchFamily="34" charset="-122"/>
              </a:rPr>
              <a:t>e.g. You like English. I like it, too.</a:t>
            </a:r>
          </a:p>
          <a:p>
            <a:pPr>
              <a:lnSpc>
                <a:spcPct val="120000"/>
              </a:lnSpc>
            </a:pPr>
            <a:r>
              <a:rPr lang="en-US" altLang="zh-CN" sz="2100" dirty="0">
                <a:solidFill>
                  <a:srgbClr val="3333FF"/>
                </a:solidFill>
                <a:latin typeface="Times New Roman" panose="02020603050405020304" pitchFamily="18" charset="0"/>
                <a:ea typeface="微软雅黑" panose="020B0503020204020204" pitchFamily="34" charset="-122"/>
              </a:rPr>
              <a:t>       </a:t>
            </a:r>
            <a:r>
              <a:rPr lang="zh-CN" altLang="en-US" sz="2100" dirty="0">
                <a:solidFill>
                  <a:srgbClr val="3333FF"/>
                </a:solidFill>
                <a:latin typeface="Times New Roman" panose="02020603050405020304" pitchFamily="18" charset="0"/>
                <a:ea typeface="微软雅黑" panose="020B0503020204020204" pitchFamily="34" charset="-122"/>
              </a:rPr>
              <a:t>你喜欢英语，我也喜欢。</a:t>
            </a:r>
          </a:p>
          <a:p>
            <a:pPr>
              <a:lnSpc>
                <a:spcPct val="120000"/>
              </a:lnSpc>
            </a:pPr>
            <a:r>
              <a:rPr lang="en-US" altLang="zh-CN" sz="2100" dirty="0">
                <a:solidFill>
                  <a:srgbClr val="3333FF"/>
                </a:solidFill>
                <a:latin typeface="Times New Roman" panose="02020603050405020304" pitchFamily="18" charset="0"/>
                <a:ea typeface="微软雅黑" panose="020B0503020204020204" pitchFamily="34" charset="-122"/>
              </a:rPr>
              <a:t>       My father can’t speak English. My </a:t>
            </a:r>
          </a:p>
          <a:p>
            <a:pPr>
              <a:lnSpc>
                <a:spcPct val="120000"/>
              </a:lnSpc>
            </a:pPr>
            <a:r>
              <a:rPr lang="en-US" altLang="zh-CN" sz="2100" dirty="0">
                <a:solidFill>
                  <a:srgbClr val="3333FF"/>
                </a:solidFill>
                <a:latin typeface="Times New Roman" panose="02020603050405020304" pitchFamily="18" charset="0"/>
                <a:ea typeface="微软雅黑" panose="020B0503020204020204" pitchFamily="34" charset="-122"/>
              </a:rPr>
              <a:t>       mother can’t (speak it), either.</a:t>
            </a:r>
          </a:p>
          <a:p>
            <a:pPr>
              <a:lnSpc>
                <a:spcPct val="120000"/>
              </a:lnSpc>
            </a:pPr>
            <a:r>
              <a:rPr lang="zh-CN" altLang="en-US" sz="2100" dirty="0">
                <a:solidFill>
                  <a:srgbClr val="3333FF"/>
                </a:solidFill>
                <a:latin typeface="Times New Roman" panose="02020603050405020304" pitchFamily="18" charset="0"/>
                <a:ea typeface="微软雅黑" panose="020B0503020204020204" pitchFamily="34" charset="-122"/>
              </a:rPr>
              <a:t>       我爸不会讲英语，我妈也不会。</a:t>
            </a:r>
            <a:endParaRPr lang="en-US" altLang="zh-CN" sz="2100" dirty="0">
              <a:solidFill>
                <a:srgbClr val="3333FF"/>
              </a:solidFill>
              <a:latin typeface="Times New Roman" panose="02020603050405020304" pitchFamily="18" charset="0"/>
              <a:ea typeface="微软雅黑" panose="020B0503020204020204" pitchFamily="34"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64578">
                                            <p:txEl>
                                              <p:pRg st="0" end="0"/>
                                            </p:txEl>
                                          </p:spTgt>
                                        </p:tgtEl>
                                        <p:attrNameLst>
                                          <p:attrName>style.visibility</p:attrName>
                                        </p:attrNameLst>
                                      </p:cBhvr>
                                      <p:to>
                                        <p:strVal val="visible"/>
                                      </p:to>
                                    </p:set>
                                    <p:animEffect transition="in" filter="strips(downRight)">
                                      <p:cBhvr>
                                        <p:cTn id="7" dur="500"/>
                                        <p:tgtEl>
                                          <p:spTgt spid="66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64578">
                                            <p:txEl>
                                              <p:pRg st="1" end="1"/>
                                            </p:txEl>
                                          </p:spTgt>
                                        </p:tgtEl>
                                        <p:attrNameLst>
                                          <p:attrName>style.visibility</p:attrName>
                                        </p:attrNameLst>
                                      </p:cBhvr>
                                      <p:to>
                                        <p:strVal val="visible"/>
                                      </p:to>
                                    </p:set>
                                    <p:animEffect transition="in" filter="randombar(horizontal)">
                                      <p:cBhvr>
                                        <p:cTn id="12" dur="500"/>
                                        <p:tgtEl>
                                          <p:spTgt spid="66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64578">
                                            <p:txEl>
                                              <p:pRg st="2" end="2"/>
                                            </p:txEl>
                                          </p:spTgt>
                                        </p:tgtEl>
                                        <p:attrNameLst>
                                          <p:attrName>style.visibility</p:attrName>
                                        </p:attrNameLst>
                                      </p:cBhvr>
                                      <p:to>
                                        <p:strVal val="visible"/>
                                      </p:to>
                                    </p:set>
                                    <p:animEffect transition="in" filter="randombar(horizontal)">
                                      <p:cBhvr>
                                        <p:cTn id="17" dur="500"/>
                                        <p:tgtEl>
                                          <p:spTgt spid="664578">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664578">
                                            <p:txEl>
                                              <p:pRg st="3" end="3"/>
                                            </p:txEl>
                                          </p:spTgt>
                                        </p:tgtEl>
                                        <p:attrNameLst>
                                          <p:attrName>style.visibility</p:attrName>
                                        </p:attrNameLst>
                                      </p:cBhvr>
                                      <p:to>
                                        <p:strVal val="visible"/>
                                      </p:to>
                                    </p:set>
                                    <p:animEffect transition="in" filter="randombar(horizontal)">
                                      <p:cBhvr>
                                        <p:cTn id="20" dur="500"/>
                                        <p:tgtEl>
                                          <p:spTgt spid="66457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64578">
                                            <p:txEl>
                                              <p:pRg st="4" end="4"/>
                                            </p:txEl>
                                          </p:spTgt>
                                        </p:tgtEl>
                                        <p:attrNameLst>
                                          <p:attrName>style.visibility</p:attrName>
                                        </p:attrNameLst>
                                      </p:cBhvr>
                                      <p:to>
                                        <p:strVal val="visible"/>
                                      </p:to>
                                    </p:set>
                                    <p:animEffect transition="in" filter="randombar(horizontal)">
                                      <p:cBhvr>
                                        <p:cTn id="25" dur="500"/>
                                        <p:tgtEl>
                                          <p:spTgt spid="664578">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664578">
                                            <p:txEl>
                                              <p:pRg st="5" end="5"/>
                                            </p:txEl>
                                          </p:spTgt>
                                        </p:tgtEl>
                                        <p:attrNameLst>
                                          <p:attrName>style.visibility</p:attrName>
                                        </p:attrNameLst>
                                      </p:cBhvr>
                                      <p:to>
                                        <p:strVal val="visible"/>
                                      </p:to>
                                    </p:set>
                                    <p:animEffect transition="in" filter="randombar(horizontal)">
                                      <p:cBhvr>
                                        <p:cTn id="28" dur="500"/>
                                        <p:tgtEl>
                                          <p:spTgt spid="664578">
                                            <p:txEl>
                                              <p:pRg st="5" end="5"/>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664578">
                                            <p:txEl>
                                              <p:pRg st="6" end="6"/>
                                            </p:txEl>
                                          </p:spTgt>
                                        </p:tgtEl>
                                        <p:attrNameLst>
                                          <p:attrName>style.visibility</p:attrName>
                                        </p:attrNameLst>
                                      </p:cBhvr>
                                      <p:to>
                                        <p:strVal val="visible"/>
                                      </p:to>
                                    </p:set>
                                    <p:animEffect transition="in" filter="randombar(horizontal)">
                                      <p:cBhvr>
                                        <p:cTn id="31" dur="500"/>
                                        <p:tgtEl>
                                          <p:spTgt spid="664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矩形 665601"/>
          <p:cNvSpPr>
            <a:spLocks noChangeArrowheads="1"/>
          </p:cNvSpPr>
          <p:nvPr/>
        </p:nvSpPr>
        <p:spPr bwMode="auto">
          <a:xfrm>
            <a:off x="1320404" y="1383507"/>
            <a:ext cx="6399609" cy="278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pPr>
            <a:r>
              <a:rPr lang="en-US" altLang="zh-CN" sz="2100">
                <a:solidFill>
                  <a:srgbClr val="CC0000"/>
                </a:solidFill>
                <a:latin typeface="Times New Roman" panose="02020603050405020304" pitchFamily="18" charset="0"/>
                <a:ea typeface="微软雅黑" panose="020B0503020204020204" pitchFamily="34" charset="-122"/>
              </a:rPr>
              <a:t>6.</a:t>
            </a:r>
            <a:r>
              <a:rPr lang="en-US" altLang="zh-CN" sz="2100">
                <a:solidFill>
                  <a:srgbClr val="C00000"/>
                </a:solidFill>
                <a:latin typeface="Times New Roman" panose="02020603050405020304" pitchFamily="18" charset="0"/>
                <a:ea typeface="微软雅黑" panose="020B0503020204020204" pitchFamily="34" charset="-122"/>
              </a:rPr>
              <a:t> before </a:t>
            </a:r>
            <a:r>
              <a:rPr lang="zh-CN" altLang="en-US" sz="2100">
                <a:solidFill>
                  <a:srgbClr val="C00000"/>
                </a:solidFill>
                <a:latin typeface="Times New Roman" panose="02020603050405020304" pitchFamily="18" charset="0"/>
                <a:ea typeface="微软雅黑" panose="020B0503020204020204" pitchFamily="34" charset="-122"/>
              </a:rPr>
              <a:t>在</a:t>
            </a:r>
            <a:r>
              <a:rPr lang="en-US" altLang="zh-CN" sz="2100">
                <a:solidFill>
                  <a:srgbClr val="C00000"/>
                </a:solidFill>
                <a:latin typeface="Times New Roman" panose="02020603050405020304" pitchFamily="18" charset="0"/>
                <a:ea typeface="微软雅黑" panose="020B0503020204020204" pitchFamily="34" charset="-122"/>
              </a:rPr>
              <a:t>……</a:t>
            </a:r>
            <a:r>
              <a:rPr lang="zh-CN" altLang="en-US" sz="2100">
                <a:solidFill>
                  <a:srgbClr val="C00000"/>
                </a:solidFill>
                <a:latin typeface="Times New Roman" panose="02020603050405020304" pitchFamily="18" charset="0"/>
                <a:ea typeface="微软雅黑" panose="020B0503020204020204" pitchFamily="34" charset="-122"/>
              </a:rPr>
              <a:t>之前</a:t>
            </a:r>
            <a:r>
              <a:rPr lang="en-US" altLang="zh-CN" sz="2100">
                <a:solidFill>
                  <a:srgbClr val="C00000"/>
                </a:solidFill>
                <a:latin typeface="Times New Roman" panose="02020603050405020304" pitchFamily="18" charset="0"/>
                <a:ea typeface="微软雅黑" panose="020B0503020204020204" pitchFamily="34" charset="-122"/>
              </a:rPr>
              <a:t>; after </a:t>
            </a:r>
            <a:r>
              <a:rPr lang="zh-CN" altLang="en-US" sz="2100">
                <a:solidFill>
                  <a:srgbClr val="C00000"/>
                </a:solidFill>
                <a:latin typeface="Times New Roman" panose="02020603050405020304" pitchFamily="18" charset="0"/>
                <a:ea typeface="微软雅黑" panose="020B0503020204020204" pitchFamily="34" charset="-122"/>
              </a:rPr>
              <a:t>在</a:t>
            </a:r>
            <a:r>
              <a:rPr lang="en-US" altLang="zh-CN" sz="2100">
                <a:solidFill>
                  <a:srgbClr val="C00000"/>
                </a:solidFill>
                <a:latin typeface="Times New Roman" panose="02020603050405020304" pitchFamily="18" charset="0"/>
                <a:ea typeface="微软雅黑" panose="020B0503020204020204" pitchFamily="34" charset="-122"/>
              </a:rPr>
              <a:t>……</a:t>
            </a:r>
            <a:r>
              <a:rPr lang="zh-CN" altLang="en-US" sz="2100">
                <a:solidFill>
                  <a:srgbClr val="C00000"/>
                </a:solidFill>
                <a:latin typeface="Times New Roman" panose="02020603050405020304" pitchFamily="18" charset="0"/>
                <a:ea typeface="微软雅黑" panose="020B0503020204020204" pitchFamily="34" charset="-122"/>
              </a:rPr>
              <a:t>之后；</a:t>
            </a:r>
            <a:endParaRPr lang="en-US" altLang="zh-CN" sz="2100">
              <a:solidFill>
                <a:srgbClr val="C00000"/>
              </a:solidFill>
              <a:latin typeface="Times New Roman" panose="02020603050405020304" pitchFamily="18" charset="0"/>
              <a:ea typeface="微软雅黑" panose="020B0503020204020204" pitchFamily="34" charset="-122"/>
            </a:endParaRPr>
          </a:p>
          <a:p>
            <a:pPr>
              <a:lnSpc>
                <a:spcPct val="120000"/>
              </a:lnSpc>
            </a:pPr>
            <a:r>
              <a:rPr lang="zh-CN" altLang="en-US" sz="2100">
                <a:solidFill>
                  <a:srgbClr val="C00000"/>
                </a:solidFill>
                <a:latin typeface="Times New Roman" panose="02020603050405020304" pitchFamily="18" charset="0"/>
                <a:ea typeface="微软雅黑" panose="020B0503020204020204" pitchFamily="34" charset="-122"/>
              </a:rPr>
              <a:t>它们的后面可以跟表示时间的点，也可以跟一个从句表示时间。</a:t>
            </a:r>
            <a:endParaRPr lang="en-US" altLang="zh-CN" sz="2100">
              <a:solidFill>
                <a:srgbClr val="C00000"/>
              </a:solidFill>
              <a:latin typeface="Times New Roman" panose="02020603050405020304" pitchFamily="18" charset="0"/>
              <a:ea typeface="微软雅黑" panose="020B0503020204020204" pitchFamily="34" charset="-122"/>
            </a:endParaRPr>
          </a:p>
          <a:p>
            <a:pPr>
              <a:lnSpc>
                <a:spcPct val="120000"/>
              </a:lnSpc>
            </a:pPr>
            <a:r>
              <a:rPr lang="en-US" altLang="zh-CN" sz="2100">
                <a:solidFill>
                  <a:srgbClr val="3333FF"/>
                </a:solidFill>
                <a:latin typeface="Times New Roman" panose="02020603050405020304" pitchFamily="18" charset="0"/>
                <a:ea typeface="微软雅黑" panose="020B0503020204020204" pitchFamily="34" charset="-122"/>
              </a:rPr>
              <a:t>e.g. Wash your hands before dinner. </a:t>
            </a:r>
          </a:p>
          <a:p>
            <a:pPr>
              <a:lnSpc>
                <a:spcPct val="120000"/>
              </a:lnSpc>
            </a:pPr>
            <a:r>
              <a:rPr lang="zh-CN" altLang="en-US" sz="2100">
                <a:solidFill>
                  <a:srgbClr val="3333FF"/>
                </a:solidFill>
                <a:latin typeface="Times New Roman" panose="02020603050405020304" pitchFamily="18" charset="0"/>
                <a:ea typeface="微软雅黑" panose="020B0503020204020204" pitchFamily="34" charset="-122"/>
              </a:rPr>
              <a:t>        饭前洗手。</a:t>
            </a:r>
            <a:endParaRPr lang="en-US" altLang="zh-CN" sz="2100">
              <a:solidFill>
                <a:srgbClr val="3333FF"/>
              </a:solidFill>
              <a:latin typeface="Times New Roman" panose="02020603050405020304" pitchFamily="18" charset="0"/>
              <a:ea typeface="微软雅黑" panose="020B0503020204020204" pitchFamily="34" charset="-122"/>
            </a:endParaRPr>
          </a:p>
          <a:p>
            <a:pPr>
              <a:lnSpc>
                <a:spcPct val="120000"/>
              </a:lnSpc>
            </a:pPr>
            <a:r>
              <a:rPr lang="en-US" altLang="zh-CN" sz="2100">
                <a:solidFill>
                  <a:srgbClr val="3333FF"/>
                </a:solidFill>
                <a:latin typeface="Times New Roman" panose="02020603050405020304" pitchFamily="18" charset="0"/>
                <a:ea typeface="微软雅黑" panose="020B0503020204020204" pitchFamily="34" charset="-122"/>
              </a:rPr>
              <a:t>       Do your homework after school. </a:t>
            </a:r>
          </a:p>
          <a:p>
            <a:pPr>
              <a:lnSpc>
                <a:spcPct val="120000"/>
              </a:lnSpc>
            </a:pPr>
            <a:r>
              <a:rPr lang="zh-CN" altLang="en-US" sz="2100">
                <a:solidFill>
                  <a:srgbClr val="3333FF"/>
                </a:solidFill>
                <a:latin typeface="Times New Roman" panose="02020603050405020304" pitchFamily="18" charset="0"/>
                <a:ea typeface="微软雅黑" panose="020B0503020204020204" pitchFamily="34" charset="-122"/>
              </a:rPr>
              <a:t>       放学后做作业。</a:t>
            </a:r>
            <a:endParaRPr lang="en-US" altLang="zh-CN" sz="2100">
              <a:solidFill>
                <a:srgbClr val="3333FF"/>
              </a:solidFill>
              <a:latin typeface="Times New Roman" panose="02020603050405020304" pitchFamily="18" charset="0"/>
              <a:ea typeface="微软雅黑" panose="020B0503020204020204" pitchFamily="34"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65602">
                                            <p:txEl>
                                              <p:pRg st="0" end="0"/>
                                            </p:txEl>
                                          </p:spTgt>
                                        </p:tgtEl>
                                        <p:attrNameLst>
                                          <p:attrName>style.visibility</p:attrName>
                                        </p:attrNameLst>
                                      </p:cBhvr>
                                      <p:to>
                                        <p:strVal val="visible"/>
                                      </p:to>
                                    </p:set>
                                    <p:animEffect transition="in" filter="strips(downRight)">
                                      <p:cBhvr>
                                        <p:cTn id="7" dur="500"/>
                                        <p:tgtEl>
                                          <p:spTgt spid="665602">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665602">
                                            <p:txEl>
                                              <p:pRg st="1" end="1"/>
                                            </p:txEl>
                                          </p:spTgt>
                                        </p:tgtEl>
                                        <p:attrNameLst>
                                          <p:attrName>style.visibility</p:attrName>
                                        </p:attrNameLst>
                                      </p:cBhvr>
                                      <p:to>
                                        <p:strVal val="visible"/>
                                      </p:to>
                                    </p:set>
                                    <p:animEffect transition="in" filter="strips(downRight)">
                                      <p:cBhvr>
                                        <p:cTn id="10" dur="500"/>
                                        <p:tgtEl>
                                          <p:spTgt spid="66560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65602">
                                            <p:txEl>
                                              <p:pRg st="2" end="2"/>
                                            </p:txEl>
                                          </p:spTgt>
                                        </p:tgtEl>
                                        <p:attrNameLst>
                                          <p:attrName>style.visibility</p:attrName>
                                        </p:attrNameLst>
                                      </p:cBhvr>
                                      <p:to>
                                        <p:strVal val="visible"/>
                                      </p:to>
                                    </p:set>
                                    <p:animEffect transition="in" filter="randombar(horizontal)">
                                      <p:cBhvr>
                                        <p:cTn id="15" dur="500"/>
                                        <p:tgtEl>
                                          <p:spTgt spid="665602">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65602">
                                            <p:txEl>
                                              <p:pRg st="3" end="3"/>
                                            </p:txEl>
                                          </p:spTgt>
                                        </p:tgtEl>
                                        <p:attrNameLst>
                                          <p:attrName>style.visibility</p:attrName>
                                        </p:attrNameLst>
                                      </p:cBhvr>
                                      <p:to>
                                        <p:strVal val="visible"/>
                                      </p:to>
                                    </p:set>
                                    <p:animEffect transition="in" filter="randombar(horizontal)">
                                      <p:cBhvr>
                                        <p:cTn id="18" dur="500"/>
                                        <p:tgtEl>
                                          <p:spTgt spid="66560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65602">
                                            <p:txEl>
                                              <p:pRg st="4" end="4"/>
                                            </p:txEl>
                                          </p:spTgt>
                                        </p:tgtEl>
                                        <p:attrNameLst>
                                          <p:attrName>style.visibility</p:attrName>
                                        </p:attrNameLst>
                                      </p:cBhvr>
                                      <p:to>
                                        <p:strVal val="visible"/>
                                      </p:to>
                                    </p:set>
                                    <p:animEffect transition="in" filter="randombar(horizontal)">
                                      <p:cBhvr>
                                        <p:cTn id="23" dur="500"/>
                                        <p:tgtEl>
                                          <p:spTgt spid="665602">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665602">
                                            <p:txEl>
                                              <p:pRg st="5" end="5"/>
                                            </p:txEl>
                                          </p:spTgt>
                                        </p:tgtEl>
                                        <p:attrNameLst>
                                          <p:attrName>style.visibility</p:attrName>
                                        </p:attrNameLst>
                                      </p:cBhvr>
                                      <p:to>
                                        <p:strVal val="visible"/>
                                      </p:to>
                                    </p:set>
                                    <p:animEffect transition="in" filter="randombar(horizontal)">
                                      <p:cBhvr>
                                        <p:cTn id="26" dur="500"/>
                                        <p:tgtEl>
                                          <p:spTgt spid="665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Text Box 2"/>
          <p:cNvSpPr txBox="1">
            <a:spLocks noChangeArrowheads="1"/>
          </p:cNvSpPr>
          <p:nvPr/>
        </p:nvSpPr>
        <p:spPr bwMode="auto">
          <a:xfrm>
            <a:off x="1197769" y="997744"/>
            <a:ext cx="6318647" cy="3621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100">
                <a:solidFill>
                  <a:srgbClr val="0033CC"/>
                </a:solidFill>
                <a:latin typeface="Times New Roman" panose="02020603050405020304" pitchFamily="18" charset="0"/>
                <a:ea typeface="微软雅黑" panose="020B0503020204020204" pitchFamily="34" charset="-122"/>
              </a:rPr>
              <a:t>Brush your teeth</a:t>
            </a:r>
            <a:r>
              <a:rPr lang="en-US" altLang="zh-CN" sz="2100">
                <a:solidFill>
                  <a:srgbClr val="C00000"/>
                </a:solidFill>
                <a:latin typeface="Times New Roman" panose="02020603050405020304" pitchFamily="18" charset="0"/>
                <a:ea typeface="微软雅黑" panose="020B0503020204020204" pitchFamily="34" charset="-122"/>
              </a:rPr>
              <a:t> </a:t>
            </a:r>
            <a:r>
              <a:rPr lang="en-US" altLang="zh-CN" sz="2100">
                <a:solidFill>
                  <a:srgbClr val="CC0000"/>
                </a:solidFill>
                <a:latin typeface="Times New Roman" panose="02020603050405020304" pitchFamily="18" charset="0"/>
                <a:ea typeface="微软雅黑" panose="020B0503020204020204" pitchFamily="34" charset="-122"/>
              </a:rPr>
              <a:t>before</a:t>
            </a:r>
            <a:r>
              <a:rPr lang="en-US" altLang="zh-CN" sz="2100">
                <a:solidFill>
                  <a:srgbClr val="C00000"/>
                </a:solidFill>
                <a:latin typeface="Times New Roman" panose="02020603050405020304" pitchFamily="18" charset="0"/>
                <a:ea typeface="微软雅黑" panose="020B0503020204020204" pitchFamily="34" charset="-122"/>
              </a:rPr>
              <a:t> </a:t>
            </a:r>
            <a:r>
              <a:rPr lang="en-US" altLang="zh-CN" sz="2100">
                <a:solidFill>
                  <a:srgbClr val="0033CC"/>
                </a:solidFill>
                <a:latin typeface="Times New Roman" panose="02020603050405020304" pitchFamily="18" charset="0"/>
                <a:ea typeface="微软雅黑" panose="020B0503020204020204" pitchFamily="34" charset="-122"/>
              </a:rPr>
              <a:t>you go to bed.</a:t>
            </a:r>
            <a:br>
              <a:rPr lang="en-US" altLang="zh-CN" sz="2100">
                <a:solidFill>
                  <a:srgbClr val="0033CC"/>
                </a:solidFill>
                <a:latin typeface="Times New Roman" panose="02020603050405020304" pitchFamily="18" charset="0"/>
                <a:ea typeface="微软雅黑" panose="020B0503020204020204" pitchFamily="34" charset="-122"/>
              </a:rPr>
            </a:br>
            <a:r>
              <a:rPr lang="zh-CN" altLang="en-US" sz="2100">
                <a:solidFill>
                  <a:srgbClr val="0033CC"/>
                </a:solidFill>
                <a:latin typeface="Times New Roman" panose="02020603050405020304" pitchFamily="18" charset="0"/>
                <a:ea typeface="微软雅黑" panose="020B0503020204020204" pitchFamily="34" charset="-122"/>
              </a:rPr>
              <a:t>睡觉前刷一下牙。</a:t>
            </a:r>
            <a:endParaRPr lang="en-US" altLang="zh-CN" sz="2100">
              <a:solidFill>
                <a:srgbClr val="0033CC"/>
              </a:solidFill>
              <a:latin typeface="Times New Roman" panose="02020603050405020304" pitchFamily="18" charset="0"/>
              <a:ea typeface="微软雅黑" panose="020B0503020204020204" pitchFamily="34" charset="-122"/>
            </a:endParaRPr>
          </a:p>
          <a:p>
            <a:pPr eaLnBrk="1" hangingPunct="1">
              <a:lnSpc>
                <a:spcPct val="110000"/>
              </a:lnSpc>
            </a:pPr>
            <a:r>
              <a:rPr lang="en-US" altLang="zh-CN" sz="2100">
                <a:solidFill>
                  <a:srgbClr val="3333FF"/>
                </a:solidFill>
                <a:latin typeface="Times New Roman" panose="02020603050405020304" pitchFamily="18" charset="0"/>
                <a:ea typeface="微软雅黑" panose="020B0503020204020204" pitchFamily="34" charset="-122"/>
              </a:rPr>
              <a:t>Mrs. Wu usually makes dinner for the family first </a:t>
            </a:r>
            <a:r>
              <a:rPr lang="en-US" altLang="zh-CN" sz="2100">
                <a:solidFill>
                  <a:srgbClr val="FF0000"/>
                </a:solidFill>
                <a:latin typeface="Times New Roman" panose="02020603050405020304" pitchFamily="18" charset="0"/>
                <a:ea typeface="微软雅黑" panose="020B0503020204020204" pitchFamily="34" charset="-122"/>
              </a:rPr>
              <a:t>after</a:t>
            </a:r>
            <a:r>
              <a:rPr lang="en-US" altLang="zh-CN" sz="2100">
                <a:solidFill>
                  <a:srgbClr val="3333FF"/>
                </a:solidFill>
                <a:latin typeface="Times New Roman" panose="02020603050405020304" pitchFamily="18" charset="0"/>
                <a:ea typeface="微软雅黑" panose="020B0503020204020204" pitchFamily="34" charset="-122"/>
              </a:rPr>
              <a:t> she gets home.</a:t>
            </a:r>
            <a:br>
              <a:rPr lang="en-US" altLang="zh-CN" sz="2100">
                <a:solidFill>
                  <a:srgbClr val="3333FF"/>
                </a:solidFill>
                <a:latin typeface="Times New Roman" panose="02020603050405020304" pitchFamily="18" charset="0"/>
                <a:ea typeface="微软雅黑" panose="020B0503020204020204" pitchFamily="34" charset="-122"/>
              </a:rPr>
            </a:br>
            <a:r>
              <a:rPr lang="zh-CN" altLang="en-US" sz="2100">
                <a:solidFill>
                  <a:srgbClr val="3333FF"/>
                </a:solidFill>
                <a:latin typeface="Times New Roman" panose="02020603050405020304" pitchFamily="18" charset="0"/>
                <a:ea typeface="微软雅黑" panose="020B0503020204020204" pitchFamily="34" charset="-122"/>
              </a:rPr>
              <a:t>吴太太在到家之后通常先为家人做饭。</a:t>
            </a:r>
            <a:endParaRPr lang="en-US" altLang="zh-CN" sz="2100">
              <a:solidFill>
                <a:srgbClr val="3333FF"/>
              </a:solidFill>
              <a:latin typeface="Times New Roman" panose="02020603050405020304" pitchFamily="18" charset="0"/>
              <a:ea typeface="微软雅黑" panose="020B0503020204020204" pitchFamily="34" charset="-122"/>
            </a:endParaRPr>
          </a:p>
          <a:p>
            <a:pPr eaLnBrk="1" hangingPunct="1">
              <a:lnSpc>
                <a:spcPct val="110000"/>
              </a:lnSpc>
            </a:pPr>
            <a:r>
              <a:rPr lang="en-US" altLang="zh-CN" sz="2100">
                <a:solidFill>
                  <a:srgbClr val="FF0000"/>
                </a:solidFill>
                <a:latin typeface="Times New Roman" panose="02020603050405020304" pitchFamily="18" charset="0"/>
                <a:ea typeface="微软雅黑" panose="020B0503020204020204" pitchFamily="34" charset="-122"/>
              </a:rPr>
              <a:t>7. be strict (with sb.)  </a:t>
            </a:r>
            <a:r>
              <a:rPr lang="en-US" altLang="zh-CN" sz="2100">
                <a:solidFill>
                  <a:srgbClr val="C00000"/>
                </a:solidFill>
                <a:latin typeface="Times New Roman" panose="02020603050405020304" pitchFamily="18" charset="0"/>
                <a:ea typeface="微软雅黑" panose="020B0503020204020204" pitchFamily="34" charset="-122"/>
              </a:rPr>
              <a:t>(</a:t>
            </a:r>
            <a:r>
              <a:rPr lang="zh-CN" altLang="en-US" sz="2100">
                <a:solidFill>
                  <a:srgbClr val="C00000"/>
                </a:solidFill>
                <a:latin typeface="Times New Roman" panose="02020603050405020304" pitchFamily="18" charset="0"/>
                <a:ea typeface="微软雅黑" panose="020B0503020204020204" pitchFamily="34" charset="-122"/>
              </a:rPr>
              <a:t>对某人</a:t>
            </a:r>
            <a:r>
              <a:rPr lang="en-US" altLang="zh-CN" sz="2100">
                <a:solidFill>
                  <a:srgbClr val="C00000"/>
                </a:solidFill>
                <a:latin typeface="Times New Roman" panose="02020603050405020304" pitchFamily="18" charset="0"/>
                <a:ea typeface="微软雅黑" panose="020B0503020204020204" pitchFamily="34" charset="-122"/>
              </a:rPr>
              <a:t>)</a:t>
            </a:r>
            <a:r>
              <a:rPr lang="zh-CN" altLang="en-US" sz="2100">
                <a:solidFill>
                  <a:srgbClr val="C00000"/>
                </a:solidFill>
                <a:latin typeface="Times New Roman" panose="02020603050405020304" pitchFamily="18" charset="0"/>
                <a:ea typeface="微软雅黑" panose="020B0503020204020204" pitchFamily="34" charset="-122"/>
              </a:rPr>
              <a:t>严格的</a:t>
            </a:r>
            <a:endParaRPr lang="en-US" altLang="zh-CN" sz="2100">
              <a:solidFill>
                <a:srgbClr val="C00000"/>
              </a:solidFill>
              <a:latin typeface="Times New Roman" panose="02020603050405020304" pitchFamily="18" charset="0"/>
              <a:ea typeface="微软雅黑" panose="020B0503020204020204" pitchFamily="34" charset="-122"/>
            </a:endParaRPr>
          </a:p>
          <a:p>
            <a:pPr eaLnBrk="1" hangingPunct="1">
              <a:lnSpc>
                <a:spcPct val="110000"/>
              </a:lnSpc>
            </a:pPr>
            <a:r>
              <a:rPr lang="en-US" altLang="zh-CN" sz="2100">
                <a:solidFill>
                  <a:srgbClr val="3333FF"/>
                </a:solidFill>
                <a:latin typeface="Times New Roman" panose="02020603050405020304" pitchFamily="18" charset="0"/>
                <a:ea typeface="微软雅黑" panose="020B0503020204020204" pitchFamily="34" charset="-122"/>
              </a:rPr>
              <a:t>e.g. Our math teacher </a:t>
            </a:r>
            <a:r>
              <a:rPr lang="en-US" altLang="zh-CN" sz="2100">
                <a:solidFill>
                  <a:srgbClr val="FF0000"/>
                </a:solidFill>
                <a:latin typeface="Times New Roman" panose="02020603050405020304" pitchFamily="18" charset="0"/>
                <a:ea typeface="微软雅黑" panose="020B0503020204020204" pitchFamily="34" charset="-122"/>
              </a:rPr>
              <a:t>is</a:t>
            </a:r>
            <a:r>
              <a:rPr lang="en-US" altLang="zh-CN" sz="2100">
                <a:solidFill>
                  <a:srgbClr val="3333FF"/>
                </a:solidFill>
                <a:latin typeface="Times New Roman" panose="02020603050405020304" pitchFamily="18" charset="0"/>
                <a:ea typeface="微软雅黑" panose="020B0503020204020204" pitchFamily="34" charset="-122"/>
              </a:rPr>
              <a:t> very </a:t>
            </a:r>
            <a:r>
              <a:rPr lang="en-US" altLang="zh-CN" sz="2100">
                <a:solidFill>
                  <a:srgbClr val="FF0000"/>
                </a:solidFill>
                <a:latin typeface="Times New Roman" panose="02020603050405020304" pitchFamily="18" charset="0"/>
                <a:ea typeface="微软雅黑" panose="020B0503020204020204" pitchFamily="34" charset="-122"/>
              </a:rPr>
              <a:t>strict</a:t>
            </a:r>
            <a:r>
              <a:rPr lang="en-US" altLang="zh-CN" sz="2100">
                <a:solidFill>
                  <a:srgbClr val="3333FF"/>
                </a:solidFill>
                <a:latin typeface="Times New Roman" panose="02020603050405020304" pitchFamily="18" charset="0"/>
                <a:ea typeface="微软雅黑" panose="020B0503020204020204" pitchFamily="34" charset="-122"/>
              </a:rPr>
              <a:t>.</a:t>
            </a:r>
            <a:r>
              <a:rPr lang="en-US" altLang="zh-CN" sz="2100">
                <a:solidFill>
                  <a:srgbClr val="C00000"/>
                </a:solidFill>
                <a:latin typeface="Times New Roman" panose="02020603050405020304" pitchFamily="18" charset="0"/>
                <a:ea typeface="微软雅黑" panose="020B0503020204020204" pitchFamily="34" charset="-122"/>
              </a:rPr>
              <a:t/>
            </a:r>
            <a:br>
              <a:rPr lang="en-US" altLang="zh-CN" sz="2100">
                <a:solidFill>
                  <a:srgbClr val="C00000"/>
                </a:solidFill>
                <a:latin typeface="Times New Roman" panose="02020603050405020304" pitchFamily="18" charset="0"/>
                <a:ea typeface="微软雅黑" panose="020B0503020204020204" pitchFamily="34" charset="-122"/>
              </a:rPr>
            </a:br>
            <a:r>
              <a:rPr lang="zh-CN" altLang="en-US" sz="2100">
                <a:solidFill>
                  <a:srgbClr val="3333FF"/>
                </a:solidFill>
                <a:latin typeface="Times New Roman" panose="02020603050405020304" pitchFamily="18" charset="0"/>
                <a:ea typeface="微软雅黑" panose="020B0503020204020204" pitchFamily="34" charset="-122"/>
              </a:rPr>
              <a:t>我们的数学老师很严格。</a:t>
            </a:r>
            <a:endParaRPr lang="en-US" altLang="zh-CN" sz="2100">
              <a:solidFill>
                <a:srgbClr val="3333FF"/>
              </a:solidFill>
              <a:latin typeface="Times New Roman" panose="02020603050405020304" pitchFamily="18" charset="0"/>
              <a:ea typeface="微软雅黑" panose="020B0503020204020204" pitchFamily="34" charset="-122"/>
            </a:endParaRPr>
          </a:p>
          <a:p>
            <a:pPr eaLnBrk="1" hangingPunct="1">
              <a:lnSpc>
                <a:spcPct val="110000"/>
              </a:lnSpc>
            </a:pPr>
            <a:r>
              <a:rPr lang="en-US" altLang="zh-CN" sz="2100">
                <a:solidFill>
                  <a:srgbClr val="FF0000"/>
                </a:solidFill>
                <a:latin typeface="Times New Roman" panose="02020603050405020304" pitchFamily="18" charset="0"/>
                <a:ea typeface="微软雅黑" panose="020B0503020204020204" pitchFamily="34" charset="-122"/>
              </a:rPr>
              <a:t>Are </a:t>
            </a:r>
            <a:r>
              <a:rPr lang="en-US" altLang="zh-CN" sz="2100">
                <a:solidFill>
                  <a:srgbClr val="3333FF"/>
                </a:solidFill>
                <a:latin typeface="Times New Roman" panose="02020603050405020304" pitchFamily="18" charset="0"/>
                <a:ea typeface="微软雅黑" panose="020B0503020204020204" pitchFamily="34" charset="-122"/>
              </a:rPr>
              <a:t>your parents</a:t>
            </a:r>
            <a:r>
              <a:rPr lang="en-US" altLang="zh-CN" sz="2100">
                <a:solidFill>
                  <a:srgbClr val="00B050"/>
                </a:solidFill>
                <a:latin typeface="Times New Roman" panose="02020603050405020304" pitchFamily="18" charset="0"/>
                <a:ea typeface="微软雅黑" panose="020B0503020204020204" pitchFamily="34" charset="-122"/>
              </a:rPr>
              <a:t> </a:t>
            </a:r>
            <a:r>
              <a:rPr lang="en-US" altLang="zh-CN" sz="2100">
                <a:solidFill>
                  <a:srgbClr val="FF0000"/>
                </a:solidFill>
                <a:latin typeface="Times New Roman" panose="02020603050405020304" pitchFamily="18" charset="0"/>
                <a:ea typeface="微软雅黑" panose="020B0503020204020204" pitchFamily="34" charset="-122"/>
              </a:rPr>
              <a:t>strict with </a:t>
            </a:r>
            <a:r>
              <a:rPr lang="en-US" altLang="zh-CN" sz="2100">
                <a:solidFill>
                  <a:srgbClr val="3333FF"/>
                </a:solidFill>
                <a:latin typeface="Times New Roman" panose="02020603050405020304" pitchFamily="18" charset="0"/>
                <a:ea typeface="微软雅黑" panose="020B0503020204020204" pitchFamily="34" charset="-122"/>
              </a:rPr>
              <a:t>you?</a:t>
            </a:r>
            <a:r>
              <a:rPr lang="en-US" altLang="zh-CN" sz="2100">
                <a:solidFill>
                  <a:srgbClr val="00B050"/>
                </a:solidFill>
                <a:latin typeface="Times New Roman" panose="02020603050405020304" pitchFamily="18" charset="0"/>
                <a:ea typeface="微软雅黑" panose="020B0503020204020204" pitchFamily="34" charset="-122"/>
              </a:rPr>
              <a:t/>
            </a:r>
            <a:br>
              <a:rPr lang="en-US" altLang="zh-CN" sz="2100">
                <a:solidFill>
                  <a:srgbClr val="00B050"/>
                </a:solidFill>
                <a:latin typeface="Times New Roman" panose="02020603050405020304" pitchFamily="18" charset="0"/>
                <a:ea typeface="微软雅黑" panose="020B0503020204020204" pitchFamily="34" charset="-122"/>
              </a:rPr>
            </a:br>
            <a:r>
              <a:rPr lang="zh-CN" altLang="en-US" sz="2100">
                <a:solidFill>
                  <a:srgbClr val="3333FF"/>
                </a:solidFill>
                <a:latin typeface="Times New Roman" panose="02020603050405020304" pitchFamily="18" charset="0"/>
                <a:ea typeface="微软雅黑" panose="020B0503020204020204" pitchFamily="34" charset="-122"/>
              </a:rPr>
              <a:t>你的父母对你严格吗？</a:t>
            </a:r>
            <a:endParaRPr lang="en-US" altLang="zh-CN" sz="2100">
              <a:solidFill>
                <a:srgbClr val="3333FF"/>
              </a:solidFill>
              <a:latin typeface="Times New Roman" panose="02020603050405020304" pitchFamily="18" charset="0"/>
              <a:ea typeface="微软雅黑" panose="020B0503020204020204" pitchFamily="34"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66626">
                                            <p:txEl>
                                              <p:pRg st="0" end="0"/>
                                            </p:txEl>
                                          </p:spTgt>
                                        </p:tgtEl>
                                        <p:attrNameLst>
                                          <p:attrName>style.visibility</p:attrName>
                                        </p:attrNameLst>
                                      </p:cBhvr>
                                      <p:to>
                                        <p:strVal val="visible"/>
                                      </p:to>
                                    </p:set>
                                    <p:animEffect transition="in" filter="randombar(horizontal)">
                                      <p:cBhvr>
                                        <p:cTn id="7" dur="500"/>
                                        <p:tgtEl>
                                          <p:spTgt spid="66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66626">
                                            <p:txEl>
                                              <p:pRg st="1" end="1"/>
                                            </p:txEl>
                                          </p:spTgt>
                                        </p:tgtEl>
                                        <p:attrNameLst>
                                          <p:attrName>style.visibility</p:attrName>
                                        </p:attrNameLst>
                                      </p:cBhvr>
                                      <p:to>
                                        <p:strVal val="visible"/>
                                      </p:to>
                                    </p:set>
                                    <p:animEffect transition="in" filter="randombar(horizontal)">
                                      <p:cBhvr>
                                        <p:cTn id="12" dur="500"/>
                                        <p:tgtEl>
                                          <p:spTgt spid="66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66626">
                                            <p:txEl>
                                              <p:pRg st="2" end="2"/>
                                            </p:txEl>
                                          </p:spTgt>
                                        </p:tgtEl>
                                        <p:attrNameLst>
                                          <p:attrName>style.visibility</p:attrName>
                                        </p:attrNameLst>
                                      </p:cBhvr>
                                      <p:to>
                                        <p:strVal val="visible"/>
                                      </p:to>
                                    </p:set>
                                    <p:animEffect transition="in" filter="strips(downRight)">
                                      <p:cBhvr>
                                        <p:cTn id="17" dur="500"/>
                                        <p:tgtEl>
                                          <p:spTgt spid="66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66626">
                                            <p:txEl>
                                              <p:pRg st="3" end="3"/>
                                            </p:txEl>
                                          </p:spTgt>
                                        </p:tgtEl>
                                        <p:attrNameLst>
                                          <p:attrName>style.visibility</p:attrName>
                                        </p:attrNameLst>
                                      </p:cBhvr>
                                      <p:to>
                                        <p:strVal val="visible"/>
                                      </p:to>
                                    </p:set>
                                    <p:animEffect transition="in" filter="randombar(horizontal)">
                                      <p:cBhvr>
                                        <p:cTn id="22" dur="500"/>
                                        <p:tgtEl>
                                          <p:spTgt spid="666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66626">
                                            <p:txEl>
                                              <p:pRg st="4" end="4"/>
                                            </p:txEl>
                                          </p:spTgt>
                                        </p:tgtEl>
                                        <p:attrNameLst>
                                          <p:attrName>style.visibility</p:attrName>
                                        </p:attrNameLst>
                                      </p:cBhvr>
                                      <p:to>
                                        <p:strVal val="visible"/>
                                      </p:to>
                                    </p:set>
                                    <p:animEffect transition="in" filter="randombar(horizontal)">
                                      <p:cBhvr>
                                        <p:cTn id="27" dur="500"/>
                                        <p:tgtEl>
                                          <p:spTgt spid="66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矩形 667649"/>
          <p:cNvSpPr>
            <a:spLocks noChangeArrowheads="1"/>
          </p:cNvSpPr>
          <p:nvPr/>
        </p:nvSpPr>
        <p:spPr bwMode="auto">
          <a:xfrm>
            <a:off x="956072" y="1387079"/>
            <a:ext cx="6399609" cy="278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pPr>
            <a:r>
              <a:rPr lang="en-US" altLang="zh-CN" sz="2100" dirty="0">
                <a:solidFill>
                  <a:srgbClr val="CC0000"/>
                </a:solidFill>
                <a:latin typeface="Times New Roman" panose="02020603050405020304" pitchFamily="18" charset="0"/>
                <a:ea typeface="微软雅黑" panose="020B0503020204020204" pitchFamily="34" charset="-122"/>
              </a:rPr>
              <a:t>8.</a:t>
            </a:r>
            <a:r>
              <a:rPr lang="en-US" altLang="zh-CN" sz="2100" dirty="0">
                <a:solidFill>
                  <a:srgbClr val="C00000"/>
                </a:solidFill>
                <a:latin typeface="Times New Roman" panose="02020603050405020304" pitchFamily="18" charset="0"/>
                <a:ea typeface="微软雅黑" panose="020B0503020204020204" pitchFamily="34" charset="-122"/>
              </a:rPr>
              <a:t> There are a lot of things you can do.</a:t>
            </a:r>
          </a:p>
          <a:p>
            <a:pPr>
              <a:lnSpc>
                <a:spcPct val="120000"/>
              </a:lnSpc>
            </a:pPr>
            <a:r>
              <a:rPr lang="zh-CN" altLang="en-US" sz="2100" dirty="0">
                <a:solidFill>
                  <a:srgbClr val="C00000"/>
                </a:solidFill>
                <a:latin typeface="Times New Roman" panose="02020603050405020304" pitchFamily="18" charset="0"/>
                <a:ea typeface="微软雅黑" panose="020B0503020204020204" pitchFamily="34" charset="-122"/>
              </a:rPr>
              <a:t>     有许多你可以做的事情。</a:t>
            </a:r>
            <a:endParaRPr lang="en-US" altLang="zh-CN" sz="2100" dirty="0">
              <a:solidFill>
                <a:srgbClr val="C00000"/>
              </a:solidFill>
              <a:latin typeface="Times New Roman" panose="02020603050405020304" pitchFamily="18" charset="0"/>
              <a:ea typeface="微软雅黑" panose="020B0503020204020204" pitchFamily="34" charset="-122"/>
            </a:endParaRPr>
          </a:p>
          <a:p>
            <a:pPr>
              <a:lnSpc>
                <a:spcPct val="120000"/>
              </a:lnSpc>
            </a:pPr>
            <a:r>
              <a:rPr lang="zh-CN" altLang="en-US" sz="2100" dirty="0">
                <a:solidFill>
                  <a:srgbClr val="3333FF"/>
                </a:solidFill>
                <a:latin typeface="Times New Roman" panose="02020603050405020304" pitchFamily="18" charset="0"/>
                <a:ea typeface="微软雅黑" panose="020B0503020204020204" pitchFamily="34" charset="-122"/>
              </a:rPr>
              <a:t>此句中</a:t>
            </a:r>
            <a:r>
              <a:rPr lang="en-US" altLang="zh-CN" sz="2100" dirty="0">
                <a:solidFill>
                  <a:srgbClr val="3333FF"/>
                </a:solidFill>
                <a:latin typeface="Times New Roman" panose="02020603050405020304" pitchFamily="18" charset="0"/>
                <a:ea typeface="微软雅黑" panose="020B0503020204020204" pitchFamily="34" charset="-122"/>
              </a:rPr>
              <a:t>a lot of things you can do</a:t>
            </a:r>
            <a:r>
              <a:rPr lang="zh-CN" altLang="en-US" sz="2100" dirty="0">
                <a:solidFill>
                  <a:srgbClr val="3333FF"/>
                </a:solidFill>
                <a:latin typeface="Times New Roman" panose="02020603050405020304" pitchFamily="18" charset="0"/>
                <a:ea typeface="微软雅黑" panose="020B0503020204020204" pitchFamily="34" charset="-122"/>
              </a:rPr>
              <a:t>是一个名词短语，句子</a:t>
            </a:r>
            <a:r>
              <a:rPr lang="en-US" altLang="zh-CN" sz="2100" dirty="0">
                <a:solidFill>
                  <a:srgbClr val="3333FF"/>
                </a:solidFill>
                <a:latin typeface="Times New Roman" panose="02020603050405020304" pitchFamily="18" charset="0"/>
                <a:ea typeface="微软雅黑" panose="020B0503020204020204" pitchFamily="34" charset="-122"/>
              </a:rPr>
              <a:t>you can do</a:t>
            </a:r>
            <a:r>
              <a:rPr lang="zh-CN" altLang="en-US" sz="2100" dirty="0">
                <a:solidFill>
                  <a:srgbClr val="3333FF"/>
                </a:solidFill>
                <a:latin typeface="Times New Roman" panose="02020603050405020304" pitchFamily="18" charset="0"/>
                <a:ea typeface="微软雅黑" panose="020B0503020204020204" pitchFamily="34" charset="-122"/>
              </a:rPr>
              <a:t>起着修饰，限定名词</a:t>
            </a:r>
            <a:r>
              <a:rPr lang="en-US" altLang="zh-CN" sz="2100" dirty="0">
                <a:solidFill>
                  <a:srgbClr val="3333FF"/>
                </a:solidFill>
                <a:latin typeface="Times New Roman" panose="02020603050405020304" pitchFamily="18" charset="0"/>
                <a:ea typeface="微软雅黑" panose="020B0503020204020204" pitchFamily="34" charset="-122"/>
              </a:rPr>
              <a:t>things</a:t>
            </a:r>
            <a:r>
              <a:rPr lang="zh-CN" altLang="en-US" sz="2100" dirty="0">
                <a:solidFill>
                  <a:srgbClr val="3333FF"/>
                </a:solidFill>
                <a:latin typeface="Times New Roman" panose="02020603050405020304" pitchFamily="18" charset="0"/>
                <a:ea typeface="微软雅黑" panose="020B0503020204020204" pitchFamily="34" charset="-122"/>
              </a:rPr>
              <a:t>的作用。英语中当句子限定修饰名词时要放在该名词之后。</a:t>
            </a:r>
          </a:p>
          <a:p>
            <a:pPr>
              <a:lnSpc>
                <a:spcPct val="120000"/>
              </a:lnSpc>
            </a:pPr>
            <a:r>
              <a:rPr lang="en-US" altLang="zh-CN" sz="2100" dirty="0">
                <a:solidFill>
                  <a:srgbClr val="3333FF"/>
                </a:solidFill>
                <a:latin typeface="Times New Roman" panose="02020603050405020304" pitchFamily="18" charset="0"/>
                <a:ea typeface="微软雅黑" panose="020B0503020204020204" pitchFamily="34" charset="-122"/>
              </a:rPr>
              <a:t>e.g. There are a lot of songs you can sing.</a:t>
            </a:r>
          </a:p>
          <a:p>
            <a:pPr>
              <a:lnSpc>
                <a:spcPct val="120000"/>
              </a:lnSpc>
            </a:pPr>
            <a:r>
              <a:rPr lang="en-US" altLang="zh-CN" sz="2100" dirty="0">
                <a:solidFill>
                  <a:srgbClr val="3333FF"/>
                </a:solidFill>
                <a:latin typeface="Times New Roman" panose="02020603050405020304" pitchFamily="18" charset="0"/>
                <a:ea typeface="微软雅黑" panose="020B0503020204020204" pitchFamily="34" charset="-122"/>
              </a:rPr>
              <a:t>       </a:t>
            </a:r>
            <a:r>
              <a:rPr lang="zh-CN" altLang="en-US" sz="2100" dirty="0">
                <a:solidFill>
                  <a:srgbClr val="3333FF"/>
                </a:solidFill>
                <a:latin typeface="Times New Roman" panose="02020603050405020304" pitchFamily="18" charset="0"/>
                <a:ea typeface="微软雅黑" panose="020B0503020204020204" pitchFamily="34" charset="-122"/>
              </a:rPr>
              <a:t>有许多歌曲你可以唱。</a:t>
            </a:r>
            <a:endParaRPr lang="en-US" altLang="zh-CN" sz="2100" dirty="0">
              <a:solidFill>
                <a:srgbClr val="3333FF"/>
              </a:solidFill>
              <a:latin typeface="Times New Roman" panose="02020603050405020304" pitchFamily="18" charset="0"/>
              <a:ea typeface="微软雅黑" panose="020B0503020204020204" pitchFamily="34"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67650">
                                            <p:txEl>
                                              <p:pRg st="0" end="0"/>
                                            </p:txEl>
                                          </p:spTgt>
                                        </p:tgtEl>
                                        <p:attrNameLst>
                                          <p:attrName>style.visibility</p:attrName>
                                        </p:attrNameLst>
                                      </p:cBhvr>
                                      <p:to>
                                        <p:strVal val="visible"/>
                                      </p:to>
                                    </p:set>
                                    <p:animEffect transition="in" filter="strips(downRight)">
                                      <p:cBhvr>
                                        <p:cTn id="7" dur="500"/>
                                        <p:tgtEl>
                                          <p:spTgt spid="667650">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667650">
                                            <p:txEl>
                                              <p:pRg st="1" end="1"/>
                                            </p:txEl>
                                          </p:spTgt>
                                        </p:tgtEl>
                                        <p:attrNameLst>
                                          <p:attrName>style.visibility</p:attrName>
                                        </p:attrNameLst>
                                      </p:cBhvr>
                                      <p:to>
                                        <p:strVal val="visible"/>
                                      </p:to>
                                    </p:set>
                                    <p:animEffect transition="in" filter="strips(downRight)">
                                      <p:cBhvr>
                                        <p:cTn id="10" dur="500"/>
                                        <p:tgtEl>
                                          <p:spTgt spid="66765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67650">
                                            <p:txEl>
                                              <p:pRg st="2" end="2"/>
                                            </p:txEl>
                                          </p:spTgt>
                                        </p:tgtEl>
                                        <p:attrNameLst>
                                          <p:attrName>style.visibility</p:attrName>
                                        </p:attrNameLst>
                                      </p:cBhvr>
                                      <p:to>
                                        <p:strVal val="visible"/>
                                      </p:to>
                                    </p:set>
                                    <p:animEffect transition="in" filter="randombar(horizontal)">
                                      <p:cBhvr>
                                        <p:cTn id="15" dur="500"/>
                                        <p:tgtEl>
                                          <p:spTgt spid="66765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67650">
                                            <p:txEl>
                                              <p:pRg st="3" end="3"/>
                                            </p:txEl>
                                          </p:spTgt>
                                        </p:tgtEl>
                                        <p:attrNameLst>
                                          <p:attrName>style.visibility</p:attrName>
                                        </p:attrNameLst>
                                      </p:cBhvr>
                                      <p:to>
                                        <p:strVal val="visible"/>
                                      </p:to>
                                    </p:set>
                                    <p:animEffect transition="in" filter="randombar(horizontal)">
                                      <p:cBhvr>
                                        <p:cTn id="20" dur="500"/>
                                        <p:tgtEl>
                                          <p:spTgt spid="66765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67650">
                                            <p:txEl>
                                              <p:pRg st="4" end="4"/>
                                            </p:txEl>
                                          </p:spTgt>
                                        </p:tgtEl>
                                        <p:attrNameLst>
                                          <p:attrName>style.visibility</p:attrName>
                                        </p:attrNameLst>
                                      </p:cBhvr>
                                      <p:to>
                                        <p:strVal val="visible"/>
                                      </p:to>
                                    </p:set>
                                    <p:animEffect transition="in" filter="randombar(horizontal)">
                                      <p:cBhvr>
                                        <p:cTn id="25" dur="500"/>
                                        <p:tgtEl>
                                          <p:spTgt spid="667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119188" y="1358503"/>
            <a:ext cx="6372225"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10000"/>
              </a:lnSpc>
              <a:defRPr/>
            </a:pPr>
            <a:r>
              <a:rPr lang="en-US" altLang="zh-CN" sz="2400" b="1" dirty="0">
                <a:solidFill>
                  <a:schemeClr val="tx1">
                    <a:lumMod val="95000"/>
                    <a:lumOff val="5000"/>
                  </a:schemeClr>
                </a:solidFill>
                <a:latin typeface="Times New Roman" panose="02020603050405020304" pitchFamily="18" charset="0"/>
                <a:sym typeface="+mn-ea"/>
              </a:rPr>
              <a:t>Write a letter to Dr. Know. Tell him about all the rules</a:t>
            </a:r>
            <a:r>
              <a:rPr lang="zh-CN" altLang="en-US" sz="2400" b="1" dirty="0">
                <a:solidFill>
                  <a:schemeClr val="tx1">
                    <a:lumMod val="95000"/>
                    <a:lumOff val="5000"/>
                  </a:schemeClr>
                </a:solidFill>
                <a:latin typeface="Times New Roman" panose="02020603050405020304" pitchFamily="18" charset="0"/>
                <a:sym typeface="+mn-ea"/>
              </a:rPr>
              <a:t> and</a:t>
            </a:r>
            <a:r>
              <a:rPr lang="en-US" altLang="zh-CN" sz="2400" b="1" dirty="0">
                <a:solidFill>
                  <a:schemeClr val="tx1">
                    <a:lumMod val="95000"/>
                    <a:lumOff val="5000"/>
                  </a:schemeClr>
                </a:solidFill>
                <a:latin typeface="Times New Roman" panose="02020603050405020304" pitchFamily="18" charset="0"/>
                <a:sym typeface="+mn-ea"/>
              </a:rPr>
              <a:t> how you feel about them.   </a:t>
            </a:r>
            <a:endParaRPr lang="en-US" altLang="zh-CN" sz="2400" b="1" dirty="0">
              <a:solidFill>
                <a:schemeClr val="tx1">
                  <a:lumMod val="95000"/>
                  <a:lumOff val="5000"/>
                </a:schemeClr>
              </a:solidFill>
              <a:latin typeface="Times New Roman" panose="02020603050405020304" pitchFamily="18" charset="0"/>
              <a:cs typeface="Times New Roman" panose="02020603050405020304" pitchFamily="18" charset="0"/>
              <a:sym typeface="+mn-ea"/>
            </a:endParaRPr>
          </a:p>
        </p:txBody>
      </p:sp>
      <p:pic>
        <p:nvPicPr>
          <p:cNvPr id="73730" name="矩形 2"/>
          <p:cNvPicPr>
            <a:picLocks noChangeArrowheads="1"/>
          </p:cNvPicPr>
          <p:nvPr/>
        </p:nvPicPr>
        <p:blipFill>
          <a:blip r:embed="rId3" cstate="email"/>
          <a:srcRect/>
          <a:stretch>
            <a:fillRect/>
          </a:stretch>
        </p:blipFill>
        <p:spPr bwMode="auto">
          <a:xfrm>
            <a:off x="1169194" y="2355057"/>
            <a:ext cx="6688931" cy="199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矩形 9"/>
          <p:cNvPicPr>
            <a:picLocks noChangeArrowheads="1"/>
          </p:cNvPicPr>
          <p:nvPr/>
        </p:nvPicPr>
        <p:blipFill>
          <a:blip r:embed="rId4" cstate="email"/>
          <a:srcRect/>
          <a:stretch>
            <a:fillRect/>
          </a:stretch>
        </p:blipFill>
        <p:spPr bwMode="auto">
          <a:xfrm>
            <a:off x="3303985" y="626269"/>
            <a:ext cx="2001440"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3"/>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矩形 677889"/>
          <p:cNvSpPr>
            <a:spLocks noChangeArrowheads="1"/>
          </p:cNvSpPr>
          <p:nvPr/>
        </p:nvSpPr>
        <p:spPr bwMode="auto">
          <a:xfrm>
            <a:off x="1312069" y="965597"/>
            <a:ext cx="6506766"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10000"/>
              </a:lnSpc>
            </a:pPr>
            <a:r>
              <a:rPr lang="en-US" altLang="zh-CN" sz="2100">
                <a:solidFill>
                  <a:srgbClr val="C00000"/>
                </a:solidFill>
                <a:latin typeface="Times New Roman" panose="02020603050405020304" pitchFamily="18" charset="0"/>
              </a:rPr>
              <a:t>Dear Dr. Know,</a:t>
            </a:r>
          </a:p>
          <a:p>
            <a:pPr>
              <a:lnSpc>
                <a:spcPct val="110000"/>
              </a:lnSpc>
            </a:pPr>
            <a:r>
              <a:rPr lang="en-US" altLang="zh-CN" sz="2100">
                <a:solidFill>
                  <a:srgbClr val="C00000"/>
                </a:solidFill>
                <a:latin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Li Yan</a:t>
            </a:r>
          </a:p>
        </p:txBody>
      </p:sp>
      <p:sp>
        <p:nvSpPr>
          <p:cNvPr id="677891" name="Text Box 11"/>
          <p:cNvSpPr txBox="1">
            <a:spLocks noChangeArrowheads="1"/>
          </p:cNvSpPr>
          <p:nvPr/>
        </p:nvSpPr>
        <p:spPr bwMode="auto">
          <a:xfrm>
            <a:off x="1312069" y="1281112"/>
            <a:ext cx="6588919" cy="291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100" dirty="0">
                <a:latin typeface="Times New Roman" panose="02020603050405020304" pitchFamily="18" charset="0"/>
              </a:rPr>
              <a:t>Can you help me? I’m not happy because there’re too many rules in my life. I must get up before 6:30 and practice English every morning. I can’t go out on school nights. I can’t meet friends on school days. I must do my homework first after school. I can’t watch TV before I practice the piano.</a:t>
            </a:r>
          </a:p>
          <a:p>
            <a:pPr eaLnBrk="1" hangingPunct="1">
              <a:lnSpc>
                <a:spcPct val="110000"/>
              </a:lnSpc>
            </a:pPr>
            <a:r>
              <a:rPr lang="en-US" altLang="zh-CN" sz="2100" dirty="0">
                <a:latin typeface="Times New Roman" panose="02020603050405020304" pitchFamily="18" charset="0"/>
              </a:rPr>
              <a:t>I have to wear the school uniform at school. I have </a:t>
            </a:r>
            <a:r>
              <a:rPr lang="zh-CN" altLang="en-US" sz="2100" dirty="0">
                <a:latin typeface="Times New Roman" panose="02020603050405020304" pitchFamily="18" charset="0"/>
              </a:rPr>
              <a:t>to </a:t>
            </a:r>
            <a:r>
              <a:rPr lang="en-US" altLang="zh-CN" sz="2100" dirty="0">
                <a:latin typeface="Times New Roman" panose="02020603050405020304" pitchFamily="18" charset="0"/>
              </a:rPr>
              <a:t>keep my hair short. I can’t be noisy or eat in class. What can I do?</a:t>
            </a:r>
            <a:endParaRPr lang="en-US" altLang="zh-CN" sz="2100" dirty="0">
              <a:latin typeface="Times New Roman" panose="02020603050405020304" pitchFamily="18" charset="0"/>
              <a:cs typeface="Times New Roman" panose="02020603050405020304"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77890"/>
                                        </p:tgtEl>
                                        <p:attrNameLst>
                                          <p:attrName>style.visibility</p:attrName>
                                        </p:attrNameLst>
                                      </p:cBhvr>
                                      <p:to>
                                        <p:strVal val="visible"/>
                                      </p:to>
                                    </p:set>
                                    <p:animEffect transition="in" filter="circle(in)">
                                      <p:cBhvr>
                                        <p:cTn id="7" dur="1000"/>
                                        <p:tgtEl>
                                          <p:spTgt spid="6778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7891"/>
                                        </p:tgtEl>
                                        <p:attrNameLst>
                                          <p:attrName>style.visibility</p:attrName>
                                        </p:attrNameLst>
                                      </p:cBhvr>
                                      <p:to>
                                        <p:strVal val="visible"/>
                                      </p:to>
                                    </p:set>
                                    <p:animEffect transition="in" filter="box(in)">
                                      <p:cBhvr>
                                        <p:cTn id="12" dur="500"/>
                                        <p:tgtEl>
                                          <p:spTgt spid="67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0" grpId="0"/>
      <p:bldP spid="67789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title" idx="4294967295"/>
          </p:nvPr>
        </p:nvSpPr>
        <p:spPr bwMode="auto">
          <a:xfrm>
            <a:off x="2674144" y="776288"/>
            <a:ext cx="565785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sz="3000" b="1">
                <a:solidFill>
                  <a:srgbClr val="7030A0"/>
                </a:solidFill>
                <a:latin typeface="Times New Roman" panose="02020603050405020304" pitchFamily="18" charset="0"/>
              </a:rPr>
              <a:t>FAMILY  RULES</a:t>
            </a:r>
          </a:p>
        </p:txBody>
      </p:sp>
      <p:sp>
        <p:nvSpPr>
          <p:cNvPr id="46091" name="Text Box 11"/>
          <p:cNvSpPr txBox="1">
            <a:spLocks noChangeArrowheads="1"/>
          </p:cNvSpPr>
          <p:nvPr/>
        </p:nvSpPr>
        <p:spPr bwMode="auto">
          <a:xfrm>
            <a:off x="2284810" y="4562475"/>
            <a:ext cx="4050506" cy="4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C00000"/>
                </a:solidFill>
                <a:latin typeface="Times New Roman" panose="02020603050405020304" pitchFamily="18" charset="0"/>
              </a:rPr>
              <a:t>Don’t watch TV late at night.</a:t>
            </a:r>
          </a:p>
        </p:txBody>
      </p:sp>
      <p:pic>
        <p:nvPicPr>
          <p:cNvPr id="14339" name="图片 2"/>
          <p:cNvPicPr>
            <a:picLocks noChangeAspect="1" noChangeArrowheads="1"/>
          </p:cNvPicPr>
          <p:nvPr/>
        </p:nvPicPr>
        <p:blipFill>
          <a:blip r:embed="rId2"/>
          <a:srcRect/>
          <a:stretch>
            <a:fillRect/>
          </a:stretch>
        </p:blipFill>
        <p:spPr bwMode="auto">
          <a:xfrm>
            <a:off x="2174082" y="1627585"/>
            <a:ext cx="4017169"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 calcmode="lin" valueType="num">
                                      <p:cBhvr>
                                        <p:cTn id="7" dur="500" fill="hold"/>
                                        <p:tgtEl>
                                          <p:spTgt spid="46091"/>
                                        </p:tgtEl>
                                        <p:attrNameLst>
                                          <p:attrName>ppt_x</p:attrName>
                                        </p:attrNameLst>
                                      </p:cBhvr>
                                      <p:tavLst>
                                        <p:tav tm="0">
                                          <p:val>
                                            <p:strVal val="#ppt_x-.2"/>
                                          </p:val>
                                        </p:tav>
                                        <p:tav tm="100000">
                                          <p:val>
                                            <p:strVal val="#ppt_x"/>
                                          </p:val>
                                        </p:tav>
                                      </p:tavLst>
                                    </p:anim>
                                    <p:anim calcmode="lin" valueType="num">
                                      <p:cBhvr>
                                        <p:cTn id="8" dur="500" fill="hold"/>
                                        <p:tgtEl>
                                          <p:spTgt spid="46091"/>
                                        </p:tgtEl>
                                        <p:attrNameLst>
                                          <p:attrName>ppt_y</p:attrName>
                                        </p:attrNameLst>
                                      </p:cBhvr>
                                      <p:tavLst>
                                        <p:tav tm="0">
                                          <p:val>
                                            <p:strVal val="#ppt_y"/>
                                          </p:val>
                                        </p:tav>
                                        <p:tav tm="100000">
                                          <p:val>
                                            <p:strVal val="#ppt_y"/>
                                          </p:val>
                                        </p:tav>
                                      </p:tavLst>
                                    </p:anim>
                                    <p:animEffect transition="in" filter="wipe(right)" prLst="gradientSize: 0.1">
                                      <p:cBhvr>
                                        <p:cTn id="9" dur="5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title" idx="4294967295"/>
          </p:nvPr>
        </p:nvSpPr>
        <p:spPr bwMode="auto">
          <a:xfrm>
            <a:off x="2797969" y="823913"/>
            <a:ext cx="565785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b="1" smtClean="0">
                <a:solidFill>
                  <a:srgbClr val="7030A0"/>
                </a:solidFill>
                <a:latin typeface="Times New Roman" panose="02020603050405020304" pitchFamily="18" charset="0"/>
              </a:rPr>
              <a:t>FAMILY  RULES</a:t>
            </a:r>
          </a:p>
        </p:txBody>
      </p:sp>
      <p:sp>
        <p:nvSpPr>
          <p:cNvPr id="44041" name="Text Box 9"/>
          <p:cNvSpPr txBox="1">
            <a:spLocks noChangeArrowheads="1"/>
          </p:cNvSpPr>
          <p:nvPr/>
        </p:nvSpPr>
        <p:spPr bwMode="auto">
          <a:xfrm>
            <a:off x="2822973" y="4446985"/>
            <a:ext cx="307895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a:solidFill>
                  <a:srgbClr val="C00000"/>
                </a:solidFill>
                <a:latin typeface="Times New Roman" panose="02020603050405020304" pitchFamily="18" charset="0"/>
              </a:rPr>
              <a:t>Don’t eat in bed.</a:t>
            </a:r>
          </a:p>
        </p:txBody>
      </p:sp>
      <p:pic>
        <p:nvPicPr>
          <p:cNvPr id="15363" name="图片 1"/>
          <p:cNvPicPr>
            <a:picLocks noChangeAspect="1" noChangeArrowheads="1"/>
          </p:cNvPicPr>
          <p:nvPr/>
        </p:nvPicPr>
        <p:blipFill>
          <a:blip r:embed="rId2"/>
          <a:srcRect/>
          <a:stretch>
            <a:fillRect/>
          </a:stretch>
        </p:blipFill>
        <p:spPr bwMode="auto">
          <a:xfrm>
            <a:off x="2632472" y="1582341"/>
            <a:ext cx="3810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p:cTn id="7" dur="500" fill="hold"/>
                                        <p:tgtEl>
                                          <p:spTgt spid="44041"/>
                                        </p:tgtEl>
                                        <p:attrNameLst>
                                          <p:attrName>ppt_x</p:attrName>
                                        </p:attrNameLst>
                                      </p:cBhvr>
                                      <p:tavLst>
                                        <p:tav tm="0">
                                          <p:val>
                                            <p:strVal val="#ppt_x-.2"/>
                                          </p:val>
                                        </p:tav>
                                        <p:tav tm="100000">
                                          <p:val>
                                            <p:strVal val="#ppt_x"/>
                                          </p:val>
                                        </p:tav>
                                      </p:tavLst>
                                    </p:anim>
                                    <p:anim calcmode="lin" valueType="num">
                                      <p:cBhvr>
                                        <p:cTn id="8" dur="500" fill="hold"/>
                                        <p:tgtEl>
                                          <p:spTgt spid="44041"/>
                                        </p:tgtEl>
                                        <p:attrNameLst>
                                          <p:attrName>ppt_y</p:attrName>
                                        </p:attrNameLst>
                                      </p:cBhvr>
                                      <p:tavLst>
                                        <p:tav tm="0">
                                          <p:val>
                                            <p:strVal val="#ppt_y"/>
                                          </p:val>
                                        </p:tav>
                                        <p:tav tm="100000">
                                          <p:val>
                                            <p:strVal val="#ppt_y"/>
                                          </p:val>
                                        </p:tav>
                                      </p:tavLst>
                                    </p:anim>
                                    <p:animEffect transition="in" filter="wipe(right)" prLst="gradientSize: 0.1">
                                      <p:cBhvr>
                                        <p:cTn id="9" dur="5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title" idx="4294967295"/>
          </p:nvPr>
        </p:nvSpPr>
        <p:spPr bwMode="auto">
          <a:xfrm>
            <a:off x="2900363" y="744141"/>
            <a:ext cx="565785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b="1" smtClean="0">
                <a:solidFill>
                  <a:srgbClr val="7030A0"/>
                </a:solidFill>
                <a:latin typeface="Times New Roman" panose="02020603050405020304" pitchFamily="18" charset="0"/>
              </a:rPr>
              <a:t>FAMILY  RULES</a:t>
            </a:r>
          </a:p>
        </p:txBody>
      </p:sp>
      <p:sp>
        <p:nvSpPr>
          <p:cNvPr id="41993" name="Text Box 9"/>
          <p:cNvSpPr txBox="1">
            <a:spLocks noChangeArrowheads="1"/>
          </p:cNvSpPr>
          <p:nvPr/>
        </p:nvSpPr>
        <p:spPr bwMode="auto">
          <a:xfrm>
            <a:off x="2514601" y="4476750"/>
            <a:ext cx="486013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C00000"/>
                </a:solidFill>
                <a:latin typeface="Times New Roman" panose="02020603050405020304" pitchFamily="18" charset="0"/>
              </a:rPr>
              <a:t>Clean the bedroom on Saturdays.</a:t>
            </a:r>
          </a:p>
        </p:txBody>
      </p:sp>
      <p:pic>
        <p:nvPicPr>
          <p:cNvPr id="16387" name="图片 1"/>
          <p:cNvPicPr>
            <a:picLocks noChangeAspect="1" noChangeArrowheads="1"/>
          </p:cNvPicPr>
          <p:nvPr/>
        </p:nvPicPr>
        <p:blipFill>
          <a:blip r:embed="rId2" cstate="email"/>
          <a:srcRect/>
          <a:stretch>
            <a:fillRect/>
          </a:stretch>
        </p:blipFill>
        <p:spPr bwMode="auto">
          <a:xfrm>
            <a:off x="3371851" y="1558529"/>
            <a:ext cx="2669381"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anim calcmode="lin" valueType="num">
                                      <p:cBhvr>
                                        <p:cTn id="7" dur="500" fill="hold"/>
                                        <p:tgtEl>
                                          <p:spTgt spid="41993"/>
                                        </p:tgtEl>
                                        <p:attrNameLst>
                                          <p:attrName>ppt_x</p:attrName>
                                        </p:attrNameLst>
                                      </p:cBhvr>
                                      <p:tavLst>
                                        <p:tav tm="0">
                                          <p:val>
                                            <p:strVal val="#ppt_x-.2"/>
                                          </p:val>
                                        </p:tav>
                                        <p:tav tm="100000">
                                          <p:val>
                                            <p:strVal val="#ppt_x"/>
                                          </p:val>
                                        </p:tav>
                                      </p:tavLst>
                                    </p:anim>
                                    <p:anim calcmode="lin" valueType="num">
                                      <p:cBhvr>
                                        <p:cTn id="8" dur="500" fill="hold"/>
                                        <p:tgtEl>
                                          <p:spTgt spid="41993"/>
                                        </p:tgtEl>
                                        <p:attrNameLst>
                                          <p:attrName>ppt_y</p:attrName>
                                        </p:attrNameLst>
                                      </p:cBhvr>
                                      <p:tavLst>
                                        <p:tav tm="0">
                                          <p:val>
                                            <p:strVal val="#ppt_y"/>
                                          </p:val>
                                        </p:tav>
                                        <p:tav tm="100000">
                                          <p:val>
                                            <p:strVal val="#ppt_y"/>
                                          </p:val>
                                        </p:tav>
                                      </p:tavLst>
                                    </p:anim>
                                    <p:animEffect transition="in" filter="wipe(right)" prLst="gradientSize: 0.1">
                                      <p:cBhvr>
                                        <p:cTn id="9"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title" idx="4294967295"/>
          </p:nvPr>
        </p:nvSpPr>
        <p:spPr bwMode="auto">
          <a:xfrm>
            <a:off x="2875360" y="565547"/>
            <a:ext cx="565785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sz="3000" b="1">
                <a:solidFill>
                  <a:srgbClr val="7030A0"/>
                </a:solidFill>
                <a:latin typeface="Times New Roman" panose="02020603050405020304" pitchFamily="18" charset="0"/>
              </a:rPr>
              <a:t>FAMILY  RULES</a:t>
            </a:r>
          </a:p>
        </p:txBody>
      </p:sp>
      <p:sp>
        <p:nvSpPr>
          <p:cNvPr id="39945" name="Text Box 9"/>
          <p:cNvSpPr txBox="1">
            <a:spLocks noChangeArrowheads="1"/>
          </p:cNvSpPr>
          <p:nvPr/>
        </p:nvSpPr>
        <p:spPr bwMode="auto">
          <a:xfrm>
            <a:off x="2387204" y="4452938"/>
            <a:ext cx="426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C00000"/>
                </a:solidFill>
                <a:latin typeface="Times New Roman" panose="02020603050405020304" pitchFamily="18" charset="0"/>
              </a:rPr>
              <a:t>Don’t get up late on Sundays.</a:t>
            </a:r>
          </a:p>
        </p:txBody>
      </p:sp>
      <p:pic>
        <p:nvPicPr>
          <p:cNvPr id="17411" name="图片 1"/>
          <p:cNvPicPr>
            <a:picLocks noChangeAspect="1" noChangeArrowheads="1"/>
          </p:cNvPicPr>
          <p:nvPr/>
        </p:nvPicPr>
        <p:blipFill>
          <a:blip r:embed="rId2" cstate="email"/>
          <a:srcRect/>
          <a:stretch>
            <a:fillRect/>
          </a:stretch>
        </p:blipFill>
        <p:spPr bwMode="auto">
          <a:xfrm>
            <a:off x="2224088" y="1327548"/>
            <a:ext cx="4075510" cy="293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p:cTn id="7" dur="500" fill="hold"/>
                                        <p:tgtEl>
                                          <p:spTgt spid="39945"/>
                                        </p:tgtEl>
                                        <p:attrNameLst>
                                          <p:attrName>ppt_x</p:attrName>
                                        </p:attrNameLst>
                                      </p:cBhvr>
                                      <p:tavLst>
                                        <p:tav tm="0">
                                          <p:val>
                                            <p:strVal val="#ppt_x-.2"/>
                                          </p:val>
                                        </p:tav>
                                        <p:tav tm="100000">
                                          <p:val>
                                            <p:strVal val="#ppt_x"/>
                                          </p:val>
                                        </p:tav>
                                      </p:tavLst>
                                    </p:anim>
                                    <p:anim calcmode="lin" valueType="num">
                                      <p:cBhvr>
                                        <p:cTn id="8" dur="500" fill="hold"/>
                                        <p:tgtEl>
                                          <p:spTgt spid="39945"/>
                                        </p:tgtEl>
                                        <p:attrNameLst>
                                          <p:attrName>ppt_y</p:attrName>
                                        </p:attrNameLst>
                                      </p:cBhvr>
                                      <p:tavLst>
                                        <p:tav tm="0">
                                          <p:val>
                                            <p:strVal val="#ppt_y"/>
                                          </p:val>
                                        </p:tav>
                                        <p:tav tm="100000">
                                          <p:val>
                                            <p:strVal val="#ppt_y"/>
                                          </p:val>
                                        </p:tav>
                                      </p:tavLst>
                                    </p:anim>
                                    <p:animEffect transition="in" filter="wipe(right)" prLst="gradientSize: 0.1">
                                      <p:cBhvr>
                                        <p:cTn id="9"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title" idx="4294967295"/>
          </p:nvPr>
        </p:nvSpPr>
        <p:spPr bwMode="auto">
          <a:xfrm>
            <a:off x="3086100" y="690563"/>
            <a:ext cx="565785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sz="3000" b="1">
                <a:solidFill>
                  <a:srgbClr val="7030A0"/>
                </a:solidFill>
                <a:latin typeface="Times New Roman" panose="02020603050405020304" pitchFamily="18" charset="0"/>
              </a:rPr>
              <a:t>FAMILY  RULES</a:t>
            </a:r>
          </a:p>
        </p:txBody>
      </p:sp>
      <p:sp>
        <p:nvSpPr>
          <p:cNvPr id="37897" name="Text Box 9"/>
          <p:cNvSpPr txBox="1">
            <a:spLocks noChangeArrowheads="1"/>
          </p:cNvSpPr>
          <p:nvPr/>
        </p:nvSpPr>
        <p:spPr bwMode="auto">
          <a:xfrm>
            <a:off x="2803923" y="4527947"/>
            <a:ext cx="351115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C00000"/>
                </a:solidFill>
                <a:latin typeface="Times New Roman" panose="02020603050405020304" pitchFamily="18" charset="0"/>
              </a:rPr>
              <a:t>Don’t sing loudly at night.</a:t>
            </a:r>
          </a:p>
        </p:txBody>
      </p:sp>
      <p:pic>
        <p:nvPicPr>
          <p:cNvPr id="18435" name="图片 1"/>
          <p:cNvPicPr>
            <a:picLocks noChangeAspect="1" noChangeArrowheads="1"/>
          </p:cNvPicPr>
          <p:nvPr/>
        </p:nvPicPr>
        <p:blipFill>
          <a:blip r:embed="rId2" cstate="email"/>
          <a:srcRect/>
          <a:stretch>
            <a:fillRect/>
          </a:stretch>
        </p:blipFill>
        <p:spPr bwMode="auto">
          <a:xfrm>
            <a:off x="3086101" y="1312069"/>
            <a:ext cx="2945606" cy="316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7897"/>
                                        </p:tgtEl>
                                        <p:attrNameLst>
                                          <p:attrName>style.visibility</p:attrName>
                                        </p:attrNameLst>
                                      </p:cBhvr>
                                      <p:to>
                                        <p:strVal val="visible"/>
                                      </p:to>
                                    </p:set>
                                    <p:anim calcmode="lin" valueType="num">
                                      <p:cBhvr>
                                        <p:cTn id="7" dur="500" fill="hold"/>
                                        <p:tgtEl>
                                          <p:spTgt spid="37897"/>
                                        </p:tgtEl>
                                        <p:attrNameLst>
                                          <p:attrName>ppt_x</p:attrName>
                                        </p:attrNameLst>
                                      </p:cBhvr>
                                      <p:tavLst>
                                        <p:tav tm="0">
                                          <p:val>
                                            <p:strVal val="#ppt_x-.2"/>
                                          </p:val>
                                        </p:tav>
                                        <p:tav tm="100000">
                                          <p:val>
                                            <p:strVal val="#ppt_x"/>
                                          </p:val>
                                        </p:tav>
                                      </p:tavLst>
                                    </p:anim>
                                    <p:anim calcmode="lin" valueType="num">
                                      <p:cBhvr>
                                        <p:cTn id="8" dur="500" fill="hold"/>
                                        <p:tgtEl>
                                          <p:spTgt spid="37897"/>
                                        </p:tgtEl>
                                        <p:attrNameLst>
                                          <p:attrName>ppt_y</p:attrName>
                                        </p:attrNameLst>
                                      </p:cBhvr>
                                      <p:tavLst>
                                        <p:tav tm="0">
                                          <p:val>
                                            <p:strVal val="#ppt_y"/>
                                          </p:val>
                                        </p:tav>
                                        <p:tav tm="100000">
                                          <p:val>
                                            <p:strVal val="#ppt_y"/>
                                          </p:val>
                                        </p:tav>
                                      </p:tavLst>
                                    </p:anim>
                                    <p:animEffect transition="in" filter="wipe(right)" prLst="gradientSize: 0.1">
                                      <p:cBhvr>
                                        <p:cTn id="9"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p:bldLst>
  </p:timing>
</p:sld>
</file>

<file path=ppt/theme/theme1.xml><?xml version="1.0" encoding="utf-8"?>
<a:theme xmlns:a="http://schemas.openxmlformats.org/drawingml/2006/main" name="WWW.2PPT.COM&#10;">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1787</Words>
  <Application>Microsoft Office PowerPoint</Application>
  <PresentationFormat>全屏显示(16:9)</PresentationFormat>
  <Paragraphs>270</Paragraphs>
  <Slides>47</Slides>
  <Notes>24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47</vt:i4>
      </vt:variant>
    </vt:vector>
  </HeadingPairs>
  <TitlesOfParts>
    <vt:vector size="60" baseType="lpstr">
      <vt:lpstr>Arial Unicode MS</vt:lpstr>
      <vt:lpstr>华文琥珀</vt:lpstr>
      <vt:lpstr>华文新魏</vt:lpstr>
      <vt:lpstr>宋体</vt:lpstr>
      <vt:lpstr>微软雅黑</vt:lpstr>
      <vt:lpstr>Arial</vt:lpstr>
      <vt:lpstr>Arial Black</vt:lpstr>
      <vt:lpstr>Calibri</vt:lpstr>
      <vt:lpstr>Calibri Light</vt:lpstr>
      <vt:lpstr>Comic Sans MS</vt:lpstr>
      <vt:lpstr>Jokerman</vt:lpstr>
      <vt:lpstr>Times New Roman</vt:lpstr>
      <vt:lpstr>WWW.2PPT.COM
</vt:lpstr>
      <vt:lpstr>PowerPoint 演示文稿</vt:lpstr>
      <vt:lpstr>PowerPoint 演示文稿</vt:lpstr>
      <vt:lpstr>PowerPoint 演示文稿</vt:lpstr>
      <vt:lpstr>FAMILY  RULES</vt:lpstr>
      <vt:lpstr>FAMILY  RULES</vt:lpstr>
      <vt:lpstr>FAMILY  RULES</vt:lpstr>
      <vt:lpstr>FAMILY  RULES</vt:lpstr>
      <vt:lpstr>FAMILY  RULES</vt:lpstr>
      <vt:lpstr>FAMILY  RULES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Task 2 : Class survey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2013-07-01T03:05:00Z</dcterms:created>
  <dcterms:modified xsi:type="dcterms:W3CDTF">2023-01-16T14:44:53Z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BC2DDDE484A9453D83732E7E15D441EA</vt:lpwstr>
  </property>
  <property fmtid="{A09F084E-AD41-489F-8076-AA5BE3082BCA}" pid="100">
    <vt:ui4>5</vt:ui4>
  </property>
  <property fmtid="{64440492-4C8B-11D1-8B70-080036B11A03}" pid="11">
    <vt:lpwstr>www.2ppt.com-爱PPT提供资源下载</vt:lpwstr>
  </property>
</Properties>
</file>