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F9DFE-3BC3-40CF-8CE5-AC485632F3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4623-7216-41FD-9116-7ADB19611F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525E1-3F41-47C3-A51B-B5D6590FA7FC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4F6C5D-BEAA-4C13-BA7D-D829C50945B8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3131A-22FD-4BED-88C0-7B06084A143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976885-2A51-4DFB-99E2-29CA0D8CA1AA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2EC17-9966-4246-AEB6-F6CFF39DDF6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D7E28-280A-439D-B106-DC4E3992E7A4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AEB2-C6E4-4443-AC59-69FE85C7EC2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DD22F7-925B-4FFC-B715-D7318AA43C47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EA61B-DCE8-4990-A4B5-6CFD968F9C5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A5ED6-DB00-4351-8AFC-AE41B3B6265E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B990B-1DA4-4F9B-9E4F-E5E856A77E6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C266E-D662-495F-B91B-B64593650B0E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2BFAA-98BD-420A-AE74-0A2181211CB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8688B-7E4E-4CD4-A372-1FEA790DBF8F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8AB94-E333-490A-8D27-284B07ED6D8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CA71E-E801-4F46-A4D0-CFFC3B9B327B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C8E63-C192-4984-BDBC-D86AA3F5219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B9949-FF1D-4FAF-8612-874412F84F67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32F32-20A5-442D-98CA-10AC3E2A5CC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044F2-7C7A-4E36-B434-470711C66E2A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A2490-B09A-4880-A3BF-8FD14FC10F3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4CA693-9295-4B40-B5F6-D93AE6BB3046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0F70A8-F8FD-44FC-BB31-ADDD15243D6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5" y="1772816"/>
            <a:ext cx="69813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dirty="0">
                <a:solidFill>
                  <a:srgbClr val="DAEDEF">
                    <a:lumMod val="10000"/>
                  </a:srgbClr>
                </a:solidFill>
                <a:latin typeface="汉仪大宋简" pitchFamily="49" charset="-122"/>
                <a:ea typeface="汉仪大宋简" pitchFamily="49" charset="-122"/>
              </a:rPr>
              <a:t>平行四边形的判定</a:t>
            </a:r>
          </a:p>
        </p:txBody>
      </p:sp>
      <p:sp>
        <p:nvSpPr>
          <p:cNvPr id="4" name="矩形 3"/>
          <p:cNvSpPr/>
          <p:nvPr/>
        </p:nvSpPr>
        <p:spPr>
          <a:xfrm>
            <a:off x="2829224" y="505033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DAEDEF">
                  <a:lumMod val="1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/>
          </p:cNvSpPr>
          <p:nvPr/>
        </p:nvSpPr>
        <p:spPr bwMode="auto">
          <a:xfrm>
            <a:off x="3276600" y="404813"/>
            <a:ext cx="2305050" cy="57467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2143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i="1" dirty="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宋体" panose="02010600030101010101" pitchFamily="2" charset="-122"/>
              </a:rPr>
              <a:t>练一练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981075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判断正误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0650" y="1701800"/>
            <a:ext cx="6343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一组对边相等的四边形是平行四边形 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0650" y="2781300"/>
            <a:ext cx="9023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一组对边平行且另一组对边相等的四边形是平行四边形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0650" y="4005263"/>
            <a:ext cx="7880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一组对边平行且相等的四边形是平行四边形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27763" y="170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305800" y="306863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092950" y="4030663"/>
            <a:ext cx="1166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296" grpId="0" autoUpdateAnimBg="0"/>
      <p:bldP spid="122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/>
          </p:cNvSpPr>
          <p:nvPr/>
        </p:nvSpPr>
        <p:spPr bwMode="auto">
          <a:xfrm>
            <a:off x="3276600" y="404813"/>
            <a:ext cx="2305050" cy="57467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2143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i="1" dirty="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宋体" panose="02010600030101010101" pitchFamily="2" charset="-122"/>
              </a:rPr>
              <a:t>练一练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1125538"/>
            <a:ext cx="91440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□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四边形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中，点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分别是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BC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的中点，四边形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ABEF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和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ECDF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是平行四边形吗？说说你的理由。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973763" y="2781300"/>
            <a:ext cx="2663825" cy="936625"/>
          </a:xfrm>
          <a:prstGeom prst="parallelogram">
            <a:avLst>
              <a:gd name="adj" fmla="val 71102"/>
            </a:avLst>
          </a:prstGeom>
          <a:noFill/>
          <a:ln w="381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459538" y="24018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757863" y="3641725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773988" y="3644900"/>
            <a:ext cx="48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8483600" y="2387600"/>
            <a:ext cx="481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7486650" y="2349500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910388" y="36449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F 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6983413" y="2781300"/>
            <a:ext cx="647700" cy="936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3860800"/>
            <a:ext cx="91440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□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四边形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中，点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分别是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BC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的中点，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求证：四边形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BEDF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是平行四边形。</a:t>
            </a: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5795963" y="5084763"/>
            <a:ext cx="2663825" cy="936625"/>
          </a:xfrm>
          <a:prstGeom prst="parallelogram">
            <a:avLst>
              <a:gd name="adj" fmla="val 71102"/>
            </a:avLst>
          </a:prstGeom>
          <a:noFill/>
          <a:ln w="381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229350" y="4689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527675" y="5929313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7543800" y="5932488"/>
            <a:ext cx="481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8253413" y="4675188"/>
            <a:ext cx="48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7256463" y="4637088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680200" y="59324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F 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5795963" y="5070475"/>
            <a:ext cx="1576387" cy="9509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6834188" y="5084763"/>
            <a:ext cx="1576387" cy="9509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051050" y="1341438"/>
            <a:ext cx="489743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课堂小结：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87450" y="2708275"/>
            <a:ext cx="72136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楷体_GB2312" charset="-122"/>
                <a:ea typeface="楷体_GB2312" charset="-122"/>
              </a:rPr>
              <a:t>1、今天学习了平行四边形的哪些判定方法？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楷体_GB2312" charset="-122"/>
                <a:ea typeface="楷体_GB2312" charset="-122"/>
              </a:rPr>
              <a:t>2、这些判定方法的几何语言是什么？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1214438" y="4292600"/>
            <a:ext cx="3954462" cy="2038350"/>
            <a:chOff x="0" y="0"/>
            <a:chExt cx="2491" cy="1427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181" y="238"/>
              <a:ext cx="2087" cy="816"/>
            </a:xfrm>
            <a:prstGeom prst="parallelogram">
              <a:avLst>
                <a:gd name="adj" fmla="val 63940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0" y="0"/>
              <a:ext cx="24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200" b="1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A</a:t>
              </a: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998"/>
              <a:ext cx="24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200" b="1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B</a:t>
              </a: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1588" y="1021"/>
              <a:ext cx="24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200" b="1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C</a:t>
              </a: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247" y="32"/>
              <a:ext cx="24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200" b="1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D</a:t>
              </a:r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718" y="238"/>
              <a:ext cx="1536" cy="0"/>
            </a:xfrm>
            <a:prstGeom prst="line">
              <a:avLst/>
            </a:prstGeom>
            <a:noFill/>
            <a:ln w="38100" cap="sq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87" y="1054"/>
              <a:ext cx="1536" cy="0"/>
            </a:xfrm>
            <a:prstGeom prst="line">
              <a:avLst/>
            </a:prstGeom>
            <a:noFill/>
            <a:ln w="38100" cap="sq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686" y="238"/>
              <a:ext cx="1056" cy="816"/>
            </a:xfrm>
            <a:prstGeom prst="line">
              <a:avLst/>
            </a:prstGeom>
            <a:noFill/>
            <a:ln w="38100" cap="sq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flipH="1">
              <a:off x="168" y="238"/>
              <a:ext cx="2092" cy="808"/>
            </a:xfrm>
            <a:prstGeom prst="line">
              <a:avLst/>
            </a:prstGeom>
            <a:noFill/>
            <a:ln w="38100" cap="sq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1043" y="609"/>
              <a:ext cx="290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</a:rPr>
                <a:t>O</a:t>
              </a:r>
            </a:p>
          </p:txBody>
        </p:sp>
      </p:grpSp>
      <p:pic>
        <p:nvPicPr>
          <p:cNvPr id="3085" name="WordArt 13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13" y="42863"/>
            <a:ext cx="15176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27088" y="2205038"/>
            <a:ext cx="793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66"/>
                </a:solidFill>
                <a:ea typeface="华文新魏" panose="02010800040101010101" pitchFamily="2" charset="-122"/>
              </a:rPr>
              <a:t>平行四边形的两组对边分别相等；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827088" y="2924175"/>
            <a:ext cx="10152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66"/>
                </a:solidFill>
                <a:ea typeface="华文新魏" panose="02010800040101010101" pitchFamily="2" charset="-122"/>
              </a:rPr>
              <a:t>平行四边形的两组对角分别相等；</a:t>
            </a:r>
          </a:p>
        </p:txBody>
      </p:sp>
      <p:sp>
        <p:nvSpPr>
          <p:cNvPr id="3088" name="Rectangle 24"/>
          <p:cNvSpPr>
            <a:spLocks noChangeArrowheads="1"/>
          </p:cNvSpPr>
          <p:nvPr/>
        </p:nvSpPr>
        <p:spPr bwMode="auto">
          <a:xfrm>
            <a:off x="898525" y="3644900"/>
            <a:ext cx="7466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66"/>
                </a:solidFill>
                <a:ea typeface="华文新魏" panose="02010800040101010101" pitchFamily="2" charset="-122"/>
              </a:rPr>
              <a:t>平行四边形的对角线互相平分。</a:t>
            </a:r>
          </a:p>
        </p:txBody>
      </p:sp>
      <p:sp>
        <p:nvSpPr>
          <p:cNvPr id="3089" name="Rectangle 26"/>
          <p:cNvSpPr>
            <a:spLocks noChangeArrowheads="1"/>
          </p:cNvSpPr>
          <p:nvPr/>
        </p:nvSpPr>
        <p:spPr bwMode="auto">
          <a:xfrm>
            <a:off x="727075" y="692150"/>
            <a:ext cx="8021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两组对边分别平行的四边形叫做</a:t>
            </a:r>
            <a:r>
              <a:rPr lang="zh-CN" altLang="en-US" sz="32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平行四边形</a:t>
            </a:r>
            <a:r>
              <a:rPr lang="en-US" sz="3200" b="1" dirty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3090" name="Text Box 27"/>
          <p:cNvSpPr txBox="1">
            <a:spLocks noChangeArrowheads="1"/>
          </p:cNvSpPr>
          <p:nvPr/>
        </p:nvSpPr>
        <p:spPr bwMode="auto">
          <a:xfrm>
            <a:off x="395288" y="1341438"/>
            <a:ext cx="7296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、我们学习了平行四边形的哪些性质？</a:t>
            </a:r>
          </a:p>
        </p:txBody>
      </p:sp>
      <p:sp>
        <p:nvSpPr>
          <p:cNvPr id="3091" name="Rectangle 28"/>
          <p:cNvSpPr>
            <a:spLocks noChangeArrowheads="1"/>
          </p:cNvSpPr>
          <p:nvPr/>
        </p:nvSpPr>
        <p:spPr bwMode="auto">
          <a:xfrm>
            <a:off x="1476375" y="100013"/>
            <a:ext cx="4473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ea typeface="华文新魏" panose="020108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ea typeface="华文新魏" panose="02010800040101010101" pitchFamily="2" charset="-122"/>
              </a:rPr>
              <a:t>、什么是平行四边形？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5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5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5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75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0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49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utoUpdateAnimBg="0"/>
      <p:bldP spid="3087" grpId="0" autoUpdateAnimBg="0"/>
      <p:bldP spid="3088" grpId="0" autoUpdateAnimBg="0"/>
      <p:bldP spid="3089" grpId="0" autoUpdateAnimBg="0"/>
      <p:bldP spid="3090" grpId="0" autoUpdateAnimBg="0"/>
      <p:bldP spid="309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60350"/>
            <a:ext cx="3673475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1138" y="2133600"/>
            <a:ext cx="9072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请同学们认真阅读课本第10页和第11页，完成以下内容：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5450" y="3233738"/>
            <a:ext cx="7650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1、平行四边形判定定理1是什么？你会证明吗？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25450" y="4365625"/>
            <a:ext cx="8361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2、如何运用判定定理1去证明四边形是平等四边形？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>
              <a:buFontTx/>
              <a:buNone/>
            </a:pPr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/>
              <a:t>∵ </a:t>
            </a:r>
            <a:r>
              <a:rPr lang="en-US" altLang="zh-CN" sz="2800" dirty="0"/>
              <a:t>AD=BC,AD∥BC</a:t>
            </a:r>
            <a:endParaRPr lang="en-US" altLang="zh-CN" dirty="0"/>
          </a:p>
          <a:p>
            <a:r>
              <a:rPr lang="en-US" altLang="zh-CN" dirty="0"/>
              <a:t>∴</a:t>
            </a:r>
            <a:r>
              <a:rPr lang="zh-CN" altLang="en-US" dirty="0"/>
              <a:t>四边形</a:t>
            </a:r>
            <a:r>
              <a:rPr lang="en-US" altLang="zh-CN" dirty="0"/>
              <a:t>ABCD</a:t>
            </a:r>
            <a:r>
              <a:rPr lang="zh-CN" altLang="en-US" dirty="0"/>
              <a:t>是平行四边形 </a:t>
            </a:r>
          </a:p>
          <a:p>
            <a:endParaRPr lang="zh-CN" altLang="en-US" dirty="0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5638800" y="2205038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267200" y="5257800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791200" y="4267200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245350" y="1981200"/>
            <a:ext cx="17526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文字语言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0" y="4038600"/>
            <a:ext cx="17526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符号语言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0" y="5029200"/>
            <a:ext cx="17526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图形语言</a:t>
            </a: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648200"/>
            <a:ext cx="320040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Text Box 10" descr="绿色大理石"/>
          <p:cNvSpPr txBox="1">
            <a:spLocks noChangeArrowheads="1"/>
          </p:cNvSpPr>
          <p:nvPr/>
        </p:nvSpPr>
        <p:spPr bwMode="auto">
          <a:xfrm>
            <a:off x="827088" y="631825"/>
            <a:ext cx="7294562" cy="10302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>
            <a:outerShdw dist="107763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平行四边形判定定理1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一组对边平行且相等的四边形是平行四边形。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bldLvl="0" animBg="1" autoUpdateAnimBg="0"/>
      <p:bldP spid="6151" grpId="0" animBg="1" autoUpdateAnimBg="0"/>
      <p:bldP spid="615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58888" y="1052513"/>
            <a:ext cx="74168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楷体_GB2312" charset="-122"/>
                <a:ea typeface="楷体_GB2312" charset="-122"/>
              </a:rPr>
              <a:t>下列四边形是否为平行四边形，是的话请说明理由?</a:t>
            </a:r>
          </a:p>
        </p:txBody>
      </p:sp>
      <p:sp>
        <p:nvSpPr>
          <p:cNvPr id="7171" name="WordArt 3"/>
          <p:cNvSpPr>
            <a:spLocks noChangeArrowheads="1" noChangeShapeType="1"/>
          </p:cNvSpPr>
          <p:nvPr/>
        </p:nvSpPr>
        <p:spPr bwMode="auto">
          <a:xfrm>
            <a:off x="539750" y="333375"/>
            <a:ext cx="15430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金梅毛行書"/>
              </a:rPr>
              <a:t>说一说</a:t>
            </a:r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1079500" y="1989138"/>
            <a:ext cx="3095625" cy="1584325"/>
            <a:chOff x="0" y="0"/>
            <a:chExt cx="1950" cy="998"/>
          </a:xfrm>
        </p:grpSpPr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136" y="227"/>
              <a:ext cx="1587" cy="544"/>
            </a:xfrm>
            <a:prstGeom prst="parallelogram">
              <a:avLst>
                <a:gd name="adj" fmla="val 72932"/>
              </a:avLst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350" y="2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1718" y="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1361" y="726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0" y="74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452" y="190"/>
              <a:ext cx="7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FF0000"/>
                  </a:solidFill>
                </a:rPr>
                <a:t>110°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200" y="571"/>
              <a:ext cx="6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FF0000"/>
                  </a:solidFill>
                </a:rPr>
                <a:t>70°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042" y="571"/>
              <a:ext cx="7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FF0000"/>
                  </a:solidFill>
                </a:rPr>
                <a:t>110°</a:t>
              </a:r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124075" y="3644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CC"/>
                </a:solidFill>
              </a:rPr>
              <a:t>⑴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5003800" y="2384425"/>
            <a:ext cx="2665413" cy="912813"/>
          </a:xfrm>
          <a:prstGeom prst="parallelogram">
            <a:avLst>
              <a:gd name="adj" fmla="val 87830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435600" y="21304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787900" y="33194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877050" y="31765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669213" y="22399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667375" y="2325688"/>
            <a:ext cx="992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120°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129463" y="2325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60°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960938" y="257175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5㎝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250113" y="2671763"/>
            <a:ext cx="113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5㎝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156325" y="35004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CC"/>
                </a:solidFill>
              </a:rPr>
              <a:t>⑵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247775" y="4433888"/>
            <a:ext cx="29273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</a:rPr>
              <a:t>是，利用定义来判断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003800" y="4378325"/>
            <a:ext cx="29289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</a:rPr>
              <a:t>是，利用刚学的定理来判断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bldLvl="0" autoUpdateAnimBg="0"/>
      <p:bldP spid="7193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60350"/>
            <a:ext cx="3673475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1138" y="2133600"/>
            <a:ext cx="9072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请同学们认真阅读课本第11页和第12页，完成以下内容：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25450" y="3233738"/>
            <a:ext cx="7650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1、平行四边形判定定理2是什么？你会证明吗？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5450" y="4365625"/>
            <a:ext cx="8361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2、如何运用判定定理2去证明四边形是平等四边形？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4213" y="444500"/>
            <a:ext cx="7327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由上述证明可以得到平行四边形的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判定定理</a:t>
            </a: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47813" y="1092200"/>
            <a:ext cx="6970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两组对边分别相等的四边形是平行四边形。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5650" y="1989138"/>
            <a:ext cx="3816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几何语言描述判定：</a:t>
            </a: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1692275" y="4652963"/>
            <a:ext cx="4738688" cy="1160462"/>
            <a:chOff x="0" y="0"/>
            <a:chExt cx="2985" cy="731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043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AB=DC 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AD=BC</a:t>
              </a:r>
            </a:p>
          </p:txBody>
        </p:sp>
        <p:sp>
          <p:nvSpPr>
            <p:cNvPr id="9223" name="AutoShape 7"/>
            <p:cNvSpPr/>
            <p:nvPr/>
          </p:nvSpPr>
          <p:spPr bwMode="auto">
            <a:xfrm>
              <a:off x="952" y="136"/>
              <a:ext cx="89" cy="499"/>
            </a:xfrm>
            <a:prstGeom prst="rightBrace">
              <a:avLst>
                <a:gd name="adj1" fmla="val 4672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179" y="272"/>
              <a:ext cx="451" cy="181"/>
            </a:xfrm>
            <a:prstGeom prst="rightArrow">
              <a:avLst>
                <a:gd name="adj1" fmla="val 50000"/>
                <a:gd name="adj2" fmla="val 62293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9225" name="Group 9"/>
            <p:cNvGrpSpPr/>
            <p:nvPr/>
          </p:nvGrpSpPr>
          <p:grpSpPr bwMode="auto">
            <a:xfrm>
              <a:off x="1769" y="136"/>
              <a:ext cx="1216" cy="404"/>
              <a:chOff x="0" y="0"/>
              <a:chExt cx="1225" cy="404"/>
            </a:xfrm>
          </p:grpSpPr>
          <p:sp>
            <p:nvSpPr>
              <p:cNvPr id="9226" name="AutoShape 10"/>
              <p:cNvSpPr>
                <a:spLocks noChangeArrowheads="1"/>
              </p:cNvSpPr>
              <p:nvPr/>
            </p:nvSpPr>
            <p:spPr bwMode="auto">
              <a:xfrm>
                <a:off x="0" y="181"/>
                <a:ext cx="181" cy="91"/>
              </a:xfrm>
              <a:prstGeom prst="parallelogram">
                <a:avLst>
                  <a:gd name="adj" fmla="val 49725"/>
                </a:avLst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AE2F4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27" name="Text Box 11"/>
              <p:cNvSpPr txBox="1">
                <a:spLocks noChangeArrowheads="1"/>
              </p:cNvSpPr>
              <p:nvPr/>
            </p:nvSpPr>
            <p:spPr bwMode="auto">
              <a:xfrm>
                <a:off x="91" y="0"/>
                <a:ext cx="113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AE2F4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ABCD</a:t>
                </a:r>
              </a:p>
            </p:txBody>
          </p:sp>
        </p:grpSp>
      </p:grpSp>
      <p:grpSp>
        <p:nvGrpSpPr>
          <p:cNvPr id="9228" name="Group 12"/>
          <p:cNvGrpSpPr/>
          <p:nvPr/>
        </p:nvGrpSpPr>
        <p:grpSpPr bwMode="auto">
          <a:xfrm>
            <a:off x="5076825" y="2060575"/>
            <a:ext cx="3527425" cy="2297113"/>
            <a:chOff x="0" y="0"/>
            <a:chExt cx="2222" cy="1447"/>
          </a:xfrm>
        </p:grpSpPr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>
              <a:off x="318" y="272"/>
              <a:ext cx="1633" cy="952"/>
            </a:xfrm>
            <a:prstGeom prst="parallelogram">
              <a:avLst>
                <a:gd name="adj" fmla="val 42883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363" y="4"/>
              <a:ext cx="3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0" y="1043"/>
              <a:ext cx="3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542" y="1043"/>
              <a:ext cx="3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905" y="0"/>
              <a:ext cx="3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9234" name="Group 18"/>
          <p:cNvGrpSpPr/>
          <p:nvPr/>
        </p:nvGrpSpPr>
        <p:grpSpPr bwMode="auto">
          <a:xfrm>
            <a:off x="5076825" y="2060575"/>
            <a:ext cx="3527425" cy="2297113"/>
            <a:chOff x="0" y="0"/>
            <a:chExt cx="2222" cy="1447"/>
          </a:xfrm>
        </p:grpSpPr>
        <p:sp>
          <p:nvSpPr>
            <p:cNvPr id="9235" name="AutoShape 19"/>
            <p:cNvSpPr>
              <a:spLocks noChangeArrowheads="1"/>
            </p:cNvSpPr>
            <p:nvPr/>
          </p:nvSpPr>
          <p:spPr bwMode="auto">
            <a:xfrm>
              <a:off x="318" y="272"/>
              <a:ext cx="1633" cy="952"/>
            </a:xfrm>
            <a:prstGeom prst="parallelogram">
              <a:avLst>
                <a:gd name="adj" fmla="val 42883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363" y="4"/>
              <a:ext cx="3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0" y="1043"/>
              <a:ext cx="3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1542" y="1043"/>
              <a:ext cx="3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1905" y="0"/>
              <a:ext cx="3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AE2F4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 descr="绿色大理石"/>
          <p:cNvSpPr txBox="1">
            <a:spLocks noChangeArrowheads="1"/>
          </p:cNvSpPr>
          <p:nvPr/>
        </p:nvSpPr>
        <p:spPr bwMode="auto">
          <a:xfrm>
            <a:off x="1203325" y="476250"/>
            <a:ext cx="6938963" cy="10302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outerShdw dist="107763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平行四边形判定定理2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两组对边分别相等的四边形是平行四边形。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395288" y="1844675"/>
            <a:ext cx="7777162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5327650" y="2133600"/>
            <a:ext cx="3132138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未知"/>
          <p:cNvSpPr/>
          <p:nvPr/>
        </p:nvSpPr>
        <p:spPr bwMode="auto">
          <a:xfrm>
            <a:off x="6491288" y="2565400"/>
            <a:ext cx="1681162" cy="1152525"/>
          </a:xfrm>
          <a:custGeom>
            <a:avLst/>
            <a:gdLst>
              <a:gd name="T0" fmla="*/ 61 w 1059"/>
              <a:gd name="T1" fmla="*/ 0 h 726"/>
              <a:gd name="T2" fmla="*/ 0 w 1059"/>
              <a:gd name="T3" fmla="*/ 101 h 726"/>
              <a:gd name="T4" fmla="*/ 45 w 1059"/>
              <a:gd name="T5" fmla="*/ 290 h 726"/>
              <a:gd name="T6" fmla="*/ 651 w 1059"/>
              <a:gd name="T7" fmla="*/ 726 h 726"/>
              <a:gd name="T8" fmla="*/ 923 w 1059"/>
              <a:gd name="T9" fmla="*/ 726 h 726"/>
              <a:gd name="T10" fmla="*/ 1059 w 1059"/>
              <a:gd name="T11" fmla="*/ 499 h 726"/>
              <a:gd name="T12" fmla="*/ 357 w 1059"/>
              <a:gd name="T13" fmla="*/ 14 h 726"/>
              <a:gd name="T14" fmla="*/ 61 w 1059"/>
              <a:gd name="T15" fmla="*/ 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9" h="726">
                <a:moveTo>
                  <a:pt x="61" y="0"/>
                </a:moveTo>
                <a:cubicBezTo>
                  <a:pt x="32" y="26"/>
                  <a:pt x="3" y="53"/>
                  <a:pt x="0" y="101"/>
                </a:cubicBezTo>
                <a:lnTo>
                  <a:pt x="45" y="290"/>
                </a:lnTo>
                <a:lnTo>
                  <a:pt x="651" y="726"/>
                </a:lnTo>
                <a:lnTo>
                  <a:pt x="923" y="726"/>
                </a:lnTo>
                <a:lnTo>
                  <a:pt x="1059" y="499"/>
                </a:lnTo>
                <a:lnTo>
                  <a:pt x="357" y="14"/>
                </a:lnTo>
                <a:lnTo>
                  <a:pt x="61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6" name="未知"/>
          <p:cNvSpPr/>
          <p:nvPr/>
        </p:nvSpPr>
        <p:spPr bwMode="auto">
          <a:xfrm>
            <a:off x="5964238" y="2493963"/>
            <a:ext cx="1838325" cy="1125537"/>
          </a:xfrm>
          <a:custGeom>
            <a:avLst/>
            <a:gdLst>
              <a:gd name="T0" fmla="*/ 143 w 1158"/>
              <a:gd name="T1" fmla="*/ 0 h 709"/>
              <a:gd name="T2" fmla="*/ 0 w 1158"/>
              <a:gd name="T3" fmla="*/ 247 h 709"/>
              <a:gd name="T4" fmla="*/ 720 w 1158"/>
              <a:gd name="T5" fmla="*/ 709 h 709"/>
              <a:gd name="T6" fmla="*/ 1017 w 1158"/>
              <a:gd name="T7" fmla="*/ 709 h 709"/>
              <a:gd name="T8" fmla="*/ 1158 w 1158"/>
              <a:gd name="T9" fmla="*/ 472 h 709"/>
              <a:gd name="T10" fmla="*/ 465 w 1158"/>
              <a:gd name="T11" fmla="*/ 10 h 709"/>
              <a:gd name="T12" fmla="*/ 143 w 1158"/>
              <a:gd name="T13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8" h="709">
                <a:moveTo>
                  <a:pt x="143" y="0"/>
                </a:moveTo>
                <a:lnTo>
                  <a:pt x="0" y="247"/>
                </a:lnTo>
                <a:lnTo>
                  <a:pt x="720" y="709"/>
                </a:lnTo>
                <a:lnTo>
                  <a:pt x="1017" y="709"/>
                </a:lnTo>
                <a:lnTo>
                  <a:pt x="1158" y="472"/>
                </a:lnTo>
                <a:lnTo>
                  <a:pt x="465" y="10"/>
                </a:lnTo>
                <a:lnTo>
                  <a:pt x="143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395288" y="2781300"/>
            <a:ext cx="22320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323850" y="3429000"/>
            <a:ext cx="482441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323850" y="3865563"/>
            <a:ext cx="42481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395288" y="4403725"/>
            <a:ext cx="4032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395288" y="4922838"/>
            <a:ext cx="3600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395288" y="5513388"/>
            <a:ext cx="4248150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lum bright="-6000"/>
          </a:blip>
          <a:srcRect b="-21068"/>
          <a:stretch>
            <a:fillRect/>
          </a:stretch>
        </p:blipFill>
        <p:spPr bwMode="auto">
          <a:xfrm>
            <a:off x="-30163" y="908050"/>
            <a:ext cx="930276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979488"/>
            <a:ext cx="727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1619250" y="979488"/>
            <a:ext cx="7524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0" y="1482725"/>
            <a:ext cx="48593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0" y="1916113"/>
            <a:ext cx="493236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5508625" y="1412875"/>
            <a:ext cx="3405188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2420938"/>
            <a:ext cx="9715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976313" y="2478088"/>
            <a:ext cx="46799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995363" y="2930525"/>
            <a:ext cx="38877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995363" y="3336925"/>
            <a:ext cx="2087562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028700" y="3829050"/>
            <a:ext cx="1944688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990600" y="4235450"/>
            <a:ext cx="2160588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992188" y="4587875"/>
            <a:ext cx="43195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990600" y="4994275"/>
            <a:ext cx="18732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1546225" y="5445125"/>
            <a:ext cx="22336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976313" y="5859463"/>
            <a:ext cx="45354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全屏显示(4:3)</PresentationFormat>
  <Paragraphs>92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汉仪大宋简</vt:lpstr>
      <vt:lpstr>黑体</vt:lpstr>
      <vt:lpstr>华文新魏</vt:lpstr>
      <vt:lpstr>金梅毛行書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2017-08-23T07:42:00Z</dcterms:created>
  <dcterms:modified xsi:type="dcterms:W3CDTF">2023-01-16T14:45:08Z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B664C85FE7834FE79C590897C17271C1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