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01" r:id="rId3"/>
    <p:sldId id="327" r:id="rId4"/>
    <p:sldId id="312" r:id="rId5"/>
    <p:sldId id="326" r:id="rId6"/>
    <p:sldId id="287" r:id="rId7"/>
    <p:sldId id="304" r:id="rId8"/>
    <p:sldId id="314" r:id="rId9"/>
    <p:sldId id="316" r:id="rId10"/>
    <p:sldId id="328" r:id="rId11"/>
    <p:sldId id="298" r:id="rId12"/>
    <p:sldId id="329" r:id="rId13"/>
    <p:sldId id="289" r:id="rId14"/>
    <p:sldId id="330" r:id="rId15"/>
    <p:sldId id="331" r:id="rId16"/>
    <p:sldId id="332" r:id="rId17"/>
    <p:sldId id="271" r:id="rId18"/>
    <p:sldId id="318" r:id="rId19"/>
    <p:sldId id="272" r:id="rId20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9852" autoAdjust="0"/>
  </p:normalViewPr>
  <p:slideViewPr>
    <p:cSldViewPr>
      <p:cViewPr>
        <p:scale>
          <a:sx n="100" d="100"/>
          <a:sy n="100" d="100"/>
        </p:scale>
        <p:origin x="-2130" y="-9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785" y="2914650"/>
            <a:ext cx="6400443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7" cstate="email"/>
          <a:stretch>
            <a:fillRect/>
          </a:stretch>
        </p:blipFill>
        <p:spPr>
          <a:xfrm>
            <a:off x="0" y="4731992"/>
            <a:ext cx="9144000" cy="411507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 flipH="1">
            <a:off x="0" y="123478"/>
            <a:ext cx="2411760" cy="216000"/>
          </a:xfrm>
          <a:prstGeom prst="rect">
            <a:avLst/>
          </a:prstGeom>
          <a:gradFill flip="none" rotWithShape="1">
            <a:gsLst>
              <a:gs pos="40000">
                <a:srgbClr val="63D6FF"/>
              </a:gs>
              <a:gs pos="97000">
                <a:schemeClr val="bg1">
                  <a:alpha val="0"/>
                </a:schemeClr>
              </a:gs>
              <a:gs pos="70000">
                <a:srgbClr val="96E4FF">
                  <a:alpha val="75686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179512" y="92980"/>
            <a:ext cx="2232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b="0" dirty="0" smtClean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连乘、连除和乘除混合运算</a:t>
            </a:r>
            <a:endParaRPr lang="zh-CN" altLang="en-US" sz="1200" b="0" dirty="0"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3.xml"/><Relationship Id="rId7" Type="http://schemas.openxmlformats.org/officeDocument/2006/relationships/slide" Target="slide6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Relationship Id="rId6" Type="http://schemas.openxmlformats.org/officeDocument/2006/relationships/slide" Target="slide19.xml"/><Relationship Id="rId5" Type="http://schemas.openxmlformats.org/officeDocument/2006/relationships/slide" Target="slide17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emf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349188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185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苏教版  </a:t>
                </a:r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数学  二</a:t>
                </a:r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年级  上册</a:t>
                </a:r>
                <a:endParaRPr kumimoji="1" lang="zh-CN" altLang="en-US" sz="1200" dirty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594015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单圆角矩形 11"/>
          <p:cNvSpPr/>
          <p:nvPr/>
        </p:nvSpPr>
        <p:spPr>
          <a:xfrm>
            <a:off x="3564328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187624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-4750" y="1635646"/>
            <a:ext cx="9148750" cy="623248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连乘、连除和乘除混合运算</a:t>
            </a: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 flipH="1">
            <a:off x="1613658" y="4457280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圆角矩形 15">
            <a:hlinkClick r:id="rId3" action="ppaction://hlinksldjump"/>
          </p:cNvPr>
          <p:cNvSpPr/>
          <p:nvPr/>
        </p:nvSpPr>
        <p:spPr>
          <a:xfrm>
            <a:off x="1209945" y="2952109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课前导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入</a:t>
            </a:r>
          </a:p>
        </p:txBody>
      </p:sp>
      <p:sp>
        <p:nvSpPr>
          <p:cNvPr id="17" name="圆角矩形 16">
            <a:hlinkClick r:id="rId4" action="ppaction://hlinksldjump"/>
          </p:cNvPr>
          <p:cNvSpPr/>
          <p:nvPr/>
        </p:nvSpPr>
        <p:spPr>
          <a:xfrm>
            <a:off x="3624893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8" name="圆角矩形 17">
            <a:hlinkClick r:id="rId5" action="ppaction://hlinksldjump"/>
          </p:cNvPr>
          <p:cNvSpPr/>
          <p:nvPr/>
        </p:nvSpPr>
        <p:spPr>
          <a:xfrm>
            <a:off x="2247861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9" name="圆角矩形 18">
            <a:hlinkClick r:id="rId6" action="ppaction://hlinksldjump"/>
          </p:cNvPr>
          <p:cNvSpPr/>
          <p:nvPr/>
        </p:nvSpPr>
        <p:spPr>
          <a:xfrm>
            <a:off x="5073757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1" name="圆角矩形 20">
            <a:hlinkClick r:id="rId7" action="ppaction://hlinksldjump"/>
          </p:cNvPr>
          <p:cNvSpPr/>
          <p:nvPr/>
        </p:nvSpPr>
        <p:spPr>
          <a:xfrm>
            <a:off x="6048388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>
            <a:off x="6780551" y="4413689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矩形 23"/>
          <p:cNvSpPr/>
          <p:nvPr/>
        </p:nvSpPr>
        <p:spPr>
          <a:xfrm>
            <a:off x="1513034" y="660824"/>
            <a:ext cx="3831818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400" dirty="0">
                <a:solidFill>
                  <a:srgbClr val="0050AA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表</a:t>
            </a:r>
            <a:r>
              <a:rPr lang="zh-CN" altLang="en-US" sz="2400" dirty="0" smtClean="0">
                <a:solidFill>
                  <a:srgbClr val="0050AA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内乘法和表内除法（二）</a:t>
            </a:r>
            <a:endParaRPr lang="zh-CN" altLang="en-US" sz="2400" dirty="0">
              <a:solidFill>
                <a:srgbClr val="0050AA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-4750" y="532454"/>
            <a:ext cx="139065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矩形 22"/>
          <p:cNvSpPr/>
          <p:nvPr/>
        </p:nvSpPr>
        <p:spPr>
          <a:xfrm>
            <a:off x="3045300" y="4413689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203600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4" name="标题 3"/>
          <p:cNvSpPr>
            <a:spLocks noGrp="1" noChangeArrowheads="1"/>
          </p:cNvSpPr>
          <p:nvPr/>
        </p:nvSpPr>
        <p:spPr bwMode="auto">
          <a:xfrm>
            <a:off x="899592" y="1894061"/>
            <a:ext cx="432048" cy="460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en-US" altLang="zh-CN" sz="24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331644" y="1894064"/>
            <a:ext cx="7035807" cy="461665"/>
            <a:chOff x="1331640" y="783163"/>
            <a:chExt cx="7035807" cy="461665"/>
          </a:xfrm>
        </p:grpSpPr>
        <p:sp>
          <p:nvSpPr>
            <p:cNvPr id="12" name="矩形 11"/>
            <p:cNvSpPr/>
            <p:nvPr/>
          </p:nvSpPr>
          <p:spPr>
            <a:xfrm>
              <a:off x="1331640" y="783163"/>
              <a:ext cx="703580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atinLnBrk="1"/>
              <a:r>
                <a:rPr lang="zh-CN" altLang="en-US" sz="2400" b="1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在   里填“</a:t>
              </a:r>
              <a:r>
                <a:rPr lang="zh-CN" altLang="zh-CN" sz="2400" b="1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＞</a:t>
              </a:r>
              <a:r>
                <a:rPr lang="zh-CN" altLang="en-US" sz="2400" b="1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”或 “</a:t>
              </a:r>
              <a:r>
                <a:rPr lang="zh-CN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＜</a:t>
              </a:r>
              <a:r>
                <a:rPr lang="zh-CN" altLang="en-US" sz="2400" b="1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”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。</a:t>
              </a:r>
              <a:endPara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1763688" y="843558"/>
              <a:ext cx="360040" cy="360040"/>
            </a:xfrm>
            <a:prstGeom prst="ellips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363657" y="2686151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＞</a:t>
            </a:r>
            <a:endParaRPr lang="zh-CN" alt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267744" y="327266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＜</a:t>
            </a:r>
            <a:endParaRPr lang="zh-CN" alt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1115616" y="2643760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2×3×4    3×4÷6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2411760" y="2715768"/>
            <a:ext cx="360040" cy="360040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1115616" y="3291832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8×3÷4    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6÷3×9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2411760" y="3354257"/>
            <a:ext cx="360040" cy="360040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4" grpId="0"/>
      <p:bldP spid="16" grpId="0"/>
      <p:bldP spid="17" grpId="0"/>
      <p:bldP spid="18" grpId="0" animBg="1"/>
      <p:bldP spid="20" grpId="0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203600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8" name="文本框 10245"/>
          <p:cNvSpPr txBox="1">
            <a:spLocks noChangeArrowheads="1"/>
          </p:cNvSpPr>
          <p:nvPr/>
        </p:nvSpPr>
        <p:spPr bwMode="auto">
          <a:xfrm>
            <a:off x="700502" y="1765476"/>
            <a:ext cx="721124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 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9" name="文本框 10245"/>
          <p:cNvSpPr txBox="1">
            <a:spLocks noChangeArrowheads="1"/>
          </p:cNvSpPr>
          <p:nvPr/>
        </p:nvSpPr>
        <p:spPr bwMode="auto">
          <a:xfrm>
            <a:off x="1115616" y="1779662"/>
            <a:ext cx="6822020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一本连环画有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30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页，小军用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天看完，平均每天看几页？</a:t>
            </a:r>
          </a:p>
        </p:txBody>
      </p:sp>
      <p:sp>
        <p:nvSpPr>
          <p:cNvPr id="31" name="标题 3"/>
          <p:cNvSpPr>
            <a:spLocks noGrp="1" noChangeArrowheads="1"/>
          </p:cNvSpPr>
          <p:nvPr/>
        </p:nvSpPr>
        <p:spPr bwMode="auto">
          <a:xfrm>
            <a:off x="3131840" y="2725582"/>
            <a:ext cx="266429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30÷6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页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）</a:t>
            </a:r>
          </a:p>
        </p:txBody>
      </p:sp>
      <p:sp>
        <p:nvSpPr>
          <p:cNvPr id="32" name="文本框 10245"/>
          <p:cNvSpPr txBox="1">
            <a:spLocks noChangeArrowheads="1"/>
          </p:cNvSpPr>
          <p:nvPr/>
        </p:nvSpPr>
        <p:spPr bwMode="auto">
          <a:xfrm>
            <a:off x="2321504" y="3408435"/>
            <a:ext cx="42849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答：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平均每天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看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页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203600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8" name="文本框 10245"/>
          <p:cNvSpPr txBox="1">
            <a:spLocks noChangeArrowheads="1"/>
          </p:cNvSpPr>
          <p:nvPr/>
        </p:nvSpPr>
        <p:spPr bwMode="auto">
          <a:xfrm>
            <a:off x="700502" y="1765476"/>
            <a:ext cx="721124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7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 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" name="文本框 10245"/>
          <p:cNvSpPr txBox="1">
            <a:spLocks noChangeArrowheads="1"/>
          </p:cNvSpPr>
          <p:nvPr/>
        </p:nvSpPr>
        <p:spPr bwMode="auto">
          <a:xfrm>
            <a:off x="1259632" y="1812763"/>
            <a:ext cx="7542100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一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本连环画有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30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页，小芳看了几天后还剩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页没有看，小红已经看了多少页？</a:t>
            </a:r>
          </a:p>
        </p:txBody>
      </p:sp>
      <p:sp>
        <p:nvSpPr>
          <p:cNvPr id="31" name="标题 3"/>
          <p:cNvSpPr>
            <a:spLocks noGrp="1" noChangeArrowheads="1"/>
          </p:cNvSpPr>
          <p:nvPr/>
        </p:nvSpPr>
        <p:spPr bwMode="auto">
          <a:xfrm>
            <a:off x="3131840" y="2859784"/>
            <a:ext cx="266429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30-6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24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页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）</a:t>
            </a:r>
          </a:p>
        </p:txBody>
      </p:sp>
      <p:sp>
        <p:nvSpPr>
          <p:cNvPr id="12" name="文本框 10245"/>
          <p:cNvSpPr txBox="1">
            <a:spLocks noChangeArrowheads="1"/>
          </p:cNvSpPr>
          <p:nvPr/>
        </p:nvSpPr>
        <p:spPr bwMode="auto">
          <a:xfrm>
            <a:off x="2321504" y="3622255"/>
            <a:ext cx="42849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答：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小红已经看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了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24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页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图片 25" descr="小熊开店"/>
          <p:cNvPicPr/>
          <p:nvPr/>
        </p:nvPicPr>
        <p:blipFill>
          <a:blip r:embed="rId2" cstate="email">
            <a:lum bright="18000" contrast="48000"/>
          </a:blip>
          <a:srcRect/>
          <a:stretch>
            <a:fillRect/>
          </a:stretch>
        </p:blipFill>
        <p:spPr bwMode="auto">
          <a:xfrm>
            <a:off x="2987828" y="949656"/>
            <a:ext cx="3871413" cy="247972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组合 1"/>
          <p:cNvGrpSpPr/>
          <p:nvPr/>
        </p:nvGrpSpPr>
        <p:grpSpPr>
          <a:xfrm>
            <a:off x="772832" y="987576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8" name="标题 3"/>
          <p:cNvSpPr>
            <a:spLocks noGrp="1" noChangeArrowheads="1"/>
          </p:cNvSpPr>
          <p:nvPr/>
        </p:nvSpPr>
        <p:spPr bwMode="auto">
          <a:xfrm>
            <a:off x="1985554" y="1563640"/>
            <a:ext cx="504056" cy="4200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52936" y="4371952"/>
            <a:ext cx="2651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答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需要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元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555776" y="3910287"/>
            <a:ext cx="25970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3×6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18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（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元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）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498" y="3293573"/>
            <a:ext cx="6557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如果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买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个布娃娃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需要多少元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？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3" name="图片 32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186586" y="1988963"/>
            <a:ext cx="1009150" cy="12652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图片 25" descr="小熊开店"/>
          <p:cNvPicPr/>
          <p:nvPr/>
        </p:nvPicPr>
        <p:blipFill>
          <a:blip r:embed="rId2" cstate="email">
            <a:lum bright="18000" contrast="48000"/>
          </a:blip>
          <a:srcRect/>
          <a:stretch>
            <a:fillRect/>
          </a:stretch>
        </p:blipFill>
        <p:spPr bwMode="auto">
          <a:xfrm>
            <a:off x="2987828" y="949656"/>
            <a:ext cx="3871413" cy="247972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组合 1"/>
          <p:cNvGrpSpPr/>
          <p:nvPr/>
        </p:nvGrpSpPr>
        <p:grpSpPr>
          <a:xfrm>
            <a:off x="772832" y="987576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8" name="标题 3"/>
          <p:cNvSpPr>
            <a:spLocks noGrp="1" noChangeArrowheads="1"/>
          </p:cNvSpPr>
          <p:nvPr/>
        </p:nvSpPr>
        <p:spPr bwMode="auto">
          <a:xfrm>
            <a:off x="1985554" y="1563640"/>
            <a:ext cx="504056" cy="4200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15373" y="4371952"/>
            <a:ext cx="5104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答：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买一个风筝的钱可以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买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盒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彩笔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555776" y="3910287"/>
            <a:ext cx="25970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8÷4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（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盒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）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498" y="3293573"/>
            <a:ext cx="6557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买一个风筝的钱可以买几盒彩笔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？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3" name="图片 32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186586" y="1988963"/>
            <a:ext cx="1009150" cy="12652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图片 25" descr="小熊开店"/>
          <p:cNvPicPr/>
          <p:nvPr/>
        </p:nvPicPr>
        <p:blipFill>
          <a:blip r:embed="rId2" cstate="email">
            <a:lum bright="18000" contrast="48000"/>
          </a:blip>
          <a:srcRect/>
          <a:stretch>
            <a:fillRect/>
          </a:stretch>
        </p:blipFill>
        <p:spPr bwMode="auto">
          <a:xfrm>
            <a:off x="2987828" y="949656"/>
            <a:ext cx="3871413" cy="247972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组合 1"/>
          <p:cNvGrpSpPr/>
          <p:nvPr/>
        </p:nvGrpSpPr>
        <p:grpSpPr>
          <a:xfrm>
            <a:off x="772832" y="987576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8" name="标题 3"/>
          <p:cNvSpPr>
            <a:spLocks noGrp="1" noChangeArrowheads="1"/>
          </p:cNvSpPr>
          <p:nvPr/>
        </p:nvSpPr>
        <p:spPr bwMode="auto">
          <a:xfrm>
            <a:off x="1985554" y="1563640"/>
            <a:ext cx="504056" cy="4200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15373" y="4371952"/>
            <a:ext cx="5104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答：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买三个皮球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够了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835700" y="3867896"/>
            <a:ext cx="52331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3×3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9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（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元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）   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9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＜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10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498" y="3293573"/>
            <a:ext cx="6557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小猴带了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元钱，买三个皮球够吗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？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3" name="图片 32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186586" y="1988963"/>
            <a:ext cx="1009150" cy="12652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图片 25" descr="小熊开店"/>
          <p:cNvPicPr/>
          <p:nvPr/>
        </p:nvPicPr>
        <p:blipFill>
          <a:blip r:embed="rId2" cstate="email">
            <a:lum bright="18000" contrast="48000"/>
          </a:blip>
          <a:srcRect/>
          <a:stretch>
            <a:fillRect/>
          </a:stretch>
        </p:blipFill>
        <p:spPr bwMode="auto">
          <a:xfrm>
            <a:off x="2987828" y="949656"/>
            <a:ext cx="3871413" cy="247972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组合 1"/>
          <p:cNvGrpSpPr/>
          <p:nvPr/>
        </p:nvGrpSpPr>
        <p:grpSpPr>
          <a:xfrm>
            <a:off x="772832" y="987576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8" name="标题 3"/>
          <p:cNvSpPr>
            <a:spLocks noGrp="1" noChangeArrowheads="1"/>
          </p:cNvSpPr>
          <p:nvPr/>
        </p:nvSpPr>
        <p:spPr bwMode="auto">
          <a:xfrm>
            <a:off x="1985554" y="1563640"/>
            <a:ext cx="504056" cy="4200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63692" y="4371952"/>
            <a:ext cx="5104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答：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买娃娃的钱买皮球能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买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835700" y="3867896"/>
            <a:ext cx="52331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18÷3=6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（个）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498" y="3293573"/>
            <a:ext cx="6557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买娃娃的钱买皮球能买多少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？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3" name="图片 32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186586" y="1988963"/>
            <a:ext cx="1009150" cy="12652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72" y="1751774"/>
            <a:ext cx="7500895" cy="2620176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15616" y="2359647"/>
            <a:ext cx="6552728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我们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学习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了连乘、连除和乘除混合计算。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87624" y="3075806"/>
            <a:ext cx="6624736" cy="93102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计算连乘、连除和乘除混合计算，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都是从左往右计算。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72" y="1751774"/>
            <a:ext cx="7500895" cy="2620176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115616" y="2427736"/>
            <a:ext cx="6624736" cy="136191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计算连乘、连除和乘除混合计算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，要看清楚运算符号，正确计算。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92" y="1059582"/>
            <a:ext cx="5437285" cy="413086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7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7" name="矩形 4"/>
          <p:cNvSpPr>
            <a:spLocks noChangeArrowheads="1"/>
          </p:cNvSpPr>
          <p:nvPr/>
        </p:nvSpPr>
        <p:spPr bwMode="auto">
          <a:xfrm>
            <a:off x="2149606" y="1673247"/>
            <a:ext cx="4608512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从教材课后习题中选取；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从补充习题中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选取。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课前导</a:t>
            </a:r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入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58616" y="1988963"/>
            <a:ext cx="1009150" cy="1265255"/>
          </a:xfrm>
          <a:prstGeom prst="rect">
            <a:avLst/>
          </a:prstGeom>
        </p:spPr>
      </p:pic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2018713" y="1075735"/>
            <a:ext cx="6324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计算下面各题。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596336" y="2629547"/>
            <a:ext cx="622259" cy="1598389"/>
          </a:xfrm>
          <a:prstGeom prst="rect">
            <a:avLst/>
          </a:prstGeom>
        </p:spPr>
      </p:pic>
      <p:sp>
        <p:nvSpPr>
          <p:cNvPr id="34" name="矩形 33"/>
          <p:cNvSpPr/>
          <p:nvPr/>
        </p:nvSpPr>
        <p:spPr>
          <a:xfrm>
            <a:off x="1763692" y="2211712"/>
            <a:ext cx="469172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latinLnBrk="1"/>
            <a:r>
              <a:rPr lang="en-US" altLang="zh-CN" sz="2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22+28+34=        84-8-28=     </a:t>
            </a:r>
            <a:endParaRPr lang="en-US" altLang="zh-CN" sz="26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5" name="标题 3"/>
          <p:cNvSpPr>
            <a:spLocks noGrp="1" noChangeArrowheads="1"/>
          </p:cNvSpPr>
          <p:nvPr/>
        </p:nvSpPr>
        <p:spPr bwMode="auto">
          <a:xfrm>
            <a:off x="2927025" y="2233994"/>
            <a:ext cx="936104" cy="43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6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84</a:t>
            </a:r>
            <a:endParaRPr lang="zh-CN" altLang="en-US" sz="26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6" name="标题 3"/>
          <p:cNvSpPr>
            <a:spLocks noGrp="1" noChangeArrowheads="1"/>
          </p:cNvSpPr>
          <p:nvPr/>
        </p:nvSpPr>
        <p:spPr bwMode="auto">
          <a:xfrm>
            <a:off x="5591321" y="2233946"/>
            <a:ext cx="936104" cy="43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6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r>
              <a:rPr lang="en-US" altLang="zh-CN" sz="26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</a:t>
            </a:r>
            <a:endParaRPr lang="zh-CN" altLang="en-US" sz="26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7" name="AutoShape 12"/>
          <p:cNvSpPr>
            <a:spLocks noChangeArrowheads="1"/>
          </p:cNvSpPr>
          <p:nvPr/>
        </p:nvSpPr>
        <p:spPr bwMode="auto">
          <a:xfrm>
            <a:off x="1763691" y="3002188"/>
            <a:ext cx="4746897" cy="504056"/>
          </a:xfrm>
          <a:prstGeom prst="wedgeRoundRectCallout">
            <a:avLst>
              <a:gd name="adj1" fmla="val -54569"/>
              <a:gd name="adj2" fmla="val -38059"/>
              <a:gd name="adj3" fmla="val 16667"/>
            </a:avLst>
          </a:prstGeom>
          <a:solidFill>
            <a:srgbClr val="FDD3E2"/>
          </a:solidFill>
          <a:ln w="9525">
            <a:solidFill>
              <a:srgbClr val="CC0066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你是怎么计算连加、连减算式的？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8" name="AutoShape 12"/>
          <p:cNvSpPr>
            <a:spLocks noChangeArrowheads="1"/>
          </p:cNvSpPr>
          <p:nvPr/>
        </p:nvSpPr>
        <p:spPr bwMode="auto">
          <a:xfrm>
            <a:off x="3549200" y="3867895"/>
            <a:ext cx="3810793" cy="504056"/>
          </a:xfrm>
          <a:prstGeom prst="wedgeRoundRectCallout">
            <a:avLst>
              <a:gd name="adj1" fmla="val 54848"/>
              <a:gd name="adj2" fmla="val -40168"/>
              <a:gd name="adj3" fmla="val 16667"/>
            </a:avLst>
          </a:prstGeom>
          <a:solidFill>
            <a:srgbClr val="FDD3E2"/>
          </a:solidFill>
          <a:ln w="9525">
            <a:solidFill>
              <a:srgbClr val="CC0066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我是从左往右算的。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4" grpId="0"/>
      <p:bldP spid="35" grpId="0"/>
      <p:bldP spid="36" grpId="0"/>
      <p:bldP spid="37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课前导</a:t>
            </a:r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入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58616" y="1988963"/>
            <a:ext cx="1009150" cy="1265255"/>
          </a:xfrm>
          <a:prstGeom prst="rect">
            <a:avLst/>
          </a:prstGeom>
        </p:spPr>
      </p:pic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2018713" y="1075735"/>
            <a:ext cx="6324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计算下面各题。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596336" y="2629547"/>
            <a:ext cx="622259" cy="1598389"/>
          </a:xfrm>
          <a:prstGeom prst="rect">
            <a:avLst/>
          </a:prstGeom>
        </p:spPr>
      </p:pic>
      <p:sp>
        <p:nvSpPr>
          <p:cNvPr id="34" name="矩形 33"/>
          <p:cNvSpPr/>
          <p:nvPr/>
        </p:nvSpPr>
        <p:spPr>
          <a:xfrm>
            <a:off x="1763692" y="2211712"/>
            <a:ext cx="469172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latinLnBrk="1"/>
            <a:r>
              <a:rPr lang="en-US" altLang="zh-CN" sz="2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43+28-25=        67-38+24=     </a:t>
            </a:r>
            <a:endParaRPr lang="en-US" altLang="zh-CN" sz="26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5" name="标题 3"/>
          <p:cNvSpPr>
            <a:spLocks noGrp="1" noChangeArrowheads="1"/>
          </p:cNvSpPr>
          <p:nvPr/>
        </p:nvSpPr>
        <p:spPr bwMode="auto">
          <a:xfrm>
            <a:off x="2927025" y="2233994"/>
            <a:ext cx="936104" cy="43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6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46</a:t>
            </a:r>
            <a:endParaRPr lang="zh-CN" altLang="en-US" sz="26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6" name="标题 3"/>
          <p:cNvSpPr>
            <a:spLocks noGrp="1" noChangeArrowheads="1"/>
          </p:cNvSpPr>
          <p:nvPr/>
        </p:nvSpPr>
        <p:spPr bwMode="auto">
          <a:xfrm>
            <a:off x="5724128" y="2233946"/>
            <a:ext cx="936104" cy="43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6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53</a:t>
            </a:r>
            <a:endParaRPr lang="zh-CN" altLang="en-US" sz="26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7" name="AutoShape 12"/>
          <p:cNvSpPr>
            <a:spLocks noChangeArrowheads="1"/>
          </p:cNvSpPr>
          <p:nvPr/>
        </p:nvSpPr>
        <p:spPr bwMode="auto">
          <a:xfrm>
            <a:off x="1763691" y="3002188"/>
            <a:ext cx="4746897" cy="504056"/>
          </a:xfrm>
          <a:prstGeom prst="wedgeRoundRectCallout">
            <a:avLst>
              <a:gd name="adj1" fmla="val -54569"/>
              <a:gd name="adj2" fmla="val -38059"/>
              <a:gd name="adj3" fmla="val 16667"/>
            </a:avLst>
          </a:prstGeom>
          <a:solidFill>
            <a:srgbClr val="FDD3E2"/>
          </a:solidFill>
          <a:ln w="9525">
            <a:solidFill>
              <a:srgbClr val="CC0066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你是怎么计算加减混合算式的？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8" name="AutoShape 12"/>
          <p:cNvSpPr>
            <a:spLocks noChangeArrowheads="1"/>
          </p:cNvSpPr>
          <p:nvPr/>
        </p:nvSpPr>
        <p:spPr bwMode="auto">
          <a:xfrm>
            <a:off x="3549200" y="3867895"/>
            <a:ext cx="3810793" cy="504056"/>
          </a:xfrm>
          <a:prstGeom prst="wedgeRoundRectCallout">
            <a:avLst>
              <a:gd name="adj1" fmla="val 54848"/>
              <a:gd name="adj2" fmla="val -40168"/>
              <a:gd name="adj3" fmla="val 16667"/>
            </a:avLst>
          </a:prstGeom>
          <a:solidFill>
            <a:srgbClr val="FDD3E2"/>
          </a:solidFill>
          <a:ln w="9525">
            <a:solidFill>
              <a:srgbClr val="CC0066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我是从左往右算的。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4" grpId="0"/>
      <p:bldP spid="35" grpId="0"/>
      <p:bldP spid="36" grpId="0"/>
      <p:bldP spid="37" grpId="0" animBg="1"/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23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81" name="组合 80"/>
          <p:cNvGrpSpPr/>
          <p:nvPr/>
        </p:nvGrpSpPr>
        <p:grpSpPr>
          <a:xfrm>
            <a:off x="1249770" y="1684975"/>
            <a:ext cx="360000" cy="380282"/>
            <a:chOff x="719592" y="1018103"/>
            <a:chExt cx="360000" cy="380282"/>
          </a:xfrm>
        </p:grpSpPr>
        <p:pic>
          <p:nvPicPr>
            <p:cNvPr id="82" name="Picture 6"/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19592" y="1018103"/>
              <a:ext cx="360000" cy="380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3" name="TextBox 82"/>
            <p:cNvSpPr txBox="1"/>
            <p:nvPr/>
          </p:nvSpPr>
          <p:spPr>
            <a:xfrm>
              <a:off x="791580" y="1023578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6</a:t>
              </a:r>
              <a:endParaRPr lang="zh-CN" altLang="en-US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</p:grpSp>
      <p:sp>
        <p:nvSpPr>
          <p:cNvPr id="85" name="标题 3"/>
          <p:cNvSpPr>
            <a:spLocks noGrp="1" noChangeArrowheads="1"/>
          </p:cNvSpPr>
          <p:nvPr/>
        </p:nvSpPr>
        <p:spPr bwMode="auto">
          <a:xfrm>
            <a:off x="1753830" y="1612966"/>
            <a:ext cx="1818657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</a:p>
        </p:txBody>
      </p:sp>
      <p:grpSp>
        <p:nvGrpSpPr>
          <p:cNvPr id="86" name="组合 85"/>
          <p:cNvGrpSpPr/>
          <p:nvPr/>
        </p:nvGrpSpPr>
        <p:grpSpPr>
          <a:xfrm>
            <a:off x="1933352" y="2045015"/>
            <a:ext cx="459668" cy="144821"/>
            <a:chOff x="1952092" y="1275606"/>
            <a:chExt cx="459668" cy="144821"/>
          </a:xfrm>
        </p:grpSpPr>
        <p:cxnSp>
          <p:nvCxnSpPr>
            <p:cNvPr id="87" name="直接连接符 86"/>
            <p:cNvCxnSpPr/>
            <p:nvPr/>
          </p:nvCxnSpPr>
          <p:spPr>
            <a:xfrm>
              <a:off x="1952092" y="1275606"/>
              <a:ext cx="0" cy="14401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接连接符 87"/>
            <p:cNvCxnSpPr/>
            <p:nvPr/>
          </p:nvCxnSpPr>
          <p:spPr>
            <a:xfrm>
              <a:off x="2411760" y="1275606"/>
              <a:ext cx="0" cy="14401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接连接符 88"/>
            <p:cNvCxnSpPr/>
            <p:nvPr/>
          </p:nvCxnSpPr>
          <p:spPr>
            <a:xfrm>
              <a:off x="1959005" y="1420427"/>
              <a:ext cx="452755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标题 3"/>
          <p:cNvSpPr>
            <a:spLocks noGrp="1" noChangeArrowheads="1"/>
          </p:cNvSpPr>
          <p:nvPr/>
        </p:nvSpPr>
        <p:spPr bwMode="auto">
          <a:xfrm>
            <a:off x="1978727" y="2138719"/>
            <a:ext cx="360040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grpSp>
        <p:nvGrpSpPr>
          <p:cNvPr id="91" name="组合 90"/>
          <p:cNvGrpSpPr/>
          <p:nvPr/>
        </p:nvGrpSpPr>
        <p:grpSpPr>
          <a:xfrm>
            <a:off x="2300304" y="2064243"/>
            <a:ext cx="569152" cy="324000"/>
            <a:chOff x="2319044" y="1294836"/>
            <a:chExt cx="569152" cy="324000"/>
          </a:xfrm>
        </p:grpSpPr>
        <p:cxnSp>
          <p:nvCxnSpPr>
            <p:cNvPr id="92" name="直接连接符 91"/>
            <p:cNvCxnSpPr/>
            <p:nvPr/>
          </p:nvCxnSpPr>
          <p:spPr>
            <a:xfrm>
              <a:off x="2888196" y="1294836"/>
              <a:ext cx="0" cy="32400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接连接符 92"/>
            <p:cNvCxnSpPr/>
            <p:nvPr/>
          </p:nvCxnSpPr>
          <p:spPr>
            <a:xfrm>
              <a:off x="2319044" y="1617217"/>
              <a:ext cx="558000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标题 3"/>
          <p:cNvSpPr>
            <a:spLocks noGrp="1" noChangeArrowheads="1"/>
          </p:cNvSpPr>
          <p:nvPr/>
        </p:nvSpPr>
        <p:spPr bwMode="auto">
          <a:xfrm>
            <a:off x="3113100" y="1612966"/>
            <a:ext cx="576064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24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95" name="标题 3"/>
          <p:cNvSpPr>
            <a:spLocks noGrp="1" noChangeArrowheads="1"/>
          </p:cNvSpPr>
          <p:nvPr/>
        </p:nvSpPr>
        <p:spPr bwMode="auto">
          <a:xfrm>
            <a:off x="4678539" y="1613950"/>
            <a:ext cx="1818657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36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÷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</a:p>
        </p:txBody>
      </p:sp>
      <p:sp>
        <p:nvSpPr>
          <p:cNvPr id="96" name="标题 3"/>
          <p:cNvSpPr>
            <a:spLocks noGrp="1" noChangeArrowheads="1"/>
          </p:cNvSpPr>
          <p:nvPr/>
        </p:nvSpPr>
        <p:spPr bwMode="auto">
          <a:xfrm>
            <a:off x="5011941" y="2139703"/>
            <a:ext cx="360040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grpSp>
        <p:nvGrpSpPr>
          <p:cNvPr id="97" name="组合 96"/>
          <p:cNvGrpSpPr/>
          <p:nvPr/>
        </p:nvGrpSpPr>
        <p:grpSpPr>
          <a:xfrm>
            <a:off x="5333518" y="2065227"/>
            <a:ext cx="576000" cy="324000"/>
            <a:chOff x="5055348" y="1295820"/>
            <a:chExt cx="576000" cy="324000"/>
          </a:xfrm>
        </p:grpSpPr>
        <p:cxnSp>
          <p:nvCxnSpPr>
            <p:cNvPr id="98" name="直接连接符 97"/>
            <p:cNvCxnSpPr/>
            <p:nvPr/>
          </p:nvCxnSpPr>
          <p:spPr>
            <a:xfrm>
              <a:off x="5624500" y="1295820"/>
              <a:ext cx="0" cy="32400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接连接符 98"/>
            <p:cNvCxnSpPr/>
            <p:nvPr/>
          </p:nvCxnSpPr>
          <p:spPr>
            <a:xfrm>
              <a:off x="5055348" y="1618201"/>
              <a:ext cx="576000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0" name="标题 3"/>
          <p:cNvSpPr>
            <a:spLocks noGrp="1" noChangeArrowheads="1"/>
          </p:cNvSpPr>
          <p:nvPr/>
        </p:nvSpPr>
        <p:spPr bwMode="auto">
          <a:xfrm>
            <a:off x="6146314" y="1613950"/>
            <a:ext cx="576064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27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grpSp>
        <p:nvGrpSpPr>
          <p:cNvPr id="101" name="组合 100"/>
          <p:cNvGrpSpPr/>
          <p:nvPr/>
        </p:nvGrpSpPr>
        <p:grpSpPr>
          <a:xfrm>
            <a:off x="4931055" y="2045015"/>
            <a:ext cx="540000" cy="145805"/>
            <a:chOff x="4427983" y="1275606"/>
            <a:chExt cx="540000" cy="145805"/>
          </a:xfrm>
        </p:grpSpPr>
        <p:cxnSp>
          <p:nvCxnSpPr>
            <p:cNvPr id="102" name="直接连接符 101"/>
            <p:cNvCxnSpPr/>
            <p:nvPr/>
          </p:nvCxnSpPr>
          <p:spPr>
            <a:xfrm>
              <a:off x="4427984" y="1276590"/>
              <a:ext cx="0" cy="14401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接连接符 102"/>
            <p:cNvCxnSpPr/>
            <p:nvPr/>
          </p:nvCxnSpPr>
          <p:spPr>
            <a:xfrm>
              <a:off x="4427983" y="1421411"/>
              <a:ext cx="540000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接箭头连接符 103"/>
            <p:cNvCxnSpPr/>
            <p:nvPr/>
          </p:nvCxnSpPr>
          <p:spPr>
            <a:xfrm flipV="1">
              <a:off x="4967551" y="1275606"/>
              <a:ext cx="0" cy="144016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7" name="图片 26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58616" y="2349003"/>
            <a:ext cx="1009150" cy="1265255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7596336" y="2989587"/>
            <a:ext cx="622259" cy="1598389"/>
          </a:xfrm>
          <a:prstGeom prst="rect">
            <a:avLst/>
          </a:prstGeom>
        </p:spPr>
      </p:pic>
      <p:sp>
        <p:nvSpPr>
          <p:cNvPr id="29" name="AutoShape 12"/>
          <p:cNvSpPr>
            <a:spLocks noChangeArrowheads="1"/>
          </p:cNvSpPr>
          <p:nvPr/>
        </p:nvSpPr>
        <p:spPr bwMode="auto">
          <a:xfrm>
            <a:off x="1763691" y="3075808"/>
            <a:ext cx="4746897" cy="504056"/>
          </a:xfrm>
          <a:prstGeom prst="wedgeRoundRectCallout">
            <a:avLst>
              <a:gd name="adj1" fmla="val -54569"/>
              <a:gd name="adj2" fmla="val -38059"/>
              <a:gd name="adj3" fmla="val 16667"/>
            </a:avLst>
          </a:prstGeom>
          <a:solidFill>
            <a:srgbClr val="FDD3E2"/>
          </a:solidFill>
          <a:ln w="9525">
            <a:solidFill>
              <a:srgbClr val="CC0066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怎么计算连乘、乘除混合算式？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0" name="AutoShape 12"/>
          <p:cNvSpPr>
            <a:spLocks noChangeArrowheads="1"/>
          </p:cNvSpPr>
          <p:nvPr/>
        </p:nvSpPr>
        <p:spPr bwMode="auto">
          <a:xfrm>
            <a:off x="5076057" y="3939904"/>
            <a:ext cx="2283933" cy="504056"/>
          </a:xfrm>
          <a:prstGeom prst="wedgeRoundRectCallout">
            <a:avLst>
              <a:gd name="adj1" fmla="val 54848"/>
              <a:gd name="adj2" fmla="val -40168"/>
              <a:gd name="adj3" fmla="val 16667"/>
            </a:avLst>
          </a:prstGeom>
          <a:solidFill>
            <a:srgbClr val="FDD3E2"/>
          </a:solidFill>
          <a:ln w="9525">
            <a:solidFill>
              <a:srgbClr val="CC0066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从左往右算。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90" grpId="0"/>
      <p:bldP spid="94" grpId="0"/>
      <p:bldP spid="95" grpId="0"/>
      <p:bldP spid="96" grpId="0"/>
      <p:bldP spid="100" grpId="0"/>
      <p:bldP spid="29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23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84" name="Picture 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49773" y="1779662"/>
            <a:ext cx="1296001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" name="标题 3"/>
          <p:cNvSpPr>
            <a:spLocks noGrp="1" noChangeArrowheads="1"/>
          </p:cNvSpPr>
          <p:nvPr/>
        </p:nvSpPr>
        <p:spPr bwMode="auto">
          <a:xfrm>
            <a:off x="1726211" y="2139703"/>
            <a:ext cx="1818657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48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÷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÷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</a:p>
        </p:txBody>
      </p:sp>
      <p:sp>
        <p:nvSpPr>
          <p:cNvPr id="106" name="标题 3"/>
          <p:cNvSpPr>
            <a:spLocks noGrp="1" noChangeArrowheads="1"/>
          </p:cNvSpPr>
          <p:nvPr/>
        </p:nvSpPr>
        <p:spPr bwMode="auto">
          <a:xfrm>
            <a:off x="3321230" y="2139703"/>
            <a:ext cx="576064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7" name="矩形 106"/>
          <p:cNvSpPr/>
          <p:nvPr/>
        </p:nvSpPr>
        <p:spPr>
          <a:xfrm>
            <a:off x="3410010" y="2211710"/>
            <a:ext cx="3960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108" name="直接连接符 107"/>
          <p:cNvCxnSpPr/>
          <p:nvPr/>
        </p:nvCxnSpPr>
        <p:spPr>
          <a:xfrm>
            <a:off x="1978728" y="2571750"/>
            <a:ext cx="0" cy="144016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接连接符 108"/>
          <p:cNvCxnSpPr/>
          <p:nvPr/>
        </p:nvCxnSpPr>
        <p:spPr>
          <a:xfrm>
            <a:off x="1978727" y="2716571"/>
            <a:ext cx="540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接箭头连接符 109"/>
          <p:cNvCxnSpPr/>
          <p:nvPr/>
        </p:nvCxnSpPr>
        <p:spPr>
          <a:xfrm flipV="1">
            <a:off x="2518295" y="2570766"/>
            <a:ext cx="0" cy="144016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1" name="组合 110"/>
          <p:cNvGrpSpPr/>
          <p:nvPr/>
        </p:nvGrpSpPr>
        <p:grpSpPr>
          <a:xfrm>
            <a:off x="2041858" y="2570511"/>
            <a:ext cx="963658" cy="702676"/>
            <a:chOff x="1763688" y="3146574"/>
            <a:chExt cx="963658" cy="702676"/>
          </a:xfrm>
        </p:grpSpPr>
        <p:grpSp>
          <p:nvGrpSpPr>
            <p:cNvPr id="112" name="组合 111"/>
            <p:cNvGrpSpPr/>
            <p:nvPr/>
          </p:nvGrpSpPr>
          <p:grpSpPr>
            <a:xfrm>
              <a:off x="1763688" y="3146574"/>
              <a:ext cx="963658" cy="702676"/>
              <a:chOff x="1763688" y="3146574"/>
              <a:chExt cx="963658" cy="702676"/>
            </a:xfrm>
          </p:grpSpPr>
          <p:sp>
            <p:nvSpPr>
              <p:cNvPr id="114" name="矩形 113"/>
              <p:cNvSpPr/>
              <p:nvPr/>
            </p:nvSpPr>
            <p:spPr>
              <a:xfrm>
                <a:off x="1763688" y="3453250"/>
                <a:ext cx="396000" cy="396000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grpSp>
            <p:nvGrpSpPr>
              <p:cNvPr id="115" name="组合 114"/>
              <p:cNvGrpSpPr/>
              <p:nvPr/>
            </p:nvGrpSpPr>
            <p:grpSpPr>
              <a:xfrm>
                <a:off x="2151346" y="3146574"/>
                <a:ext cx="576000" cy="504676"/>
                <a:chOff x="2151346" y="3146574"/>
                <a:chExt cx="576000" cy="504676"/>
              </a:xfrm>
            </p:grpSpPr>
            <p:cxnSp>
              <p:nvCxnSpPr>
                <p:cNvPr id="116" name="直接连接符 115"/>
                <p:cNvCxnSpPr/>
                <p:nvPr/>
              </p:nvCxnSpPr>
              <p:spPr>
                <a:xfrm>
                  <a:off x="2151346" y="3649631"/>
                  <a:ext cx="576000" cy="0"/>
                </a:xfrm>
                <a:prstGeom prst="line">
                  <a:avLst/>
                </a:prstGeom>
                <a:ln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直接箭头连接符 116"/>
                <p:cNvCxnSpPr/>
                <p:nvPr/>
              </p:nvCxnSpPr>
              <p:spPr>
                <a:xfrm flipV="1">
                  <a:off x="2720498" y="3146574"/>
                  <a:ext cx="0" cy="504676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13" name="直接连接符 112"/>
            <p:cNvCxnSpPr/>
            <p:nvPr/>
          </p:nvCxnSpPr>
          <p:spPr>
            <a:xfrm>
              <a:off x="1959494" y="3300214"/>
              <a:ext cx="0" cy="14401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8" name="标题 3"/>
          <p:cNvSpPr>
            <a:spLocks noGrp="1" noChangeArrowheads="1"/>
          </p:cNvSpPr>
          <p:nvPr/>
        </p:nvSpPr>
        <p:spPr bwMode="auto">
          <a:xfrm>
            <a:off x="4778737" y="2139703"/>
            <a:ext cx="1818657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÷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</a:p>
        </p:txBody>
      </p:sp>
      <p:grpSp>
        <p:nvGrpSpPr>
          <p:cNvPr id="119" name="组合 118"/>
          <p:cNvGrpSpPr/>
          <p:nvPr/>
        </p:nvGrpSpPr>
        <p:grpSpPr>
          <a:xfrm>
            <a:off x="4958259" y="2571752"/>
            <a:ext cx="459668" cy="144821"/>
            <a:chOff x="1952092" y="1275606"/>
            <a:chExt cx="459668" cy="144821"/>
          </a:xfrm>
        </p:grpSpPr>
        <p:cxnSp>
          <p:nvCxnSpPr>
            <p:cNvPr id="120" name="直接连接符 119"/>
            <p:cNvCxnSpPr/>
            <p:nvPr/>
          </p:nvCxnSpPr>
          <p:spPr>
            <a:xfrm>
              <a:off x="1952092" y="1275606"/>
              <a:ext cx="0" cy="14401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接连接符 120"/>
            <p:cNvCxnSpPr/>
            <p:nvPr/>
          </p:nvCxnSpPr>
          <p:spPr>
            <a:xfrm>
              <a:off x="2411760" y="1275606"/>
              <a:ext cx="0" cy="14401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接连接符 121"/>
            <p:cNvCxnSpPr/>
            <p:nvPr/>
          </p:nvCxnSpPr>
          <p:spPr>
            <a:xfrm>
              <a:off x="1959005" y="1420427"/>
              <a:ext cx="452755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3" name="标题 3"/>
          <p:cNvSpPr>
            <a:spLocks noGrp="1" noChangeArrowheads="1"/>
          </p:cNvSpPr>
          <p:nvPr/>
        </p:nvSpPr>
        <p:spPr bwMode="auto">
          <a:xfrm>
            <a:off x="6228184" y="2139703"/>
            <a:ext cx="576064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grpSp>
        <p:nvGrpSpPr>
          <p:cNvPr id="124" name="组合 123"/>
          <p:cNvGrpSpPr/>
          <p:nvPr/>
        </p:nvGrpSpPr>
        <p:grpSpPr>
          <a:xfrm>
            <a:off x="5002144" y="2570511"/>
            <a:ext cx="963658" cy="702676"/>
            <a:chOff x="1763688" y="3146574"/>
            <a:chExt cx="963658" cy="702676"/>
          </a:xfrm>
        </p:grpSpPr>
        <p:grpSp>
          <p:nvGrpSpPr>
            <p:cNvPr id="125" name="组合 79"/>
            <p:cNvGrpSpPr/>
            <p:nvPr/>
          </p:nvGrpSpPr>
          <p:grpSpPr>
            <a:xfrm>
              <a:off x="1763688" y="3146574"/>
              <a:ext cx="963658" cy="702676"/>
              <a:chOff x="1763688" y="3146574"/>
              <a:chExt cx="963658" cy="702676"/>
            </a:xfrm>
          </p:grpSpPr>
          <p:sp>
            <p:nvSpPr>
              <p:cNvPr id="127" name="矩形 126"/>
              <p:cNvSpPr/>
              <p:nvPr/>
            </p:nvSpPr>
            <p:spPr>
              <a:xfrm>
                <a:off x="1763688" y="3453250"/>
                <a:ext cx="396000" cy="396000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grpSp>
            <p:nvGrpSpPr>
              <p:cNvPr id="128" name="组合 52"/>
              <p:cNvGrpSpPr/>
              <p:nvPr/>
            </p:nvGrpSpPr>
            <p:grpSpPr>
              <a:xfrm>
                <a:off x="2151346" y="3146574"/>
                <a:ext cx="576000" cy="504676"/>
                <a:chOff x="2151346" y="3146574"/>
                <a:chExt cx="576000" cy="504676"/>
              </a:xfrm>
            </p:grpSpPr>
            <p:cxnSp>
              <p:nvCxnSpPr>
                <p:cNvPr id="129" name="直接连接符 128"/>
                <p:cNvCxnSpPr/>
                <p:nvPr/>
              </p:nvCxnSpPr>
              <p:spPr>
                <a:xfrm>
                  <a:off x="2151346" y="3649631"/>
                  <a:ext cx="576000" cy="0"/>
                </a:xfrm>
                <a:prstGeom prst="line">
                  <a:avLst/>
                </a:prstGeom>
                <a:ln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直接箭头连接符 129"/>
                <p:cNvCxnSpPr/>
                <p:nvPr/>
              </p:nvCxnSpPr>
              <p:spPr>
                <a:xfrm flipV="1">
                  <a:off x="2720498" y="3146574"/>
                  <a:ext cx="0" cy="504676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26" name="直接连接符 125"/>
            <p:cNvCxnSpPr/>
            <p:nvPr/>
          </p:nvCxnSpPr>
          <p:spPr>
            <a:xfrm>
              <a:off x="1959494" y="3300214"/>
              <a:ext cx="0" cy="14401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1" name="矩形 130"/>
          <p:cNvSpPr/>
          <p:nvPr/>
        </p:nvSpPr>
        <p:spPr>
          <a:xfrm>
            <a:off x="6326378" y="2211710"/>
            <a:ext cx="3960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2" name="标题 3"/>
          <p:cNvSpPr>
            <a:spLocks noGrp="1" noChangeArrowheads="1"/>
          </p:cNvSpPr>
          <p:nvPr/>
        </p:nvSpPr>
        <p:spPr bwMode="auto">
          <a:xfrm>
            <a:off x="1943216" y="2814280"/>
            <a:ext cx="576064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33" name="标题 3"/>
          <p:cNvSpPr>
            <a:spLocks noGrp="1" noChangeArrowheads="1"/>
          </p:cNvSpPr>
          <p:nvPr/>
        </p:nvSpPr>
        <p:spPr bwMode="auto">
          <a:xfrm>
            <a:off x="4922178" y="2814280"/>
            <a:ext cx="576064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24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/>
      <p:bldP spid="106" grpId="0"/>
      <p:bldP spid="107" grpId="0" animBg="1"/>
      <p:bldP spid="118" grpId="0"/>
      <p:bldP spid="123" grpId="0"/>
      <p:bldP spid="131" grpId="0" animBg="1"/>
      <p:bldP spid="132" grpId="0"/>
      <p:bldP spid="1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059583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139" name="图片 138" descr="6－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43608" y="1635027"/>
            <a:ext cx="7200800" cy="2613286"/>
          </a:xfrm>
          <a:prstGeom prst="rect">
            <a:avLst/>
          </a:prstGeom>
        </p:spPr>
      </p:pic>
      <p:sp>
        <p:nvSpPr>
          <p:cNvPr id="141" name="文本框 10245"/>
          <p:cNvSpPr txBox="1">
            <a:spLocks noChangeArrowheads="1"/>
          </p:cNvSpPr>
          <p:nvPr/>
        </p:nvSpPr>
        <p:spPr bwMode="auto">
          <a:xfrm>
            <a:off x="800950" y="1851672"/>
            <a:ext cx="50405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</a:t>
            </a:r>
            <a:endParaRPr lang="zh-CN" altLang="en-US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2" name="标题 3"/>
          <p:cNvSpPr>
            <a:spLocks noGrp="1" noChangeArrowheads="1"/>
          </p:cNvSpPr>
          <p:nvPr/>
        </p:nvSpPr>
        <p:spPr bwMode="auto">
          <a:xfrm>
            <a:off x="2411764" y="2580628"/>
            <a:ext cx="431477" cy="43266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43" name="标题 3"/>
          <p:cNvSpPr>
            <a:spLocks noGrp="1" noChangeArrowheads="1"/>
          </p:cNvSpPr>
          <p:nvPr/>
        </p:nvSpPr>
        <p:spPr bwMode="auto">
          <a:xfrm>
            <a:off x="2313122" y="3193188"/>
            <a:ext cx="576063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45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44" name="标题 3"/>
          <p:cNvSpPr>
            <a:spLocks noGrp="1" noChangeArrowheads="1"/>
          </p:cNvSpPr>
          <p:nvPr/>
        </p:nvSpPr>
        <p:spPr bwMode="auto">
          <a:xfrm>
            <a:off x="4860036" y="2580628"/>
            <a:ext cx="431477" cy="43266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45" name="标题 3"/>
          <p:cNvSpPr>
            <a:spLocks noGrp="1" noChangeArrowheads="1"/>
          </p:cNvSpPr>
          <p:nvPr/>
        </p:nvSpPr>
        <p:spPr bwMode="auto">
          <a:xfrm>
            <a:off x="7281674" y="2580628"/>
            <a:ext cx="431477" cy="43266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46" name="标题 3"/>
          <p:cNvSpPr>
            <a:spLocks noGrp="1" noChangeArrowheads="1"/>
          </p:cNvSpPr>
          <p:nvPr/>
        </p:nvSpPr>
        <p:spPr bwMode="auto">
          <a:xfrm>
            <a:off x="4713639" y="3193188"/>
            <a:ext cx="576063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48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47" name="标题 3"/>
          <p:cNvSpPr>
            <a:spLocks noGrp="1" noChangeArrowheads="1"/>
          </p:cNvSpPr>
          <p:nvPr/>
        </p:nvSpPr>
        <p:spPr bwMode="auto">
          <a:xfrm>
            <a:off x="7128802" y="3193188"/>
            <a:ext cx="576063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48" name="标题 3"/>
          <p:cNvSpPr>
            <a:spLocks noGrp="1" noChangeArrowheads="1"/>
          </p:cNvSpPr>
          <p:nvPr/>
        </p:nvSpPr>
        <p:spPr bwMode="auto">
          <a:xfrm>
            <a:off x="2595641" y="3786024"/>
            <a:ext cx="576063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45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49" name="标题 3"/>
          <p:cNvSpPr>
            <a:spLocks noGrp="1" noChangeArrowheads="1"/>
          </p:cNvSpPr>
          <p:nvPr/>
        </p:nvSpPr>
        <p:spPr bwMode="auto">
          <a:xfrm>
            <a:off x="5013914" y="3786024"/>
            <a:ext cx="576063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48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50" name="标题 3"/>
          <p:cNvSpPr>
            <a:spLocks noGrp="1" noChangeArrowheads="1"/>
          </p:cNvSpPr>
          <p:nvPr/>
        </p:nvSpPr>
        <p:spPr bwMode="auto">
          <a:xfrm>
            <a:off x="7429074" y="3786024"/>
            <a:ext cx="576063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/>
      <p:bldP spid="142" grpId="0"/>
      <p:bldP spid="143" grpId="0"/>
      <p:bldP spid="144" grpId="0"/>
      <p:bldP spid="145" grpId="0"/>
      <p:bldP spid="146" grpId="0"/>
      <p:bldP spid="147" grpId="0"/>
      <p:bldP spid="148" grpId="0"/>
      <p:bldP spid="149" grpId="0"/>
      <p:bldP spid="1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059583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39" name="文本框 10245"/>
          <p:cNvSpPr txBox="1">
            <a:spLocks noChangeArrowheads="1"/>
          </p:cNvSpPr>
          <p:nvPr/>
        </p:nvSpPr>
        <p:spPr bwMode="auto">
          <a:xfrm>
            <a:off x="662860" y="1797420"/>
            <a:ext cx="50405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</a:t>
            </a:r>
            <a:endParaRPr lang="zh-CN" altLang="en-US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0" name="标题 3"/>
          <p:cNvSpPr>
            <a:spLocks noGrp="1" noChangeArrowheads="1"/>
          </p:cNvSpPr>
          <p:nvPr/>
        </p:nvSpPr>
        <p:spPr bwMode="auto">
          <a:xfrm>
            <a:off x="1194539" y="1797418"/>
            <a:ext cx="1818657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÷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</a:p>
        </p:txBody>
      </p:sp>
      <p:sp>
        <p:nvSpPr>
          <p:cNvPr id="41" name="标题 3"/>
          <p:cNvSpPr>
            <a:spLocks noGrp="1" noChangeArrowheads="1"/>
          </p:cNvSpPr>
          <p:nvPr/>
        </p:nvSpPr>
        <p:spPr bwMode="auto">
          <a:xfrm>
            <a:off x="2553809" y="1797418"/>
            <a:ext cx="576064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2" name="标题 3"/>
          <p:cNvSpPr>
            <a:spLocks noGrp="1" noChangeArrowheads="1"/>
          </p:cNvSpPr>
          <p:nvPr/>
        </p:nvSpPr>
        <p:spPr bwMode="auto">
          <a:xfrm>
            <a:off x="3520989" y="1797418"/>
            <a:ext cx="1818657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</a:p>
        </p:txBody>
      </p:sp>
      <p:sp>
        <p:nvSpPr>
          <p:cNvPr id="43" name="标题 3"/>
          <p:cNvSpPr>
            <a:spLocks noGrp="1" noChangeArrowheads="1"/>
          </p:cNvSpPr>
          <p:nvPr/>
        </p:nvSpPr>
        <p:spPr bwMode="auto">
          <a:xfrm>
            <a:off x="4866943" y="1797418"/>
            <a:ext cx="576064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72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4" name="标题 3"/>
          <p:cNvSpPr>
            <a:spLocks noGrp="1" noChangeArrowheads="1"/>
          </p:cNvSpPr>
          <p:nvPr/>
        </p:nvSpPr>
        <p:spPr bwMode="auto">
          <a:xfrm>
            <a:off x="5847440" y="1797418"/>
            <a:ext cx="1818657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16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÷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÷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</a:p>
        </p:txBody>
      </p:sp>
      <p:sp>
        <p:nvSpPr>
          <p:cNvPr id="45" name="标题 3"/>
          <p:cNvSpPr>
            <a:spLocks noGrp="1" noChangeArrowheads="1"/>
          </p:cNvSpPr>
          <p:nvPr/>
        </p:nvSpPr>
        <p:spPr bwMode="auto">
          <a:xfrm>
            <a:off x="7350727" y="1797418"/>
            <a:ext cx="576064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6" name="标题 3"/>
          <p:cNvSpPr>
            <a:spLocks noGrp="1" noChangeArrowheads="1"/>
          </p:cNvSpPr>
          <p:nvPr/>
        </p:nvSpPr>
        <p:spPr bwMode="auto">
          <a:xfrm>
            <a:off x="1194539" y="2499742"/>
            <a:ext cx="1818657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36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÷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</a:p>
        </p:txBody>
      </p:sp>
      <p:sp>
        <p:nvSpPr>
          <p:cNvPr id="47" name="标题 3"/>
          <p:cNvSpPr>
            <a:spLocks noGrp="1" noChangeArrowheads="1"/>
          </p:cNvSpPr>
          <p:nvPr/>
        </p:nvSpPr>
        <p:spPr bwMode="auto">
          <a:xfrm>
            <a:off x="3520990" y="2499742"/>
            <a:ext cx="1818657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÷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</a:p>
        </p:txBody>
      </p:sp>
      <p:sp>
        <p:nvSpPr>
          <p:cNvPr id="48" name="标题 3"/>
          <p:cNvSpPr>
            <a:spLocks noGrp="1" noChangeArrowheads="1"/>
          </p:cNvSpPr>
          <p:nvPr/>
        </p:nvSpPr>
        <p:spPr bwMode="auto">
          <a:xfrm>
            <a:off x="5847440" y="2499742"/>
            <a:ext cx="1818657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32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÷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</a:p>
        </p:txBody>
      </p:sp>
      <p:sp>
        <p:nvSpPr>
          <p:cNvPr id="49" name="标题 3"/>
          <p:cNvSpPr>
            <a:spLocks noGrp="1" noChangeArrowheads="1"/>
          </p:cNvSpPr>
          <p:nvPr/>
        </p:nvSpPr>
        <p:spPr bwMode="auto">
          <a:xfrm>
            <a:off x="2746897" y="2499742"/>
            <a:ext cx="576064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48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0" name="标题 3"/>
          <p:cNvSpPr>
            <a:spLocks noGrp="1" noChangeArrowheads="1"/>
          </p:cNvSpPr>
          <p:nvPr/>
        </p:nvSpPr>
        <p:spPr bwMode="auto">
          <a:xfrm>
            <a:off x="4808495" y="2499742"/>
            <a:ext cx="576064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1" name="标题 3"/>
          <p:cNvSpPr>
            <a:spLocks noGrp="1" noChangeArrowheads="1"/>
          </p:cNvSpPr>
          <p:nvPr/>
        </p:nvSpPr>
        <p:spPr bwMode="auto">
          <a:xfrm>
            <a:off x="7380312" y="2499742"/>
            <a:ext cx="576064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72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059583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8" name="文本框 10245"/>
          <p:cNvSpPr txBox="1">
            <a:spLocks noChangeArrowheads="1"/>
          </p:cNvSpPr>
          <p:nvPr/>
        </p:nvSpPr>
        <p:spPr bwMode="auto">
          <a:xfrm>
            <a:off x="611560" y="1487848"/>
            <a:ext cx="50405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</a:t>
            </a:r>
            <a:endParaRPr lang="zh-CN" altLang="en-US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9" name="图片 28" descr="6－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6167" y="1572518"/>
            <a:ext cx="7488799" cy="2860889"/>
          </a:xfrm>
          <a:prstGeom prst="rect">
            <a:avLst/>
          </a:prstGeom>
        </p:spPr>
      </p:pic>
      <p:sp>
        <p:nvSpPr>
          <p:cNvPr id="30" name="标题 3"/>
          <p:cNvSpPr>
            <a:spLocks noGrp="1" noChangeArrowheads="1"/>
          </p:cNvSpPr>
          <p:nvPr/>
        </p:nvSpPr>
        <p:spPr bwMode="auto">
          <a:xfrm>
            <a:off x="8154644" y="3939904"/>
            <a:ext cx="576064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56</a:t>
            </a:r>
            <a:endParaRPr lang="zh-CN" altLang="en-US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522372" y="3948780"/>
            <a:ext cx="1666800" cy="432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2" name="标题 3"/>
          <p:cNvSpPr>
            <a:spLocks noGrp="1" noChangeArrowheads="1"/>
          </p:cNvSpPr>
          <p:nvPr/>
        </p:nvSpPr>
        <p:spPr bwMode="auto">
          <a:xfrm>
            <a:off x="251520" y="3919558"/>
            <a:ext cx="576064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24</a:t>
            </a:r>
            <a:endParaRPr lang="zh-CN" altLang="en-US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3" name="标题 3"/>
          <p:cNvSpPr>
            <a:spLocks noGrp="1" noChangeArrowheads="1"/>
          </p:cNvSpPr>
          <p:nvPr/>
        </p:nvSpPr>
        <p:spPr bwMode="auto">
          <a:xfrm>
            <a:off x="5436096" y="2220589"/>
            <a:ext cx="576064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38</a:t>
            </a:r>
            <a:endParaRPr lang="zh-CN" altLang="en-US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4" name="标题 3"/>
          <p:cNvSpPr>
            <a:spLocks noGrp="1" noChangeArrowheads="1"/>
          </p:cNvSpPr>
          <p:nvPr/>
        </p:nvSpPr>
        <p:spPr bwMode="auto">
          <a:xfrm>
            <a:off x="6372200" y="2643760"/>
            <a:ext cx="432048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endParaRPr lang="zh-CN" altLang="en-US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5" name="标题 3"/>
          <p:cNvSpPr>
            <a:spLocks noGrp="1" noChangeArrowheads="1"/>
          </p:cNvSpPr>
          <p:nvPr/>
        </p:nvSpPr>
        <p:spPr bwMode="auto">
          <a:xfrm>
            <a:off x="6948264" y="3066928"/>
            <a:ext cx="576064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40</a:t>
            </a:r>
            <a:endParaRPr lang="zh-CN" altLang="en-US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6" name="标题 3"/>
          <p:cNvSpPr>
            <a:spLocks noGrp="1" noChangeArrowheads="1"/>
          </p:cNvSpPr>
          <p:nvPr/>
        </p:nvSpPr>
        <p:spPr bwMode="auto">
          <a:xfrm>
            <a:off x="7569702" y="3453603"/>
            <a:ext cx="576064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44</a:t>
            </a:r>
            <a:endParaRPr lang="zh-CN" altLang="en-US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7" name="标题 3"/>
          <p:cNvSpPr>
            <a:spLocks noGrp="1" noChangeArrowheads="1"/>
          </p:cNvSpPr>
          <p:nvPr/>
        </p:nvSpPr>
        <p:spPr bwMode="auto">
          <a:xfrm>
            <a:off x="1115616" y="3471358"/>
            <a:ext cx="449804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endParaRPr lang="zh-CN" altLang="en-US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8" name="标题 3"/>
          <p:cNvSpPr>
            <a:spLocks noGrp="1" noChangeArrowheads="1"/>
          </p:cNvSpPr>
          <p:nvPr/>
        </p:nvSpPr>
        <p:spPr bwMode="auto">
          <a:xfrm>
            <a:off x="1835696" y="3066928"/>
            <a:ext cx="458682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endParaRPr lang="zh-CN" altLang="en-US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9" name="标题 3"/>
          <p:cNvSpPr>
            <a:spLocks noGrp="1" noChangeArrowheads="1"/>
          </p:cNvSpPr>
          <p:nvPr/>
        </p:nvSpPr>
        <p:spPr bwMode="auto">
          <a:xfrm>
            <a:off x="2501524" y="2661514"/>
            <a:ext cx="576064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32</a:t>
            </a:r>
            <a:endParaRPr lang="zh-CN" altLang="en-US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795024" y="3948780"/>
            <a:ext cx="1666800" cy="432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5925348" y="3516732"/>
            <a:ext cx="1666800" cy="432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1542250" y="3516732"/>
            <a:ext cx="1666800" cy="432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5323118" y="3100940"/>
            <a:ext cx="1666800" cy="432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289476" y="3100940"/>
            <a:ext cx="1666800" cy="432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4720888" y="2680302"/>
            <a:ext cx="1666800" cy="432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3054458" y="2680302"/>
            <a:ext cx="1666800" cy="432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3792806" y="2260036"/>
            <a:ext cx="1666800" cy="432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1" grpId="0" animBg="1"/>
      <p:bldP spid="31" grpId="1" animBg="1"/>
      <p:bldP spid="31" grpId="2" animBg="1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 animBg="1"/>
      <p:bldP spid="40" grpId="1" animBg="1"/>
      <p:bldP spid="40" grpId="2" animBg="1"/>
      <p:bldP spid="41" grpId="0" animBg="1"/>
      <p:bldP spid="41" grpId="1" animBg="1"/>
      <p:bldP spid="41" grpId="2" animBg="1"/>
      <p:bldP spid="42" grpId="0" animBg="1"/>
      <p:bldP spid="42" grpId="1" animBg="1"/>
      <p:bldP spid="42" grpId="2" animBg="1"/>
      <p:bldP spid="43" grpId="0" animBg="1"/>
      <p:bldP spid="43" grpId="1" animBg="1"/>
      <p:bldP spid="43" grpId="2" animBg="1"/>
      <p:bldP spid="44" grpId="0" animBg="1"/>
      <p:bldP spid="44" grpId="1" animBg="1"/>
      <p:bldP spid="44" grpId="2" animBg="1"/>
      <p:bldP spid="45" grpId="0" animBg="1"/>
      <p:bldP spid="45" grpId="1" animBg="1"/>
      <p:bldP spid="45" grpId="2" animBg="1"/>
      <p:bldP spid="46" grpId="0" animBg="1"/>
      <p:bldP spid="46" grpId="1" animBg="1"/>
      <p:bldP spid="46" grpId="2" animBg="1"/>
      <p:bldP spid="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203600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4" name="标题 3"/>
          <p:cNvSpPr>
            <a:spLocks noGrp="1" noChangeArrowheads="1"/>
          </p:cNvSpPr>
          <p:nvPr/>
        </p:nvSpPr>
        <p:spPr bwMode="auto">
          <a:xfrm>
            <a:off x="899592" y="1779662"/>
            <a:ext cx="432048" cy="460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en-US" altLang="zh-CN" sz="24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287644" y="1779662"/>
            <a:ext cx="63807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从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45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中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任选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个数，写出两道乘法算式和两道除法算式。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endParaRPr lang="zh-CN" altLang="zh-CN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1547664" y="2643758"/>
            <a:ext cx="15121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15</a:t>
            </a:r>
            <a:endParaRPr lang="en-US" altLang="zh-CN" sz="24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15</a:t>
            </a:r>
            <a:endParaRPr lang="en-US" altLang="zh-CN" sz="24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15÷3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 15÷5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4139952" y="2658274"/>
            <a:ext cx="15121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45</a:t>
            </a:r>
          </a:p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45</a:t>
            </a:r>
          </a:p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45÷9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 45÷5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9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42" grpId="0"/>
      <p:bldP spid="43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605</Words>
  <Application>Microsoft Office PowerPoint</Application>
  <PresentationFormat>全屏显示(16:9)</PresentationFormat>
  <Paragraphs>143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黑体</vt:lpstr>
      <vt:lpstr>华文楷体</vt:lpstr>
      <vt:lpstr>楷体</vt:lpstr>
      <vt:lpstr>宋体</vt:lpstr>
      <vt:lpstr>微软雅黑</vt:lpstr>
      <vt:lpstr>幼圆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2023-01-16T14:45:17Z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B2F30DD0984F4C0BBA0B69DB256D08D4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