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custDataLst>
    <p:tags r:id="rId4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6" autoAdjust="0"/>
  </p:normalViewPr>
  <p:slideViewPr>
    <p:cSldViewPr>
      <p:cViewPr>
        <p:scale>
          <a:sx n="100" d="100"/>
          <a:sy n="100" d="100"/>
        </p:scale>
        <p:origin x="-194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35D03-05B2-454A-9579-A6CED4FCDCD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57DF-C9F5-4CFF-AE6E-437687AC89C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357836-0A10-41CB-A8F1-40A5598D4A6A}" type="slidenum">
              <a:rPr lang="zh-CN" altLang="en-US">
                <a:solidFill>
                  <a:prstClr val="black"/>
                </a:solidFill>
              </a:rPr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6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3FA6150-57E1-4600-9BF3-E100514E7DBA}" type="slidenum">
              <a:rPr lang="zh-CN" altLang="en-US">
                <a:solidFill>
                  <a:prstClr val="black"/>
                </a:solidFill>
              </a:rPr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68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07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28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4C5B0-C8D8-4FAA-A67C-94FECE89707B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6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8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2DCDE9-A9C8-49AB-BAE8-1623A55C197F}" type="slidenum">
              <a:rPr lang="zh-CN" altLang="en-US">
                <a:solidFill>
                  <a:prstClr val="black"/>
                </a:solidFill>
              </a:rPr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02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717A131-E072-4E44-8443-2E3D9BFA2F6C}" type="slidenum">
              <a:rPr lang="zh-CN" altLang="en-US">
                <a:solidFill>
                  <a:prstClr val="black"/>
                </a:solidFill>
              </a:rPr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22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3BC612A-E5C5-4C15-A006-454DD202D772}" type="slidenum">
              <a:rPr lang="zh-CN" altLang="en-US">
                <a:solidFill>
                  <a:prstClr val="black"/>
                </a:solidFill>
              </a:rPr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43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DA0-F1EF-4AD3-BA09-0F5671C7BF5C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3B5F-F18E-4E71-8193-F709976BAAC2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2386-2870-4827-A36B-78CBB5F0D822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1BE337-04C4-4514-964F-CD853F0EF09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FF97-725D-4A27-B550-3EAA3EF12C04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81CC-E8F7-4E01-B5CA-9CC1EFF2ADB2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4A78-F9D7-4364-BF5D-B0E86E65BC01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8693-5B47-40CF-8191-A78680C054B1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5612-6E1C-4428-9A7F-D52697BFE30A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8A2C-82B4-46C6-A6ED-E24E14E27D69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93AA-61CB-48AC-82FB-6BB7F001BAEE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5" cstate="email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A8B474-C81B-4FF4-84B7-56B2A6FEEDB3}" type="slidenum">
              <a:rPr lang="zh-CN" altLang="en-US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 panose="05020102010507070707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 panose="05020102010507070707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 panose="05020102010507070707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 panose="05020102010507070707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 panose="050201020105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GI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9.GI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6.wmf"/><Relationship Id="rId3" Type="http://schemas.openxmlformats.org/officeDocument/2006/relationships/image" Target="../media/image42.pn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5.wmf"/><Relationship Id="rId5" Type="http://schemas.openxmlformats.org/officeDocument/2006/relationships/image" Target="../media/image43.wmf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png"/><Relationship Id="rId5" Type="http://schemas.openxmlformats.org/officeDocument/2006/relationships/image" Target="../media/image42.png"/><Relationship Id="rId4" Type="http://schemas.openxmlformats.org/officeDocument/2006/relationships/image" Target="../media/image47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2.png"/><Relationship Id="rId4" Type="http://schemas.openxmlformats.org/officeDocument/2006/relationships/image" Target="../media/image47.wmf"/><Relationship Id="rId9" Type="http://schemas.openxmlformats.org/officeDocument/2006/relationships/image" Target="../media/image48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50.bin"/><Relationship Id="rId7" Type="http://schemas.openxmlformats.org/officeDocument/2006/relationships/image" Target="../media/image52.wmf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3.bin"/><Relationship Id="rId5" Type="http://schemas.openxmlformats.org/officeDocument/2006/relationships/image" Target="../media/image42.png"/><Relationship Id="rId10" Type="http://schemas.openxmlformats.org/officeDocument/2006/relationships/image" Target="../media/image48.png"/><Relationship Id="rId4" Type="http://schemas.openxmlformats.org/officeDocument/2006/relationships/image" Target="../media/image51.wmf"/><Relationship Id="rId9" Type="http://schemas.openxmlformats.org/officeDocument/2006/relationships/image" Target="../media/image53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702" name="WordArt 46"/>
          <p:cNvSpPr>
            <a:spLocks noChangeArrowheads="1" noChangeShapeType="1"/>
          </p:cNvSpPr>
          <p:nvPr/>
        </p:nvSpPr>
        <p:spPr bwMode="auto">
          <a:xfrm>
            <a:off x="1444501" y="1844824"/>
            <a:ext cx="6121400" cy="9356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noFill/>
                  <a:round/>
                </a:ln>
                <a:solidFill>
                  <a:srgbClr val="C00000"/>
                </a:solidFill>
                <a:latin typeface="汉仪中圆简" pitchFamily="49" charset="-122"/>
                <a:ea typeface="汉仪中圆简" pitchFamily="49" charset="-122"/>
              </a:rPr>
              <a:t>一次函数的性质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1" y="573325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611560" y="2152650"/>
            <a:ext cx="845661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一次函数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kx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有下列性质：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（1） 当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＞0时，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的增大而_____ ；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 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（2） 当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＜0时，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zh-CN" altLang="en-US" sz="32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的增大而_____。</a:t>
            </a:r>
          </a:p>
        </p:txBody>
      </p:sp>
      <p:sp>
        <p:nvSpPr>
          <p:cNvPr id="339972" name="AutoShape 4"/>
          <p:cNvSpPr>
            <a:spLocks noChangeArrowheads="1"/>
          </p:cNvSpPr>
          <p:nvPr/>
        </p:nvSpPr>
        <p:spPr bwMode="auto">
          <a:xfrm>
            <a:off x="107950" y="333375"/>
            <a:ext cx="2362200" cy="1143000"/>
          </a:xfrm>
          <a:prstGeom prst="cloudCallout">
            <a:avLst>
              <a:gd name="adj1" fmla="val 24528"/>
              <a:gd name="adj2" fmla="val 95139"/>
            </a:avLst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i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概括</a:t>
            </a: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6516216" y="3717925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减小</a:t>
            </a:r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6516216" y="2925763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增大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/>
      <p:bldP spid="339972" grpId="1" animBg="1"/>
      <p:bldP spid="339973" grpId="2"/>
      <p:bldP spid="339974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Text Box 3"/>
          <p:cNvSpPr txBox="1">
            <a:spLocks noChangeArrowheads="1"/>
          </p:cNvSpPr>
          <p:nvPr/>
        </p:nvSpPr>
        <p:spPr bwMode="auto">
          <a:xfrm>
            <a:off x="755650" y="114300"/>
            <a:ext cx="22225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</a:rPr>
              <a:t>探索发现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1042988" y="981075"/>
            <a:ext cx="751038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(1)  </a:t>
            </a:r>
            <a:r>
              <a:rPr lang="zh-CN" altLang="en-US" sz="3200" b="1" dirty="0">
                <a:solidFill>
                  <a:srgbClr val="FF0000"/>
                </a:solidFill>
              </a:rPr>
              <a:t>在同一坐标系中作出下列函数的图象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40997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4213" y="3430588"/>
          <a:ext cx="2447925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3" imgW="876300" imgH="520700" progId="Equation.3">
                  <p:embed/>
                </p:oleObj>
              </mc:Choice>
              <mc:Fallback>
                <p:oleObj r:id="rId3" imgW="8763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84213" y="3430588"/>
                        <a:ext cx="2447925" cy="145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35713" y="2497138"/>
          <a:ext cx="6619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5" imgW="876300" imgH="520700" progId="Equation.3">
                  <p:embed/>
                </p:oleObj>
              </mc:Choice>
              <mc:Fallback>
                <p:oleObj r:id="rId5" imgW="8763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335713" y="2497138"/>
                        <a:ext cx="661987" cy="393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0999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027988" y="3195638"/>
          <a:ext cx="5032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7" imgW="647700" imgH="520700" progId="Equation.3">
                  <p:embed/>
                </p:oleObj>
              </mc:Choice>
              <mc:Fallback>
                <p:oleObj r:id="rId7" imgW="6477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027988" y="3195638"/>
                        <a:ext cx="503237" cy="41116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49" name="Object 5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8101013" y="3789363"/>
          <a:ext cx="6588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9" imgW="876300" imgH="520700" progId="Equation.3">
                  <p:embed/>
                </p:oleObj>
              </mc:Choice>
              <mc:Fallback>
                <p:oleObj r:id="rId9" imgW="8763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101013" y="3789363"/>
                        <a:ext cx="658812" cy="392112"/>
                      </a:xfrm>
                      <a:prstGeom prst="rect">
                        <a:avLst/>
                      </a:prstGeom>
                      <a:solidFill>
                        <a:srgbClr val="8000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00" name="Object 8"/>
          <p:cNvGraphicFramePr>
            <a:graphicFrameLocks noChangeAspect="1"/>
          </p:cNvGraphicFramePr>
          <p:nvPr/>
        </p:nvGraphicFramePr>
        <p:xfrm>
          <a:off x="611188" y="4724400"/>
          <a:ext cx="236220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11" imgW="876300" imgH="520700" progId="Equation.3">
                  <p:embed/>
                </p:oleObj>
              </mc:Choice>
              <mc:Fallback>
                <p:oleObj r:id="rId11" imgW="8763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11188" y="4724400"/>
                        <a:ext cx="2362200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01" name="Object 9"/>
          <p:cNvGraphicFramePr>
            <a:graphicFrameLocks noChangeAspect="1"/>
          </p:cNvGraphicFramePr>
          <p:nvPr/>
        </p:nvGraphicFramePr>
        <p:xfrm>
          <a:off x="1042988" y="1844675"/>
          <a:ext cx="1839912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13" imgW="647700" imgH="520700" progId="Equation.3">
                  <p:embed/>
                </p:oleObj>
              </mc:Choice>
              <mc:Fallback>
                <p:oleObj r:id="rId13" imgW="6477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042988" y="1844675"/>
                        <a:ext cx="1839912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0" y="2466975"/>
            <a:ext cx="836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1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1003" name="Text Box 11"/>
          <p:cNvSpPr txBox="1">
            <a:spLocks noChangeArrowheads="1"/>
          </p:cNvSpPr>
          <p:nvPr/>
        </p:nvSpPr>
        <p:spPr bwMode="auto">
          <a:xfrm>
            <a:off x="0" y="3979863"/>
            <a:ext cx="836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2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1004" name="Text Box 12"/>
          <p:cNvSpPr txBox="1">
            <a:spLocks noChangeArrowheads="1"/>
          </p:cNvSpPr>
          <p:nvPr/>
        </p:nvSpPr>
        <p:spPr bwMode="auto">
          <a:xfrm>
            <a:off x="0" y="5300663"/>
            <a:ext cx="836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3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>
            <a:off x="3636963" y="4292600"/>
            <a:ext cx="4751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 flipH="1" flipV="1">
            <a:off x="5724525" y="1916113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 flipH="1">
            <a:off x="54371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08" name="Line 16"/>
          <p:cNvSpPr>
            <a:spLocks noChangeShapeType="1"/>
          </p:cNvSpPr>
          <p:nvPr/>
        </p:nvSpPr>
        <p:spPr bwMode="auto">
          <a:xfrm flipH="1">
            <a:off x="514826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09" name="Line 17"/>
          <p:cNvSpPr>
            <a:spLocks noChangeShapeType="1"/>
          </p:cNvSpPr>
          <p:nvPr/>
        </p:nvSpPr>
        <p:spPr bwMode="auto">
          <a:xfrm flipH="1">
            <a:off x="48609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0" name="Line 18"/>
          <p:cNvSpPr>
            <a:spLocks noChangeShapeType="1"/>
          </p:cNvSpPr>
          <p:nvPr/>
        </p:nvSpPr>
        <p:spPr bwMode="auto">
          <a:xfrm flipH="1">
            <a:off x="457200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1" name="Line 19"/>
          <p:cNvSpPr>
            <a:spLocks noChangeShapeType="1"/>
          </p:cNvSpPr>
          <p:nvPr/>
        </p:nvSpPr>
        <p:spPr bwMode="auto">
          <a:xfrm flipH="1">
            <a:off x="428466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2" name="Line 20"/>
          <p:cNvSpPr>
            <a:spLocks noChangeShapeType="1"/>
          </p:cNvSpPr>
          <p:nvPr/>
        </p:nvSpPr>
        <p:spPr bwMode="auto">
          <a:xfrm flipH="1">
            <a:off x="399573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3" name="Line 21"/>
          <p:cNvSpPr>
            <a:spLocks noChangeShapeType="1"/>
          </p:cNvSpPr>
          <p:nvPr/>
        </p:nvSpPr>
        <p:spPr bwMode="auto">
          <a:xfrm flipH="1">
            <a:off x="601186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4" name="Line 22"/>
          <p:cNvSpPr>
            <a:spLocks noChangeShapeType="1"/>
          </p:cNvSpPr>
          <p:nvPr/>
        </p:nvSpPr>
        <p:spPr bwMode="auto">
          <a:xfrm flipH="1">
            <a:off x="63007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5" name="Line 23"/>
          <p:cNvSpPr>
            <a:spLocks noChangeShapeType="1"/>
          </p:cNvSpPr>
          <p:nvPr/>
        </p:nvSpPr>
        <p:spPr bwMode="auto">
          <a:xfrm flipH="1">
            <a:off x="65881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6" name="Line 24"/>
          <p:cNvSpPr>
            <a:spLocks noChangeShapeType="1"/>
          </p:cNvSpPr>
          <p:nvPr/>
        </p:nvSpPr>
        <p:spPr bwMode="auto">
          <a:xfrm flipH="1">
            <a:off x="71643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7" name="Line 25"/>
          <p:cNvSpPr>
            <a:spLocks noChangeShapeType="1"/>
          </p:cNvSpPr>
          <p:nvPr/>
        </p:nvSpPr>
        <p:spPr bwMode="auto">
          <a:xfrm flipH="1">
            <a:off x="68770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8" name="Line 26"/>
          <p:cNvSpPr>
            <a:spLocks noChangeShapeType="1"/>
          </p:cNvSpPr>
          <p:nvPr/>
        </p:nvSpPr>
        <p:spPr bwMode="auto">
          <a:xfrm flipH="1">
            <a:off x="78120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19" name="Line 27"/>
          <p:cNvSpPr>
            <a:spLocks noChangeShapeType="1"/>
          </p:cNvSpPr>
          <p:nvPr/>
        </p:nvSpPr>
        <p:spPr bwMode="auto">
          <a:xfrm flipH="1">
            <a:off x="75247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0" name="Line 28"/>
          <p:cNvSpPr>
            <a:spLocks noChangeShapeType="1"/>
          </p:cNvSpPr>
          <p:nvPr/>
        </p:nvSpPr>
        <p:spPr bwMode="auto">
          <a:xfrm>
            <a:off x="5724525" y="40052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1" name="Line 29"/>
          <p:cNvSpPr>
            <a:spLocks noChangeShapeType="1"/>
          </p:cNvSpPr>
          <p:nvPr/>
        </p:nvSpPr>
        <p:spPr bwMode="auto">
          <a:xfrm>
            <a:off x="5724525" y="34290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2" name="Line 30"/>
          <p:cNvSpPr>
            <a:spLocks noChangeShapeType="1"/>
          </p:cNvSpPr>
          <p:nvPr/>
        </p:nvSpPr>
        <p:spPr bwMode="auto">
          <a:xfrm>
            <a:off x="5724525" y="31400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3" name="Line 31"/>
          <p:cNvSpPr>
            <a:spLocks noChangeShapeType="1"/>
          </p:cNvSpPr>
          <p:nvPr/>
        </p:nvSpPr>
        <p:spPr bwMode="auto">
          <a:xfrm>
            <a:off x="5724525" y="28527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4" name="Line 32"/>
          <p:cNvSpPr>
            <a:spLocks noChangeShapeType="1"/>
          </p:cNvSpPr>
          <p:nvPr/>
        </p:nvSpPr>
        <p:spPr bwMode="auto">
          <a:xfrm>
            <a:off x="5724525" y="37163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5" name="Line 33"/>
          <p:cNvSpPr>
            <a:spLocks noChangeShapeType="1"/>
          </p:cNvSpPr>
          <p:nvPr/>
        </p:nvSpPr>
        <p:spPr bwMode="auto">
          <a:xfrm>
            <a:off x="5724525" y="25638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6" name="Line 34"/>
          <p:cNvSpPr>
            <a:spLocks noChangeShapeType="1"/>
          </p:cNvSpPr>
          <p:nvPr/>
        </p:nvSpPr>
        <p:spPr bwMode="auto">
          <a:xfrm>
            <a:off x="5724525" y="22764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7" name="Line 35"/>
          <p:cNvSpPr>
            <a:spLocks noChangeShapeType="1"/>
          </p:cNvSpPr>
          <p:nvPr/>
        </p:nvSpPr>
        <p:spPr bwMode="auto">
          <a:xfrm>
            <a:off x="5724525" y="45815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8" name="Line 36"/>
          <p:cNvSpPr>
            <a:spLocks noChangeShapeType="1"/>
          </p:cNvSpPr>
          <p:nvPr/>
        </p:nvSpPr>
        <p:spPr bwMode="auto">
          <a:xfrm>
            <a:off x="5724525" y="48688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29" name="Line 37"/>
          <p:cNvSpPr>
            <a:spLocks noChangeShapeType="1"/>
          </p:cNvSpPr>
          <p:nvPr/>
        </p:nvSpPr>
        <p:spPr bwMode="auto">
          <a:xfrm>
            <a:off x="5724525" y="51562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30" name="Line 38"/>
          <p:cNvSpPr>
            <a:spLocks noChangeShapeType="1"/>
          </p:cNvSpPr>
          <p:nvPr/>
        </p:nvSpPr>
        <p:spPr bwMode="auto">
          <a:xfrm>
            <a:off x="5724525" y="57324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31" name="Line 39"/>
          <p:cNvSpPr>
            <a:spLocks noChangeShapeType="1"/>
          </p:cNvSpPr>
          <p:nvPr/>
        </p:nvSpPr>
        <p:spPr bwMode="auto">
          <a:xfrm>
            <a:off x="5724525" y="54451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3852863" y="43640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-3</a:t>
            </a:r>
          </a:p>
        </p:txBody>
      </p:sp>
      <p:sp>
        <p:nvSpPr>
          <p:cNvPr id="341033" name="Text Box 41"/>
          <p:cNvSpPr txBox="1">
            <a:spLocks noChangeArrowheads="1"/>
          </p:cNvSpPr>
          <p:nvPr/>
        </p:nvSpPr>
        <p:spPr bwMode="auto">
          <a:xfrm>
            <a:off x="5437188" y="42211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41034" name="Text Box 42"/>
          <p:cNvSpPr txBox="1">
            <a:spLocks noChangeArrowheads="1"/>
          </p:cNvSpPr>
          <p:nvPr/>
        </p:nvSpPr>
        <p:spPr bwMode="auto">
          <a:xfrm>
            <a:off x="5292725" y="52292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1035" name="Text Box 43"/>
          <p:cNvSpPr txBox="1">
            <a:spLocks noChangeArrowheads="1"/>
          </p:cNvSpPr>
          <p:nvPr/>
        </p:nvSpPr>
        <p:spPr bwMode="auto">
          <a:xfrm>
            <a:off x="5364163" y="2924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1036" name="Text Box 44"/>
          <p:cNvSpPr txBox="1">
            <a:spLocks noChangeArrowheads="1"/>
          </p:cNvSpPr>
          <p:nvPr/>
        </p:nvSpPr>
        <p:spPr bwMode="auto">
          <a:xfrm>
            <a:off x="5364163" y="2347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41037" name="Text Box 45"/>
          <p:cNvSpPr txBox="1">
            <a:spLocks noChangeArrowheads="1"/>
          </p:cNvSpPr>
          <p:nvPr/>
        </p:nvSpPr>
        <p:spPr bwMode="auto">
          <a:xfrm>
            <a:off x="6156325" y="4364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41038" name="Text Box 46"/>
          <p:cNvSpPr txBox="1">
            <a:spLocks noChangeArrowheads="1"/>
          </p:cNvSpPr>
          <p:nvPr/>
        </p:nvSpPr>
        <p:spPr bwMode="auto">
          <a:xfrm>
            <a:off x="6732588" y="4364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1039" name="Text Box 47"/>
          <p:cNvSpPr txBox="1">
            <a:spLocks noChangeArrowheads="1"/>
          </p:cNvSpPr>
          <p:nvPr/>
        </p:nvSpPr>
        <p:spPr bwMode="auto">
          <a:xfrm>
            <a:off x="7380288" y="4364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41040" name="Text Box 48"/>
          <p:cNvSpPr txBox="1">
            <a:spLocks noChangeArrowheads="1"/>
          </p:cNvSpPr>
          <p:nvPr/>
        </p:nvSpPr>
        <p:spPr bwMode="auto">
          <a:xfrm>
            <a:off x="5292725" y="46529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</a:t>
            </a:r>
          </a:p>
        </p:txBody>
      </p:sp>
      <p:sp>
        <p:nvSpPr>
          <p:cNvPr id="341041" name="Text Box 49"/>
          <p:cNvSpPr txBox="1">
            <a:spLocks noChangeArrowheads="1"/>
          </p:cNvSpPr>
          <p:nvPr/>
        </p:nvSpPr>
        <p:spPr bwMode="auto">
          <a:xfrm>
            <a:off x="4932363" y="43640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</a:t>
            </a:r>
          </a:p>
        </p:txBody>
      </p:sp>
      <p:sp>
        <p:nvSpPr>
          <p:cNvPr id="341042" name="Text Box 50"/>
          <p:cNvSpPr txBox="1">
            <a:spLocks noChangeArrowheads="1"/>
          </p:cNvSpPr>
          <p:nvPr/>
        </p:nvSpPr>
        <p:spPr bwMode="auto">
          <a:xfrm>
            <a:off x="4429125" y="43640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1043" name="Text Box 51"/>
          <p:cNvSpPr txBox="1">
            <a:spLocks noChangeArrowheads="1"/>
          </p:cNvSpPr>
          <p:nvPr/>
        </p:nvSpPr>
        <p:spPr bwMode="auto">
          <a:xfrm>
            <a:off x="8153400" y="43846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41044" name="Text Box 52"/>
          <p:cNvSpPr txBox="1">
            <a:spLocks noChangeArrowheads="1"/>
          </p:cNvSpPr>
          <p:nvPr/>
        </p:nvSpPr>
        <p:spPr bwMode="auto">
          <a:xfrm>
            <a:off x="5437188" y="1773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341045" name="Text Box 53"/>
          <p:cNvSpPr txBox="1">
            <a:spLocks noChangeArrowheads="1"/>
          </p:cNvSpPr>
          <p:nvPr/>
        </p:nvSpPr>
        <p:spPr bwMode="auto">
          <a:xfrm>
            <a:off x="5364163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41046" name="Line 54"/>
          <p:cNvSpPr>
            <a:spLocks noChangeShapeType="1"/>
          </p:cNvSpPr>
          <p:nvPr/>
        </p:nvSpPr>
        <p:spPr bwMode="auto">
          <a:xfrm flipH="1">
            <a:off x="3708400" y="3644900"/>
            <a:ext cx="4105275" cy="12969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47" name="Line 55"/>
          <p:cNvSpPr>
            <a:spLocks noChangeShapeType="1"/>
          </p:cNvSpPr>
          <p:nvPr/>
        </p:nvSpPr>
        <p:spPr bwMode="auto">
          <a:xfrm flipH="1">
            <a:off x="3708400" y="3644900"/>
            <a:ext cx="4105275" cy="12969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48" name="Line 56"/>
          <p:cNvSpPr>
            <a:spLocks noChangeShapeType="1"/>
          </p:cNvSpPr>
          <p:nvPr/>
        </p:nvSpPr>
        <p:spPr bwMode="auto">
          <a:xfrm flipH="1">
            <a:off x="3708400" y="3644900"/>
            <a:ext cx="4105275" cy="12969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50" name="Text Box 58"/>
          <p:cNvSpPr txBox="1">
            <a:spLocks noChangeArrowheads="1"/>
          </p:cNvSpPr>
          <p:nvPr/>
        </p:nvSpPr>
        <p:spPr bwMode="auto">
          <a:xfrm>
            <a:off x="2627313" y="6092825"/>
            <a:ext cx="6481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3366"/>
                </a:solidFill>
              </a:rPr>
              <a:t>思考：</a:t>
            </a:r>
            <a:r>
              <a:rPr lang="en-US" altLang="zh-CN" sz="3200" b="1">
                <a:solidFill>
                  <a:srgbClr val="003366"/>
                </a:solidFill>
              </a:rPr>
              <a:t>k,b</a:t>
            </a:r>
            <a:r>
              <a:rPr lang="zh-CN" altLang="en-US" sz="3200" b="1">
                <a:solidFill>
                  <a:srgbClr val="003366"/>
                </a:solidFill>
              </a:rPr>
              <a:t>的值跟图像有什么关系？</a:t>
            </a:r>
          </a:p>
        </p:txBody>
      </p:sp>
      <p:sp>
        <p:nvSpPr>
          <p:cNvPr id="341051" name="Line 59"/>
          <p:cNvSpPr>
            <a:spLocks noChangeShapeType="1"/>
          </p:cNvSpPr>
          <p:nvPr/>
        </p:nvSpPr>
        <p:spPr bwMode="auto">
          <a:xfrm flipV="1">
            <a:off x="3132138" y="3140075"/>
            <a:ext cx="4537075" cy="1441450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1052" name="Line 60"/>
          <p:cNvSpPr>
            <a:spLocks noChangeShapeType="1"/>
          </p:cNvSpPr>
          <p:nvPr/>
        </p:nvSpPr>
        <p:spPr bwMode="auto">
          <a:xfrm flipV="1">
            <a:off x="3636963" y="4076700"/>
            <a:ext cx="4679950" cy="1441450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3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7" nodeType="with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4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6" nodeType="with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06 4.07407E-06 L 3.05556E-06 -0.08403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4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06 -6.66667E-06 L -5.83333E-06 0.08402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4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46" grpId="0" animBg="1"/>
      <p:bldP spid="341047" grpId="1" animBg="1"/>
      <p:bldP spid="341047" grpId="2" animBg="1"/>
      <p:bldP spid="341048" grpId="3" animBg="1"/>
      <p:bldP spid="341048" grpId="4" animBg="1"/>
      <p:bldP spid="341050" grpId="5"/>
      <p:bldP spid="341051" grpId="6" animBg="1"/>
      <p:bldP spid="341052" grpId="7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735013" y="848519"/>
            <a:ext cx="688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（</a:t>
            </a:r>
            <a:r>
              <a:rPr lang="en-US" altLang="zh-CN" sz="2800" b="1">
                <a:solidFill>
                  <a:srgbClr val="0000FF"/>
                </a:solidFill>
              </a:rPr>
              <a:t>2</a:t>
            </a:r>
            <a:r>
              <a:rPr lang="zh-CN" altLang="en-US" sz="2800" b="1">
                <a:solidFill>
                  <a:srgbClr val="0000FF"/>
                </a:solidFill>
              </a:rPr>
              <a:t>）直线</a:t>
            </a:r>
            <a:r>
              <a:rPr lang="en-US" altLang="zh-CN" sz="2800" b="1">
                <a:solidFill>
                  <a:srgbClr val="0000FF"/>
                </a:solidFill>
              </a:rPr>
              <a:t>y=-x</a:t>
            </a:r>
            <a:r>
              <a:rPr lang="zh-CN" altLang="en-US" sz="2800" b="1">
                <a:solidFill>
                  <a:srgbClr val="0000FF"/>
                </a:solidFill>
              </a:rPr>
              <a:t>与</a:t>
            </a:r>
            <a:r>
              <a:rPr lang="en-US" altLang="zh-CN" sz="2800" b="1">
                <a:solidFill>
                  <a:srgbClr val="0000FF"/>
                </a:solidFill>
              </a:rPr>
              <a:t>y=-x+6</a:t>
            </a:r>
            <a:r>
              <a:rPr lang="zh-CN" altLang="en-US" sz="2800" b="1">
                <a:solidFill>
                  <a:srgbClr val="0000FF"/>
                </a:solidFill>
              </a:rPr>
              <a:t>的位置关系如何？</a:t>
            </a:r>
          </a:p>
        </p:txBody>
      </p:sp>
      <p:sp>
        <p:nvSpPr>
          <p:cNvPr id="342020" name="Line 4"/>
          <p:cNvSpPr>
            <a:spLocks noChangeShapeType="1"/>
          </p:cNvSpPr>
          <p:nvPr/>
        </p:nvSpPr>
        <p:spPr bwMode="auto">
          <a:xfrm>
            <a:off x="2268538" y="4149725"/>
            <a:ext cx="4751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1" name="Line 5"/>
          <p:cNvSpPr>
            <a:spLocks noChangeShapeType="1"/>
          </p:cNvSpPr>
          <p:nvPr/>
        </p:nvSpPr>
        <p:spPr bwMode="auto">
          <a:xfrm flipH="1" flipV="1">
            <a:off x="4356100" y="1773238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2" name="Line 6"/>
          <p:cNvSpPr>
            <a:spLocks noChangeShapeType="1"/>
          </p:cNvSpPr>
          <p:nvPr/>
        </p:nvSpPr>
        <p:spPr bwMode="auto">
          <a:xfrm flipH="1">
            <a:off x="406876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3" name="Line 7"/>
          <p:cNvSpPr>
            <a:spLocks noChangeShapeType="1"/>
          </p:cNvSpPr>
          <p:nvPr/>
        </p:nvSpPr>
        <p:spPr bwMode="auto">
          <a:xfrm flipH="1">
            <a:off x="3779838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4" name="Line 8"/>
          <p:cNvSpPr>
            <a:spLocks noChangeShapeType="1"/>
          </p:cNvSpPr>
          <p:nvPr/>
        </p:nvSpPr>
        <p:spPr bwMode="auto">
          <a:xfrm flipH="1">
            <a:off x="3492500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5" name="Line 9"/>
          <p:cNvSpPr>
            <a:spLocks noChangeShapeType="1"/>
          </p:cNvSpPr>
          <p:nvPr/>
        </p:nvSpPr>
        <p:spPr bwMode="auto">
          <a:xfrm flipH="1">
            <a:off x="3203575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6" name="Line 10"/>
          <p:cNvSpPr>
            <a:spLocks noChangeShapeType="1"/>
          </p:cNvSpPr>
          <p:nvPr/>
        </p:nvSpPr>
        <p:spPr bwMode="auto">
          <a:xfrm flipH="1">
            <a:off x="2916238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7" name="Line 11"/>
          <p:cNvSpPr>
            <a:spLocks noChangeShapeType="1"/>
          </p:cNvSpPr>
          <p:nvPr/>
        </p:nvSpPr>
        <p:spPr bwMode="auto">
          <a:xfrm flipH="1">
            <a:off x="262731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8" name="Line 12"/>
          <p:cNvSpPr>
            <a:spLocks noChangeShapeType="1"/>
          </p:cNvSpPr>
          <p:nvPr/>
        </p:nvSpPr>
        <p:spPr bwMode="auto">
          <a:xfrm flipH="1">
            <a:off x="4643438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29" name="Line 13"/>
          <p:cNvSpPr>
            <a:spLocks noChangeShapeType="1"/>
          </p:cNvSpPr>
          <p:nvPr/>
        </p:nvSpPr>
        <p:spPr bwMode="auto">
          <a:xfrm flipH="1">
            <a:off x="493236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0" name="Line 14"/>
          <p:cNvSpPr>
            <a:spLocks noChangeShapeType="1"/>
          </p:cNvSpPr>
          <p:nvPr/>
        </p:nvSpPr>
        <p:spPr bwMode="auto">
          <a:xfrm flipH="1">
            <a:off x="5219700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1" name="Line 15"/>
          <p:cNvSpPr>
            <a:spLocks noChangeShapeType="1"/>
          </p:cNvSpPr>
          <p:nvPr/>
        </p:nvSpPr>
        <p:spPr bwMode="auto">
          <a:xfrm flipH="1">
            <a:off x="579596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2" name="Line 16"/>
          <p:cNvSpPr>
            <a:spLocks noChangeShapeType="1"/>
          </p:cNvSpPr>
          <p:nvPr/>
        </p:nvSpPr>
        <p:spPr bwMode="auto">
          <a:xfrm flipH="1">
            <a:off x="5508625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 flipH="1">
            <a:off x="6443663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4" name="Line 18"/>
          <p:cNvSpPr>
            <a:spLocks noChangeShapeType="1"/>
          </p:cNvSpPr>
          <p:nvPr/>
        </p:nvSpPr>
        <p:spPr bwMode="auto">
          <a:xfrm flipH="1">
            <a:off x="6156325" y="4078288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5" name="Line 19"/>
          <p:cNvSpPr>
            <a:spLocks noChangeShapeType="1"/>
          </p:cNvSpPr>
          <p:nvPr/>
        </p:nvSpPr>
        <p:spPr bwMode="auto">
          <a:xfrm>
            <a:off x="4356100" y="386238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6" name="Line 20"/>
          <p:cNvSpPr>
            <a:spLocks noChangeShapeType="1"/>
          </p:cNvSpPr>
          <p:nvPr/>
        </p:nvSpPr>
        <p:spPr bwMode="auto">
          <a:xfrm>
            <a:off x="4356100" y="32861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7" name="Line 21"/>
          <p:cNvSpPr>
            <a:spLocks noChangeShapeType="1"/>
          </p:cNvSpPr>
          <p:nvPr/>
        </p:nvSpPr>
        <p:spPr bwMode="auto">
          <a:xfrm>
            <a:off x="4356100" y="29972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8" name="Line 22"/>
          <p:cNvSpPr>
            <a:spLocks noChangeShapeType="1"/>
          </p:cNvSpPr>
          <p:nvPr/>
        </p:nvSpPr>
        <p:spPr bwMode="auto">
          <a:xfrm>
            <a:off x="4356100" y="27098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>
            <a:off x="4356100" y="35734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0" name="Line 24"/>
          <p:cNvSpPr>
            <a:spLocks noChangeShapeType="1"/>
          </p:cNvSpPr>
          <p:nvPr/>
        </p:nvSpPr>
        <p:spPr bwMode="auto">
          <a:xfrm>
            <a:off x="4356100" y="24209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1" name="Line 25"/>
          <p:cNvSpPr>
            <a:spLocks noChangeShapeType="1"/>
          </p:cNvSpPr>
          <p:nvPr/>
        </p:nvSpPr>
        <p:spPr bwMode="auto">
          <a:xfrm>
            <a:off x="4356100" y="21336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2" name="Line 26"/>
          <p:cNvSpPr>
            <a:spLocks noChangeShapeType="1"/>
          </p:cNvSpPr>
          <p:nvPr/>
        </p:nvSpPr>
        <p:spPr bwMode="auto">
          <a:xfrm>
            <a:off x="4356100" y="443865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3" name="Line 27"/>
          <p:cNvSpPr>
            <a:spLocks noChangeShapeType="1"/>
          </p:cNvSpPr>
          <p:nvPr/>
        </p:nvSpPr>
        <p:spPr bwMode="auto">
          <a:xfrm>
            <a:off x="4356100" y="472598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4" name="Line 28"/>
          <p:cNvSpPr>
            <a:spLocks noChangeShapeType="1"/>
          </p:cNvSpPr>
          <p:nvPr/>
        </p:nvSpPr>
        <p:spPr bwMode="auto">
          <a:xfrm>
            <a:off x="4356100" y="50133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5" name="Line 29"/>
          <p:cNvSpPr>
            <a:spLocks noChangeShapeType="1"/>
          </p:cNvSpPr>
          <p:nvPr/>
        </p:nvSpPr>
        <p:spPr bwMode="auto">
          <a:xfrm>
            <a:off x="4356100" y="558958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6" name="Line 30"/>
          <p:cNvSpPr>
            <a:spLocks noChangeShapeType="1"/>
          </p:cNvSpPr>
          <p:nvPr/>
        </p:nvSpPr>
        <p:spPr bwMode="auto">
          <a:xfrm>
            <a:off x="4356100" y="530225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47" name="Text Box 31"/>
          <p:cNvSpPr txBox="1">
            <a:spLocks noChangeArrowheads="1"/>
          </p:cNvSpPr>
          <p:nvPr/>
        </p:nvSpPr>
        <p:spPr bwMode="auto">
          <a:xfrm>
            <a:off x="2484438" y="42211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-6</a:t>
            </a:r>
          </a:p>
        </p:txBody>
      </p:sp>
      <p:sp>
        <p:nvSpPr>
          <p:cNvPr id="342048" name="Text Box 32"/>
          <p:cNvSpPr txBox="1">
            <a:spLocks noChangeArrowheads="1"/>
          </p:cNvSpPr>
          <p:nvPr/>
        </p:nvSpPr>
        <p:spPr bwMode="auto">
          <a:xfrm>
            <a:off x="4068763" y="40782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42049" name="Text Box 33"/>
          <p:cNvSpPr txBox="1">
            <a:spLocks noChangeArrowheads="1"/>
          </p:cNvSpPr>
          <p:nvPr/>
        </p:nvSpPr>
        <p:spPr bwMode="auto">
          <a:xfrm>
            <a:off x="3924300" y="508635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-4</a:t>
            </a:r>
          </a:p>
        </p:txBody>
      </p:sp>
      <p:sp>
        <p:nvSpPr>
          <p:cNvPr id="342050" name="Text Box 34"/>
          <p:cNvSpPr txBox="1">
            <a:spLocks noChangeArrowheads="1"/>
          </p:cNvSpPr>
          <p:nvPr/>
        </p:nvSpPr>
        <p:spPr bwMode="auto">
          <a:xfrm>
            <a:off x="3995738" y="2781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42051" name="Text Box 35"/>
          <p:cNvSpPr txBox="1">
            <a:spLocks noChangeArrowheads="1"/>
          </p:cNvSpPr>
          <p:nvPr/>
        </p:nvSpPr>
        <p:spPr bwMode="auto">
          <a:xfrm>
            <a:off x="3995738" y="2205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42052" name="Text Box 36"/>
          <p:cNvSpPr txBox="1">
            <a:spLocks noChangeArrowheads="1"/>
          </p:cNvSpPr>
          <p:nvPr/>
        </p:nvSpPr>
        <p:spPr bwMode="auto">
          <a:xfrm>
            <a:off x="4787900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2053" name="Text Box 37"/>
          <p:cNvSpPr txBox="1">
            <a:spLocks noChangeArrowheads="1"/>
          </p:cNvSpPr>
          <p:nvPr/>
        </p:nvSpPr>
        <p:spPr bwMode="auto">
          <a:xfrm>
            <a:off x="5364163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42054" name="Text Box 38"/>
          <p:cNvSpPr txBox="1">
            <a:spLocks noChangeArrowheads="1"/>
          </p:cNvSpPr>
          <p:nvPr/>
        </p:nvSpPr>
        <p:spPr bwMode="auto">
          <a:xfrm>
            <a:off x="6011863" y="4221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42055" name="Text Box 39"/>
          <p:cNvSpPr txBox="1">
            <a:spLocks noChangeArrowheads="1"/>
          </p:cNvSpPr>
          <p:nvPr/>
        </p:nvSpPr>
        <p:spPr bwMode="auto">
          <a:xfrm>
            <a:off x="3924300" y="451008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2056" name="Text Box 40"/>
          <p:cNvSpPr txBox="1">
            <a:spLocks noChangeArrowheads="1"/>
          </p:cNvSpPr>
          <p:nvPr/>
        </p:nvSpPr>
        <p:spPr bwMode="auto">
          <a:xfrm>
            <a:off x="3563938" y="42211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2057" name="Text Box 41"/>
          <p:cNvSpPr txBox="1">
            <a:spLocks noChangeArrowheads="1"/>
          </p:cNvSpPr>
          <p:nvPr/>
        </p:nvSpPr>
        <p:spPr bwMode="auto">
          <a:xfrm>
            <a:off x="3060700" y="42211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-4</a:t>
            </a:r>
          </a:p>
        </p:txBody>
      </p:sp>
      <p:sp>
        <p:nvSpPr>
          <p:cNvPr id="342058" name="Text Box 42"/>
          <p:cNvSpPr txBox="1">
            <a:spLocks noChangeArrowheads="1"/>
          </p:cNvSpPr>
          <p:nvPr/>
        </p:nvSpPr>
        <p:spPr bwMode="auto">
          <a:xfrm>
            <a:off x="6784975" y="4241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42059" name="Text Box 43"/>
          <p:cNvSpPr txBox="1">
            <a:spLocks noChangeArrowheads="1"/>
          </p:cNvSpPr>
          <p:nvPr/>
        </p:nvSpPr>
        <p:spPr bwMode="auto">
          <a:xfrm>
            <a:off x="4068763" y="16303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342060" name="Text Box 44"/>
          <p:cNvSpPr txBox="1">
            <a:spLocks noChangeArrowheads="1"/>
          </p:cNvSpPr>
          <p:nvPr/>
        </p:nvSpPr>
        <p:spPr bwMode="auto">
          <a:xfrm>
            <a:off x="3995738" y="33575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2061" name="Line 45"/>
          <p:cNvSpPr>
            <a:spLocks noChangeShapeType="1"/>
          </p:cNvSpPr>
          <p:nvPr/>
        </p:nvSpPr>
        <p:spPr bwMode="auto">
          <a:xfrm>
            <a:off x="2843213" y="2708275"/>
            <a:ext cx="3167062" cy="3024188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62" name="Line 46"/>
          <p:cNvSpPr>
            <a:spLocks noChangeShapeType="1"/>
          </p:cNvSpPr>
          <p:nvPr/>
        </p:nvSpPr>
        <p:spPr bwMode="auto">
          <a:xfrm>
            <a:off x="2843213" y="2708275"/>
            <a:ext cx="3168650" cy="30241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63" name="Text Box 47"/>
          <p:cNvSpPr txBox="1">
            <a:spLocks noChangeArrowheads="1"/>
          </p:cNvSpPr>
          <p:nvPr/>
        </p:nvSpPr>
        <p:spPr bwMode="auto">
          <a:xfrm>
            <a:off x="4624388" y="1792288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y=-x+6</a:t>
            </a:r>
          </a:p>
        </p:txBody>
      </p:sp>
      <p:sp>
        <p:nvSpPr>
          <p:cNvPr id="342064" name="Text Box 48"/>
          <p:cNvSpPr txBox="1">
            <a:spLocks noChangeArrowheads="1"/>
          </p:cNvSpPr>
          <p:nvPr/>
        </p:nvSpPr>
        <p:spPr bwMode="auto">
          <a:xfrm>
            <a:off x="1908175" y="2565400"/>
            <a:ext cx="80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y=-x</a:t>
            </a:r>
          </a:p>
        </p:txBody>
      </p:sp>
      <p:sp>
        <p:nvSpPr>
          <p:cNvPr id="342065" name="Text Box 49"/>
          <p:cNvSpPr txBox="1">
            <a:spLocks noChangeArrowheads="1"/>
          </p:cNvSpPr>
          <p:nvPr/>
        </p:nvSpPr>
        <p:spPr bwMode="auto">
          <a:xfrm>
            <a:off x="6877050" y="5662613"/>
            <a:ext cx="120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u="sng">
                <a:solidFill>
                  <a:srgbClr val="FFFF00"/>
                </a:solidFill>
              </a:rPr>
              <a:t>平行</a:t>
            </a:r>
          </a:p>
        </p:txBody>
      </p:sp>
      <p:sp>
        <p:nvSpPr>
          <p:cNvPr id="342066" name="Line 50"/>
          <p:cNvSpPr>
            <a:spLocks noChangeShapeType="1"/>
          </p:cNvSpPr>
          <p:nvPr/>
        </p:nvSpPr>
        <p:spPr bwMode="auto">
          <a:xfrm>
            <a:off x="2970213" y="2835275"/>
            <a:ext cx="3168650" cy="3024188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2067" name="Line 51"/>
          <p:cNvSpPr>
            <a:spLocks noChangeShapeType="1"/>
          </p:cNvSpPr>
          <p:nvPr/>
        </p:nvSpPr>
        <p:spPr bwMode="auto">
          <a:xfrm>
            <a:off x="3924300" y="2062163"/>
            <a:ext cx="3024188" cy="2879725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4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grpId="3" nodeType="after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4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6 2.22222E-06 L 0.10243 -0.11528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4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6 2.22222E-06 L 0.10243 -0.11528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34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61" grpId="0" animBg="1"/>
      <p:bldP spid="342062" grpId="1" animBg="1"/>
      <p:bldP spid="342062" grpId="2" animBg="1"/>
      <p:bldP spid="342063" grpId="3"/>
      <p:bldP spid="342064" grpId="4"/>
      <p:bldP spid="342066" grpId="5" animBg="1"/>
      <p:bldP spid="342066" grpId="6" animBg="1"/>
      <p:bldP spid="342067" grpId="7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1763713" y="2420938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-</a:t>
            </a:r>
          </a:p>
        </p:txBody>
      </p:sp>
      <p:graphicFrame>
        <p:nvGraphicFramePr>
          <p:cNvPr id="34304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116013" y="1668463"/>
          <a:ext cx="18002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3" imgW="774700" imgH="520700" progId="Equation.3">
                  <p:embed/>
                </p:oleObj>
              </mc:Choice>
              <mc:Fallback>
                <p:oleObj r:id="rId3" imgW="7747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16013" y="1668463"/>
                        <a:ext cx="180022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87450" y="3224213"/>
          <a:ext cx="201453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r:id="rId5" imgW="977900" imgH="304800" progId="Equation.3">
                  <p:embed/>
                </p:oleObj>
              </mc:Choice>
              <mc:Fallback>
                <p:oleObj r:id="rId5" imgW="977900" imgH="304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87450" y="3224213"/>
                        <a:ext cx="2014538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87450" y="4757738"/>
          <a:ext cx="187166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7" imgW="977900" imgH="304800" progId="Equation.3">
                  <p:embed/>
                </p:oleObj>
              </mc:Choice>
              <mc:Fallback>
                <p:oleObj r:id="rId7" imgW="977900" imgH="304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87450" y="4757738"/>
                        <a:ext cx="1871663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95" name="Object 5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8186738" y="4221163"/>
          <a:ext cx="9048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r:id="rId9" imgW="774700" imgH="520700" progId="Equation.3">
                  <p:embed/>
                </p:oleObj>
              </mc:Choice>
              <mc:Fallback>
                <p:oleObj r:id="rId9" imgW="774700" imgH="520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186738" y="4221163"/>
                        <a:ext cx="904875" cy="608012"/>
                      </a:xfrm>
                      <a:prstGeom prst="rect">
                        <a:avLst/>
                      </a:prstGeom>
                      <a:solidFill>
                        <a:srgbClr val="0080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852488" y="821531"/>
            <a:ext cx="775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</a:rPr>
              <a:t>（</a:t>
            </a:r>
            <a:r>
              <a:rPr lang="en-US" altLang="zh-CN" sz="3200" b="1">
                <a:solidFill>
                  <a:srgbClr val="000000"/>
                </a:solidFill>
              </a:rPr>
              <a:t>2</a:t>
            </a:r>
            <a:r>
              <a:rPr lang="zh-CN" altLang="en-US" sz="3200" b="1">
                <a:solidFill>
                  <a:srgbClr val="000000"/>
                </a:solidFill>
              </a:rPr>
              <a:t>）在同一坐标系中作出下列函数的图象</a:t>
            </a:r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376238" y="1766888"/>
            <a:ext cx="836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1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303213" y="3206750"/>
            <a:ext cx="836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2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3050" name="Text Box 10"/>
          <p:cNvSpPr txBox="1">
            <a:spLocks noChangeArrowheads="1"/>
          </p:cNvSpPr>
          <p:nvPr/>
        </p:nvSpPr>
        <p:spPr bwMode="auto">
          <a:xfrm>
            <a:off x="376238" y="4575175"/>
            <a:ext cx="836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（</a:t>
            </a:r>
            <a:r>
              <a:rPr lang="en-US" altLang="zh-CN" sz="2000" b="1">
                <a:solidFill>
                  <a:srgbClr val="000000"/>
                </a:solidFill>
              </a:rPr>
              <a:t>3</a:t>
            </a:r>
            <a:r>
              <a:rPr lang="zh-CN" altLang="en-US" sz="2000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>
            <a:off x="3924300" y="3716338"/>
            <a:ext cx="4751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 flipH="1" flipV="1">
            <a:off x="6011863" y="1339850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 flipH="1">
            <a:off x="572452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 flipH="1">
            <a:off x="5435600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 flipH="1">
            <a:off x="5148263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6" name="Line 16"/>
          <p:cNvSpPr>
            <a:spLocks noChangeShapeType="1"/>
          </p:cNvSpPr>
          <p:nvPr/>
        </p:nvSpPr>
        <p:spPr bwMode="auto">
          <a:xfrm flipH="1">
            <a:off x="4859338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7" name="Line 17"/>
          <p:cNvSpPr>
            <a:spLocks noChangeShapeType="1"/>
          </p:cNvSpPr>
          <p:nvPr/>
        </p:nvSpPr>
        <p:spPr bwMode="auto">
          <a:xfrm flipH="1">
            <a:off x="4572000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8" name="Line 18"/>
          <p:cNvSpPr>
            <a:spLocks noChangeShapeType="1"/>
          </p:cNvSpPr>
          <p:nvPr/>
        </p:nvSpPr>
        <p:spPr bwMode="auto">
          <a:xfrm flipH="1">
            <a:off x="428307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 flipH="1">
            <a:off x="6299200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0" name="Line 20"/>
          <p:cNvSpPr>
            <a:spLocks noChangeShapeType="1"/>
          </p:cNvSpPr>
          <p:nvPr/>
        </p:nvSpPr>
        <p:spPr bwMode="auto">
          <a:xfrm flipH="1">
            <a:off x="658812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1" name="Line 21"/>
          <p:cNvSpPr>
            <a:spLocks noChangeShapeType="1"/>
          </p:cNvSpPr>
          <p:nvPr/>
        </p:nvSpPr>
        <p:spPr bwMode="auto">
          <a:xfrm flipH="1">
            <a:off x="6875463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2" name="Line 22"/>
          <p:cNvSpPr>
            <a:spLocks noChangeShapeType="1"/>
          </p:cNvSpPr>
          <p:nvPr/>
        </p:nvSpPr>
        <p:spPr bwMode="auto">
          <a:xfrm flipH="1">
            <a:off x="745172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 flipH="1">
            <a:off x="7164388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4" name="Line 24"/>
          <p:cNvSpPr>
            <a:spLocks noChangeShapeType="1"/>
          </p:cNvSpPr>
          <p:nvPr/>
        </p:nvSpPr>
        <p:spPr bwMode="auto">
          <a:xfrm flipH="1">
            <a:off x="8099425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5" name="Line 25"/>
          <p:cNvSpPr>
            <a:spLocks noChangeShapeType="1"/>
          </p:cNvSpPr>
          <p:nvPr/>
        </p:nvSpPr>
        <p:spPr bwMode="auto">
          <a:xfrm flipH="1">
            <a:off x="7812088" y="36449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6" name="Line 26"/>
          <p:cNvSpPr>
            <a:spLocks noChangeShapeType="1"/>
          </p:cNvSpPr>
          <p:nvPr/>
        </p:nvSpPr>
        <p:spPr bwMode="auto">
          <a:xfrm>
            <a:off x="6011863" y="34290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7" name="Line 27"/>
          <p:cNvSpPr>
            <a:spLocks noChangeShapeType="1"/>
          </p:cNvSpPr>
          <p:nvPr/>
        </p:nvSpPr>
        <p:spPr bwMode="auto">
          <a:xfrm>
            <a:off x="6011863" y="28527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8" name="Line 28"/>
          <p:cNvSpPr>
            <a:spLocks noChangeShapeType="1"/>
          </p:cNvSpPr>
          <p:nvPr/>
        </p:nvSpPr>
        <p:spPr bwMode="auto">
          <a:xfrm>
            <a:off x="6011863" y="25638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69" name="Line 29"/>
          <p:cNvSpPr>
            <a:spLocks noChangeShapeType="1"/>
          </p:cNvSpPr>
          <p:nvPr/>
        </p:nvSpPr>
        <p:spPr bwMode="auto">
          <a:xfrm>
            <a:off x="6011863" y="22764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0" name="Line 30"/>
          <p:cNvSpPr>
            <a:spLocks noChangeShapeType="1"/>
          </p:cNvSpPr>
          <p:nvPr/>
        </p:nvSpPr>
        <p:spPr bwMode="auto">
          <a:xfrm>
            <a:off x="6011863" y="31400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1" name="Line 31"/>
          <p:cNvSpPr>
            <a:spLocks noChangeShapeType="1"/>
          </p:cNvSpPr>
          <p:nvPr/>
        </p:nvSpPr>
        <p:spPr bwMode="auto">
          <a:xfrm>
            <a:off x="6011863" y="198755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2" name="Line 32"/>
          <p:cNvSpPr>
            <a:spLocks noChangeShapeType="1"/>
          </p:cNvSpPr>
          <p:nvPr/>
        </p:nvSpPr>
        <p:spPr bwMode="auto">
          <a:xfrm>
            <a:off x="6011863" y="17002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3" name="Line 33"/>
          <p:cNvSpPr>
            <a:spLocks noChangeShapeType="1"/>
          </p:cNvSpPr>
          <p:nvPr/>
        </p:nvSpPr>
        <p:spPr bwMode="auto">
          <a:xfrm>
            <a:off x="6011863" y="40052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4" name="Line 34"/>
          <p:cNvSpPr>
            <a:spLocks noChangeShapeType="1"/>
          </p:cNvSpPr>
          <p:nvPr/>
        </p:nvSpPr>
        <p:spPr bwMode="auto">
          <a:xfrm>
            <a:off x="6011863" y="42926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5" name="Line 35"/>
          <p:cNvSpPr>
            <a:spLocks noChangeShapeType="1"/>
          </p:cNvSpPr>
          <p:nvPr/>
        </p:nvSpPr>
        <p:spPr bwMode="auto">
          <a:xfrm>
            <a:off x="6011863" y="45799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6" name="Line 36"/>
          <p:cNvSpPr>
            <a:spLocks noChangeShapeType="1"/>
          </p:cNvSpPr>
          <p:nvPr/>
        </p:nvSpPr>
        <p:spPr bwMode="auto">
          <a:xfrm>
            <a:off x="6011863" y="51562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7" name="Line 37"/>
          <p:cNvSpPr>
            <a:spLocks noChangeShapeType="1"/>
          </p:cNvSpPr>
          <p:nvPr/>
        </p:nvSpPr>
        <p:spPr bwMode="auto">
          <a:xfrm>
            <a:off x="6011863" y="48688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78" name="Text Box 38"/>
          <p:cNvSpPr txBox="1">
            <a:spLocks noChangeArrowheads="1"/>
          </p:cNvSpPr>
          <p:nvPr/>
        </p:nvSpPr>
        <p:spPr bwMode="auto">
          <a:xfrm>
            <a:off x="4140200" y="37877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-3</a:t>
            </a:r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5724525" y="36449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43080" name="Text Box 40"/>
          <p:cNvSpPr txBox="1">
            <a:spLocks noChangeArrowheads="1"/>
          </p:cNvSpPr>
          <p:nvPr/>
        </p:nvSpPr>
        <p:spPr bwMode="auto">
          <a:xfrm>
            <a:off x="5580063" y="46529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3081" name="Text Box 41"/>
          <p:cNvSpPr txBox="1">
            <a:spLocks noChangeArrowheads="1"/>
          </p:cNvSpPr>
          <p:nvPr/>
        </p:nvSpPr>
        <p:spPr bwMode="auto">
          <a:xfrm>
            <a:off x="5651500" y="2347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3082" name="Text Box 42"/>
          <p:cNvSpPr txBox="1">
            <a:spLocks noChangeArrowheads="1"/>
          </p:cNvSpPr>
          <p:nvPr/>
        </p:nvSpPr>
        <p:spPr bwMode="auto">
          <a:xfrm>
            <a:off x="5651500" y="17716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43083" name="Text Box 43"/>
          <p:cNvSpPr txBox="1">
            <a:spLocks noChangeArrowheads="1"/>
          </p:cNvSpPr>
          <p:nvPr/>
        </p:nvSpPr>
        <p:spPr bwMode="auto">
          <a:xfrm>
            <a:off x="6443663" y="3787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7019925" y="3787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43085" name="Text Box 45"/>
          <p:cNvSpPr txBox="1">
            <a:spLocks noChangeArrowheads="1"/>
          </p:cNvSpPr>
          <p:nvPr/>
        </p:nvSpPr>
        <p:spPr bwMode="auto">
          <a:xfrm>
            <a:off x="7667625" y="3787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43086" name="Text Box 46"/>
          <p:cNvSpPr txBox="1">
            <a:spLocks noChangeArrowheads="1"/>
          </p:cNvSpPr>
          <p:nvPr/>
        </p:nvSpPr>
        <p:spPr bwMode="auto">
          <a:xfrm>
            <a:off x="5580063" y="40767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</a:t>
            </a:r>
          </a:p>
        </p:txBody>
      </p:sp>
      <p:sp>
        <p:nvSpPr>
          <p:cNvPr id="343087" name="Text Box 47"/>
          <p:cNvSpPr txBox="1">
            <a:spLocks noChangeArrowheads="1"/>
          </p:cNvSpPr>
          <p:nvPr/>
        </p:nvSpPr>
        <p:spPr bwMode="auto">
          <a:xfrm>
            <a:off x="5219700" y="37877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</a:t>
            </a:r>
          </a:p>
        </p:txBody>
      </p:sp>
      <p:sp>
        <p:nvSpPr>
          <p:cNvPr id="343088" name="Text Box 48"/>
          <p:cNvSpPr txBox="1">
            <a:spLocks noChangeArrowheads="1"/>
          </p:cNvSpPr>
          <p:nvPr/>
        </p:nvSpPr>
        <p:spPr bwMode="auto">
          <a:xfrm>
            <a:off x="4716463" y="37877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43089" name="Text Box 49"/>
          <p:cNvSpPr txBox="1">
            <a:spLocks noChangeArrowheads="1"/>
          </p:cNvSpPr>
          <p:nvPr/>
        </p:nvSpPr>
        <p:spPr bwMode="auto">
          <a:xfrm>
            <a:off x="8440738" y="3808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43090" name="Text Box 50"/>
          <p:cNvSpPr txBox="1">
            <a:spLocks noChangeArrowheads="1"/>
          </p:cNvSpPr>
          <p:nvPr/>
        </p:nvSpPr>
        <p:spPr bwMode="auto">
          <a:xfrm>
            <a:off x="5724525" y="11969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343091" name="Text Box 51"/>
          <p:cNvSpPr txBox="1">
            <a:spLocks noChangeArrowheads="1"/>
          </p:cNvSpPr>
          <p:nvPr/>
        </p:nvSpPr>
        <p:spPr bwMode="auto">
          <a:xfrm>
            <a:off x="5651500" y="2924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43092" name="Line 52"/>
          <p:cNvSpPr>
            <a:spLocks noChangeShapeType="1"/>
          </p:cNvSpPr>
          <p:nvPr/>
        </p:nvSpPr>
        <p:spPr bwMode="auto">
          <a:xfrm flipH="1" flipV="1">
            <a:off x="4067175" y="2997200"/>
            <a:ext cx="4105275" cy="15113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93" name="Line 53"/>
          <p:cNvSpPr>
            <a:spLocks noChangeShapeType="1"/>
          </p:cNvSpPr>
          <p:nvPr/>
        </p:nvSpPr>
        <p:spPr bwMode="auto">
          <a:xfrm flipH="1" flipV="1">
            <a:off x="3997325" y="2997200"/>
            <a:ext cx="4175125" cy="15113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094" name="Line 54"/>
          <p:cNvSpPr>
            <a:spLocks noChangeShapeType="1"/>
          </p:cNvSpPr>
          <p:nvPr/>
        </p:nvSpPr>
        <p:spPr bwMode="auto">
          <a:xfrm flipH="1" flipV="1">
            <a:off x="3997325" y="2997200"/>
            <a:ext cx="4171950" cy="15113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43096" name="Object 56"/>
          <p:cNvGraphicFramePr>
            <a:graphicFrameLocks noChangeAspect="1"/>
          </p:cNvGraphicFramePr>
          <p:nvPr/>
        </p:nvGraphicFramePr>
        <p:xfrm>
          <a:off x="7308850" y="2997200"/>
          <a:ext cx="1835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r:id="rId11" imgW="977900" imgH="304800" progId="Equation.3">
                  <p:embed/>
                </p:oleObj>
              </mc:Choice>
              <mc:Fallback>
                <p:oleObj r:id="rId11" imgW="977900" imgH="304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308850" y="2997200"/>
                        <a:ext cx="1835150" cy="4445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97" name="Object 57"/>
          <p:cNvGraphicFramePr>
            <a:graphicFrameLocks noChangeAspect="1"/>
          </p:cNvGraphicFramePr>
          <p:nvPr/>
        </p:nvGraphicFramePr>
        <p:xfrm>
          <a:off x="7667625" y="5157788"/>
          <a:ext cx="14763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r:id="rId13" imgW="977900" imgH="304800" progId="Equation.3">
                  <p:embed/>
                </p:oleObj>
              </mc:Choice>
              <mc:Fallback>
                <p:oleObj r:id="rId13" imgW="977900" imgH="304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667625" y="5157788"/>
                        <a:ext cx="1476375" cy="54610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98" name="Text Box 58"/>
          <p:cNvSpPr txBox="1">
            <a:spLocks noChangeArrowheads="1"/>
          </p:cNvSpPr>
          <p:nvPr/>
        </p:nvSpPr>
        <p:spPr bwMode="auto">
          <a:xfrm>
            <a:off x="2916238" y="5805488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</a:rPr>
              <a:t>思考</a:t>
            </a:r>
          </a:p>
        </p:txBody>
      </p:sp>
      <p:sp>
        <p:nvSpPr>
          <p:cNvPr id="343099" name="Line 59"/>
          <p:cNvSpPr>
            <a:spLocks noChangeShapeType="1"/>
          </p:cNvSpPr>
          <p:nvPr/>
        </p:nvSpPr>
        <p:spPr bwMode="auto">
          <a:xfrm>
            <a:off x="3060700" y="3213100"/>
            <a:ext cx="4751388" cy="1730375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3100" name="Line 60"/>
          <p:cNvSpPr>
            <a:spLocks noChangeShapeType="1"/>
          </p:cNvSpPr>
          <p:nvPr/>
        </p:nvSpPr>
        <p:spPr bwMode="auto">
          <a:xfrm>
            <a:off x="4213225" y="2493963"/>
            <a:ext cx="4392613" cy="1585912"/>
          </a:xfrm>
          <a:prstGeom prst="line">
            <a:avLst/>
          </a:prstGeom>
          <a:noFill/>
          <a:ln w="5715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4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4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3" nodeType="with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6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4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7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4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3819 -0.089167" pathEditMode="relative" rAng="0" ptsTypes="">
                                      <p:cBhvr>
                                        <p:cTn id="23" dur="2000" fill="hold"/>
                                        <p:tgtEl>
                                          <p:spTgt spid="34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06 5.92593E-06 L 4.44444E-06 0.08403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4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repeatCount="indefinite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92" grpId="0" animBg="1"/>
      <p:bldP spid="343093" grpId="1" animBg="1"/>
      <p:bldP spid="343093" grpId="2" animBg="1"/>
      <p:bldP spid="343094" grpId="3" animBg="1"/>
      <p:bldP spid="343094" grpId="4" animBg="1"/>
      <p:bldP spid="343098" grpId="5"/>
      <p:bldP spid="343099" grpId="6" animBg="1"/>
      <p:bldP spid="343100" grpId="7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2"/>
          <p:cNvSpPr txBox="1">
            <a:spLocks noChangeArrowheads="1"/>
          </p:cNvSpPr>
          <p:nvPr/>
        </p:nvSpPr>
        <p:spPr bwMode="auto">
          <a:xfrm>
            <a:off x="827088" y="0"/>
            <a:ext cx="7937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</a:rPr>
              <a:t>结论</a:t>
            </a:r>
          </a:p>
        </p:txBody>
      </p:sp>
      <p:sp>
        <p:nvSpPr>
          <p:cNvPr id="344067" name="Line 3"/>
          <p:cNvSpPr>
            <a:spLocks noChangeShapeType="1"/>
          </p:cNvSpPr>
          <p:nvPr/>
        </p:nvSpPr>
        <p:spPr bwMode="auto">
          <a:xfrm flipH="1">
            <a:off x="179388" y="1484313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68" name="Line 4"/>
          <p:cNvSpPr>
            <a:spLocks noChangeShapeType="1"/>
          </p:cNvSpPr>
          <p:nvPr/>
        </p:nvSpPr>
        <p:spPr bwMode="auto">
          <a:xfrm>
            <a:off x="179388" y="148431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69" name="Line 5"/>
          <p:cNvSpPr>
            <a:spLocks noChangeShapeType="1"/>
          </p:cNvSpPr>
          <p:nvPr/>
        </p:nvSpPr>
        <p:spPr bwMode="auto">
          <a:xfrm flipH="1">
            <a:off x="8964613" y="1484313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0" name="Line 6"/>
          <p:cNvSpPr>
            <a:spLocks noChangeShapeType="1"/>
          </p:cNvSpPr>
          <p:nvPr/>
        </p:nvSpPr>
        <p:spPr bwMode="auto">
          <a:xfrm>
            <a:off x="179388" y="6669088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1" name="Line 7"/>
          <p:cNvSpPr>
            <a:spLocks noChangeShapeType="1"/>
          </p:cNvSpPr>
          <p:nvPr/>
        </p:nvSpPr>
        <p:spPr bwMode="auto">
          <a:xfrm flipH="1">
            <a:off x="323850" y="148431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2" name="Line 8"/>
          <p:cNvSpPr>
            <a:spLocks noChangeShapeType="1"/>
          </p:cNvSpPr>
          <p:nvPr/>
        </p:nvSpPr>
        <p:spPr bwMode="auto">
          <a:xfrm>
            <a:off x="179388" y="2060575"/>
            <a:ext cx="8785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3" name="Line 9"/>
          <p:cNvSpPr>
            <a:spLocks noChangeShapeType="1"/>
          </p:cNvSpPr>
          <p:nvPr/>
        </p:nvSpPr>
        <p:spPr bwMode="auto">
          <a:xfrm flipH="1" flipV="1">
            <a:off x="4572000" y="1484313"/>
            <a:ext cx="0" cy="51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4" name="Line 10"/>
          <p:cNvSpPr>
            <a:spLocks noChangeShapeType="1"/>
          </p:cNvSpPr>
          <p:nvPr/>
        </p:nvSpPr>
        <p:spPr bwMode="auto">
          <a:xfrm>
            <a:off x="179388" y="2565400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5" name="Line 11"/>
          <p:cNvSpPr>
            <a:spLocks noChangeShapeType="1"/>
          </p:cNvSpPr>
          <p:nvPr/>
        </p:nvSpPr>
        <p:spPr bwMode="auto">
          <a:xfrm>
            <a:off x="179388" y="6092825"/>
            <a:ext cx="8964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6" name="Line 12"/>
          <p:cNvSpPr>
            <a:spLocks noChangeShapeType="1"/>
          </p:cNvSpPr>
          <p:nvPr/>
        </p:nvSpPr>
        <p:spPr bwMode="auto">
          <a:xfrm>
            <a:off x="179388" y="5516563"/>
            <a:ext cx="878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7" name="Line 13"/>
          <p:cNvSpPr>
            <a:spLocks noChangeShapeType="1"/>
          </p:cNvSpPr>
          <p:nvPr/>
        </p:nvSpPr>
        <p:spPr bwMode="auto">
          <a:xfrm flipH="1">
            <a:off x="1547813" y="2060575"/>
            <a:ext cx="0" cy="4032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8" name="Line 14"/>
          <p:cNvSpPr>
            <a:spLocks noChangeShapeType="1"/>
          </p:cNvSpPr>
          <p:nvPr/>
        </p:nvSpPr>
        <p:spPr bwMode="auto">
          <a:xfrm flipH="1">
            <a:off x="3059113" y="2060575"/>
            <a:ext cx="0" cy="396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79" name="Line 15"/>
          <p:cNvSpPr>
            <a:spLocks noChangeShapeType="1"/>
          </p:cNvSpPr>
          <p:nvPr/>
        </p:nvSpPr>
        <p:spPr bwMode="auto">
          <a:xfrm flipH="1">
            <a:off x="7596188" y="2060575"/>
            <a:ext cx="0" cy="4032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80" name="Line 16"/>
          <p:cNvSpPr>
            <a:spLocks noChangeShapeType="1"/>
          </p:cNvSpPr>
          <p:nvPr/>
        </p:nvSpPr>
        <p:spPr bwMode="auto">
          <a:xfrm flipH="1">
            <a:off x="6084888" y="2060575"/>
            <a:ext cx="0" cy="4032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81" name="Text Box 17"/>
          <p:cNvSpPr txBox="1">
            <a:spLocks noChangeArrowheads="1"/>
          </p:cNvSpPr>
          <p:nvPr/>
        </p:nvSpPr>
        <p:spPr bwMode="auto">
          <a:xfrm>
            <a:off x="2051050" y="1557338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K&gt;o</a:t>
            </a:r>
          </a:p>
        </p:txBody>
      </p:sp>
      <p:sp>
        <p:nvSpPr>
          <p:cNvPr id="344082" name="Text Box 18"/>
          <p:cNvSpPr txBox="1">
            <a:spLocks noChangeArrowheads="1"/>
          </p:cNvSpPr>
          <p:nvPr/>
        </p:nvSpPr>
        <p:spPr bwMode="auto">
          <a:xfrm>
            <a:off x="468313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b=0</a:t>
            </a:r>
          </a:p>
        </p:txBody>
      </p:sp>
      <p:sp>
        <p:nvSpPr>
          <p:cNvPr id="344083" name="Text Box 19"/>
          <p:cNvSpPr txBox="1">
            <a:spLocks noChangeArrowheads="1"/>
          </p:cNvSpPr>
          <p:nvPr/>
        </p:nvSpPr>
        <p:spPr bwMode="auto">
          <a:xfrm>
            <a:off x="2124075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b&gt;0</a:t>
            </a:r>
          </a:p>
        </p:txBody>
      </p:sp>
      <p:sp>
        <p:nvSpPr>
          <p:cNvPr id="344084" name="Text Box 20"/>
          <p:cNvSpPr txBox="1">
            <a:spLocks noChangeArrowheads="1"/>
          </p:cNvSpPr>
          <p:nvPr/>
        </p:nvSpPr>
        <p:spPr bwMode="auto">
          <a:xfrm>
            <a:off x="3492500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b&lt;0</a:t>
            </a:r>
          </a:p>
        </p:txBody>
      </p:sp>
      <p:sp>
        <p:nvSpPr>
          <p:cNvPr id="344085" name="Text Box 21"/>
          <p:cNvSpPr txBox="1">
            <a:spLocks noChangeArrowheads="1"/>
          </p:cNvSpPr>
          <p:nvPr/>
        </p:nvSpPr>
        <p:spPr bwMode="auto">
          <a:xfrm>
            <a:off x="4859338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b=0</a:t>
            </a:r>
          </a:p>
        </p:txBody>
      </p:sp>
      <p:sp>
        <p:nvSpPr>
          <p:cNvPr id="344086" name="Text Box 22"/>
          <p:cNvSpPr txBox="1">
            <a:spLocks noChangeArrowheads="1"/>
          </p:cNvSpPr>
          <p:nvPr/>
        </p:nvSpPr>
        <p:spPr bwMode="auto">
          <a:xfrm>
            <a:off x="6372225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b&gt;0</a:t>
            </a:r>
          </a:p>
        </p:txBody>
      </p:sp>
      <p:sp>
        <p:nvSpPr>
          <p:cNvPr id="344087" name="Text Box 23"/>
          <p:cNvSpPr txBox="1">
            <a:spLocks noChangeArrowheads="1"/>
          </p:cNvSpPr>
          <p:nvPr/>
        </p:nvSpPr>
        <p:spPr bwMode="auto">
          <a:xfrm>
            <a:off x="7885113" y="20605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b&lt;0</a:t>
            </a:r>
          </a:p>
        </p:txBody>
      </p:sp>
      <p:sp>
        <p:nvSpPr>
          <p:cNvPr id="344088" name="Line 24"/>
          <p:cNvSpPr>
            <a:spLocks noChangeShapeType="1"/>
          </p:cNvSpPr>
          <p:nvPr/>
        </p:nvSpPr>
        <p:spPr bwMode="auto">
          <a:xfrm>
            <a:off x="250825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89" name="Line 25"/>
          <p:cNvSpPr>
            <a:spLocks noChangeShapeType="1"/>
          </p:cNvSpPr>
          <p:nvPr/>
        </p:nvSpPr>
        <p:spPr bwMode="auto">
          <a:xfrm flipH="1" flipV="1">
            <a:off x="755650" y="2997200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0" name="Line 26"/>
          <p:cNvSpPr>
            <a:spLocks noChangeShapeType="1"/>
          </p:cNvSpPr>
          <p:nvPr/>
        </p:nvSpPr>
        <p:spPr bwMode="auto">
          <a:xfrm flipH="1" flipV="1">
            <a:off x="8388350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1" name="Line 27"/>
          <p:cNvSpPr>
            <a:spLocks noChangeShapeType="1"/>
          </p:cNvSpPr>
          <p:nvPr/>
        </p:nvSpPr>
        <p:spPr bwMode="auto">
          <a:xfrm flipH="1" flipV="1">
            <a:off x="6732588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2" name="Line 28"/>
          <p:cNvSpPr>
            <a:spLocks noChangeShapeType="1"/>
          </p:cNvSpPr>
          <p:nvPr/>
        </p:nvSpPr>
        <p:spPr bwMode="auto">
          <a:xfrm flipH="1" flipV="1">
            <a:off x="5219700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3" name="Line 29"/>
          <p:cNvSpPr>
            <a:spLocks noChangeShapeType="1"/>
          </p:cNvSpPr>
          <p:nvPr/>
        </p:nvSpPr>
        <p:spPr bwMode="auto">
          <a:xfrm flipH="1" flipV="1">
            <a:off x="3779838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4" name="Line 30"/>
          <p:cNvSpPr>
            <a:spLocks noChangeShapeType="1"/>
          </p:cNvSpPr>
          <p:nvPr/>
        </p:nvSpPr>
        <p:spPr bwMode="auto">
          <a:xfrm flipH="1" flipV="1">
            <a:off x="2268538" y="3068638"/>
            <a:ext cx="0" cy="201612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5" name="Line 31"/>
          <p:cNvSpPr>
            <a:spLocks noChangeShapeType="1"/>
          </p:cNvSpPr>
          <p:nvPr/>
        </p:nvSpPr>
        <p:spPr bwMode="auto">
          <a:xfrm>
            <a:off x="1692275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6" name="Line 32"/>
          <p:cNvSpPr>
            <a:spLocks noChangeShapeType="1"/>
          </p:cNvSpPr>
          <p:nvPr/>
        </p:nvSpPr>
        <p:spPr bwMode="auto">
          <a:xfrm>
            <a:off x="3203575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7" name="Line 33"/>
          <p:cNvSpPr>
            <a:spLocks noChangeShapeType="1"/>
          </p:cNvSpPr>
          <p:nvPr/>
        </p:nvSpPr>
        <p:spPr bwMode="auto">
          <a:xfrm>
            <a:off x="4787900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8" name="Line 34"/>
          <p:cNvSpPr>
            <a:spLocks noChangeShapeType="1"/>
          </p:cNvSpPr>
          <p:nvPr/>
        </p:nvSpPr>
        <p:spPr bwMode="auto">
          <a:xfrm>
            <a:off x="6227763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099" name="Line 35"/>
          <p:cNvSpPr>
            <a:spLocks noChangeShapeType="1"/>
          </p:cNvSpPr>
          <p:nvPr/>
        </p:nvSpPr>
        <p:spPr bwMode="auto">
          <a:xfrm>
            <a:off x="7667625" y="4076700"/>
            <a:ext cx="11525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0" name="Line 36"/>
          <p:cNvSpPr>
            <a:spLocks noChangeShapeType="1"/>
          </p:cNvSpPr>
          <p:nvPr/>
        </p:nvSpPr>
        <p:spPr bwMode="auto">
          <a:xfrm flipH="1">
            <a:off x="395288" y="3213100"/>
            <a:ext cx="792162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1" name="Line 37"/>
          <p:cNvSpPr>
            <a:spLocks noChangeShapeType="1"/>
          </p:cNvSpPr>
          <p:nvPr/>
        </p:nvSpPr>
        <p:spPr bwMode="auto">
          <a:xfrm flipH="1">
            <a:off x="3563938" y="3284538"/>
            <a:ext cx="792162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2" name="Line 38"/>
          <p:cNvSpPr>
            <a:spLocks noChangeShapeType="1"/>
          </p:cNvSpPr>
          <p:nvPr/>
        </p:nvSpPr>
        <p:spPr bwMode="auto">
          <a:xfrm flipH="1">
            <a:off x="1692275" y="3213100"/>
            <a:ext cx="792163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3" name="Line 39"/>
          <p:cNvSpPr>
            <a:spLocks noChangeShapeType="1"/>
          </p:cNvSpPr>
          <p:nvPr/>
        </p:nvSpPr>
        <p:spPr bwMode="auto">
          <a:xfrm>
            <a:off x="4859338" y="3357563"/>
            <a:ext cx="720725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4" name="Line 40"/>
          <p:cNvSpPr>
            <a:spLocks noChangeShapeType="1"/>
          </p:cNvSpPr>
          <p:nvPr/>
        </p:nvSpPr>
        <p:spPr bwMode="auto">
          <a:xfrm>
            <a:off x="7812088" y="3357563"/>
            <a:ext cx="720725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5" name="Line 41"/>
          <p:cNvSpPr>
            <a:spLocks noChangeShapeType="1"/>
          </p:cNvSpPr>
          <p:nvPr/>
        </p:nvSpPr>
        <p:spPr bwMode="auto">
          <a:xfrm>
            <a:off x="6588125" y="3284538"/>
            <a:ext cx="720725" cy="1511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06" name="Text Box 42"/>
          <p:cNvSpPr txBox="1">
            <a:spLocks noChangeArrowheads="1"/>
          </p:cNvSpPr>
          <p:nvPr/>
        </p:nvSpPr>
        <p:spPr bwMode="auto">
          <a:xfrm>
            <a:off x="1692275" y="260350"/>
            <a:ext cx="7127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660066"/>
                </a:solidFill>
              </a:rPr>
              <a:t>通过作以上一次函数的图像我们发现</a:t>
            </a:r>
            <a:r>
              <a:rPr lang="en-US" altLang="zh-CN" sz="2800" b="1" dirty="0">
                <a:solidFill>
                  <a:srgbClr val="660066"/>
                </a:solidFill>
              </a:rPr>
              <a:t>y=</a:t>
            </a:r>
            <a:r>
              <a:rPr lang="en-US" altLang="zh-CN" sz="2800" b="1" dirty="0" err="1">
                <a:solidFill>
                  <a:srgbClr val="660066"/>
                </a:solidFill>
              </a:rPr>
              <a:t>kx+b</a:t>
            </a:r>
            <a:endParaRPr lang="en-US" altLang="zh-CN" sz="2800" b="1" dirty="0">
              <a:solidFill>
                <a:srgbClr val="660066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660066"/>
                </a:solidFill>
              </a:rPr>
              <a:t>中，</a:t>
            </a:r>
            <a:r>
              <a:rPr lang="en-US" altLang="zh-CN" sz="2800" b="1" dirty="0" err="1">
                <a:solidFill>
                  <a:srgbClr val="660066"/>
                </a:solidFill>
              </a:rPr>
              <a:t>k,b</a:t>
            </a:r>
            <a:r>
              <a:rPr lang="zh-CN" altLang="en-US" sz="2800" b="1" dirty="0">
                <a:solidFill>
                  <a:srgbClr val="660066"/>
                </a:solidFill>
              </a:rPr>
              <a:t>的取值跟图像的关系如下：</a:t>
            </a:r>
          </a:p>
        </p:txBody>
      </p:sp>
      <p:sp>
        <p:nvSpPr>
          <p:cNvPr id="344107" name="Text Box 43"/>
          <p:cNvSpPr txBox="1">
            <a:spLocks noChangeArrowheads="1"/>
          </p:cNvSpPr>
          <p:nvPr/>
        </p:nvSpPr>
        <p:spPr bwMode="auto">
          <a:xfrm>
            <a:off x="6443663" y="1557338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K&lt;0</a:t>
            </a:r>
          </a:p>
        </p:txBody>
      </p:sp>
      <p:sp>
        <p:nvSpPr>
          <p:cNvPr id="344108" name="Text Box 44"/>
          <p:cNvSpPr txBox="1">
            <a:spLocks noChangeArrowheads="1"/>
          </p:cNvSpPr>
          <p:nvPr/>
        </p:nvSpPr>
        <p:spPr bwMode="auto">
          <a:xfrm>
            <a:off x="250825" y="5641975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一，三</a:t>
            </a:r>
          </a:p>
        </p:txBody>
      </p:sp>
      <p:sp>
        <p:nvSpPr>
          <p:cNvPr id="344109" name="Text Box 45"/>
          <p:cNvSpPr txBox="1">
            <a:spLocks noChangeArrowheads="1"/>
          </p:cNvSpPr>
          <p:nvPr/>
        </p:nvSpPr>
        <p:spPr bwMode="auto">
          <a:xfrm>
            <a:off x="1619250" y="5589588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一，二，三</a:t>
            </a:r>
          </a:p>
        </p:txBody>
      </p:sp>
      <p:sp>
        <p:nvSpPr>
          <p:cNvPr id="344110" name="Text Box 46"/>
          <p:cNvSpPr txBox="1">
            <a:spLocks noChangeArrowheads="1"/>
          </p:cNvSpPr>
          <p:nvPr/>
        </p:nvSpPr>
        <p:spPr bwMode="auto">
          <a:xfrm>
            <a:off x="3059113" y="5589588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一，三，四</a:t>
            </a:r>
          </a:p>
        </p:txBody>
      </p:sp>
      <p:sp>
        <p:nvSpPr>
          <p:cNvPr id="344111" name="Text Box 47"/>
          <p:cNvSpPr txBox="1">
            <a:spLocks noChangeArrowheads="1"/>
          </p:cNvSpPr>
          <p:nvPr/>
        </p:nvSpPr>
        <p:spPr bwMode="auto">
          <a:xfrm>
            <a:off x="4859338" y="5589588"/>
            <a:ext cx="950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二，四</a:t>
            </a:r>
          </a:p>
        </p:txBody>
      </p:sp>
      <p:sp>
        <p:nvSpPr>
          <p:cNvPr id="344112" name="Text Box 48"/>
          <p:cNvSpPr txBox="1">
            <a:spLocks noChangeArrowheads="1"/>
          </p:cNvSpPr>
          <p:nvPr/>
        </p:nvSpPr>
        <p:spPr bwMode="auto">
          <a:xfrm>
            <a:off x="6084888" y="5589588"/>
            <a:ext cx="166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一，二，四</a:t>
            </a:r>
          </a:p>
        </p:txBody>
      </p:sp>
      <p:sp>
        <p:nvSpPr>
          <p:cNvPr id="344113" name="Text Box 49"/>
          <p:cNvSpPr txBox="1">
            <a:spLocks noChangeArrowheads="1"/>
          </p:cNvSpPr>
          <p:nvPr/>
        </p:nvSpPr>
        <p:spPr bwMode="auto">
          <a:xfrm>
            <a:off x="7548563" y="5589588"/>
            <a:ext cx="159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二，三，四</a:t>
            </a:r>
          </a:p>
        </p:txBody>
      </p:sp>
      <p:sp>
        <p:nvSpPr>
          <p:cNvPr id="344114" name="Text Box 50"/>
          <p:cNvSpPr txBox="1">
            <a:spLocks noChangeArrowheads="1"/>
          </p:cNvSpPr>
          <p:nvPr/>
        </p:nvSpPr>
        <p:spPr bwMode="auto">
          <a:xfrm>
            <a:off x="250825" y="6165850"/>
            <a:ext cx="396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33CC33"/>
                </a:solidFill>
              </a:rPr>
              <a:t>当</a:t>
            </a:r>
            <a:r>
              <a:rPr lang="en-US" altLang="zh-CN" sz="2000" b="1">
                <a:solidFill>
                  <a:srgbClr val="33CC33"/>
                </a:solidFill>
              </a:rPr>
              <a:t>k&gt;0</a:t>
            </a:r>
            <a:r>
              <a:rPr lang="zh-CN" altLang="en-US" sz="2000" b="1">
                <a:solidFill>
                  <a:srgbClr val="33CC33"/>
                </a:solidFill>
              </a:rPr>
              <a:t>时，</a:t>
            </a:r>
            <a:r>
              <a:rPr lang="en-US" altLang="zh-CN" sz="2000" b="1">
                <a:solidFill>
                  <a:srgbClr val="33CC33"/>
                </a:solidFill>
              </a:rPr>
              <a:t>y</a:t>
            </a:r>
            <a:r>
              <a:rPr lang="zh-CN" altLang="en-US" sz="2000" b="1">
                <a:solidFill>
                  <a:srgbClr val="33CC33"/>
                </a:solidFill>
              </a:rPr>
              <a:t>的值随</a:t>
            </a:r>
            <a:r>
              <a:rPr lang="en-US" altLang="zh-CN" sz="2000" b="1">
                <a:solidFill>
                  <a:srgbClr val="33CC33"/>
                </a:solidFill>
              </a:rPr>
              <a:t>x</a:t>
            </a:r>
            <a:r>
              <a:rPr lang="zh-CN" altLang="en-US" sz="2000" b="1">
                <a:solidFill>
                  <a:srgbClr val="33CC33"/>
                </a:solidFill>
              </a:rPr>
              <a:t>的增大而增大</a:t>
            </a:r>
          </a:p>
        </p:txBody>
      </p:sp>
      <p:sp>
        <p:nvSpPr>
          <p:cNvPr id="344115" name="Text Box 51"/>
          <p:cNvSpPr txBox="1">
            <a:spLocks noChangeArrowheads="1"/>
          </p:cNvSpPr>
          <p:nvPr/>
        </p:nvSpPr>
        <p:spPr bwMode="auto">
          <a:xfrm>
            <a:off x="4787900" y="6165850"/>
            <a:ext cx="396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33CC33"/>
                </a:solidFill>
              </a:rPr>
              <a:t>当</a:t>
            </a:r>
            <a:r>
              <a:rPr lang="en-US" altLang="zh-CN" sz="2000" b="1">
                <a:solidFill>
                  <a:srgbClr val="33CC33"/>
                </a:solidFill>
              </a:rPr>
              <a:t>k&lt;0</a:t>
            </a:r>
            <a:r>
              <a:rPr lang="zh-CN" altLang="en-US" sz="2000" b="1">
                <a:solidFill>
                  <a:srgbClr val="33CC33"/>
                </a:solidFill>
              </a:rPr>
              <a:t>时，</a:t>
            </a:r>
            <a:r>
              <a:rPr lang="en-US" altLang="zh-CN" sz="2000" b="1">
                <a:solidFill>
                  <a:srgbClr val="33CC33"/>
                </a:solidFill>
              </a:rPr>
              <a:t>y</a:t>
            </a:r>
            <a:r>
              <a:rPr lang="zh-CN" altLang="en-US" sz="2000" b="1">
                <a:solidFill>
                  <a:srgbClr val="33CC33"/>
                </a:solidFill>
              </a:rPr>
              <a:t>的值随</a:t>
            </a:r>
            <a:r>
              <a:rPr lang="en-US" altLang="zh-CN" sz="2000" b="1">
                <a:solidFill>
                  <a:srgbClr val="33CC33"/>
                </a:solidFill>
              </a:rPr>
              <a:t>x</a:t>
            </a:r>
            <a:r>
              <a:rPr lang="zh-CN" altLang="en-US" sz="2000" b="1">
                <a:solidFill>
                  <a:srgbClr val="33CC33"/>
                </a:solidFill>
              </a:rPr>
              <a:t>的增大而减小</a:t>
            </a:r>
          </a:p>
        </p:txBody>
      </p:sp>
      <p:sp>
        <p:nvSpPr>
          <p:cNvPr id="344116" name="Text Box 52"/>
          <p:cNvSpPr txBox="1">
            <a:spLocks noChangeArrowheads="1"/>
          </p:cNvSpPr>
          <p:nvPr/>
        </p:nvSpPr>
        <p:spPr bwMode="auto">
          <a:xfrm>
            <a:off x="250825" y="620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4117" name="Text Box 53"/>
          <p:cNvSpPr txBox="1">
            <a:spLocks noChangeArrowheads="1"/>
          </p:cNvSpPr>
          <p:nvPr/>
        </p:nvSpPr>
        <p:spPr bwMode="auto">
          <a:xfrm>
            <a:off x="0" y="0"/>
            <a:ext cx="67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FF00"/>
                </a:solidFill>
              </a:rPr>
              <a:t>(3)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5" presetClass="entr" presetSubtype="0" fill="hold" grpId="8" nodeType="after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4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9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44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20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5" presetClass="entr" presetSubtype="0" fill="hold" grpId="27" nodeType="after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4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4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4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44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4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5" presetClass="entr" presetSubtype="0" fill="hold" grpId="28" nodeType="afterEffect"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4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4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44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44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4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5" presetClass="entr" presetSubtype="0" fill="hold" grpId="29" nodeType="afterEffect"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4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3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4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2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4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3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44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5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4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5" presetClass="entr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4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35" presetClass="entr" presetSubtype="0" fill="hold" grpId="30" nodeType="afterEffect"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4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344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4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34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35" presetClass="entr" presetSubtype="0" fill="hold" grpId="31" nodeType="afterEffect"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4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3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34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5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34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5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34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35" presetClass="entr" presetSubtype="0" fill="hold" grpId="32" nodeType="afterEffect"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34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3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34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/>
      <p:bldP spid="344081" grpId="1"/>
      <p:bldP spid="344082" grpId="2"/>
      <p:bldP spid="344083" grpId="3"/>
      <p:bldP spid="344084" grpId="4"/>
      <p:bldP spid="344085" grpId="5"/>
      <p:bldP spid="344086" grpId="6"/>
      <p:bldP spid="344087" grpId="7"/>
      <p:bldP spid="344088" grpId="8" animBg="1"/>
      <p:bldP spid="344089" grpId="9" animBg="1"/>
      <p:bldP spid="344090" grpId="10" animBg="1"/>
      <p:bldP spid="344091" grpId="11" animBg="1"/>
      <p:bldP spid="344092" grpId="12" animBg="1"/>
      <p:bldP spid="344093" grpId="13" animBg="1"/>
      <p:bldP spid="344094" grpId="14" animBg="1"/>
      <p:bldP spid="344095" grpId="15" animBg="1"/>
      <p:bldP spid="344096" grpId="16" animBg="1"/>
      <p:bldP spid="344097" grpId="17" animBg="1"/>
      <p:bldP spid="344098" grpId="18" animBg="1"/>
      <p:bldP spid="344099" grpId="19" animBg="1"/>
      <p:bldP spid="344100" grpId="20" animBg="1"/>
      <p:bldP spid="344101" grpId="21" animBg="1"/>
      <p:bldP spid="344102" grpId="22" animBg="1"/>
      <p:bldP spid="344103" grpId="23" animBg="1"/>
      <p:bldP spid="344104" grpId="24" animBg="1"/>
      <p:bldP spid="344105" grpId="25" animBg="1"/>
      <p:bldP spid="344107" grpId="26"/>
      <p:bldP spid="344108" grpId="27"/>
      <p:bldP spid="344109" grpId="28"/>
      <p:bldP spid="344110" grpId="29"/>
      <p:bldP spid="344111" grpId="30"/>
      <p:bldP spid="344112" grpId="31"/>
      <p:bldP spid="344113" grpId="32"/>
      <p:bldP spid="344114" grpId="33"/>
      <p:bldP spid="344115" grpId="3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ChangeArrowheads="1"/>
          </p:cNvSpPr>
          <p:nvPr/>
        </p:nvSpPr>
        <p:spPr bwMode="auto">
          <a:xfrm>
            <a:off x="2590800" y="381000"/>
            <a:ext cx="3349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小试牛刀</a:t>
            </a: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228600" y="1295400"/>
            <a:ext cx="10033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在平面直角坐标系中，函数</a:t>
            </a:r>
            <a:r>
              <a:rPr lang="en-US" altLang="zh-CN" sz="2800" b="1">
                <a:solidFill>
                  <a:srgbClr val="000000"/>
                </a:solidFill>
              </a:rPr>
              <a:t>y=-2x+3</a:t>
            </a:r>
            <a:r>
              <a:rPr lang="zh-CN" altLang="en-US" sz="2800" b="1">
                <a:solidFill>
                  <a:srgbClr val="000000"/>
                </a:solidFill>
              </a:rPr>
              <a:t>的图象经过（           ）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  <a:r>
              <a:rPr lang="zh-CN" altLang="en-US" sz="2800" b="1">
                <a:solidFill>
                  <a:srgbClr val="000000"/>
                </a:solidFill>
              </a:rPr>
              <a:t>．一、二、三象限        </a:t>
            </a:r>
            <a:r>
              <a:rPr lang="en-US" altLang="zh-CN" sz="2800" b="1">
                <a:solidFill>
                  <a:srgbClr val="000000"/>
                </a:solidFill>
              </a:rPr>
              <a:t>B</a:t>
            </a:r>
            <a:r>
              <a:rPr lang="zh-CN" altLang="en-US" sz="2800" b="1">
                <a:solidFill>
                  <a:srgbClr val="000000"/>
                </a:solidFill>
              </a:rPr>
              <a:t>．二、三、四象限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C</a:t>
            </a:r>
            <a:r>
              <a:rPr lang="zh-CN" altLang="en-US" sz="2800" b="1">
                <a:solidFill>
                  <a:srgbClr val="000000"/>
                </a:solidFill>
              </a:rPr>
              <a:t>．一、三、四象限        </a:t>
            </a:r>
            <a:r>
              <a:rPr lang="en-US" altLang="zh-CN" sz="2800" b="1">
                <a:solidFill>
                  <a:srgbClr val="000000"/>
                </a:solidFill>
              </a:rPr>
              <a:t>D</a:t>
            </a:r>
            <a:r>
              <a:rPr lang="zh-CN" altLang="en-US" sz="2800" b="1">
                <a:solidFill>
                  <a:srgbClr val="000000"/>
                </a:solidFill>
              </a:rPr>
              <a:t>．一、二、四象限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396875" y="2997200"/>
            <a:ext cx="7848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已知一次函数</a:t>
            </a:r>
            <a:r>
              <a:rPr lang="en-US" altLang="zh-CN" sz="2800" b="1">
                <a:solidFill>
                  <a:srgbClr val="000000"/>
                </a:solidFill>
              </a:rPr>
              <a:t>y=x-2</a:t>
            </a:r>
            <a:r>
              <a:rPr lang="zh-CN" altLang="en-US" sz="2800" b="1">
                <a:solidFill>
                  <a:srgbClr val="000000"/>
                </a:solidFill>
              </a:rPr>
              <a:t>的大致图像为  （       ）</a:t>
            </a:r>
          </a:p>
        </p:txBody>
      </p:sp>
      <p:grpSp>
        <p:nvGrpSpPr>
          <p:cNvPr id="345093" name="Group 5"/>
          <p:cNvGrpSpPr/>
          <p:nvPr/>
        </p:nvGrpSpPr>
        <p:grpSpPr>
          <a:xfrm>
            <a:off x="323850" y="3933825"/>
            <a:ext cx="1152525" cy="1439863"/>
            <a:chOff x="0" y="0"/>
            <a:chExt cx="7620" cy="6864"/>
          </a:xfrm>
        </p:grpSpPr>
        <p:sp>
          <p:nvSpPr>
            <p:cNvPr id="345094" name="Line 6"/>
            <p:cNvSpPr>
              <a:spLocks noChangeShapeType="1"/>
            </p:cNvSpPr>
            <p:nvPr/>
          </p:nvSpPr>
          <p:spPr bwMode="auto">
            <a:xfrm>
              <a:off x="0" y="3744"/>
              <a:ext cx="74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095" name="Line 7"/>
            <p:cNvSpPr>
              <a:spLocks noChangeShapeType="1"/>
            </p:cNvSpPr>
            <p:nvPr/>
          </p:nvSpPr>
          <p:spPr bwMode="auto">
            <a:xfrm flipH="1" flipV="1">
              <a:off x="3525" y="156"/>
              <a:ext cx="0" cy="67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096" name="Line 8"/>
            <p:cNvSpPr>
              <a:spLocks noChangeShapeType="1"/>
            </p:cNvSpPr>
            <p:nvPr/>
          </p:nvSpPr>
          <p:spPr bwMode="auto">
            <a:xfrm>
              <a:off x="2520" y="624"/>
              <a:ext cx="4305" cy="43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097" name="Object 9"/>
            <p:cNvGraphicFramePr>
              <a:graphicFrameLocks noChangeAspect="1"/>
            </p:cNvGraphicFramePr>
            <p:nvPr/>
          </p:nvGraphicFramePr>
          <p:xfrm>
            <a:off x="2950" y="3744"/>
            <a:ext cx="575" cy="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9" r:id="rId3" imgW="127635" imgH="140335" progId="">
                    <p:embed/>
                  </p:oleObj>
                </mc:Choice>
                <mc:Fallback>
                  <p:oleObj r:id="rId3" imgW="127635" imgH="1403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50" y="3744"/>
                          <a:ext cx="575" cy="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098" name="Object 10"/>
            <p:cNvGraphicFramePr>
              <a:graphicFrameLocks noChangeAspect="1"/>
            </p:cNvGraphicFramePr>
            <p:nvPr/>
          </p:nvGraphicFramePr>
          <p:xfrm>
            <a:off x="3000" y="0"/>
            <a:ext cx="603" cy="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0" r:id="rId5" imgW="140335" imgH="166370" progId="">
                    <p:embed/>
                  </p:oleObj>
                </mc:Choice>
                <mc:Fallback>
                  <p:oleObj r:id="rId5" imgW="140335" imgH="16637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000" y="0"/>
                          <a:ext cx="603" cy="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099" name="Object 11"/>
            <p:cNvGraphicFramePr>
              <a:graphicFrameLocks noChangeAspect="1"/>
            </p:cNvGraphicFramePr>
            <p:nvPr/>
          </p:nvGraphicFramePr>
          <p:xfrm>
            <a:off x="7034" y="3744"/>
            <a:ext cx="586" cy="6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r:id="rId7" imgW="127635" imgH="140335" progId="">
                    <p:embed/>
                  </p:oleObj>
                </mc:Choice>
                <mc:Fallback>
                  <p:oleObj r:id="rId7" imgW="127635" imgH="1403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034" y="3744"/>
                          <a:ext cx="586" cy="6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5100" name="Group 12"/>
          <p:cNvGrpSpPr/>
          <p:nvPr/>
        </p:nvGrpSpPr>
        <p:grpSpPr>
          <a:xfrm>
            <a:off x="2195513" y="3933825"/>
            <a:ext cx="1223962" cy="1655763"/>
            <a:chOff x="0" y="0"/>
            <a:chExt cx="1785" cy="2028"/>
          </a:xfrm>
        </p:grpSpPr>
        <p:sp>
          <p:nvSpPr>
            <p:cNvPr id="345101" name="Line 13"/>
            <p:cNvSpPr>
              <a:spLocks noChangeShapeType="1"/>
            </p:cNvSpPr>
            <p:nvPr/>
          </p:nvSpPr>
          <p:spPr bwMode="auto">
            <a:xfrm>
              <a:off x="0" y="1106"/>
              <a:ext cx="1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102" name="Line 14"/>
            <p:cNvSpPr>
              <a:spLocks noChangeShapeType="1"/>
            </p:cNvSpPr>
            <p:nvPr/>
          </p:nvSpPr>
          <p:spPr bwMode="auto">
            <a:xfrm flipH="1" flipV="1">
              <a:off x="826" y="46"/>
              <a:ext cx="0" cy="19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103" name="Object 15"/>
            <p:cNvGraphicFramePr>
              <a:graphicFrameLocks noChangeAspect="1"/>
            </p:cNvGraphicFramePr>
            <p:nvPr/>
          </p:nvGraphicFramePr>
          <p:xfrm>
            <a:off x="691" y="1106"/>
            <a:ext cx="135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r:id="rId9" imgW="127635" imgH="140335" progId="">
                    <p:embed/>
                  </p:oleObj>
                </mc:Choice>
                <mc:Fallback>
                  <p:oleObj r:id="rId9" imgW="127635" imgH="1403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91" y="1106"/>
                          <a:ext cx="135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104" name="Object 16"/>
            <p:cNvGraphicFramePr>
              <a:graphicFrameLocks noChangeAspect="1"/>
            </p:cNvGraphicFramePr>
            <p:nvPr/>
          </p:nvGraphicFramePr>
          <p:xfrm>
            <a:off x="595" y="0"/>
            <a:ext cx="141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r:id="rId10" imgW="140335" imgH="166370" progId="">
                    <p:embed/>
                  </p:oleObj>
                </mc:Choice>
                <mc:Fallback>
                  <p:oleObj r:id="rId10" imgW="140335" imgH="16637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95" y="0"/>
                          <a:ext cx="141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105" name="Object 17"/>
            <p:cNvGraphicFramePr>
              <a:graphicFrameLocks noChangeAspect="1"/>
            </p:cNvGraphicFramePr>
            <p:nvPr/>
          </p:nvGraphicFramePr>
          <p:xfrm>
            <a:off x="1648" y="1217"/>
            <a:ext cx="137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4" r:id="rId11" imgW="127635" imgH="140335" progId="">
                    <p:embed/>
                  </p:oleObj>
                </mc:Choice>
                <mc:Fallback>
                  <p:oleObj r:id="rId11" imgW="127635" imgH="1403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648" y="1217"/>
                          <a:ext cx="137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5106" name="Line 18"/>
            <p:cNvSpPr>
              <a:spLocks noChangeShapeType="1"/>
            </p:cNvSpPr>
            <p:nvPr/>
          </p:nvSpPr>
          <p:spPr bwMode="auto">
            <a:xfrm flipH="1">
              <a:off x="238" y="101"/>
              <a:ext cx="833" cy="16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45107" name="Group 19"/>
          <p:cNvGrpSpPr/>
          <p:nvPr/>
        </p:nvGrpSpPr>
        <p:grpSpPr>
          <a:xfrm>
            <a:off x="3779838" y="3933825"/>
            <a:ext cx="1571625" cy="1454150"/>
            <a:chOff x="0" y="0"/>
            <a:chExt cx="1575" cy="2069"/>
          </a:xfrm>
        </p:grpSpPr>
        <p:sp>
          <p:nvSpPr>
            <p:cNvPr id="345108" name="Line 20"/>
            <p:cNvSpPr>
              <a:spLocks noChangeShapeType="1"/>
            </p:cNvSpPr>
            <p:nvPr/>
          </p:nvSpPr>
          <p:spPr bwMode="auto">
            <a:xfrm flipH="1" flipV="1">
              <a:off x="746" y="46"/>
              <a:ext cx="0" cy="19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109" name="Line 21"/>
            <p:cNvSpPr>
              <a:spLocks noChangeShapeType="1"/>
            </p:cNvSpPr>
            <p:nvPr/>
          </p:nvSpPr>
          <p:spPr bwMode="auto">
            <a:xfrm>
              <a:off x="0" y="1092"/>
              <a:ext cx="15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110" name="Object 22"/>
            <p:cNvGraphicFramePr>
              <a:graphicFrameLocks noChangeAspect="1"/>
            </p:cNvGraphicFramePr>
            <p:nvPr/>
          </p:nvGraphicFramePr>
          <p:xfrm>
            <a:off x="549" y="1209"/>
            <a:ext cx="122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5" r:id="rId12" imgW="127635" imgH="140335" progId="">
                    <p:embed/>
                  </p:oleObj>
                </mc:Choice>
                <mc:Fallback>
                  <p:oleObj r:id="rId12" imgW="127635" imgH="1403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49" y="1209"/>
                          <a:ext cx="122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111" name="Object 23"/>
            <p:cNvGraphicFramePr>
              <a:graphicFrameLocks noChangeAspect="1"/>
            </p:cNvGraphicFramePr>
            <p:nvPr/>
          </p:nvGraphicFramePr>
          <p:xfrm>
            <a:off x="538" y="0"/>
            <a:ext cx="127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6" r:id="rId13" imgW="140335" imgH="166370" progId="">
                    <p:embed/>
                  </p:oleObj>
                </mc:Choice>
                <mc:Fallback>
                  <p:oleObj r:id="rId13" imgW="140335" imgH="16637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38" y="0"/>
                          <a:ext cx="127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5112" name="Object 24"/>
            <p:cNvGraphicFramePr>
              <a:graphicFrameLocks noChangeAspect="1"/>
            </p:cNvGraphicFramePr>
            <p:nvPr/>
          </p:nvGraphicFramePr>
          <p:xfrm>
            <a:off x="1439" y="1203"/>
            <a:ext cx="124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7" r:id="rId14" imgW="127635" imgH="140335" progId="">
                    <p:embed/>
                  </p:oleObj>
                </mc:Choice>
                <mc:Fallback>
                  <p:oleObj r:id="rId14" imgW="127635" imgH="1403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439" y="1203"/>
                          <a:ext cx="124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5113" name="Line 25"/>
            <p:cNvSpPr>
              <a:spLocks noChangeShapeType="1"/>
            </p:cNvSpPr>
            <p:nvPr/>
          </p:nvSpPr>
          <p:spPr bwMode="auto">
            <a:xfrm flipH="1">
              <a:off x="616" y="312"/>
              <a:ext cx="644" cy="17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45114" name="Group 26"/>
          <p:cNvGrpSpPr/>
          <p:nvPr/>
        </p:nvGrpSpPr>
        <p:grpSpPr>
          <a:xfrm>
            <a:off x="6013450" y="3862388"/>
            <a:ext cx="1368425" cy="1727200"/>
            <a:chOff x="0" y="0"/>
            <a:chExt cx="1785" cy="2125"/>
          </a:xfrm>
        </p:grpSpPr>
        <p:graphicFrame>
          <p:nvGraphicFramePr>
            <p:cNvPr id="345115" name="Object 27"/>
            <p:cNvGraphicFramePr>
              <a:graphicFrameLocks noChangeAspect="1"/>
            </p:cNvGraphicFramePr>
            <p:nvPr/>
          </p:nvGraphicFramePr>
          <p:xfrm>
            <a:off x="603" y="35"/>
            <a:ext cx="145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8" r:id="rId15" imgW="140335" imgH="166370" progId="">
                    <p:embed/>
                  </p:oleObj>
                </mc:Choice>
                <mc:Fallback>
                  <p:oleObj r:id="rId15" imgW="140335" imgH="16637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03" y="35"/>
                          <a:ext cx="145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5116" name="Line 28"/>
            <p:cNvSpPr>
              <a:spLocks noChangeShapeType="1"/>
            </p:cNvSpPr>
            <p:nvPr/>
          </p:nvSpPr>
          <p:spPr bwMode="auto">
            <a:xfrm flipH="1" flipV="1">
              <a:off x="844" y="0"/>
              <a:ext cx="0" cy="19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5117" name="Line 29"/>
            <p:cNvSpPr>
              <a:spLocks noChangeShapeType="1"/>
            </p:cNvSpPr>
            <p:nvPr/>
          </p:nvSpPr>
          <p:spPr bwMode="auto">
            <a:xfrm>
              <a:off x="0" y="1137"/>
              <a:ext cx="17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118" name="Object 30"/>
            <p:cNvGraphicFramePr>
              <a:graphicFrameLocks noChangeAspect="1"/>
            </p:cNvGraphicFramePr>
            <p:nvPr/>
          </p:nvGraphicFramePr>
          <p:xfrm>
            <a:off x="1630" y="1205"/>
            <a:ext cx="140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9" r:id="rId16" imgW="127635" imgH="140335" progId="">
                    <p:embed/>
                  </p:oleObj>
                </mc:Choice>
                <mc:Fallback>
                  <p:oleObj r:id="rId16" imgW="127635" imgH="1403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630" y="1205"/>
                          <a:ext cx="140" cy="2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5119" name="Line 31"/>
            <p:cNvSpPr>
              <a:spLocks noChangeShapeType="1"/>
            </p:cNvSpPr>
            <p:nvPr/>
          </p:nvSpPr>
          <p:spPr bwMode="auto">
            <a:xfrm>
              <a:off x="100" y="503"/>
              <a:ext cx="1022" cy="16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45120" name="Object 32"/>
            <p:cNvGraphicFramePr>
              <a:graphicFrameLocks noChangeAspect="1"/>
            </p:cNvGraphicFramePr>
            <p:nvPr/>
          </p:nvGraphicFramePr>
          <p:xfrm>
            <a:off x="940" y="1251"/>
            <a:ext cx="135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0" r:id="rId17" imgW="127635" imgH="140335" progId="">
                    <p:embed/>
                  </p:oleObj>
                </mc:Choice>
                <mc:Fallback>
                  <p:oleObj r:id="rId17" imgW="127635" imgH="1403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biLevel thresh="50000"/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40" y="1251"/>
                          <a:ext cx="135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5121" name="Rectangle 33"/>
          <p:cNvSpPr>
            <a:spLocks noChangeArrowheads="1"/>
          </p:cNvSpPr>
          <p:nvPr/>
        </p:nvSpPr>
        <p:spPr bwMode="auto">
          <a:xfrm>
            <a:off x="963613" y="5462588"/>
            <a:ext cx="5965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2333625" algn="l"/>
              </a:tabLst>
            </a:pPr>
            <a:r>
              <a:rPr lang="en-US" altLang="zh-CN">
                <a:solidFill>
                  <a:srgbClr val="000000"/>
                </a:solidFill>
              </a:rPr>
              <a:t>A                      B                       C                           D</a:t>
            </a:r>
          </a:p>
        </p:txBody>
      </p:sp>
      <p:grpSp>
        <p:nvGrpSpPr>
          <p:cNvPr id="345122" name="Group 34"/>
          <p:cNvGrpSpPr/>
          <p:nvPr/>
        </p:nvGrpSpPr>
        <p:grpSpPr>
          <a:xfrm>
            <a:off x="8245475" y="1196975"/>
            <a:ext cx="1062038" cy="795338"/>
            <a:chOff x="0" y="0"/>
            <a:chExt cx="2971" cy="859"/>
          </a:xfrm>
        </p:grpSpPr>
        <p:sp>
          <p:nvSpPr>
            <p:cNvPr id="345123" name="AutoShape 35"/>
            <p:cNvSpPr>
              <a:spLocks noChangeArrowheads="1"/>
            </p:cNvSpPr>
            <p:nvPr/>
          </p:nvSpPr>
          <p:spPr bwMode="auto">
            <a:xfrm>
              <a:off x="0" y="0"/>
              <a:ext cx="2688" cy="768"/>
            </a:xfrm>
            <a:prstGeom prst="wedgeEllipseCallout">
              <a:avLst>
                <a:gd name="adj1" fmla="val -49593"/>
                <a:gd name="adj2" fmla="val -4934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60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45124" name="Text Box 36"/>
            <p:cNvSpPr txBox="1">
              <a:spLocks noChangeArrowheads="1"/>
            </p:cNvSpPr>
            <p:nvPr/>
          </p:nvSpPr>
          <p:spPr bwMode="auto">
            <a:xfrm>
              <a:off x="200" y="166"/>
              <a:ext cx="2771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600">
                  <a:solidFill>
                    <a:srgbClr val="FF33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345125" name="Group 37"/>
          <p:cNvGrpSpPr/>
          <p:nvPr/>
        </p:nvGrpSpPr>
        <p:grpSpPr>
          <a:xfrm>
            <a:off x="6300788" y="2925763"/>
            <a:ext cx="1062037" cy="733425"/>
            <a:chOff x="0" y="0"/>
            <a:chExt cx="2971" cy="792"/>
          </a:xfrm>
        </p:grpSpPr>
        <p:sp>
          <p:nvSpPr>
            <p:cNvPr id="345126" name="AutoShape 38"/>
            <p:cNvSpPr>
              <a:spLocks noChangeArrowheads="1"/>
            </p:cNvSpPr>
            <p:nvPr/>
          </p:nvSpPr>
          <p:spPr bwMode="auto">
            <a:xfrm>
              <a:off x="0" y="0"/>
              <a:ext cx="2688" cy="768"/>
            </a:xfrm>
            <a:prstGeom prst="wedgeEllipseCallout">
              <a:avLst>
                <a:gd name="adj1" fmla="val -49593"/>
                <a:gd name="adj2" fmla="val -49347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600">
                <a:solidFill>
                  <a:srgbClr val="80808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45127" name="Text Box 39"/>
            <p:cNvSpPr txBox="1">
              <a:spLocks noChangeArrowheads="1"/>
            </p:cNvSpPr>
            <p:nvPr/>
          </p:nvSpPr>
          <p:spPr bwMode="auto">
            <a:xfrm>
              <a:off x="200" y="166"/>
              <a:ext cx="2771" cy="6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00"/>
                  </a:solidFill>
                </a:rPr>
                <a:t>C</a:t>
              </a:r>
              <a:endParaRPr lang="en-US" altLang="zh-CN" sz="3200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pic>
        <p:nvPicPr>
          <p:cNvPr id="345128" name="Picture 40" descr="zhong"/>
          <p:cNvPicPr>
            <a:picLocks noChangeAspect="1" noChangeArrowheads="1"/>
          </p:cNvPicPr>
          <p:nvPr/>
        </p:nvPicPr>
        <p:blipFill>
          <a:blip r:embed="rId18" cstate="email"/>
          <a:stretch>
            <a:fillRect/>
          </a:stretch>
        </p:blipFill>
        <p:spPr bwMode="auto">
          <a:xfrm>
            <a:off x="533400" y="0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5129" name="Picture 41" descr="ARG-C-50-URL"/>
          <p:cNvPicPr>
            <a:picLocks noChangeAspect="1" noChangeArrowheads="1"/>
          </p:cNvPicPr>
          <p:nvPr/>
        </p:nvPicPr>
        <p:blipFill>
          <a:blip r:embed="rId19" cstate="email"/>
          <a:stretch>
            <a:fillRect/>
          </a:stretch>
        </p:blipFill>
        <p:spPr bwMode="auto">
          <a:xfrm>
            <a:off x="8027988" y="5734050"/>
            <a:ext cx="1039812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52800"/>
            <a:ext cx="799623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下列函数中，</a:t>
            </a:r>
            <a: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的值随</a:t>
            </a:r>
            <a: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lang="zh-CN" altLang="en-US" sz="4000">
                <a:latin typeface="华文新魏" panose="02010800040101010101" pitchFamily="2" charset="-122"/>
                <a:ea typeface="华文新魏" panose="02010800040101010101" pitchFamily="2" charset="-122"/>
              </a:rPr>
              <a:t>值的增大而增大的函数是</a:t>
            </a:r>
            <a: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________.</a:t>
            </a:r>
            <a:b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A.y=-2x       B.y=-2x+1</a:t>
            </a:r>
            <a:b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en-US" altLang="zh-CN" sz="4000">
                <a:latin typeface="华文新魏" panose="02010800040101010101" pitchFamily="2" charset="-122"/>
                <a:ea typeface="华文新魏" panose="02010800040101010101" pitchFamily="2" charset="-122"/>
              </a:rPr>
              <a:t>C.y=x-2       D.y=-x-2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6324600" y="1905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6117" name="Group 5"/>
          <p:cNvGrpSpPr/>
          <p:nvPr/>
        </p:nvGrpSpPr>
        <p:grpSpPr>
          <a:xfrm>
            <a:off x="0" y="0"/>
            <a:ext cx="6611938" cy="1905001"/>
            <a:chOff x="0" y="0"/>
            <a:chExt cx="4165" cy="1200"/>
          </a:xfrm>
        </p:grpSpPr>
        <p:pic>
          <p:nvPicPr>
            <p:cNvPr id="346118" name="Picture 6" descr="Q_013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0" y="0"/>
              <a:ext cx="182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611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621" y="672"/>
              <a:ext cx="2544" cy="52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ln w="9525">
                    <a:solidFill>
                      <a:srgbClr val="CC99FF"/>
                    </a:solidFill>
                    <a:rou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课堂练习：</a:t>
              </a:r>
            </a:p>
          </p:txBody>
        </p:sp>
      </p:grpSp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4932363" y="3068638"/>
            <a:ext cx="7588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34612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687300" y="12014200"/>
            <a:ext cx="3302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/>
      <p:bldP spid="34612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ChangeArrowheads="1"/>
          </p:cNvSpPr>
          <p:nvPr/>
        </p:nvSpPr>
        <p:spPr bwMode="auto">
          <a:xfrm>
            <a:off x="304800" y="457200"/>
            <a:ext cx="8153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7139" name="Group 3"/>
          <p:cNvGrpSpPr/>
          <p:nvPr/>
        </p:nvGrpSpPr>
        <p:grpSpPr>
          <a:xfrm>
            <a:off x="0" y="0"/>
            <a:ext cx="6611938" cy="1312863"/>
            <a:chOff x="0" y="0"/>
            <a:chExt cx="4165" cy="827"/>
          </a:xfrm>
        </p:grpSpPr>
        <p:pic>
          <p:nvPicPr>
            <p:cNvPr id="347140" name="Picture 4" descr="Q_013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0" y="0"/>
              <a:ext cx="182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714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621" y="299"/>
              <a:ext cx="2544" cy="52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ln w="9525">
                    <a:solidFill>
                      <a:srgbClr val="CC99FF"/>
                    </a:solidFill>
                    <a:rou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课堂练习：</a:t>
              </a:r>
            </a:p>
          </p:txBody>
        </p:sp>
      </p:grp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684213" y="2046288"/>
            <a:ext cx="80645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、直线</a:t>
            </a:r>
            <a:r>
              <a:rPr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y=3x-2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可由直线</a:t>
            </a:r>
            <a:r>
              <a:rPr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y=3x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向</a:t>
            </a:r>
            <a:r>
              <a:rPr lang="zh-CN" altLang="en-US" sz="66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平移</a:t>
            </a:r>
            <a:r>
              <a:rPr lang="zh-CN" altLang="en-US" sz="66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个</a:t>
            </a:r>
            <a:r>
              <a:rPr lang="en-US" sz="6600" b="1" err="1">
                <a:solidFill>
                  <a:srgbClr val="000000"/>
                </a:solidFill>
                <a:latin typeface="Times New Roman" panose="02020603050405020304" pitchFamily="18" charset="0"/>
              </a:rPr>
              <a:t>单位得到。</a:t>
            </a:r>
            <a:endParaRPr lang="zh-CN" altLang="en-US" sz="6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5522913" y="2949575"/>
            <a:ext cx="108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下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1835150" y="4005263"/>
            <a:ext cx="108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2" grpId="0" build="p"/>
      <p:bldP spid="347143" grpId="1" build="p"/>
      <p:bldP spid="347144" grpId="2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304800" y="457200"/>
            <a:ext cx="8153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6324600" y="1905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8164" name="Group 4"/>
          <p:cNvGrpSpPr/>
          <p:nvPr/>
        </p:nvGrpSpPr>
        <p:grpSpPr>
          <a:xfrm>
            <a:off x="0" y="0"/>
            <a:ext cx="6611938" cy="1312863"/>
            <a:chOff x="0" y="0"/>
            <a:chExt cx="4165" cy="827"/>
          </a:xfrm>
        </p:grpSpPr>
        <p:pic>
          <p:nvPicPr>
            <p:cNvPr id="348165" name="Picture 5" descr="Q_013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0" y="0"/>
              <a:ext cx="182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16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621" y="299"/>
              <a:ext cx="2544" cy="52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>
                  <a:ln w="9525">
                    <a:solidFill>
                      <a:srgbClr val="CC99FF"/>
                    </a:solidFill>
                    <a:rou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/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课堂练习：</a:t>
              </a:r>
            </a:p>
          </p:txBody>
        </p:sp>
      </p:grpSp>
      <p:sp>
        <p:nvSpPr>
          <p:cNvPr id="348167" name="Rectangle 7"/>
          <p:cNvSpPr>
            <a:spLocks noChangeArrowheads="1"/>
          </p:cNvSpPr>
          <p:nvPr/>
        </p:nvSpPr>
        <p:spPr bwMode="auto">
          <a:xfrm>
            <a:off x="539750" y="2405063"/>
            <a:ext cx="8208963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、直线</a:t>
            </a:r>
            <a:r>
              <a:rPr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y=x+2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可由直线</a:t>
            </a:r>
            <a:r>
              <a:rPr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y=x-1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向</a:t>
            </a:r>
            <a:r>
              <a:rPr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平移</a:t>
            </a:r>
            <a:r>
              <a:rPr lang="en-US" altLang="zh-CN" sz="6600" b="1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zh-CN" altLang="en-US" sz="6600" b="1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lang="en-US" sz="6600" b="1" err="1">
                <a:solidFill>
                  <a:srgbClr val="000000"/>
                </a:solidFill>
                <a:latin typeface="Times New Roman" panose="02020603050405020304" pitchFamily="18" charset="0"/>
              </a:rPr>
              <a:t>单位得到。</a:t>
            </a:r>
            <a:endParaRPr lang="zh-CN" altLang="en-US" sz="6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4787900" y="3284538"/>
            <a:ext cx="10890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600" b="1">
                <a:solidFill>
                  <a:srgbClr val="FF3300"/>
                </a:solidFill>
                <a:latin typeface="Times New Roman" panose="02020603050405020304" pitchFamily="18" charset="0"/>
              </a:rPr>
              <a:t>上</a:t>
            </a:r>
          </a:p>
        </p:txBody>
      </p:sp>
      <p:sp>
        <p:nvSpPr>
          <p:cNvPr id="348169" name="Text Box 9"/>
          <p:cNvSpPr txBox="1">
            <a:spLocks noChangeArrowheads="1"/>
          </p:cNvSpPr>
          <p:nvPr/>
        </p:nvSpPr>
        <p:spPr bwMode="auto">
          <a:xfrm>
            <a:off x="1258888" y="4508500"/>
            <a:ext cx="1089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7" grpId="0" build="p"/>
      <p:bldP spid="348168" grpId="1" build="p"/>
      <p:bldP spid="348169" grpId="2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813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、确定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6227763" y="1916113"/>
            <a:ext cx="2339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&gt; 0</a:t>
            </a:r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6480175" y="4292600"/>
            <a:ext cx="26638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</a:t>
            </a:r>
            <a:r>
              <a:rPr kumimoji="1" lang="en-US" altLang="zh-CN" sz="6000" b="1">
                <a:solidFill>
                  <a:srgbClr val="FF6600"/>
                </a:solidFill>
                <a:latin typeface="Times New Roman" panose="02020603050405020304" pitchFamily="18" charset="0"/>
              </a:rPr>
              <a:t>&gt;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0</a:t>
            </a:r>
          </a:p>
        </p:txBody>
      </p:sp>
      <p:grpSp>
        <p:nvGrpSpPr>
          <p:cNvPr id="349190" name="Group 6"/>
          <p:cNvGrpSpPr/>
          <p:nvPr/>
        </p:nvGrpSpPr>
        <p:grpSpPr>
          <a:xfrm>
            <a:off x="1476375" y="1484313"/>
            <a:ext cx="5903913" cy="4716462"/>
            <a:chOff x="567" y="1117"/>
            <a:chExt cx="1859" cy="2091"/>
          </a:xfrm>
        </p:grpSpPr>
        <p:grpSp>
          <p:nvGrpSpPr>
            <p:cNvPr id="349191" name="Group 7"/>
            <p:cNvGrpSpPr/>
            <p:nvPr/>
          </p:nvGrpSpPr>
          <p:grpSpPr>
            <a:xfrm>
              <a:off x="567" y="1117"/>
              <a:ext cx="1859" cy="1814"/>
              <a:chOff x="567" y="1117"/>
              <a:chExt cx="1859" cy="1814"/>
            </a:xfrm>
          </p:grpSpPr>
          <p:sp>
            <p:nvSpPr>
              <p:cNvPr id="349192" name="Line 8"/>
              <p:cNvSpPr>
                <a:spLocks noChangeShapeType="1"/>
              </p:cNvSpPr>
              <p:nvPr/>
            </p:nvSpPr>
            <p:spPr bwMode="auto">
              <a:xfrm>
                <a:off x="567" y="2160"/>
                <a:ext cx="1859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49193" name="Line 9"/>
              <p:cNvSpPr>
                <a:spLocks noChangeShapeType="1"/>
              </p:cNvSpPr>
              <p:nvPr/>
            </p:nvSpPr>
            <p:spPr bwMode="auto">
              <a:xfrm flipH="1" flipV="1">
                <a:off x="1292" y="1117"/>
                <a:ext cx="0" cy="181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49194" name="Line 10"/>
              <p:cNvSpPr>
                <a:spLocks noChangeShapeType="1"/>
              </p:cNvSpPr>
              <p:nvPr/>
            </p:nvSpPr>
            <p:spPr bwMode="auto">
              <a:xfrm flipH="1">
                <a:off x="657" y="1298"/>
                <a:ext cx="953" cy="1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9195" name="Text Box 11"/>
            <p:cNvSpPr txBox="1">
              <a:spLocks noChangeArrowheads="1"/>
            </p:cNvSpPr>
            <p:nvPr/>
          </p:nvSpPr>
          <p:spPr bwMode="auto">
            <a:xfrm>
              <a:off x="1119" y="3005"/>
              <a:ext cx="534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(1)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 build="p"/>
      <p:bldP spid="349189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928711" y="1574818"/>
            <a:ext cx="5256212" cy="55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</a:rPr>
              <a:t>作函数图像的步骤是什么？</a:t>
            </a: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899592" y="2420888"/>
            <a:ext cx="57610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</a:rPr>
              <a:t>）列表 （</a:t>
            </a:r>
            <a:r>
              <a:rPr lang="en-US" altLang="zh-CN" sz="2800" b="1" dirty="0">
                <a:solidFill>
                  <a:srgbClr val="0000FF"/>
                </a:solidFill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</a:rPr>
              <a:t>）描点 （</a:t>
            </a:r>
            <a:r>
              <a:rPr lang="en-US" altLang="zh-CN" sz="2800" b="1" dirty="0">
                <a:solidFill>
                  <a:srgbClr val="0000FF"/>
                </a:solidFill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</a:rPr>
              <a:t>）连线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971550" y="3429000"/>
            <a:ext cx="626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</a:rPr>
              <a:t>一次函数图像的特点是什么？</a:t>
            </a:r>
            <a:endParaRPr lang="zh-CN" altLang="en-US" u="sng" dirty="0">
              <a:solidFill>
                <a:srgbClr val="000000"/>
              </a:solidFill>
            </a:endParaRP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899592" y="4419109"/>
            <a:ext cx="69127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是一条直线，所以我们在作一次图像的时候只需要确定两个点，再过这两个点作直线就可以了。</a:t>
            </a:r>
          </a:p>
        </p:txBody>
      </p:sp>
      <p:sp>
        <p:nvSpPr>
          <p:cNvPr id="327689" name="WordArt 9"/>
          <p:cNvSpPr>
            <a:spLocks noChangeArrowheads="1" noChangeShapeType="1"/>
          </p:cNvSpPr>
          <p:nvPr/>
        </p:nvSpPr>
        <p:spPr bwMode="auto">
          <a:xfrm>
            <a:off x="1019621" y="431800"/>
            <a:ext cx="2139305" cy="860424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5000"/>
                    </a:srgbClr>
                  </a:outerShdw>
                </a:effectLst>
                <a:latin typeface="宋体" panose="02010600030101010101" pitchFamily="2" charset="-122"/>
              </a:rPr>
              <a:t>知识回顾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/>
      <p:bldP spid="327685" grpId="1"/>
      <p:bldP spid="327686" grpId="2"/>
      <p:bldP spid="327687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ext Box 2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6084888" y="2133600"/>
            <a:ext cx="23034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&lt; 0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6443663" y="4292600"/>
            <a:ext cx="23447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&lt;0</a:t>
            </a:r>
          </a:p>
        </p:txBody>
      </p:sp>
      <p:grpSp>
        <p:nvGrpSpPr>
          <p:cNvPr id="351237" name="Group 5"/>
          <p:cNvGrpSpPr/>
          <p:nvPr/>
        </p:nvGrpSpPr>
        <p:grpSpPr>
          <a:xfrm>
            <a:off x="684213" y="1412875"/>
            <a:ext cx="6624637" cy="4991100"/>
            <a:chOff x="3016" y="981"/>
            <a:chExt cx="1995" cy="2137"/>
          </a:xfrm>
        </p:grpSpPr>
        <p:grpSp>
          <p:nvGrpSpPr>
            <p:cNvPr id="351238" name="Group 6"/>
            <p:cNvGrpSpPr/>
            <p:nvPr/>
          </p:nvGrpSpPr>
          <p:grpSpPr>
            <a:xfrm>
              <a:off x="3016" y="981"/>
              <a:ext cx="1995" cy="1859"/>
              <a:chOff x="3016" y="981"/>
              <a:chExt cx="1995" cy="1859"/>
            </a:xfrm>
          </p:grpSpPr>
          <p:sp>
            <p:nvSpPr>
              <p:cNvPr id="351239" name="Line 7"/>
              <p:cNvSpPr>
                <a:spLocks noChangeShapeType="1"/>
              </p:cNvSpPr>
              <p:nvPr/>
            </p:nvSpPr>
            <p:spPr bwMode="auto">
              <a:xfrm>
                <a:off x="3152" y="2024"/>
                <a:ext cx="1859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51240" name="Line 8"/>
              <p:cNvSpPr>
                <a:spLocks noChangeShapeType="1"/>
              </p:cNvSpPr>
              <p:nvPr/>
            </p:nvSpPr>
            <p:spPr bwMode="auto">
              <a:xfrm flipH="1" flipV="1">
                <a:off x="3878" y="981"/>
                <a:ext cx="0" cy="181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51241" name="Line 9"/>
              <p:cNvSpPr>
                <a:spLocks noChangeShapeType="1"/>
              </p:cNvSpPr>
              <p:nvPr/>
            </p:nvSpPr>
            <p:spPr bwMode="auto">
              <a:xfrm>
                <a:off x="3016" y="1661"/>
                <a:ext cx="1361" cy="117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51242" name="Text Box 10"/>
            <p:cNvSpPr txBox="1">
              <a:spLocks noChangeArrowheads="1"/>
            </p:cNvSpPr>
            <p:nvPr/>
          </p:nvSpPr>
          <p:spPr bwMode="auto">
            <a:xfrm>
              <a:off x="3707" y="2922"/>
              <a:ext cx="509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(2)</a:t>
              </a:r>
            </a:p>
          </p:txBody>
        </p:sp>
      </p:grpSp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539750" y="404813"/>
            <a:ext cx="813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、确定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  <p:bldP spid="351236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ext Box 2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53283" name="Group 3"/>
          <p:cNvGrpSpPr/>
          <p:nvPr/>
        </p:nvGrpSpPr>
        <p:grpSpPr>
          <a:xfrm>
            <a:off x="971550" y="1636713"/>
            <a:ext cx="5976938" cy="5105400"/>
            <a:chOff x="703" y="1207"/>
            <a:chExt cx="1905" cy="2547"/>
          </a:xfrm>
        </p:grpSpPr>
        <p:sp>
          <p:nvSpPr>
            <p:cNvPr id="353284" name="Line 4"/>
            <p:cNvSpPr>
              <a:spLocks noChangeShapeType="1"/>
            </p:cNvSpPr>
            <p:nvPr/>
          </p:nvSpPr>
          <p:spPr bwMode="auto">
            <a:xfrm>
              <a:off x="703" y="2296"/>
              <a:ext cx="1893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3285" name="Line 5"/>
            <p:cNvSpPr>
              <a:spLocks noChangeShapeType="1"/>
            </p:cNvSpPr>
            <p:nvPr/>
          </p:nvSpPr>
          <p:spPr bwMode="auto">
            <a:xfrm flipH="1" flipV="1">
              <a:off x="1610" y="1207"/>
              <a:ext cx="0" cy="208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3286" name="Line 6"/>
            <p:cNvSpPr>
              <a:spLocks noChangeShapeType="1"/>
            </p:cNvSpPr>
            <p:nvPr/>
          </p:nvSpPr>
          <p:spPr bwMode="auto">
            <a:xfrm flipH="1">
              <a:off x="1111" y="1706"/>
              <a:ext cx="1304" cy="1407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3287" name="Text Box 7"/>
            <p:cNvSpPr txBox="1">
              <a:spLocks noChangeArrowheads="1"/>
            </p:cNvSpPr>
            <p:nvPr/>
          </p:nvSpPr>
          <p:spPr bwMode="auto">
            <a:xfrm>
              <a:off x="1292" y="3521"/>
              <a:ext cx="6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（</a:t>
              </a:r>
              <a:r>
                <a:rPr lang="en-US" altLang="zh-CN" sz="2400" b="1">
                  <a:solidFill>
                    <a:srgbClr val="000000"/>
                  </a:solidFill>
                </a:rPr>
                <a:t>3</a:t>
              </a:r>
              <a:r>
                <a:rPr lang="zh-CN" altLang="en-US" sz="2400" b="1">
                  <a:solidFill>
                    <a:srgbClr val="000000"/>
                  </a:solidFill>
                </a:rPr>
                <a:t>）</a:t>
              </a:r>
            </a:p>
          </p:txBody>
        </p:sp>
        <p:sp>
          <p:nvSpPr>
            <p:cNvPr id="353288" name="Text Box 8"/>
            <p:cNvSpPr txBox="1">
              <a:spLocks noChangeArrowheads="1"/>
            </p:cNvSpPr>
            <p:nvPr/>
          </p:nvSpPr>
          <p:spPr bwMode="auto">
            <a:xfrm>
              <a:off x="1338" y="2069"/>
              <a:ext cx="136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353289" name="Text Box 9"/>
            <p:cNvSpPr txBox="1">
              <a:spLocks noChangeArrowheads="1"/>
            </p:cNvSpPr>
            <p:nvPr/>
          </p:nvSpPr>
          <p:spPr bwMode="auto">
            <a:xfrm>
              <a:off x="1338" y="1253"/>
              <a:ext cx="181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353290" name="Text Box 10"/>
            <p:cNvSpPr txBox="1">
              <a:spLocks noChangeArrowheads="1"/>
            </p:cNvSpPr>
            <p:nvPr/>
          </p:nvSpPr>
          <p:spPr bwMode="auto">
            <a:xfrm>
              <a:off x="2381" y="2341"/>
              <a:ext cx="227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353291" name="Text Box 11"/>
          <p:cNvSpPr txBox="1">
            <a:spLocks noChangeArrowheads="1"/>
          </p:cNvSpPr>
          <p:nvPr/>
        </p:nvSpPr>
        <p:spPr bwMode="auto">
          <a:xfrm>
            <a:off x="6372225" y="2060575"/>
            <a:ext cx="21955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&gt; 0</a:t>
            </a:r>
          </a:p>
        </p:txBody>
      </p:sp>
      <p:sp>
        <p:nvSpPr>
          <p:cNvPr id="353292" name="Text Box 12"/>
          <p:cNvSpPr txBox="1">
            <a:spLocks noChangeArrowheads="1"/>
          </p:cNvSpPr>
          <p:nvPr/>
        </p:nvSpPr>
        <p:spPr bwMode="auto">
          <a:xfrm>
            <a:off x="6443663" y="4652963"/>
            <a:ext cx="2124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&lt; 0</a:t>
            </a:r>
          </a:p>
        </p:txBody>
      </p:sp>
      <p:sp>
        <p:nvSpPr>
          <p:cNvPr id="353293" name="Text Box 13"/>
          <p:cNvSpPr txBox="1">
            <a:spLocks noChangeArrowheads="1"/>
          </p:cNvSpPr>
          <p:nvPr/>
        </p:nvSpPr>
        <p:spPr bwMode="auto">
          <a:xfrm>
            <a:off x="539750" y="404813"/>
            <a:ext cx="813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、确定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3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3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1" grpId="0" build="p"/>
      <p:bldP spid="353292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55331" name="Group 3"/>
          <p:cNvGrpSpPr/>
          <p:nvPr/>
        </p:nvGrpSpPr>
        <p:grpSpPr>
          <a:xfrm>
            <a:off x="1116013" y="1628775"/>
            <a:ext cx="5545137" cy="4997450"/>
            <a:chOff x="3288" y="1344"/>
            <a:chExt cx="1860" cy="2451"/>
          </a:xfrm>
        </p:grpSpPr>
        <p:sp>
          <p:nvSpPr>
            <p:cNvPr id="355332" name="Line 4"/>
            <p:cNvSpPr>
              <a:spLocks noChangeShapeType="1"/>
            </p:cNvSpPr>
            <p:nvPr/>
          </p:nvSpPr>
          <p:spPr bwMode="auto">
            <a:xfrm>
              <a:off x="3288" y="2341"/>
              <a:ext cx="181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5333" name="Line 5"/>
            <p:cNvSpPr>
              <a:spLocks noChangeShapeType="1"/>
            </p:cNvSpPr>
            <p:nvPr/>
          </p:nvSpPr>
          <p:spPr bwMode="auto">
            <a:xfrm flipH="1" flipV="1">
              <a:off x="4150" y="1344"/>
              <a:ext cx="0" cy="190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5334" name="Line 6"/>
            <p:cNvSpPr>
              <a:spLocks noChangeShapeType="1"/>
            </p:cNvSpPr>
            <p:nvPr/>
          </p:nvSpPr>
          <p:spPr bwMode="auto">
            <a:xfrm>
              <a:off x="3833" y="1616"/>
              <a:ext cx="1134" cy="1179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4928" tIns="52464" rIns="104928" bIns="5246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5335" name="Text Box 7"/>
            <p:cNvSpPr txBox="1">
              <a:spLocks noChangeArrowheads="1"/>
            </p:cNvSpPr>
            <p:nvPr/>
          </p:nvSpPr>
          <p:spPr bwMode="auto">
            <a:xfrm>
              <a:off x="3878" y="3566"/>
              <a:ext cx="95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（</a:t>
              </a:r>
              <a:r>
                <a:rPr lang="en-US" altLang="zh-CN" sz="2400" b="1">
                  <a:solidFill>
                    <a:srgbClr val="000000"/>
                  </a:solidFill>
                </a:rPr>
                <a:t>4</a:t>
              </a:r>
              <a:r>
                <a:rPr lang="zh-CN" altLang="en-US" sz="2400" b="1">
                  <a:solidFill>
                    <a:srgbClr val="000000"/>
                  </a:solidFill>
                </a:rPr>
                <a:t>）</a:t>
              </a:r>
            </a:p>
          </p:txBody>
        </p:sp>
        <p:sp>
          <p:nvSpPr>
            <p:cNvPr id="355336" name="Text Box 8"/>
            <p:cNvSpPr txBox="1">
              <a:spLocks noChangeArrowheads="1"/>
            </p:cNvSpPr>
            <p:nvPr/>
          </p:nvSpPr>
          <p:spPr bwMode="auto">
            <a:xfrm>
              <a:off x="3878" y="2387"/>
              <a:ext cx="136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355337" name="Text Box 9"/>
            <p:cNvSpPr txBox="1">
              <a:spLocks noChangeArrowheads="1"/>
            </p:cNvSpPr>
            <p:nvPr/>
          </p:nvSpPr>
          <p:spPr bwMode="auto">
            <a:xfrm>
              <a:off x="3923" y="1344"/>
              <a:ext cx="18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355338" name="Text Box 10"/>
            <p:cNvSpPr txBox="1">
              <a:spLocks noChangeArrowheads="1"/>
            </p:cNvSpPr>
            <p:nvPr/>
          </p:nvSpPr>
          <p:spPr bwMode="auto">
            <a:xfrm>
              <a:off x="4921" y="2387"/>
              <a:ext cx="22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371" tIns="50685" rIns="101371" bIns="50685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x</a:t>
              </a:r>
            </a:p>
          </p:txBody>
        </p:sp>
      </p:grpSp>
      <p:sp>
        <p:nvSpPr>
          <p:cNvPr id="355339" name="Text Box 11"/>
          <p:cNvSpPr txBox="1">
            <a:spLocks noChangeArrowheads="1"/>
          </p:cNvSpPr>
          <p:nvPr/>
        </p:nvSpPr>
        <p:spPr bwMode="auto">
          <a:xfrm>
            <a:off x="5867400" y="1916113"/>
            <a:ext cx="2689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&lt; 0</a:t>
            </a:r>
          </a:p>
        </p:txBody>
      </p:sp>
      <p:sp>
        <p:nvSpPr>
          <p:cNvPr id="355340" name="Text Box 12"/>
          <p:cNvSpPr txBox="1">
            <a:spLocks noChangeArrowheads="1"/>
          </p:cNvSpPr>
          <p:nvPr/>
        </p:nvSpPr>
        <p:spPr bwMode="auto">
          <a:xfrm>
            <a:off x="6372225" y="4508500"/>
            <a:ext cx="3165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&gt; 0</a:t>
            </a:r>
          </a:p>
        </p:txBody>
      </p:sp>
      <p:sp>
        <p:nvSpPr>
          <p:cNvPr id="355341" name="Text Box 13"/>
          <p:cNvSpPr txBox="1">
            <a:spLocks noChangeArrowheads="1"/>
          </p:cNvSpPr>
          <p:nvPr/>
        </p:nvSpPr>
        <p:spPr bwMode="auto">
          <a:xfrm>
            <a:off x="539750" y="404813"/>
            <a:ext cx="81375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、确定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5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9" grpId="0" build="p"/>
      <p:bldP spid="355340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503238" y="620713"/>
            <a:ext cx="87487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、直线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y=kx+b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不经过第四象限，判断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800" b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4800" b="1">
                <a:solidFill>
                  <a:srgbClr val="000000"/>
                </a:solidFill>
                <a:latin typeface="Times New Roman" panose="02020603050405020304" pitchFamily="18" charset="0"/>
              </a:rPr>
              <a:t>的符号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3616325" y="5233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6" rIns="91432" bIns="45716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6084888" y="2781300"/>
            <a:ext cx="23034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k &gt; 0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6170613" y="4681538"/>
            <a:ext cx="2916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≥0</a:t>
            </a:r>
          </a:p>
        </p:txBody>
      </p:sp>
      <p:grpSp>
        <p:nvGrpSpPr>
          <p:cNvPr id="357382" name="Group 6"/>
          <p:cNvGrpSpPr/>
          <p:nvPr/>
        </p:nvGrpSpPr>
        <p:grpSpPr>
          <a:xfrm>
            <a:off x="900113" y="2349500"/>
            <a:ext cx="4392612" cy="4032250"/>
            <a:chOff x="2880" y="890"/>
            <a:chExt cx="2131" cy="1905"/>
          </a:xfrm>
        </p:grpSpPr>
        <p:sp>
          <p:nvSpPr>
            <p:cNvPr id="357383" name="Line 7"/>
            <p:cNvSpPr>
              <a:spLocks noChangeShapeType="1"/>
            </p:cNvSpPr>
            <p:nvPr/>
          </p:nvSpPr>
          <p:spPr bwMode="auto">
            <a:xfrm>
              <a:off x="3152" y="2024"/>
              <a:ext cx="185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7384" name="Line 8"/>
            <p:cNvSpPr>
              <a:spLocks noChangeShapeType="1"/>
            </p:cNvSpPr>
            <p:nvPr/>
          </p:nvSpPr>
          <p:spPr bwMode="auto">
            <a:xfrm flipH="1" flipV="1">
              <a:off x="3878" y="981"/>
              <a:ext cx="0" cy="18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57385" name="Line 9"/>
            <p:cNvSpPr>
              <a:spLocks noChangeShapeType="1"/>
            </p:cNvSpPr>
            <p:nvPr/>
          </p:nvSpPr>
          <p:spPr bwMode="auto">
            <a:xfrm flipH="1">
              <a:off x="2880" y="890"/>
              <a:ext cx="1769" cy="163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57386" name="Line 10"/>
          <p:cNvSpPr>
            <a:spLocks noChangeShapeType="1"/>
          </p:cNvSpPr>
          <p:nvPr/>
        </p:nvSpPr>
        <p:spPr bwMode="auto">
          <a:xfrm flipH="1">
            <a:off x="2138363" y="3414713"/>
            <a:ext cx="1727200" cy="25193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6516688" y="4581525"/>
            <a:ext cx="26273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6000" b="1">
                <a:solidFill>
                  <a:srgbClr val="FF3300"/>
                </a:solidFill>
                <a:latin typeface="Times New Roman" panose="02020603050405020304" pitchFamily="18" charset="0"/>
              </a:rPr>
              <a:t>b &gt;0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357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7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 build="p"/>
      <p:bldP spid="357381" grpId="1" build="p"/>
      <p:bldP spid="357386" grpId="2" animBg="1"/>
      <p:bldP spid="357387" grpId="3"/>
      <p:bldP spid="357387" grpId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3429000"/>
            <a:ext cx="8610600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>
                <a:latin typeface="宋体" panose="02010600030101010101" pitchFamily="2" charset="-122"/>
              </a:rPr>
              <a:t>（</a:t>
            </a:r>
            <a:r>
              <a:rPr lang="en-US" altLang="zh-CN" sz="6000" b="1">
                <a:latin typeface="宋体" panose="02010600030101010101" pitchFamily="2" charset="-122"/>
              </a:rPr>
              <a:t>1</a:t>
            </a:r>
            <a:r>
              <a:rPr lang="zh-CN" altLang="en-US" sz="6000" b="1">
                <a:latin typeface="宋体" panose="02010600030101010101" pitchFamily="2" charset="-122"/>
              </a:rPr>
              <a:t>）对于函数</a:t>
            </a:r>
            <a:r>
              <a:rPr lang="en-US" altLang="zh-CN" sz="6000" b="1">
                <a:latin typeface="宋体" panose="02010600030101010101" pitchFamily="2" charset="-122"/>
              </a:rPr>
              <a:t>y=-5+6x,</a:t>
            </a:r>
            <a:br>
              <a:rPr lang="en-US" altLang="zh-CN" sz="6000" b="1">
                <a:latin typeface="宋体" panose="02010600030101010101" pitchFamily="2" charset="-122"/>
              </a:rPr>
            </a:br>
            <a:r>
              <a:rPr lang="en-US" altLang="zh-CN" sz="6000" b="1">
                <a:latin typeface="宋体" panose="02010600030101010101" pitchFamily="2" charset="-122"/>
              </a:rPr>
              <a:t/>
            </a:r>
            <a:br>
              <a:rPr lang="en-US" altLang="zh-CN" sz="6000" b="1">
                <a:latin typeface="宋体" panose="02010600030101010101" pitchFamily="2" charset="-122"/>
              </a:rPr>
            </a:br>
            <a:r>
              <a:rPr lang="en-US" altLang="zh-CN" sz="6000" b="1">
                <a:latin typeface="宋体" panose="02010600030101010101" pitchFamily="2" charset="-122"/>
              </a:rPr>
              <a:t>  y</a:t>
            </a:r>
            <a:r>
              <a:rPr lang="zh-CN" altLang="en-US" sz="6000" b="1">
                <a:latin typeface="宋体" panose="02010600030101010101" pitchFamily="2" charset="-122"/>
              </a:rPr>
              <a:t>的值随</a:t>
            </a:r>
            <a:r>
              <a:rPr lang="en-US" altLang="zh-CN" sz="6000" b="1">
                <a:latin typeface="宋体" panose="02010600030101010101" pitchFamily="2" charset="-122"/>
              </a:rPr>
              <a:t>x</a:t>
            </a:r>
            <a:r>
              <a:rPr lang="zh-CN" altLang="en-US" sz="6000" b="1">
                <a:latin typeface="宋体" panose="02010600030101010101" pitchFamily="2" charset="-122"/>
              </a:rPr>
              <a:t>的值增大而</a:t>
            </a:r>
            <a:br>
              <a:rPr lang="zh-CN" altLang="en-US" sz="6000" b="1">
                <a:latin typeface="宋体" panose="02010600030101010101" pitchFamily="2" charset="-122"/>
              </a:rPr>
            </a:br>
            <a:r>
              <a:rPr lang="zh-CN" altLang="en-US" sz="6000" b="1">
                <a:latin typeface="宋体" panose="02010600030101010101" pitchFamily="2" charset="-122"/>
              </a:rPr>
              <a:t>  </a:t>
            </a:r>
            <a:br>
              <a:rPr lang="zh-CN" altLang="en-US" sz="6000" b="1">
                <a:latin typeface="宋体" panose="02010600030101010101" pitchFamily="2" charset="-122"/>
              </a:rPr>
            </a:br>
            <a:r>
              <a:rPr lang="zh-CN" altLang="en-US" sz="6000" b="1">
                <a:latin typeface="宋体" panose="02010600030101010101" pitchFamily="2" charset="-122"/>
              </a:rPr>
              <a:t>  </a:t>
            </a:r>
            <a:r>
              <a:rPr lang="en-US" altLang="zh-CN" sz="6000" b="1">
                <a:latin typeface="宋体" panose="02010600030101010101" pitchFamily="2" charset="-122"/>
              </a:rPr>
              <a:t>__________       </a:t>
            </a:r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2268538" y="5013325"/>
            <a:ext cx="2109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增大</a:t>
            </a:r>
          </a:p>
        </p:txBody>
      </p:sp>
      <p:sp>
        <p:nvSpPr>
          <p:cNvPr id="359428" name="WordArt 4"/>
          <p:cNvSpPr>
            <a:spLocks noChangeArrowheads="1" noChangeShapeType="1" noTextEdit="1"/>
          </p:cNvSpPr>
          <p:nvPr/>
        </p:nvSpPr>
        <p:spPr bwMode="auto">
          <a:xfrm>
            <a:off x="2627784" y="548680"/>
            <a:ext cx="3018209" cy="98221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 build="p"/>
      <p:bldP spid="359427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468313" y="2133600"/>
            <a:ext cx="824388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）函数</a:t>
            </a:r>
            <a:r>
              <a: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y=2x</a:t>
            </a:r>
            <a:r>
              <a:rPr kumimoji="1"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的图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  象不经过第</a:t>
            </a:r>
            <a:r>
              <a:rPr kumimoji="1" lang="zh-CN" altLang="en-US" sz="60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</a:t>
            </a:r>
            <a:r>
              <a:rPr kumimoji="1"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象限</a:t>
            </a:r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5219700" y="3357563"/>
            <a:ext cx="13382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二</a:t>
            </a:r>
          </a:p>
        </p:txBody>
      </p:sp>
      <p:sp>
        <p:nvSpPr>
          <p:cNvPr id="360452" name="WordArt 4"/>
          <p:cNvSpPr>
            <a:spLocks noChangeArrowheads="1" noChangeShapeType="1" noTextEdit="1"/>
          </p:cNvSpPr>
          <p:nvPr/>
        </p:nvSpPr>
        <p:spPr bwMode="auto">
          <a:xfrm>
            <a:off x="2195513" y="476672"/>
            <a:ext cx="3816647" cy="127024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 uiExpand="1" build="p"/>
      <p:bldP spid="360451" grpI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860675"/>
            <a:ext cx="7561262" cy="2224088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>
                <a:latin typeface="宋体" panose="02010600030101010101" pitchFamily="2" charset="-122"/>
              </a:rPr>
              <a:t>（</a:t>
            </a:r>
            <a:r>
              <a:rPr lang="en-US" altLang="zh-CN" sz="6000" b="1">
                <a:latin typeface="宋体" panose="02010600030101010101" pitchFamily="2" charset="-122"/>
              </a:rPr>
              <a:t>3</a:t>
            </a:r>
            <a:r>
              <a:rPr lang="zh-CN" altLang="en-US" sz="6000" b="1">
                <a:latin typeface="宋体" panose="02010600030101010101" pitchFamily="2" charset="-122"/>
              </a:rPr>
              <a:t>）对于函数</a:t>
            </a:r>
            <a:r>
              <a:rPr lang="en-US" altLang="zh-CN" sz="6000" b="1">
                <a:latin typeface="宋体" panose="02010600030101010101" pitchFamily="2" charset="-122"/>
              </a:rPr>
              <a:t>y=5x+6,</a:t>
            </a:r>
            <a:br>
              <a:rPr lang="en-US" altLang="zh-CN" sz="6000" b="1">
                <a:latin typeface="宋体" panose="02010600030101010101" pitchFamily="2" charset="-122"/>
              </a:rPr>
            </a:br>
            <a:r>
              <a:rPr lang="en-US" altLang="zh-CN" sz="6000" b="1">
                <a:latin typeface="宋体" panose="02010600030101010101" pitchFamily="2" charset="-122"/>
              </a:rPr>
              <a:t/>
            </a:r>
            <a:br>
              <a:rPr lang="en-US" altLang="zh-CN" sz="6000" b="1">
                <a:latin typeface="宋体" panose="02010600030101010101" pitchFamily="2" charset="-122"/>
              </a:rPr>
            </a:br>
            <a:r>
              <a:rPr lang="en-US" altLang="zh-CN" sz="6000" b="1">
                <a:latin typeface="宋体" panose="02010600030101010101" pitchFamily="2" charset="-122"/>
              </a:rPr>
              <a:t>y</a:t>
            </a:r>
            <a:r>
              <a:rPr lang="zh-CN" altLang="en-US" sz="6000" b="1">
                <a:latin typeface="宋体" panose="02010600030101010101" pitchFamily="2" charset="-122"/>
              </a:rPr>
              <a:t>随</a:t>
            </a:r>
            <a:r>
              <a:rPr lang="en-US" altLang="zh-CN" sz="6000" b="1">
                <a:latin typeface="宋体" panose="02010600030101010101" pitchFamily="2" charset="-122"/>
              </a:rPr>
              <a:t>x</a:t>
            </a:r>
            <a:r>
              <a:rPr lang="zh-CN" altLang="en-US" sz="6000" b="1">
                <a:latin typeface="宋体" panose="02010600030101010101" pitchFamily="2" charset="-122"/>
              </a:rPr>
              <a:t>的减小而</a:t>
            </a:r>
            <a:r>
              <a:rPr lang="en-US" altLang="zh-CN" sz="6000" b="1">
                <a:latin typeface="宋体" panose="02010600030101010101" pitchFamily="2" charset="-122"/>
              </a:rPr>
              <a:t>_____</a:t>
            </a:r>
          </a:p>
        </p:txBody>
      </p:sp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5148263" y="4221163"/>
            <a:ext cx="23050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减小</a:t>
            </a:r>
          </a:p>
        </p:txBody>
      </p:sp>
      <p:sp>
        <p:nvSpPr>
          <p:cNvPr id="361476" name="WordArt 4"/>
          <p:cNvSpPr>
            <a:spLocks noChangeArrowheads="1" noChangeShapeType="1" noTextEdit="1"/>
          </p:cNvSpPr>
          <p:nvPr/>
        </p:nvSpPr>
        <p:spPr bwMode="auto">
          <a:xfrm>
            <a:off x="2217242" y="548680"/>
            <a:ext cx="3866926" cy="145157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build="p"/>
      <p:bldP spid="361475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/>
          <p:cNvSpPr txBox="1">
            <a:spLocks noChangeArrowheads="1"/>
          </p:cNvSpPr>
          <p:nvPr/>
        </p:nvSpPr>
        <p:spPr bwMode="auto">
          <a:xfrm>
            <a:off x="519113" y="2636838"/>
            <a:ext cx="86248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）函数</a:t>
            </a:r>
            <a:r>
              <a:rPr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y=2x</a:t>
            </a:r>
            <a:r>
              <a:rPr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60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经过</a:t>
            </a:r>
            <a:r>
              <a:rPr lang="zh-CN" altLang="en-US" sz="60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zh-CN" altLang="en-US" sz="6000" b="1">
                <a:solidFill>
                  <a:srgbClr val="000000"/>
                </a:solidFill>
                <a:latin typeface="Times New Roman" panose="02020603050405020304" pitchFamily="18" charset="0"/>
              </a:rPr>
              <a:t>象限。</a:t>
            </a:r>
          </a:p>
        </p:txBody>
      </p:sp>
      <p:sp>
        <p:nvSpPr>
          <p:cNvPr id="362499" name="Text Box 3"/>
          <p:cNvSpPr txBox="1">
            <a:spLocks noChangeArrowheads="1"/>
          </p:cNvSpPr>
          <p:nvPr/>
        </p:nvSpPr>
        <p:spPr bwMode="auto">
          <a:xfrm>
            <a:off x="1908175" y="3789363"/>
            <a:ext cx="4679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FF3300"/>
                </a:solidFill>
                <a:latin typeface="Times New Roman" panose="02020603050405020304" pitchFamily="18" charset="0"/>
              </a:rPr>
              <a:t>一、三、四</a:t>
            </a:r>
          </a:p>
        </p:txBody>
      </p:sp>
      <p:sp>
        <p:nvSpPr>
          <p:cNvPr id="362500" name="WordArt 4"/>
          <p:cNvSpPr>
            <a:spLocks noChangeArrowheads="1" noChangeShapeType="1" noTextEdit="1"/>
          </p:cNvSpPr>
          <p:nvPr/>
        </p:nvSpPr>
        <p:spPr bwMode="auto">
          <a:xfrm>
            <a:off x="2267744" y="548680"/>
            <a:ext cx="4038600" cy="146109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uiExpand="1" build="p"/>
      <p:bldP spid="362499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1187624" y="123825"/>
            <a:ext cx="5791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zh-CN" altLang="en-US" sz="4000" b="1" i="1">
                <a:solidFill>
                  <a:srgbClr val="FF0066"/>
                </a:solidFill>
              </a:rPr>
              <a:t>练一练</a:t>
            </a:r>
          </a:p>
        </p:txBody>
      </p:sp>
      <p:grpSp>
        <p:nvGrpSpPr>
          <p:cNvPr id="364547" name="Group 3"/>
          <p:cNvGrpSpPr/>
          <p:nvPr/>
        </p:nvGrpSpPr>
        <p:grpSpPr>
          <a:xfrm>
            <a:off x="457200" y="838200"/>
            <a:ext cx="8291513" cy="2447925"/>
            <a:chOff x="0" y="0"/>
            <a:chExt cx="5242" cy="1650"/>
          </a:xfrm>
        </p:grpSpPr>
        <p:sp>
          <p:nvSpPr>
            <p:cNvPr id="364548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242" cy="1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9144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3716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8288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286000" indent="-4572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1</a:t>
              </a:r>
              <a:r>
                <a:rPr lang="zh-CN" altLang="en-US" sz="2800" b="1">
                  <a:solidFill>
                    <a:srgbClr val="000000"/>
                  </a:solidFill>
                </a:rPr>
                <a:t>、下列一次函数中，</a:t>
              </a:r>
              <a:r>
                <a:rPr lang="en-US" altLang="zh-CN" sz="2800" b="1">
                  <a:solidFill>
                    <a:srgbClr val="000000"/>
                  </a:solidFill>
                </a:rPr>
                <a:t>y</a:t>
              </a:r>
              <a:r>
                <a:rPr lang="zh-CN" altLang="en-US" sz="2800" b="1">
                  <a:solidFill>
                    <a:srgbClr val="000000"/>
                  </a:solidFill>
                </a:rPr>
                <a:t>的值随</a:t>
              </a:r>
              <a:r>
                <a:rPr lang="en-US" altLang="zh-CN" sz="2800" b="1">
                  <a:solidFill>
                    <a:srgbClr val="000000"/>
                  </a:solidFill>
                </a:rPr>
                <a:t>x</a:t>
              </a:r>
              <a:r>
                <a:rPr lang="zh-CN" altLang="en-US" sz="2800" b="1">
                  <a:solidFill>
                    <a:srgbClr val="000000"/>
                  </a:solidFill>
                </a:rPr>
                <a:t>的增大而减小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</a:rPr>
                <a:t>     的有</a:t>
              </a:r>
              <a:r>
                <a:rPr lang="en-US" altLang="zh-CN" sz="2800" b="1">
                  <a:solidFill>
                    <a:srgbClr val="000000"/>
                  </a:solidFill>
                </a:rPr>
                <a:t>________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zh-CN" sz="3200" b="1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FF00"/>
                  </a:solidFill>
                </a:rPr>
                <a:t>      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FF00"/>
                  </a:solidFill>
                </a:rPr>
                <a:t>        </a:t>
              </a:r>
            </a:p>
          </p:txBody>
        </p:sp>
        <p:graphicFrame>
          <p:nvGraphicFramePr>
            <p:cNvPr id="364549" name="Object 5"/>
            <p:cNvGraphicFramePr>
              <a:graphicFrameLocks noChangeAspect="1"/>
            </p:cNvGraphicFramePr>
            <p:nvPr/>
          </p:nvGraphicFramePr>
          <p:xfrm>
            <a:off x="288" y="672"/>
            <a:ext cx="1872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r:id="rId3" imgW="864870" imgH="203835" progId="Equation.3">
                    <p:embed/>
                  </p:oleObj>
                </mc:Choice>
                <mc:Fallback>
                  <p:oleObj r:id="rId3" imgW="864870" imgH="2038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88" y="672"/>
                          <a:ext cx="1872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4550" name="Object 6"/>
            <p:cNvGraphicFramePr>
              <a:graphicFrameLocks noChangeAspect="1"/>
            </p:cNvGraphicFramePr>
            <p:nvPr/>
          </p:nvGraphicFramePr>
          <p:xfrm>
            <a:off x="2592" y="576"/>
            <a:ext cx="1920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r:id="rId5" imgW="1030605" imgH="203835" progId="Equation.3">
                    <p:embed/>
                  </p:oleObj>
                </mc:Choice>
                <mc:Fallback>
                  <p:oleObj r:id="rId5" imgW="1030605" imgH="2038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592" y="576"/>
                          <a:ext cx="1920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4551" name="Object 7"/>
            <p:cNvGraphicFramePr>
              <a:graphicFrameLocks noChangeAspect="1"/>
            </p:cNvGraphicFramePr>
            <p:nvPr/>
          </p:nvGraphicFramePr>
          <p:xfrm>
            <a:off x="240" y="1056"/>
            <a:ext cx="1872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r:id="rId7" imgW="929005" imgH="241935" progId="Equation.3">
                    <p:embed/>
                  </p:oleObj>
                </mc:Choice>
                <mc:Fallback>
                  <p:oleObj r:id="rId7" imgW="929005" imgH="2419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40" y="1056"/>
                          <a:ext cx="1872" cy="5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4552" name="Object 8"/>
            <p:cNvGraphicFramePr>
              <a:graphicFrameLocks noChangeAspect="1"/>
            </p:cNvGraphicFramePr>
            <p:nvPr/>
          </p:nvGraphicFramePr>
          <p:xfrm>
            <a:off x="2592" y="1056"/>
            <a:ext cx="1968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8" r:id="rId9" imgW="1170940" imgH="241935" progId="Equation.3">
                    <p:embed/>
                  </p:oleObj>
                </mc:Choice>
                <mc:Fallback>
                  <p:oleObj r:id="rId9" imgW="1170940" imgH="2419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592" y="1056"/>
                          <a:ext cx="1968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4553" name="Text Box 9"/>
          <p:cNvSpPr txBox="1">
            <a:spLocks noChangeArrowheads="1"/>
          </p:cNvSpPr>
          <p:nvPr/>
        </p:nvSpPr>
        <p:spPr bwMode="auto">
          <a:xfrm>
            <a:off x="2133600" y="1295400"/>
            <a:ext cx="1582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(2)</a:t>
            </a:r>
            <a:r>
              <a:rPr lang="zh-CN" altLang="en-US" sz="3200" b="1">
                <a:solidFill>
                  <a:srgbClr val="FF0000"/>
                </a:solidFill>
              </a:rPr>
              <a:t>、</a:t>
            </a:r>
            <a:r>
              <a:rPr lang="en-US" altLang="zh-CN" sz="3200" b="1">
                <a:solidFill>
                  <a:srgbClr val="FF0000"/>
                </a:solidFill>
              </a:rPr>
              <a:t>(4)</a:t>
            </a:r>
          </a:p>
        </p:txBody>
      </p:sp>
      <p:grpSp>
        <p:nvGrpSpPr>
          <p:cNvPr id="364554" name="Group 10"/>
          <p:cNvGrpSpPr/>
          <p:nvPr/>
        </p:nvGrpSpPr>
        <p:grpSpPr>
          <a:xfrm>
            <a:off x="539750" y="3213100"/>
            <a:ext cx="8610600" cy="3279775"/>
            <a:chOff x="0" y="0"/>
            <a:chExt cx="5424" cy="2066"/>
          </a:xfrm>
        </p:grpSpPr>
        <p:sp>
          <p:nvSpPr>
            <p:cNvPr id="364555" name="Text Box 11"/>
            <p:cNvSpPr txBox="1">
              <a:spLocks noChangeArrowheads="1"/>
            </p:cNvSpPr>
            <p:nvPr/>
          </p:nvSpPr>
          <p:spPr bwMode="auto">
            <a:xfrm>
              <a:off x="0" y="49"/>
              <a:ext cx="5424" cy="2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0000"/>
                  </a:solidFill>
                </a:rPr>
                <a:t>2、</a:t>
              </a:r>
              <a:r>
                <a:rPr lang="zh-CN" altLang="en-US" sz="2800" b="1">
                  <a:solidFill>
                    <a:srgbClr val="000000"/>
                  </a:solidFill>
                </a:rPr>
                <a:t>函数</a:t>
              </a:r>
              <a:r>
                <a:rPr lang="zh-CN" altLang="en-US" sz="3200" b="1">
                  <a:solidFill>
                    <a:srgbClr val="000000"/>
                  </a:solidFill>
                </a:rPr>
                <a:t>                                       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3200" b="1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</a:rPr>
                <a:t>的共同性质是（    ）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</a:rPr>
                <a:t>A  它们的图象都不经过第二象限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</a:rPr>
                <a:t>B  它们的图象都不经过原点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</a:rPr>
                <a:t>C  函数y都随自变量x的增大而增大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</a:rPr>
                <a:t>D  函数y都随自变量x的增大而减小</a:t>
              </a:r>
            </a:p>
          </p:txBody>
        </p:sp>
        <p:graphicFrame>
          <p:nvGraphicFramePr>
            <p:cNvPr id="364556" name="Object 12"/>
            <p:cNvGraphicFramePr>
              <a:graphicFrameLocks noChangeAspect="1"/>
            </p:cNvGraphicFramePr>
            <p:nvPr/>
          </p:nvGraphicFramePr>
          <p:xfrm>
            <a:off x="1059" y="0"/>
            <a:ext cx="3594" cy="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9" r:id="rId11" imgW="1968500" imgH="393700" progId="Equation.3">
                    <p:embed/>
                  </p:oleObj>
                </mc:Choice>
                <mc:Fallback>
                  <p:oleObj r:id="rId11" imgW="19685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059" y="0"/>
                          <a:ext cx="3594" cy="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4557" name="Text Box 13"/>
          <p:cNvSpPr txBox="1">
            <a:spLocks noChangeArrowheads="1"/>
          </p:cNvSpPr>
          <p:nvPr/>
        </p:nvSpPr>
        <p:spPr bwMode="auto">
          <a:xfrm>
            <a:off x="3060700" y="4292600"/>
            <a:ext cx="439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3" grpId="0"/>
      <p:bldP spid="36455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707777" y="1124744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FF33"/>
                </a:solidFill>
              </a:rPr>
              <a:t>3.下列哪个图像是一次函数y=-3x+5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FF33"/>
                </a:solidFill>
              </a:rPr>
              <a:t>         和y=2x-4的大致图像（　　）</a:t>
            </a:r>
          </a:p>
        </p:txBody>
      </p:sp>
      <p:sp>
        <p:nvSpPr>
          <p:cNvPr id="365572" name="Line 4"/>
          <p:cNvSpPr>
            <a:spLocks noChangeShapeType="1"/>
          </p:cNvSpPr>
          <p:nvPr/>
        </p:nvSpPr>
        <p:spPr bwMode="auto">
          <a:xfrm>
            <a:off x="540965" y="4005263"/>
            <a:ext cx="16557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3" name="Line 5"/>
          <p:cNvSpPr>
            <a:spLocks noChangeShapeType="1"/>
          </p:cNvSpPr>
          <p:nvPr/>
        </p:nvSpPr>
        <p:spPr bwMode="auto">
          <a:xfrm flipH="1" flipV="1">
            <a:off x="1261690" y="2708275"/>
            <a:ext cx="0" cy="2665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4" name="Line 6"/>
          <p:cNvSpPr>
            <a:spLocks noChangeShapeType="1"/>
          </p:cNvSpPr>
          <p:nvPr/>
        </p:nvSpPr>
        <p:spPr bwMode="auto">
          <a:xfrm>
            <a:off x="2557090" y="4005263"/>
            <a:ext cx="16557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5" name="Line 7"/>
          <p:cNvSpPr>
            <a:spLocks noChangeShapeType="1"/>
          </p:cNvSpPr>
          <p:nvPr/>
        </p:nvSpPr>
        <p:spPr bwMode="auto">
          <a:xfrm flipH="1" flipV="1">
            <a:off x="3277815" y="2708275"/>
            <a:ext cx="0" cy="2665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6" name="Line 8"/>
          <p:cNvSpPr>
            <a:spLocks noChangeShapeType="1"/>
          </p:cNvSpPr>
          <p:nvPr/>
        </p:nvSpPr>
        <p:spPr bwMode="auto">
          <a:xfrm>
            <a:off x="4646240" y="4005263"/>
            <a:ext cx="16557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7" name="Line 9"/>
          <p:cNvSpPr>
            <a:spLocks noChangeShapeType="1"/>
          </p:cNvSpPr>
          <p:nvPr/>
        </p:nvSpPr>
        <p:spPr bwMode="auto">
          <a:xfrm flipH="1" flipV="1">
            <a:off x="5365377" y="2708275"/>
            <a:ext cx="0" cy="2665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8" name="Line 10"/>
          <p:cNvSpPr>
            <a:spLocks noChangeShapeType="1"/>
          </p:cNvSpPr>
          <p:nvPr/>
        </p:nvSpPr>
        <p:spPr bwMode="auto">
          <a:xfrm>
            <a:off x="6876677" y="4005263"/>
            <a:ext cx="16557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79" name="Line 11"/>
          <p:cNvSpPr>
            <a:spLocks noChangeShapeType="1"/>
          </p:cNvSpPr>
          <p:nvPr/>
        </p:nvSpPr>
        <p:spPr bwMode="auto">
          <a:xfrm flipH="1" flipV="1">
            <a:off x="7597402" y="2708275"/>
            <a:ext cx="0" cy="2665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0" name="Line 12"/>
          <p:cNvSpPr>
            <a:spLocks noChangeShapeType="1"/>
          </p:cNvSpPr>
          <p:nvPr/>
        </p:nvSpPr>
        <p:spPr bwMode="auto">
          <a:xfrm flipH="1">
            <a:off x="685427" y="3068638"/>
            <a:ext cx="792163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 flipH="1">
            <a:off x="3061915" y="3357563"/>
            <a:ext cx="792162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>
            <a:off x="612402" y="3357563"/>
            <a:ext cx="936625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3" name="Line 15"/>
          <p:cNvSpPr>
            <a:spLocks noChangeShapeType="1"/>
          </p:cNvSpPr>
          <p:nvPr/>
        </p:nvSpPr>
        <p:spPr bwMode="auto">
          <a:xfrm>
            <a:off x="3133352" y="2925763"/>
            <a:ext cx="936625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4" name="Line 16"/>
          <p:cNvSpPr>
            <a:spLocks noChangeShapeType="1"/>
          </p:cNvSpPr>
          <p:nvPr/>
        </p:nvSpPr>
        <p:spPr bwMode="auto">
          <a:xfrm>
            <a:off x="5220915" y="2997200"/>
            <a:ext cx="936625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>
            <a:off x="4646240" y="3357563"/>
            <a:ext cx="1727200" cy="1223962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6" name="Line 18"/>
          <p:cNvSpPr>
            <a:spLocks noChangeShapeType="1"/>
          </p:cNvSpPr>
          <p:nvPr/>
        </p:nvSpPr>
        <p:spPr bwMode="auto">
          <a:xfrm flipH="1">
            <a:off x="6949702" y="2924175"/>
            <a:ext cx="792163" cy="19446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7" name="Line 19"/>
          <p:cNvSpPr>
            <a:spLocks noChangeShapeType="1"/>
          </p:cNvSpPr>
          <p:nvPr/>
        </p:nvSpPr>
        <p:spPr bwMode="auto">
          <a:xfrm>
            <a:off x="6805240" y="3284538"/>
            <a:ext cx="936625" cy="18732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5588" name="Text Box 20"/>
          <p:cNvSpPr txBox="1">
            <a:spLocks noChangeArrowheads="1"/>
          </p:cNvSpPr>
          <p:nvPr/>
        </p:nvSpPr>
        <p:spPr bwMode="auto">
          <a:xfrm>
            <a:off x="829890" y="543877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（Ａ）</a:t>
            </a:r>
          </a:p>
        </p:txBody>
      </p:sp>
      <p:sp>
        <p:nvSpPr>
          <p:cNvPr id="365589" name="Text Box 21"/>
          <p:cNvSpPr txBox="1">
            <a:spLocks noChangeArrowheads="1"/>
          </p:cNvSpPr>
          <p:nvPr/>
        </p:nvSpPr>
        <p:spPr bwMode="auto">
          <a:xfrm>
            <a:off x="2772990" y="544512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（Ｂ）</a:t>
            </a:r>
          </a:p>
        </p:txBody>
      </p:sp>
      <p:sp>
        <p:nvSpPr>
          <p:cNvPr id="365590" name="Text Box 22"/>
          <p:cNvSpPr txBox="1">
            <a:spLocks noChangeArrowheads="1"/>
          </p:cNvSpPr>
          <p:nvPr/>
        </p:nvSpPr>
        <p:spPr bwMode="auto">
          <a:xfrm>
            <a:off x="4862140" y="544512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（Ｃ）</a:t>
            </a:r>
          </a:p>
        </p:txBody>
      </p:sp>
      <p:sp>
        <p:nvSpPr>
          <p:cNvPr id="365591" name="Text Box 23"/>
          <p:cNvSpPr txBox="1">
            <a:spLocks noChangeArrowheads="1"/>
          </p:cNvSpPr>
          <p:nvPr/>
        </p:nvSpPr>
        <p:spPr bwMode="auto">
          <a:xfrm>
            <a:off x="7094165" y="5445125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（Ｄ）</a:t>
            </a:r>
          </a:p>
        </p:txBody>
      </p:sp>
      <p:sp>
        <p:nvSpPr>
          <p:cNvPr id="365592" name="Text Box 24"/>
          <p:cNvSpPr txBox="1">
            <a:spLocks noChangeArrowheads="1"/>
          </p:cNvSpPr>
          <p:nvPr/>
        </p:nvSpPr>
        <p:spPr bwMode="auto">
          <a:xfrm>
            <a:off x="6129089" y="1658144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Ｂ</a:t>
            </a:r>
          </a:p>
        </p:txBody>
      </p:sp>
      <p:sp>
        <p:nvSpPr>
          <p:cNvPr id="365593" name="Text Box 25"/>
          <p:cNvSpPr txBox="1">
            <a:spLocks noChangeArrowheads="1"/>
          </p:cNvSpPr>
          <p:nvPr/>
        </p:nvSpPr>
        <p:spPr bwMode="auto">
          <a:xfrm>
            <a:off x="1187450" y="6197600"/>
            <a:ext cx="555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i="1" u="sng">
                <a:solidFill>
                  <a:srgbClr val="008000"/>
                </a:solidFill>
              </a:rPr>
              <a:t>历史使人聪明，诗歌使人机智，数学使人精细。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6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6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6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6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1" presetClass="entr" presetSubtype="0" fill="hold" grpId="20" nodeType="afterEffect"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65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2" grpId="0" animBg="1"/>
      <p:bldP spid="365573" grpId="1" animBg="1"/>
      <p:bldP spid="365574" grpId="2" animBg="1"/>
      <p:bldP spid="365575" grpId="3" animBg="1"/>
      <p:bldP spid="365576" grpId="4" animBg="1"/>
      <p:bldP spid="365577" grpId="5" animBg="1"/>
      <p:bldP spid="365578" grpId="6" animBg="1"/>
      <p:bldP spid="365579" grpId="7" animBg="1"/>
      <p:bldP spid="365580" grpId="8" animBg="1"/>
      <p:bldP spid="365581" grpId="9" animBg="1"/>
      <p:bldP spid="365582" grpId="10" animBg="1"/>
      <p:bldP spid="365583" grpId="11" animBg="1"/>
      <p:bldP spid="365584" grpId="12" animBg="1"/>
      <p:bldP spid="365585" grpId="13" animBg="1"/>
      <p:bldP spid="365586" grpId="14" animBg="1"/>
      <p:bldP spid="365587" grpId="15" animBg="1"/>
      <p:bldP spid="365588" grpId="16"/>
      <p:bldP spid="365589" grpId="17"/>
      <p:bldP spid="365590" grpId="18"/>
      <p:bldP spid="365591" grpId="19"/>
      <p:bldP spid="365593" grpId="2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7" name="Text Box 3"/>
          <p:cNvSpPr txBox="1">
            <a:spLocks noChangeArrowheads="1"/>
          </p:cNvSpPr>
          <p:nvPr/>
        </p:nvSpPr>
        <p:spPr bwMode="auto">
          <a:xfrm>
            <a:off x="250825" y="555402"/>
            <a:ext cx="4392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3BE3E9"/>
                </a:solidFill>
              </a:rPr>
              <a:t>二</a:t>
            </a:r>
            <a:r>
              <a:rPr lang="en-US" altLang="zh-CN" sz="3600" b="1" dirty="0">
                <a:solidFill>
                  <a:srgbClr val="3BE3E9"/>
                </a:solidFill>
              </a:rPr>
              <a:t>.</a:t>
            </a:r>
            <a:r>
              <a:rPr lang="zh-CN" altLang="en-US" sz="3600" b="1" dirty="0">
                <a:solidFill>
                  <a:srgbClr val="3BE3E9"/>
                </a:solidFill>
              </a:rPr>
              <a:t>尝试探索</a:t>
            </a:r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323850" y="1268760"/>
            <a:ext cx="7829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663300"/>
                </a:solidFill>
              </a:rPr>
              <a:t>1.</a:t>
            </a:r>
            <a:r>
              <a:rPr lang="zh-CN" altLang="en-US" sz="2400" b="1" dirty="0">
                <a:solidFill>
                  <a:srgbClr val="663300"/>
                </a:solidFill>
              </a:rPr>
              <a:t>在同一坐标系中作出正比例函数 </a:t>
            </a:r>
            <a:r>
              <a:rPr lang="en-US" altLang="zh-CN" sz="2400" b="1" dirty="0">
                <a:solidFill>
                  <a:srgbClr val="663300"/>
                </a:solidFill>
              </a:rPr>
              <a:t>y=0.5x     y=x ,y=3x</a:t>
            </a:r>
            <a:r>
              <a:rPr lang="zh-CN" altLang="en-US" sz="2400" b="1" dirty="0">
                <a:solidFill>
                  <a:srgbClr val="663300"/>
                </a:solidFill>
              </a:rPr>
              <a:t>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663300"/>
                </a:solidFill>
              </a:rPr>
              <a:t>y= –2x , y=-x</a:t>
            </a:r>
            <a:r>
              <a:rPr lang="zh-CN" altLang="en-US" sz="2400" b="1" dirty="0">
                <a:solidFill>
                  <a:srgbClr val="663300"/>
                </a:solidFill>
              </a:rPr>
              <a:t>的图象</a:t>
            </a:r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>
            <a:off x="1692275" y="4653681"/>
            <a:ext cx="4751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0" name="Line 6"/>
          <p:cNvSpPr>
            <a:spLocks noChangeShapeType="1"/>
          </p:cNvSpPr>
          <p:nvPr/>
        </p:nvSpPr>
        <p:spPr bwMode="auto">
          <a:xfrm flipH="1" flipV="1">
            <a:off x="3779838" y="2277194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 flipH="1">
            <a:off x="349250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2" name="Line 8"/>
          <p:cNvSpPr>
            <a:spLocks noChangeShapeType="1"/>
          </p:cNvSpPr>
          <p:nvPr/>
        </p:nvSpPr>
        <p:spPr bwMode="auto">
          <a:xfrm flipH="1">
            <a:off x="3203575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3" name="Line 9"/>
          <p:cNvSpPr>
            <a:spLocks noChangeShapeType="1"/>
          </p:cNvSpPr>
          <p:nvPr/>
        </p:nvSpPr>
        <p:spPr bwMode="auto">
          <a:xfrm flipH="1">
            <a:off x="2916238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 flipH="1">
            <a:off x="2627313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5" name="Line 11"/>
          <p:cNvSpPr>
            <a:spLocks noChangeShapeType="1"/>
          </p:cNvSpPr>
          <p:nvPr/>
        </p:nvSpPr>
        <p:spPr bwMode="auto">
          <a:xfrm flipH="1">
            <a:off x="2339975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6" name="Line 12"/>
          <p:cNvSpPr>
            <a:spLocks noChangeShapeType="1"/>
          </p:cNvSpPr>
          <p:nvPr/>
        </p:nvSpPr>
        <p:spPr bwMode="auto">
          <a:xfrm flipH="1">
            <a:off x="205105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 flipH="1">
            <a:off x="4067175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8" name="Line 14"/>
          <p:cNvSpPr>
            <a:spLocks noChangeShapeType="1"/>
          </p:cNvSpPr>
          <p:nvPr/>
        </p:nvSpPr>
        <p:spPr bwMode="auto">
          <a:xfrm flipH="1">
            <a:off x="435610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19" name="Line 15"/>
          <p:cNvSpPr>
            <a:spLocks noChangeShapeType="1"/>
          </p:cNvSpPr>
          <p:nvPr/>
        </p:nvSpPr>
        <p:spPr bwMode="auto">
          <a:xfrm flipH="1">
            <a:off x="4643438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0" name="Line 16"/>
          <p:cNvSpPr>
            <a:spLocks noChangeShapeType="1"/>
          </p:cNvSpPr>
          <p:nvPr/>
        </p:nvSpPr>
        <p:spPr bwMode="auto">
          <a:xfrm flipH="1">
            <a:off x="521970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1" name="Line 17"/>
          <p:cNvSpPr>
            <a:spLocks noChangeShapeType="1"/>
          </p:cNvSpPr>
          <p:nvPr/>
        </p:nvSpPr>
        <p:spPr bwMode="auto">
          <a:xfrm flipH="1">
            <a:off x="4932363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2" name="Line 18"/>
          <p:cNvSpPr>
            <a:spLocks noChangeShapeType="1"/>
          </p:cNvSpPr>
          <p:nvPr/>
        </p:nvSpPr>
        <p:spPr bwMode="auto">
          <a:xfrm flipH="1">
            <a:off x="5867400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3" name="Line 19"/>
          <p:cNvSpPr>
            <a:spLocks noChangeShapeType="1"/>
          </p:cNvSpPr>
          <p:nvPr/>
        </p:nvSpPr>
        <p:spPr bwMode="auto">
          <a:xfrm flipH="1">
            <a:off x="5580063" y="4582244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4" name="Line 20"/>
          <p:cNvSpPr>
            <a:spLocks noChangeShapeType="1"/>
          </p:cNvSpPr>
          <p:nvPr/>
        </p:nvSpPr>
        <p:spPr bwMode="auto">
          <a:xfrm>
            <a:off x="3779838" y="4366344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5" name="Line 21"/>
          <p:cNvSpPr>
            <a:spLocks noChangeShapeType="1"/>
          </p:cNvSpPr>
          <p:nvPr/>
        </p:nvSpPr>
        <p:spPr bwMode="auto">
          <a:xfrm>
            <a:off x="3779838" y="379008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6" name="Line 22"/>
          <p:cNvSpPr>
            <a:spLocks noChangeShapeType="1"/>
          </p:cNvSpPr>
          <p:nvPr/>
        </p:nvSpPr>
        <p:spPr bwMode="auto">
          <a:xfrm>
            <a:off x="3779838" y="350115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7" name="Line 23"/>
          <p:cNvSpPr>
            <a:spLocks noChangeShapeType="1"/>
          </p:cNvSpPr>
          <p:nvPr/>
        </p:nvSpPr>
        <p:spPr bwMode="auto">
          <a:xfrm>
            <a:off x="3779838" y="3213819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8" name="Line 24"/>
          <p:cNvSpPr>
            <a:spLocks noChangeShapeType="1"/>
          </p:cNvSpPr>
          <p:nvPr/>
        </p:nvSpPr>
        <p:spPr bwMode="auto">
          <a:xfrm>
            <a:off x="3779838" y="4077419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29" name="Line 25"/>
          <p:cNvSpPr>
            <a:spLocks noChangeShapeType="1"/>
          </p:cNvSpPr>
          <p:nvPr/>
        </p:nvSpPr>
        <p:spPr bwMode="auto">
          <a:xfrm>
            <a:off x="3779838" y="2924894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0" name="Line 26"/>
          <p:cNvSpPr>
            <a:spLocks noChangeShapeType="1"/>
          </p:cNvSpPr>
          <p:nvPr/>
        </p:nvSpPr>
        <p:spPr bwMode="auto">
          <a:xfrm>
            <a:off x="3779838" y="263755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1" name="Line 27"/>
          <p:cNvSpPr>
            <a:spLocks noChangeShapeType="1"/>
          </p:cNvSpPr>
          <p:nvPr/>
        </p:nvSpPr>
        <p:spPr bwMode="auto">
          <a:xfrm>
            <a:off x="3779838" y="494260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2" name="Line 28"/>
          <p:cNvSpPr>
            <a:spLocks noChangeShapeType="1"/>
          </p:cNvSpPr>
          <p:nvPr/>
        </p:nvSpPr>
        <p:spPr bwMode="auto">
          <a:xfrm>
            <a:off x="3779838" y="5229944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3" name="Line 29"/>
          <p:cNvSpPr>
            <a:spLocks noChangeShapeType="1"/>
          </p:cNvSpPr>
          <p:nvPr/>
        </p:nvSpPr>
        <p:spPr bwMode="auto">
          <a:xfrm>
            <a:off x="3779838" y="551728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4" name="Line 30"/>
          <p:cNvSpPr>
            <a:spLocks noChangeShapeType="1"/>
          </p:cNvSpPr>
          <p:nvPr/>
        </p:nvSpPr>
        <p:spPr bwMode="auto">
          <a:xfrm>
            <a:off x="3779838" y="6093544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5" name="Line 31"/>
          <p:cNvSpPr>
            <a:spLocks noChangeShapeType="1"/>
          </p:cNvSpPr>
          <p:nvPr/>
        </p:nvSpPr>
        <p:spPr bwMode="auto">
          <a:xfrm>
            <a:off x="3779838" y="580620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36" name="Text Box 32"/>
          <p:cNvSpPr txBox="1">
            <a:spLocks noChangeArrowheads="1"/>
          </p:cNvSpPr>
          <p:nvPr/>
        </p:nvSpPr>
        <p:spPr bwMode="auto">
          <a:xfrm>
            <a:off x="1908175" y="4725119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-6</a:t>
            </a:r>
          </a:p>
        </p:txBody>
      </p:sp>
      <p:sp>
        <p:nvSpPr>
          <p:cNvPr id="328737" name="Text Box 33"/>
          <p:cNvSpPr txBox="1">
            <a:spLocks noChangeArrowheads="1"/>
          </p:cNvSpPr>
          <p:nvPr/>
        </p:nvSpPr>
        <p:spPr bwMode="auto">
          <a:xfrm>
            <a:off x="3492500" y="4582244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o</a:t>
            </a:r>
          </a:p>
        </p:txBody>
      </p:sp>
      <p:sp>
        <p:nvSpPr>
          <p:cNvPr id="328738" name="Text Box 34"/>
          <p:cNvSpPr txBox="1">
            <a:spLocks noChangeArrowheads="1"/>
          </p:cNvSpPr>
          <p:nvPr/>
        </p:nvSpPr>
        <p:spPr bwMode="auto">
          <a:xfrm>
            <a:off x="3348038" y="5590306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-4</a:t>
            </a:r>
          </a:p>
        </p:txBody>
      </p:sp>
      <p:sp>
        <p:nvSpPr>
          <p:cNvPr id="328739" name="Text Box 35"/>
          <p:cNvSpPr txBox="1">
            <a:spLocks noChangeArrowheads="1"/>
          </p:cNvSpPr>
          <p:nvPr/>
        </p:nvSpPr>
        <p:spPr bwMode="auto">
          <a:xfrm>
            <a:off x="3419475" y="328525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328740" name="Text Box 36"/>
          <p:cNvSpPr txBox="1">
            <a:spLocks noChangeArrowheads="1"/>
          </p:cNvSpPr>
          <p:nvPr/>
        </p:nvSpPr>
        <p:spPr bwMode="auto">
          <a:xfrm>
            <a:off x="3419475" y="270899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328741" name="Text Box 37"/>
          <p:cNvSpPr txBox="1">
            <a:spLocks noChangeArrowheads="1"/>
          </p:cNvSpPr>
          <p:nvPr/>
        </p:nvSpPr>
        <p:spPr bwMode="auto">
          <a:xfrm>
            <a:off x="4211638" y="47251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328742" name="Text Box 38"/>
          <p:cNvSpPr txBox="1">
            <a:spLocks noChangeArrowheads="1"/>
          </p:cNvSpPr>
          <p:nvPr/>
        </p:nvSpPr>
        <p:spPr bwMode="auto">
          <a:xfrm>
            <a:off x="4787900" y="47251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328743" name="Text Box 39"/>
          <p:cNvSpPr txBox="1">
            <a:spLocks noChangeArrowheads="1"/>
          </p:cNvSpPr>
          <p:nvPr/>
        </p:nvSpPr>
        <p:spPr bwMode="auto">
          <a:xfrm>
            <a:off x="5435600" y="47251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328744" name="Text Box 40"/>
          <p:cNvSpPr txBox="1">
            <a:spLocks noChangeArrowheads="1"/>
          </p:cNvSpPr>
          <p:nvPr/>
        </p:nvSpPr>
        <p:spPr bwMode="auto">
          <a:xfrm>
            <a:off x="3348038" y="5014044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-2</a:t>
            </a:r>
          </a:p>
        </p:txBody>
      </p:sp>
      <p:sp>
        <p:nvSpPr>
          <p:cNvPr id="328745" name="Text Box 41"/>
          <p:cNvSpPr txBox="1">
            <a:spLocks noChangeArrowheads="1"/>
          </p:cNvSpPr>
          <p:nvPr/>
        </p:nvSpPr>
        <p:spPr bwMode="auto">
          <a:xfrm>
            <a:off x="2987675" y="4725119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-2</a:t>
            </a:r>
          </a:p>
        </p:txBody>
      </p:sp>
      <p:sp>
        <p:nvSpPr>
          <p:cNvPr id="328746" name="Text Box 42"/>
          <p:cNvSpPr txBox="1">
            <a:spLocks noChangeArrowheads="1"/>
          </p:cNvSpPr>
          <p:nvPr/>
        </p:nvSpPr>
        <p:spPr bwMode="auto">
          <a:xfrm>
            <a:off x="2484438" y="4725119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-4</a:t>
            </a:r>
          </a:p>
        </p:txBody>
      </p:sp>
      <p:sp>
        <p:nvSpPr>
          <p:cNvPr id="328747" name="Text Box 43"/>
          <p:cNvSpPr txBox="1">
            <a:spLocks noChangeArrowheads="1"/>
          </p:cNvSpPr>
          <p:nvPr/>
        </p:nvSpPr>
        <p:spPr bwMode="auto">
          <a:xfrm>
            <a:off x="6208713" y="474575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x</a:t>
            </a:r>
          </a:p>
        </p:txBody>
      </p:sp>
      <p:sp>
        <p:nvSpPr>
          <p:cNvPr id="328748" name="Text Box 44"/>
          <p:cNvSpPr txBox="1">
            <a:spLocks noChangeArrowheads="1"/>
          </p:cNvSpPr>
          <p:nvPr/>
        </p:nvSpPr>
        <p:spPr bwMode="auto">
          <a:xfrm>
            <a:off x="3492500" y="21343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y</a:t>
            </a:r>
          </a:p>
        </p:txBody>
      </p:sp>
      <p:sp>
        <p:nvSpPr>
          <p:cNvPr id="328749" name="Text Box 45"/>
          <p:cNvSpPr txBox="1">
            <a:spLocks noChangeArrowheads="1"/>
          </p:cNvSpPr>
          <p:nvPr/>
        </p:nvSpPr>
        <p:spPr bwMode="auto">
          <a:xfrm>
            <a:off x="3419475" y="38615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328750" name="Line 46"/>
          <p:cNvSpPr>
            <a:spLocks noChangeShapeType="1"/>
          </p:cNvSpPr>
          <p:nvPr/>
        </p:nvSpPr>
        <p:spPr bwMode="auto">
          <a:xfrm flipV="1">
            <a:off x="2268538" y="4004394"/>
            <a:ext cx="34290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51" name="Rectangle 47"/>
          <p:cNvSpPr>
            <a:spLocks noChangeArrowheads="1"/>
          </p:cNvSpPr>
          <p:nvPr/>
        </p:nvSpPr>
        <p:spPr bwMode="auto">
          <a:xfrm>
            <a:off x="5724525" y="3861519"/>
            <a:ext cx="1327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y=0.5x</a:t>
            </a:r>
          </a:p>
        </p:txBody>
      </p:sp>
      <p:sp>
        <p:nvSpPr>
          <p:cNvPr id="328752" name="Line 48"/>
          <p:cNvSpPr>
            <a:spLocks noChangeShapeType="1"/>
          </p:cNvSpPr>
          <p:nvPr/>
        </p:nvSpPr>
        <p:spPr bwMode="auto">
          <a:xfrm flipV="1">
            <a:off x="2627313" y="3285256"/>
            <a:ext cx="2590800" cy="2514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53" name="Rectangle 49"/>
          <p:cNvSpPr>
            <a:spLocks noChangeArrowheads="1"/>
          </p:cNvSpPr>
          <p:nvPr/>
        </p:nvSpPr>
        <p:spPr bwMode="auto">
          <a:xfrm>
            <a:off x="5435600" y="2924894"/>
            <a:ext cx="1296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y=x</a:t>
            </a:r>
          </a:p>
        </p:txBody>
      </p:sp>
      <p:sp>
        <p:nvSpPr>
          <p:cNvPr id="328754" name="Line 50"/>
          <p:cNvSpPr>
            <a:spLocks noChangeShapeType="1"/>
          </p:cNvSpPr>
          <p:nvPr/>
        </p:nvSpPr>
        <p:spPr bwMode="auto">
          <a:xfrm flipV="1">
            <a:off x="3203575" y="2853456"/>
            <a:ext cx="1295400" cy="3352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55" name="Rectangle 51"/>
          <p:cNvSpPr>
            <a:spLocks noChangeArrowheads="1"/>
          </p:cNvSpPr>
          <p:nvPr/>
        </p:nvSpPr>
        <p:spPr bwMode="auto">
          <a:xfrm>
            <a:off x="4643438" y="2421656"/>
            <a:ext cx="1022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FF00"/>
                </a:solidFill>
                <a:latin typeface="Times New Roman" panose="02020603050405020304" pitchFamily="18" charset="0"/>
              </a:rPr>
              <a:t>y=3x</a:t>
            </a:r>
          </a:p>
        </p:txBody>
      </p:sp>
      <p:sp>
        <p:nvSpPr>
          <p:cNvPr id="328756" name="Line 52"/>
          <p:cNvSpPr>
            <a:spLocks noChangeShapeType="1"/>
          </p:cNvSpPr>
          <p:nvPr/>
        </p:nvSpPr>
        <p:spPr bwMode="auto">
          <a:xfrm>
            <a:off x="2843213" y="2708994"/>
            <a:ext cx="1752600" cy="3505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8757" name="Rectangle 53"/>
          <p:cNvSpPr>
            <a:spLocks noChangeArrowheads="1"/>
          </p:cNvSpPr>
          <p:nvPr/>
        </p:nvSpPr>
        <p:spPr bwMode="auto">
          <a:xfrm>
            <a:off x="1547813" y="2348631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FF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y=-2x</a:t>
            </a:r>
          </a:p>
        </p:txBody>
      </p:sp>
      <p:sp>
        <p:nvSpPr>
          <p:cNvPr id="328758" name="Rectangle 54"/>
          <p:cNvSpPr>
            <a:spLocks noChangeArrowheads="1"/>
          </p:cNvSpPr>
          <p:nvPr/>
        </p:nvSpPr>
        <p:spPr bwMode="auto">
          <a:xfrm>
            <a:off x="971550" y="3069356"/>
            <a:ext cx="1296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CC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y=-x</a:t>
            </a:r>
          </a:p>
        </p:txBody>
      </p:sp>
      <p:sp>
        <p:nvSpPr>
          <p:cNvPr id="328759" name="Line 55"/>
          <p:cNvSpPr>
            <a:spLocks noChangeShapeType="1"/>
          </p:cNvSpPr>
          <p:nvPr/>
        </p:nvSpPr>
        <p:spPr bwMode="auto">
          <a:xfrm>
            <a:off x="2339975" y="3212231"/>
            <a:ext cx="2592388" cy="2592388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3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3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5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8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8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7" nodeType="after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8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3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9" nodeType="after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/>
      <p:bldP spid="328708" grpId="1"/>
      <p:bldP spid="328750" grpId="2" animBg="1"/>
      <p:bldP spid="328751" grpId="3"/>
      <p:bldP spid="328752" grpId="4" animBg="1"/>
      <p:bldP spid="328753" grpId="5"/>
      <p:bldP spid="328754" grpId="6" animBg="1"/>
      <p:bldP spid="328755" grpId="7"/>
      <p:bldP spid="328756" grpId="8" animBg="1"/>
      <p:bldP spid="328757" grpId="9"/>
      <p:bldP spid="328758" grpId="10"/>
      <p:bldP spid="328759" grpId="1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1143000" y="838200"/>
            <a:ext cx="77724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有下列函数：①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y=2x+1,    ②y=-3x+4,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③</a:t>
            </a:r>
            <a:r>
              <a:rPr lang="en-US" altLang="zh-CN" sz="2800" b="1">
                <a:solidFill>
                  <a:srgbClr val="000000"/>
                </a:solidFill>
              </a:rPr>
              <a:t> y=0.5x,       ④y=x-6;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5562600" y="3200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①</a:t>
            </a: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③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④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5715000" y="3886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②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4572000" y="239573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③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5867400" y="4724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①</a:t>
            </a:r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1676400" y="32004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函数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随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的增大而增大的是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366600" name="Text Box 8"/>
          <p:cNvSpPr txBox="1">
            <a:spLocks noChangeArrowheads="1"/>
          </p:cNvSpPr>
          <p:nvPr/>
        </p:nvSpPr>
        <p:spPr bwMode="auto">
          <a:xfrm>
            <a:off x="1651992" y="2467744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其中过原点的直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线是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1512912" y="39624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函数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随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的增大而减小的是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366602" name="Text Box 10"/>
          <p:cNvSpPr txBox="1">
            <a:spLocks noChangeArrowheads="1"/>
          </p:cNvSpPr>
          <p:nvPr/>
        </p:nvSpPr>
        <p:spPr bwMode="auto">
          <a:xfrm>
            <a:off x="1524000" y="4800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图象在第一、二、三象限的是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152400" y="941387"/>
            <a:ext cx="76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>
                <a:solidFill>
                  <a:srgbClr val="FF0000"/>
                </a:solidFill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6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/>
      <p:bldP spid="366595" grpId="1"/>
      <p:bldP spid="366596" grpId="2"/>
      <p:bldP spid="366597" grpId="3"/>
      <p:bldP spid="366598" grpId="4"/>
      <p:bldP spid="366599" grpId="5"/>
      <p:bldP spid="366600" grpId="6"/>
      <p:bldP spid="366601" grpId="7"/>
      <p:bldP spid="366602" grpId="8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395536" y="917848"/>
            <a:ext cx="8229600" cy="1143000"/>
          </a:xfrm>
          <a:noFill/>
        </p:spPr>
        <p:txBody>
          <a:bodyPr>
            <a:normAutofit fontScale="90000"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4000" b="1"/>
              <a:t>2</a:t>
            </a:r>
            <a:r>
              <a:rPr lang="zh-CN" altLang="en-US" sz="4000" b="1"/>
              <a:t>、根据下列一次函数</a:t>
            </a:r>
            <a:r>
              <a:rPr lang="en-US" altLang="zh-CN" sz="4000" b="1"/>
              <a:t>y=kx+b(k ≠ 0)</a:t>
            </a:r>
            <a:r>
              <a:rPr lang="zh-CN" altLang="en-US" sz="4000" b="1"/>
              <a:t>的草图回答出各图中</a:t>
            </a:r>
            <a:r>
              <a:rPr lang="en-US" altLang="zh-CN" sz="4000" b="1"/>
              <a:t>k</a:t>
            </a:r>
            <a:r>
              <a:rPr lang="zh-CN" altLang="en-US" sz="4000" b="1"/>
              <a:t>、</a:t>
            </a:r>
            <a:r>
              <a:rPr lang="en-US" altLang="zh-CN" sz="4000" b="1"/>
              <a:t>b</a:t>
            </a:r>
            <a:r>
              <a:rPr lang="zh-CN" altLang="en-US" sz="4000" b="1"/>
              <a:t>的符号：</a:t>
            </a:r>
            <a:r>
              <a:rPr lang="zh-CN" altLang="en-US" sz="4000"/>
              <a:t> </a:t>
            </a:r>
          </a:p>
        </p:txBody>
      </p:sp>
      <p:graphicFrame>
        <p:nvGraphicFramePr>
          <p:cNvPr id="3676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90600" y="1828800"/>
          <a:ext cx="7466013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3" imgW="5486400" imgH="1390650" progId="Word.Document.8">
                  <p:embed/>
                </p:oleObj>
              </mc:Choice>
              <mc:Fallback>
                <p:oleObj r:id="rId3" imgW="5486400" imgH="13906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90600" y="1828800"/>
                        <a:ext cx="7466013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304800" y="3886200"/>
            <a:ext cx="883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k___0</a:t>
            </a:r>
            <a:r>
              <a:rPr lang="zh-CN" altLang="en-US" sz="2000" b="1">
                <a:solidFill>
                  <a:srgbClr val="CB010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b___0           k___0</a:t>
            </a:r>
            <a:r>
              <a:rPr lang="zh-CN" altLang="en-US" sz="2000" b="1">
                <a:solidFill>
                  <a:srgbClr val="CB010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b___0            k___0</a:t>
            </a:r>
            <a:r>
              <a:rPr lang="zh-CN" altLang="en-US" sz="2000" b="1">
                <a:solidFill>
                  <a:srgbClr val="CB010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b___0             k___0</a:t>
            </a:r>
            <a:r>
              <a:rPr lang="zh-CN" altLang="en-US" sz="2000" b="1">
                <a:solidFill>
                  <a:srgbClr val="CB010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CB0101"/>
                </a:solidFill>
                <a:latin typeface="Times New Roman" panose="02020603050405020304" pitchFamily="18" charset="0"/>
              </a:rPr>
              <a:t>b___0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6019800" y="3886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＞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83058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2743200" y="3886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＞</a:t>
            </a:r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1447800" y="3886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＞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533400" y="3886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＞</a:t>
            </a:r>
          </a:p>
        </p:txBody>
      </p:sp>
      <p:sp>
        <p:nvSpPr>
          <p:cNvPr id="367626" name="Text Box 10"/>
          <p:cNvSpPr txBox="1">
            <a:spLocks noChangeArrowheads="1"/>
          </p:cNvSpPr>
          <p:nvPr/>
        </p:nvSpPr>
        <p:spPr bwMode="auto">
          <a:xfrm>
            <a:off x="74676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51054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3657600" y="3886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3300"/>
                </a:solidFill>
              </a:rPr>
              <a:t>＜</a:t>
            </a: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0" y="45720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经过一</a:t>
            </a:r>
            <a:r>
              <a:rPr lang="en-US" altLang="zh-CN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三象限</a:t>
            </a: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2209800" y="44958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经过一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三四象限</a:t>
            </a: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4495800" y="44958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经过一</a:t>
            </a:r>
            <a:r>
              <a:rPr lang="en-US" altLang="zh-CN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四象限</a:t>
            </a: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6781800" y="44958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经过二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四象限</a:t>
            </a:r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auto">
          <a:xfrm flipV="1">
            <a:off x="2286000" y="24384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7634" name="Line 18"/>
          <p:cNvSpPr>
            <a:spLocks noChangeShapeType="1"/>
          </p:cNvSpPr>
          <p:nvPr/>
        </p:nvSpPr>
        <p:spPr bwMode="auto">
          <a:xfrm flipH="1" flipV="1">
            <a:off x="4572000" y="2209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7635" name="Line 19"/>
          <p:cNvSpPr>
            <a:spLocks noChangeShapeType="1"/>
          </p:cNvSpPr>
          <p:nvPr/>
        </p:nvSpPr>
        <p:spPr bwMode="auto">
          <a:xfrm flipV="1">
            <a:off x="6934200" y="2286000"/>
            <a:ext cx="762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7636" name="Line 20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7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7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7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7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3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6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6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/>
      <p:bldP spid="367620" grpId="1"/>
      <p:bldP spid="367621" grpId="2"/>
      <p:bldP spid="367622" grpId="3"/>
      <p:bldP spid="367623" grpId="4"/>
      <p:bldP spid="367626" grpId="5"/>
      <p:bldP spid="367627" grpId="6"/>
      <p:bldP spid="367628" grpId="7"/>
      <p:bldP spid="367629" grpId="8"/>
      <p:bldP spid="367630" grpId="9"/>
      <p:bldP spid="367631" grpId="10"/>
      <p:bldP spid="367632" grpId="1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42" name="Group 2"/>
          <p:cNvGrpSpPr/>
          <p:nvPr/>
        </p:nvGrpSpPr>
        <p:grpSpPr>
          <a:xfrm>
            <a:off x="3733800" y="3581400"/>
            <a:ext cx="2590800" cy="2643188"/>
            <a:chOff x="0" y="0"/>
            <a:chExt cx="1776" cy="1960"/>
          </a:xfrm>
        </p:grpSpPr>
        <p:sp>
          <p:nvSpPr>
            <p:cNvPr id="368643" name="Text Box 3"/>
            <p:cNvSpPr txBox="1">
              <a:spLocks noChangeArrowheads="1"/>
            </p:cNvSpPr>
            <p:nvPr/>
          </p:nvSpPr>
          <p:spPr bwMode="auto">
            <a:xfrm>
              <a:off x="1008" y="0"/>
              <a:ext cx="24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68644" name="Line 4"/>
            <p:cNvSpPr>
              <a:spLocks noChangeShapeType="1"/>
            </p:cNvSpPr>
            <p:nvPr/>
          </p:nvSpPr>
          <p:spPr bwMode="auto">
            <a:xfrm>
              <a:off x="0" y="1221"/>
              <a:ext cx="16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45" name="Line 5"/>
            <p:cNvSpPr>
              <a:spLocks noChangeShapeType="1"/>
            </p:cNvSpPr>
            <p:nvPr/>
          </p:nvSpPr>
          <p:spPr bwMode="auto">
            <a:xfrm flipV="1">
              <a:off x="1239" y="135"/>
              <a:ext cx="1" cy="1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46" name="Text Box 6"/>
            <p:cNvSpPr txBox="1">
              <a:spLocks noChangeArrowheads="1"/>
            </p:cNvSpPr>
            <p:nvPr/>
          </p:nvSpPr>
          <p:spPr bwMode="auto">
            <a:xfrm>
              <a:off x="1569" y="1148"/>
              <a:ext cx="207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68647" name="Line 7"/>
            <p:cNvSpPr>
              <a:spLocks noChangeShapeType="1"/>
            </p:cNvSpPr>
            <p:nvPr/>
          </p:nvSpPr>
          <p:spPr bwMode="auto">
            <a:xfrm flipV="1">
              <a:off x="165" y="376"/>
              <a:ext cx="1446" cy="100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48" name="Rectangle 8"/>
            <p:cNvSpPr>
              <a:spLocks noChangeArrowheads="1"/>
            </p:cNvSpPr>
            <p:nvPr/>
          </p:nvSpPr>
          <p:spPr bwMode="auto">
            <a:xfrm>
              <a:off x="1194" y="1188"/>
              <a:ext cx="24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68649" name="Text Box 9"/>
            <p:cNvSpPr txBox="1">
              <a:spLocks noChangeArrowheads="1"/>
            </p:cNvSpPr>
            <p:nvPr/>
          </p:nvSpPr>
          <p:spPr bwMode="auto">
            <a:xfrm>
              <a:off x="864" y="1575"/>
              <a:ext cx="432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(D)</a:t>
              </a:r>
            </a:p>
          </p:txBody>
        </p:sp>
      </p:grp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1050925" y="2133600"/>
            <a:ext cx="60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68651" name="Text Box 11"/>
          <p:cNvSpPr txBox="1">
            <a:spLocks noChangeArrowheads="1"/>
          </p:cNvSpPr>
          <p:nvPr/>
        </p:nvSpPr>
        <p:spPr bwMode="auto">
          <a:xfrm>
            <a:off x="2743200" y="2514600"/>
            <a:ext cx="517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368652" name="Group 12"/>
          <p:cNvGrpSpPr/>
          <p:nvPr/>
        </p:nvGrpSpPr>
        <p:grpSpPr>
          <a:xfrm>
            <a:off x="609600" y="1905000"/>
            <a:ext cx="2209800" cy="1995488"/>
            <a:chOff x="0" y="0"/>
            <a:chExt cx="1488" cy="1524"/>
          </a:xfrm>
        </p:grpSpPr>
        <p:sp>
          <p:nvSpPr>
            <p:cNvPr id="368653" name="Line 13"/>
            <p:cNvSpPr>
              <a:spLocks noChangeShapeType="1"/>
            </p:cNvSpPr>
            <p:nvPr/>
          </p:nvSpPr>
          <p:spPr bwMode="auto">
            <a:xfrm flipV="1">
              <a:off x="0" y="576"/>
              <a:ext cx="1488" cy="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54" name="Line 14"/>
            <p:cNvSpPr>
              <a:spLocks noChangeShapeType="1"/>
            </p:cNvSpPr>
            <p:nvPr/>
          </p:nvSpPr>
          <p:spPr bwMode="auto">
            <a:xfrm flipV="1">
              <a:off x="528" y="0"/>
              <a:ext cx="2" cy="1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55" name="Line 15"/>
            <p:cNvSpPr>
              <a:spLocks noChangeShapeType="1"/>
            </p:cNvSpPr>
            <p:nvPr/>
          </p:nvSpPr>
          <p:spPr bwMode="auto">
            <a:xfrm flipV="1">
              <a:off x="240" y="240"/>
              <a:ext cx="1104" cy="91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56" name="Rectangle 16"/>
            <p:cNvSpPr>
              <a:spLocks noChangeArrowheads="1"/>
            </p:cNvSpPr>
            <p:nvPr/>
          </p:nvSpPr>
          <p:spPr bwMode="auto">
            <a:xfrm>
              <a:off x="479" y="547"/>
              <a:ext cx="244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68657" name="Text Box 17"/>
            <p:cNvSpPr txBox="1">
              <a:spLocks noChangeArrowheads="1"/>
            </p:cNvSpPr>
            <p:nvPr/>
          </p:nvSpPr>
          <p:spPr bwMode="auto">
            <a:xfrm>
              <a:off x="326" y="1128"/>
              <a:ext cx="682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(A )</a:t>
              </a:r>
            </a:p>
          </p:txBody>
        </p:sp>
      </p:grp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1981200" y="3886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68659" name="Text Box 19"/>
          <p:cNvSpPr txBox="1">
            <a:spLocks noChangeArrowheads="1"/>
          </p:cNvSpPr>
          <p:nvPr/>
        </p:nvSpPr>
        <p:spPr bwMode="auto">
          <a:xfrm>
            <a:off x="2819400" y="4648200"/>
            <a:ext cx="312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8660" name="Rectangle 20"/>
          <p:cNvSpPr>
            <a:spLocks noChangeArrowheads="1"/>
          </p:cNvSpPr>
          <p:nvPr/>
        </p:nvSpPr>
        <p:spPr bwMode="auto">
          <a:xfrm>
            <a:off x="2667000" y="4724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368661" name="Group 21"/>
          <p:cNvGrpSpPr/>
          <p:nvPr/>
        </p:nvGrpSpPr>
        <p:grpSpPr>
          <a:xfrm>
            <a:off x="609600" y="4038600"/>
            <a:ext cx="2209800" cy="2308225"/>
            <a:chOff x="0" y="0"/>
            <a:chExt cx="1565" cy="1796"/>
          </a:xfrm>
        </p:grpSpPr>
        <p:sp>
          <p:nvSpPr>
            <p:cNvPr id="368662" name="Line 22"/>
            <p:cNvSpPr>
              <a:spLocks noChangeShapeType="1"/>
            </p:cNvSpPr>
            <p:nvPr/>
          </p:nvSpPr>
          <p:spPr bwMode="auto">
            <a:xfrm flipV="1">
              <a:off x="0" y="624"/>
              <a:ext cx="1565" cy="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63" name="Line 23"/>
            <p:cNvSpPr>
              <a:spLocks noChangeShapeType="1"/>
            </p:cNvSpPr>
            <p:nvPr/>
          </p:nvSpPr>
          <p:spPr bwMode="auto">
            <a:xfrm flipH="1" flipV="1">
              <a:off x="912" y="0"/>
              <a:ext cx="48" cy="14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64" name="Line 24"/>
            <p:cNvSpPr>
              <a:spLocks noChangeShapeType="1"/>
            </p:cNvSpPr>
            <p:nvPr/>
          </p:nvSpPr>
          <p:spPr bwMode="auto">
            <a:xfrm>
              <a:off x="144" y="336"/>
              <a:ext cx="1198" cy="90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65" name="Text Box 25"/>
            <p:cNvSpPr txBox="1">
              <a:spLocks noChangeArrowheads="1"/>
            </p:cNvSpPr>
            <p:nvPr/>
          </p:nvSpPr>
          <p:spPr bwMode="auto">
            <a:xfrm>
              <a:off x="672" y="1392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  C )</a:t>
              </a:r>
            </a:p>
          </p:txBody>
        </p:sp>
      </p:grpSp>
      <p:grpSp>
        <p:nvGrpSpPr>
          <p:cNvPr id="368666" name="Group 26"/>
          <p:cNvGrpSpPr/>
          <p:nvPr/>
        </p:nvGrpSpPr>
        <p:grpSpPr>
          <a:xfrm>
            <a:off x="5334000" y="1981200"/>
            <a:ext cx="2286000" cy="2181225"/>
            <a:chOff x="0" y="0"/>
            <a:chExt cx="1551" cy="2066"/>
          </a:xfrm>
        </p:grpSpPr>
        <p:sp>
          <p:nvSpPr>
            <p:cNvPr id="368667" name="Text Box 27"/>
            <p:cNvSpPr txBox="1">
              <a:spLocks noChangeArrowheads="1"/>
            </p:cNvSpPr>
            <p:nvPr/>
          </p:nvSpPr>
          <p:spPr bwMode="auto">
            <a:xfrm>
              <a:off x="397" y="0"/>
              <a:ext cx="240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68668" name="Line 28"/>
            <p:cNvSpPr>
              <a:spLocks noChangeShapeType="1"/>
            </p:cNvSpPr>
            <p:nvPr/>
          </p:nvSpPr>
          <p:spPr bwMode="auto">
            <a:xfrm>
              <a:off x="0" y="1200"/>
              <a:ext cx="14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69" name="Line 29"/>
            <p:cNvSpPr>
              <a:spLocks noChangeShapeType="1"/>
            </p:cNvSpPr>
            <p:nvPr/>
          </p:nvSpPr>
          <p:spPr bwMode="auto">
            <a:xfrm flipV="1">
              <a:off x="624" y="144"/>
              <a:ext cx="1" cy="14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70" name="Text Box 30"/>
            <p:cNvSpPr txBox="1">
              <a:spLocks noChangeArrowheads="1"/>
            </p:cNvSpPr>
            <p:nvPr/>
          </p:nvSpPr>
          <p:spPr bwMode="auto">
            <a:xfrm>
              <a:off x="1344" y="1114"/>
              <a:ext cx="207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68671" name="Line 31"/>
            <p:cNvSpPr>
              <a:spLocks noChangeShapeType="1"/>
            </p:cNvSpPr>
            <p:nvPr/>
          </p:nvSpPr>
          <p:spPr bwMode="auto">
            <a:xfrm>
              <a:off x="480" y="240"/>
              <a:ext cx="624" cy="13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68672" name="Rectangle 32"/>
            <p:cNvSpPr>
              <a:spLocks noChangeArrowheads="1"/>
            </p:cNvSpPr>
            <p:nvPr/>
          </p:nvSpPr>
          <p:spPr bwMode="auto">
            <a:xfrm>
              <a:off x="432" y="1159"/>
              <a:ext cx="245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68673" name="Text Box 33"/>
            <p:cNvSpPr txBox="1">
              <a:spLocks noChangeArrowheads="1"/>
            </p:cNvSpPr>
            <p:nvPr/>
          </p:nvSpPr>
          <p:spPr bwMode="auto">
            <a:xfrm>
              <a:off x="397" y="1575"/>
              <a:ext cx="432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(B)</a:t>
              </a:r>
            </a:p>
          </p:txBody>
        </p:sp>
      </p:grpSp>
      <p:sp>
        <p:nvSpPr>
          <p:cNvPr id="368674" name="Rectangle 34"/>
          <p:cNvSpPr>
            <a:spLocks noChangeArrowheads="1"/>
          </p:cNvSpPr>
          <p:nvPr/>
        </p:nvSpPr>
        <p:spPr bwMode="auto">
          <a:xfrm>
            <a:off x="304800" y="0"/>
            <a:ext cx="84582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endParaRPr lang="zh-CN" altLang="en-US" sz="3200">
              <a:solidFill>
                <a:srgbClr val="3333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zh-CN" altLang="en-US" sz="3200">
                <a:solidFill>
                  <a:srgbClr val="3333FF"/>
                </a:solidFill>
              </a:rPr>
              <a:t>小试牛刀</a:t>
            </a:r>
            <a:endParaRPr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3、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已知函数 y = kx的图象在二、四象限，那么函数y = kx-k的图象可能是（    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368675" name="Text Box 35"/>
          <p:cNvSpPr txBox="1">
            <a:spLocks noChangeArrowheads="1"/>
          </p:cNvSpPr>
          <p:nvPr/>
        </p:nvSpPr>
        <p:spPr bwMode="auto">
          <a:xfrm>
            <a:off x="5943600" y="13716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>
          <a:xfrm>
            <a:off x="374848" y="1412776"/>
            <a:ext cx="8229600" cy="2952328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C00000"/>
                </a:solidFill>
              </a:rPr>
              <a:t>例1 、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已知函数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y=(m+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)x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+</a:t>
            </a:r>
            <a:endParaRPr lang="en-US" altLang="zh-CN" sz="28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1)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当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取何值时，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随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的增大而增大？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这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时它的图象经过哪些象限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当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取何值时，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随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的增大而减小？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这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时它的图象经过哪些象限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69668" name="Object 4"/>
          <p:cNvGraphicFramePr>
            <a:graphicFrameLocks noChangeAspect="1"/>
          </p:cNvGraphicFramePr>
          <p:nvPr/>
        </p:nvGraphicFramePr>
        <p:xfrm>
          <a:off x="5076056" y="1268760"/>
          <a:ext cx="36353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3" imgW="152400" imgH="394335" progId="Equation.3">
                  <p:embed/>
                </p:oleObj>
              </mc:Choice>
              <mc:Fallback>
                <p:oleObj r:id="rId3" imgW="152400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76056" y="1268760"/>
                        <a:ext cx="36353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229600" cy="1080120"/>
          </a:xfrm>
        </p:spPr>
        <p:txBody>
          <a:bodyPr/>
          <a:lstStyle/>
          <a:p>
            <a:r>
              <a:rPr lang="zh-CN" altLang="en-US" sz="2800"/>
              <a:t>例2、 已知一次函数</a:t>
            </a:r>
            <a:r>
              <a:rPr lang="en-US" sz="2800" b="1">
                <a:latin typeface="Times New Roman" panose="02020603050405020304" pitchFamily="18" charset="0"/>
              </a:rPr>
              <a:t>y=</a:t>
            </a:r>
            <a:r>
              <a:rPr lang="zh-CN" altLang="en-US" sz="2800" b="1">
                <a:latin typeface="Times New Roman" panose="02020603050405020304" pitchFamily="18" charset="0"/>
              </a:rPr>
              <a:t>k</a:t>
            </a:r>
            <a:r>
              <a:rPr lang="en-US" sz="2800" b="1"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</a:rPr>
              <a:t>-k，且</a:t>
            </a:r>
            <a:r>
              <a:rPr lang="en-US" sz="2800" b="1">
                <a:latin typeface="Times New Roman" panose="02020603050405020304" pitchFamily="18" charset="0"/>
              </a:rPr>
              <a:t>y</a:t>
            </a:r>
            <a:r>
              <a:rPr lang="zh-CN" altLang="en-US" sz="2800" b="1">
                <a:latin typeface="Times New Roman" panose="02020603050405020304" pitchFamily="18" charset="0"/>
              </a:rPr>
              <a:t>随</a:t>
            </a:r>
            <a:r>
              <a:rPr lang="en-US" sz="2800" b="1"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</a:rPr>
              <a:t>的增大而增大，试判断它的图象经过哪几个象限</a:t>
            </a:r>
            <a:r>
              <a:rPr lang="en-US" sz="2800" b="1" smtClean="0">
                <a:latin typeface="Times New Roman" panose="02020603050405020304" pitchFamily="18" charset="0"/>
              </a:rPr>
              <a:t>?</a:t>
            </a:r>
            <a:endParaRPr 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7772400" cy="1143000"/>
          </a:xfrm>
          <a:noFill/>
        </p:spPr>
        <p:txBody>
          <a:bodyPr/>
          <a:lstStyle/>
          <a:p>
            <a:r>
              <a:rPr lang="zh-CN" altLang="en-US" b="1" dirty="0"/>
              <a:t>拓展与应用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0" y="1066800"/>
            <a:ext cx="8613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、一次函数</a:t>
            </a:r>
            <a:r>
              <a:rPr lang="en-US" altLang="zh-CN" sz="3200" b="1" dirty="0">
                <a:solidFill>
                  <a:srgbClr val="000000"/>
                </a:solidFill>
              </a:rPr>
              <a:t>y=</a:t>
            </a:r>
            <a:r>
              <a:rPr lang="en-US" altLang="zh-CN" sz="3200" b="1" dirty="0" err="1">
                <a:solidFill>
                  <a:srgbClr val="000000"/>
                </a:solidFill>
              </a:rPr>
              <a:t>kx+b</a:t>
            </a:r>
            <a:r>
              <a:rPr lang="zh-CN" altLang="en-US" sz="3200" b="1" dirty="0">
                <a:solidFill>
                  <a:srgbClr val="000000"/>
                </a:solidFill>
              </a:rPr>
              <a:t>中，</a:t>
            </a:r>
            <a:r>
              <a:rPr lang="en-US" altLang="zh-CN" sz="3200" b="1" dirty="0">
                <a:solidFill>
                  <a:srgbClr val="000000"/>
                </a:solidFill>
              </a:rPr>
              <a:t>kb&gt;0,</a:t>
            </a:r>
            <a:r>
              <a:rPr lang="zh-CN" altLang="en-US" sz="3200" b="1" dirty="0">
                <a:solidFill>
                  <a:srgbClr val="000000"/>
                </a:solidFill>
              </a:rPr>
              <a:t>且</a:t>
            </a:r>
            <a:r>
              <a:rPr lang="en-US" altLang="zh-CN" sz="3200" b="1" dirty="0">
                <a:solidFill>
                  <a:srgbClr val="000000"/>
                </a:solidFill>
              </a:rPr>
              <a:t>y</a:t>
            </a:r>
            <a:r>
              <a:rPr lang="zh-CN" altLang="en-US" sz="3200" b="1" dirty="0">
                <a:solidFill>
                  <a:srgbClr val="000000"/>
                </a:solidFill>
              </a:rPr>
              <a:t>随</a:t>
            </a:r>
            <a:r>
              <a:rPr lang="en-US" altLang="zh-CN" sz="3200" b="1" dirty="0">
                <a:solidFill>
                  <a:srgbClr val="000000"/>
                </a:solidFill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</a:rPr>
              <a:t>的增大而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减小，则它的图象大致为（       ）</a:t>
            </a:r>
          </a:p>
        </p:txBody>
      </p:sp>
      <p:pic>
        <p:nvPicPr>
          <p:cNvPr id="371716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" y="2133600"/>
            <a:ext cx="8763000" cy="279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152400" y="4953000"/>
            <a:ext cx="871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2. </a:t>
            </a:r>
            <a:r>
              <a:rPr lang="zh-CN" altLang="en-US" sz="3600" b="1" dirty="0">
                <a:solidFill>
                  <a:srgbClr val="000000"/>
                </a:solidFill>
              </a:rPr>
              <a:t>写出</a:t>
            </a:r>
            <a:r>
              <a:rPr lang="en-US" altLang="zh-CN" sz="3600" b="1" dirty="0">
                <a:solidFill>
                  <a:srgbClr val="000000"/>
                </a:solidFill>
              </a:rPr>
              <a:t>m</a:t>
            </a:r>
            <a:r>
              <a:rPr lang="zh-CN" altLang="en-US" sz="3600" b="1" dirty="0">
                <a:solidFill>
                  <a:srgbClr val="000000"/>
                </a:solidFill>
              </a:rPr>
              <a:t>的</a:t>
            </a:r>
            <a:r>
              <a:rPr lang="en-US" altLang="zh-CN" sz="3600" b="1" dirty="0">
                <a:solidFill>
                  <a:srgbClr val="000000"/>
                </a:solidFill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</a:rPr>
              <a:t>个值，使相应的一次函数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y = (2m</a:t>
            </a:r>
            <a:r>
              <a:rPr lang="zh-CN" altLang="en-US" sz="3600" b="1" dirty="0">
                <a:solidFill>
                  <a:srgbClr val="000000"/>
                </a:solidFill>
              </a:rPr>
              <a:t>－</a:t>
            </a:r>
            <a:r>
              <a:rPr lang="en-US" altLang="zh-CN" sz="3600" b="1" dirty="0">
                <a:solidFill>
                  <a:srgbClr val="000000"/>
                </a:solidFill>
              </a:rPr>
              <a:t>1)x+2</a:t>
            </a:r>
            <a:r>
              <a:rPr lang="zh-CN" altLang="en-US" sz="3600" b="1" dirty="0">
                <a:solidFill>
                  <a:srgbClr val="000000"/>
                </a:solidFill>
              </a:rPr>
              <a:t>的值都是随</a:t>
            </a:r>
            <a:r>
              <a:rPr lang="en-US" altLang="zh-CN" sz="3600" b="1" dirty="0">
                <a:solidFill>
                  <a:srgbClr val="000000"/>
                </a:solidFill>
              </a:rPr>
              <a:t>x</a:t>
            </a:r>
            <a:r>
              <a:rPr lang="zh-CN" altLang="en-US" sz="3600" b="1" dirty="0">
                <a:solidFill>
                  <a:srgbClr val="000000"/>
                </a:solidFill>
              </a:rPr>
              <a:t>的增大而增大</a:t>
            </a:r>
          </a:p>
        </p:txBody>
      </p:sp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1719" name="Text Box 7"/>
          <p:cNvSpPr txBox="1">
            <a:spLocks noChangeArrowheads="1"/>
          </p:cNvSpPr>
          <p:nvPr/>
        </p:nvSpPr>
        <p:spPr bwMode="auto">
          <a:xfrm>
            <a:off x="5105400" y="1524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7" grpId="0"/>
      <p:bldP spid="371719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676251" y="1124744"/>
            <a:ext cx="6838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990000"/>
                </a:solidFill>
              </a:rPr>
              <a:t>3.如果一次函数</a:t>
            </a:r>
            <a:r>
              <a:rPr lang="en-US" sz="3200" b="1" dirty="0">
                <a:solidFill>
                  <a:srgbClr val="990000"/>
                </a:solidFill>
              </a:rPr>
              <a:t>y=kx</a:t>
            </a:r>
            <a:r>
              <a:rPr lang="en-US" altLang="zh-CN" sz="3200" b="1" dirty="0">
                <a:solidFill>
                  <a:srgbClr val="990000"/>
                </a:solidFill>
              </a:rPr>
              <a:t>-</a:t>
            </a:r>
            <a:r>
              <a:rPr lang="en-US" sz="3200" b="1" dirty="0">
                <a:solidFill>
                  <a:srgbClr val="990000"/>
                </a:solidFill>
              </a:rPr>
              <a:t>3k+6</a:t>
            </a:r>
            <a:r>
              <a:rPr lang="zh-CN" altLang="en-US" sz="3200" b="1" dirty="0">
                <a:solidFill>
                  <a:srgbClr val="990000"/>
                </a:solidFill>
              </a:rPr>
              <a:t>的图象经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990000"/>
                </a:solidFill>
              </a:rPr>
              <a:t>过原点，那么k的值为_________。</a:t>
            </a:r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755650" y="2722240"/>
            <a:ext cx="8174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990000"/>
                </a:solidFill>
              </a:rPr>
              <a:t>4.</a:t>
            </a:r>
            <a:r>
              <a:rPr lang="zh-CN" altLang="en-US" sz="3200" b="1" dirty="0">
                <a:solidFill>
                  <a:srgbClr val="990000"/>
                </a:solidFill>
              </a:rPr>
              <a:t>写出</a:t>
            </a:r>
            <a:r>
              <a:rPr lang="en-US" altLang="zh-CN" sz="3200" b="1" dirty="0">
                <a:solidFill>
                  <a:srgbClr val="990000"/>
                </a:solidFill>
              </a:rPr>
              <a:t>m</a:t>
            </a:r>
            <a:r>
              <a:rPr lang="zh-CN" altLang="en-US" sz="3200" b="1" dirty="0">
                <a:solidFill>
                  <a:srgbClr val="990000"/>
                </a:solidFill>
              </a:rPr>
              <a:t>的</a:t>
            </a:r>
            <a:r>
              <a:rPr lang="en-US" altLang="zh-CN" sz="3200" b="1" dirty="0">
                <a:solidFill>
                  <a:srgbClr val="990000"/>
                </a:solidFill>
              </a:rPr>
              <a:t>3</a:t>
            </a:r>
            <a:r>
              <a:rPr lang="zh-CN" altLang="en-US" sz="3200" b="1" dirty="0">
                <a:solidFill>
                  <a:srgbClr val="990000"/>
                </a:solidFill>
              </a:rPr>
              <a:t>个值，使相应的一次函数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990000"/>
                </a:solidFill>
              </a:rPr>
              <a:t>y = (2m-1)x+2</a:t>
            </a:r>
            <a:r>
              <a:rPr lang="zh-CN" altLang="en-US" sz="3200" b="1" dirty="0">
                <a:solidFill>
                  <a:srgbClr val="990000"/>
                </a:solidFill>
              </a:rPr>
              <a:t>的值都是随</a:t>
            </a:r>
            <a:r>
              <a:rPr lang="en-US" altLang="zh-CN" sz="3200" b="1" dirty="0">
                <a:solidFill>
                  <a:srgbClr val="990000"/>
                </a:solidFill>
              </a:rPr>
              <a:t>x</a:t>
            </a:r>
            <a:r>
              <a:rPr lang="zh-CN" altLang="en-US" sz="3200" b="1" dirty="0">
                <a:solidFill>
                  <a:srgbClr val="990000"/>
                </a:solidFill>
              </a:rPr>
              <a:t>的增大而减小．</a:t>
            </a:r>
          </a:p>
        </p:txBody>
      </p:sp>
      <p:sp>
        <p:nvSpPr>
          <p:cNvPr id="372743" name="Text Box 7"/>
          <p:cNvSpPr txBox="1">
            <a:spLocks noChangeArrowheads="1"/>
          </p:cNvSpPr>
          <p:nvPr/>
        </p:nvSpPr>
        <p:spPr bwMode="auto">
          <a:xfrm>
            <a:off x="5076751" y="1556544"/>
            <a:ext cx="1531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FF33"/>
                </a:solidFill>
              </a:rPr>
              <a:t>Ｋ＝２</a:t>
            </a:r>
          </a:p>
        </p:txBody>
      </p:sp>
      <p:sp>
        <p:nvSpPr>
          <p:cNvPr id="372744" name="Text Box 8"/>
          <p:cNvSpPr txBox="1">
            <a:spLocks noChangeArrowheads="1"/>
          </p:cNvSpPr>
          <p:nvPr/>
        </p:nvSpPr>
        <p:spPr bwMode="auto">
          <a:xfrm>
            <a:off x="684213" y="4149725"/>
            <a:ext cx="804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00000"/>
                </a:solidFill>
              </a:rPr>
              <a:t>可以写无数个，只要满足２ｍ</a:t>
            </a:r>
            <a:r>
              <a:rPr lang="en-US" altLang="zh-CN" sz="2800" b="1">
                <a:solidFill>
                  <a:srgbClr val="C00000"/>
                </a:solidFill>
              </a:rPr>
              <a:t>-</a:t>
            </a:r>
            <a:r>
              <a:rPr lang="zh-CN" altLang="en-US" sz="2800" b="1">
                <a:solidFill>
                  <a:srgbClr val="C00000"/>
                </a:solidFill>
              </a:rPr>
              <a:t>１＜０就可以了。</a:t>
            </a:r>
          </a:p>
        </p:txBody>
      </p:sp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755650" y="4941168"/>
            <a:ext cx="54745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00000"/>
                </a:solidFill>
              </a:rPr>
              <a:t>例如：ｍ＝０．ｍ＝</a:t>
            </a:r>
            <a:r>
              <a:rPr lang="en-US" altLang="zh-CN" sz="2800" b="1">
                <a:solidFill>
                  <a:srgbClr val="C00000"/>
                </a:solidFill>
              </a:rPr>
              <a:t>-</a:t>
            </a:r>
            <a:r>
              <a:rPr lang="zh-CN" altLang="en-US" sz="2800" b="1">
                <a:solidFill>
                  <a:srgbClr val="C00000"/>
                </a:solidFill>
              </a:rPr>
              <a:t>１，ｍ＝</a:t>
            </a:r>
            <a:r>
              <a:rPr lang="en-US" altLang="zh-CN" sz="2800" b="1">
                <a:solidFill>
                  <a:srgbClr val="C00000"/>
                </a:solidFill>
              </a:rPr>
              <a:t>-</a:t>
            </a:r>
            <a:r>
              <a:rPr lang="zh-CN" altLang="en-US" sz="2800" b="1">
                <a:solidFill>
                  <a:srgbClr val="C00000"/>
                </a:solidFill>
              </a:rPr>
              <a:t>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1" nodeType="after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1" grpId="0"/>
      <p:bldP spid="372742" grpId="1"/>
      <p:bldP spid="372743" grpId="2"/>
      <p:bldP spid="372744" grpId="3"/>
      <p:bldP spid="372745" grpId="4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900113" y="290513"/>
            <a:ext cx="1712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6600"/>
                </a:solidFill>
              </a:rPr>
              <a:t>小结：</a:t>
            </a:r>
          </a:p>
        </p:txBody>
      </p:sp>
      <p:sp>
        <p:nvSpPr>
          <p:cNvPr id="373767" name="Text Box 7"/>
          <p:cNvSpPr txBox="1">
            <a:spLocks noChangeArrowheads="1"/>
          </p:cNvSpPr>
          <p:nvPr/>
        </p:nvSpPr>
        <p:spPr bwMode="auto">
          <a:xfrm>
            <a:off x="950913" y="1092200"/>
            <a:ext cx="426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本节课的主要内容有：</a:t>
            </a:r>
          </a:p>
        </p:txBody>
      </p:sp>
      <p:sp>
        <p:nvSpPr>
          <p:cNvPr id="373768" name="Text Box 8"/>
          <p:cNvSpPr txBox="1">
            <a:spLocks noChangeArrowheads="1"/>
          </p:cNvSpPr>
          <p:nvPr/>
        </p:nvSpPr>
        <p:spPr bwMode="auto">
          <a:xfrm>
            <a:off x="971600" y="1929358"/>
            <a:ext cx="560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１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正比例函数的特点是什么？</a:t>
            </a:r>
          </a:p>
        </p:txBody>
      </p:sp>
      <p:sp>
        <p:nvSpPr>
          <p:cNvPr id="373769" name="Text Box 9"/>
          <p:cNvSpPr txBox="1">
            <a:spLocks noChangeArrowheads="1"/>
          </p:cNvSpPr>
          <p:nvPr/>
        </p:nvSpPr>
        <p:spPr bwMode="auto">
          <a:xfrm>
            <a:off x="971600" y="2650083"/>
            <a:ext cx="6824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２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一次函数及其图像的性质有哪些？</a:t>
            </a:r>
          </a:p>
        </p:txBody>
      </p:sp>
      <p:sp>
        <p:nvSpPr>
          <p:cNvPr id="373770" name="Text Box 10"/>
          <p:cNvSpPr txBox="1">
            <a:spLocks noChangeArrowheads="1"/>
          </p:cNvSpPr>
          <p:nvPr/>
        </p:nvSpPr>
        <p:spPr bwMode="auto">
          <a:xfrm>
            <a:off x="971600" y="3442245"/>
            <a:ext cx="600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３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函数图像的位置关系有几种？</a:t>
            </a:r>
          </a:p>
        </p:txBody>
      </p:sp>
      <p:sp>
        <p:nvSpPr>
          <p:cNvPr id="373771" name="Text Box 11"/>
          <p:cNvSpPr txBox="1">
            <a:spLocks noChangeArrowheads="1"/>
          </p:cNvSpPr>
          <p:nvPr/>
        </p:nvSpPr>
        <p:spPr bwMode="auto">
          <a:xfrm>
            <a:off x="971600" y="4234408"/>
            <a:ext cx="727280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４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关于函数ｙ＝ｋ</a:t>
            </a:r>
            <a:r>
              <a:rPr lang="en-US" altLang="zh-CN" sz="3200" b="1" dirty="0" err="1">
                <a:solidFill>
                  <a:srgbClr val="000000"/>
                </a:solidFill>
              </a:rPr>
              <a:t>x+b</a:t>
            </a:r>
            <a:r>
              <a:rPr lang="zh-CN" altLang="en-US" sz="3200" b="1" dirty="0">
                <a:solidFill>
                  <a:srgbClr val="000000"/>
                </a:solidFill>
              </a:rPr>
              <a:t>图像的大致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位置跟</a:t>
            </a:r>
            <a:r>
              <a:rPr lang="en-US" altLang="zh-CN" sz="3200" b="1" dirty="0" err="1">
                <a:solidFill>
                  <a:srgbClr val="000000"/>
                </a:solidFill>
              </a:rPr>
              <a:t>k,b</a:t>
            </a:r>
            <a:r>
              <a:rPr lang="zh-CN" altLang="en-US" sz="3200" b="1" dirty="0">
                <a:solidFill>
                  <a:srgbClr val="000000"/>
                </a:solidFill>
              </a:rPr>
              <a:t>的关系。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39"/>
                            </p:stCondLst>
                            <p:childTnLst>
                              <p:par>
                                <p:cTn id="17" presetID="41" presetClass="entr" presetSubtype="0" fill="hold" grpId="2" nodeType="afterEffect"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89"/>
                            </p:stCondLst>
                            <p:childTnLst>
                              <p:par>
                                <p:cTn id="25" presetID="41" presetClass="entr" presetSubtype="0" fill="hold" grpId="3" nodeType="afterEffect"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89"/>
                            </p:stCondLst>
                            <p:childTnLst>
                              <p:par>
                                <p:cTn id="33" presetID="41" presetClass="entr" presetSubtype="0" fill="hold" grpId="4" nodeType="afterEffect"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90"/>
                            </p:stCondLst>
                            <p:childTnLst>
                              <p:par>
                                <p:cTn id="41" presetID="41" presetClass="entr" presetSubtype="0" fill="hold" grpId="5" nodeType="afterEffect"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5" grpId="0"/>
      <p:bldP spid="373767" grpId="1"/>
      <p:bldP spid="373768" grpId="2"/>
      <p:bldP spid="373769" grpId="3"/>
      <p:bldP spid="373770" grpId="4"/>
      <p:bldP spid="373771" grpId="5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251520" y="1268760"/>
            <a:ext cx="835273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例</a:t>
            </a:r>
            <a:r>
              <a:rPr lang="en-US" altLang="zh-CN" sz="28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 </a:t>
            </a:r>
            <a:r>
              <a:rPr lang="zh-CN" altLang="en-US" sz="28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在同一平面直角坐标系中画出下列每组函数的图象： </a:t>
            </a: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75813" name="Object 5"/>
          <p:cNvGraphicFramePr>
            <a:graphicFrameLocks noChangeAspect="1"/>
          </p:cNvGraphicFramePr>
          <p:nvPr/>
        </p:nvGraphicFramePr>
        <p:xfrm>
          <a:off x="250825" y="2781300"/>
          <a:ext cx="235585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r:id="rId4" imgW="673735" imgH="419735" progId="Equation.DSMT4">
                  <p:embed/>
                </p:oleObj>
              </mc:Choice>
              <mc:Fallback>
                <p:oleObj r:id="rId4" imgW="673735" imgH="4197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0825" y="2781300"/>
                        <a:ext cx="235585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5814" name="Object 6"/>
          <p:cNvGraphicFramePr>
            <a:graphicFrameLocks noChangeAspect="1"/>
          </p:cNvGraphicFramePr>
          <p:nvPr/>
        </p:nvGraphicFramePr>
        <p:xfrm>
          <a:off x="179388" y="4365625"/>
          <a:ext cx="3168650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r:id="rId6" imgW="877570" imgH="572135" progId="Equation.DSMT4">
                  <p:embed/>
                </p:oleObj>
              </mc:Choice>
              <mc:Fallback>
                <p:oleObj r:id="rId6" imgW="877570" imgH="5721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9388" y="4365625"/>
                        <a:ext cx="3168650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5815" name="Picture 7" descr="坐标系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3924300" y="2349500"/>
            <a:ext cx="46799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5816" name="Oval 8"/>
          <p:cNvSpPr>
            <a:spLocks noChangeArrowheads="1"/>
          </p:cNvSpPr>
          <p:nvPr/>
        </p:nvSpPr>
        <p:spPr bwMode="auto">
          <a:xfrm>
            <a:off x="6372225" y="37163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17" name="Line 9"/>
          <p:cNvSpPr>
            <a:spLocks noChangeShapeType="1"/>
          </p:cNvSpPr>
          <p:nvPr/>
        </p:nvSpPr>
        <p:spPr bwMode="auto">
          <a:xfrm flipH="1">
            <a:off x="5364163" y="2852738"/>
            <a:ext cx="1512887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18" name="Oval 10"/>
          <p:cNvSpPr>
            <a:spLocks noChangeArrowheads="1"/>
          </p:cNvSpPr>
          <p:nvPr/>
        </p:nvSpPr>
        <p:spPr bwMode="auto">
          <a:xfrm>
            <a:off x="6011863" y="33575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 flipH="1">
            <a:off x="5075238" y="2349500"/>
            <a:ext cx="1512887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0" name="Oval 12"/>
          <p:cNvSpPr>
            <a:spLocks noChangeArrowheads="1"/>
          </p:cNvSpPr>
          <p:nvPr/>
        </p:nvSpPr>
        <p:spPr bwMode="auto">
          <a:xfrm>
            <a:off x="6011863" y="40767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1" name="Oval 13"/>
          <p:cNvSpPr>
            <a:spLocks noChangeArrowheads="1"/>
          </p:cNvSpPr>
          <p:nvPr/>
        </p:nvSpPr>
        <p:spPr bwMode="auto">
          <a:xfrm>
            <a:off x="5795963" y="45085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2" name="Line 14"/>
          <p:cNvSpPr>
            <a:spLocks noChangeShapeType="1"/>
          </p:cNvSpPr>
          <p:nvPr/>
        </p:nvSpPr>
        <p:spPr bwMode="auto">
          <a:xfrm flipH="1">
            <a:off x="5076825" y="2636838"/>
            <a:ext cx="1727200" cy="3455987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3" name="Oval 15"/>
          <p:cNvSpPr>
            <a:spLocks noChangeArrowheads="1"/>
          </p:cNvSpPr>
          <p:nvPr/>
        </p:nvSpPr>
        <p:spPr bwMode="auto">
          <a:xfrm>
            <a:off x="6011863" y="40767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4" name="Oval 16"/>
          <p:cNvSpPr>
            <a:spLocks noChangeArrowheads="1"/>
          </p:cNvSpPr>
          <p:nvPr/>
        </p:nvSpPr>
        <p:spPr bwMode="auto">
          <a:xfrm>
            <a:off x="5221288" y="45085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5" name="Line 17"/>
          <p:cNvSpPr>
            <a:spLocks noChangeShapeType="1"/>
          </p:cNvSpPr>
          <p:nvPr/>
        </p:nvSpPr>
        <p:spPr bwMode="auto">
          <a:xfrm flipH="1">
            <a:off x="4356100" y="3429000"/>
            <a:ext cx="3024188" cy="15843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5826" name="Rectangle 18"/>
          <p:cNvSpPr>
            <a:spLocks noChangeArrowheads="1"/>
          </p:cNvSpPr>
          <p:nvPr/>
        </p:nvSpPr>
        <p:spPr bwMode="auto">
          <a:xfrm>
            <a:off x="395536" y="472113"/>
            <a:ext cx="80648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一次函数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y=kx+b(k≠0)    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图象的画法 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两点</a:t>
            </a:r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3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3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3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"/>
                                        <p:tgtEl>
                                          <p:spTgt spid="3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5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3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6" grpId="0" animBg="1"/>
      <p:bldP spid="375817" grpId="1" animBg="1"/>
      <p:bldP spid="375818" grpId="2" animBg="1"/>
      <p:bldP spid="375819" grpId="3" animBg="1"/>
      <p:bldP spid="375820" grpId="4" animBg="1"/>
      <p:bldP spid="375821" grpId="5" animBg="1"/>
      <p:bldP spid="375822" grpId="6" animBg="1"/>
      <p:bldP spid="375823" grpId="7" animBg="1"/>
      <p:bldP spid="375824" grpId="8" animBg="1"/>
      <p:bldP spid="375825" grpId="9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9" name="Picture 3" descr="坐标系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924300" y="2349500"/>
            <a:ext cx="46799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836612" y="441326"/>
            <a:ext cx="83073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比较下列一对一次函数的图象有什么共同点，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有什么不同点？ </a:t>
            </a:r>
          </a:p>
        </p:txBody>
      </p:sp>
      <p:graphicFrame>
        <p:nvGraphicFramePr>
          <p:cNvPr id="377861" name="Object 5"/>
          <p:cNvGraphicFramePr>
            <a:graphicFrameLocks noChangeAspect="1"/>
          </p:cNvGraphicFramePr>
          <p:nvPr/>
        </p:nvGraphicFramePr>
        <p:xfrm>
          <a:off x="5580063" y="5876925"/>
          <a:ext cx="936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r:id="rId4" imgW="394970" imgH="191135" progId="Equation.DSMT4">
                  <p:embed/>
                </p:oleObj>
              </mc:Choice>
              <mc:Fallback>
                <p:oleObj r:id="rId4" imgW="394970" imgH="1911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580063" y="5876925"/>
                        <a:ext cx="936625" cy="4572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2" name="Object 6"/>
          <p:cNvGraphicFramePr>
            <a:graphicFrameLocks noChangeAspect="1"/>
          </p:cNvGraphicFramePr>
          <p:nvPr/>
        </p:nvGraphicFramePr>
        <p:xfrm>
          <a:off x="3924300" y="5876925"/>
          <a:ext cx="13668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r:id="rId6" imgW="585470" imgH="191135" progId="Equation.DSMT4">
                  <p:embed/>
                </p:oleObj>
              </mc:Choice>
              <mc:Fallback>
                <p:oleObj r:id="rId6" imgW="585470" imgH="1911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924300" y="5876925"/>
                        <a:ext cx="1366838" cy="44926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3" name="Object 7"/>
          <p:cNvGraphicFramePr>
            <a:graphicFrameLocks noChangeAspect="1"/>
          </p:cNvGraphicFramePr>
          <p:nvPr/>
        </p:nvGraphicFramePr>
        <p:xfrm>
          <a:off x="2339975" y="3013075"/>
          <a:ext cx="14398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r:id="rId8" imgW="394970" imgH="191135" progId="Equation.DSMT4">
                  <p:embed/>
                </p:oleObj>
              </mc:Choice>
              <mc:Fallback>
                <p:oleObj r:id="rId8" imgW="394970" imgH="1911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339975" y="3013075"/>
                        <a:ext cx="1439863" cy="70326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4" name="Object 8"/>
          <p:cNvGraphicFramePr>
            <a:graphicFrameLocks noChangeAspect="1"/>
          </p:cNvGraphicFramePr>
          <p:nvPr/>
        </p:nvGraphicFramePr>
        <p:xfrm>
          <a:off x="0" y="3013075"/>
          <a:ext cx="21240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r:id="rId9" imgW="585470" imgH="191135" progId="Equation.DSMT4">
                  <p:embed/>
                </p:oleObj>
              </mc:Choice>
              <mc:Fallback>
                <p:oleObj r:id="rId9" imgW="585470" imgH="1911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3013075"/>
                        <a:ext cx="2124075" cy="69691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5" name="Line 9"/>
          <p:cNvSpPr>
            <a:spLocks noChangeShapeType="1"/>
          </p:cNvSpPr>
          <p:nvPr/>
        </p:nvSpPr>
        <p:spPr bwMode="auto">
          <a:xfrm flipV="1">
            <a:off x="5508625" y="2636838"/>
            <a:ext cx="1150938" cy="3384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 flipV="1">
            <a:off x="5219700" y="2779713"/>
            <a:ext cx="1150938" cy="3313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67" name="Rectangle 11"/>
          <p:cNvSpPr>
            <a:spLocks noChangeArrowheads="1"/>
          </p:cNvSpPr>
          <p:nvPr/>
        </p:nvSpPr>
        <p:spPr bwMode="auto">
          <a:xfrm>
            <a:off x="755650" y="2997200"/>
            <a:ext cx="360363" cy="6477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68" name="Rectangle 12"/>
          <p:cNvSpPr>
            <a:spLocks noChangeArrowheads="1"/>
          </p:cNvSpPr>
          <p:nvPr/>
        </p:nvSpPr>
        <p:spPr bwMode="auto">
          <a:xfrm>
            <a:off x="3059113" y="2997200"/>
            <a:ext cx="360362" cy="6477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69" name="Line 13"/>
          <p:cNvSpPr>
            <a:spLocks noChangeShapeType="1"/>
          </p:cNvSpPr>
          <p:nvPr/>
        </p:nvSpPr>
        <p:spPr bwMode="auto">
          <a:xfrm flipV="1">
            <a:off x="4284663" y="3429000"/>
            <a:ext cx="3959225" cy="19446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70" name="Line 14"/>
          <p:cNvSpPr>
            <a:spLocks noChangeShapeType="1"/>
          </p:cNvSpPr>
          <p:nvPr/>
        </p:nvSpPr>
        <p:spPr bwMode="auto">
          <a:xfrm flipV="1">
            <a:off x="4500563" y="2781300"/>
            <a:ext cx="3527425" cy="17287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77871" name="Object 15"/>
          <p:cNvGraphicFramePr>
            <a:graphicFrameLocks noChangeAspect="1"/>
          </p:cNvGraphicFramePr>
          <p:nvPr/>
        </p:nvGraphicFramePr>
        <p:xfrm>
          <a:off x="8064500" y="3500438"/>
          <a:ext cx="107950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r:id="rId10" imgW="433070" imgH="356870" progId="Equation.DSMT4">
                  <p:embed/>
                </p:oleObj>
              </mc:Choice>
              <mc:Fallback>
                <p:oleObj r:id="rId10" imgW="433070" imgH="3568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064500" y="3500438"/>
                        <a:ext cx="1079500" cy="8874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2" name="Object 16"/>
          <p:cNvGraphicFramePr>
            <a:graphicFrameLocks noChangeAspect="1"/>
          </p:cNvGraphicFramePr>
          <p:nvPr/>
        </p:nvGraphicFramePr>
        <p:xfrm>
          <a:off x="7812088" y="2332038"/>
          <a:ext cx="1295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r:id="rId12" imgW="622935" imgH="356235" progId="Equation.DSMT4">
                  <p:embed/>
                </p:oleObj>
              </mc:Choice>
              <mc:Fallback>
                <p:oleObj r:id="rId12" imgW="622935" imgH="3562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812088" y="2332038"/>
                        <a:ext cx="1295400" cy="736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3" name="Object 17"/>
          <p:cNvGraphicFramePr>
            <a:graphicFrameLocks noChangeAspect="1"/>
          </p:cNvGraphicFramePr>
          <p:nvPr/>
        </p:nvGraphicFramePr>
        <p:xfrm>
          <a:off x="2555875" y="4697413"/>
          <a:ext cx="129540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r:id="rId14" imgW="433070" imgH="356870" progId="Equation.DSMT4">
                  <p:embed/>
                </p:oleObj>
              </mc:Choice>
              <mc:Fallback>
                <p:oleObj r:id="rId14" imgW="433070" imgH="3568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55875" y="4697413"/>
                        <a:ext cx="1295400" cy="10652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74" name="Object 18"/>
          <p:cNvGraphicFramePr>
            <a:graphicFrameLocks noChangeAspect="1"/>
          </p:cNvGraphicFramePr>
          <p:nvPr/>
        </p:nvGraphicFramePr>
        <p:xfrm>
          <a:off x="0" y="4697413"/>
          <a:ext cx="183515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r:id="rId15" imgW="622935" imgH="356235" progId="Equation.DSMT4">
                  <p:embed/>
                </p:oleObj>
              </mc:Choice>
              <mc:Fallback>
                <p:oleObj r:id="rId15" imgW="622935" imgH="3562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4697413"/>
                        <a:ext cx="1835150" cy="10429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75" name="AutoShape 19"/>
          <p:cNvSpPr/>
          <p:nvPr/>
        </p:nvSpPr>
        <p:spPr bwMode="auto">
          <a:xfrm rot="16200000" flipH="1" flipV="1">
            <a:off x="2015332" y="1735931"/>
            <a:ext cx="215900" cy="2303463"/>
          </a:xfrm>
          <a:prstGeom prst="leftBrace">
            <a:avLst>
              <a:gd name="adj1" fmla="val 8890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76" name="Text Box 20"/>
          <p:cNvSpPr txBox="1">
            <a:spLocks noChangeArrowheads="1"/>
          </p:cNvSpPr>
          <p:nvPr/>
        </p:nvSpPr>
        <p:spPr bwMode="auto">
          <a:xfrm>
            <a:off x="900113" y="2349500"/>
            <a:ext cx="3024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K</a:t>
            </a:r>
            <a:r>
              <a:rPr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相同 </a:t>
            </a:r>
            <a:r>
              <a:rPr lang="en-US" altLang="zh-CN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不同</a:t>
            </a:r>
          </a:p>
        </p:txBody>
      </p:sp>
      <p:sp>
        <p:nvSpPr>
          <p:cNvPr id="377877" name="Rectangle 21"/>
          <p:cNvSpPr>
            <a:spLocks noChangeArrowheads="1"/>
          </p:cNvSpPr>
          <p:nvPr/>
        </p:nvSpPr>
        <p:spPr bwMode="auto">
          <a:xfrm>
            <a:off x="611188" y="4625975"/>
            <a:ext cx="360362" cy="113665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78" name="Rectangle 22"/>
          <p:cNvSpPr>
            <a:spLocks noChangeArrowheads="1"/>
          </p:cNvSpPr>
          <p:nvPr/>
        </p:nvSpPr>
        <p:spPr bwMode="auto">
          <a:xfrm>
            <a:off x="3203575" y="4625975"/>
            <a:ext cx="360363" cy="113665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79" name="AutoShape 23"/>
          <p:cNvSpPr/>
          <p:nvPr/>
        </p:nvSpPr>
        <p:spPr bwMode="auto">
          <a:xfrm rot="16200000">
            <a:off x="2043113" y="4546600"/>
            <a:ext cx="160338" cy="2592387"/>
          </a:xfrm>
          <a:prstGeom prst="leftBrace">
            <a:avLst>
              <a:gd name="adj1" fmla="val 13473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0" name="Text Box 24"/>
          <p:cNvSpPr txBox="1">
            <a:spLocks noChangeArrowheads="1"/>
          </p:cNvSpPr>
          <p:nvPr/>
        </p:nvSpPr>
        <p:spPr bwMode="auto">
          <a:xfrm>
            <a:off x="1116013" y="5778500"/>
            <a:ext cx="2519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K</a:t>
            </a:r>
            <a:r>
              <a:rPr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相同 </a:t>
            </a:r>
            <a:r>
              <a:rPr lang="en-US" altLang="zh-CN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不同</a:t>
            </a:r>
          </a:p>
        </p:txBody>
      </p:sp>
      <p:sp>
        <p:nvSpPr>
          <p:cNvPr id="377881" name="Text Box 25"/>
          <p:cNvSpPr txBox="1">
            <a:spLocks noChangeArrowheads="1"/>
          </p:cNvSpPr>
          <p:nvPr/>
        </p:nvSpPr>
        <p:spPr bwMode="auto">
          <a:xfrm>
            <a:off x="251520" y="1901825"/>
            <a:ext cx="3024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直线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图象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平行</a:t>
            </a:r>
          </a:p>
        </p:txBody>
      </p:sp>
      <p:sp>
        <p:nvSpPr>
          <p:cNvPr id="377882" name="Text Box 26"/>
          <p:cNvSpPr txBox="1">
            <a:spLocks noChangeArrowheads="1"/>
          </p:cNvSpPr>
          <p:nvPr/>
        </p:nvSpPr>
        <p:spPr bwMode="auto">
          <a:xfrm>
            <a:off x="395288" y="6165850"/>
            <a:ext cx="3024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直线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图象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平行</a:t>
            </a:r>
          </a:p>
        </p:txBody>
      </p:sp>
      <p:sp>
        <p:nvSpPr>
          <p:cNvPr id="377883" name="Text Box 27"/>
          <p:cNvSpPr txBox="1">
            <a:spLocks noChangeArrowheads="1"/>
          </p:cNvSpPr>
          <p:nvPr/>
        </p:nvSpPr>
        <p:spPr bwMode="auto">
          <a:xfrm>
            <a:off x="1619250" y="-42441"/>
            <a:ext cx="676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对于直线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y=k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x+b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与直线 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y=k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x+b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3303589" y="893663"/>
            <a:ext cx="584041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当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k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=k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2 , 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≠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2 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时，两直线平行 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;</a:t>
            </a:r>
          </a:p>
        </p:txBody>
      </p:sp>
      <p:sp>
        <p:nvSpPr>
          <p:cNvPr id="377885" name="Rectangle 29"/>
          <p:cNvSpPr>
            <a:spLocks noChangeArrowheads="1"/>
          </p:cNvSpPr>
          <p:nvPr/>
        </p:nvSpPr>
        <p:spPr bwMode="auto">
          <a:xfrm>
            <a:off x="1763713" y="2997200"/>
            <a:ext cx="360362" cy="647700"/>
          </a:xfrm>
          <a:prstGeom prst="rect">
            <a:avLst/>
          </a:prstGeom>
          <a:noFill/>
          <a:ln w="57150">
            <a:solidFill>
              <a:srgbClr val="00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6" name="Rectangle 30"/>
          <p:cNvSpPr>
            <a:spLocks noChangeArrowheads="1"/>
          </p:cNvSpPr>
          <p:nvPr/>
        </p:nvSpPr>
        <p:spPr bwMode="auto">
          <a:xfrm>
            <a:off x="1476375" y="4868863"/>
            <a:ext cx="360363" cy="647700"/>
          </a:xfrm>
          <a:prstGeom prst="rect">
            <a:avLst/>
          </a:prstGeom>
          <a:noFill/>
          <a:ln w="57150">
            <a:solidFill>
              <a:srgbClr val="00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7" name="Line 31"/>
          <p:cNvSpPr>
            <a:spLocks noChangeShapeType="1"/>
          </p:cNvSpPr>
          <p:nvPr/>
        </p:nvSpPr>
        <p:spPr bwMode="auto">
          <a:xfrm>
            <a:off x="1979613" y="3716338"/>
            <a:ext cx="3603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8" name="Line 32"/>
          <p:cNvSpPr>
            <a:spLocks noChangeShapeType="1"/>
          </p:cNvSpPr>
          <p:nvPr/>
        </p:nvSpPr>
        <p:spPr bwMode="auto">
          <a:xfrm flipV="1">
            <a:off x="1692275" y="4292600"/>
            <a:ext cx="64770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7889" name="Text Box 33"/>
          <p:cNvSpPr txBox="1">
            <a:spLocks noChangeArrowheads="1"/>
          </p:cNvSpPr>
          <p:nvPr/>
        </p:nvSpPr>
        <p:spPr bwMode="auto">
          <a:xfrm>
            <a:off x="0" y="3933825"/>
            <a:ext cx="230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K</a:t>
            </a:r>
            <a:r>
              <a:rPr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不同 </a:t>
            </a:r>
            <a:r>
              <a:rPr lang="en-US" altLang="zh-CN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相同</a:t>
            </a:r>
          </a:p>
        </p:txBody>
      </p:sp>
      <p:sp>
        <p:nvSpPr>
          <p:cNvPr id="377890" name="Text Box 34"/>
          <p:cNvSpPr txBox="1">
            <a:spLocks noChangeArrowheads="1"/>
          </p:cNvSpPr>
          <p:nvPr/>
        </p:nvSpPr>
        <p:spPr bwMode="auto">
          <a:xfrm>
            <a:off x="2051050" y="3933825"/>
            <a:ext cx="3024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直线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图象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相交</a:t>
            </a:r>
          </a:p>
        </p:txBody>
      </p:sp>
      <p:sp>
        <p:nvSpPr>
          <p:cNvPr id="377891" name="Text Box 35"/>
          <p:cNvSpPr txBox="1">
            <a:spLocks noChangeArrowheads="1"/>
          </p:cNvSpPr>
          <p:nvPr/>
        </p:nvSpPr>
        <p:spPr bwMode="auto">
          <a:xfrm>
            <a:off x="467544" y="1412776"/>
            <a:ext cx="7561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当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k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1 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≠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k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2 , 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=b</a:t>
            </a:r>
            <a:r>
              <a:rPr lang="en-US" altLang="zh-CN" sz="2800" b="1" i="1" baseline="-25000">
                <a:solidFill>
                  <a:srgbClr val="000000"/>
                </a:solidFill>
                <a:latin typeface="Tahoma" panose="020B0604030504040204" pitchFamily="34" charset="0"/>
              </a:rPr>
              <a:t>2 </a:t>
            </a:r>
            <a:r>
              <a:rPr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时，两直线相交于点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en-US" altLang="zh-CN" sz="2800" b="1" i="1">
                <a:solidFill>
                  <a:srgbClr val="000000"/>
                </a:solidFill>
                <a:latin typeface="Tahoma" panose="020B0604030504040204" pitchFamily="34" charset="0"/>
              </a:rPr>
              <a:t>0,b)</a:t>
            </a: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2" nodeType="after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6" presetClass="entr" presetSubtype="0" fill="hold" grpId="6" nodeType="afterEffect"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3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7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7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78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12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3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12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37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0" presetClass="entr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2000"/>
                                        <p:tgtEl>
                                          <p:spTgt spid="37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7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7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0" grpId="0"/>
      <p:bldP spid="377867" grpId="1" animBg="1"/>
      <p:bldP spid="377868" grpId="2" animBg="1"/>
      <p:bldP spid="377875" grpId="3" animBg="1"/>
      <p:bldP spid="377876" grpId="4"/>
      <p:bldP spid="377877" grpId="5" animBg="1"/>
      <p:bldP spid="377878" grpId="6" animBg="1"/>
      <p:bldP spid="377879" grpId="7" animBg="1"/>
      <p:bldP spid="377880" grpId="8"/>
      <p:bldP spid="377881" grpId="9"/>
      <p:bldP spid="377882" grpId="10"/>
      <p:bldP spid="377883" grpId="11"/>
      <p:bldP spid="377884" grpId="12"/>
      <p:bldP spid="377885" grpId="13" animBg="1"/>
      <p:bldP spid="377886" grpId="14" animBg="1"/>
      <p:bldP spid="377887" grpId="15" animBg="1"/>
      <p:bldP spid="377888" grpId="16" animBg="1"/>
      <p:bldP spid="377889" grpId="17"/>
      <p:bldP spid="377890" grpId="18"/>
      <p:bldP spid="377891" grpId="19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730" name="Picture 2" descr="一次函数图象图片01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290512"/>
            <a:ext cx="7770813" cy="636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9731" name="Line 3"/>
          <p:cNvSpPr>
            <a:spLocks noChangeShapeType="1"/>
          </p:cNvSpPr>
          <p:nvPr/>
        </p:nvSpPr>
        <p:spPr bwMode="auto">
          <a:xfrm flipV="1">
            <a:off x="2051050" y="1628775"/>
            <a:ext cx="4392613" cy="3095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2" name="AutoShape 4"/>
          <p:cNvSpPr>
            <a:spLocks noChangeArrowheads="1"/>
          </p:cNvSpPr>
          <p:nvPr/>
        </p:nvSpPr>
        <p:spPr bwMode="auto">
          <a:xfrm>
            <a:off x="3059113" y="3860800"/>
            <a:ext cx="144462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 flipH="1" flipV="1">
            <a:off x="3132138" y="35020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 flipH="1">
            <a:off x="5724525" y="2133600"/>
            <a:ext cx="0" cy="136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 flipV="1">
            <a:off x="3132138" y="3933825"/>
            <a:ext cx="7207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6" name="Line 8"/>
          <p:cNvSpPr>
            <a:spLocks noChangeShapeType="1"/>
          </p:cNvSpPr>
          <p:nvPr/>
        </p:nvSpPr>
        <p:spPr bwMode="auto">
          <a:xfrm flipH="1" flipV="1">
            <a:off x="3852863" y="2133600"/>
            <a:ext cx="18716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7" name="AutoShape 9"/>
          <p:cNvSpPr>
            <a:spLocks noChangeArrowheads="1"/>
          </p:cNvSpPr>
          <p:nvPr/>
        </p:nvSpPr>
        <p:spPr bwMode="auto">
          <a:xfrm>
            <a:off x="3176588" y="3398838"/>
            <a:ext cx="2519362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8" name="AutoShape 10"/>
          <p:cNvSpPr>
            <a:spLocks noChangeArrowheads="1"/>
          </p:cNvSpPr>
          <p:nvPr/>
        </p:nvSpPr>
        <p:spPr bwMode="auto">
          <a:xfrm>
            <a:off x="3636963" y="2205038"/>
            <a:ext cx="217487" cy="1727200"/>
          </a:xfrm>
          <a:prstGeom prst="upArrow">
            <a:avLst>
              <a:gd name="adj1" fmla="val 50000"/>
              <a:gd name="adj2" fmla="val 1985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39" name="AutoShape 11"/>
          <p:cNvSpPr>
            <a:spLocks noChangeArrowheads="1"/>
          </p:cNvSpPr>
          <p:nvPr/>
        </p:nvSpPr>
        <p:spPr bwMode="auto">
          <a:xfrm>
            <a:off x="3059113" y="3860800"/>
            <a:ext cx="142875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29740" name="Object 12"/>
          <p:cNvGraphicFramePr>
            <a:graphicFrameLocks noChangeAspect="1"/>
          </p:cNvGraphicFramePr>
          <p:nvPr/>
        </p:nvGraphicFramePr>
        <p:xfrm>
          <a:off x="6516688" y="908050"/>
          <a:ext cx="11525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5" imgW="483235" imgH="394335" progId="Equation.3">
                  <p:embed/>
                </p:oleObj>
              </mc:Choice>
              <mc:Fallback>
                <p:oleObj r:id="rId5" imgW="483235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516688" y="908050"/>
                        <a:ext cx="11525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41" name="Text Box 13"/>
          <p:cNvSpPr txBox="1">
            <a:spLocks noChangeArrowheads="1"/>
          </p:cNvSpPr>
          <p:nvPr/>
        </p:nvSpPr>
        <p:spPr bwMode="auto">
          <a:xfrm>
            <a:off x="4572000" y="36449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增大</a:t>
            </a:r>
          </a:p>
        </p:txBody>
      </p:sp>
      <p:sp>
        <p:nvSpPr>
          <p:cNvPr id="329742" name="Text Box 14"/>
          <p:cNvSpPr txBox="1">
            <a:spLocks noChangeArrowheads="1"/>
          </p:cNvSpPr>
          <p:nvPr/>
        </p:nvSpPr>
        <p:spPr bwMode="auto">
          <a:xfrm>
            <a:off x="2628900" y="256540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y增大</a:t>
            </a:r>
          </a:p>
        </p:txBody>
      </p:sp>
      <p:sp>
        <p:nvSpPr>
          <p:cNvPr id="329743" name="AutoShape 15"/>
          <p:cNvSpPr>
            <a:spLocks noChangeArrowheads="1"/>
          </p:cNvSpPr>
          <p:nvPr/>
        </p:nvSpPr>
        <p:spPr bwMode="auto">
          <a:xfrm>
            <a:off x="4716463" y="2708275"/>
            <a:ext cx="142875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44" name="Line 16"/>
          <p:cNvSpPr>
            <a:spLocks noChangeShapeType="1"/>
          </p:cNvSpPr>
          <p:nvPr/>
        </p:nvSpPr>
        <p:spPr bwMode="auto">
          <a:xfrm flipH="1">
            <a:off x="4787900" y="2781300"/>
            <a:ext cx="0" cy="7191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45" name="Line 17"/>
          <p:cNvSpPr>
            <a:spLocks noChangeShapeType="1"/>
          </p:cNvSpPr>
          <p:nvPr/>
        </p:nvSpPr>
        <p:spPr bwMode="auto">
          <a:xfrm flipH="1">
            <a:off x="3852863" y="2781300"/>
            <a:ext cx="9350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9746" name="Rectangle 18"/>
          <p:cNvSpPr>
            <a:spLocks noChangeArrowheads="1"/>
          </p:cNvSpPr>
          <p:nvPr/>
        </p:nvSpPr>
        <p:spPr bwMode="auto">
          <a:xfrm>
            <a:off x="468313" y="5589588"/>
            <a:ext cx="7235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</a:rPr>
              <a:t>（1）当</a:t>
            </a:r>
            <a:r>
              <a:rPr lang="zh-CN" altLang="en-US" sz="3200" b="1" i="1" dirty="0">
                <a:solidFill>
                  <a:srgbClr val="0000FF"/>
                </a:solidFill>
              </a:rPr>
              <a:t>k</a:t>
            </a:r>
            <a:r>
              <a:rPr lang="zh-CN" altLang="en-US" sz="3200" b="1" dirty="0">
                <a:solidFill>
                  <a:srgbClr val="0000FF"/>
                </a:solidFill>
              </a:rPr>
              <a:t>＞0时，图像过一、三象限，</a:t>
            </a:r>
            <a:r>
              <a:rPr lang="zh-CN" altLang="en-US" sz="3200" b="1" i="1" dirty="0">
                <a:solidFill>
                  <a:srgbClr val="0000FF"/>
                </a:solidFill>
              </a:rPr>
              <a:t>y</a:t>
            </a:r>
            <a:r>
              <a:rPr lang="zh-CN" altLang="en-US" sz="3200" b="1" dirty="0">
                <a:solidFill>
                  <a:srgbClr val="0000FF"/>
                </a:solidFill>
              </a:rPr>
              <a:t>随</a:t>
            </a:r>
            <a:r>
              <a:rPr lang="zh-CN" altLang="en-US" sz="3200" b="1" i="1" dirty="0">
                <a:solidFill>
                  <a:srgbClr val="0000FF"/>
                </a:solidFill>
              </a:rPr>
              <a:t>x</a:t>
            </a:r>
            <a:r>
              <a:rPr lang="zh-CN" altLang="en-US" sz="3200" b="1" dirty="0">
                <a:solidFill>
                  <a:srgbClr val="0000FF"/>
                </a:solidFill>
              </a:rPr>
              <a:t>的增大而增大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06 0.00023 L 0.28403 -0.26174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nimBg="1"/>
      <p:bldP spid="329732" grpId="1" animBg="1"/>
      <p:bldP spid="329733" grpId="2" animBg="1"/>
      <p:bldP spid="329734" grpId="3" animBg="1"/>
      <p:bldP spid="329735" grpId="4" animBg="1"/>
      <p:bldP spid="329736" grpId="5" animBg="1"/>
      <p:bldP spid="329737" grpId="6" animBg="1"/>
      <p:bldP spid="329738" grpId="7" animBg="1"/>
      <p:bldP spid="329739" grpId="8" animBg="1"/>
      <p:bldP spid="329741" grpId="9"/>
      <p:bldP spid="329742" grpId="10"/>
      <p:bldP spid="329743" grpId="11" animBg="1"/>
      <p:bldP spid="329744" grpId="12" animBg="1"/>
      <p:bldP spid="329745" grpId="13" animBg="1"/>
      <p:bldP spid="329746" grpId="14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468313" y="615950"/>
            <a:ext cx="5367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画出一次函数                   的图象 </a:t>
            </a:r>
          </a:p>
        </p:txBody>
      </p:sp>
      <p:graphicFrame>
        <p:nvGraphicFramePr>
          <p:cNvPr id="378884" name="Object 4"/>
          <p:cNvGraphicFramePr>
            <a:graphicFrameLocks noChangeAspect="1"/>
          </p:cNvGraphicFramePr>
          <p:nvPr/>
        </p:nvGraphicFramePr>
        <p:xfrm>
          <a:off x="2795588" y="333375"/>
          <a:ext cx="17049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r:id="rId3" imgW="673735" imgH="394335" progId="Equation.DSMT4">
                  <p:embed/>
                </p:oleObj>
              </mc:Choice>
              <mc:Fallback>
                <p:oleObj r:id="rId3" imgW="673735" imgH="3943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95588" y="333375"/>
                        <a:ext cx="17049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885" name="Picture 5" descr="坐标系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067175" y="1484313"/>
            <a:ext cx="4608513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886" name="Rectangle 6"/>
          <p:cNvSpPr>
            <a:spLocks noChangeArrowheads="1"/>
          </p:cNvSpPr>
          <p:nvPr/>
        </p:nvSpPr>
        <p:spPr bwMode="auto">
          <a:xfrm>
            <a:off x="1908175" y="1879600"/>
            <a:ext cx="5762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1331913" y="1879600"/>
            <a:ext cx="576262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755650" y="1879600"/>
            <a:ext cx="5762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378889" name="Rectangle 9"/>
          <p:cNvSpPr>
            <a:spLocks noChangeArrowheads="1"/>
          </p:cNvSpPr>
          <p:nvPr/>
        </p:nvSpPr>
        <p:spPr bwMode="auto">
          <a:xfrm>
            <a:off x="1908175" y="1341438"/>
            <a:ext cx="5762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8890" name="Rectangle 10"/>
          <p:cNvSpPr>
            <a:spLocks noChangeArrowheads="1"/>
          </p:cNvSpPr>
          <p:nvPr/>
        </p:nvSpPr>
        <p:spPr bwMode="auto">
          <a:xfrm>
            <a:off x="1331913" y="1341438"/>
            <a:ext cx="57626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8891" name="Rectangle 11"/>
          <p:cNvSpPr>
            <a:spLocks noChangeArrowheads="1"/>
          </p:cNvSpPr>
          <p:nvPr/>
        </p:nvSpPr>
        <p:spPr bwMode="auto">
          <a:xfrm>
            <a:off x="755650" y="1341438"/>
            <a:ext cx="5762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78892" name="Line 12"/>
          <p:cNvSpPr>
            <a:spLocks noChangeShapeType="1"/>
          </p:cNvSpPr>
          <p:nvPr/>
        </p:nvSpPr>
        <p:spPr bwMode="auto">
          <a:xfrm>
            <a:off x="755650" y="1341438"/>
            <a:ext cx="172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3" name="Line 13"/>
          <p:cNvSpPr>
            <a:spLocks noChangeShapeType="1"/>
          </p:cNvSpPr>
          <p:nvPr/>
        </p:nvSpPr>
        <p:spPr bwMode="auto">
          <a:xfrm>
            <a:off x="755650" y="1879600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4" name="Line 14"/>
          <p:cNvSpPr>
            <a:spLocks noChangeShapeType="1"/>
          </p:cNvSpPr>
          <p:nvPr/>
        </p:nvSpPr>
        <p:spPr bwMode="auto">
          <a:xfrm>
            <a:off x="755650" y="2420938"/>
            <a:ext cx="172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5" name="Line 15"/>
          <p:cNvSpPr>
            <a:spLocks noChangeShapeType="1"/>
          </p:cNvSpPr>
          <p:nvPr/>
        </p:nvSpPr>
        <p:spPr bwMode="auto">
          <a:xfrm flipH="1">
            <a:off x="755650" y="1341438"/>
            <a:ext cx="0" cy="10795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6" name="Line 16"/>
          <p:cNvSpPr>
            <a:spLocks noChangeShapeType="1"/>
          </p:cNvSpPr>
          <p:nvPr/>
        </p:nvSpPr>
        <p:spPr bwMode="auto">
          <a:xfrm flipH="1">
            <a:off x="1331913" y="1341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7" name="Line 17"/>
          <p:cNvSpPr>
            <a:spLocks noChangeShapeType="1"/>
          </p:cNvSpPr>
          <p:nvPr/>
        </p:nvSpPr>
        <p:spPr bwMode="auto">
          <a:xfrm flipH="1">
            <a:off x="1908175" y="1341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8" name="Line 18"/>
          <p:cNvSpPr>
            <a:spLocks noChangeShapeType="1"/>
          </p:cNvSpPr>
          <p:nvPr/>
        </p:nvSpPr>
        <p:spPr bwMode="auto">
          <a:xfrm flipH="1">
            <a:off x="2484438" y="1341438"/>
            <a:ext cx="0" cy="10795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899" name="Oval 19" descr="90%"/>
          <p:cNvSpPr>
            <a:spLocks noChangeArrowheads="1"/>
          </p:cNvSpPr>
          <p:nvPr/>
        </p:nvSpPr>
        <p:spPr bwMode="auto">
          <a:xfrm>
            <a:off x="6083300" y="3141663"/>
            <a:ext cx="144463" cy="144462"/>
          </a:xfrm>
          <a:prstGeom prst="ellipse">
            <a:avLst/>
          </a:prstGeom>
          <a:blipFill dpi="0" rotWithShape="0">
            <a:blip r:embed="rId6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0" name="Oval 20" descr="90%"/>
          <p:cNvSpPr>
            <a:spLocks noChangeArrowheads="1"/>
          </p:cNvSpPr>
          <p:nvPr/>
        </p:nvSpPr>
        <p:spPr bwMode="auto">
          <a:xfrm>
            <a:off x="7235825" y="2420938"/>
            <a:ext cx="144463" cy="144462"/>
          </a:xfrm>
          <a:prstGeom prst="ellipse">
            <a:avLst/>
          </a:prstGeom>
          <a:blipFill dpi="0" rotWithShape="0">
            <a:blip r:embed="rId6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1" name="Line 21"/>
          <p:cNvSpPr>
            <a:spLocks noChangeShapeType="1"/>
          </p:cNvSpPr>
          <p:nvPr/>
        </p:nvSpPr>
        <p:spPr bwMode="auto">
          <a:xfrm flipH="1">
            <a:off x="4284663" y="1989138"/>
            <a:ext cx="381635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2" name="Rectangle 22"/>
          <p:cNvSpPr>
            <a:spLocks noChangeArrowheads="1"/>
          </p:cNvSpPr>
          <p:nvPr/>
        </p:nvSpPr>
        <p:spPr bwMode="auto">
          <a:xfrm>
            <a:off x="468313" y="2565400"/>
            <a:ext cx="2016125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观察分析： </a:t>
            </a:r>
          </a:p>
        </p:txBody>
      </p:sp>
      <p:sp>
        <p:nvSpPr>
          <p:cNvPr id="378903" name="AutoShape 23"/>
          <p:cNvSpPr>
            <a:spLocks noChangeArrowheads="1"/>
          </p:cNvSpPr>
          <p:nvPr/>
        </p:nvSpPr>
        <p:spPr bwMode="auto">
          <a:xfrm>
            <a:off x="5508625" y="0"/>
            <a:ext cx="4140200" cy="1581150"/>
          </a:xfrm>
          <a:prstGeom prst="cloudCallout">
            <a:avLst>
              <a:gd name="adj1" fmla="val -29255"/>
              <a:gd name="adj2" fmla="val 9056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当一个点在直线上从左向右移动时，它的位置怎样变化</a:t>
            </a:r>
            <a:r>
              <a:rPr lang="zh-CN" altLang="en-US" sz="2400">
                <a:solidFill>
                  <a:srgbClr val="FFFF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</a:p>
        </p:txBody>
      </p:sp>
      <p:sp>
        <p:nvSpPr>
          <p:cNvPr id="378904" name="Oval 24" descr="90%"/>
          <p:cNvSpPr>
            <a:spLocks noChangeArrowheads="1"/>
          </p:cNvSpPr>
          <p:nvPr/>
        </p:nvSpPr>
        <p:spPr bwMode="auto">
          <a:xfrm>
            <a:off x="4643438" y="3933825"/>
            <a:ext cx="288925" cy="288925"/>
          </a:xfrm>
          <a:prstGeom prst="ellipse">
            <a:avLst/>
          </a:prstGeom>
          <a:blipFill dpi="0" rotWithShape="0">
            <a:blip r:embed="rId7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5" name="Line 25"/>
          <p:cNvSpPr>
            <a:spLocks noChangeShapeType="1"/>
          </p:cNvSpPr>
          <p:nvPr/>
        </p:nvSpPr>
        <p:spPr bwMode="auto">
          <a:xfrm>
            <a:off x="4716463" y="3644900"/>
            <a:ext cx="338455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6" name="Text Box 26"/>
          <p:cNvSpPr txBox="1">
            <a:spLocks noChangeArrowheads="1"/>
          </p:cNvSpPr>
          <p:nvPr/>
        </p:nvSpPr>
        <p:spPr bwMode="auto">
          <a:xfrm>
            <a:off x="250825" y="3500438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自变量</a:t>
            </a:r>
            <a:r>
              <a:rPr lang="en-US" altLang="zh-CN" sz="2800" b="1">
                <a:solidFill>
                  <a:srgbClr val="000000"/>
                </a:solidFill>
              </a:rPr>
              <a:t>x</a:t>
            </a:r>
            <a:r>
              <a:rPr lang="zh-CN" altLang="en-US" sz="2800" b="1">
                <a:solidFill>
                  <a:srgbClr val="000000"/>
                </a:solidFill>
              </a:rPr>
              <a:t>由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  <a:r>
              <a:rPr lang="zh-CN" altLang="en-US" sz="2800" b="1">
                <a:solidFill>
                  <a:srgbClr val="000000"/>
                </a:solidFill>
              </a:rPr>
              <a:t>到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</a:p>
        </p:txBody>
      </p: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250825" y="4133850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函数y的值从___到___</a:t>
            </a:r>
          </a:p>
        </p:txBody>
      </p:sp>
      <p:sp>
        <p:nvSpPr>
          <p:cNvPr id="378908" name="Line 28"/>
          <p:cNvSpPr>
            <a:spLocks noChangeShapeType="1"/>
          </p:cNvSpPr>
          <p:nvPr/>
        </p:nvSpPr>
        <p:spPr bwMode="auto">
          <a:xfrm rot="16200000" flipV="1">
            <a:off x="5219700" y="3213100"/>
            <a:ext cx="187325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09" name="Text Box 29"/>
          <p:cNvSpPr txBox="1">
            <a:spLocks noChangeArrowheads="1"/>
          </p:cNvSpPr>
          <p:nvPr/>
        </p:nvSpPr>
        <p:spPr bwMode="auto">
          <a:xfrm>
            <a:off x="2916238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sp>
        <p:nvSpPr>
          <p:cNvPr id="378910" name="Text Box 30"/>
          <p:cNvSpPr txBox="1">
            <a:spLocks noChangeArrowheads="1"/>
          </p:cNvSpPr>
          <p:nvPr/>
        </p:nvSpPr>
        <p:spPr bwMode="auto">
          <a:xfrm>
            <a:off x="1979613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2339975" y="406241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78912" name="Text Box 32"/>
          <p:cNvSpPr txBox="1">
            <a:spLocks noChangeArrowheads="1"/>
          </p:cNvSpPr>
          <p:nvPr/>
        </p:nvSpPr>
        <p:spPr bwMode="auto">
          <a:xfrm>
            <a:off x="3275013" y="40767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7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7889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7890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7890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06 -0.00023 L 0.30712 -0.25179" pathEditMode="relative" rAng="0" ptsTypes="AA">
                                      <p:cBhvr>
                                        <p:cTn id="73" dur="5000" fill="hold"/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1000"/>
                                        <p:tgtEl>
                                          <p:spTgt spid="3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3000"/>
                                        <p:tgtEl>
                                          <p:spTgt spid="3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2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1000"/>
                                        <p:tgtEl>
                                          <p:spTgt spid="37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3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9" dur="3000"/>
                                        <p:tgtEl>
                                          <p:spTgt spid="3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2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ntr" presetSubtype="0" fill="hold" grpId="2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6" grpId="0"/>
      <p:bldP spid="378887" grpId="1"/>
      <p:bldP spid="378888" grpId="2"/>
      <p:bldP spid="378889" grpId="3"/>
      <p:bldP spid="378890" grpId="4"/>
      <p:bldP spid="378891" grpId="5"/>
      <p:bldP spid="378892" grpId="6" animBg="1"/>
      <p:bldP spid="378893" grpId="7" animBg="1"/>
      <p:bldP spid="378894" grpId="8" animBg="1"/>
      <p:bldP spid="378895" grpId="9" animBg="1"/>
      <p:bldP spid="378896" grpId="10" animBg="1"/>
      <p:bldP spid="378897" grpId="11" animBg="1"/>
      <p:bldP spid="378898" grpId="12" animBg="1"/>
      <p:bldP spid="378899" grpId="13" animBg="1"/>
      <p:bldP spid="378900" grpId="14" animBg="1"/>
      <p:bldP spid="378901" grpId="15" animBg="1"/>
      <p:bldP spid="378903" grpId="16" animBg="1"/>
      <p:bldP spid="378904" grpId="17" animBg="1"/>
      <p:bldP spid="378904" grpId="18" animBg="1"/>
      <p:bldP spid="378905" grpId="19" animBg="1"/>
      <p:bldP spid="378906" grpId="20"/>
      <p:bldP spid="378907" grpId="21"/>
      <p:bldP spid="378908" grpId="22" animBg="1"/>
      <p:bldP spid="378909" grpId="23"/>
      <p:bldP spid="378910" grpId="24"/>
      <p:bldP spid="378911" grpId="25"/>
      <p:bldP spid="378912" grpId="26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ChangeArrowheads="1"/>
          </p:cNvSpPr>
          <p:nvPr/>
        </p:nvSpPr>
        <p:spPr bwMode="auto">
          <a:xfrm>
            <a:off x="468313" y="615950"/>
            <a:ext cx="5367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画出一次函数                   的图象 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2795588" y="333375"/>
          <a:ext cx="17049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r:id="rId3" imgW="673735" imgH="394335" progId="Equation.DSMT4">
                  <p:embed/>
                </p:oleObj>
              </mc:Choice>
              <mc:Fallback>
                <p:oleObj r:id="rId3" imgW="673735" imgH="3943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95588" y="333375"/>
                        <a:ext cx="17049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9909" name="Picture 5" descr="坐标系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067175" y="1484313"/>
            <a:ext cx="4608513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1908175" y="1879600"/>
            <a:ext cx="5762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1331913" y="1879600"/>
            <a:ext cx="576262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9912" name="Rectangle 8"/>
          <p:cNvSpPr>
            <a:spLocks noChangeArrowheads="1"/>
          </p:cNvSpPr>
          <p:nvPr/>
        </p:nvSpPr>
        <p:spPr bwMode="auto">
          <a:xfrm>
            <a:off x="755650" y="1879600"/>
            <a:ext cx="5762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auto">
          <a:xfrm>
            <a:off x="1908175" y="1341438"/>
            <a:ext cx="5762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auto">
          <a:xfrm>
            <a:off x="1331913" y="1341438"/>
            <a:ext cx="57626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9915" name="Rectangle 11"/>
          <p:cNvSpPr>
            <a:spLocks noChangeArrowheads="1"/>
          </p:cNvSpPr>
          <p:nvPr/>
        </p:nvSpPr>
        <p:spPr bwMode="auto">
          <a:xfrm>
            <a:off x="755650" y="1341438"/>
            <a:ext cx="5762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79916" name="Line 12"/>
          <p:cNvSpPr>
            <a:spLocks noChangeShapeType="1"/>
          </p:cNvSpPr>
          <p:nvPr/>
        </p:nvSpPr>
        <p:spPr bwMode="auto">
          <a:xfrm>
            <a:off x="755650" y="1341438"/>
            <a:ext cx="172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17" name="Line 13"/>
          <p:cNvSpPr>
            <a:spLocks noChangeShapeType="1"/>
          </p:cNvSpPr>
          <p:nvPr/>
        </p:nvSpPr>
        <p:spPr bwMode="auto">
          <a:xfrm>
            <a:off x="755650" y="1879600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18" name="Line 14"/>
          <p:cNvSpPr>
            <a:spLocks noChangeShapeType="1"/>
          </p:cNvSpPr>
          <p:nvPr/>
        </p:nvSpPr>
        <p:spPr bwMode="auto">
          <a:xfrm>
            <a:off x="755650" y="2420938"/>
            <a:ext cx="172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19" name="Line 15"/>
          <p:cNvSpPr>
            <a:spLocks noChangeShapeType="1"/>
          </p:cNvSpPr>
          <p:nvPr/>
        </p:nvSpPr>
        <p:spPr bwMode="auto">
          <a:xfrm flipH="1">
            <a:off x="755650" y="1341438"/>
            <a:ext cx="0" cy="10795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0" name="Line 16"/>
          <p:cNvSpPr>
            <a:spLocks noChangeShapeType="1"/>
          </p:cNvSpPr>
          <p:nvPr/>
        </p:nvSpPr>
        <p:spPr bwMode="auto">
          <a:xfrm flipH="1">
            <a:off x="1331913" y="1341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1" name="Line 17"/>
          <p:cNvSpPr>
            <a:spLocks noChangeShapeType="1"/>
          </p:cNvSpPr>
          <p:nvPr/>
        </p:nvSpPr>
        <p:spPr bwMode="auto">
          <a:xfrm flipH="1">
            <a:off x="1908175" y="1341438"/>
            <a:ext cx="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2" name="Line 18"/>
          <p:cNvSpPr>
            <a:spLocks noChangeShapeType="1"/>
          </p:cNvSpPr>
          <p:nvPr/>
        </p:nvSpPr>
        <p:spPr bwMode="auto">
          <a:xfrm flipH="1">
            <a:off x="2484438" y="1341438"/>
            <a:ext cx="0" cy="10795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3" name="Line 19"/>
          <p:cNvSpPr>
            <a:spLocks noChangeShapeType="1"/>
          </p:cNvSpPr>
          <p:nvPr/>
        </p:nvSpPr>
        <p:spPr bwMode="auto">
          <a:xfrm flipH="1">
            <a:off x="4284663" y="1989138"/>
            <a:ext cx="381635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24" name="Rectangle 20"/>
          <p:cNvSpPr>
            <a:spLocks noChangeArrowheads="1"/>
          </p:cNvSpPr>
          <p:nvPr/>
        </p:nvSpPr>
        <p:spPr bwMode="auto">
          <a:xfrm>
            <a:off x="468313" y="2565400"/>
            <a:ext cx="2016125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观察分析： </a:t>
            </a:r>
          </a:p>
        </p:txBody>
      </p:sp>
      <p:sp>
        <p:nvSpPr>
          <p:cNvPr id="379925" name="Text Box 21"/>
          <p:cNvSpPr txBox="1">
            <a:spLocks noChangeArrowheads="1"/>
          </p:cNvSpPr>
          <p:nvPr/>
        </p:nvSpPr>
        <p:spPr bwMode="auto">
          <a:xfrm>
            <a:off x="250825" y="3500438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自变量</a:t>
            </a:r>
            <a:r>
              <a:rPr lang="en-US" altLang="zh-CN" sz="2800" b="1">
                <a:solidFill>
                  <a:srgbClr val="000000"/>
                </a:solidFill>
              </a:rPr>
              <a:t>x</a:t>
            </a:r>
            <a:r>
              <a:rPr lang="zh-CN" altLang="en-US" sz="2800" b="1">
                <a:solidFill>
                  <a:srgbClr val="000000"/>
                </a:solidFill>
              </a:rPr>
              <a:t>由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  <a:r>
              <a:rPr lang="zh-CN" altLang="en-US" sz="2800" b="1">
                <a:solidFill>
                  <a:srgbClr val="000000"/>
                </a:solidFill>
              </a:rPr>
              <a:t>到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</a:p>
        </p:txBody>
      </p:sp>
      <p:sp>
        <p:nvSpPr>
          <p:cNvPr id="379926" name="Text Box 22"/>
          <p:cNvSpPr txBox="1">
            <a:spLocks noChangeArrowheads="1"/>
          </p:cNvSpPr>
          <p:nvPr/>
        </p:nvSpPr>
        <p:spPr bwMode="auto">
          <a:xfrm>
            <a:off x="250825" y="4133850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函数y的值从___到___</a:t>
            </a:r>
          </a:p>
        </p:txBody>
      </p:sp>
      <p:sp>
        <p:nvSpPr>
          <p:cNvPr id="379927" name="Text Box 23"/>
          <p:cNvSpPr txBox="1">
            <a:spLocks noChangeArrowheads="1"/>
          </p:cNvSpPr>
          <p:nvPr/>
        </p:nvSpPr>
        <p:spPr bwMode="auto">
          <a:xfrm>
            <a:off x="2916238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sp>
        <p:nvSpPr>
          <p:cNvPr id="379928" name="Text Box 24"/>
          <p:cNvSpPr txBox="1">
            <a:spLocks noChangeArrowheads="1"/>
          </p:cNvSpPr>
          <p:nvPr/>
        </p:nvSpPr>
        <p:spPr bwMode="auto">
          <a:xfrm>
            <a:off x="1979613" y="34290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79929" name="Text Box 25"/>
          <p:cNvSpPr txBox="1">
            <a:spLocks noChangeArrowheads="1"/>
          </p:cNvSpPr>
          <p:nvPr/>
        </p:nvSpPr>
        <p:spPr bwMode="auto">
          <a:xfrm>
            <a:off x="2339975" y="406241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79930" name="Text Box 26"/>
          <p:cNvSpPr txBox="1">
            <a:spLocks noChangeArrowheads="1"/>
          </p:cNvSpPr>
          <p:nvPr/>
        </p:nvSpPr>
        <p:spPr bwMode="auto">
          <a:xfrm>
            <a:off x="3275013" y="407670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graphicFrame>
        <p:nvGraphicFramePr>
          <p:cNvPr id="379931" name="Object 27"/>
          <p:cNvGraphicFramePr>
            <a:graphicFrameLocks noChangeAspect="1"/>
          </p:cNvGraphicFramePr>
          <p:nvPr/>
        </p:nvGraphicFramePr>
        <p:xfrm>
          <a:off x="7439025" y="2205038"/>
          <a:ext cx="14541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6" imgW="673735" imgH="394335" progId="Equation.DSMT4">
                  <p:embed/>
                </p:oleObj>
              </mc:Choice>
              <mc:Fallback>
                <p:oleObj r:id="rId6" imgW="673735" imgH="3943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439025" y="2205038"/>
                        <a:ext cx="1454150" cy="85090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32" name="Object 28"/>
          <p:cNvGraphicFramePr>
            <a:graphicFrameLocks noChangeAspect="1"/>
          </p:cNvGraphicFramePr>
          <p:nvPr/>
        </p:nvGraphicFramePr>
        <p:xfrm>
          <a:off x="5795963" y="5084763"/>
          <a:ext cx="17287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r:id="rId7" imgW="648335" imgH="203200" progId="Equation.DSMT4">
                  <p:embed/>
                </p:oleObj>
              </mc:Choice>
              <mc:Fallback>
                <p:oleObj r:id="rId7" imgW="648335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795963" y="5084763"/>
                        <a:ext cx="1728787" cy="54292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33" name="Oval 29" descr="90%"/>
          <p:cNvSpPr>
            <a:spLocks noChangeArrowheads="1"/>
          </p:cNvSpPr>
          <p:nvPr/>
        </p:nvSpPr>
        <p:spPr bwMode="auto">
          <a:xfrm>
            <a:off x="6083300" y="4292600"/>
            <a:ext cx="144463" cy="144463"/>
          </a:xfrm>
          <a:prstGeom prst="ellipse">
            <a:avLst/>
          </a:prstGeom>
          <a:blipFill dpi="0" rotWithShape="0">
            <a:blip r:embed="rId9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34" name="Oval 30" descr="90%"/>
          <p:cNvSpPr>
            <a:spLocks noChangeArrowheads="1"/>
          </p:cNvSpPr>
          <p:nvPr/>
        </p:nvSpPr>
        <p:spPr bwMode="auto">
          <a:xfrm>
            <a:off x="6443663" y="3141663"/>
            <a:ext cx="144462" cy="144462"/>
          </a:xfrm>
          <a:prstGeom prst="ellipse">
            <a:avLst/>
          </a:prstGeom>
          <a:blipFill dpi="0" rotWithShape="0">
            <a:blip r:embed="rId9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35" name="Line 31"/>
          <p:cNvSpPr>
            <a:spLocks noChangeShapeType="1"/>
          </p:cNvSpPr>
          <p:nvPr/>
        </p:nvSpPr>
        <p:spPr bwMode="auto">
          <a:xfrm flipH="1">
            <a:off x="5651500" y="1700213"/>
            <a:ext cx="1368425" cy="4176712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936" name="AutoShape 32"/>
          <p:cNvSpPr>
            <a:spLocks noChangeArrowheads="1"/>
          </p:cNvSpPr>
          <p:nvPr/>
        </p:nvSpPr>
        <p:spPr bwMode="auto">
          <a:xfrm>
            <a:off x="4500563" y="188913"/>
            <a:ext cx="4248150" cy="1223962"/>
          </a:xfrm>
          <a:prstGeom prst="cloudCallout">
            <a:avLst>
              <a:gd name="adj1" fmla="val 4782"/>
              <a:gd name="adj2" fmla="val 7010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FF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函数</a:t>
            </a:r>
            <a:r>
              <a:rPr lang="en-US" altLang="zh-CN" sz="2400" b="1">
                <a:solidFill>
                  <a:srgbClr val="FFFF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y=3x-2</a:t>
            </a:r>
            <a:r>
              <a:rPr lang="zh-CN" altLang="en-US" sz="2400" b="1">
                <a:solidFill>
                  <a:srgbClr val="FFFF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的图象是否也有这种现象 </a:t>
            </a:r>
          </a:p>
        </p:txBody>
      </p:sp>
      <p:sp>
        <p:nvSpPr>
          <p:cNvPr id="379937" name="Text Box 33"/>
          <p:cNvSpPr txBox="1">
            <a:spLocks noChangeArrowheads="1"/>
          </p:cNvSpPr>
          <p:nvPr/>
        </p:nvSpPr>
        <p:spPr bwMode="auto">
          <a:xfrm>
            <a:off x="827088" y="5790207"/>
            <a:ext cx="6192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en-US" sz="28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＞0时，</a:t>
            </a:r>
            <a:r>
              <a:rPr lang="zh-CN" altLang="en-US" sz="2800" b="1">
                <a:solidFill>
                  <a:srgbClr val="000000"/>
                </a:solidFill>
              </a:rPr>
              <a:t>y随x的增大而增大,</a:t>
            </a:r>
          </a:p>
        </p:txBody>
      </p:sp>
      <p:sp>
        <p:nvSpPr>
          <p:cNvPr id="379938" name="Text Box 34"/>
          <p:cNvSpPr txBox="1">
            <a:spLocks noChangeArrowheads="1"/>
          </p:cNvSpPr>
          <p:nvPr/>
        </p:nvSpPr>
        <p:spPr bwMode="auto">
          <a:xfrm>
            <a:off x="252413" y="5363170"/>
            <a:ext cx="574675" cy="946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华文中宋" panose="02010600040101010101" pitchFamily="2" charset="-122"/>
              </a:rPr>
              <a:t>结论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799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799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3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9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33" grpId="0" animBg="1"/>
      <p:bldP spid="379934" grpId="1" animBg="1"/>
      <p:bldP spid="379935" grpId="2" animBg="1"/>
      <p:bldP spid="379936" grpId="3" animBg="1"/>
      <p:bldP spid="379937" grpId="4"/>
      <p:bldP spid="379938" grpId="5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2268538" y="2420938"/>
            <a:ext cx="1354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的图象 </a:t>
            </a:r>
          </a:p>
        </p:txBody>
      </p:sp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280988" y="1317625"/>
          <a:ext cx="256222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r:id="rId3" imgW="915670" imgH="394335" progId="Equation.DSMT4">
                  <p:embed/>
                </p:oleObj>
              </mc:Choice>
              <mc:Fallback>
                <p:oleObj r:id="rId3" imgW="915670" imgH="3943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80988" y="1317625"/>
                        <a:ext cx="2562225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0933" name="Picture 5" descr="坐标系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924300" y="1341438"/>
            <a:ext cx="4608513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34" name="Line 6"/>
          <p:cNvSpPr>
            <a:spLocks noChangeShapeType="1"/>
          </p:cNvSpPr>
          <p:nvPr/>
        </p:nvSpPr>
        <p:spPr bwMode="auto">
          <a:xfrm flipH="1" flipV="1">
            <a:off x="4284663" y="2781300"/>
            <a:ext cx="3455987" cy="2303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468313" y="620713"/>
            <a:ext cx="2016125" cy="519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观察分析： </a:t>
            </a:r>
          </a:p>
        </p:txBody>
      </p:sp>
      <p:sp>
        <p:nvSpPr>
          <p:cNvPr id="380936" name="Text Box 8"/>
          <p:cNvSpPr txBox="1">
            <a:spLocks noChangeArrowheads="1"/>
          </p:cNvSpPr>
          <p:nvPr/>
        </p:nvSpPr>
        <p:spPr bwMode="auto">
          <a:xfrm>
            <a:off x="250825" y="3429000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自变量</a:t>
            </a:r>
            <a:r>
              <a:rPr lang="en-US" altLang="zh-CN" sz="2800" b="1">
                <a:solidFill>
                  <a:srgbClr val="000000"/>
                </a:solidFill>
              </a:rPr>
              <a:t>x</a:t>
            </a:r>
            <a:r>
              <a:rPr lang="zh-CN" altLang="en-US" sz="2800" b="1">
                <a:solidFill>
                  <a:srgbClr val="000000"/>
                </a:solidFill>
              </a:rPr>
              <a:t>由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  <a:r>
              <a:rPr lang="zh-CN" altLang="en-US" sz="2800" b="1">
                <a:solidFill>
                  <a:srgbClr val="000000"/>
                </a:solidFill>
              </a:rPr>
              <a:t>到</a:t>
            </a:r>
            <a:r>
              <a:rPr lang="en-US" altLang="zh-CN" sz="2800" b="1">
                <a:solidFill>
                  <a:srgbClr val="000000"/>
                </a:solidFill>
              </a:rPr>
              <a:t>___</a:t>
            </a:r>
          </a:p>
        </p:txBody>
      </p:sp>
      <p:sp>
        <p:nvSpPr>
          <p:cNvPr id="380937" name="Text Box 9"/>
          <p:cNvSpPr txBox="1">
            <a:spLocks noChangeArrowheads="1"/>
          </p:cNvSpPr>
          <p:nvPr/>
        </p:nvSpPr>
        <p:spPr bwMode="auto">
          <a:xfrm>
            <a:off x="250825" y="4133850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函数y的值从___到___</a:t>
            </a:r>
          </a:p>
        </p:txBody>
      </p:sp>
      <p:sp>
        <p:nvSpPr>
          <p:cNvPr id="380938" name="Text Box 10"/>
          <p:cNvSpPr txBox="1">
            <a:spLocks noChangeArrowheads="1"/>
          </p:cNvSpPr>
          <p:nvPr/>
        </p:nvSpPr>
        <p:spPr bwMode="auto">
          <a:xfrm>
            <a:off x="2916238" y="33575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sp>
        <p:nvSpPr>
          <p:cNvPr id="380939" name="Text Box 11"/>
          <p:cNvSpPr txBox="1">
            <a:spLocks noChangeArrowheads="1"/>
          </p:cNvSpPr>
          <p:nvPr/>
        </p:nvSpPr>
        <p:spPr bwMode="auto">
          <a:xfrm>
            <a:off x="1979613" y="33575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80940" name="Text Box 12"/>
          <p:cNvSpPr txBox="1">
            <a:spLocks noChangeArrowheads="1"/>
          </p:cNvSpPr>
          <p:nvPr/>
        </p:nvSpPr>
        <p:spPr bwMode="auto">
          <a:xfrm>
            <a:off x="3276600" y="40767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小</a:t>
            </a:r>
          </a:p>
        </p:txBody>
      </p:sp>
      <p:sp>
        <p:nvSpPr>
          <p:cNvPr id="380941" name="Text Box 13"/>
          <p:cNvSpPr txBox="1">
            <a:spLocks noChangeArrowheads="1"/>
          </p:cNvSpPr>
          <p:nvPr/>
        </p:nvSpPr>
        <p:spPr bwMode="auto">
          <a:xfrm>
            <a:off x="2339975" y="40767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大</a:t>
            </a:r>
          </a:p>
        </p:txBody>
      </p:sp>
      <p:graphicFrame>
        <p:nvGraphicFramePr>
          <p:cNvPr id="380942" name="Object 14"/>
          <p:cNvGraphicFramePr>
            <a:graphicFrameLocks noChangeAspect="1"/>
          </p:cNvGraphicFramePr>
          <p:nvPr/>
        </p:nvGraphicFramePr>
        <p:xfrm>
          <a:off x="3779838" y="1916113"/>
          <a:ext cx="167481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r:id="rId6" imgW="775970" imgH="394335" progId="Equation.DSMT4">
                  <p:embed/>
                </p:oleObj>
              </mc:Choice>
              <mc:Fallback>
                <p:oleObj r:id="rId6" imgW="775970" imgH="3943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779838" y="1916113"/>
                        <a:ext cx="1674812" cy="85090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43" name="Object 15"/>
          <p:cNvGraphicFramePr>
            <a:graphicFrameLocks noChangeAspect="1"/>
          </p:cNvGraphicFramePr>
          <p:nvPr/>
        </p:nvGraphicFramePr>
        <p:xfrm>
          <a:off x="7019925" y="5694387"/>
          <a:ext cx="1762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r:id="rId8" imgW="661035" imgH="203200" progId="Equation.DSMT4">
                  <p:embed/>
                </p:oleObj>
              </mc:Choice>
              <mc:Fallback>
                <p:oleObj r:id="rId8" imgW="661035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019925" y="5694387"/>
                        <a:ext cx="1762125" cy="542925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44" name="Oval 16" descr="90%"/>
          <p:cNvSpPr>
            <a:spLocks noChangeArrowheads="1"/>
          </p:cNvSpPr>
          <p:nvPr/>
        </p:nvSpPr>
        <p:spPr bwMode="auto">
          <a:xfrm>
            <a:off x="6083300" y="2779713"/>
            <a:ext cx="144463" cy="144462"/>
          </a:xfrm>
          <a:prstGeom prst="ellipse">
            <a:avLst/>
          </a:prstGeom>
          <a:blipFill dpi="0" rotWithShape="0">
            <a:blip r:embed="rId10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45" name="Oval 17" descr="90%"/>
          <p:cNvSpPr>
            <a:spLocks noChangeArrowheads="1"/>
          </p:cNvSpPr>
          <p:nvPr/>
        </p:nvSpPr>
        <p:spPr bwMode="auto">
          <a:xfrm>
            <a:off x="6443663" y="3213100"/>
            <a:ext cx="144462" cy="144463"/>
          </a:xfrm>
          <a:prstGeom prst="ellipse">
            <a:avLst/>
          </a:prstGeom>
          <a:blipFill dpi="0" rotWithShape="0">
            <a:blip r:embed="rId10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46" name="Line 18"/>
          <p:cNvSpPr>
            <a:spLocks noChangeShapeType="1"/>
          </p:cNvSpPr>
          <p:nvPr/>
        </p:nvSpPr>
        <p:spPr bwMode="auto">
          <a:xfrm>
            <a:off x="4860925" y="1268413"/>
            <a:ext cx="2879725" cy="352742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47" name="Text Box 19"/>
          <p:cNvSpPr txBox="1">
            <a:spLocks noChangeArrowheads="1"/>
          </p:cNvSpPr>
          <p:nvPr/>
        </p:nvSpPr>
        <p:spPr bwMode="auto">
          <a:xfrm>
            <a:off x="936626" y="5656263"/>
            <a:ext cx="6192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当</a:t>
            </a:r>
            <a:r>
              <a:rPr lang="zh-CN" altLang="en-US" sz="28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＜0</a:t>
            </a:r>
            <a:r>
              <a:rPr lang="zh-CN" altLang="en-US" sz="2800" b="1">
                <a:solidFill>
                  <a:srgbClr val="000000"/>
                </a:solidFill>
              </a:rPr>
              <a:t>时，y随x的增大而减小,</a:t>
            </a:r>
          </a:p>
        </p:txBody>
      </p:sp>
      <p:sp>
        <p:nvSpPr>
          <p:cNvPr id="380948" name="Text Box 20"/>
          <p:cNvSpPr txBox="1">
            <a:spLocks noChangeArrowheads="1"/>
          </p:cNvSpPr>
          <p:nvPr/>
        </p:nvSpPr>
        <p:spPr bwMode="auto">
          <a:xfrm>
            <a:off x="252413" y="5229225"/>
            <a:ext cx="574675" cy="946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ea typeface="华文中宋" panose="02010600040101010101" pitchFamily="2" charset="-122"/>
              </a:rPr>
              <a:t>结论</a:t>
            </a:r>
          </a:p>
        </p:txBody>
      </p:sp>
      <p:graphicFrame>
        <p:nvGraphicFramePr>
          <p:cNvPr id="380949" name="Object 21"/>
          <p:cNvGraphicFramePr>
            <a:graphicFrameLocks noChangeAspect="1"/>
          </p:cNvGraphicFramePr>
          <p:nvPr/>
        </p:nvGraphicFramePr>
        <p:xfrm>
          <a:off x="323850" y="2378075"/>
          <a:ext cx="20161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r:id="rId11" imgW="661035" imgH="203200" progId="Equation.DSMT4">
                  <p:embed/>
                </p:oleObj>
              </mc:Choice>
              <mc:Fallback>
                <p:oleObj r:id="rId11" imgW="661035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23850" y="2378075"/>
                        <a:ext cx="20161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50" name="Oval 22" descr="90%"/>
          <p:cNvSpPr>
            <a:spLocks noChangeArrowheads="1"/>
          </p:cNvSpPr>
          <p:nvPr/>
        </p:nvSpPr>
        <p:spPr bwMode="auto">
          <a:xfrm>
            <a:off x="6084888" y="3933825"/>
            <a:ext cx="144462" cy="144463"/>
          </a:xfrm>
          <a:prstGeom prst="ellipse">
            <a:avLst/>
          </a:prstGeom>
          <a:blipFill dpi="0" rotWithShape="0">
            <a:blip r:embed="rId10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0951" name="Oval 23" descr="90%"/>
          <p:cNvSpPr>
            <a:spLocks noChangeArrowheads="1"/>
          </p:cNvSpPr>
          <p:nvPr/>
        </p:nvSpPr>
        <p:spPr bwMode="auto">
          <a:xfrm>
            <a:off x="7235825" y="4724400"/>
            <a:ext cx="144463" cy="144463"/>
          </a:xfrm>
          <a:prstGeom prst="ellipse">
            <a:avLst/>
          </a:prstGeom>
          <a:blipFill dpi="0" rotWithShape="0">
            <a:blip r:embed="rId10"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8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3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4" grpId="0" animBg="1"/>
      <p:bldP spid="380936" grpId="1"/>
      <p:bldP spid="380937" grpId="2"/>
      <p:bldP spid="380938" grpId="3"/>
      <p:bldP spid="380939" grpId="4"/>
      <p:bldP spid="380940" grpId="5"/>
      <p:bldP spid="380941" grpId="6"/>
      <p:bldP spid="380944" grpId="7" animBg="1"/>
      <p:bldP spid="380945" grpId="8" animBg="1"/>
      <p:bldP spid="380946" grpId="9" animBg="1"/>
      <p:bldP spid="380947" grpId="10"/>
      <p:bldP spid="380948" grpId="11" animBg="1"/>
      <p:bldP spid="380950" grpId="12" animBg="1"/>
      <p:bldP spid="380951" grpId="13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755650" y="855663"/>
            <a:ext cx="2363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</a:rPr>
              <a:t>五</a:t>
            </a:r>
            <a:r>
              <a:rPr lang="en-US" altLang="zh-CN" sz="4000" b="1">
                <a:solidFill>
                  <a:srgbClr val="0000FF"/>
                </a:solidFill>
              </a:rPr>
              <a:t>.</a:t>
            </a:r>
            <a:r>
              <a:rPr lang="zh-CN" altLang="en-US" sz="4000" b="1">
                <a:solidFill>
                  <a:srgbClr val="0000FF"/>
                </a:solidFill>
              </a:rPr>
              <a:t>想一想</a:t>
            </a:r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417512" y="1800225"/>
            <a:ext cx="37957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 </a:t>
            </a:r>
            <a:r>
              <a:rPr lang="en-US" altLang="zh-CN" sz="2800" b="1">
                <a:solidFill>
                  <a:srgbClr val="0000FF"/>
                </a:solidFill>
              </a:rPr>
              <a:t>1</a:t>
            </a:r>
            <a:r>
              <a:rPr lang="zh-CN" altLang="en-US" sz="2800" b="1">
                <a:solidFill>
                  <a:srgbClr val="0000FF"/>
                </a:solidFill>
              </a:rPr>
              <a:t>）</a:t>
            </a:r>
            <a:r>
              <a:rPr lang="en-US" altLang="zh-CN" sz="2800" b="1">
                <a:solidFill>
                  <a:srgbClr val="0000FF"/>
                </a:solidFill>
              </a:rPr>
              <a:t>x</a:t>
            </a:r>
            <a:r>
              <a:rPr lang="zh-CN" altLang="en-US" sz="2800" b="1">
                <a:solidFill>
                  <a:srgbClr val="0000FF"/>
                </a:solidFill>
              </a:rPr>
              <a:t>从</a:t>
            </a:r>
            <a:r>
              <a:rPr lang="en-US" altLang="zh-CN" sz="2800" b="1">
                <a:solidFill>
                  <a:srgbClr val="0000FF"/>
                </a:solidFill>
              </a:rPr>
              <a:t>0</a:t>
            </a:r>
            <a:r>
              <a:rPr lang="zh-CN" altLang="en-US" sz="2800" b="1">
                <a:solidFill>
                  <a:srgbClr val="0000FF"/>
                </a:solidFill>
              </a:rPr>
              <a:t>开始逐渐增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大时，</a:t>
            </a:r>
            <a:r>
              <a:rPr lang="en-US" altLang="zh-CN" sz="2800" b="1">
                <a:solidFill>
                  <a:srgbClr val="0000FF"/>
                </a:solidFill>
              </a:rPr>
              <a:t>y=2x+6</a:t>
            </a:r>
            <a:r>
              <a:rPr lang="zh-CN" altLang="en-US" sz="2800" b="1">
                <a:solidFill>
                  <a:srgbClr val="0000FF"/>
                </a:solidFill>
              </a:rPr>
              <a:t>和</a:t>
            </a:r>
            <a:r>
              <a:rPr lang="en-US" altLang="zh-CN" sz="2800" b="1">
                <a:solidFill>
                  <a:srgbClr val="0000FF"/>
                </a:solidFill>
              </a:rPr>
              <a:t>y=5x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哪一个的值先达到</a:t>
            </a:r>
            <a:r>
              <a:rPr lang="en-US" altLang="zh-CN" sz="2800" b="1">
                <a:solidFill>
                  <a:srgbClr val="0000FF"/>
                </a:solidFill>
              </a:rPr>
              <a:t>20</a:t>
            </a:r>
            <a:r>
              <a:rPr lang="zh-CN" altLang="en-US" sz="2800" b="1">
                <a:solidFill>
                  <a:srgbClr val="0000FF"/>
                </a:solidFill>
              </a:rPr>
              <a:t>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这说明了什么？</a:t>
            </a:r>
          </a:p>
        </p:txBody>
      </p:sp>
      <p:sp>
        <p:nvSpPr>
          <p:cNvPr id="381957" name="Line 5"/>
          <p:cNvSpPr>
            <a:spLocks noChangeShapeType="1"/>
          </p:cNvSpPr>
          <p:nvPr/>
        </p:nvSpPr>
        <p:spPr bwMode="auto">
          <a:xfrm>
            <a:off x="3132138" y="4292600"/>
            <a:ext cx="4751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58" name="Line 6"/>
          <p:cNvSpPr>
            <a:spLocks noChangeShapeType="1"/>
          </p:cNvSpPr>
          <p:nvPr/>
        </p:nvSpPr>
        <p:spPr bwMode="auto">
          <a:xfrm flipH="1" flipV="1">
            <a:off x="5653088" y="1412875"/>
            <a:ext cx="0" cy="4751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59" name="Line 7"/>
          <p:cNvSpPr>
            <a:spLocks noChangeShapeType="1"/>
          </p:cNvSpPr>
          <p:nvPr/>
        </p:nvSpPr>
        <p:spPr bwMode="auto">
          <a:xfrm flipH="1">
            <a:off x="53657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0" name="Line 8"/>
          <p:cNvSpPr>
            <a:spLocks noChangeShapeType="1"/>
          </p:cNvSpPr>
          <p:nvPr/>
        </p:nvSpPr>
        <p:spPr bwMode="auto">
          <a:xfrm flipH="1">
            <a:off x="50768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1" name="Line 9"/>
          <p:cNvSpPr>
            <a:spLocks noChangeShapeType="1"/>
          </p:cNvSpPr>
          <p:nvPr/>
        </p:nvSpPr>
        <p:spPr bwMode="auto">
          <a:xfrm flipH="1">
            <a:off x="47894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2" name="Line 10"/>
          <p:cNvSpPr>
            <a:spLocks noChangeShapeType="1"/>
          </p:cNvSpPr>
          <p:nvPr/>
        </p:nvSpPr>
        <p:spPr bwMode="auto">
          <a:xfrm flipH="1">
            <a:off x="450056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3" name="Line 11"/>
          <p:cNvSpPr>
            <a:spLocks noChangeShapeType="1"/>
          </p:cNvSpPr>
          <p:nvPr/>
        </p:nvSpPr>
        <p:spPr bwMode="auto">
          <a:xfrm flipH="1">
            <a:off x="42132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4" name="Line 12"/>
          <p:cNvSpPr>
            <a:spLocks noChangeShapeType="1"/>
          </p:cNvSpPr>
          <p:nvPr/>
        </p:nvSpPr>
        <p:spPr bwMode="auto">
          <a:xfrm flipH="1">
            <a:off x="392430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5" name="Line 13"/>
          <p:cNvSpPr>
            <a:spLocks noChangeShapeType="1"/>
          </p:cNvSpPr>
          <p:nvPr/>
        </p:nvSpPr>
        <p:spPr bwMode="auto">
          <a:xfrm flipH="1">
            <a:off x="5940425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6" name="Line 14"/>
          <p:cNvSpPr>
            <a:spLocks noChangeShapeType="1"/>
          </p:cNvSpPr>
          <p:nvPr/>
        </p:nvSpPr>
        <p:spPr bwMode="auto">
          <a:xfrm flipH="1">
            <a:off x="62293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7" name="Line 15"/>
          <p:cNvSpPr>
            <a:spLocks noChangeShapeType="1"/>
          </p:cNvSpPr>
          <p:nvPr/>
        </p:nvSpPr>
        <p:spPr bwMode="auto">
          <a:xfrm flipH="1">
            <a:off x="6516688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8" name="Line 16"/>
          <p:cNvSpPr>
            <a:spLocks noChangeShapeType="1"/>
          </p:cNvSpPr>
          <p:nvPr/>
        </p:nvSpPr>
        <p:spPr bwMode="auto">
          <a:xfrm flipH="1">
            <a:off x="70929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69" name="Line 17"/>
          <p:cNvSpPr>
            <a:spLocks noChangeShapeType="1"/>
          </p:cNvSpPr>
          <p:nvPr/>
        </p:nvSpPr>
        <p:spPr bwMode="auto">
          <a:xfrm flipH="1">
            <a:off x="680561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0" name="Line 18"/>
          <p:cNvSpPr>
            <a:spLocks noChangeShapeType="1"/>
          </p:cNvSpPr>
          <p:nvPr/>
        </p:nvSpPr>
        <p:spPr bwMode="auto">
          <a:xfrm flipH="1">
            <a:off x="7740650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1" name="Line 19"/>
          <p:cNvSpPr>
            <a:spLocks noChangeShapeType="1"/>
          </p:cNvSpPr>
          <p:nvPr/>
        </p:nvSpPr>
        <p:spPr bwMode="auto">
          <a:xfrm flipH="1">
            <a:off x="7453313" y="422116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2" name="Line 20"/>
          <p:cNvSpPr>
            <a:spLocks noChangeShapeType="1"/>
          </p:cNvSpPr>
          <p:nvPr/>
        </p:nvSpPr>
        <p:spPr bwMode="auto">
          <a:xfrm>
            <a:off x="5653088" y="40052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3" name="Line 21"/>
          <p:cNvSpPr>
            <a:spLocks noChangeShapeType="1"/>
          </p:cNvSpPr>
          <p:nvPr/>
        </p:nvSpPr>
        <p:spPr bwMode="auto">
          <a:xfrm>
            <a:off x="5653088" y="34290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4" name="Line 22"/>
          <p:cNvSpPr>
            <a:spLocks noChangeShapeType="1"/>
          </p:cNvSpPr>
          <p:nvPr/>
        </p:nvSpPr>
        <p:spPr bwMode="auto">
          <a:xfrm>
            <a:off x="5653088" y="31400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5" name="Line 23"/>
          <p:cNvSpPr>
            <a:spLocks noChangeShapeType="1"/>
          </p:cNvSpPr>
          <p:nvPr/>
        </p:nvSpPr>
        <p:spPr bwMode="auto">
          <a:xfrm>
            <a:off x="5653088" y="28527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6" name="Line 24"/>
          <p:cNvSpPr>
            <a:spLocks noChangeShapeType="1"/>
          </p:cNvSpPr>
          <p:nvPr/>
        </p:nvSpPr>
        <p:spPr bwMode="auto">
          <a:xfrm>
            <a:off x="5653088" y="37163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7" name="Line 25"/>
          <p:cNvSpPr>
            <a:spLocks noChangeShapeType="1"/>
          </p:cNvSpPr>
          <p:nvPr/>
        </p:nvSpPr>
        <p:spPr bwMode="auto">
          <a:xfrm>
            <a:off x="5653088" y="25638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8" name="Line 26"/>
          <p:cNvSpPr>
            <a:spLocks noChangeShapeType="1"/>
          </p:cNvSpPr>
          <p:nvPr/>
        </p:nvSpPr>
        <p:spPr bwMode="auto">
          <a:xfrm>
            <a:off x="5653088" y="22764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79" name="Line 27"/>
          <p:cNvSpPr>
            <a:spLocks noChangeShapeType="1"/>
          </p:cNvSpPr>
          <p:nvPr/>
        </p:nvSpPr>
        <p:spPr bwMode="auto">
          <a:xfrm>
            <a:off x="5653088" y="45815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0" name="Line 28"/>
          <p:cNvSpPr>
            <a:spLocks noChangeShapeType="1"/>
          </p:cNvSpPr>
          <p:nvPr/>
        </p:nvSpPr>
        <p:spPr bwMode="auto">
          <a:xfrm>
            <a:off x="5653088" y="48688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1" name="Line 29"/>
          <p:cNvSpPr>
            <a:spLocks noChangeShapeType="1"/>
          </p:cNvSpPr>
          <p:nvPr/>
        </p:nvSpPr>
        <p:spPr bwMode="auto">
          <a:xfrm>
            <a:off x="5653088" y="51562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2" name="Line 30"/>
          <p:cNvSpPr>
            <a:spLocks noChangeShapeType="1"/>
          </p:cNvSpPr>
          <p:nvPr/>
        </p:nvSpPr>
        <p:spPr bwMode="auto">
          <a:xfrm>
            <a:off x="5653088" y="57324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3" name="Line 31"/>
          <p:cNvSpPr>
            <a:spLocks noChangeShapeType="1"/>
          </p:cNvSpPr>
          <p:nvPr/>
        </p:nvSpPr>
        <p:spPr bwMode="auto">
          <a:xfrm>
            <a:off x="5653088" y="544512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84" name="Text Box 32"/>
          <p:cNvSpPr txBox="1">
            <a:spLocks noChangeArrowheads="1"/>
          </p:cNvSpPr>
          <p:nvPr/>
        </p:nvSpPr>
        <p:spPr bwMode="auto">
          <a:xfrm>
            <a:off x="3781425" y="43640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-15</a:t>
            </a:r>
          </a:p>
        </p:txBody>
      </p:sp>
      <p:sp>
        <p:nvSpPr>
          <p:cNvPr id="381985" name="Text Box 33"/>
          <p:cNvSpPr txBox="1">
            <a:spLocks noChangeArrowheads="1"/>
          </p:cNvSpPr>
          <p:nvPr/>
        </p:nvSpPr>
        <p:spPr bwMode="auto">
          <a:xfrm>
            <a:off x="5365750" y="42211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81986" name="Text Box 34"/>
          <p:cNvSpPr txBox="1">
            <a:spLocks noChangeArrowheads="1"/>
          </p:cNvSpPr>
          <p:nvPr/>
        </p:nvSpPr>
        <p:spPr bwMode="auto">
          <a:xfrm>
            <a:off x="5149850" y="522922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-10</a:t>
            </a:r>
          </a:p>
        </p:txBody>
      </p:sp>
      <p:sp>
        <p:nvSpPr>
          <p:cNvPr id="381987" name="Text Box 35"/>
          <p:cNvSpPr txBox="1">
            <a:spLocks noChangeArrowheads="1"/>
          </p:cNvSpPr>
          <p:nvPr/>
        </p:nvSpPr>
        <p:spPr bwMode="auto">
          <a:xfrm>
            <a:off x="5221288" y="292417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1988" name="Text Box 36"/>
          <p:cNvSpPr txBox="1">
            <a:spLocks noChangeArrowheads="1"/>
          </p:cNvSpPr>
          <p:nvPr/>
        </p:nvSpPr>
        <p:spPr bwMode="auto">
          <a:xfrm>
            <a:off x="5221288" y="23495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381989" name="Text Box 37"/>
          <p:cNvSpPr txBox="1">
            <a:spLocks noChangeArrowheads="1"/>
          </p:cNvSpPr>
          <p:nvPr/>
        </p:nvSpPr>
        <p:spPr bwMode="auto">
          <a:xfrm>
            <a:off x="6084888" y="4364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381990" name="Text Box 38"/>
          <p:cNvSpPr txBox="1">
            <a:spLocks noChangeArrowheads="1"/>
          </p:cNvSpPr>
          <p:nvPr/>
        </p:nvSpPr>
        <p:spPr bwMode="auto">
          <a:xfrm>
            <a:off x="6661150" y="43640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1991" name="Text Box 39"/>
          <p:cNvSpPr txBox="1">
            <a:spLocks noChangeArrowheads="1"/>
          </p:cNvSpPr>
          <p:nvPr/>
        </p:nvSpPr>
        <p:spPr bwMode="auto">
          <a:xfrm>
            <a:off x="7308850" y="43640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381992" name="Text Box 40"/>
          <p:cNvSpPr txBox="1">
            <a:spLocks noChangeArrowheads="1"/>
          </p:cNvSpPr>
          <p:nvPr/>
        </p:nvSpPr>
        <p:spPr bwMode="auto">
          <a:xfrm>
            <a:off x="5221288" y="46529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-5</a:t>
            </a:r>
          </a:p>
        </p:txBody>
      </p:sp>
      <p:sp>
        <p:nvSpPr>
          <p:cNvPr id="381993" name="Text Box 41"/>
          <p:cNvSpPr txBox="1">
            <a:spLocks noChangeArrowheads="1"/>
          </p:cNvSpPr>
          <p:nvPr/>
        </p:nvSpPr>
        <p:spPr bwMode="auto">
          <a:xfrm>
            <a:off x="4860925" y="436403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-5</a:t>
            </a:r>
          </a:p>
        </p:txBody>
      </p:sp>
      <p:sp>
        <p:nvSpPr>
          <p:cNvPr id="381994" name="Text Box 42"/>
          <p:cNvSpPr txBox="1">
            <a:spLocks noChangeArrowheads="1"/>
          </p:cNvSpPr>
          <p:nvPr/>
        </p:nvSpPr>
        <p:spPr bwMode="auto">
          <a:xfrm>
            <a:off x="4357688" y="43640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-10</a:t>
            </a:r>
          </a:p>
        </p:txBody>
      </p:sp>
      <p:sp>
        <p:nvSpPr>
          <p:cNvPr id="381995" name="Text Box 43"/>
          <p:cNvSpPr txBox="1">
            <a:spLocks noChangeArrowheads="1"/>
          </p:cNvSpPr>
          <p:nvPr/>
        </p:nvSpPr>
        <p:spPr bwMode="auto">
          <a:xfrm>
            <a:off x="8081963" y="43846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81996" name="Text Box 44"/>
          <p:cNvSpPr txBox="1">
            <a:spLocks noChangeArrowheads="1"/>
          </p:cNvSpPr>
          <p:nvPr/>
        </p:nvSpPr>
        <p:spPr bwMode="auto">
          <a:xfrm>
            <a:off x="5221288" y="17732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20</a:t>
            </a:r>
          </a:p>
        </p:txBody>
      </p:sp>
      <p:sp>
        <p:nvSpPr>
          <p:cNvPr id="381997" name="Text Box 45"/>
          <p:cNvSpPr txBox="1">
            <a:spLocks noChangeArrowheads="1"/>
          </p:cNvSpPr>
          <p:nvPr/>
        </p:nvSpPr>
        <p:spPr bwMode="auto">
          <a:xfrm>
            <a:off x="5292725" y="3500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381998" name="Line 46"/>
          <p:cNvSpPr>
            <a:spLocks noChangeShapeType="1"/>
          </p:cNvSpPr>
          <p:nvPr/>
        </p:nvSpPr>
        <p:spPr bwMode="auto">
          <a:xfrm>
            <a:off x="5653088" y="1989138"/>
            <a:ext cx="71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1999" name="Text Box 47"/>
          <p:cNvSpPr txBox="1">
            <a:spLocks noChangeArrowheads="1"/>
          </p:cNvSpPr>
          <p:nvPr/>
        </p:nvSpPr>
        <p:spPr bwMode="auto">
          <a:xfrm>
            <a:off x="5221288" y="14128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996633"/>
                </a:solidFill>
              </a:rPr>
              <a:t>y</a:t>
            </a:r>
          </a:p>
        </p:txBody>
      </p:sp>
      <p:sp>
        <p:nvSpPr>
          <p:cNvPr id="382000" name="Line 48"/>
          <p:cNvSpPr>
            <a:spLocks noChangeShapeType="1"/>
          </p:cNvSpPr>
          <p:nvPr/>
        </p:nvSpPr>
        <p:spPr bwMode="auto">
          <a:xfrm>
            <a:off x="5653088" y="1700213"/>
            <a:ext cx="71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1" name="Line 49"/>
          <p:cNvSpPr>
            <a:spLocks noChangeShapeType="1"/>
          </p:cNvSpPr>
          <p:nvPr/>
        </p:nvSpPr>
        <p:spPr bwMode="auto">
          <a:xfrm flipH="1">
            <a:off x="5221288" y="1557338"/>
            <a:ext cx="936625" cy="44640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2" name="Text Box 50"/>
          <p:cNvSpPr txBox="1">
            <a:spLocks noChangeArrowheads="1"/>
          </p:cNvSpPr>
          <p:nvPr/>
        </p:nvSpPr>
        <p:spPr bwMode="auto">
          <a:xfrm>
            <a:off x="6424613" y="1308100"/>
            <a:ext cx="987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y=5x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82003" name="Line 51"/>
          <p:cNvSpPr>
            <a:spLocks noChangeShapeType="1"/>
          </p:cNvSpPr>
          <p:nvPr/>
        </p:nvSpPr>
        <p:spPr bwMode="auto">
          <a:xfrm flipH="1">
            <a:off x="4284663" y="1773238"/>
            <a:ext cx="2447925" cy="417671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4" name="Text Box 52"/>
          <p:cNvSpPr txBox="1">
            <a:spLocks noChangeArrowheads="1"/>
          </p:cNvSpPr>
          <p:nvPr/>
        </p:nvSpPr>
        <p:spPr bwMode="auto">
          <a:xfrm>
            <a:off x="6929438" y="1812925"/>
            <a:ext cx="1393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FF66"/>
                </a:solidFill>
              </a:rPr>
              <a:t>y=2x+6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382005" name="Line 53"/>
          <p:cNvSpPr>
            <a:spLocks noChangeShapeType="1"/>
          </p:cNvSpPr>
          <p:nvPr/>
        </p:nvSpPr>
        <p:spPr bwMode="auto">
          <a:xfrm>
            <a:off x="5653088" y="1989138"/>
            <a:ext cx="1223962" cy="0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6" name="Line 54"/>
          <p:cNvSpPr>
            <a:spLocks noChangeShapeType="1"/>
          </p:cNvSpPr>
          <p:nvPr/>
        </p:nvSpPr>
        <p:spPr bwMode="auto">
          <a:xfrm flipH="1">
            <a:off x="6084888" y="1989138"/>
            <a:ext cx="0" cy="2232025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7" name="Line 55"/>
          <p:cNvSpPr>
            <a:spLocks noChangeShapeType="1"/>
          </p:cNvSpPr>
          <p:nvPr/>
        </p:nvSpPr>
        <p:spPr bwMode="auto">
          <a:xfrm flipH="1">
            <a:off x="6589713" y="1989138"/>
            <a:ext cx="0" cy="2303462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009" name="Text Box 57"/>
          <p:cNvSpPr txBox="1">
            <a:spLocks noChangeArrowheads="1"/>
          </p:cNvSpPr>
          <p:nvPr/>
        </p:nvSpPr>
        <p:spPr bwMode="auto">
          <a:xfrm>
            <a:off x="250825" y="5395913"/>
            <a:ext cx="3551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i="1">
                <a:solidFill>
                  <a:srgbClr val="000000"/>
                </a:solidFill>
              </a:rPr>
              <a:t>你看出来了吗</a:t>
            </a:r>
            <a:r>
              <a:rPr lang="en-US" altLang="zh-CN" sz="4000" b="1" i="1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8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12" fill="hold" grpId="2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8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12" fill="hold" grpId="3" nodeType="after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38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/>
      <p:bldP spid="382005" grpId="1" animBg="1"/>
      <p:bldP spid="382006" grpId="2" animBg="1"/>
      <p:bldP spid="382007" grpId="3" animBg="1"/>
      <p:bldP spid="382009" grpId="4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827088" y="620713"/>
            <a:ext cx="736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>
                <a:solidFill>
                  <a:srgbClr val="FF0000"/>
                </a:solidFill>
              </a:rPr>
              <a:t>3</a:t>
            </a:r>
            <a:r>
              <a:rPr lang="zh-CN" altLang="en-US" sz="2800" b="1">
                <a:solidFill>
                  <a:srgbClr val="FF0000"/>
                </a:solidFill>
              </a:rPr>
              <a:t>）直线</a:t>
            </a:r>
            <a:r>
              <a:rPr lang="en-US" altLang="zh-CN" sz="2800" b="1">
                <a:solidFill>
                  <a:srgbClr val="FF0000"/>
                </a:solidFill>
              </a:rPr>
              <a:t>y=2x+6</a:t>
            </a:r>
            <a:r>
              <a:rPr lang="zh-CN" altLang="en-US" sz="2800" b="1">
                <a:solidFill>
                  <a:srgbClr val="FF0000"/>
                </a:solidFill>
              </a:rPr>
              <a:t>与</a:t>
            </a:r>
            <a:r>
              <a:rPr lang="en-US" altLang="zh-CN" sz="2800" b="1">
                <a:solidFill>
                  <a:srgbClr val="FF0000"/>
                </a:solidFill>
              </a:rPr>
              <a:t>y=-x+6</a:t>
            </a:r>
            <a:r>
              <a:rPr lang="zh-CN" altLang="en-US" sz="2800" b="1">
                <a:solidFill>
                  <a:srgbClr val="FF0000"/>
                </a:solidFill>
              </a:rPr>
              <a:t>的位置关系如何？</a:t>
            </a:r>
          </a:p>
        </p:txBody>
      </p:sp>
      <p:sp>
        <p:nvSpPr>
          <p:cNvPr id="382981" name="Line 5"/>
          <p:cNvSpPr>
            <a:spLocks noChangeShapeType="1"/>
          </p:cNvSpPr>
          <p:nvPr/>
        </p:nvSpPr>
        <p:spPr bwMode="auto">
          <a:xfrm>
            <a:off x="1403350" y="4148138"/>
            <a:ext cx="4751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2" name="Line 6"/>
          <p:cNvSpPr>
            <a:spLocks noChangeShapeType="1"/>
          </p:cNvSpPr>
          <p:nvPr/>
        </p:nvSpPr>
        <p:spPr bwMode="auto">
          <a:xfrm flipH="1" flipV="1">
            <a:off x="3490913" y="1771650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3" name="Line 7"/>
          <p:cNvSpPr>
            <a:spLocks noChangeShapeType="1"/>
          </p:cNvSpPr>
          <p:nvPr/>
        </p:nvSpPr>
        <p:spPr bwMode="auto">
          <a:xfrm flipH="1">
            <a:off x="320357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4" name="Line 8"/>
          <p:cNvSpPr>
            <a:spLocks noChangeShapeType="1"/>
          </p:cNvSpPr>
          <p:nvPr/>
        </p:nvSpPr>
        <p:spPr bwMode="auto">
          <a:xfrm flipH="1">
            <a:off x="2914650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5" name="Line 9"/>
          <p:cNvSpPr>
            <a:spLocks noChangeShapeType="1"/>
          </p:cNvSpPr>
          <p:nvPr/>
        </p:nvSpPr>
        <p:spPr bwMode="auto">
          <a:xfrm flipH="1">
            <a:off x="2627313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6" name="Line 10"/>
          <p:cNvSpPr>
            <a:spLocks noChangeShapeType="1"/>
          </p:cNvSpPr>
          <p:nvPr/>
        </p:nvSpPr>
        <p:spPr bwMode="auto">
          <a:xfrm flipH="1">
            <a:off x="2338388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7" name="Line 11"/>
          <p:cNvSpPr>
            <a:spLocks noChangeShapeType="1"/>
          </p:cNvSpPr>
          <p:nvPr/>
        </p:nvSpPr>
        <p:spPr bwMode="auto">
          <a:xfrm flipH="1">
            <a:off x="2051050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8" name="Line 12"/>
          <p:cNvSpPr>
            <a:spLocks noChangeShapeType="1"/>
          </p:cNvSpPr>
          <p:nvPr/>
        </p:nvSpPr>
        <p:spPr bwMode="auto">
          <a:xfrm flipH="1">
            <a:off x="176212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89" name="Line 13"/>
          <p:cNvSpPr>
            <a:spLocks noChangeShapeType="1"/>
          </p:cNvSpPr>
          <p:nvPr/>
        </p:nvSpPr>
        <p:spPr bwMode="auto">
          <a:xfrm flipH="1">
            <a:off x="3778250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0" name="Line 14"/>
          <p:cNvSpPr>
            <a:spLocks noChangeShapeType="1"/>
          </p:cNvSpPr>
          <p:nvPr/>
        </p:nvSpPr>
        <p:spPr bwMode="auto">
          <a:xfrm flipH="1">
            <a:off x="406717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1" name="Line 15"/>
          <p:cNvSpPr>
            <a:spLocks noChangeShapeType="1"/>
          </p:cNvSpPr>
          <p:nvPr/>
        </p:nvSpPr>
        <p:spPr bwMode="auto">
          <a:xfrm flipH="1">
            <a:off x="4354513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2" name="Line 16"/>
          <p:cNvSpPr>
            <a:spLocks noChangeShapeType="1"/>
          </p:cNvSpPr>
          <p:nvPr/>
        </p:nvSpPr>
        <p:spPr bwMode="auto">
          <a:xfrm flipH="1">
            <a:off x="493077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3" name="Line 17"/>
          <p:cNvSpPr>
            <a:spLocks noChangeShapeType="1"/>
          </p:cNvSpPr>
          <p:nvPr/>
        </p:nvSpPr>
        <p:spPr bwMode="auto">
          <a:xfrm flipH="1">
            <a:off x="4643438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4" name="Line 18"/>
          <p:cNvSpPr>
            <a:spLocks noChangeShapeType="1"/>
          </p:cNvSpPr>
          <p:nvPr/>
        </p:nvSpPr>
        <p:spPr bwMode="auto">
          <a:xfrm flipH="1">
            <a:off x="5578475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5" name="Line 19"/>
          <p:cNvSpPr>
            <a:spLocks noChangeShapeType="1"/>
          </p:cNvSpPr>
          <p:nvPr/>
        </p:nvSpPr>
        <p:spPr bwMode="auto">
          <a:xfrm flipH="1">
            <a:off x="5291138" y="4076700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6" name="Line 20"/>
          <p:cNvSpPr>
            <a:spLocks noChangeShapeType="1"/>
          </p:cNvSpPr>
          <p:nvPr/>
        </p:nvSpPr>
        <p:spPr bwMode="auto">
          <a:xfrm>
            <a:off x="3490913" y="38608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7" name="Line 21"/>
          <p:cNvSpPr>
            <a:spLocks noChangeShapeType="1"/>
          </p:cNvSpPr>
          <p:nvPr/>
        </p:nvSpPr>
        <p:spPr bwMode="auto">
          <a:xfrm>
            <a:off x="3490913" y="32845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8" name="Line 22"/>
          <p:cNvSpPr>
            <a:spLocks noChangeShapeType="1"/>
          </p:cNvSpPr>
          <p:nvPr/>
        </p:nvSpPr>
        <p:spPr bwMode="auto">
          <a:xfrm>
            <a:off x="3490913" y="29956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2999" name="Line 23"/>
          <p:cNvSpPr>
            <a:spLocks noChangeShapeType="1"/>
          </p:cNvSpPr>
          <p:nvPr/>
        </p:nvSpPr>
        <p:spPr bwMode="auto">
          <a:xfrm>
            <a:off x="3490913" y="27082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0" name="Line 24"/>
          <p:cNvSpPr>
            <a:spLocks noChangeShapeType="1"/>
          </p:cNvSpPr>
          <p:nvPr/>
        </p:nvSpPr>
        <p:spPr bwMode="auto">
          <a:xfrm>
            <a:off x="3490913" y="3571875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1" name="Line 25"/>
          <p:cNvSpPr>
            <a:spLocks noChangeShapeType="1"/>
          </p:cNvSpPr>
          <p:nvPr/>
        </p:nvSpPr>
        <p:spPr bwMode="auto">
          <a:xfrm>
            <a:off x="3490913" y="241935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2" name="Line 26"/>
          <p:cNvSpPr>
            <a:spLocks noChangeShapeType="1"/>
          </p:cNvSpPr>
          <p:nvPr/>
        </p:nvSpPr>
        <p:spPr bwMode="auto">
          <a:xfrm>
            <a:off x="3490913" y="213201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3" name="Line 27"/>
          <p:cNvSpPr>
            <a:spLocks noChangeShapeType="1"/>
          </p:cNvSpPr>
          <p:nvPr/>
        </p:nvSpPr>
        <p:spPr bwMode="auto">
          <a:xfrm>
            <a:off x="3490913" y="44370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4" name="Line 28"/>
          <p:cNvSpPr>
            <a:spLocks noChangeShapeType="1"/>
          </p:cNvSpPr>
          <p:nvPr/>
        </p:nvSpPr>
        <p:spPr bwMode="auto">
          <a:xfrm>
            <a:off x="3490913" y="47244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5" name="Line 29"/>
          <p:cNvSpPr>
            <a:spLocks noChangeShapeType="1"/>
          </p:cNvSpPr>
          <p:nvPr/>
        </p:nvSpPr>
        <p:spPr bwMode="auto">
          <a:xfrm>
            <a:off x="3490913" y="501173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6" name="Line 30"/>
          <p:cNvSpPr>
            <a:spLocks noChangeShapeType="1"/>
          </p:cNvSpPr>
          <p:nvPr/>
        </p:nvSpPr>
        <p:spPr bwMode="auto">
          <a:xfrm>
            <a:off x="3490913" y="5588000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7" name="Line 31"/>
          <p:cNvSpPr>
            <a:spLocks noChangeShapeType="1"/>
          </p:cNvSpPr>
          <p:nvPr/>
        </p:nvSpPr>
        <p:spPr bwMode="auto">
          <a:xfrm>
            <a:off x="3490913" y="530066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08" name="Text Box 32"/>
          <p:cNvSpPr txBox="1">
            <a:spLocks noChangeArrowheads="1"/>
          </p:cNvSpPr>
          <p:nvPr/>
        </p:nvSpPr>
        <p:spPr bwMode="auto">
          <a:xfrm>
            <a:off x="1619250" y="42195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-6</a:t>
            </a:r>
          </a:p>
        </p:txBody>
      </p:sp>
      <p:sp>
        <p:nvSpPr>
          <p:cNvPr id="383009" name="Text Box 33"/>
          <p:cNvSpPr txBox="1">
            <a:spLocks noChangeArrowheads="1"/>
          </p:cNvSpPr>
          <p:nvPr/>
        </p:nvSpPr>
        <p:spPr bwMode="auto">
          <a:xfrm>
            <a:off x="3203575" y="40767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o</a:t>
            </a:r>
          </a:p>
        </p:txBody>
      </p:sp>
      <p:sp>
        <p:nvSpPr>
          <p:cNvPr id="383010" name="Text Box 34"/>
          <p:cNvSpPr txBox="1">
            <a:spLocks noChangeArrowheads="1"/>
          </p:cNvSpPr>
          <p:nvPr/>
        </p:nvSpPr>
        <p:spPr bwMode="auto">
          <a:xfrm>
            <a:off x="3059113" y="50847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-4</a:t>
            </a:r>
          </a:p>
        </p:txBody>
      </p:sp>
      <p:sp>
        <p:nvSpPr>
          <p:cNvPr id="383011" name="Text Box 35"/>
          <p:cNvSpPr txBox="1">
            <a:spLocks noChangeArrowheads="1"/>
          </p:cNvSpPr>
          <p:nvPr/>
        </p:nvSpPr>
        <p:spPr bwMode="auto">
          <a:xfrm>
            <a:off x="3130550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83012" name="Text Box 36"/>
          <p:cNvSpPr txBox="1">
            <a:spLocks noChangeArrowheads="1"/>
          </p:cNvSpPr>
          <p:nvPr/>
        </p:nvSpPr>
        <p:spPr bwMode="auto">
          <a:xfrm>
            <a:off x="3130550" y="22034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83013" name="Text Box 37"/>
          <p:cNvSpPr txBox="1">
            <a:spLocks noChangeArrowheads="1"/>
          </p:cNvSpPr>
          <p:nvPr/>
        </p:nvSpPr>
        <p:spPr bwMode="auto">
          <a:xfrm>
            <a:off x="3922713" y="4219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83014" name="Text Box 38"/>
          <p:cNvSpPr txBox="1">
            <a:spLocks noChangeArrowheads="1"/>
          </p:cNvSpPr>
          <p:nvPr/>
        </p:nvSpPr>
        <p:spPr bwMode="auto">
          <a:xfrm>
            <a:off x="4498975" y="4219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83015" name="Text Box 39"/>
          <p:cNvSpPr txBox="1">
            <a:spLocks noChangeArrowheads="1"/>
          </p:cNvSpPr>
          <p:nvPr/>
        </p:nvSpPr>
        <p:spPr bwMode="auto">
          <a:xfrm>
            <a:off x="5146675" y="4219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83016" name="Text Box 40"/>
          <p:cNvSpPr txBox="1">
            <a:spLocks noChangeArrowheads="1"/>
          </p:cNvSpPr>
          <p:nvPr/>
        </p:nvSpPr>
        <p:spPr bwMode="auto">
          <a:xfrm>
            <a:off x="3059113" y="45085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83017" name="Text Box 41"/>
          <p:cNvSpPr txBox="1">
            <a:spLocks noChangeArrowheads="1"/>
          </p:cNvSpPr>
          <p:nvPr/>
        </p:nvSpPr>
        <p:spPr bwMode="auto">
          <a:xfrm>
            <a:off x="2698750" y="42195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383018" name="Text Box 42"/>
          <p:cNvSpPr txBox="1">
            <a:spLocks noChangeArrowheads="1"/>
          </p:cNvSpPr>
          <p:nvPr/>
        </p:nvSpPr>
        <p:spPr bwMode="auto">
          <a:xfrm>
            <a:off x="2195513" y="42195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-4</a:t>
            </a:r>
          </a:p>
        </p:txBody>
      </p:sp>
      <p:sp>
        <p:nvSpPr>
          <p:cNvPr id="383019" name="Text Box 43"/>
          <p:cNvSpPr txBox="1">
            <a:spLocks noChangeArrowheads="1"/>
          </p:cNvSpPr>
          <p:nvPr/>
        </p:nvSpPr>
        <p:spPr bwMode="auto">
          <a:xfrm>
            <a:off x="5919788" y="42402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3203575" y="1628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3130550" y="33559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83022" name="Line 46"/>
          <p:cNvSpPr>
            <a:spLocks noChangeShapeType="1"/>
          </p:cNvSpPr>
          <p:nvPr/>
        </p:nvSpPr>
        <p:spPr bwMode="auto">
          <a:xfrm>
            <a:off x="2916238" y="1844675"/>
            <a:ext cx="2808287" cy="27352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23" name="Line 47"/>
          <p:cNvSpPr>
            <a:spLocks noChangeShapeType="1"/>
          </p:cNvSpPr>
          <p:nvPr/>
        </p:nvSpPr>
        <p:spPr bwMode="auto">
          <a:xfrm flipH="1">
            <a:off x="2124075" y="1773238"/>
            <a:ext cx="1728788" cy="338455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3024" name="Text Box 48"/>
          <p:cNvSpPr txBox="1">
            <a:spLocks noChangeArrowheads="1"/>
          </p:cNvSpPr>
          <p:nvPr/>
        </p:nvSpPr>
        <p:spPr bwMode="auto">
          <a:xfrm>
            <a:off x="1763713" y="1555750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y=-x+6</a:t>
            </a:r>
          </a:p>
        </p:txBody>
      </p:sp>
      <p:sp>
        <p:nvSpPr>
          <p:cNvPr id="383025" name="Text Box 49"/>
          <p:cNvSpPr txBox="1">
            <a:spLocks noChangeArrowheads="1"/>
          </p:cNvSpPr>
          <p:nvPr/>
        </p:nvSpPr>
        <p:spPr bwMode="auto">
          <a:xfrm>
            <a:off x="4048125" y="1574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</a:rPr>
              <a:t>y=2x+6</a:t>
            </a:r>
          </a:p>
        </p:txBody>
      </p:sp>
      <p:sp>
        <p:nvSpPr>
          <p:cNvPr id="383026" name="Text Box 50"/>
          <p:cNvSpPr txBox="1">
            <a:spLocks noChangeArrowheads="1"/>
          </p:cNvSpPr>
          <p:nvPr/>
        </p:nvSpPr>
        <p:spPr bwMode="auto">
          <a:xfrm>
            <a:off x="6227763" y="5195888"/>
            <a:ext cx="1203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</a:rPr>
              <a:t>相交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3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8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8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22" grpId="0" animBg="1"/>
      <p:bldP spid="383023" grpId="1" animBg="1"/>
      <p:bldP spid="383024" grpId="2"/>
      <p:bldP spid="383025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778" name="Picture 2" descr="一次函数图象图片01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547813" y="117475"/>
            <a:ext cx="792003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1779" name="Line 3"/>
          <p:cNvSpPr>
            <a:spLocks noChangeShapeType="1"/>
          </p:cNvSpPr>
          <p:nvPr/>
        </p:nvSpPr>
        <p:spPr bwMode="auto">
          <a:xfrm flipH="1" flipV="1">
            <a:off x="3132138" y="1125538"/>
            <a:ext cx="4392612" cy="439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0" name="AutoShape 4"/>
          <p:cNvSpPr>
            <a:spLocks noChangeArrowheads="1"/>
          </p:cNvSpPr>
          <p:nvPr/>
        </p:nvSpPr>
        <p:spPr bwMode="auto">
          <a:xfrm>
            <a:off x="3419475" y="1412875"/>
            <a:ext cx="144463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1" name="AutoShape 5"/>
          <p:cNvSpPr>
            <a:spLocks noChangeArrowheads="1"/>
          </p:cNvSpPr>
          <p:nvPr/>
        </p:nvSpPr>
        <p:spPr bwMode="auto">
          <a:xfrm>
            <a:off x="3419475" y="1412875"/>
            <a:ext cx="144463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2" name="Line 6"/>
          <p:cNvSpPr>
            <a:spLocks noChangeShapeType="1"/>
          </p:cNvSpPr>
          <p:nvPr/>
        </p:nvSpPr>
        <p:spPr bwMode="auto">
          <a:xfrm flipH="1">
            <a:off x="3492500" y="1484313"/>
            <a:ext cx="0" cy="20161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3" name="Line 7"/>
          <p:cNvSpPr>
            <a:spLocks noChangeShapeType="1"/>
          </p:cNvSpPr>
          <p:nvPr/>
        </p:nvSpPr>
        <p:spPr bwMode="auto">
          <a:xfrm>
            <a:off x="3492500" y="1484313"/>
            <a:ext cx="2016125" cy="158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4" name="Line 8"/>
          <p:cNvSpPr>
            <a:spLocks noChangeShapeType="1"/>
          </p:cNvSpPr>
          <p:nvPr/>
        </p:nvSpPr>
        <p:spPr bwMode="auto">
          <a:xfrm flipV="1">
            <a:off x="6804025" y="3429000"/>
            <a:ext cx="1588" cy="1368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5" name="Line 9"/>
          <p:cNvSpPr>
            <a:spLocks noChangeShapeType="1"/>
          </p:cNvSpPr>
          <p:nvPr/>
        </p:nvSpPr>
        <p:spPr bwMode="auto">
          <a:xfrm flipH="1">
            <a:off x="5435600" y="4797425"/>
            <a:ext cx="136842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6" name="AutoShape 10"/>
          <p:cNvSpPr>
            <a:spLocks noChangeArrowheads="1"/>
          </p:cNvSpPr>
          <p:nvPr/>
        </p:nvSpPr>
        <p:spPr bwMode="auto">
          <a:xfrm>
            <a:off x="3635375" y="3398838"/>
            <a:ext cx="3097213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87" name="AutoShape 11"/>
          <p:cNvSpPr>
            <a:spLocks noChangeArrowheads="1"/>
          </p:cNvSpPr>
          <p:nvPr/>
        </p:nvSpPr>
        <p:spPr bwMode="auto">
          <a:xfrm>
            <a:off x="5508625" y="1557338"/>
            <a:ext cx="287338" cy="3024187"/>
          </a:xfrm>
          <a:prstGeom prst="downArrow">
            <a:avLst>
              <a:gd name="adj1" fmla="val 50000"/>
              <a:gd name="adj2" fmla="val 2631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31788" name="Object 12"/>
          <p:cNvGraphicFramePr>
            <a:graphicFrameLocks noChangeAspect="1"/>
          </p:cNvGraphicFramePr>
          <p:nvPr/>
        </p:nvGraphicFramePr>
        <p:xfrm>
          <a:off x="1547813" y="639763"/>
          <a:ext cx="10922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5" imgW="458470" imgH="165100" progId="Equation.3">
                  <p:embed/>
                </p:oleObj>
              </mc:Choice>
              <mc:Fallback>
                <p:oleObj r:id="rId5" imgW="458470" imgH="1651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547813" y="639763"/>
                        <a:ext cx="10922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89" name="Text Box 13"/>
          <p:cNvSpPr txBox="1">
            <a:spLocks noChangeArrowheads="1"/>
          </p:cNvSpPr>
          <p:nvPr/>
        </p:nvSpPr>
        <p:spPr bwMode="auto">
          <a:xfrm>
            <a:off x="5651500" y="29718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增大</a:t>
            </a:r>
          </a:p>
        </p:txBody>
      </p:sp>
      <p:sp>
        <p:nvSpPr>
          <p:cNvPr id="331790" name="Text Box 14"/>
          <p:cNvSpPr txBox="1">
            <a:spLocks noChangeArrowheads="1"/>
          </p:cNvSpPr>
          <p:nvPr/>
        </p:nvSpPr>
        <p:spPr bwMode="auto">
          <a:xfrm>
            <a:off x="4572000" y="1844675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y</a:t>
            </a:r>
            <a:r>
              <a:rPr lang="zh-CN" altLang="en-US" sz="2400" b="1">
                <a:solidFill>
                  <a:srgbClr val="000000"/>
                </a:solidFill>
              </a:rPr>
              <a:t>减少</a:t>
            </a:r>
          </a:p>
        </p:txBody>
      </p:sp>
      <p:sp>
        <p:nvSpPr>
          <p:cNvPr id="331791" name="AutoShape 15"/>
          <p:cNvSpPr>
            <a:spLocks noChangeArrowheads="1"/>
          </p:cNvSpPr>
          <p:nvPr/>
        </p:nvSpPr>
        <p:spPr bwMode="auto">
          <a:xfrm>
            <a:off x="4859338" y="2852738"/>
            <a:ext cx="142875" cy="144462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92" name="Line 16"/>
          <p:cNvSpPr>
            <a:spLocks noChangeShapeType="1"/>
          </p:cNvSpPr>
          <p:nvPr/>
        </p:nvSpPr>
        <p:spPr bwMode="auto">
          <a:xfrm>
            <a:off x="4932363" y="2924175"/>
            <a:ext cx="1587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93" name="Line 17"/>
          <p:cNvSpPr>
            <a:spLocks noChangeShapeType="1"/>
          </p:cNvSpPr>
          <p:nvPr/>
        </p:nvSpPr>
        <p:spPr bwMode="auto">
          <a:xfrm>
            <a:off x="4932363" y="2924175"/>
            <a:ext cx="576262" cy="15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1794" name="Rectangle 18"/>
          <p:cNvSpPr>
            <a:spLocks noChangeArrowheads="1"/>
          </p:cNvSpPr>
          <p:nvPr/>
        </p:nvSpPr>
        <p:spPr bwMode="auto">
          <a:xfrm>
            <a:off x="1908175" y="5302250"/>
            <a:ext cx="669607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（2） 当</a:t>
            </a:r>
            <a:r>
              <a:rPr lang="zh-CN" altLang="en-US" sz="2800" b="1" i="1" dirty="0">
                <a:solidFill>
                  <a:srgbClr val="0000FF"/>
                </a:solidFill>
              </a:rPr>
              <a:t>k</a:t>
            </a:r>
            <a:r>
              <a:rPr lang="zh-CN" altLang="en-US" sz="2800" b="1" dirty="0">
                <a:solidFill>
                  <a:srgbClr val="0000FF"/>
                </a:solidFill>
              </a:rPr>
              <a:t>＜0时，图像过二、四象限，</a:t>
            </a:r>
            <a:r>
              <a:rPr lang="zh-CN" altLang="en-US" sz="2800" b="1" i="1" dirty="0">
                <a:solidFill>
                  <a:srgbClr val="0000FF"/>
                </a:solidFill>
              </a:rPr>
              <a:t>y</a:t>
            </a:r>
            <a:r>
              <a:rPr lang="zh-CN" altLang="en-US" sz="2800" b="1" dirty="0">
                <a:solidFill>
                  <a:srgbClr val="0000FF"/>
                </a:solidFill>
              </a:rPr>
              <a:t>随</a:t>
            </a:r>
            <a:r>
              <a:rPr lang="zh-CN" altLang="en-US" sz="2800" b="1" i="1" dirty="0">
                <a:solidFill>
                  <a:srgbClr val="0000FF"/>
                </a:solidFill>
              </a:rPr>
              <a:t>x</a:t>
            </a:r>
            <a:r>
              <a:rPr lang="zh-CN" altLang="en-US" sz="2800" b="1" dirty="0">
                <a:solidFill>
                  <a:srgbClr val="0000FF"/>
                </a:solidFill>
              </a:rPr>
              <a:t>的增大而_____。</a:t>
            </a:r>
          </a:p>
        </p:txBody>
      </p:sp>
      <p:sp>
        <p:nvSpPr>
          <p:cNvPr id="331795" name="Text Box 19"/>
          <p:cNvSpPr txBox="1">
            <a:spLocks noChangeArrowheads="1"/>
          </p:cNvSpPr>
          <p:nvPr/>
        </p:nvSpPr>
        <p:spPr bwMode="auto">
          <a:xfrm>
            <a:off x="3995738" y="5661025"/>
            <a:ext cx="1101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减小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07 -4.9711E-06 L 0.36233 0.48255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1" grpId="0" animBg="1"/>
      <p:bldP spid="331781" grpId="1" animBg="1"/>
      <p:bldP spid="331782" grpId="2" animBg="1"/>
      <p:bldP spid="331783" grpId="3" animBg="1"/>
      <p:bldP spid="331784" grpId="4" animBg="1"/>
      <p:bldP spid="331785" grpId="5" animBg="1"/>
      <p:bldP spid="331786" grpId="6" animBg="1"/>
      <p:bldP spid="331787" grpId="7" animBg="1"/>
      <p:bldP spid="331789" grpId="8"/>
      <p:bldP spid="331790" grpId="9"/>
      <p:bldP spid="331791" grpId="10" animBg="1"/>
      <p:bldP spid="331792" grpId="11" animBg="1"/>
      <p:bldP spid="331793" grpId="12" animBg="1"/>
      <p:bldP spid="331794" grpId="13"/>
      <p:bldP spid="331795" grpId="1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6163599" y="4699879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模板：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www.1ppt.com/moban/                  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素材：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www.1ppt.com/sucai/</a:t>
            </a:r>
          </a:p>
          <a:p>
            <a:pPr>
              <a:defRPr/>
            </a:pP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背景：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www.1ppt.com/beijing/                   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图表：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www.1ppt.com/tubiao/      </a:t>
            </a:r>
          </a:p>
          <a:p>
            <a:pPr>
              <a:defRPr/>
            </a:pP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www.1ppt.com/xiazai/                     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教程： 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www.1ppt.com/powerpoint/      </a:t>
            </a:r>
          </a:p>
          <a:p>
            <a:pPr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资料下载：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www.1ppt.com/ziliao/               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范文下载：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www.1ppt.com/fanwen/             </a:t>
            </a:r>
          </a:p>
          <a:p>
            <a:pPr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试卷下载：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www.1ppt.com/shiti/                 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教案下载：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www.1ppt.com/jiaoan/               </a:t>
            </a:r>
          </a:p>
          <a:p>
            <a:pPr>
              <a:defRPr/>
            </a:pP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论坛：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www.1ppt.cn                                     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 </a:t>
            </a:r>
          </a:p>
          <a:p>
            <a:pPr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语文课件：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www.1ppt.com/kejian/yuwen/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数学课件：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www.1ppt.com/kejian/shuxue/ </a:t>
            </a:r>
          </a:p>
          <a:p>
            <a:pPr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英语课件：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www.1ppt.com/kejian/yingyu/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美术课件：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www.1ppt.com/kejian/meishu/ </a:t>
            </a:r>
          </a:p>
          <a:p>
            <a:pPr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科学课件：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www.1ppt.com/kejian/kexue/ 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物理课件：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www.1ppt.com/kejian/wuli/ </a:t>
            </a:r>
          </a:p>
          <a:p>
            <a:pPr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化学课件：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www.1ppt.com/kejian/huaxue/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生物课件：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www.1ppt.com/kejian/shengwu/ </a:t>
            </a:r>
          </a:p>
          <a:p>
            <a:pPr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地理课件：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www.1ppt.com/kejian/dili/      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历史课件：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www.1ppt.com/kejian/lishi/        </a:t>
            </a:r>
          </a:p>
        </p:txBody>
      </p:sp>
      <p:sp>
        <p:nvSpPr>
          <p:cNvPr id="333827" name="Line 3"/>
          <p:cNvSpPr>
            <a:spLocks noChangeShapeType="1"/>
          </p:cNvSpPr>
          <p:nvPr/>
        </p:nvSpPr>
        <p:spPr bwMode="auto">
          <a:xfrm>
            <a:off x="144463" y="3069506"/>
            <a:ext cx="4751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28" name="Line 4"/>
          <p:cNvSpPr>
            <a:spLocks noChangeShapeType="1"/>
          </p:cNvSpPr>
          <p:nvPr/>
        </p:nvSpPr>
        <p:spPr bwMode="auto">
          <a:xfrm flipH="1" flipV="1">
            <a:off x="2232025" y="693018"/>
            <a:ext cx="0" cy="424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29" name="Line 5"/>
          <p:cNvSpPr>
            <a:spLocks noChangeShapeType="1"/>
          </p:cNvSpPr>
          <p:nvPr/>
        </p:nvSpPr>
        <p:spPr bwMode="auto">
          <a:xfrm flipH="1">
            <a:off x="194468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0" name="Line 6"/>
          <p:cNvSpPr>
            <a:spLocks noChangeShapeType="1"/>
          </p:cNvSpPr>
          <p:nvPr/>
        </p:nvSpPr>
        <p:spPr bwMode="auto">
          <a:xfrm flipH="1">
            <a:off x="1655763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1" name="Line 7"/>
          <p:cNvSpPr>
            <a:spLocks noChangeShapeType="1"/>
          </p:cNvSpPr>
          <p:nvPr/>
        </p:nvSpPr>
        <p:spPr bwMode="auto">
          <a:xfrm flipH="1">
            <a:off x="1368425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2" name="Line 8"/>
          <p:cNvSpPr>
            <a:spLocks noChangeShapeType="1"/>
          </p:cNvSpPr>
          <p:nvPr/>
        </p:nvSpPr>
        <p:spPr bwMode="auto">
          <a:xfrm flipH="1">
            <a:off x="1079500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3" name="Line 9"/>
          <p:cNvSpPr>
            <a:spLocks noChangeShapeType="1"/>
          </p:cNvSpPr>
          <p:nvPr/>
        </p:nvSpPr>
        <p:spPr bwMode="auto">
          <a:xfrm flipH="1">
            <a:off x="792163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4" name="Line 10"/>
          <p:cNvSpPr>
            <a:spLocks noChangeShapeType="1"/>
          </p:cNvSpPr>
          <p:nvPr/>
        </p:nvSpPr>
        <p:spPr bwMode="auto">
          <a:xfrm flipH="1">
            <a:off x="50323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5" name="Line 11"/>
          <p:cNvSpPr>
            <a:spLocks noChangeShapeType="1"/>
          </p:cNvSpPr>
          <p:nvPr/>
        </p:nvSpPr>
        <p:spPr bwMode="auto">
          <a:xfrm flipH="1">
            <a:off x="2519363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6" name="Line 12"/>
          <p:cNvSpPr>
            <a:spLocks noChangeShapeType="1"/>
          </p:cNvSpPr>
          <p:nvPr/>
        </p:nvSpPr>
        <p:spPr bwMode="auto">
          <a:xfrm flipH="1">
            <a:off x="280828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7" name="Line 13"/>
          <p:cNvSpPr>
            <a:spLocks noChangeShapeType="1"/>
          </p:cNvSpPr>
          <p:nvPr/>
        </p:nvSpPr>
        <p:spPr bwMode="auto">
          <a:xfrm flipH="1">
            <a:off x="3095625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8" name="Line 14"/>
          <p:cNvSpPr>
            <a:spLocks noChangeShapeType="1"/>
          </p:cNvSpPr>
          <p:nvPr/>
        </p:nvSpPr>
        <p:spPr bwMode="auto">
          <a:xfrm flipH="1">
            <a:off x="367188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39" name="Line 15"/>
          <p:cNvSpPr>
            <a:spLocks noChangeShapeType="1"/>
          </p:cNvSpPr>
          <p:nvPr/>
        </p:nvSpPr>
        <p:spPr bwMode="auto">
          <a:xfrm flipH="1">
            <a:off x="3384550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0" name="Line 16"/>
          <p:cNvSpPr>
            <a:spLocks noChangeShapeType="1"/>
          </p:cNvSpPr>
          <p:nvPr/>
        </p:nvSpPr>
        <p:spPr bwMode="auto">
          <a:xfrm flipH="1">
            <a:off x="4319588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1" name="Line 17"/>
          <p:cNvSpPr>
            <a:spLocks noChangeShapeType="1"/>
          </p:cNvSpPr>
          <p:nvPr/>
        </p:nvSpPr>
        <p:spPr bwMode="auto">
          <a:xfrm flipH="1">
            <a:off x="4032250" y="2998068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2" name="Line 18"/>
          <p:cNvSpPr>
            <a:spLocks noChangeShapeType="1"/>
          </p:cNvSpPr>
          <p:nvPr/>
        </p:nvSpPr>
        <p:spPr bwMode="auto">
          <a:xfrm>
            <a:off x="2232025" y="278216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3" name="Line 19"/>
          <p:cNvSpPr>
            <a:spLocks noChangeShapeType="1"/>
          </p:cNvSpPr>
          <p:nvPr/>
        </p:nvSpPr>
        <p:spPr bwMode="auto">
          <a:xfrm>
            <a:off x="2232025" y="220590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4" name="Line 20"/>
          <p:cNvSpPr>
            <a:spLocks noChangeShapeType="1"/>
          </p:cNvSpPr>
          <p:nvPr/>
        </p:nvSpPr>
        <p:spPr bwMode="auto">
          <a:xfrm>
            <a:off x="2232025" y="191698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5" name="Line 21"/>
          <p:cNvSpPr>
            <a:spLocks noChangeShapeType="1"/>
          </p:cNvSpPr>
          <p:nvPr/>
        </p:nvSpPr>
        <p:spPr bwMode="auto">
          <a:xfrm>
            <a:off x="2232025" y="162964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6" name="Line 22"/>
          <p:cNvSpPr>
            <a:spLocks noChangeShapeType="1"/>
          </p:cNvSpPr>
          <p:nvPr/>
        </p:nvSpPr>
        <p:spPr bwMode="auto">
          <a:xfrm>
            <a:off x="2232025" y="2493243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7" name="Line 23"/>
          <p:cNvSpPr>
            <a:spLocks noChangeShapeType="1"/>
          </p:cNvSpPr>
          <p:nvPr/>
        </p:nvSpPr>
        <p:spPr bwMode="auto">
          <a:xfrm>
            <a:off x="2232025" y="134071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8" name="Line 24"/>
          <p:cNvSpPr>
            <a:spLocks noChangeShapeType="1"/>
          </p:cNvSpPr>
          <p:nvPr/>
        </p:nvSpPr>
        <p:spPr bwMode="auto">
          <a:xfrm>
            <a:off x="2232025" y="105338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49" name="Line 25"/>
          <p:cNvSpPr>
            <a:spLocks noChangeShapeType="1"/>
          </p:cNvSpPr>
          <p:nvPr/>
        </p:nvSpPr>
        <p:spPr bwMode="auto">
          <a:xfrm>
            <a:off x="2232025" y="335843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0" name="Line 26"/>
          <p:cNvSpPr>
            <a:spLocks noChangeShapeType="1"/>
          </p:cNvSpPr>
          <p:nvPr/>
        </p:nvSpPr>
        <p:spPr bwMode="auto">
          <a:xfrm>
            <a:off x="2232025" y="364576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1" name="Line 27"/>
          <p:cNvSpPr>
            <a:spLocks noChangeShapeType="1"/>
          </p:cNvSpPr>
          <p:nvPr/>
        </p:nvSpPr>
        <p:spPr bwMode="auto">
          <a:xfrm>
            <a:off x="2232025" y="3933106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2" name="Line 28"/>
          <p:cNvSpPr>
            <a:spLocks noChangeShapeType="1"/>
          </p:cNvSpPr>
          <p:nvPr/>
        </p:nvSpPr>
        <p:spPr bwMode="auto">
          <a:xfrm>
            <a:off x="2232025" y="4509368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3" name="Line 29"/>
          <p:cNvSpPr>
            <a:spLocks noChangeShapeType="1"/>
          </p:cNvSpPr>
          <p:nvPr/>
        </p:nvSpPr>
        <p:spPr bwMode="auto">
          <a:xfrm>
            <a:off x="2232025" y="4222031"/>
            <a:ext cx="73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360363" y="3140943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-6</a:t>
            </a:r>
          </a:p>
        </p:txBody>
      </p:sp>
      <p:sp>
        <p:nvSpPr>
          <p:cNvPr id="333855" name="Text Box 31"/>
          <p:cNvSpPr txBox="1">
            <a:spLocks noChangeArrowheads="1"/>
          </p:cNvSpPr>
          <p:nvPr/>
        </p:nvSpPr>
        <p:spPr bwMode="auto">
          <a:xfrm>
            <a:off x="1944688" y="2998068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o</a:t>
            </a:r>
          </a:p>
        </p:txBody>
      </p: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1800225" y="4006131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-4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1871663" y="170108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1871663" y="112481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333859" name="Text Box 35"/>
          <p:cNvSpPr txBox="1">
            <a:spLocks noChangeArrowheads="1"/>
          </p:cNvSpPr>
          <p:nvPr/>
        </p:nvSpPr>
        <p:spPr bwMode="auto">
          <a:xfrm>
            <a:off x="2663825" y="31409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333860" name="Text Box 36"/>
          <p:cNvSpPr txBox="1">
            <a:spLocks noChangeArrowheads="1"/>
          </p:cNvSpPr>
          <p:nvPr/>
        </p:nvSpPr>
        <p:spPr bwMode="auto">
          <a:xfrm>
            <a:off x="3240088" y="31409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4</a:t>
            </a:r>
          </a:p>
        </p:txBody>
      </p:sp>
      <p:sp>
        <p:nvSpPr>
          <p:cNvPr id="333861" name="Text Box 37"/>
          <p:cNvSpPr txBox="1">
            <a:spLocks noChangeArrowheads="1"/>
          </p:cNvSpPr>
          <p:nvPr/>
        </p:nvSpPr>
        <p:spPr bwMode="auto">
          <a:xfrm>
            <a:off x="3887788" y="31409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6</a:t>
            </a:r>
          </a:p>
        </p:txBody>
      </p:sp>
      <p:sp>
        <p:nvSpPr>
          <p:cNvPr id="333862" name="Text Box 38"/>
          <p:cNvSpPr txBox="1">
            <a:spLocks noChangeArrowheads="1"/>
          </p:cNvSpPr>
          <p:nvPr/>
        </p:nvSpPr>
        <p:spPr bwMode="auto">
          <a:xfrm>
            <a:off x="1800225" y="3429868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-2</a:t>
            </a:r>
          </a:p>
        </p:txBody>
      </p:sp>
      <p:sp>
        <p:nvSpPr>
          <p:cNvPr id="333863" name="Text Box 39"/>
          <p:cNvSpPr txBox="1">
            <a:spLocks noChangeArrowheads="1"/>
          </p:cNvSpPr>
          <p:nvPr/>
        </p:nvSpPr>
        <p:spPr bwMode="auto">
          <a:xfrm>
            <a:off x="1439863" y="3140943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-2</a:t>
            </a:r>
          </a:p>
        </p:txBody>
      </p:sp>
      <p:sp>
        <p:nvSpPr>
          <p:cNvPr id="333864" name="Text Box 40"/>
          <p:cNvSpPr txBox="1">
            <a:spLocks noChangeArrowheads="1"/>
          </p:cNvSpPr>
          <p:nvPr/>
        </p:nvSpPr>
        <p:spPr bwMode="auto">
          <a:xfrm>
            <a:off x="936625" y="3140943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-4</a:t>
            </a:r>
          </a:p>
        </p:txBody>
      </p:sp>
      <p:sp>
        <p:nvSpPr>
          <p:cNvPr id="333865" name="Text Box 41"/>
          <p:cNvSpPr txBox="1">
            <a:spLocks noChangeArrowheads="1"/>
          </p:cNvSpPr>
          <p:nvPr/>
        </p:nvSpPr>
        <p:spPr bwMode="auto">
          <a:xfrm>
            <a:off x="4660900" y="316158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x</a:t>
            </a:r>
          </a:p>
        </p:txBody>
      </p:sp>
      <p:sp>
        <p:nvSpPr>
          <p:cNvPr id="333866" name="Text Box 42"/>
          <p:cNvSpPr txBox="1">
            <a:spLocks noChangeArrowheads="1"/>
          </p:cNvSpPr>
          <p:nvPr/>
        </p:nvSpPr>
        <p:spPr bwMode="auto">
          <a:xfrm>
            <a:off x="1944688" y="5501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y</a:t>
            </a:r>
          </a:p>
        </p:txBody>
      </p:sp>
      <p:sp>
        <p:nvSpPr>
          <p:cNvPr id="333867" name="Text Box 43"/>
          <p:cNvSpPr txBox="1">
            <a:spLocks noChangeArrowheads="1"/>
          </p:cNvSpPr>
          <p:nvPr/>
        </p:nvSpPr>
        <p:spPr bwMode="auto">
          <a:xfrm>
            <a:off x="1871663" y="227734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333868" name="Line 44"/>
          <p:cNvSpPr>
            <a:spLocks noChangeShapeType="1"/>
          </p:cNvSpPr>
          <p:nvPr/>
        </p:nvSpPr>
        <p:spPr bwMode="auto">
          <a:xfrm flipV="1">
            <a:off x="720725" y="2420218"/>
            <a:ext cx="342900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69" name="Rectangle 45"/>
          <p:cNvSpPr>
            <a:spLocks noChangeArrowheads="1"/>
          </p:cNvSpPr>
          <p:nvPr/>
        </p:nvSpPr>
        <p:spPr bwMode="auto">
          <a:xfrm>
            <a:off x="4176713" y="2277343"/>
            <a:ext cx="1327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y=0.5x</a:t>
            </a:r>
          </a:p>
        </p:txBody>
      </p:sp>
      <p:sp>
        <p:nvSpPr>
          <p:cNvPr id="333870" name="Line 46"/>
          <p:cNvSpPr>
            <a:spLocks noChangeShapeType="1"/>
          </p:cNvSpPr>
          <p:nvPr/>
        </p:nvSpPr>
        <p:spPr bwMode="auto">
          <a:xfrm flipV="1">
            <a:off x="1079500" y="1701081"/>
            <a:ext cx="2590800" cy="2514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71" name="Rectangle 47"/>
          <p:cNvSpPr>
            <a:spLocks noChangeArrowheads="1"/>
          </p:cNvSpPr>
          <p:nvPr/>
        </p:nvSpPr>
        <p:spPr bwMode="auto">
          <a:xfrm>
            <a:off x="3887788" y="1340718"/>
            <a:ext cx="1296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y=x</a:t>
            </a:r>
          </a:p>
        </p:txBody>
      </p:sp>
      <p:sp>
        <p:nvSpPr>
          <p:cNvPr id="333872" name="Line 48"/>
          <p:cNvSpPr>
            <a:spLocks noChangeShapeType="1"/>
          </p:cNvSpPr>
          <p:nvPr/>
        </p:nvSpPr>
        <p:spPr bwMode="auto">
          <a:xfrm flipV="1">
            <a:off x="1655763" y="1269281"/>
            <a:ext cx="1295400" cy="3352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73" name="Rectangle 49"/>
          <p:cNvSpPr>
            <a:spLocks noChangeArrowheads="1"/>
          </p:cNvSpPr>
          <p:nvPr/>
        </p:nvSpPr>
        <p:spPr bwMode="auto">
          <a:xfrm>
            <a:off x="3095625" y="837481"/>
            <a:ext cx="1022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FF00"/>
                </a:solidFill>
                <a:latin typeface="Times New Roman" panose="02020603050405020304" pitchFamily="18" charset="0"/>
              </a:rPr>
              <a:t>y=3x</a:t>
            </a:r>
          </a:p>
        </p:txBody>
      </p:sp>
      <p:sp>
        <p:nvSpPr>
          <p:cNvPr id="333874" name="Line 50"/>
          <p:cNvSpPr>
            <a:spLocks noChangeShapeType="1"/>
          </p:cNvSpPr>
          <p:nvPr/>
        </p:nvSpPr>
        <p:spPr bwMode="auto">
          <a:xfrm>
            <a:off x="1295400" y="1124818"/>
            <a:ext cx="1752600" cy="3505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75" name="Rectangle 51"/>
          <p:cNvSpPr>
            <a:spLocks noChangeArrowheads="1"/>
          </p:cNvSpPr>
          <p:nvPr/>
        </p:nvSpPr>
        <p:spPr bwMode="auto">
          <a:xfrm>
            <a:off x="0" y="764456"/>
            <a:ext cx="1200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FF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y=-2x</a:t>
            </a:r>
          </a:p>
        </p:txBody>
      </p:sp>
      <p:sp>
        <p:nvSpPr>
          <p:cNvPr id="333876" name="Text Box 52"/>
          <p:cNvSpPr txBox="1">
            <a:spLocks noChangeArrowheads="1"/>
          </p:cNvSpPr>
          <p:nvPr/>
        </p:nvSpPr>
        <p:spPr bwMode="auto">
          <a:xfrm>
            <a:off x="4211638" y="333375"/>
            <a:ext cx="4932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FFFF00"/>
              </a:solidFill>
            </a:endParaRPr>
          </a:p>
        </p:txBody>
      </p:sp>
      <p:pic>
        <p:nvPicPr>
          <p:cNvPr id="333877" name="Picture 53" descr="V)`1K4_KF7~]O0KACB%1X{0"/>
          <p:cNvPicPr>
            <a:picLocks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84213" y="5661025"/>
            <a:ext cx="8921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78" name="Text Box 54"/>
          <p:cNvSpPr txBox="1">
            <a:spLocks noChangeArrowheads="1"/>
          </p:cNvSpPr>
          <p:nvPr/>
        </p:nvSpPr>
        <p:spPr bwMode="auto">
          <a:xfrm>
            <a:off x="5580063" y="2839467"/>
            <a:ext cx="2954337" cy="5175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4F5AA"/>
                </a:solidFill>
              </a:rPr>
              <a:t>正比例函数性质</a:t>
            </a:r>
          </a:p>
        </p:txBody>
      </p:sp>
      <p:sp>
        <p:nvSpPr>
          <p:cNvPr id="333879" name="Text Box 55"/>
          <p:cNvSpPr txBox="1">
            <a:spLocks noChangeArrowheads="1"/>
          </p:cNvSpPr>
          <p:nvPr/>
        </p:nvSpPr>
        <p:spPr bwMode="auto">
          <a:xfrm>
            <a:off x="4788024" y="3789040"/>
            <a:ext cx="4246563" cy="2652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</a:rPr>
              <a:t>当k&gt;0，图像过一、三象限；y随x的增大而增大。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</a:rPr>
              <a:t>当k&lt;0，图像过二、四象限y随x增大而减小。</a:t>
            </a:r>
          </a:p>
        </p:txBody>
      </p:sp>
      <p:sp>
        <p:nvSpPr>
          <p:cNvPr id="333880" name="Line 56"/>
          <p:cNvSpPr>
            <a:spLocks noChangeShapeType="1"/>
          </p:cNvSpPr>
          <p:nvPr/>
        </p:nvSpPr>
        <p:spPr bwMode="auto">
          <a:xfrm>
            <a:off x="827088" y="1602656"/>
            <a:ext cx="2592387" cy="259238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3881" name="Rectangle 57"/>
          <p:cNvSpPr>
            <a:spLocks noChangeArrowheads="1"/>
          </p:cNvSpPr>
          <p:nvPr/>
        </p:nvSpPr>
        <p:spPr bwMode="auto">
          <a:xfrm>
            <a:off x="0" y="1602656"/>
            <a:ext cx="1296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CC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y=-x</a:t>
            </a:r>
          </a:p>
        </p:txBody>
      </p:sp>
      <p:sp>
        <p:nvSpPr>
          <p:cNvPr id="333882" name="WordArt 58"/>
          <p:cNvSpPr>
            <a:spLocks noChangeArrowheads="1" noChangeShapeType="1"/>
          </p:cNvSpPr>
          <p:nvPr/>
        </p:nvSpPr>
        <p:spPr bwMode="auto">
          <a:xfrm>
            <a:off x="6011242" y="733499"/>
            <a:ext cx="2089150" cy="8232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12700">
                  <a:solidFill>
                    <a:srgbClr val="FF0000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归纳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3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3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3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76" grpId="0"/>
      <p:bldP spid="333878" grpId="1" animBg="1"/>
      <p:bldP spid="33387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850" name="Group 2"/>
          <p:cNvGrpSpPr/>
          <p:nvPr/>
        </p:nvGrpSpPr>
        <p:grpSpPr>
          <a:xfrm>
            <a:off x="0" y="0"/>
            <a:ext cx="2987675" cy="685800"/>
            <a:chOff x="0" y="0"/>
            <a:chExt cx="2064" cy="432"/>
          </a:xfrm>
        </p:grpSpPr>
        <p:sp>
          <p:nvSpPr>
            <p:cNvPr id="3348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064" cy="42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     随堂练习</a:t>
              </a:r>
              <a:endParaRPr lang="zh-CN" altLang="en-US" sz="36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334852" name="Picture 4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0" y="96"/>
              <a:ext cx="378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4853" name="Text Box 5"/>
          <p:cNvSpPr txBox="1">
            <a:spLocks noChangeArrowheads="1"/>
          </p:cNvSpPr>
          <p:nvPr/>
        </p:nvSpPr>
        <p:spPr bwMode="auto">
          <a:xfrm>
            <a:off x="0" y="1052513"/>
            <a:ext cx="891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正比例函数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的图象经过一、三象限，则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的取值范围是（     ）</a:t>
            </a:r>
          </a:p>
          <a:p>
            <a:pPr algn="di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err="1">
                <a:solidFill>
                  <a:srgbClr val="000000"/>
                </a:solidFill>
                <a:latin typeface="Times New Roman" panose="02020603050405020304" pitchFamily="18" charset="0"/>
              </a:rPr>
              <a:t>A.m=1    B.m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    C.m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     D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m≥1</a:t>
            </a: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900113" y="1196975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4855" name="Text Box 7"/>
          <p:cNvSpPr txBox="1">
            <a:spLocks noChangeArrowheads="1"/>
          </p:cNvSpPr>
          <p:nvPr/>
        </p:nvSpPr>
        <p:spPr bwMode="auto">
          <a:xfrm>
            <a:off x="44896" y="620713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函数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7x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的图象在第</a:t>
            </a:r>
            <a:r>
              <a:rPr kumimoji="1" lang="zh-CN" altLang="en-US" sz="24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象限内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随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的增大而</a:t>
            </a:r>
            <a:r>
              <a:rPr kumimoji="1" lang="zh-CN" altLang="en-US" sz="24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3419872" y="523528"/>
            <a:ext cx="156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二、四</a:t>
            </a:r>
          </a:p>
        </p:txBody>
      </p:sp>
      <p:sp>
        <p:nvSpPr>
          <p:cNvPr id="334857" name="Text Box 9"/>
          <p:cNvSpPr txBox="1">
            <a:spLocks noChangeArrowheads="1"/>
          </p:cNvSpPr>
          <p:nvPr/>
        </p:nvSpPr>
        <p:spPr bwMode="auto">
          <a:xfrm>
            <a:off x="7380312" y="523528"/>
            <a:ext cx="161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减小</a:t>
            </a:r>
          </a:p>
        </p:txBody>
      </p:sp>
      <p:sp>
        <p:nvSpPr>
          <p:cNvPr id="334858" name="Text Box 24"/>
          <p:cNvSpPr txBox="1">
            <a:spLocks noChangeArrowheads="1"/>
          </p:cNvSpPr>
          <p:nvPr/>
        </p:nvSpPr>
        <p:spPr bwMode="auto">
          <a:xfrm>
            <a:off x="15875" y="2205038"/>
            <a:ext cx="9128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3.</a:t>
            </a:r>
            <a:r>
              <a:rPr lang="zh-CN" altLang="en-US" sz="2800" b="1" dirty="0">
                <a:solidFill>
                  <a:srgbClr val="000000"/>
                </a:solidFill>
              </a:rPr>
              <a:t>正比例函数</a:t>
            </a:r>
            <a:r>
              <a:rPr lang="en-US" altLang="zh-CN" sz="2800" b="1" dirty="0">
                <a:solidFill>
                  <a:srgbClr val="000000"/>
                </a:solidFill>
              </a:rPr>
              <a:t>y=(3-k) x,</a:t>
            </a:r>
            <a:r>
              <a:rPr lang="zh-CN" altLang="en-US" sz="2800" b="1" dirty="0">
                <a:solidFill>
                  <a:srgbClr val="000000"/>
                </a:solidFill>
              </a:rPr>
              <a:t>如果随着</a:t>
            </a:r>
            <a:r>
              <a:rPr lang="en-US" altLang="zh-CN" sz="2800" b="1" dirty="0">
                <a:solidFill>
                  <a:srgbClr val="000000"/>
                </a:solidFill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</a:rPr>
              <a:t>的增大</a:t>
            </a:r>
            <a:r>
              <a:rPr lang="en-US" altLang="zh-CN" sz="2800" b="1" dirty="0">
                <a:solidFill>
                  <a:srgbClr val="000000"/>
                </a:solidFill>
              </a:rPr>
              <a:t>y</a:t>
            </a:r>
            <a:r>
              <a:rPr lang="zh-CN" altLang="en-US" sz="2800" b="1" dirty="0">
                <a:solidFill>
                  <a:srgbClr val="000000"/>
                </a:solidFill>
              </a:rPr>
              <a:t>反而减小，则</a:t>
            </a:r>
            <a:r>
              <a:rPr lang="en-US" altLang="zh-CN" sz="2800" b="1" dirty="0">
                <a:solidFill>
                  <a:srgbClr val="000000"/>
                </a:solidFill>
              </a:rPr>
              <a:t>k</a:t>
            </a:r>
            <a:r>
              <a:rPr lang="zh-CN" altLang="en-US" sz="2800" b="1" dirty="0">
                <a:solidFill>
                  <a:srgbClr val="000000"/>
                </a:solidFill>
              </a:rPr>
              <a:t>的取值范围是</a:t>
            </a:r>
            <a:r>
              <a:rPr lang="zh-CN" altLang="en-US" sz="2800" b="1" u="sng" dirty="0">
                <a:solidFill>
                  <a:srgbClr val="000000"/>
                </a:solidFill>
              </a:rPr>
              <a:t>              </a:t>
            </a:r>
            <a:r>
              <a:rPr lang="zh-CN" altLang="en-US" sz="2800" b="1" dirty="0">
                <a:solidFill>
                  <a:srgbClr val="000000"/>
                </a:solidFill>
              </a:rPr>
              <a:t>  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771775" y="2636838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k&gt;3</a:t>
            </a:r>
          </a:p>
        </p:txBody>
      </p:sp>
      <p:sp>
        <p:nvSpPr>
          <p:cNvPr id="334860" name="Rectangle 12"/>
          <p:cNvSpPr>
            <a:spLocks noChangeArrowheads="1"/>
          </p:cNvSpPr>
          <p:nvPr/>
        </p:nvSpPr>
        <p:spPr bwMode="auto">
          <a:xfrm>
            <a:off x="0" y="3213100"/>
            <a:ext cx="8569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4 .</a:t>
            </a:r>
            <a:r>
              <a:rPr lang="zh-CN" altLang="en-US" sz="2400" b="1">
                <a:solidFill>
                  <a:srgbClr val="000000"/>
                </a:solidFill>
              </a:rPr>
              <a:t>若正比例函数图像又</a:t>
            </a:r>
            <a:r>
              <a:rPr lang="en-US" altLang="zh-CN" sz="2400" b="1">
                <a:solidFill>
                  <a:srgbClr val="000000"/>
                </a:solidFill>
              </a:rPr>
              <a:t>y=(3k-6)x</a:t>
            </a:r>
            <a:r>
              <a:rPr lang="zh-CN" altLang="en-US" sz="2400" b="1">
                <a:solidFill>
                  <a:srgbClr val="000000"/>
                </a:solidFill>
              </a:rPr>
              <a:t>的图像经过点</a:t>
            </a:r>
            <a:r>
              <a:rPr lang="en-US" altLang="zh-CN" sz="2400" b="1">
                <a:solidFill>
                  <a:srgbClr val="000000"/>
                </a:solidFill>
              </a:rPr>
              <a:t>A</a:t>
            </a:r>
            <a:r>
              <a:rPr lang="zh-CN" altLang="en-US" sz="2400" b="1">
                <a:solidFill>
                  <a:srgbClr val="000000"/>
                </a:solidFill>
              </a:rPr>
              <a:t>（</a:t>
            </a: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en-US" altLang="zh-CN" sz="2400" b="1" baseline="-25000">
                <a:solidFill>
                  <a:srgbClr val="000000"/>
                </a:solidFill>
              </a:rPr>
              <a:t>1</a:t>
            </a:r>
            <a:r>
              <a:rPr lang="en-US" altLang="zh-CN" sz="2400" b="1">
                <a:solidFill>
                  <a:srgbClr val="000000"/>
                </a:solidFill>
              </a:rPr>
              <a:t>,x</a:t>
            </a:r>
            <a:r>
              <a:rPr lang="en-US" altLang="zh-CN" sz="2400" b="1" baseline="-25000">
                <a:solidFill>
                  <a:srgbClr val="000000"/>
                </a:solidFill>
              </a:rPr>
              <a:t>2</a:t>
            </a:r>
            <a:r>
              <a:rPr lang="zh-CN" altLang="en-US" sz="2400" b="1">
                <a:solidFill>
                  <a:srgbClr val="000000"/>
                </a:solidFill>
              </a:rPr>
              <a:t>）和</a:t>
            </a:r>
            <a:r>
              <a:rPr lang="en-US" altLang="zh-CN" sz="2400" b="1">
                <a:solidFill>
                  <a:srgbClr val="000000"/>
                </a:solidFill>
              </a:rPr>
              <a:t>B</a:t>
            </a:r>
            <a:r>
              <a:rPr lang="zh-CN" altLang="en-US" sz="2400" b="1">
                <a:solidFill>
                  <a:srgbClr val="000000"/>
                </a:solidFill>
              </a:rPr>
              <a:t>（</a:t>
            </a:r>
            <a:r>
              <a:rPr lang="en-US" altLang="zh-CN" sz="2400" b="1">
                <a:solidFill>
                  <a:srgbClr val="000000"/>
                </a:solidFill>
              </a:rPr>
              <a:t>y</a:t>
            </a:r>
            <a:r>
              <a:rPr lang="en-US" altLang="zh-CN" sz="2400" b="1" baseline="-25000">
                <a:solidFill>
                  <a:srgbClr val="000000"/>
                </a:solidFill>
              </a:rPr>
              <a:t>1</a:t>
            </a:r>
            <a:r>
              <a:rPr lang="zh-CN" altLang="en-US" sz="2400" b="1">
                <a:solidFill>
                  <a:srgbClr val="000000"/>
                </a:solidFill>
              </a:rPr>
              <a:t>，</a:t>
            </a:r>
            <a:r>
              <a:rPr lang="en-US" altLang="zh-CN" sz="2400" b="1">
                <a:solidFill>
                  <a:srgbClr val="000000"/>
                </a:solidFill>
              </a:rPr>
              <a:t>y</a:t>
            </a:r>
            <a:r>
              <a:rPr lang="en-US" altLang="zh-CN" sz="2400" b="1" baseline="-25000">
                <a:solidFill>
                  <a:srgbClr val="000000"/>
                </a:solidFill>
              </a:rPr>
              <a:t>2</a:t>
            </a:r>
            <a:r>
              <a:rPr lang="zh-CN" altLang="en-US" sz="2400" b="1">
                <a:solidFill>
                  <a:srgbClr val="000000"/>
                </a:solidFill>
              </a:rPr>
              <a:t>），当</a:t>
            </a: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en-US" altLang="zh-CN" sz="2400" b="1" baseline="-25000">
                <a:solidFill>
                  <a:srgbClr val="000000"/>
                </a:solidFill>
              </a:rPr>
              <a:t>1</a:t>
            </a:r>
            <a:r>
              <a:rPr lang="en-US" altLang="zh-CN" sz="2400" b="1">
                <a:solidFill>
                  <a:srgbClr val="000000"/>
                </a:solidFill>
              </a:rPr>
              <a:t>&lt;x</a:t>
            </a:r>
            <a:r>
              <a:rPr lang="en-US" altLang="zh-CN" sz="2400" b="1" baseline="-25000">
                <a:solidFill>
                  <a:srgbClr val="000000"/>
                </a:solidFill>
              </a:rPr>
              <a:t>2</a:t>
            </a:r>
            <a:r>
              <a:rPr lang="zh-CN" altLang="en-US" sz="2400" b="1">
                <a:solidFill>
                  <a:srgbClr val="000000"/>
                </a:solidFill>
              </a:rPr>
              <a:t>时， </a:t>
            </a:r>
            <a:r>
              <a:rPr lang="en-US" altLang="zh-CN" sz="2400" b="1">
                <a:solidFill>
                  <a:srgbClr val="000000"/>
                </a:solidFill>
              </a:rPr>
              <a:t>y</a:t>
            </a:r>
            <a:r>
              <a:rPr lang="en-US" altLang="zh-CN" sz="2400" b="1" baseline="-25000">
                <a:solidFill>
                  <a:srgbClr val="000000"/>
                </a:solidFill>
              </a:rPr>
              <a:t>1</a:t>
            </a:r>
            <a:r>
              <a:rPr lang="en-US" altLang="zh-CN" sz="2400" b="1">
                <a:solidFill>
                  <a:srgbClr val="000000"/>
                </a:solidFill>
              </a:rPr>
              <a:t>&gt;y</a:t>
            </a:r>
            <a:r>
              <a:rPr lang="en-US" altLang="zh-CN" sz="2400" b="1" baseline="-25000">
                <a:solidFill>
                  <a:srgbClr val="000000"/>
                </a:solidFill>
              </a:rPr>
              <a:t>2</a:t>
            </a:r>
            <a:r>
              <a:rPr lang="en-US" altLang="zh-CN" sz="2400" b="1">
                <a:solidFill>
                  <a:srgbClr val="000000"/>
                </a:solidFill>
              </a:rPr>
              <a:t>,</a:t>
            </a:r>
            <a:r>
              <a:rPr lang="zh-CN" altLang="en-US" sz="2400" b="1">
                <a:solidFill>
                  <a:srgbClr val="000000"/>
                </a:solidFill>
              </a:rPr>
              <a:t>则</a:t>
            </a:r>
            <a:r>
              <a:rPr lang="en-US" altLang="zh-CN" sz="2400" b="1">
                <a:solidFill>
                  <a:srgbClr val="000000"/>
                </a:solidFill>
              </a:rPr>
              <a:t>k</a:t>
            </a:r>
            <a:r>
              <a:rPr lang="zh-CN" altLang="en-US" sz="2400" b="1">
                <a:solidFill>
                  <a:srgbClr val="000000"/>
                </a:solidFill>
              </a:rPr>
              <a:t>的取值范围是 （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  </a:t>
            </a:r>
            <a:r>
              <a:rPr lang="en-US" altLang="zh-CN" sz="2400" b="1" err="1">
                <a:solidFill>
                  <a:srgbClr val="000000"/>
                </a:solidFill>
              </a:rPr>
              <a:t>A.k&gt;2        B.k&lt;2        C.k=2       D.</a:t>
            </a:r>
            <a:r>
              <a:rPr lang="zh-CN" altLang="en-US" sz="2400" b="1">
                <a:solidFill>
                  <a:srgbClr val="000000"/>
                </a:solidFill>
              </a:rPr>
              <a:t>无法确定</a:t>
            </a:r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107950" y="4437063"/>
            <a:ext cx="903605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5.</a:t>
            </a:r>
            <a:r>
              <a:rPr lang="zh-CN" altLang="en-US" sz="2800" b="1">
                <a:solidFill>
                  <a:srgbClr val="000000"/>
                </a:solidFill>
              </a:rPr>
              <a:t>在函数</a:t>
            </a:r>
            <a:r>
              <a:rPr lang="en-US" altLang="zh-CN" sz="2800" b="1">
                <a:solidFill>
                  <a:srgbClr val="000000"/>
                </a:solidFill>
              </a:rPr>
              <a:t>y=kx</a:t>
            </a:r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k&gt;0</a:t>
            </a:r>
            <a:r>
              <a:rPr lang="zh-CN" altLang="en-US" sz="2800" b="1">
                <a:solidFill>
                  <a:srgbClr val="000000"/>
                </a:solidFill>
              </a:rPr>
              <a:t>）的图像上有三个点</a:t>
            </a:r>
            <a:r>
              <a:rPr lang="en-US" altLang="zh-CN" sz="2800" b="1">
                <a:solidFill>
                  <a:srgbClr val="000000"/>
                </a:solidFill>
              </a:rPr>
              <a:t>A</a:t>
            </a:r>
            <a:r>
              <a:rPr lang="en-US" altLang="zh-CN" sz="2800" b="1" baseline="-25000">
                <a:solidFill>
                  <a:srgbClr val="000000"/>
                </a:solidFill>
              </a:rPr>
              <a:t>1</a:t>
            </a:r>
            <a:r>
              <a:rPr lang="en-US" altLang="zh-CN" sz="2800" b="1">
                <a:solidFill>
                  <a:srgbClr val="000000"/>
                </a:solidFill>
              </a:rPr>
              <a:t>(x</a:t>
            </a:r>
            <a:r>
              <a:rPr lang="en-US" altLang="zh-CN" sz="2800" b="1" baseline="-25000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，</a:t>
            </a:r>
            <a:r>
              <a:rPr lang="en-US" altLang="zh-CN" sz="2800" b="1">
                <a:solidFill>
                  <a:srgbClr val="000000"/>
                </a:solidFill>
              </a:rPr>
              <a:t>y</a:t>
            </a:r>
            <a:r>
              <a:rPr lang="en-US" altLang="zh-CN" sz="2800" b="1" baseline="-25000">
                <a:solidFill>
                  <a:srgbClr val="000000"/>
                </a:solidFill>
              </a:rPr>
              <a:t>1</a:t>
            </a:r>
            <a:r>
              <a:rPr lang="en-US" altLang="zh-CN" sz="2800" b="1">
                <a:solidFill>
                  <a:srgbClr val="000000"/>
                </a:solidFill>
              </a:rPr>
              <a:t>)</a:t>
            </a:r>
            <a:r>
              <a:rPr lang="zh-CN" altLang="en-US" sz="2800" b="1">
                <a:solidFill>
                  <a:srgbClr val="000000"/>
                </a:solidFill>
              </a:rPr>
              <a:t>、 </a:t>
            </a:r>
            <a:r>
              <a:rPr lang="en-US" altLang="zh-CN" sz="2800" b="1">
                <a:solidFill>
                  <a:srgbClr val="000000"/>
                </a:solidFill>
              </a:rPr>
              <a:t>A</a:t>
            </a:r>
            <a:r>
              <a:rPr lang="en-US" altLang="zh-CN" sz="2800" b="1" baseline="-25000">
                <a:solidFill>
                  <a:srgbClr val="000000"/>
                </a:solidFill>
              </a:rPr>
              <a:t>2</a:t>
            </a:r>
            <a:r>
              <a:rPr lang="en-US" altLang="zh-CN" sz="2800" b="1">
                <a:solidFill>
                  <a:srgbClr val="000000"/>
                </a:solidFill>
              </a:rPr>
              <a:t>(x</a:t>
            </a:r>
            <a:r>
              <a:rPr lang="en-US" altLang="zh-CN" sz="2800" b="1" baseline="-25000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，</a:t>
            </a:r>
            <a:r>
              <a:rPr lang="en-US" altLang="zh-CN" sz="2800" b="1">
                <a:solidFill>
                  <a:srgbClr val="000000"/>
                </a:solidFill>
              </a:rPr>
              <a:t>y</a:t>
            </a:r>
            <a:r>
              <a:rPr lang="en-US" altLang="zh-CN" sz="2800" b="1" baseline="-25000">
                <a:solidFill>
                  <a:srgbClr val="000000"/>
                </a:solidFill>
              </a:rPr>
              <a:t>2</a:t>
            </a:r>
            <a:r>
              <a:rPr lang="en-US" altLang="zh-CN" sz="2800" b="1">
                <a:solidFill>
                  <a:srgbClr val="000000"/>
                </a:solidFill>
              </a:rPr>
              <a:t>)</a:t>
            </a:r>
            <a:r>
              <a:rPr lang="zh-CN" altLang="en-US" sz="2800" b="1">
                <a:solidFill>
                  <a:srgbClr val="000000"/>
                </a:solidFill>
              </a:rPr>
              <a:t>、 已知</a:t>
            </a:r>
            <a:r>
              <a:rPr lang="en-US" altLang="zh-CN" sz="2800" b="1">
                <a:solidFill>
                  <a:srgbClr val="000000"/>
                </a:solidFill>
              </a:rPr>
              <a:t>x</a:t>
            </a:r>
            <a:r>
              <a:rPr lang="en-US" altLang="zh-CN" sz="2800" b="1" baseline="-25000">
                <a:solidFill>
                  <a:srgbClr val="000000"/>
                </a:solidFill>
              </a:rPr>
              <a:t>1</a:t>
            </a:r>
            <a:r>
              <a:rPr lang="en-US" altLang="zh-CN" sz="2800" b="1">
                <a:solidFill>
                  <a:srgbClr val="000000"/>
                </a:solidFill>
              </a:rPr>
              <a:t>&lt;x</a:t>
            </a:r>
            <a:r>
              <a:rPr lang="en-US" altLang="zh-CN" sz="2800" b="1" baseline="-25000">
                <a:solidFill>
                  <a:srgbClr val="000000"/>
                </a:solidFill>
              </a:rPr>
              <a:t>2</a:t>
            </a:r>
            <a:endParaRPr lang="en-US" altLang="zh-CN" sz="2800" b="1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用“</a:t>
            </a:r>
            <a:r>
              <a:rPr lang="en-US" altLang="zh-CN" sz="2800" b="1">
                <a:solidFill>
                  <a:srgbClr val="000000"/>
                </a:solidFill>
              </a:rPr>
              <a:t>&lt;”</a:t>
            </a:r>
            <a:r>
              <a:rPr lang="zh-CN" altLang="en-US" sz="2800" b="1">
                <a:solidFill>
                  <a:srgbClr val="000000"/>
                </a:solidFill>
              </a:rPr>
              <a:t>将</a:t>
            </a:r>
            <a:r>
              <a:rPr lang="en-US" altLang="zh-CN" sz="2800" b="1">
                <a:solidFill>
                  <a:srgbClr val="000000"/>
                </a:solidFill>
              </a:rPr>
              <a:t>y</a:t>
            </a:r>
            <a:r>
              <a:rPr lang="en-US" altLang="zh-CN" sz="2800" b="1" baseline="-25000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、</a:t>
            </a:r>
            <a:r>
              <a:rPr lang="en-US" altLang="zh-CN" sz="2800" b="1">
                <a:solidFill>
                  <a:srgbClr val="000000"/>
                </a:solidFill>
              </a:rPr>
              <a:t>y</a:t>
            </a:r>
            <a:r>
              <a:rPr lang="en-US" altLang="zh-CN" sz="2800" b="1" baseline="-25000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连接起来 </a:t>
            </a:r>
            <a:r>
              <a:rPr lang="zh-CN" altLang="en-US" sz="2800" b="1" u="sng">
                <a:solidFill>
                  <a:srgbClr val="000000"/>
                </a:solidFill>
              </a:rPr>
              <a:t>                      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334862" name="Text Box 14"/>
          <p:cNvSpPr txBox="1">
            <a:spLocks noChangeArrowheads="1"/>
          </p:cNvSpPr>
          <p:nvPr/>
        </p:nvSpPr>
        <p:spPr bwMode="auto">
          <a:xfrm>
            <a:off x="7885113" y="3429000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4863" name="Rectangle 15"/>
          <p:cNvSpPr>
            <a:spLocks noChangeArrowheads="1"/>
          </p:cNvSpPr>
          <p:nvPr/>
        </p:nvSpPr>
        <p:spPr bwMode="auto">
          <a:xfrm>
            <a:off x="4292972" y="5445125"/>
            <a:ext cx="92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</a:rPr>
              <a:t>y</a:t>
            </a:r>
            <a:r>
              <a:rPr lang="en-US" altLang="zh-CN" sz="2400" b="1" baseline="-25000">
                <a:solidFill>
                  <a:srgbClr val="FF3300"/>
                </a:solidFill>
              </a:rPr>
              <a:t>1</a:t>
            </a:r>
            <a:r>
              <a:rPr lang="en-US" altLang="zh-CN" sz="2400" b="1">
                <a:solidFill>
                  <a:srgbClr val="FF3300"/>
                </a:solidFill>
              </a:rPr>
              <a:t>&lt;y</a:t>
            </a:r>
            <a:r>
              <a:rPr lang="en-US" altLang="zh-CN" sz="2400" b="1" baseline="-25000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4" grpId="0"/>
      <p:bldP spid="334856" grpId="1"/>
      <p:bldP spid="334857" grpId="2"/>
      <p:bldP spid="13337" grpId="3"/>
      <p:bldP spid="334862" grpId="4"/>
      <p:bldP spid="334863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74" name="Picture 2" descr="一次函数图象图片01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-31750" y="260350"/>
            <a:ext cx="7770813" cy="636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5875" name="Line 3"/>
          <p:cNvSpPr>
            <a:spLocks noChangeShapeType="1"/>
          </p:cNvSpPr>
          <p:nvPr/>
        </p:nvSpPr>
        <p:spPr bwMode="auto">
          <a:xfrm flipV="1">
            <a:off x="1835150" y="1341438"/>
            <a:ext cx="4392613" cy="3095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76" name="Line 4"/>
          <p:cNvSpPr>
            <a:spLocks noChangeShapeType="1"/>
          </p:cNvSpPr>
          <p:nvPr/>
        </p:nvSpPr>
        <p:spPr bwMode="auto">
          <a:xfrm flipH="1" flipV="1">
            <a:off x="2339975" y="3500438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77" name="Line 5"/>
          <p:cNvSpPr>
            <a:spLocks noChangeShapeType="1"/>
          </p:cNvSpPr>
          <p:nvPr/>
        </p:nvSpPr>
        <p:spPr bwMode="auto">
          <a:xfrm>
            <a:off x="5580063" y="1700213"/>
            <a:ext cx="73025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78" name="Line 6"/>
          <p:cNvSpPr>
            <a:spLocks noChangeShapeType="1"/>
          </p:cNvSpPr>
          <p:nvPr/>
        </p:nvSpPr>
        <p:spPr bwMode="auto">
          <a:xfrm flipV="1">
            <a:off x="2339975" y="4076700"/>
            <a:ext cx="15128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79" name="Line 7"/>
          <p:cNvSpPr>
            <a:spLocks noChangeShapeType="1"/>
          </p:cNvSpPr>
          <p:nvPr/>
        </p:nvSpPr>
        <p:spPr bwMode="auto">
          <a:xfrm flipH="1" flipV="1">
            <a:off x="3779838" y="1773238"/>
            <a:ext cx="18002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0" name="AutoShape 8"/>
          <p:cNvSpPr>
            <a:spLocks noChangeArrowheads="1"/>
          </p:cNvSpPr>
          <p:nvPr/>
        </p:nvSpPr>
        <p:spPr bwMode="auto">
          <a:xfrm>
            <a:off x="2339975" y="3429000"/>
            <a:ext cx="35274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1" name="AutoShape 9"/>
          <p:cNvSpPr>
            <a:spLocks noChangeArrowheads="1"/>
          </p:cNvSpPr>
          <p:nvPr/>
        </p:nvSpPr>
        <p:spPr bwMode="auto">
          <a:xfrm>
            <a:off x="3635375" y="1484313"/>
            <a:ext cx="217488" cy="3097212"/>
          </a:xfrm>
          <a:prstGeom prst="upArrow">
            <a:avLst>
              <a:gd name="adj1" fmla="val 50000"/>
              <a:gd name="adj2" fmla="val 3560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2" name="AutoShape 10"/>
          <p:cNvSpPr>
            <a:spLocks noChangeArrowheads="1"/>
          </p:cNvSpPr>
          <p:nvPr/>
        </p:nvSpPr>
        <p:spPr bwMode="auto">
          <a:xfrm>
            <a:off x="2268538" y="4005263"/>
            <a:ext cx="142875" cy="144462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35883" name="Object 11"/>
          <p:cNvGraphicFramePr>
            <a:graphicFrameLocks noChangeAspect="1"/>
          </p:cNvGraphicFramePr>
          <p:nvPr/>
        </p:nvGraphicFramePr>
        <p:xfrm>
          <a:off x="6292850" y="908050"/>
          <a:ext cx="16017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公式" r:id="rId5" imgW="673100" imgH="393700" progId="Equation.3">
                  <p:embed/>
                </p:oleObj>
              </mc:Choice>
              <mc:Fallback>
                <p:oleObj name="公式" r:id="rId5" imgW="6731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292850" y="908050"/>
                        <a:ext cx="160178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4572000" y="36449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增大</a:t>
            </a: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2628900" y="256540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y增大</a:t>
            </a:r>
          </a:p>
        </p:txBody>
      </p:sp>
      <p:sp>
        <p:nvSpPr>
          <p:cNvPr id="335886" name="AutoShape 14"/>
          <p:cNvSpPr>
            <a:spLocks noChangeArrowheads="1"/>
          </p:cNvSpPr>
          <p:nvPr/>
        </p:nvSpPr>
        <p:spPr bwMode="auto">
          <a:xfrm>
            <a:off x="4572000" y="2349500"/>
            <a:ext cx="142875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7" name="Line 15"/>
          <p:cNvSpPr>
            <a:spLocks noChangeShapeType="1"/>
          </p:cNvSpPr>
          <p:nvPr/>
        </p:nvSpPr>
        <p:spPr bwMode="auto">
          <a:xfrm flipH="1">
            <a:off x="4643438" y="2420938"/>
            <a:ext cx="0" cy="10795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8" name="Line 16"/>
          <p:cNvSpPr>
            <a:spLocks noChangeShapeType="1"/>
          </p:cNvSpPr>
          <p:nvPr/>
        </p:nvSpPr>
        <p:spPr bwMode="auto">
          <a:xfrm flipH="1">
            <a:off x="3779838" y="2420938"/>
            <a:ext cx="9350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5889" name="Rectangle 17"/>
          <p:cNvSpPr>
            <a:spLocks noChangeArrowheads="1"/>
          </p:cNvSpPr>
          <p:nvPr/>
        </p:nvSpPr>
        <p:spPr bwMode="auto">
          <a:xfrm>
            <a:off x="468313" y="5589588"/>
            <a:ext cx="7235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</a:rPr>
              <a:t>（1）当</a:t>
            </a:r>
            <a:r>
              <a:rPr lang="zh-CN" altLang="en-US" sz="3200" b="1" i="1">
                <a:solidFill>
                  <a:srgbClr val="0000FF"/>
                </a:solidFill>
              </a:rPr>
              <a:t>k</a:t>
            </a:r>
            <a:r>
              <a:rPr lang="zh-CN" altLang="en-US" sz="3200" b="1">
                <a:solidFill>
                  <a:srgbClr val="0000FF"/>
                </a:solidFill>
              </a:rPr>
              <a:t>＞0时，</a:t>
            </a:r>
            <a:r>
              <a:rPr lang="zh-CN" altLang="en-US" sz="3200" b="1" i="1">
                <a:solidFill>
                  <a:srgbClr val="0000FF"/>
                </a:solidFill>
              </a:rPr>
              <a:t>y</a:t>
            </a:r>
            <a:r>
              <a:rPr lang="zh-CN" altLang="en-US" sz="3200" b="1">
                <a:solidFill>
                  <a:srgbClr val="0000FF"/>
                </a:solidFill>
              </a:rPr>
              <a:t>随</a:t>
            </a:r>
            <a:r>
              <a:rPr lang="zh-CN" altLang="en-US" sz="3200" b="1" i="1">
                <a:solidFill>
                  <a:srgbClr val="0000FF"/>
                </a:solidFill>
              </a:rPr>
              <a:t>x</a:t>
            </a:r>
            <a:r>
              <a:rPr lang="zh-CN" altLang="en-US" sz="3200" b="1">
                <a:solidFill>
                  <a:srgbClr val="0000FF"/>
                </a:solidFill>
              </a:rPr>
              <a:t>的增大而增大</a:t>
            </a:r>
          </a:p>
        </p:txBody>
      </p:sp>
      <p:sp>
        <p:nvSpPr>
          <p:cNvPr id="335890" name="AutoShape 18"/>
          <p:cNvSpPr>
            <a:spLocks noChangeArrowheads="1"/>
          </p:cNvSpPr>
          <p:nvPr/>
        </p:nvSpPr>
        <p:spPr bwMode="auto">
          <a:xfrm>
            <a:off x="5508625" y="1700213"/>
            <a:ext cx="142875" cy="144462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1" animBg="1"/>
      <p:bldP spid="335878" grpId="2" animBg="1"/>
      <p:bldP spid="335879" grpId="3" animBg="1"/>
      <p:bldP spid="335880" grpId="4" animBg="1"/>
      <p:bldP spid="335881" grpId="5" animBg="1"/>
      <p:bldP spid="335882" grpId="6" animBg="1"/>
      <p:bldP spid="335884" grpId="7"/>
      <p:bldP spid="335885" grpId="8"/>
      <p:bldP spid="335886" grpId="9" animBg="1"/>
      <p:bldP spid="335887" grpId="10" animBg="1"/>
      <p:bldP spid="335888" grpId="11" animBg="1"/>
      <p:bldP spid="335889" grpId="12"/>
      <p:bldP spid="335890" grpId="1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Picture 2" descr="一次函数图象图片01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547813" y="0"/>
            <a:ext cx="792003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3" name="Line 3"/>
          <p:cNvSpPr>
            <a:spLocks noChangeShapeType="1"/>
          </p:cNvSpPr>
          <p:nvPr/>
        </p:nvSpPr>
        <p:spPr bwMode="auto">
          <a:xfrm flipH="1" flipV="1">
            <a:off x="2843213" y="1196975"/>
            <a:ext cx="4392612" cy="439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4" name="AutoShape 4"/>
          <p:cNvSpPr>
            <a:spLocks noChangeArrowheads="1"/>
          </p:cNvSpPr>
          <p:nvPr/>
        </p:nvSpPr>
        <p:spPr bwMode="auto">
          <a:xfrm>
            <a:off x="3492500" y="1844675"/>
            <a:ext cx="144463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5" name="AutoShape 5"/>
          <p:cNvSpPr>
            <a:spLocks noChangeArrowheads="1"/>
          </p:cNvSpPr>
          <p:nvPr/>
        </p:nvSpPr>
        <p:spPr bwMode="auto">
          <a:xfrm>
            <a:off x="3492500" y="1844675"/>
            <a:ext cx="144463" cy="144463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6" name="Line 6"/>
          <p:cNvSpPr>
            <a:spLocks noChangeShapeType="1"/>
          </p:cNvSpPr>
          <p:nvPr/>
        </p:nvSpPr>
        <p:spPr bwMode="auto">
          <a:xfrm flipH="1">
            <a:off x="3563938" y="1989138"/>
            <a:ext cx="0" cy="1368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7" name="Line 7"/>
          <p:cNvSpPr>
            <a:spLocks noChangeShapeType="1"/>
          </p:cNvSpPr>
          <p:nvPr/>
        </p:nvSpPr>
        <p:spPr bwMode="auto">
          <a:xfrm>
            <a:off x="3635375" y="1916113"/>
            <a:ext cx="187325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8" name="Line 8"/>
          <p:cNvSpPr>
            <a:spLocks noChangeShapeType="1"/>
          </p:cNvSpPr>
          <p:nvPr/>
        </p:nvSpPr>
        <p:spPr bwMode="auto">
          <a:xfrm flipH="1" flipV="1">
            <a:off x="6588125" y="3284538"/>
            <a:ext cx="0" cy="1657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29" name="Line 9"/>
          <p:cNvSpPr>
            <a:spLocks noChangeShapeType="1"/>
          </p:cNvSpPr>
          <p:nvPr/>
        </p:nvSpPr>
        <p:spPr bwMode="auto">
          <a:xfrm flipH="1">
            <a:off x="5435600" y="4941888"/>
            <a:ext cx="115252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0" name="AutoShape 10"/>
          <p:cNvSpPr>
            <a:spLocks noChangeArrowheads="1"/>
          </p:cNvSpPr>
          <p:nvPr/>
        </p:nvSpPr>
        <p:spPr bwMode="auto">
          <a:xfrm>
            <a:off x="3635375" y="3398838"/>
            <a:ext cx="3097213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1" name="AutoShape 11"/>
          <p:cNvSpPr>
            <a:spLocks noChangeArrowheads="1"/>
          </p:cNvSpPr>
          <p:nvPr/>
        </p:nvSpPr>
        <p:spPr bwMode="auto">
          <a:xfrm>
            <a:off x="5508625" y="1557338"/>
            <a:ext cx="287338" cy="3311525"/>
          </a:xfrm>
          <a:prstGeom prst="downArrow">
            <a:avLst>
              <a:gd name="adj1" fmla="val 50000"/>
              <a:gd name="adj2" fmla="val 2881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337932" name="Object 12"/>
          <p:cNvGraphicFramePr>
            <a:graphicFrameLocks noChangeAspect="1"/>
          </p:cNvGraphicFramePr>
          <p:nvPr/>
        </p:nvGraphicFramePr>
        <p:xfrm>
          <a:off x="1338263" y="595313"/>
          <a:ext cx="15128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公式" r:id="rId5" imgW="635000" imgH="203200" progId="Equation.3">
                  <p:embed/>
                </p:oleObj>
              </mc:Choice>
              <mc:Fallback>
                <p:oleObj name="公式" r:id="rId5" imgW="635000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338263" y="595313"/>
                        <a:ext cx="151288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5651500" y="29718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x</a:t>
            </a:r>
            <a:r>
              <a:rPr lang="zh-CN" altLang="en-US" sz="2400" b="1">
                <a:solidFill>
                  <a:srgbClr val="000000"/>
                </a:solidFill>
              </a:rPr>
              <a:t>增大</a:t>
            </a: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>
            <a:off x="4572000" y="1844675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</a:rPr>
              <a:t>y</a:t>
            </a:r>
            <a:r>
              <a:rPr lang="zh-CN" altLang="en-US" sz="2400" b="1">
                <a:solidFill>
                  <a:srgbClr val="000000"/>
                </a:solidFill>
              </a:rPr>
              <a:t>减少</a:t>
            </a:r>
          </a:p>
        </p:txBody>
      </p:sp>
      <p:sp>
        <p:nvSpPr>
          <p:cNvPr id="337935" name="AutoShape 15"/>
          <p:cNvSpPr>
            <a:spLocks noChangeArrowheads="1"/>
          </p:cNvSpPr>
          <p:nvPr/>
        </p:nvSpPr>
        <p:spPr bwMode="auto">
          <a:xfrm>
            <a:off x="4500563" y="2852738"/>
            <a:ext cx="142875" cy="144462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6" name="Line 16"/>
          <p:cNvSpPr>
            <a:spLocks noChangeShapeType="1"/>
          </p:cNvSpPr>
          <p:nvPr/>
        </p:nvSpPr>
        <p:spPr bwMode="auto">
          <a:xfrm flipH="1">
            <a:off x="4572000" y="2924175"/>
            <a:ext cx="0" cy="433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7" name="Line 17"/>
          <p:cNvSpPr>
            <a:spLocks noChangeShapeType="1"/>
          </p:cNvSpPr>
          <p:nvPr/>
        </p:nvSpPr>
        <p:spPr bwMode="auto">
          <a:xfrm>
            <a:off x="4572000" y="2924175"/>
            <a:ext cx="9366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7938" name="Rectangle 18"/>
          <p:cNvSpPr>
            <a:spLocks noChangeArrowheads="1"/>
          </p:cNvSpPr>
          <p:nvPr/>
        </p:nvSpPr>
        <p:spPr bwMode="auto">
          <a:xfrm>
            <a:off x="1908175" y="5589588"/>
            <a:ext cx="669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</a:rPr>
              <a:t>（2） 当</a:t>
            </a:r>
            <a:r>
              <a:rPr lang="zh-CN" altLang="en-US" sz="2800" b="1" i="1">
                <a:solidFill>
                  <a:srgbClr val="0000FF"/>
                </a:solidFill>
              </a:rPr>
              <a:t>k</a:t>
            </a:r>
            <a:r>
              <a:rPr lang="zh-CN" altLang="en-US" sz="2800" b="1">
                <a:solidFill>
                  <a:srgbClr val="0000FF"/>
                </a:solidFill>
              </a:rPr>
              <a:t>＜0时，</a:t>
            </a:r>
            <a:r>
              <a:rPr lang="zh-CN" altLang="en-US" sz="2800" b="1" i="1">
                <a:solidFill>
                  <a:srgbClr val="0000FF"/>
                </a:solidFill>
              </a:rPr>
              <a:t>y</a:t>
            </a:r>
            <a:r>
              <a:rPr lang="zh-CN" altLang="en-US" sz="2800" b="1">
                <a:solidFill>
                  <a:srgbClr val="0000FF"/>
                </a:solidFill>
              </a:rPr>
              <a:t>随</a:t>
            </a:r>
            <a:r>
              <a:rPr lang="zh-CN" altLang="en-US" sz="2800" b="1" i="1">
                <a:solidFill>
                  <a:srgbClr val="0000FF"/>
                </a:solidFill>
              </a:rPr>
              <a:t>x</a:t>
            </a:r>
            <a:r>
              <a:rPr lang="zh-CN" altLang="en-US" sz="2800" b="1">
                <a:solidFill>
                  <a:srgbClr val="0000FF"/>
                </a:solidFill>
              </a:rPr>
              <a:t>的增大而_____。</a:t>
            </a:r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7019925" y="5589588"/>
            <a:ext cx="1101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减小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2.65495E-06 L 0.33073 0.4408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22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5" grpId="0" animBg="1"/>
      <p:bldP spid="337925" grpId="1" animBg="1"/>
      <p:bldP spid="337926" grpId="2" animBg="1"/>
      <p:bldP spid="337927" grpId="3" animBg="1"/>
      <p:bldP spid="337928" grpId="4" animBg="1"/>
      <p:bldP spid="337929" grpId="5" animBg="1"/>
      <p:bldP spid="337930" grpId="6" animBg="1"/>
      <p:bldP spid="337931" grpId="7" animBg="1"/>
      <p:bldP spid="337933" grpId="8"/>
      <p:bldP spid="337934" grpId="9"/>
      <p:bldP spid="337935" grpId="10" animBg="1"/>
      <p:bldP spid="337936" grpId="11" animBg="1"/>
      <p:bldP spid="337937" grpId="12" animBg="1"/>
      <p:bldP spid="337938" grpId="13"/>
      <p:bldP spid="337939" grpId="14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Arial"/>
        <a:cs typeface="Arial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Arial"/>
        <a:cs typeface="Arial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/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2066</Words>
  <Application>Microsoft Office PowerPoint</Application>
  <PresentationFormat>全屏显示(4:3)</PresentationFormat>
  <Paragraphs>431</Paragraphs>
  <Slides>44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44</vt:i4>
      </vt:variant>
    </vt:vector>
  </HeadingPairs>
  <TitlesOfParts>
    <vt:vector size="66" baseType="lpstr">
      <vt:lpstr>汉仪中圆简</vt:lpstr>
      <vt:lpstr>黑体</vt:lpstr>
      <vt:lpstr>华文楷体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Cambria</vt:lpstr>
      <vt:lpstr>Maiandra GD</vt:lpstr>
      <vt:lpstr>Tahoma</vt:lpstr>
      <vt:lpstr>Times New Roman</vt:lpstr>
      <vt:lpstr>Wingdings</vt:lpstr>
      <vt:lpstr>Wingdings 2</vt:lpstr>
      <vt:lpstr>WWW.2PPT.COM
</vt:lpstr>
      <vt:lpstr>Equation.3</vt:lpstr>
      <vt:lpstr>公式</vt:lpstr>
      <vt:lpstr>Microsoft Word 97 - 2003 文档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1.下列函数中，y的值随x值的增大而增大的函数是________. A.y=-2x       B.y=-2x+1 C.y=x-2       D.y=-x-2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（1）对于函数y=-5+6x,    y的值随x的值增大而      __________       </vt:lpstr>
      <vt:lpstr>PowerPoint 演示文稿</vt:lpstr>
      <vt:lpstr>（3）对于函数y=5x+6,  y随x的减小而_____</vt:lpstr>
      <vt:lpstr>PowerPoint 演示文稿</vt:lpstr>
      <vt:lpstr>PowerPoint 演示文稿</vt:lpstr>
      <vt:lpstr>PowerPoint 演示文稿</vt:lpstr>
      <vt:lpstr>PowerPoint 演示文稿</vt:lpstr>
      <vt:lpstr>2、根据下列一次函数y=kx+b(k ≠ 0)的草图回答出各图中k、b的符号： </vt:lpstr>
      <vt:lpstr>PowerPoint 演示文稿</vt:lpstr>
      <vt:lpstr>PowerPoint 演示文稿</vt:lpstr>
      <vt:lpstr>PowerPoint 演示文稿</vt:lpstr>
      <vt:lpstr>拓展与应用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cp:lastPrinted>2020-12-17T20:42:00Z</cp:lastPrinted>
  <dcterms:created xsi:type="dcterms:W3CDTF">2020-12-17T20:42:00Z</dcterms:created>
  <dcterms:modified xsi:type="dcterms:W3CDTF">2023-01-16T14:45:25Z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2AD88C52B6B64179A70285177847AF25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