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81" r:id="rId4"/>
    <p:sldId id="260" r:id="rId5"/>
    <p:sldId id="274" r:id="rId6"/>
    <p:sldId id="262" r:id="rId7"/>
    <p:sldId id="264" r:id="rId8"/>
    <p:sldId id="261" r:id="rId9"/>
    <p:sldId id="270" r:id="rId10"/>
    <p:sldId id="275" r:id="rId11"/>
    <p:sldId id="288" r:id="rId12"/>
    <p:sldId id="286" r:id="rId13"/>
    <p:sldId id="287" r:id="rId14"/>
    <p:sldId id="292" r:id="rId15"/>
    <p:sldId id="290" r:id="rId16"/>
    <p:sldId id="291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00"/>
    <a:srgbClr val="000099"/>
    <a:srgbClr val="D4CF00"/>
    <a:srgbClr val="CC00FF"/>
    <a:srgbClr val="E8E200"/>
    <a:srgbClr val="F2EC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5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3FDDF-E710-4D2C-8FB5-5F99D6DF7EF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43D02-7033-4173-8BE7-E022E7A0DC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EBB831-B496-4C5A-B2F7-637E3AD67C6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33B76-2BC4-4E1C-9E41-BB3B1FD915C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D739BC-EEC3-4A79-92EF-1A47E7EB436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4275B-E7C2-4F96-808C-71DFFA01DE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A94A62-ED23-46D1-A79F-FBBB1F674F7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AF5946-7E91-4541-A24A-28FFFF2446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9FDD7-D305-412C-B4A3-F01EF7EB73E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228A0-CE80-4B6D-96C1-E09076BB2FF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1F5B0-95B0-489E-9D2F-6CBEB7C6D57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FA23-CD4F-4F11-8983-28B5D79AE7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39C30-687B-4082-9D7A-5AA3B0B45F5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2E651-895E-4BEB-B79E-C1179DB04AC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61A987-7507-4CC3-8E16-554A3AC504A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ED108-C74B-47B1-9197-B060A8A5373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D4CED-B242-405E-BC65-6ACE10B95D4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DD64-6C9D-4792-9959-32C91313201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7AC77-A77D-49E9-94CB-13FCA7846D3F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3693D-21C0-4E6B-A420-D7BE3BA88BC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05BF74-057E-44BE-8F36-4DCEE92500C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DA9F4-2C51-479D-9AB8-0986B243654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B093DE-9EAB-49C1-ABAA-8BEBF943257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B2EE7-83F0-4FB1-BE8C-8DF346C8B38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390FD329-82D0-4DB4-9C23-C1C52555C30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E859CB6-F584-4302-BF5E-A3E783FB9DD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4.bin"/><Relationship Id="rId33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oleObject" Target="../embeddings/oleObject11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3.bin"/><Relationship Id="rId32" Type="http://schemas.openxmlformats.org/officeDocument/2006/relationships/oleObject" Target="../embeddings/oleObject18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6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31" Type="http://schemas.openxmlformats.org/officeDocument/2006/relationships/image" Target="../media/image16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Relationship Id="rId22" Type="http://schemas.openxmlformats.org/officeDocument/2006/relationships/oleObject" Target="../embeddings/oleObject12.bin"/><Relationship Id="rId27" Type="http://schemas.openxmlformats.org/officeDocument/2006/relationships/oleObject" Target="../embeddings/oleObject15.bin"/><Relationship Id="rId30" Type="http://schemas.openxmlformats.org/officeDocument/2006/relationships/oleObject" Target="../embeddings/oleObject17.bin"/><Relationship Id="rId8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2.GI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30.wmf"/><Relationship Id="rId4" Type="http://schemas.openxmlformats.org/officeDocument/2006/relationships/image" Target="../media/image26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5.jpeg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505200" y="838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zh-CN" b="0" baseline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71600" y="1628800"/>
            <a:ext cx="7086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aseline="0" dirty="0">
                <a:solidFill>
                  <a:srgbClr val="006600"/>
                </a:solidFill>
                <a:ea typeface="华文新魏" panose="02010800040101010101" pitchFamily="2" charset="-122"/>
              </a:rPr>
              <a:t>4.6   </a:t>
            </a:r>
            <a:r>
              <a:rPr lang="zh-CN" altLang="en-US" sz="5400" baseline="0" dirty="0">
                <a:solidFill>
                  <a:srgbClr val="006600"/>
                </a:solidFill>
                <a:ea typeface="华文新魏" panose="02010800040101010101" pitchFamily="2" charset="-122"/>
              </a:rPr>
              <a:t>一元二次方</a:t>
            </a:r>
            <a:r>
              <a:rPr lang="zh-CN" altLang="en-US" sz="5400" baseline="0" dirty="0" smtClean="0">
                <a:solidFill>
                  <a:srgbClr val="006600"/>
                </a:solidFill>
                <a:ea typeface="华文新魏" panose="02010800040101010101" pitchFamily="2" charset="-122"/>
              </a:rPr>
              <a:t>程根</a:t>
            </a:r>
            <a:r>
              <a:rPr lang="zh-CN" altLang="en-US" sz="5400" baseline="0" dirty="0">
                <a:solidFill>
                  <a:srgbClr val="006600"/>
                </a:solidFill>
                <a:ea typeface="华文新魏" panose="02010800040101010101" pitchFamily="2" charset="-122"/>
              </a:rPr>
              <a:t>与系数的关系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2860816" y="515719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07988" y="603250"/>
            <a:ext cx="8059737" cy="1158875"/>
          </a:xfrm>
        </p:spPr>
      </p:pic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415213" cy="5111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000" dirty="0">
                <a:latin typeface="黑体" panose="02010609060101010101" pitchFamily="49" charset="-122"/>
                <a:ea typeface="黑体" panose="02010609060101010101" pitchFamily="49" charset="-122"/>
              </a:rPr>
              <a:t>一元二次方程根与系数的关系？</a:t>
            </a:r>
          </a:p>
        </p:txBody>
      </p:sp>
      <p:graphicFrame>
        <p:nvGraphicFramePr>
          <p:cNvPr id="25618" name="Object 1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95288" y="3192463"/>
          <a:ext cx="8424862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公式" r:id="rId4" imgW="2628900" imgH="635000" progId="Equation.3">
                  <p:embed/>
                </p:oleObj>
              </mc:Choice>
              <mc:Fallback>
                <p:oleObj name="公式" r:id="rId4" imgW="2628900" imgH="635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192463"/>
                        <a:ext cx="8424862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8785225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例题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）若关于</a:t>
            </a:r>
            <a:r>
              <a:rPr lang="en-US" altLang="zh-CN" sz="3200" b="1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的方程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sz="3200" b="1" baseline="30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CN" sz="3200" b="1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的一个根是－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，求它的另一个根及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的值。</a:t>
            </a: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）若关于</a:t>
            </a:r>
            <a:r>
              <a:rPr lang="en-US" altLang="zh-CN" sz="3200" b="1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的方程</a:t>
            </a:r>
            <a:r>
              <a:rPr lang="en-US" altLang="zh-CN" sz="3200" b="1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sz="3200" b="1" baseline="30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CN" sz="3200" b="1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altLang="zh-CN" sz="3200" b="1" i="1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的一个根是－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，求它的另一个根及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的值。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68313" y="765175"/>
            <a:ext cx="932497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 dirty="0"/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1</a:t>
            </a:r>
            <a:r>
              <a:rPr lang="zh-CN" altLang="en-US" sz="3200" b="1" dirty="0"/>
              <a:t>、一元二次方程的一般形式</a:t>
            </a:r>
            <a:r>
              <a:rPr lang="zh-CN" altLang="en-US" sz="3200" b="1" u="sng" dirty="0"/>
              <a:t>                                                    </a:t>
            </a:r>
            <a:r>
              <a:rPr lang="zh-CN" altLang="en-US" sz="3200" b="1" dirty="0"/>
              <a:t>。</a:t>
            </a:r>
          </a:p>
          <a:p>
            <a:pPr>
              <a:spcBef>
                <a:spcPct val="50000"/>
              </a:spcBef>
            </a:pPr>
            <a:endParaRPr lang="zh-CN" altLang="en-US" sz="3200" b="1" dirty="0"/>
          </a:p>
          <a:p>
            <a:pPr>
              <a:spcBef>
                <a:spcPct val="50000"/>
              </a:spcBef>
            </a:pPr>
            <a:endParaRPr lang="zh-CN" altLang="en-US" sz="3200" b="1" dirty="0"/>
          </a:p>
          <a:p>
            <a:pPr>
              <a:spcBef>
                <a:spcPct val="50000"/>
              </a:spcBef>
            </a:pPr>
            <a:endParaRPr lang="zh-CN" altLang="en-US" sz="2400" b="1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411413" y="1844675"/>
            <a:ext cx="4716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800" b="1" baseline="30000" dirty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bx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=0  (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≠0)</a:t>
            </a:r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/>
          </p:nvPr>
        </p:nvGraphicFramePr>
        <p:xfrm>
          <a:off x="1908175" y="3213100"/>
          <a:ext cx="5349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公式" r:id="rId3" imgW="355600" imgH="520700" progId="Equation.3">
                  <p:embed/>
                </p:oleObj>
              </mc:Choice>
              <mc:Fallback>
                <p:oleObj name="公式" r:id="rId3" imgW="355600" imgH="520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213100"/>
                        <a:ext cx="5349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4356100" y="3068638"/>
          <a:ext cx="304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公式" r:id="rId5" imgW="203200" imgH="520700" progId="Equation.3">
                  <p:embed/>
                </p:oleObj>
              </mc:Choice>
              <mc:Fallback>
                <p:oleObj name="公式" r:id="rId5" imgW="2032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068638"/>
                        <a:ext cx="3048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11188" y="4988595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</a:rPr>
              <a:t>（</a:t>
            </a:r>
            <a:r>
              <a:rPr lang="en-US" altLang="zh-CN" sz="2400" b="1" dirty="0">
                <a:solidFill>
                  <a:srgbClr val="FF3300"/>
                </a:solidFill>
              </a:rPr>
              <a:t>1</a:t>
            </a:r>
            <a:r>
              <a:rPr lang="zh-CN" altLang="en-US" sz="2400" b="1" dirty="0">
                <a:solidFill>
                  <a:srgbClr val="FF3300"/>
                </a:solidFill>
              </a:rPr>
              <a:t>）</a:t>
            </a:r>
            <a:r>
              <a:rPr lang="en-US" altLang="zh-CN" sz="24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solidFill>
                  <a:srgbClr val="FF3300"/>
                </a:solidFill>
              </a:rPr>
              <a:t>≠0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484438" y="5060032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</a:rPr>
              <a:t>（</a:t>
            </a:r>
            <a:r>
              <a:rPr lang="en-US" altLang="zh-CN" sz="2400" b="1" dirty="0">
                <a:solidFill>
                  <a:srgbClr val="FF3300"/>
                </a:solidFill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</a:rPr>
              <a:t>）△≥</a:t>
            </a:r>
            <a:r>
              <a:rPr lang="en-US" altLang="zh-CN" sz="2400" b="1" dirty="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0" y="2565400"/>
            <a:ext cx="9361488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/>
              <a:t>2</a:t>
            </a:r>
            <a:r>
              <a:rPr lang="zh-CN" altLang="en-US" sz="2400" b="1" dirty="0"/>
              <a:t>、若</a:t>
            </a:r>
            <a:r>
              <a:rPr lang="zh-CN" altLang="en-US" sz="3200" b="1" dirty="0"/>
              <a:t>一元二次方程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ax</a:t>
            </a:r>
            <a:r>
              <a:rPr lang="en-US" altLang="zh-CN" sz="2400" b="1" baseline="30000" dirty="0"/>
              <a:t>2</a:t>
            </a:r>
            <a:r>
              <a:rPr lang="zh-CN" altLang="en-US" sz="2400" b="1" dirty="0"/>
              <a:t>＋</a:t>
            </a:r>
            <a:r>
              <a:rPr lang="en-US" altLang="zh-CN" sz="2400" b="1" dirty="0" err="1"/>
              <a:t>b</a:t>
            </a:r>
            <a:r>
              <a:rPr lang="en-US" altLang="zh-CN" sz="2400" b="1" i="1" dirty="0" err="1">
                <a:latin typeface="Times New Roman" panose="02020603050405020304" pitchFamily="18" charset="0"/>
              </a:rPr>
              <a:t>x</a:t>
            </a:r>
            <a:r>
              <a:rPr lang="zh-CN" altLang="en-US" sz="2400" b="1" dirty="0"/>
              <a:t>＋</a:t>
            </a:r>
            <a:r>
              <a:rPr lang="en-US" altLang="zh-CN" sz="2400" b="1" dirty="0"/>
              <a:t>c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0</a:t>
            </a:r>
            <a:r>
              <a:rPr lang="zh-CN" altLang="en-US" sz="2400" b="1" dirty="0"/>
              <a:t>（</a:t>
            </a:r>
            <a:r>
              <a:rPr lang="en-US" altLang="zh-CN" sz="2400" b="1" dirty="0"/>
              <a:t>a≠0</a:t>
            </a:r>
            <a:r>
              <a:rPr lang="zh-CN" altLang="en-US" sz="2400" b="1" dirty="0"/>
              <a:t>）的两根分别为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/>
              <a:t>1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、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/>
              <a:t>2</a:t>
            </a:r>
            <a:r>
              <a:rPr lang="zh-CN" altLang="en-US" sz="2400" b="1" dirty="0"/>
              <a:t>，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则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/>
              <a:t>1</a:t>
            </a:r>
            <a:r>
              <a:rPr lang="zh-CN" altLang="en-US" sz="2400" b="1" dirty="0"/>
              <a:t>＋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/>
              <a:t>2</a:t>
            </a:r>
            <a:r>
              <a:rPr lang="zh-CN" altLang="en-US" sz="2400" b="1" dirty="0"/>
              <a:t>＝</a:t>
            </a:r>
            <a:r>
              <a:rPr lang="zh-CN" altLang="en-US" sz="2400" b="1" u="sng" dirty="0"/>
              <a:t>            </a:t>
            </a:r>
            <a:r>
              <a:rPr lang="zh-CN" altLang="en-US" sz="2400" b="1" dirty="0"/>
              <a:t> ，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/>
              <a:t>1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/>
              <a:t>2</a:t>
            </a:r>
            <a:r>
              <a:rPr lang="zh-CN" altLang="en-US" sz="2400" b="1" dirty="0"/>
              <a:t>＝</a:t>
            </a:r>
            <a:r>
              <a:rPr lang="zh-CN" altLang="en-US" sz="2400" b="1" u="sng" dirty="0"/>
              <a:t>               </a:t>
            </a:r>
            <a:r>
              <a:rPr lang="zh-CN" altLang="en-US" sz="2400" b="1" dirty="0"/>
              <a:t>。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80181" y="3789040"/>
            <a:ext cx="928846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3200" b="1" dirty="0"/>
          </a:p>
          <a:p>
            <a:pPr>
              <a:spcBef>
                <a:spcPct val="50000"/>
              </a:spcBef>
            </a:pPr>
            <a:r>
              <a:rPr lang="en-US" altLang="zh-CN" sz="3200" b="1" dirty="0"/>
              <a:t>3</a:t>
            </a:r>
            <a:r>
              <a:rPr lang="zh-CN" altLang="en-US" sz="3200" b="1" dirty="0"/>
              <a:t>、用根与系数关系解题的条件是</a:t>
            </a:r>
            <a:r>
              <a:rPr lang="zh-CN" altLang="en-US" sz="2400" b="1" u="sng" dirty="0"/>
              <a:t>                                         </a:t>
            </a:r>
            <a:r>
              <a:rPr lang="zh-CN" altLang="en-US" sz="2400" b="1" dirty="0"/>
              <a:t>  。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827088" y="476250"/>
            <a:ext cx="3743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一、</a:t>
            </a:r>
            <a:r>
              <a:rPr lang="zh-CN" altLang="en-US" sz="3200" b="1" dirty="0"/>
              <a:t>知识要点：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  <p:bldP spid="52230" grpId="0"/>
      <p:bldP spid="52231" grpId="0"/>
      <p:bldP spid="52232" grpId="0"/>
      <p:bldP spid="522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4213" y="908050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二、典型例题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7848600" cy="390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例题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：已知方程     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的两根为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不解方程，求下列各式的值。   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）（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3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143375" y="1412875"/>
          <a:ext cx="2730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公式" r:id="rId3" imgW="139700" imgH="368300" progId="Equation.3">
                  <p:embed/>
                </p:oleObj>
              </mc:Choice>
              <mc:Fallback>
                <p:oleObj name="公式" r:id="rId3" imgW="139700" imgH="3683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412875"/>
                        <a:ext cx="2730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4005263"/>
          <a:ext cx="18002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公式" r:id="rId5" imgW="508000" imgH="431800" progId="Equation.3">
                  <p:embed/>
                </p:oleObj>
              </mc:Choice>
              <mc:Fallback>
                <p:oleObj name="公式" r:id="rId5" imgW="508000" imgH="4318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05263"/>
                        <a:ext cx="1800225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76200" y="457200"/>
            <a:ext cx="457200" cy="22860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83820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3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、已知：如图，直角梯形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ABCD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中，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AB∥CD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，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     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AD⊥DC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，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AD=10cm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，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    以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AD 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为直径的⊙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O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切另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    一腰于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E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，以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AB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、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CD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为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    根的方程是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X</a:t>
            </a:r>
            <a:r>
              <a:rPr kumimoji="1" lang="en-US" altLang="zh-CN" sz="2800" baseline="46000" dirty="0">
                <a:latin typeface="方正黑体简体" pitchFamily="2" charset="-122"/>
                <a:ea typeface="方正黑体简体" pitchFamily="2" charset="-122"/>
              </a:rPr>
              <a:t>2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-12X+m=0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，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    求</a:t>
            </a:r>
            <a:r>
              <a:rPr kumimoji="1" lang="en-US" altLang="zh-CN" sz="2800" dirty="0">
                <a:latin typeface="方正黑体简体" pitchFamily="2" charset="-122"/>
                <a:ea typeface="方正黑体简体" pitchFamily="2" charset="-122"/>
              </a:rPr>
              <a:t>m</a:t>
            </a:r>
            <a:r>
              <a:rPr kumimoji="1" lang="zh-CN" altLang="en-US" sz="2800" dirty="0">
                <a:latin typeface="方正黑体简体" pitchFamily="2" charset="-122"/>
                <a:ea typeface="方正黑体简体" pitchFamily="2" charset="-122"/>
              </a:rPr>
              <a:t>的值。</a:t>
            </a:r>
          </a:p>
          <a:p>
            <a:pPr>
              <a:spcBef>
                <a:spcPct val="50000"/>
              </a:spcBef>
            </a:pP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5486400" y="1447800"/>
            <a:ext cx="1676400" cy="1752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65532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66294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6248400" y="3200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6858000" y="1447800"/>
            <a:ext cx="8382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6324600" y="14478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096000" y="106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010400" y="1143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848600" y="2971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019800" y="3429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5867400" y="2057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7239000" y="1752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0" y="533400"/>
            <a:ext cx="609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方正魏碑简体" pitchFamily="2" charset="-122"/>
              </a:rPr>
              <a:t>提高练习</a:t>
            </a:r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6324600" y="1447800"/>
            <a:ext cx="533400" cy="7620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6324600" y="1981200"/>
            <a:ext cx="762000" cy="2286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6324600" y="2209800"/>
            <a:ext cx="1371600" cy="990600"/>
          </a:xfrm>
          <a:prstGeom prst="line">
            <a:avLst/>
          </a:prstGeom>
          <a:noFill/>
          <a:ln w="9525">
            <a:solidFill>
              <a:srgbClr val="CC33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animBg="1"/>
      <p:bldP spid="58386" grpId="0" animBg="1"/>
      <p:bldP spid="583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4963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例题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设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是方程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Times New Roman" panose="02020603050405020304" pitchFamily="18" charset="0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</a:rPr>
              <a:t>0</a:t>
            </a:r>
            <a:r>
              <a:rPr lang="zh-CN" altLang="en-US" sz="3200" b="1" dirty="0">
                <a:latin typeface="Times New Roman" panose="02020603050405020304" pitchFamily="18" charset="0"/>
              </a:rPr>
              <a:t>的两个根，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且</a:t>
            </a:r>
            <a:r>
              <a:rPr lang="en-US" altLang="zh-CN" sz="3200" b="1" dirty="0">
                <a:latin typeface="Times New Roman" panose="02020603050405020304" pitchFamily="18" charset="0"/>
              </a:rPr>
              <a:t>8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</a:rPr>
              <a:t>7</a:t>
            </a:r>
            <a:r>
              <a:rPr lang="zh-CN" altLang="en-US" sz="3200" b="1" dirty="0">
                <a:latin typeface="Times New Roman" panose="02020603050405020304" pitchFamily="18" charset="0"/>
              </a:rPr>
              <a:t>，求</a:t>
            </a:r>
            <a:r>
              <a:rPr lang="en-US" altLang="zh-CN" sz="3200" b="1" dirty="0">
                <a:latin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的值。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71550" y="3573463"/>
            <a:ext cx="8496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0825" y="2996951"/>
            <a:ext cx="871366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例题</a:t>
            </a:r>
            <a:r>
              <a:rPr lang="en-US" altLang="zh-CN" sz="3200" b="1" dirty="0"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已知关于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的一元二次方程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(2k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1)</a:t>
            </a:r>
            <a:r>
              <a:rPr lang="en-US" altLang="zh-CN" sz="3200" b="1" i="1" dirty="0" smtClean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</a:rPr>
              <a:t>k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有两个不相等的实数根，且方程的两根之和比两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根之</a:t>
            </a:r>
            <a:r>
              <a:rPr lang="zh-CN" altLang="en-US" sz="3200" b="1" dirty="0">
                <a:latin typeface="Times New Roman" panose="02020603050405020304" pitchFamily="18" charset="0"/>
              </a:rPr>
              <a:t>积</a:t>
            </a:r>
            <a:r>
              <a:rPr lang="en-US" altLang="zh-CN" sz="3200" b="1" dirty="0">
                <a:latin typeface="Times New Roman" panose="02020603050405020304" pitchFamily="18" charset="0"/>
              </a:rPr>
              <a:t>7</a:t>
            </a:r>
            <a:r>
              <a:rPr lang="zh-CN" altLang="en-US" sz="3200" b="1" dirty="0">
                <a:latin typeface="Times New Roman" panose="02020603050405020304" pitchFamily="18" charset="0"/>
              </a:rPr>
              <a:t>，求</a:t>
            </a:r>
            <a:r>
              <a:rPr lang="en-US" altLang="zh-CN" sz="3200" b="1" dirty="0">
                <a:latin typeface="Times New Roman" panose="02020603050405020304" pitchFamily="18" charset="0"/>
              </a:rPr>
              <a:t>k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14312" y="1124744"/>
            <a:ext cx="855069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例题</a:t>
            </a:r>
            <a:r>
              <a:rPr lang="en-US" altLang="zh-CN" sz="3200" b="1" dirty="0"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latin typeface="Times New Roman" panose="02020603050405020304" pitchFamily="18" charset="0"/>
              </a:rPr>
              <a:t>：已知二次函数</a:t>
            </a:r>
            <a:r>
              <a:rPr lang="en-US" altLang="zh-CN" sz="3200" b="1" dirty="0">
                <a:latin typeface="Times New Roman" panose="02020603050405020304" pitchFamily="18" charset="0"/>
              </a:rPr>
              <a:t>y</a:t>
            </a:r>
            <a:r>
              <a:rPr lang="zh-CN" altLang="en-US" sz="3200" b="1" dirty="0">
                <a:latin typeface="Times New Roman" panose="02020603050405020304" pitchFamily="18" charset="0"/>
              </a:rPr>
              <a:t>＝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m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）求证：该函数的图象一定与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轴有两个不同的交点。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）设该函数的图象与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轴的交点坐标为（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</a:rPr>
              <a:t>0</a:t>
            </a:r>
            <a:r>
              <a:rPr lang="zh-CN" altLang="en-US" sz="3200" b="1" dirty="0">
                <a:latin typeface="Times New Roman" panose="02020603050405020304" pitchFamily="18" charset="0"/>
              </a:rPr>
              <a:t>），（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</a:rPr>
              <a:t>0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且有                  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求</a:t>
            </a:r>
            <a:r>
              <a:rPr lang="en-US" altLang="zh-CN" sz="3200" b="1" dirty="0">
                <a:latin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的值，并求出该函数图象的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顶</a:t>
            </a:r>
            <a:r>
              <a:rPr lang="zh-CN" altLang="en-US" sz="3200" b="1" dirty="0">
                <a:latin typeface="Times New Roman" panose="02020603050405020304" pitchFamily="18" charset="0"/>
              </a:rPr>
              <a:t>点坐标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。                                                  </a:t>
            </a:r>
            <a:endParaRPr lang="zh-CN" altLang="en-US" sz="3200" b="1" baseline="-2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7347" name="Object 3"/>
          <p:cNvGraphicFramePr>
            <a:graphicFrameLocks noGrp="1" noChangeAspect="1"/>
          </p:cNvGraphicFramePr>
          <p:nvPr>
            <p:ph/>
          </p:nvPr>
        </p:nvGraphicFramePr>
        <p:xfrm>
          <a:off x="1187624" y="4077072"/>
          <a:ext cx="16557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公式" r:id="rId3" imgW="787400" imgH="431800" progId="Equation.3">
                  <p:embed/>
                </p:oleObj>
              </mc:Choice>
              <mc:Fallback>
                <p:oleObj name="公式" r:id="rId3" imgW="787400" imgH="4318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77072"/>
                        <a:ext cx="165576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999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76660" y="188913"/>
            <a:ext cx="8388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三、延伸与拓</a:t>
            </a:r>
            <a:r>
              <a:rPr lang="zh-CN" altLang="en-US" sz="2800" b="1" dirty="0" smtClean="0"/>
              <a:t>展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371600" y="685800"/>
            <a:ext cx="8686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500" b="1" dirty="0">
                <a:latin typeface="宋体" panose="02010600030101010101" pitchFamily="2" charset="-122"/>
              </a:rPr>
              <a:t>1.</a:t>
            </a:r>
            <a:r>
              <a:rPr kumimoji="1" lang="en-US" altLang="zh-C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kumimoji="1" lang="zh-CN" altLang="en-US" sz="2500" b="1" dirty="0">
                <a:latin typeface="宋体" panose="02010600030101010101" pitchFamily="2" charset="-122"/>
              </a:rPr>
              <a:t>填表</a:t>
            </a:r>
            <a:endParaRPr kumimoji="1" lang="zh-CN" altLang="en-US" sz="2500" b="1" dirty="0">
              <a:latin typeface="华文中宋" panose="02010600040101010101" pitchFamily="2" charset="-122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905000" y="1447800"/>
            <a:ext cx="54102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30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42034" name="Group 50"/>
          <p:cNvGraphicFramePr>
            <a:graphicFrameLocks noGrp="1"/>
          </p:cNvGraphicFramePr>
          <p:nvPr/>
        </p:nvGraphicFramePr>
        <p:xfrm>
          <a:off x="1331913" y="1196975"/>
          <a:ext cx="5999162" cy="2603604"/>
        </p:xfrm>
        <a:graphic>
          <a:graphicData uri="http://schemas.openxmlformats.org/drawingml/2006/table">
            <a:tbl>
              <a:tblPr/>
              <a:tblGrid>
                <a:gridCol w="225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方程</a:t>
                      </a: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x</a:t>
                      </a:r>
                      <a:r>
                        <a:rPr kumimoji="1" lang="en-US" altLang="zh-CN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x</a:t>
                      </a:r>
                      <a:r>
                        <a:rPr kumimoji="1" lang="en-US" altLang="zh-CN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x</a:t>
                      </a:r>
                      <a:r>
                        <a:rPr kumimoji="1" lang="en-US" altLang="zh-CN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①   </a:t>
                      </a: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</a:t>
                      </a:r>
                      <a:r>
                        <a:rPr kumimoji="1" lang="en-US" altLang="zh-CN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+2=0</a:t>
                      </a: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4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② 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X</a:t>
                      </a:r>
                      <a:r>
                        <a:rPr kumimoji="1" lang="en-US" altLang="zh-CN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2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-2x-3=0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③  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X</a:t>
                      </a:r>
                      <a:r>
                        <a:rPr kumimoji="1" lang="en-US" altLang="zh-CN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2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-5x +4=0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684213" y="3933825"/>
            <a:ext cx="93726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kumimoji="1" lang="zh-CN" altLang="en-US" sz="2800" dirty="0">
                <a:latin typeface="宋体" panose="02010600030101010101" pitchFamily="2" charset="-122"/>
              </a:rPr>
              <a:t>问题：你发现这些一元二次方程的根与系数</a:t>
            </a:r>
          </a:p>
          <a:p>
            <a:pPr indent="266700" algn="just"/>
            <a:r>
              <a:rPr kumimoji="1" lang="zh-CN" altLang="en-US" sz="2800" dirty="0">
                <a:latin typeface="宋体" panose="02010600030101010101" pitchFamily="2" charset="-122"/>
              </a:rPr>
              <a:t>有什么规律？</a:t>
            </a:r>
            <a:endParaRPr kumimoji="1" lang="zh-CN" altLang="en-US" sz="2800" dirty="0">
              <a:latin typeface="华文中宋" panose="02010600040101010101" pitchFamily="2" charset="-122"/>
            </a:endParaRPr>
          </a:p>
          <a:p>
            <a:pPr indent="266700" eaLnBrk="0" hangingPunct="0"/>
            <a:r>
              <a:rPr kumimoji="1" lang="zh-CN" altLang="en-US" sz="2800" i="1" dirty="0">
                <a:latin typeface="华文中宋" panose="02010600040101010101" pitchFamily="2" charset="-122"/>
              </a:rPr>
              <a:t> 当二次项系数为</a:t>
            </a:r>
            <a:r>
              <a:rPr kumimoji="1" lang="en-US" altLang="zh-CN" sz="2800" i="1" dirty="0">
                <a:latin typeface="华文中宋" panose="02010600040101010101" pitchFamily="2" charset="-122"/>
              </a:rPr>
              <a:t>1</a:t>
            </a:r>
            <a:r>
              <a:rPr kumimoji="1" lang="zh-CN" altLang="en-US" sz="2800" i="1" dirty="0">
                <a:latin typeface="华文中宋" panose="02010600040101010101" pitchFamily="2" charset="-122"/>
              </a:rPr>
              <a:t>时</a:t>
            </a:r>
          </a:p>
          <a:p>
            <a:pPr indent="266700" eaLnBrk="0" hangingPunct="0"/>
            <a:r>
              <a:rPr kumimoji="1" lang="en-US" altLang="zh-CN" sz="2800" i="1" dirty="0">
                <a:latin typeface="华文中宋" panose="02010600040101010101" pitchFamily="2" charset="-122"/>
              </a:rPr>
              <a:t>x</a:t>
            </a:r>
            <a:r>
              <a:rPr kumimoji="1" lang="en-US" altLang="zh-CN" sz="2800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dirty="0">
                <a:latin typeface="宋体" panose="02010600030101010101" pitchFamily="2" charset="-122"/>
              </a:rPr>
              <a:t>+</a:t>
            </a:r>
            <a:r>
              <a:rPr kumimoji="1" lang="en-US" altLang="zh-CN" sz="2800" i="1" dirty="0">
                <a:latin typeface="华文中宋" panose="02010600040101010101" pitchFamily="2" charset="-122"/>
              </a:rPr>
              <a:t>px</a:t>
            </a:r>
            <a:r>
              <a:rPr kumimoji="1" lang="en-US" altLang="zh-CN" sz="2800" dirty="0">
                <a:latin typeface="宋体" panose="02010600030101010101" pitchFamily="2" charset="-122"/>
              </a:rPr>
              <a:t>+</a:t>
            </a:r>
            <a:r>
              <a:rPr kumimoji="1" lang="en-US" altLang="zh-CN" sz="2800" i="1" dirty="0">
                <a:latin typeface="华文中宋" panose="02010600040101010101" pitchFamily="2" charset="-122"/>
              </a:rPr>
              <a:t>q</a:t>
            </a:r>
            <a:r>
              <a:rPr kumimoji="1" lang="en-US" altLang="zh-CN" sz="2800" dirty="0">
                <a:latin typeface="宋体" panose="02010600030101010101" pitchFamily="2" charset="-122"/>
              </a:rPr>
              <a:t>=0</a:t>
            </a:r>
            <a:r>
              <a:rPr kumimoji="1" lang="zh-CN" altLang="en-US" sz="2800" dirty="0">
                <a:latin typeface="宋体" panose="02010600030101010101" pitchFamily="2" charset="-122"/>
              </a:rPr>
              <a:t>的两根为</a:t>
            </a:r>
            <a:r>
              <a:rPr kumimoji="1" lang="en-US" altLang="zh-CN" sz="2800" i="1" dirty="0">
                <a:latin typeface="华文中宋" panose="02010600040101010101" pitchFamily="2" charset="-122"/>
              </a:rPr>
              <a:t>x</a:t>
            </a:r>
            <a:r>
              <a:rPr kumimoji="1" lang="en-US" altLang="zh-CN" sz="2800" baseline="-30000" dirty="0">
                <a:latin typeface="Times New Roman" panose="02020603050405020304" pitchFamily="18" charset="0"/>
              </a:rPr>
              <a:t>1,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,</a:t>
            </a:r>
            <a:r>
              <a:rPr kumimoji="1" lang="en-US" altLang="zh-CN" sz="2800" i="1" dirty="0">
                <a:latin typeface="Times New Roman" panose="02020603050405020304" pitchFamily="18" charset="0"/>
              </a:rPr>
              <a:t> x</a:t>
            </a:r>
            <a:r>
              <a:rPr kumimoji="1" lang="en-US" altLang="zh-CN" sz="2800" baseline="-30000" dirty="0">
                <a:latin typeface="Times New Roman" panose="02020603050405020304" pitchFamily="18" charset="0"/>
              </a:rPr>
              <a:t>2</a:t>
            </a:r>
          </a:p>
          <a:p>
            <a:pPr indent="266700" eaLnBrk="0" hangingPunct="0"/>
            <a:r>
              <a:rPr kumimoji="1" lang="zh-CN" altLang="en-US" sz="2800" baseline="-30000" dirty="0">
                <a:latin typeface="Times New Roman" panose="02020603050405020304" pitchFamily="18" charset="0"/>
              </a:rPr>
              <a:t>则有</a:t>
            </a:r>
            <a:endParaRPr kumimoji="1" lang="zh-CN" altLang="en-US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2021" name="Object 37"/>
          <p:cNvGraphicFramePr>
            <a:graphicFrameLocks noChangeAspect="1"/>
          </p:cNvGraphicFramePr>
          <p:nvPr/>
        </p:nvGraphicFramePr>
        <p:xfrm>
          <a:off x="5135562" y="5157192"/>
          <a:ext cx="2100263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公式" r:id="rId3" imgW="812165" imgH="508000" progId="Equation.3">
                  <p:embed/>
                </p:oleObj>
              </mc:Choice>
              <mc:Fallback>
                <p:oleObj name="公式" r:id="rId3" imgW="812165" imgH="5080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2" y="5157192"/>
                        <a:ext cx="2100263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" name="Text Box 38"/>
          <p:cNvSpPr txBox="1">
            <a:spLocks noChangeArrowheads="1"/>
          </p:cNvSpPr>
          <p:nvPr/>
        </p:nvSpPr>
        <p:spPr bwMode="auto">
          <a:xfrm>
            <a:off x="7885113" y="4365625"/>
            <a:ext cx="1008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3851275" y="220503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 dirty="0"/>
              <a:t>2,1</a:t>
            </a:r>
            <a:endParaRPr lang="zh-CN" altLang="en-US" sz="3600" b="0" dirty="0"/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5029994" y="2168862"/>
            <a:ext cx="792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0" dirty="0" smtClean="0"/>
              <a:t>3</a:t>
            </a:r>
            <a:endParaRPr lang="en-US" altLang="zh-CN" sz="3600" b="0" dirty="0"/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6588125" y="2133600"/>
            <a:ext cx="6477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3708400" y="2708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 dirty="0">
                <a:latin typeface="黑体" panose="02010609060101010101" pitchFamily="49" charset="-122"/>
                <a:ea typeface="黑体" panose="02010609060101010101" pitchFamily="49" charset="-122"/>
              </a:rPr>
              <a:t>-1,3</a:t>
            </a:r>
            <a:endParaRPr lang="zh-CN" altLang="en-US" sz="36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5219700" y="27813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/>
              <a:t>2</a:t>
            </a:r>
            <a:endParaRPr lang="zh-CN" altLang="en-US" sz="3600" b="0"/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6372225" y="2708275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 baseline="0"/>
              <a:t>-3</a:t>
            </a:r>
            <a:endParaRPr lang="zh-CN" altLang="en-US" sz="2800" b="0" baseline="0"/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3995738" y="3284538"/>
            <a:ext cx="9350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2800" b="0" baseline="0" dirty="0"/>
              <a:t>1,4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5219700" y="3357563"/>
            <a:ext cx="79216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2800" b="0" baseline="0" dirty="0"/>
              <a:t>5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6372225" y="3284538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 baseline="0" dirty="0"/>
              <a:t>4</a:t>
            </a:r>
            <a:endParaRPr lang="zh-CN" altLang="en-US" sz="2800" b="0" baseline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4" grpId="0"/>
      <p:bldP spid="42025" grpId="0"/>
      <p:bldP spid="42026" grpId="0"/>
      <p:bldP spid="42027" grpId="0"/>
      <p:bldP spid="42029" grpId="0"/>
      <p:bldP spid="42030" grpId="0"/>
      <p:bldP spid="42031" grpId="0"/>
      <p:bldP spid="420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828800" y="1287463"/>
            <a:ext cx="4572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zh-CN" sz="2400" baseline="40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1524000" y="754063"/>
            <a:ext cx="6858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zh-CN" sz="2400" baseline="40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8917" name="Group 5"/>
          <p:cNvGraphicFramePr>
            <a:graphicFrameLocks noGrp="1"/>
          </p:cNvGraphicFramePr>
          <p:nvPr/>
        </p:nvGraphicFramePr>
        <p:xfrm>
          <a:off x="323850" y="1557338"/>
          <a:ext cx="8496300" cy="3132138"/>
        </p:xfrm>
        <a:graphic>
          <a:graphicData uri="http://schemas.openxmlformats.org/drawingml/2006/table">
            <a:tbl>
              <a:tblPr/>
              <a:tblGrid>
                <a:gridCol w="273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方程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1" name="Object 37"/>
          <p:cNvGraphicFramePr>
            <a:graphicFrameLocks noChangeAspect="1"/>
          </p:cNvGraphicFramePr>
          <p:nvPr/>
        </p:nvGraphicFramePr>
        <p:xfrm>
          <a:off x="3419475" y="1557338"/>
          <a:ext cx="5953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公式" r:id="rId3" imgW="190500" imgH="254000" progId="Equation.3">
                  <p:embed/>
                </p:oleObj>
              </mc:Choice>
              <mc:Fallback>
                <p:oleObj name="公式" r:id="rId3" imgW="190500" imgH="2540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557338"/>
                        <a:ext cx="59531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8"/>
          <p:cNvGraphicFramePr>
            <a:graphicFrameLocks noChangeAspect="1"/>
          </p:cNvGraphicFramePr>
          <p:nvPr/>
        </p:nvGraphicFramePr>
        <p:xfrm>
          <a:off x="4816475" y="1484313"/>
          <a:ext cx="6334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公式" r:id="rId5" imgW="203200" imgH="254000" progId="Equation.3">
                  <p:embed/>
                </p:oleObj>
              </mc:Choice>
              <mc:Fallback>
                <p:oleObj name="公式" r:id="rId5" imgW="203200" imgH="2540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1484313"/>
                        <a:ext cx="63341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9"/>
          <p:cNvGraphicFramePr>
            <a:graphicFrameLocks noChangeAspect="1"/>
          </p:cNvGraphicFramePr>
          <p:nvPr/>
        </p:nvGraphicFramePr>
        <p:xfrm>
          <a:off x="6084888" y="1625600"/>
          <a:ext cx="12239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公式" r:id="rId7" imgW="494665" imgH="254000" progId="Equation.3">
                  <p:embed/>
                </p:oleObj>
              </mc:Choice>
              <mc:Fallback>
                <p:oleObj name="公式" r:id="rId7" imgW="494665" imgH="2540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625600"/>
                        <a:ext cx="12239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40"/>
          <p:cNvGraphicFramePr>
            <a:graphicFrameLocks noChangeAspect="1"/>
          </p:cNvGraphicFramePr>
          <p:nvPr/>
        </p:nvGraphicFramePr>
        <p:xfrm>
          <a:off x="7524750" y="1628775"/>
          <a:ext cx="10080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公式" r:id="rId9" imgW="419100" imgH="254000" progId="Equation.3">
                  <p:embed/>
                </p:oleObj>
              </mc:Choice>
              <mc:Fallback>
                <p:oleObj name="公式" r:id="rId9" imgW="419100" imgH="2540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1628775"/>
                        <a:ext cx="100806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42"/>
          <p:cNvGraphicFramePr>
            <a:graphicFrameLocks noChangeAspect="1"/>
          </p:cNvGraphicFramePr>
          <p:nvPr/>
        </p:nvGraphicFramePr>
        <p:xfrm>
          <a:off x="468313" y="2492375"/>
          <a:ext cx="259238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公式" r:id="rId11" imgW="1002665" imgH="279400" progId="Equation.3">
                  <p:embed/>
                </p:oleObj>
              </mc:Choice>
              <mc:Fallback>
                <p:oleObj name="公式" r:id="rId11" imgW="1002665" imgH="2794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492375"/>
                        <a:ext cx="2592387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43"/>
          <p:cNvGraphicFramePr>
            <a:graphicFrameLocks noChangeAspect="1"/>
          </p:cNvGraphicFramePr>
          <p:nvPr/>
        </p:nvGraphicFramePr>
        <p:xfrm>
          <a:off x="539750" y="3141663"/>
          <a:ext cx="24479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公式" r:id="rId13" imgW="989965" imgH="279400" progId="Equation.3">
                  <p:embed/>
                </p:oleObj>
              </mc:Choice>
              <mc:Fallback>
                <p:oleObj name="公式" r:id="rId13" imgW="989965" imgH="2794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141663"/>
                        <a:ext cx="244792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44"/>
          <p:cNvGraphicFramePr>
            <a:graphicFrameLocks noChangeAspect="1"/>
          </p:cNvGraphicFramePr>
          <p:nvPr/>
        </p:nvGraphicFramePr>
        <p:xfrm>
          <a:off x="468313" y="3933825"/>
          <a:ext cx="2663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公式" r:id="rId15" imgW="1028700" imgH="279400" progId="Equation.3">
                  <p:embed/>
                </p:oleObj>
              </mc:Choice>
              <mc:Fallback>
                <p:oleObj name="公式" r:id="rId15" imgW="1028700" imgH="2794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2663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45"/>
          <p:cNvGraphicFramePr>
            <a:graphicFrameLocks noChangeAspect="1"/>
          </p:cNvGraphicFramePr>
          <p:nvPr/>
        </p:nvGraphicFramePr>
        <p:xfrm>
          <a:off x="3563938" y="2420938"/>
          <a:ext cx="5032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公式" r:id="rId17" imgW="139700" imgH="393700" progId="Equation.3">
                  <p:embed/>
                </p:oleObj>
              </mc:Choice>
              <mc:Fallback>
                <p:oleObj name="公式" r:id="rId17" imgW="139700" imgH="3937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420938"/>
                        <a:ext cx="5032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8" name="Object 46"/>
          <p:cNvGraphicFramePr>
            <a:graphicFrameLocks noChangeAspect="1"/>
          </p:cNvGraphicFramePr>
          <p:nvPr/>
        </p:nvGraphicFramePr>
        <p:xfrm>
          <a:off x="4859338" y="2420938"/>
          <a:ext cx="5032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公式" r:id="rId19" imgW="139700" imgH="393700" progId="Equation.3">
                  <p:embed/>
                </p:oleObj>
              </mc:Choice>
              <mc:Fallback>
                <p:oleObj name="公式" r:id="rId19" imgW="139700" imgH="3937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420938"/>
                        <a:ext cx="5032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9" name="Object 47"/>
          <p:cNvGraphicFramePr>
            <a:graphicFrameLocks noChangeAspect="1"/>
          </p:cNvGraphicFramePr>
          <p:nvPr/>
        </p:nvGraphicFramePr>
        <p:xfrm>
          <a:off x="6300788" y="2349500"/>
          <a:ext cx="4873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公式" r:id="rId20" imgW="152400" imgH="393700" progId="Equation.3">
                  <p:embed/>
                </p:oleObj>
              </mc:Choice>
              <mc:Fallback>
                <p:oleObj name="公式" r:id="rId20" imgW="152400" imgH="3937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349500"/>
                        <a:ext cx="48736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0" name="Object 48"/>
          <p:cNvGraphicFramePr>
            <a:graphicFrameLocks noChangeAspect="1"/>
          </p:cNvGraphicFramePr>
          <p:nvPr/>
        </p:nvGraphicFramePr>
        <p:xfrm>
          <a:off x="7885113" y="2276475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公式" r:id="rId22" imgW="139700" imgH="393700" progId="Equation.3">
                  <p:embed/>
                </p:oleObj>
              </mc:Choice>
              <mc:Fallback>
                <p:oleObj name="公式" r:id="rId22" imgW="139700" imgH="3937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2276475"/>
                        <a:ext cx="3063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1" name="Object 49"/>
          <p:cNvGraphicFramePr>
            <a:graphicFrameLocks noChangeAspect="1"/>
          </p:cNvGraphicFramePr>
          <p:nvPr/>
        </p:nvGraphicFramePr>
        <p:xfrm>
          <a:off x="3563938" y="3141663"/>
          <a:ext cx="5032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公式" r:id="rId24" imgW="139700" imgH="393700" progId="Equation.3">
                  <p:embed/>
                </p:oleObj>
              </mc:Choice>
              <mc:Fallback>
                <p:oleObj name="公式" r:id="rId24" imgW="139700" imgH="3937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141663"/>
                        <a:ext cx="5032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4572000" y="328453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/>
              <a:t>1</a:t>
            </a:r>
          </a:p>
        </p:txBody>
      </p:sp>
      <p:graphicFrame>
        <p:nvGraphicFramePr>
          <p:cNvPr id="38963" name="Object 51"/>
          <p:cNvGraphicFramePr>
            <a:graphicFrameLocks noChangeAspect="1"/>
          </p:cNvGraphicFramePr>
          <p:nvPr/>
        </p:nvGraphicFramePr>
        <p:xfrm>
          <a:off x="6300788" y="3068638"/>
          <a:ext cx="631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公式" r:id="rId25" imgW="152400" imgH="393700" progId="Equation.3">
                  <p:embed/>
                </p:oleObj>
              </mc:Choice>
              <mc:Fallback>
                <p:oleObj name="公式" r:id="rId25" imgW="152400" imgH="3937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068638"/>
                        <a:ext cx="6318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4" name="Object 52"/>
          <p:cNvGraphicFramePr>
            <a:graphicFrameLocks noChangeAspect="1"/>
          </p:cNvGraphicFramePr>
          <p:nvPr/>
        </p:nvGraphicFramePr>
        <p:xfrm>
          <a:off x="7740650" y="3213100"/>
          <a:ext cx="5032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公式" r:id="rId27" imgW="139700" imgH="393700" progId="Equation.3">
                  <p:embed/>
                </p:oleObj>
              </mc:Choice>
              <mc:Fallback>
                <p:oleObj name="公式" r:id="rId27" imgW="139700" imgH="3937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3213100"/>
                        <a:ext cx="5032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5" name="Object 53"/>
          <p:cNvGraphicFramePr>
            <a:graphicFrameLocks noChangeAspect="1"/>
          </p:cNvGraphicFramePr>
          <p:nvPr/>
        </p:nvGraphicFramePr>
        <p:xfrm>
          <a:off x="3419475" y="3933825"/>
          <a:ext cx="5334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公式" r:id="rId28" imgW="254000" imgH="393700" progId="Equation.3">
                  <p:embed/>
                </p:oleObj>
              </mc:Choice>
              <mc:Fallback>
                <p:oleObj name="公式" r:id="rId28" imgW="254000" imgH="3937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933825"/>
                        <a:ext cx="5334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6" name="Text Box 54"/>
          <p:cNvSpPr txBox="1">
            <a:spLocks noChangeArrowheads="1"/>
          </p:cNvSpPr>
          <p:nvPr/>
        </p:nvSpPr>
        <p:spPr bwMode="auto">
          <a:xfrm>
            <a:off x="4787900" y="4221163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/>
              <a:t>-2</a:t>
            </a:r>
          </a:p>
        </p:txBody>
      </p:sp>
      <p:graphicFrame>
        <p:nvGraphicFramePr>
          <p:cNvPr id="38967" name="Object 55"/>
          <p:cNvGraphicFramePr>
            <a:graphicFrameLocks noChangeAspect="1"/>
          </p:cNvGraphicFramePr>
          <p:nvPr/>
        </p:nvGraphicFramePr>
        <p:xfrm>
          <a:off x="6156325" y="4005263"/>
          <a:ext cx="79216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公式" r:id="rId30" imgW="254000" imgH="393700" progId="Equation.3">
                  <p:embed/>
                </p:oleObj>
              </mc:Choice>
              <mc:Fallback>
                <p:oleObj name="公式" r:id="rId30" imgW="254000" imgH="3937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005263"/>
                        <a:ext cx="79216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8" name="Object 56"/>
          <p:cNvGraphicFramePr>
            <a:graphicFrameLocks noChangeAspect="1"/>
          </p:cNvGraphicFramePr>
          <p:nvPr/>
        </p:nvGraphicFramePr>
        <p:xfrm>
          <a:off x="7812088" y="3933825"/>
          <a:ext cx="3063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公式" r:id="rId32" imgW="152400" imgH="393700" progId="Equation.3">
                  <p:embed/>
                </p:oleObj>
              </mc:Choice>
              <mc:Fallback>
                <p:oleObj name="公式" r:id="rId32" imgW="152400" imgH="3937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3933825"/>
                        <a:ext cx="3063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873473" y="707232"/>
            <a:ext cx="33131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800000"/>
                </a:solidFill>
              </a:rPr>
              <a:t>2</a:t>
            </a:r>
            <a:r>
              <a:rPr lang="zh-CN" altLang="en-US" sz="4000" dirty="0">
                <a:solidFill>
                  <a:srgbClr val="800000"/>
                </a:solidFill>
              </a:rPr>
              <a:t>、填表</a:t>
            </a:r>
          </a:p>
        </p:txBody>
      </p:sp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900113" y="5013325"/>
            <a:ext cx="698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600" dirty="0">
                <a:solidFill>
                  <a:srgbClr val="FF3300"/>
                </a:solidFill>
              </a:rPr>
              <a:t>说一说，你又有什么发现？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2" grpId="0"/>
      <p:bldP spid="38966" grpId="0"/>
      <p:bldP spid="389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295400" y="457200"/>
            <a:ext cx="6858000" cy="4953000"/>
          </a:xfrm>
          <a:prstGeom prst="cloudCallout">
            <a:avLst>
              <a:gd name="adj1" fmla="val -42500"/>
              <a:gd name="adj2" fmla="val 67148"/>
            </a:avLst>
          </a:prstGeom>
          <a:gradFill rotWithShape="0">
            <a:gsLst>
              <a:gs pos="0">
                <a:srgbClr val="FFFFD9">
                  <a:gamma/>
                  <a:shade val="84706"/>
                  <a:invGamma/>
                </a:srgbClr>
              </a:gs>
              <a:gs pos="100000">
                <a:srgbClr val="FFFFD9"/>
              </a:gs>
            </a:gsLst>
            <a:lin ang="2700000" scaled="1"/>
          </a:gradFill>
          <a:ln w="9525">
            <a:noFill/>
            <a:round/>
          </a:ln>
          <a:effectLst/>
        </p:spPr>
        <p:txBody>
          <a:bodyPr/>
          <a:lstStyle/>
          <a:p>
            <a:pPr algn="ctr">
              <a:defRPr/>
            </a:pPr>
            <a:endParaRPr kumimoji="1" lang="zh-CN" altLang="zh-CN" sz="2400" b="1" baseline="40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1295400"/>
            <a:ext cx="8496300" cy="4137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bIns="118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6000" b="1" baseline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猜想：</a:t>
            </a: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400" b="1" baseline="4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kumimoji="1" lang="zh-CN" altLang="en-US" sz="4000" b="1" baseline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如果一元二次方程</a:t>
            </a:r>
          </a:p>
          <a:p>
            <a:pPr>
              <a:spcBef>
                <a:spcPct val="50000"/>
              </a:spcBef>
              <a:defRPr/>
            </a:pP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ax</a:t>
            </a:r>
            <a:r>
              <a:rPr kumimoji="1" lang="en-US" altLang="zh-CN" sz="3600" baseline="30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+bx+c=0</a:t>
            </a:r>
            <a:r>
              <a:rPr kumimoji="1" lang="zh-CN" altLang="en-US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kumimoji="1" lang="zh-CN" altLang="en-US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kumimoji="1" lang="zh-CN" altLang="en-US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kumimoji="1" lang="zh-CN" altLang="en-US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是常数且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a=0             </a:t>
            </a:r>
            <a:r>
              <a:rPr kumimoji="1" lang="zh-CN" altLang="en-US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）的两根为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3600" baseline="-25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3600" baseline="-25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3600" baseline="-25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 </a:t>
            </a:r>
            <a:r>
              <a:rPr kumimoji="1" lang="zh-CN" altLang="en-US" sz="3600" baseline="4000" dirty="0">
                <a:solidFill>
                  <a:srgbClr val="C8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3600" baseline="-25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</a:t>
            </a:r>
          </a:p>
          <a:p>
            <a:pPr>
              <a:spcBef>
                <a:spcPct val="50000"/>
              </a:spcBef>
              <a:defRPr/>
            </a:pPr>
            <a:endParaRPr kumimoji="1" lang="zh-CN" altLang="en-US" sz="3600" baseline="-25000" dirty="0">
              <a:solidFill>
                <a:srgbClr val="C8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zh-CN" altLang="en-US" sz="3600" baseline="-25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3600" baseline="-25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en-US" altLang="zh-CN" sz="36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.x</a:t>
            </a:r>
            <a:r>
              <a:rPr kumimoji="1" lang="en-US" altLang="zh-CN" sz="3600" baseline="-250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与系数</a:t>
            </a:r>
            <a:r>
              <a:rPr kumimoji="1" lang="en-US" altLang="zh-CN" sz="28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kumimoji="1" lang="zh-CN" altLang="en-US" sz="28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kumimoji="1" lang="zh-CN" altLang="en-US" sz="28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 </a:t>
            </a:r>
            <a:r>
              <a:rPr kumimoji="1" lang="zh-CN" altLang="en-US" sz="2800" dirty="0">
                <a:solidFill>
                  <a:srgbClr val="C8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的关系。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84213" y="3573463"/>
            <a:ext cx="152400" cy="228600"/>
          </a:xfrm>
          <a:prstGeom prst="line">
            <a:avLst/>
          </a:prstGeom>
          <a:noFill/>
          <a:ln w="9525">
            <a:solidFill>
              <a:srgbClr val="C80000"/>
            </a:solidFill>
            <a:round/>
          </a:ln>
          <a:effectLst/>
        </p:spPr>
        <p:txBody>
          <a:bodyPr/>
          <a:lstStyle/>
          <a:p>
            <a:pPr algn="ctr">
              <a:defRPr/>
            </a:pPr>
            <a:endParaRPr kumimoji="1" lang="zh-CN" altLang="en-US" sz="2400" b="1" baseline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081" name="Picture 5" descr="Q_01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066800"/>
            <a:ext cx="914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539750" y="4724400"/>
          <a:ext cx="1008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公式" r:id="rId4" imgW="494665" imgH="254000" progId="Equation.3">
                  <p:embed/>
                </p:oleObj>
              </mc:Choice>
              <mc:Fallback>
                <p:oleObj name="公式" r:id="rId4" imgW="494665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724400"/>
                        <a:ext cx="10080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kumimoji="1" lang="zh-CN" altLang="en-US" sz="2400" b="1" baseline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331913" y="3500438"/>
          <a:ext cx="17287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公式" r:id="rId6" imgW="799465" imgH="203200" progId="Equation.3">
                  <p:embed/>
                </p:oleObj>
              </mc:Choice>
              <mc:Fallback>
                <p:oleObj name="公式" r:id="rId6" imgW="799465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500438"/>
                        <a:ext cx="17287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084263" y="5445125"/>
          <a:ext cx="29114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公式" r:id="rId8" imgW="799465" imgH="393700" progId="Equation.3">
                  <p:embed/>
                </p:oleObj>
              </mc:Choice>
              <mc:Fallback>
                <p:oleObj name="公式" r:id="rId8" imgW="799465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5445125"/>
                        <a:ext cx="29114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859338" y="5157788"/>
          <a:ext cx="3240087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公式" r:id="rId10" imgW="584200" imgH="393700" progId="Equation.3">
                  <p:embed/>
                </p:oleObj>
              </mc:Choice>
              <mc:Fallback>
                <p:oleObj name="公式" r:id="rId10" imgW="5842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157788"/>
                        <a:ext cx="3240087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kumimoji="1" lang="zh-CN" altLang="en-US" sz="2400" b="1" baseline="4000">
              <a:latin typeface="Times New Roman" panose="02020603050405020304" pitchFamily="18" charset="0"/>
            </a:endParaRP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kumimoji="1" lang="zh-CN" altLang="en-US" sz="2400" b="1" baseline="4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Rectangle 4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82625" y="603250"/>
            <a:ext cx="7785100" cy="1158875"/>
          </a:xfrm>
        </p:spPr>
      </p:pic>
      <p:pic>
        <p:nvPicPr>
          <p:cNvPr id="41993" name="Picture 9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2276475"/>
            <a:ext cx="5076825" cy="1401763"/>
          </a:xfrm>
          <a:noFill/>
        </p:spPr>
      </p:pic>
      <p:graphicFrame>
        <p:nvGraphicFramePr>
          <p:cNvPr id="4098" name="Object 1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58888" y="0"/>
          <a:ext cx="194468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公式" r:id="rId5" imgW="494665" imgH="254000" progId="Equation.3">
                  <p:embed/>
                </p:oleObj>
              </mc:Choice>
              <mc:Fallback>
                <p:oleObj name="公式" r:id="rId5" imgW="494665" imgH="254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0"/>
                        <a:ext cx="1944687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6" name="Picture 12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7"/>
          <a:srcRect/>
          <a:stretch>
            <a:fillRect/>
          </a:stretch>
        </p:blipFill>
        <p:spPr>
          <a:xfrm>
            <a:off x="4932363" y="2349500"/>
            <a:ext cx="3779837" cy="873125"/>
          </a:xfrm>
          <a:noFill/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8">
            <a:lum bright="-40000" contrast="-50000"/>
          </a:blip>
          <a:srcRect/>
          <a:stretch>
            <a:fillRect/>
          </a:stretch>
        </p:blipFill>
        <p:spPr bwMode="auto">
          <a:xfrm>
            <a:off x="827088" y="981075"/>
            <a:ext cx="25923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7900" y="836613"/>
            <a:ext cx="23145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58888" y="3754438"/>
            <a:ext cx="1296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64163" y="3357563"/>
            <a:ext cx="33432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35600" y="5013325"/>
            <a:ext cx="8001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9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64163" y="4292600"/>
            <a:ext cx="16383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0" name="Picture 1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35600" y="5661025"/>
            <a:ext cx="5715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kumimoji="1" lang="zh-CN" altLang="en-US" sz="2400" b="1" baseline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099" name="Object 19"/>
          <p:cNvGraphicFramePr>
            <a:graphicFrameLocks noChangeAspect="1"/>
          </p:cNvGraphicFramePr>
          <p:nvPr/>
        </p:nvGraphicFramePr>
        <p:xfrm>
          <a:off x="5651500" y="0"/>
          <a:ext cx="15843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公式" r:id="rId15" imgW="419100" imgH="254000" progId="Equation.3">
                  <p:embed/>
                </p:oleObj>
              </mc:Choice>
              <mc:Fallback>
                <p:oleObj name="公式" r:id="rId15" imgW="419100" imgH="254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0"/>
                        <a:ext cx="15843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kumimoji="1" lang="zh-CN" altLang="en-US" sz="2400" b="1" baseline="4000">
              <a:latin typeface="Times New Roman" panose="02020603050405020304" pitchFamily="18" charset="0"/>
            </a:endParaRP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403350" y="5084763"/>
          <a:ext cx="10350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公式" r:id="rId17" imgW="381000" imgH="393700" progId="Equation.3">
                  <p:embed/>
                </p:oleObj>
              </mc:Choice>
              <mc:Fallback>
                <p:oleObj name="公式" r:id="rId17" imgW="381000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084763"/>
                        <a:ext cx="103505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143000" y="457200"/>
            <a:ext cx="6705600" cy="6019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 b="1" baseline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562600" y="3048000"/>
            <a:ext cx="152400" cy="228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</a:ln>
          <a:effectLst/>
        </p:spPr>
        <p:txBody>
          <a:bodyPr/>
          <a:lstStyle/>
          <a:p>
            <a:pPr algn="ctr">
              <a:defRPr/>
            </a:pPr>
            <a:endParaRPr kumimoji="1" lang="zh-CN" altLang="en-US" sz="2400" b="1" baseline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0" y="981075"/>
            <a:ext cx="6173788" cy="4138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bIns="118800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en-US" sz="60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华文行楷" panose="02010800040101010101" pitchFamily="2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zh-CN" alt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任意的一元二次方程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0" baseline="0" dirty="0">
                <a:latin typeface="宋体" panose="02010600030101010101" pitchFamily="2" charset="-122"/>
              </a:rPr>
              <a:t>ax</a:t>
            </a:r>
            <a:r>
              <a:rPr lang="en-US" altLang="zh-CN" sz="3600" b="0" baseline="30000" dirty="0">
                <a:latin typeface="宋体" panose="02010600030101010101" pitchFamily="2" charset="-122"/>
              </a:rPr>
              <a:t>2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+bx+c=0</a:t>
            </a:r>
            <a:r>
              <a:rPr lang="zh-CN" altLang="en-US" sz="3600" b="0" baseline="0" dirty="0">
                <a:latin typeface="宋体" panose="02010600030101010101" pitchFamily="2" charset="-122"/>
              </a:rPr>
              <a:t>（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a</a:t>
            </a:r>
            <a:r>
              <a:rPr lang="en-US" altLang="zh-CN" b="0" dirty="0"/>
              <a:t>≠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0        </a:t>
            </a:r>
            <a:r>
              <a:rPr lang="zh-CN" altLang="en-US" sz="3600" b="0" baseline="0" dirty="0">
                <a:latin typeface="宋体" panose="02010600030101010101" pitchFamily="2" charset="-122"/>
              </a:rPr>
              <a:t>）的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1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+x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2</a:t>
            </a:r>
            <a:r>
              <a:rPr lang="zh-CN" altLang="en-US" sz="3600" b="0" baseline="-25000" dirty="0">
                <a:latin typeface="宋体" panose="02010600030101010101" pitchFamily="2" charset="-122"/>
              </a:rPr>
              <a:t>， 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1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.x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2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与系数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a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，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b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，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c 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的关系是：    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1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+x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2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=-</a:t>
            </a:r>
            <a:r>
              <a:rPr lang="en-US" altLang="zh-CN" sz="3600" b="0" baseline="0" dirty="0"/>
              <a:t>—</a:t>
            </a:r>
            <a:endParaRPr lang="en-US" altLang="zh-CN" sz="3600" b="0" baseline="0" dirty="0">
              <a:latin typeface="宋体" panose="02010600030101010101" pitchFamily="2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0" baseline="0" dirty="0">
                <a:latin typeface="宋体" panose="02010600030101010101" pitchFamily="2" charset="-122"/>
              </a:rPr>
              <a:t>         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1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.x</a:t>
            </a:r>
            <a:r>
              <a:rPr lang="en-US" altLang="zh-CN" sz="3600" b="0" baseline="-25000" dirty="0">
                <a:latin typeface="宋体" panose="02010600030101010101" pitchFamily="2" charset="-122"/>
              </a:rPr>
              <a:t>2</a:t>
            </a:r>
            <a:r>
              <a:rPr lang="en-US" altLang="zh-CN" sz="3600" b="0" baseline="0" dirty="0">
                <a:latin typeface="宋体" panose="02010600030101010101" pitchFamily="2" charset="-122"/>
              </a:rPr>
              <a:t>= </a:t>
            </a:r>
            <a:r>
              <a:rPr lang="en-US" altLang="zh-CN" sz="3600" b="0" baseline="0" dirty="0"/>
              <a:t>—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940425" y="4005263"/>
            <a:ext cx="30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rIns="0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011863" y="3573463"/>
            <a:ext cx="304800" cy="411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rIns="0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940425" y="4868863"/>
            <a:ext cx="30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rIns="0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40425" y="4292600"/>
            <a:ext cx="30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rIns="0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5867400" y="2636838"/>
          <a:ext cx="17287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公式" r:id="rId3" imgW="799465" imgH="203200" progId="Equation.3">
                  <p:embed/>
                </p:oleObj>
              </mc:Choice>
              <mc:Fallback>
                <p:oleObj name="公式" r:id="rId3" imgW="799465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636838"/>
                        <a:ext cx="172878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209800" y="1066800"/>
            <a:ext cx="152400" cy="304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 b="1" baseline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900113" y="4076700"/>
            <a:ext cx="33115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zh-CN" altLang="en-US" sz="3600" b="1" baseline="4000" dirty="0">
                <a:solidFill>
                  <a:srgbClr val="FF3300"/>
                </a:solidFill>
                <a:latin typeface="Times New Roman" panose="02020603050405020304" pitchFamily="18" charset="0"/>
              </a:rPr>
              <a:t>一元二次方程根与系数的关系是法国数学家</a:t>
            </a:r>
            <a:r>
              <a:rPr kumimoji="1" lang="zh-CN" altLang="en-US" sz="3600" b="1" baseline="4000" dirty="0">
                <a:latin typeface="Times New Roman" panose="02020603050405020304" pitchFamily="18" charset="0"/>
              </a:rPr>
              <a:t>“韦达”</a:t>
            </a:r>
            <a:r>
              <a:rPr kumimoji="1" lang="zh-CN" altLang="en-US" sz="3600" b="1" baseline="4000" dirty="0">
                <a:solidFill>
                  <a:srgbClr val="FF3300"/>
                </a:solidFill>
                <a:latin typeface="Times New Roman" panose="02020603050405020304" pitchFamily="18" charset="0"/>
              </a:rPr>
              <a:t>发现的</a:t>
            </a:r>
            <a:r>
              <a:rPr kumimoji="1" lang="en-US" altLang="zh-CN" sz="3600" b="1" baseline="4000" dirty="0">
                <a:solidFill>
                  <a:srgbClr val="FF33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600" b="1" baseline="4000" dirty="0">
                <a:solidFill>
                  <a:srgbClr val="FF3300"/>
                </a:solidFill>
                <a:latin typeface="Times New Roman" panose="02020603050405020304" pitchFamily="18" charset="0"/>
              </a:rPr>
              <a:t>所以我们又称之为韦达定理</a:t>
            </a:r>
            <a:r>
              <a:rPr kumimoji="1" lang="en-US" altLang="zh-CN" sz="3600" b="1" baseline="400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086" name="Picture 14" descr="0ef21124d8ace020c895593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3789363"/>
            <a:ext cx="233997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31913" y="549275"/>
            <a:ext cx="6119812" cy="173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600" b="1" baseline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kumimoji="1" lang="en-US" altLang="zh-CN" sz="3600" b="1" baseline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kumimoji="1" lang="en-US" altLang="zh-CN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已知方程 </a:t>
            </a:r>
            <a:r>
              <a:rPr kumimoji="1" lang="en-US" altLang="zh-CN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36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3600" b="1" baseline="3000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36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+kx-4=0</a:t>
            </a:r>
            <a:r>
              <a:rPr kumimoji="1" lang="zh-CN" altLang="en-US" sz="36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的一个根是</a:t>
            </a:r>
            <a:r>
              <a:rPr kumimoji="1" lang="en-US" altLang="zh-CN" sz="36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kumimoji="1" lang="zh-CN" altLang="en-US" sz="36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，求它的另一个根及</a:t>
            </a:r>
            <a:r>
              <a:rPr kumimoji="1" lang="en-US" altLang="zh-CN" sz="36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k</a:t>
            </a:r>
            <a:r>
              <a:rPr kumimoji="1" lang="zh-CN" altLang="en-US" sz="36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的值。</a:t>
            </a:r>
          </a:p>
        </p:txBody>
      </p:sp>
      <p:grpSp>
        <p:nvGrpSpPr>
          <p:cNvPr id="2" name="Group 30"/>
          <p:cNvGrpSpPr/>
          <p:nvPr/>
        </p:nvGrpSpPr>
        <p:grpSpPr bwMode="auto">
          <a:xfrm>
            <a:off x="971550" y="5835650"/>
            <a:ext cx="5410200" cy="1022350"/>
            <a:chOff x="1008" y="3072"/>
            <a:chExt cx="3408" cy="644"/>
          </a:xfrm>
        </p:grpSpPr>
        <p:sp>
          <p:nvSpPr>
            <p:cNvPr id="6156" name="Text Box 23"/>
            <p:cNvSpPr txBox="1">
              <a:spLocks noChangeArrowheads="1"/>
            </p:cNvSpPr>
            <p:nvPr/>
          </p:nvSpPr>
          <p:spPr bwMode="auto">
            <a:xfrm>
              <a:off x="1008" y="3120"/>
              <a:ext cx="3408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 baseline="4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800" b="0" baseline="0" dirty="0">
                  <a:solidFill>
                    <a:srgbClr val="C00000"/>
                  </a:solidFill>
                  <a:latin typeface="宋体" panose="02010600030101010101" pitchFamily="2" charset="-122"/>
                </a:rPr>
                <a:t>答：方程的另一个根是 </a:t>
              </a:r>
              <a:r>
                <a:rPr lang="en-US" altLang="zh-CN" sz="2800" b="0" baseline="0" dirty="0">
                  <a:solidFill>
                    <a:srgbClr val="C00000"/>
                  </a:solidFill>
                  <a:latin typeface="宋体" panose="02010600030101010101" pitchFamily="2" charset="-122"/>
                </a:rPr>
                <a:t>        k</a:t>
              </a:r>
              <a:r>
                <a:rPr lang="zh-CN" altLang="en-US" sz="2800" b="0" baseline="0" dirty="0">
                  <a:solidFill>
                    <a:srgbClr val="C00000"/>
                  </a:solidFill>
                  <a:latin typeface="宋体" panose="02010600030101010101" pitchFamily="2" charset="-122"/>
                </a:rPr>
                <a:t>的值是</a:t>
              </a:r>
              <a:r>
                <a:rPr lang="en-US" altLang="zh-CN" sz="2800" b="0" baseline="0" dirty="0">
                  <a:solidFill>
                    <a:srgbClr val="C00000"/>
                  </a:solidFill>
                  <a:latin typeface="宋体" panose="02010600030101010101" pitchFamily="2" charset="-122"/>
                </a:rPr>
                <a:t>7</a:t>
              </a:r>
              <a:r>
                <a:rPr lang="zh-CN" altLang="en-US" sz="2800" b="0" baseline="0" dirty="0">
                  <a:solidFill>
                    <a:srgbClr val="C00000"/>
                  </a:solidFill>
                  <a:latin typeface="宋体" panose="02010600030101010101" pitchFamily="2" charset="-122"/>
                </a:rPr>
                <a:t>。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3456" y="3312"/>
              <a:ext cx="192" cy="25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kumimoji="1" lang="en-US" altLang="zh-CN" sz="3600" b="1" baseline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3408" y="3072"/>
              <a:ext cx="240" cy="25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kumimoji="1" lang="en-US" altLang="zh-CN" sz="3600" b="1" baseline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8218" name="AutoShape 26"/>
          <p:cNvSpPr/>
          <p:nvPr/>
        </p:nvSpPr>
        <p:spPr bwMode="auto">
          <a:xfrm>
            <a:off x="1979613" y="3213100"/>
            <a:ext cx="360362" cy="936625"/>
          </a:xfrm>
          <a:prstGeom prst="leftBrace">
            <a:avLst>
              <a:gd name="adj1" fmla="val 2165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kumimoji="1" lang="zh-CN" altLang="en-US" sz="2400" b="1" baseline="4000">
              <a:solidFill>
                <a:srgbClr val="E8E2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84213" y="2492375"/>
            <a:ext cx="6192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/>
              <a:t>解</a:t>
            </a:r>
            <a:r>
              <a:rPr lang="en-US" altLang="zh-CN" sz="4800"/>
              <a:t>:</a:t>
            </a:r>
            <a:r>
              <a:rPr lang="zh-CN" altLang="en-US" sz="4800"/>
              <a:t>设方程的另一根是       </a:t>
            </a:r>
            <a:r>
              <a:rPr lang="en-US" altLang="zh-CN" sz="4800"/>
              <a:t>,</a:t>
            </a:r>
            <a:r>
              <a:rPr lang="zh-CN" altLang="en-US" sz="4800"/>
              <a:t>则</a:t>
            </a:r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5364163" y="2276475"/>
          <a:ext cx="6334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公式" r:id="rId3" imgW="203200" imgH="254000" progId="Equation.3">
                  <p:embed/>
                </p:oleObj>
              </mc:Choice>
              <mc:Fallback>
                <p:oleObj name="公式" r:id="rId3" imgW="203200" imgH="2540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276475"/>
                        <a:ext cx="63341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4" name="Object 32"/>
          <p:cNvGraphicFramePr>
            <a:graphicFrameLocks noChangeAspect="1"/>
          </p:cNvGraphicFramePr>
          <p:nvPr/>
        </p:nvGraphicFramePr>
        <p:xfrm>
          <a:off x="2411413" y="2924175"/>
          <a:ext cx="2376487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公式" r:id="rId5" imgW="888365" imgH="812165" progId="Equation.3">
                  <p:embed/>
                </p:oleObj>
              </mc:Choice>
              <mc:Fallback>
                <p:oleObj name="公式" r:id="rId5" imgW="888365" imgH="812165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924175"/>
                        <a:ext cx="2376487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AutoShape 34"/>
          <p:cNvSpPr/>
          <p:nvPr/>
        </p:nvSpPr>
        <p:spPr bwMode="auto">
          <a:xfrm>
            <a:off x="2700338" y="4941888"/>
            <a:ext cx="360362" cy="936625"/>
          </a:xfrm>
          <a:prstGeom prst="leftBrace">
            <a:avLst>
              <a:gd name="adj1" fmla="val 2165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kumimoji="1" lang="zh-CN" altLang="en-US" sz="2400" b="1" baseline="4000">
              <a:solidFill>
                <a:srgbClr val="E8E2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3132138" y="4437063"/>
          <a:ext cx="15113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公式" r:id="rId7" imgW="457200" imgH="584200" progId="Equation.3">
                  <p:embed/>
                </p:oleObj>
              </mc:Choice>
              <mc:Fallback>
                <p:oleObj name="公式" r:id="rId7" imgW="457200" imgH="584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437063"/>
                        <a:ext cx="15113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/>
        </p:nvGraphicFramePr>
        <p:xfrm>
          <a:off x="4787900" y="5734050"/>
          <a:ext cx="5032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公式" r:id="rId9" imgW="152400" imgH="393700" progId="Equation.3">
                  <p:embed/>
                </p:oleObj>
              </mc:Choice>
              <mc:Fallback>
                <p:oleObj name="公式" r:id="rId9" imgW="152400" imgH="3937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734050"/>
                        <a:ext cx="50323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 animBg="1"/>
      <p:bldP spid="8219" grpId="0"/>
      <p:bldP spid="82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38200" y="1066800"/>
            <a:ext cx="7086600" cy="51816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endParaRPr kumimoji="1" lang="zh-CN" altLang="en-US" sz="2400" b="1" baseline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52600" y="3124200"/>
            <a:ext cx="54102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18800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0" baseline="0" dirty="0">
                <a:solidFill>
                  <a:srgbClr val="FFFF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1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）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x</a:t>
            </a:r>
            <a:r>
              <a:rPr lang="en-US" altLang="zh-CN" sz="2800" b="0" baseline="30000" dirty="0">
                <a:latin typeface="宋体" panose="02010600030101010101" pitchFamily="2" charset="-122"/>
              </a:rPr>
              <a:t>2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-</a:t>
            </a:r>
            <a:r>
              <a:rPr lang="en-US" altLang="zh-CN" b="0" baseline="0" dirty="0">
                <a:latin typeface="宋体" panose="02010600030101010101" pitchFamily="2" charset="-122"/>
              </a:rPr>
              <a:t>3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x+1=0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0" baseline="0" dirty="0">
                <a:latin typeface="宋体" panose="02010600030101010101" pitchFamily="2" charset="-122"/>
              </a:rPr>
              <a:t>（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2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）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3x</a:t>
            </a:r>
            <a:r>
              <a:rPr lang="en-US" altLang="zh-CN" sz="2800" b="0" baseline="30000" dirty="0">
                <a:latin typeface="宋体" panose="02010600030101010101" pitchFamily="2" charset="-122"/>
              </a:rPr>
              <a:t>2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-2x=2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0" baseline="0" dirty="0">
                <a:latin typeface="宋体" panose="02010600030101010101" pitchFamily="2" charset="-122"/>
              </a:rPr>
              <a:t>（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3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）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2x</a:t>
            </a:r>
            <a:r>
              <a:rPr lang="en-US" altLang="zh-CN" sz="2800" b="0" baseline="30000" dirty="0">
                <a:latin typeface="宋体" panose="02010600030101010101" pitchFamily="2" charset="-122"/>
              </a:rPr>
              <a:t>2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+</a:t>
            </a:r>
            <a:r>
              <a:rPr lang="en-US" altLang="zh-CN" b="0" baseline="0" dirty="0">
                <a:latin typeface="宋体" panose="02010600030101010101" pitchFamily="2" charset="-122"/>
              </a:rPr>
              <a:t>3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x=0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0" baseline="0" dirty="0">
                <a:latin typeface="宋体" panose="02010600030101010101" pitchFamily="2" charset="-122"/>
              </a:rPr>
              <a:t>（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4</a:t>
            </a:r>
            <a:r>
              <a:rPr lang="zh-CN" altLang="en-US" sz="2800" b="0" baseline="0" dirty="0">
                <a:latin typeface="宋体" panose="02010600030101010101" pitchFamily="2" charset="-122"/>
              </a:rPr>
              <a:t>）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3x</a:t>
            </a:r>
            <a:r>
              <a:rPr lang="en-US" altLang="zh-CN" sz="2800" b="0" baseline="30000" dirty="0">
                <a:latin typeface="宋体" panose="02010600030101010101" pitchFamily="2" charset="-122"/>
              </a:rPr>
              <a:t>2</a:t>
            </a:r>
            <a:r>
              <a:rPr lang="en-US" altLang="zh-CN" sz="2800" b="0" baseline="0" dirty="0">
                <a:latin typeface="宋体" panose="02010600030101010101" pitchFamily="2" charset="-122"/>
              </a:rPr>
              <a:t>=1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905000" y="1828800"/>
            <a:ext cx="5410200" cy="1262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18800">
            <a:spAutoFit/>
          </a:bodyPr>
          <a:lstStyle>
            <a:lvl1pPr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 baseline="4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baseline="0" dirty="0">
                <a:latin typeface="宋体" panose="02010600030101010101" pitchFamily="2" charset="-122"/>
              </a:rPr>
              <a:t>1</a:t>
            </a:r>
            <a:r>
              <a:rPr lang="en-US" altLang="zh-CN" sz="3200" b="0" baseline="0" dirty="0">
                <a:latin typeface="宋体" panose="02010600030101010101" pitchFamily="2" charset="-122"/>
              </a:rPr>
              <a:t>.</a:t>
            </a:r>
            <a:r>
              <a:rPr lang="zh-CN" altLang="en-US" sz="3200" b="0" baseline="0" dirty="0">
                <a:latin typeface="宋体" panose="02010600030101010101" pitchFamily="2" charset="-122"/>
              </a:rPr>
              <a:t>下列方程两根的和与两根的积各是多少</a:t>
            </a:r>
            <a:r>
              <a:rPr lang="en-US" altLang="zh-CN" sz="3200" b="0" baseline="0" dirty="0">
                <a:latin typeface="宋体" panose="02010600030101010101" pitchFamily="2" charset="-122"/>
              </a:rPr>
              <a:t>?</a:t>
            </a:r>
            <a:r>
              <a:rPr lang="zh-CN" altLang="en-US" sz="3200" b="0" baseline="0" dirty="0">
                <a:latin typeface="宋体" panose="02010600030101010101" pitchFamily="2" charset="-122"/>
              </a:rPr>
              <a:t>（不解方程）</a:t>
            </a:r>
          </a:p>
        </p:txBody>
      </p:sp>
      <p:sp>
        <p:nvSpPr>
          <p:cNvPr id="23557" name="WordArt 6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472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381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latin typeface="楷体_GB2312"/>
              </a:rPr>
              <a:t>自主练习 灵活运用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3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472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008000"/>
                  </a:solidFill>
                  <a:round/>
                </a:ln>
                <a:solidFill>
                  <a:srgbClr val="00FF00">
                    <a:alpha val="50195"/>
                  </a:srgbClr>
                </a:solidFill>
                <a:latin typeface="楷体_GB2312"/>
              </a:rPr>
              <a:t>自主练习 灵活运用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9750" y="1916113"/>
            <a:ext cx="7620000" cy="1709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5400" b="1" baseline="40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5400" b="1" baseline="40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kumimoji="1" lang="en-US" altLang="zh-CN" sz="32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3200" baseline="-250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en-US" altLang="zh-CN" sz="32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.x</a:t>
            </a:r>
            <a:r>
              <a:rPr kumimoji="1" lang="en-US" altLang="zh-CN" sz="3200" baseline="-250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32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kumimoji="1"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方程</a:t>
            </a:r>
            <a:r>
              <a:rPr kumimoji="1"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2800" b="1" baseline="300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+4x-3=0</a:t>
            </a:r>
            <a:r>
              <a:rPr kumimoji="1"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的两个根，利用根与系数的关系，求下列各式的值。</a:t>
            </a: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kumimoji="1" lang="zh-CN" altLang="en-US" sz="20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 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2800" b="1" baseline="-250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+1</a:t>
            </a:r>
            <a:r>
              <a:rPr kumimoji="1"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en-US" altLang="zh-CN" sz="2800" b="1" baseline="-25000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+1</a:t>
            </a:r>
            <a:r>
              <a:rPr kumimoji="1"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kumimoji="1"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</a:t>
            </a:r>
            <a:r>
              <a:rPr kumimoji="1"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+ </a:t>
            </a:r>
            <a:r>
              <a:rPr kumimoji="1"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</a:t>
            </a:r>
            <a:endParaRPr kumimoji="1" lang="en-US" altLang="zh-CN" sz="2800" b="1" dirty="0">
              <a:solidFill>
                <a:srgbClr val="CC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6011863" y="2852738"/>
            <a:ext cx="48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>
                <a:solidFill>
                  <a:srgbClr val="CC00FF"/>
                </a:solidFill>
                <a:latin typeface="宋体" panose="02010600030101010101" pitchFamily="2" charset="-122"/>
              </a:rPr>
              <a:t>x</a:t>
            </a:r>
            <a:r>
              <a:rPr kumimoji="1" lang="en-US" altLang="zh-CN" sz="2800" baseline="-25000">
                <a:solidFill>
                  <a:srgbClr val="CC00FF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5940425" y="3357563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800">
                <a:solidFill>
                  <a:srgbClr val="CC00FF"/>
                </a:solidFill>
                <a:latin typeface="宋体" panose="02010600030101010101" pitchFamily="2" charset="-122"/>
              </a:rPr>
              <a:t>x</a:t>
            </a:r>
            <a:r>
              <a:rPr kumimoji="1" lang="en-US" altLang="zh-CN" sz="2800" baseline="-25000">
                <a:solidFill>
                  <a:srgbClr val="CC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5148263" y="3357563"/>
            <a:ext cx="48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800">
                <a:solidFill>
                  <a:srgbClr val="CC00FF"/>
                </a:solidFill>
                <a:latin typeface="宋体" panose="02010600030101010101" pitchFamily="2" charset="-122"/>
              </a:rPr>
              <a:t>x</a:t>
            </a:r>
            <a:r>
              <a:rPr kumimoji="1" lang="en-US" altLang="zh-CN" sz="2800" baseline="-25000">
                <a:solidFill>
                  <a:srgbClr val="CC00FF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5076825" y="2852738"/>
            <a:ext cx="48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>
                <a:solidFill>
                  <a:srgbClr val="CC00FF"/>
                </a:solidFill>
                <a:latin typeface="宋体" panose="02010600030101010101" pitchFamily="2" charset="-122"/>
              </a:rPr>
              <a:t>x</a:t>
            </a:r>
            <a:r>
              <a:rPr kumimoji="1" lang="en-US" altLang="zh-CN" sz="2800" baseline="-25000">
                <a:solidFill>
                  <a:srgbClr val="CC00FF"/>
                </a:solidFill>
                <a:latin typeface="宋体" panose="02010600030101010101" pitchFamily="2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全屏显示(4:3)</PresentationFormat>
  <Paragraphs>108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方正黑体简体</vt:lpstr>
      <vt:lpstr>方正魏碑简体</vt:lpstr>
      <vt:lpstr>黑体</vt:lpstr>
      <vt:lpstr>华文行楷</vt:lpstr>
      <vt:lpstr>华文新魏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2022-01-04T01:55:12Z</dcterms:created>
  <dcterms:modified xsi:type="dcterms:W3CDTF">2023-01-16T14:45:31Z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0008003006000000000001024120</vt:lpwstr>
  </property>
  <property fmtid="{D5CDD505-2E9C-101B-9397-08002B2CF9AE}" pid="3" name="ICV">
    <vt:lpwstr>90915C93F5B6400B93690A5DD1685733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