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9" r:id="rId2"/>
    <p:sldId id="308" r:id="rId3"/>
    <p:sldId id="260" r:id="rId4"/>
    <p:sldId id="286" r:id="rId5"/>
    <p:sldId id="334" r:id="rId6"/>
    <p:sldId id="335" r:id="rId7"/>
    <p:sldId id="261" r:id="rId8"/>
    <p:sldId id="343" r:id="rId9"/>
    <p:sldId id="344" r:id="rId10"/>
    <p:sldId id="345" r:id="rId11"/>
    <p:sldId id="346" r:id="rId12"/>
    <p:sldId id="290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269" r:id="rId21"/>
    <p:sldId id="342" r:id="rId22"/>
    <p:sldId id="301" r:id="rId23"/>
    <p:sldId id="340" r:id="rId24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2AFA52"/>
    <a:srgbClr val="34FC77"/>
    <a:srgbClr val="F4AD00"/>
    <a:srgbClr val="F4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52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-96" y="-738"/>
      </p:cViewPr>
      <p:guideLst>
        <p:guide orient="horz" pos="163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A81823A-2D6C-47F4-BF7F-763CD315396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62DAF6A8-32E5-4A68-80A7-BAEFD9CF5A3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397D19A-6E61-437B-995A-84730C68D40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B7D47E0-220A-4E81-8FF8-4ECBA5CB0BC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969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8B8DF502-A573-4E10-8CA5-EA61FF7EB1E3}" type="slidenum"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390650"/>
            <a:ext cx="6858000" cy="124182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2CACA-566A-477B-BAAB-43620D3EE3BA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7CDFA0-8D10-4B3D-A6B3-2376F2280B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A7C4-1946-4CF6-B891-BBC7E1FF36E3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241A34-3C3E-4005-A0C2-7F1282BBB7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A7C4-1946-4CF6-B891-BBC7E1FF36E3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241A34-3C3E-4005-A0C2-7F1282BBB7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1B8C8-A27D-4959-B180-AEC9804914C7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28784F-68AC-4F99-AE36-4C53CE68782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9C4FCA-EEEF-4D67-8E39-632772FE4674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52B20-BBF7-4C00-84ED-793FB740BA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9C4FCA-EEEF-4D67-8E39-632772FE4674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52B20-BBF7-4C00-84ED-793FB740BA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 idx="4294967295"/>
            <p:custDataLst>
              <p:tags r:id="rId8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9"/>
            <p:custDataLst>
              <p:tags r:id="rId9"/>
            </p:custDataLst>
          </p:nvPr>
        </p:nvSpPr>
        <p:spPr bwMode="auto">
          <a:xfrm>
            <a:off x="628650" y="1369218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DA9C4FCA-EEEF-4D67-8E39-632772FE4674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 smtClean="0">
                <a:solidFill>
                  <a:srgbClr val="7F7F7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7CF52B20-BBF7-4C00-84ED-793FB740BA0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769573"/>
            <a:ext cx="9144000" cy="7574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6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第三章  圆</a:t>
            </a:r>
          </a:p>
        </p:txBody>
      </p:sp>
      <p:sp>
        <p:nvSpPr>
          <p:cNvPr id="6147" name="文本框 6"/>
          <p:cNvSpPr txBox="1">
            <a:spLocks noChangeArrowheads="1"/>
          </p:cNvSpPr>
          <p:nvPr/>
        </p:nvSpPr>
        <p:spPr bwMode="auto">
          <a:xfrm>
            <a:off x="0" y="1968866"/>
            <a:ext cx="9144000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4800" b="1" dirty="0">
                <a:latin typeface="微软雅黑" panose="020B0503020204020204" pitchFamily="34" charset="-122"/>
                <a:sym typeface="+mn-ea"/>
              </a:rPr>
              <a:t>3.7 </a:t>
            </a:r>
            <a:r>
              <a:rPr lang="zh-CN" altLang="en-US" sz="4800" b="1" dirty="0">
                <a:latin typeface="微软雅黑" panose="020B0503020204020204" pitchFamily="34" charset="-122"/>
                <a:sym typeface="+mn-ea"/>
              </a:rPr>
              <a:t>切线长定理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21205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AutoShape 75"/>
          <p:cNvSpPr>
            <a:spLocks noChangeArrowheads="1"/>
          </p:cNvSpPr>
          <p:nvPr/>
        </p:nvSpPr>
        <p:spPr bwMode="auto">
          <a:xfrm>
            <a:off x="963217" y="1465660"/>
            <a:ext cx="3498056" cy="1914525"/>
          </a:xfrm>
          <a:prstGeom prst="wedgeRoundRectCallout">
            <a:avLst>
              <a:gd name="adj1" fmla="val 19324"/>
              <a:gd name="adj2" fmla="val 20852"/>
              <a:gd name="adj3" fmla="val 16667"/>
            </a:avLst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300000"/>
              </a:lnSpc>
              <a:defRPr/>
            </a:pPr>
            <a:r>
              <a:rPr kumimoji="0"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反思：</a:t>
            </a:r>
            <a:r>
              <a:rPr kumimoji="0" lang="zh-CN" altLang="en-US" sz="1800" dirty="0">
                <a:latin typeface="+mn-ea"/>
                <a:ea typeface="+mn-ea"/>
              </a:rPr>
              <a:t>切线长定理为证明线段相等、角相等提供新的方法</a:t>
            </a:r>
          </a:p>
        </p:txBody>
      </p:sp>
      <p:sp>
        <p:nvSpPr>
          <p:cNvPr id="4" name="AutoShape 76"/>
          <p:cNvSpPr>
            <a:spLocks noChangeArrowheads="1"/>
          </p:cNvSpPr>
          <p:nvPr/>
        </p:nvSpPr>
        <p:spPr bwMode="auto">
          <a:xfrm>
            <a:off x="4364831" y="2474119"/>
            <a:ext cx="400050" cy="2286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/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z="1800">
              <a:latin typeface="+mn-ea"/>
              <a:ea typeface="+mn-ea"/>
            </a:endParaRPr>
          </a:p>
        </p:txBody>
      </p:sp>
      <p:sp>
        <p:nvSpPr>
          <p:cNvPr id="5" name="AutoShape 77"/>
          <p:cNvSpPr/>
          <p:nvPr/>
        </p:nvSpPr>
        <p:spPr bwMode="auto">
          <a:xfrm>
            <a:off x="5033963" y="2194322"/>
            <a:ext cx="197644" cy="789384"/>
          </a:xfrm>
          <a:prstGeom prst="leftBrace">
            <a:avLst>
              <a:gd name="adj1" fmla="val 33283"/>
              <a:gd name="adj2" fmla="val 50000"/>
            </a:avLst>
          </a:prstGeom>
          <a:noFill/>
          <a:ln w="19050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z="1800">
              <a:latin typeface="+mn-ea"/>
              <a:ea typeface="+mn-ea"/>
            </a:endParaRPr>
          </a:p>
        </p:txBody>
      </p:sp>
      <p:sp>
        <p:nvSpPr>
          <p:cNvPr id="6" name="Text Box 78"/>
          <p:cNvSpPr txBox="1">
            <a:spLocks noChangeArrowheads="1"/>
          </p:cNvSpPr>
          <p:nvPr/>
        </p:nvSpPr>
        <p:spPr bwMode="auto">
          <a:xfrm>
            <a:off x="5437585" y="1883569"/>
            <a:ext cx="1543050" cy="48474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PA</a:t>
            </a:r>
            <a:r>
              <a:rPr lang="en-US" altLang="zh-CN" sz="1800" dirty="0">
                <a:latin typeface="+mn-ea"/>
                <a:ea typeface="+mn-ea"/>
              </a:rPr>
              <a:t> =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PB</a:t>
            </a:r>
          </a:p>
        </p:txBody>
      </p:sp>
      <p:sp>
        <p:nvSpPr>
          <p:cNvPr id="7" name="Text Box 79"/>
          <p:cNvSpPr txBox="1">
            <a:spLocks noChangeArrowheads="1"/>
          </p:cNvSpPr>
          <p:nvPr/>
        </p:nvSpPr>
        <p:spPr bwMode="auto">
          <a:xfrm>
            <a:off x="5437585" y="2702719"/>
            <a:ext cx="1779984" cy="48474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1800" dirty="0">
                <a:latin typeface="+mn-ea"/>
                <a:ea typeface="+mn-ea"/>
              </a:rPr>
              <a:t>∠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OPA</a:t>
            </a:r>
            <a:r>
              <a:rPr lang="en-US" altLang="zh-CN" sz="1800" dirty="0">
                <a:latin typeface="+mn-ea"/>
                <a:ea typeface="+mn-ea"/>
              </a:rPr>
              <a:t>=∠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OPB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16387" name="Group 19"/>
          <p:cNvGrpSpPr/>
          <p:nvPr/>
        </p:nvGrpSpPr>
        <p:grpSpPr bwMode="auto">
          <a:xfrm>
            <a:off x="6186488" y="1489473"/>
            <a:ext cx="1350169" cy="1350169"/>
            <a:chOff x="3152" y="1253"/>
            <a:chExt cx="1134" cy="1134"/>
          </a:xfrm>
        </p:grpSpPr>
        <p:sp>
          <p:nvSpPr>
            <p:cNvPr id="16403" name="AutoShape 20"/>
            <p:cNvSpPr>
              <a:spLocks noChangeArrowheads="1"/>
            </p:cNvSpPr>
            <p:nvPr/>
          </p:nvSpPr>
          <p:spPr bwMode="auto">
            <a:xfrm>
              <a:off x="3152" y="1253"/>
              <a:ext cx="1134" cy="1134"/>
            </a:xfrm>
            <a:custGeom>
              <a:avLst/>
              <a:gdLst>
                <a:gd name="T0" fmla="*/ 0 w 21600"/>
                <a:gd name="T1" fmla="*/ 10800 h 21600"/>
                <a:gd name="T2" fmla="*/ 10800 w 21600"/>
                <a:gd name="T3" fmla="*/ 0 h 21600"/>
                <a:gd name="T4" fmla="*/ 21600 w 21600"/>
                <a:gd name="T5" fmla="*/ 10800 h 21600"/>
                <a:gd name="T6" fmla="*/ 10800 w 21600"/>
                <a:gd name="T7" fmla="*/ 21600 h 21600"/>
                <a:gd name="T8" fmla="*/ 0 w 21600"/>
                <a:gd name="T9" fmla="*/ 10800 h 21600"/>
                <a:gd name="T10" fmla="*/ 10667 w 21600"/>
                <a:gd name="T11" fmla="*/ 10800 h 21600"/>
                <a:gd name="T12" fmla="*/ 10800 w 21600"/>
                <a:gd name="T13" fmla="*/ 10933 h 21600"/>
                <a:gd name="T14" fmla="*/ 10933 w 21600"/>
                <a:gd name="T15" fmla="*/ 10800 h 21600"/>
                <a:gd name="T16" fmla="*/ 10800 w 21600"/>
                <a:gd name="T17" fmla="*/ 10667 h 21600"/>
                <a:gd name="T18" fmla="*/ 10667 w 21600"/>
                <a:gd name="T19" fmla="*/ 10800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600"/>
                <a:gd name="T31" fmla="*/ 0 h 21600"/>
                <a:gd name="T32" fmla="*/ 21600 w 21600"/>
                <a:gd name="T33" fmla="*/ 21600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0667" y="10800"/>
                  </a:moveTo>
                  <a:cubicBezTo>
                    <a:pt x="10667" y="10873"/>
                    <a:pt x="10727" y="10933"/>
                    <a:pt x="10800" y="10933"/>
                  </a:cubicBezTo>
                  <a:cubicBezTo>
                    <a:pt x="10873" y="10933"/>
                    <a:pt x="10933" y="10873"/>
                    <a:pt x="10933" y="10800"/>
                  </a:cubicBezTo>
                  <a:cubicBezTo>
                    <a:pt x="10933" y="10727"/>
                    <a:pt x="10873" y="10667"/>
                    <a:pt x="10800" y="10667"/>
                  </a:cubicBezTo>
                  <a:cubicBezTo>
                    <a:pt x="10727" y="10667"/>
                    <a:pt x="10667" y="10727"/>
                    <a:pt x="10667" y="10800"/>
                  </a:cubicBezTo>
                  <a:close/>
                </a:path>
              </a:pathLst>
            </a:custGeom>
            <a:solidFill>
              <a:srgbClr val="008000">
                <a:alpha val="32941"/>
              </a:srgbClr>
            </a:solidFill>
            <a:ln w="158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4" name="Oval 21"/>
            <p:cNvSpPr>
              <a:spLocks noChangeArrowheads="1"/>
            </p:cNvSpPr>
            <p:nvPr/>
          </p:nvSpPr>
          <p:spPr bwMode="auto">
            <a:xfrm>
              <a:off x="3696" y="1797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6388" name="Line 22"/>
          <p:cNvSpPr>
            <a:spLocks noChangeShapeType="1"/>
          </p:cNvSpPr>
          <p:nvPr/>
        </p:nvSpPr>
        <p:spPr bwMode="auto">
          <a:xfrm>
            <a:off x="6842522" y="2160985"/>
            <a:ext cx="17287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89" name="Freeform 23"/>
          <p:cNvSpPr>
            <a:spLocks noChangeArrowheads="1"/>
          </p:cNvSpPr>
          <p:nvPr/>
        </p:nvSpPr>
        <p:spPr bwMode="auto">
          <a:xfrm>
            <a:off x="6330554" y="2152650"/>
            <a:ext cx="2264569" cy="1001316"/>
          </a:xfrm>
          <a:custGeom>
            <a:avLst/>
            <a:gdLst>
              <a:gd name="T0" fmla="*/ 1902 w 1902"/>
              <a:gd name="T1" fmla="*/ 0 h 841"/>
              <a:gd name="T2" fmla="*/ 0 w 1902"/>
              <a:gd name="T3" fmla="*/ 841 h 841"/>
              <a:gd name="T4" fmla="*/ 0 60000 65536"/>
              <a:gd name="T5" fmla="*/ 0 60000 65536"/>
              <a:gd name="T6" fmla="*/ 0 w 1902"/>
              <a:gd name="T7" fmla="*/ 0 h 841"/>
              <a:gd name="T8" fmla="*/ 1902 w 1902"/>
              <a:gd name="T9" fmla="*/ 841 h 84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02" h="841">
                <a:moveTo>
                  <a:pt x="1902" y="0"/>
                </a:moveTo>
                <a:lnTo>
                  <a:pt x="0" y="841"/>
                </a:lnTo>
              </a:path>
            </a:pathLst>
          </a:cu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90" name="Freeform 24"/>
          <p:cNvSpPr>
            <a:spLocks noChangeArrowheads="1"/>
          </p:cNvSpPr>
          <p:nvPr/>
        </p:nvSpPr>
        <p:spPr bwMode="auto">
          <a:xfrm>
            <a:off x="6253163" y="1171575"/>
            <a:ext cx="2352675" cy="981075"/>
          </a:xfrm>
          <a:custGeom>
            <a:avLst/>
            <a:gdLst>
              <a:gd name="T0" fmla="*/ 1976 w 1976"/>
              <a:gd name="T1" fmla="*/ 824 h 824"/>
              <a:gd name="T2" fmla="*/ 0 w 1976"/>
              <a:gd name="T3" fmla="*/ 0 h 824"/>
              <a:gd name="T4" fmla="*/ 0 60000 65536"/>
              <a:gd name="T5" fmla="*/ 0 60000 65536"/>
              <a:gd name="T6" fmla="*/ 0 w 1976"/>
              <a:gd name="T7" fmla="*/ 0 h 824"/>
              <a:gd name="T8" fmla="*/ 1976 w 1976"/>
              <a:gd name="T9" fmla="*/ 824 h 8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76" h="824">
                <a:moveTo>
                  <a:pt x="1976" y="824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91" name="Text Box 25"/>
          <p:cNvSpPr txBox="1">
            <a:spLocks noChangeArrowheads="1"/>
          </p:cNvSpPr>
          <p:nvPr/>
        </p:nvSpPr>
        <p:spPr bwMode="auto">
          <a:xfrm>
            <a:off x="6956822" y="2768203"/>
            <a:ext cx="4607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方正报宋简体"/>
                <a:cs typeface="方正报宋简体"/>
              </a:rPr>
              <a:t>A</a:t>
            </a: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6715125" y="1088232"/>
            <a:ext cx="42029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93" name="Text Box 27"/>
          <p:cNvSpPr txBox="1">
            <a:spLocks noChangeArrowheads="1"/>
          </p:cNvSpPr>
          <p:nvPr/>
        </p:nvSpPr>
        <p:spPr bwMode="auto">
          <a:xfrm>
            <a:off x="8543926" y="1956197"/>
            <a:ext cx="45005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方正报宋简体"/>
                <a:cs typeface="方正报宋简体"/>
              </a:rPr>
              <a:t>P</a:t>
            </a:r>
          </a:p>
        </p:txBody>
      </p:sp>
      <p:sp>
        <p:nvSpPr>
          <p:cNvPr id="16394" name="Text Box 28"/>
          <p:cNvSpPr txBox="1">
            <a:spLocks noChangeArrowheads="1"/>
          </p:cNvSpPr>
          <p:nvPr/>
        </p:nvSpPr>
        <p:spPr bwMode="auto">
          <a:xfrm>
            <a:off x="6531769" y="1975247"/>
            <a:ext cx="59412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方正报宋简体"/>
                <a:cs typeface="方正报宋简体"/>
              </a:rPr>
              <a:t>O</a:t>
            </a:r>
            <a:endParaRPr lang="en-US" altLang="zh-CN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395" name="Rectangle 29"/>
          <p:cNvSpPr>
            <a:spLocks noChangeArrowheads="1"/>
          </p:cNvSpPr>
          <p:nvPr/>
        </p:nvSpPr>
        <p:spPr bwMode="auto">
          <a:xfrm>
            <a:off x="7094935" y="1219201"/>
            <a:ext cx="55006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b="1" i="1">
                <a:latin typeface="Times New Roman" panose="02020603050405020304" pitchFamily="18" charset="0"/>
                <a:ea typeface="方正报宋简体"/>
                <a:cs typeface="方正报宋简体"/>
              </a:rPr>
              <a:t>B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1073944" y="1372791"/>
            <a:ext cx="4081463" cy="90130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kumimoji="0" lang="zh-CN" altLang="en-US" sz="1800" dirty="0">
                <a:latin typeface="+mn-ea"/>
                <a:ea typeface="+mn-ea"/>
              </a:rPr>
              <a:t>若连接两切点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en-US" sz="1800" dirty="0">
                <a:latin typeface="+mn-ea"/>
                <a:ea typeface="+mn-ea"/>
              </a:rPr>
              <a:t>，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1800" dirty="0">
                <a:latin typeface="+mn-ea"/>
                <a:ea typeface="+mn-ea"/>
              </a:rPr>
              <a:t>，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en-US" sz="1800" dirty="0">
                <a:latin typeface="+mn-ea"/>
                <a:ea typeface="+mn-ea"/>
              </a:rPr>
              <a:t>交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OP</a:t>
            </a:r>
            <a:r>
              <a:rPr kumimoji="0" lang="zh-CN" altLang="en-US" sz="1800" dirty="0">
                <a:latin typeface="+mn-ea"/>
                <a:ea typeface="+mn-ea"/>
              </a:rPr>
              <a:t>于点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  <a:r>
              <a:rPr kumimoji="0" lang="zh-CN" altLang="en-US" sz="1800" dirty="0">
                <a:latin typeface="+mn-ea"/>
                <a:ea typeface="+mn-ea"/>
              </a:rPr>
              <a:t>你又能得出什么新的结论</a:t>
            </a:r>
            <a:r>
              <a:rPr kumimoji="0" lang="en-US" altLang="zh-CN" sz="1800" dirty="0">
                <a:latin typeface="+mn-ea"/>
                <a:ea typeface="+mn-ea"/>
              </a:rPr>
              <a:t>?</a:t>
            </a:r>
            <a:r>
              <a:rPr kumimoji="0" lang="zh-CN" altLang="en-US" sz="1800" dirty="0">
                <a:latin typeface="+mn-ea"/>
                <a:ea typeface="+mn-ea"/>
              </a:rPr>
              <a:t>并给出证明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1073944" y="2302669"/>
            <a:ext cx="2851547" cy="48474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0" lang="en-US" altLang="zh-CN" sz="1800" i="1" dirty="0">
                <a:solidFill>
                  <a:srgbClr val="7030A0"/>
                </a:solidFill>
                <a:ea typeface="+mn-ea"/>
                <a:cs typeface="Times New Roman" panose="02020603050405020304" pitchFamily="18" charset="0"/>
              </a:rPr>
              <a:t>OP</a:t>
            </a:r>
            <a:r>
              <a:rPr lang="zh-CN" altLang="en-US" sz="1800" dirty="0">
                <a:solidFill>
                  <a:srgbClr val="7030A0"/>
                </a:solidFill>
                <a:latin typeface="+mn-ea"/>
                <a:ea typeface="+mn-ea"/>
              </a:rPr>
              <a:t>垂直平分</a:t>
            </a:r>
            <a:r>
              <a:rPr kumimoji="0" lang="en-US" altLang="zh-CN" sz="1800" i="1" dirty="0">
                <a:solidFill>
                  <a:srgbClr val="7030A0"/>
                </a:solidFill>
                <a:ea typeface="+mn-ea"/>
                <a:cs typeface="Times New Roman" panose="02020603050405020304" pitchFamily="18" charset="0"/>
              </a:rPr>
              <a:t>AB</a:t>
            </a:r>
          </a:p>
        </p:txBody>
      </p:sp>
      <p:grpSp>
        <p:nvGrpSpPr>
          <p:cNvPr id="3" name="Group 32"/>
          <p:cNvGrpSpPr/>
          <p:nvPr/>
        </p:nvGrpSpPr>
        <p:grpSpPr bwMode="auto">
          <a:xfrm>
            <a:off x="7050882" y="1513285"/>
            <a:ext cx="594122" cy="1295400"/>
            <a:chOff x="3878" y="1273"/>
            <a:chExt cx="499" cy="1088"/>
          </a:xfrm>
        </p:grpSpPr>
        <p:sp>
          <p:nvSpPr>
            <p:cNvPr id="16401" name="Text Box 33"/>
            <p:cNvSpPr txBox="1">
              <a:spLocks noChangeArrowheads="1"/>
            </p:cNvSpPr>
            <p:nvPr/>
          </p:nvSpPr>
          <p:spPr bwMode="auto">
            <a:xfrm>
              <a:off x="3878" y="1752"/>
              <a:ext cx="49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</a:p>
          </p:txBody>
        </p:sp>
        <p:sp>
          <p:nvSpPr>
            <p:cNvPr id="16402" name="Line 34"/>
            <p:cNvSpPr>
              <a:spLocks noChangeShapeType="1"/>
            </p:cNvSpPr>
            <p:nvPr/>
          </p:nvSpPr>
          <p:spPr bwMode="auto">
            <a:xfrm>
              <a:off x="3923" y="1273"/>
              <a:ext cx="0" cy="10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1077516" y="2839641"/>
            <a:ext cx="5806678" cy="173116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证明：∵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PB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是⊙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的切线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点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是切点，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         ∴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PB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，∠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OPA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=∠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OPB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         ∴△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PAB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是等腰三角形，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PM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为顶角的平分线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         ∴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OP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垂直平分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1073944" y="998935"/>
            <a:ext cx="1048941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0"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试一试 </a:t>
            </a:r>
            <a:r>
              <a:rPr kumimoji="0" lang="en-US" altLang="zh-CN" sz="1800" b="1" dirty="0">
                <a:solidFill>
                  <a:srgbClr val="0070C0"/>
                </a:solidFill>
                <a:latin typeface="+mn-ea"/>
                <a:ea typeface="+mn-ea"/>
              </a:rPr>
              <a:t>:</a:t>
            </a:r>
            <a:endParaRPr kumimoji="0" lang="zh-CN" altLang="en-US" sz="18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build="p"/>
      <p:bldP spid="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Oval 9"/>
          <p:cNvSpPr>
            <a:spLocks noChangeArrowheads="1"/>
          </p:cNvSpPr>
          <p:nvPr/>
        </p:nvSpPr>
        <p:spPr bwMode="auto">
          <a:xfrm>
            <a:off x="5776912" y="2995613"/>
            <a:ext cx="1547813" cy="1524000"/>
          </a:xfrm>
          <a:prstGeom prst="ellipse">
            <a:avLst/>
          </a:prstGeom>
          <a:solidFill>
            <a:srgbClr val="CCFFFF"/>
          </a:solidFill>
          <a:ln w="38100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6479382" y="3698081"/>
            <a:ext cx="2078831" cy="966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flipH="1" flipV="1">
            <a:off x="6587729" y="2942035"/>
            <a:ext cx="1997869" cy="75604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6828235" y="4417219"/>
            <a:ext cx="25241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方正报宋简体"/>
                <a:cs typeface="方正报宋简体"/>
              </a:rPr>
              <a:t>A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8546306" y="3508772"/>
            <a:ext cx="2952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方正报宋简体"/>
                <a:cs typeface="方正报宋简体"/>
              </a:rPr>
              <a:t>P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6359129" y="3758803"/>
            <a:ext cx="2952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方正报宋简体"/>
                <a:cs typeface="方正报宋简体"/>
              </a:rPr>
              <a:t>O</a:t>
            </a:r>
            <a:endParaRPr lang="en-US" altLang="zh-CN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6425804" y="3463528"/>
            <a:ext cx="16787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6685360" y="2707482"/>
            <a:ext cx="27979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i="1">
                <a:latin typeface="Times New Roman" panose="02020603050405020304" pitchFamily="18" charset="0"/>
                <a:ea typeface="方正报宋简体"/>
                <a:cs typeface="方正报宋简体"/>
              </a:rPr>
              <a:t>B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829866" y="935831"/>
            <a:ext cx="6886575" cy="117752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kumimoji="0" lang="zh-CN" altLang="en-US" sz="1800" dirty="0">
                <a:latin typeface="+mn-ea"/>
                <a:ea typeface="+mn-ea"/>
              </a:rPr>
              <a:t>若延长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PO</a:t>
            </a:r>
            <a:r>
              <a:rPr kumimoji="0" lang="zh-CN" altLang="en-US" sz="1800" dirty="0">
                <a:latin typeface="+mn-ea"/>
                <a:ea typeface="+mn-ea"/>
              </a:rPr>
              <a:t>交⊙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zh-CN" altLang="en-US" sz="1800" dirty="0">
                <a:latin typeface="+mn-ea"/>
                <a:ea typeface="+mn-ea"/>
              </a:rPr>
              <a:t>于点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zh-CN" altLang="en-US" sz="1800" dirty="0">
                <a:latin typeface="+mn-ea"/>
                <a:ea typeface="+mn-ea"/>
              </a:rPr>
              <a:t>，连接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CA</a:t>
            </a:r>
            <a:r>
              <a:rPr kumimoji="0" lang="zh-CN" altLang="en-US" sz="1800" dirty="0">
                <a:latin typeface="+mn-ea"/>
                <a:ea typeface="+mn-ea"/>
              </a:rPr>
              <a:t>，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CB</a:t>
            </a:r>
            <a:r>
              <a:rPr kumimoji="0" lang="zh-CN" altLang="en-US" sz="1800" dirty="0">
                <a:latin typeface="+mn-ea"/>
                <a:ea typeface="+mn-ea"/>
              </a:rPr>
              <a:t>，你又能得出什么新的结论</a:t>
            </a:r>
            <a:r>
              <a:rPr kumimoji="0" lang="en-US" altLang="zh-CN" sz="1800" dirty="0">
                <a:latin typeface="+mn-ea"/>
                <a:ea typeface="+mn-ea"/>
              </a:rPr>
              <a:t>?</a:t>
            </a:r>
            <a:r>
              <a:rPr kumimoji="0" lang="zh-CN" altLang="en-US" sz="1800" dirty="0">
                <a:latin typeface="+mn-ea"/>
                <a:ea typeface="+mn-ea"/>
              </a:rPr>
              <a:t>并给出证明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829866" y="2183607"/>
            <a:ext cx="1458515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0" lang="en-US" altLang="zh-CN" sz="1800" i="1" dirty="0">
                <a:solidFill>
                  <a:srgbClr val="0070C0"/>
                </a:solidFill>
                <a:ea typeface="+mn-ea"/>
                <a:cs typeface="Times New Roman" panose="02020603050405020304" pitchFamily="18" charset="0"/>
              </a:rPr>
              <a:t>CA=CB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829866" y="2540794"/>
            <a:ext cx="5855494" cy="228600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证明：∵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PB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是⊙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的切线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点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是切点，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         ∴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= 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PB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，∠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OPA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=∠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OPB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         又∵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PC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PC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  <a:defRPr/>
            </a:pP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         ∴△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PCA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≌△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PCB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，∴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BC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AC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V="1">
            <a:off x="5776913" y="3034904"/>
            <a:ext cx="1022747" cy="716756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5776913" y="3751660"/>
            <a:ext cx="1137047" cy="711994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528072" y="3724276"/>
            <a:ext cx="5143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auto">
          <a:xfrm>
            <a:off x="6532960" y="3698081"/>
            <a:ext cx="54769" cy="5357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V="1">
            <a:off x="5776913" y="3698081"/>
            <a:ext cx="2755106" cy="53579"/>
          </a:xfrm>
          <a:prstGeom prst="line">
            <a:avLst/>
          </a:prstGeom>
          <a:noFill/>
          <a:ln w="50800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2" grpId="0" build="p"/>
      <p:bldP spid="13" grpId="0" build="p"/>
      <p:bldP spid="14" grpId="0" animBg="1"/>
      <p:bldP spid="15" grpId="0" animBg="1"/>
      <p:bldP spid="16" grpId="0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Oval 8"/>
          <p:cNvSpPr>
            <a:spLocks noChangeArrowheads="1"/>
          </p:cNvSpPr>
          <p:nvPr/>
        </p:nvSpPr>
        <p:spPr bwMode="auto">
          <a:xfrm>
            <a:off x="5341144" y="2280047"/>
            <a:ext cx="1714500" cy="17145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098381" y="2896791"/>
            <a:ext cx="15835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5406629" y="3137297"/>
            <a:ext cx="3059906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H="1">
            <a:off x="6304360" y="3137297"/>
            <a:ext cx="2162175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H="1" flipV="1">
            <a:off x="6304360" y="2222897"/>
            <a:ext cx="2162175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 flipH="1">
            <a:off x="6198394" y="2337197"/>
            <a:ext cx="316706" cy="80010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6198394" y="3137297"/>
            <a:ext cx="316706" cy="80010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8466535" y="2965847"/>
            <a:ext cx="36909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6430567" y="3885010"/>
            <a:ext cx="31551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6462713" y="1994297"/>
            <a:ext cx="36909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5881688" y="3080147"/>
            <a:ext cx="3167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645319" y="3856435"/>
            <a:ext cx="3040856" cy="45704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defRPr/>
            </a:pP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（</a:t>
            </a:r>
            <a:r>
              <a:rPr kumimoji="0"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）连接圆心和圆外一点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645319" y="3326606"/>
            <a:ext cx="2316956" cy="45704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defRPr/>
            </a:pP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（</a:t>
            </a:r>
            <a:r>
              <a:rPr kumimoji="0"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）连接两切点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645319" y="2797969"/>
            <a:ext cx="3040856" cy="45704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defRPr/>
            </a:pP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（</a:t>
            </a:r>
            <a:r>
              <a:rPr kumimoji="0"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）分别连接圆心和切点</a:t>
            </a:r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6515100" y="2337197"/>
            <a:ext cx="0" cy="154305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703660" y="1481138"/>
            <a:ext cx="3965972" cy="1177245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kumimoji="0" lang="zh-CN" altLang="en-US" sz="1800" dirty="0">
                <a:latin typeface="+mn-ea"/>
                <a:ea typeface="+mn-ea"/>
                <a:cs typeface="Times New Roman" panose="02020603050405020304" pitchFamily="18" charset="0"/>
              </a:rPr>
              <a:t>反思：在解决有关圆的切线长问题时，往往需要我们构建基本图形</a:t>
            </a:r>
            <a:r>
              <a:rPr kumimoji="0" lang="en-US" altLang="zh-CN" sz="1800" dirty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703660" y="1023938"/>
            <a:ext cx="1063228" cy="45720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defRPr/>
            </a:pPr>
            <a:r>
              <a:rPr kumimoji="0" lang="zh-CN" altLang="en-US" sz="1800" b="1" dirty="0">
                <a:solidFill>
                  <a:srgbClr val="0070C0"/>
                </a:solidFill>
                <a:latin typeface="+mn-ea"/>
                <a:ea typeface="+mn-ea"/>
                <a:cs typeface="Times New Roman" panose="02020603050405020304" pitchFamily="18" charset="0"/>
              </a:rPr>
              <a:t>想一想 </a:t>
            </a:r>
            <a:r>
              <a:rPr kumimoji="0" lang="en-US" altLang="zh-CN" sz="1800" b="1" dirty="0">
                <a:solidFill>
                  <a:srgbClr val="0070C0"/>
                </a:solidFill>
                <a:latin typeface="+mn-ea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3913" y="921544"/>
            <a:ext cx="6296025" cy="117752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kumimoji="0"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探究：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PA</a:t>
            </a:r>
            <a:r>
              <a:rPr kumimoji="0" lang="zh-CN" altLang="en-US" sz="1800" dirty="0">
                <a:latin typeface="+mn-ea"/>
                <a:ea typeface="+mn-ea"/>
              </a:rPr>
              <a:t>，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PB</a:t>
            </a:r>
            <a:r>
              <a:rPr kumimoji="0" lang="zh-CN" altLang="en-US" sz="1800" dirty="0">
                <a:latin typeface="+mn-ea"/>
                <a:ea typeface="+mn-ea"/>
              </a:rPr>
              <a:t>是⊙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zh-CN" altLang="en-US" sz="1800" dirty="0">
                <a:latin typeface="+mn-ea"/>
                <a:ea typeface="+mn-ea"/>
              </a:rPr>
              <a:t>的两条切线，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en-US" sz="1800" dirty="0">
                <a:latin typeface="+mn-ea"/>
                <a:ea typeface="+mn-ea"/>
              </a:rPr>
              <a:t>，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1800" dirty="0">
                <a:latin typeface="+mn-ea"/>
                <a:ea typeface="+mn-ea"/>
              </a:rPr>
              <a:t>为切点，直线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OP</a:t>
            </a:r>
            <a:r>
              <a:rPr kumimoji="0" lang="zh-CN" altLang="en-US" sz="1800" dirty="0">
                <a:latin typeface="+mn-ea"/>
                <a:ea typeface="+mn-ea"/>
              </a:rPr>
              <a:t>交⊙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zh-CN" altLang="en-US" sz="1800" dirty="0">
                <a:latin typeface="+mn-ea"/>
                <a:ea typeface="+mn-ea"/>
              </a:rPr>
              <a:t>于点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D</a:t>
            </a:r>
            <a:r>
              <a:rPr kumimoji="0" lang="zh-CN" altLang="en-US" sz="1800" dirty="0">
                <a:latin typeface="+mn-ea"/>
                <a:ea typeface="+mn-ea"/>
              </a:rPr>
              <a:t>，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E</a:t>
            </a:r>
            <a:r>
              <a:rPr kumimoji="0" lang="zh-CN" altLang="en-US" sz="1800" dirty="0">
                <a:latin typeface="+mn-ea"/>
                <a:ea typeface="+mn-ea"/>
              </a:rPr>
              <a:t>，交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en-US" sz="1800" dirty="0">
                <a:latin typeface="+mn-ea"/>
                <a:ea typeface="+mn-ea"/>
              </a:rPr>
              <a:t>于点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6125766" y="2802731"/>
            <a:ext cx="1226344" cy="1262063"/>
          </a:xfrm>
          <a:prstGeom prst="ellipse">
            <a:avLst/>
          </a:prstGeom>
          <a:solidFill>
            <a:srgbClr val="CCFFFF"/>
          </a:solidFill>
          <a:ln w="38100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pPr algn="ctr">
              <a:spcBef>
                <a:spcPct val="50000"/>
              </a:spcBef>
            </a:pPr>
            <a:endParaRPr lang="en-US" altLang="zh-CN" b="1">
              <a:solidFill>
                <a:srgbClr val="0033CC"/>
              </a:solidFill>
              <a:ea typeface="方正报宋简体"/>
              <a:cs typeface="方正报宋简体"/>
            </a:endParaRPr>
          </a:p>
          <a:p>
            <a:pPr algn="ctr"/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6769894" y="3396854"/>
            <a:ext cx="1506141" cy="7155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 flipV="1">
            <a:off x="6611542" y="2695575"/>
            <a:ext cx="1658540" cy="7024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874669" y="3955257"/>
            <a:ext cx="49053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方正报宋简体"/>
                <a:cs typeface="方正报宋简体"/>
              </a:rPr>
              <a:t>B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935391" y="2478882"/>
            <a:ext cx="26431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方正报宋简体"/>
                <a:cs typeface="方正报宋简体"/>
              </a:rPr>
              <a:t>A</a:t>
            </a:r>
            <a:endParaRPr lang="en-US" altLang="zh-CN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8285560" y="3343276"/>
            <a:ext cx="2095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方正报宋简体"/>
                <a:cs typeface="方正报宋简体"/>
              </a:rPr>
              <a:t>P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449616" y="3361135"/>
            <a:ext cx="46553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方正报宋简体"/>
                <a:cs typeface="方正报宋简体"/>
              </a:rPr>
              <a:t>O</a:t>
            </a:r>
            <a:endParaRPr lang="en-US" altLang="zh-CN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6132910" y="3403997"/>
            <a:ext cx="213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6722269" y="2858691"/>
            <a:ext cx="233363" cy="5393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6716316" y="3383756"/>
            <a:ext cx="272653" cy="60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6969919" y="2847975"/>
            <a:ext cx="19050" cy="11406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6930628" y="3118247"/>
            <a:ext cx="4607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方正报宋简体"/>
                <a:cs typeface="方正报宋简体"/>
              </a:rPr>
              <a:t>C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5830491" y="3288507"/>
            <a:ext cx="29051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方正报宋简体"/>
                <a:cs typeface="方正报宋简体"/>
              </a:rPr>
              <a:t>E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767954" y="2255044"/>
            <a:ext cx="4441031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zh-CN" altLang="en-US" sz="1800" dirty="0">
                <a:solidFill>
                  <a:srgbClr val="0070C0"/>
                </a:solidFill>
                <a:latin typeface="+mn-ea"/>
                <a:ea typeface="+mn-ea"/>
              </a:rPr>
              <a:t>（</a:t>
            </a:r>
            <a:r>
              <a:rPr kumimoji="0" lang="en-US" altLang="zh-CN" sz="1800" dirty="0">
                <a:solidFill>
                  <a:srgbClr val="0070C0"/>
                </a:solidFill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zh-CN" altLang="en-US" sz="1800" dirty="0">
                <a:solidFill>
                  <a:srgbClr val="0070C0"/>
                </a:solidFill>
                <a:latin typeface="+mn-ea"/>
                <a:ea typeface="+mn-ea"/>
              </a:rPr>
              <a:t>）写出图中所有的垂直关系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346598" y="2840832"/>
            <a:ext cx="3992165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OA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⊥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OB 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⊥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PB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⊥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OP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767953" y="3462338"/>
            <a:ext cx="4689872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zh-CN" altLang="en-US" sz="1800" dirty="0">
                <a:solidFill>
                  <a:srgbClr val="0070C0"/>
                </a:solidFill>
                <a:latin typeface="+mn-ea"/>
                <a:ea typeface="+mn-ea"/>
              </a:rPr>
              <a:t>（</a:t>
            </a:r>
            <a:r>
              <a:rPr kumimoji="0" lang="en-US" altLang="zh-CN" sz="1800" dirty="0">
                <a:solidFill>
                  <a:srgbClr val="0070C0"/>
                </a:solidFill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en-US" sz="1800" dirty="0">
                <a:solidFill>
                  <a:srgbClr val="0070C0"/>
                </a:solidFill>
                <a:latin typeface="+mn-ea"/>
                <a:ea typeface="+mn-ea"/>
              </a:rPr>
              <a:t>）写出图中与∠</a:t>
            </a:r>
            <a:r>
              <a:rPr kumimoji="0" lang="en-US" altLang="zh-CN" sz="1800" i="1" dirty="0">
                <a:solidFill>
                  <a:srgbClr val="0070C0"/>
                </a:solidFill>
                <a:ea typeface="+mn-ea"/>
                <a:cs typeface="Times New Roman" panose="02020603050405020304" pitchFamily="18" charset="0"/>
              </a:rPr>
              <a:t>OAC</a:t>
            </a:r>
            <a:r>
              <a:rPr kumimoji="0" lang="zh-CN" altLang="en-US" sz="1800" dirty="0">
                <a:solidFill>
                  <a:srgbClr val="0070C0"/>
                </a:solidFill>
                <a:latin typeface="+mn-ea"/>
                <a:ea typeface="+mn-ea"/>
              </a:rPr>
              <a:t>相等的角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1340644" y="4064794"/>
            <a:ext cx="3502819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∠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OAC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=∠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OBC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=∠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APC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=∠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BPC</a:t>
            </a:r>
          </a:p>
        </p:txBody>
      </p:sp>
      <p:sp>
        <p:nvSpPr>
          <p:cNvPr id="19477" name="Text Box 23"/>
          <p:cNvSpPr txBox="1">
            <a:spLocks noChangeArrowheads="1"/>
          </p:cNvSpPr>
          <p:nvPr/>
        </p:nvSpPr>
        <p:spPr bwMode="auto">
          <a:xfrm>
            <a:off x="7323535" y="3363516"/>
            <a:ext cx="49768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方正报宋简体"/>
                <a:cs typeface="方正报宋简体"/>
              </a:rPr>
              <a:t>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23988" y="2016919"/>
            <a:ext cx="4902994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△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AOP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≌△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BOP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 △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AOC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≌△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BOC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 △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ACP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≌△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BCP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35819" y="2802732"/>
            <a:ext cx="4383881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zh-CN" altLang="en-US" sz="1800" dirty="0">
                <a:solidFill>
                  <a:srgbClr val="0070C0"/>
                </a:solidFill>
                <a:latin typeface="+mn-ea"/>
                <a:ea typeface="+mn-ea"/>
              </a:rPr>
              <a:t>（</a:t>
            </a:r>
            <a:r>
              <a:rPr kumimoji="0" lang="en-US" altLang="zh-CN" sz="1800" dirty="0">
                <a:solidFill>
                  <a:srgbClr val="0070C0"/>
                </a:solidFill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zh-CN" altLang="en-US" sz="1800" dirty="0">
                <a:solidFill>
                  <a:srgbClr val="0070C0"/>
                </a:solidFill>
                <a:latin typeface="+mn-ea"/>
                <a:ea typeface="+mn-ea"/>
              </a:rPr>
              <a:t>）写出图中所有的等腰三角形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95413" y="3686176"/>
            <a:ext cx="1650206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△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ABP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，△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AOB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31056" y="1247776"/>
            <a:ext cx="4220766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zh-CN" altLang="en-US" sz="1800" dirty="0">
                <a:solidFill>
                  <a:srgbClr val="0070C0"/>
                </a:solidFill>
                <a:latin typeface="+mn-ea"/>
                <a:ea typeface="+mn-ea"/>
              </a:rPr>
              <a:t>（</a:t>
            </a:r>
            <a:r>
              <a:rPr kumimoji="0" lang="en-US" altLang="zh-CN" sz="1800" dirty="0">
                <a:solidFill>
                  <a:srgbClr val="0070C0"/>
                </a:solidFill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zh-CN" altLang="en-US" sz="1800" dirty="0">
                <a:solidFill>
                  <a:srgbClr val="0070C0"/>
                </a:solidFill>
                <a:latin typeface="+mn-ea"/>
                <a:ea typeface="+mn-ea"/>
              </a:rPr>
              <a:t>）写出图中所有的全等三角形</a:t>
            </a:r>
          </a:p>
        </p:txBody>
      </p:sp>
      <p:sp>
        <p:nvSpPr>
          <p:cNvPr id="20487" name="Oval 4"/>
          <p:cNvSpPr>
            <a:spLocks noChangeArrowheads="1"/>
          </p:cNvSpPr>
          <p:nvPr/>
        </p:nvSpPr>
        <p:spPr bwMode="auto">
          <a:xfrm>
            <a:off x="6125766" y="2802731"/>
            <a:ext cx="1226344" cy="1262063"/>
          </a:xfrm>
          <a:prstGeom prst="ellipse">
            <a:avLst/>
          </a:prstGeom>
          <a:solidFill>
            <a:srgbClr val="CCFFFF"/>
          </a:solidFill>
          <a:ln w="38100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pPr algn="ctr">
              <a:spcBef>
                <a:spcPct val="50000"/>
              </a:spcBef>
            </a:pPr>
            <a:endParaRPr lang="en-US" altLang="zh-CN" b="1">
              <a:solidFill>
                <a:srgbClr val="0033CC"/>
              </a:solidFill>
              <a:ea typeface="方正报宋简体"/>
              <a:cs typeface="方正报宋简体"/>
            </a:endParaRPr>
          </a:p>
          <a:p>
            <a:pPr algn="ctr"/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488" name="Line 5"/>
          <p:cNvSpPr>
            <a:spLocks noChangeShapeType="1"/>
          </p:cNvSpPr>
          <p:nvPr/>
        </p:nvSpPr>
        <p:spPr bwMode="auto">
          <a:xfrm flipH="1">
            <a:off x="6769894" y="3396854"/>
            <a:ext cx="1506141" cy="7155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489" name="Line 6"/>
          <p:cNvSpPr>
            <a:spLocks noChangeShapeType="1"/>
          </p:cNvSpPr>
          <p:nvPr/>
        </p:nvSpPr>
        <p:spPr bwMode="auto">
          <a:xfrm flipH="1" flipV="1">
            <a:off x="6611542" y="2695575"/>
            <a:ext cx="1658540" cy="7024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6874669" y="3955257"/>
            <a:ext cx="49053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方正报宋简体"/>
                <a:cs typeface="方正报宋简体"/>
              </a:rPr>
              <a:t>B</a:t>
            </a:r>
          </a:p>
        </p:txBody>
      </p:sp>
      <p:sp>
        <p:nvSpPr>
          <p:cNvPr id="20491" name="Text Box 8"/>
          <p:cNvSpPr txBox="1">
            <a:spLocks noChangeArrowheads="1"/>
          </p:cNvSpPr>
          <p:nvPr/>
        </p:nvSpPr>
        <p:spPr bwMode="auto">
          <a:xfrm>
            <a:off x="6935391" y="2478882"/>
            <a:ext cx="26431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方正报宋简体"/>
                <a:cs typeface="方正报宋简体"/>
              </a:rPr>
              <a:t>A</a:t>
            </a:r>
            <a:endParaRPr lang="en-US" altLang="zh-CN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492" name="Text Box 9"/>
          <p:cNvSpPr txBox="1">
            <a:spLocks noChangeArrowheads="1"/>
          </p:cNvSpPr>
          <p:nvPr/>
        </p:nvSpPr>
        <p:spPr bwMode="auto">
          <a:xfrm>
            <a:off x="8285560" y="3343276"/>
            <a:ext cx="2095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方正报宋简体"/>
                <a:cs typeface="方正报宋简体"/>
              </a:rPr>
              <a:t>P</a:t>
            </a:r>
          </a:p>
        </p:txBody>
      </p:sp>
      <p:sp>
        <p:nvSpPr>
          <p:cNvPr id="20493" name="Text Box 10"/>
          <p:cNvSpPr txBox="1">
            <a:spLocks noChangeArrowheads="1"/>
          </p:cNvSpPr>
          <p:nvPr/>
        </p:nvSpPr>
        <p:spPr bwMode="auto">
          <a:xfrm>
            <a:off x="6449616" y="3361135"/>
            <a:ext cx="46553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方正报宋简体"/>
                <a:cs typeface="方正报宋简体"/>
              </a:rPr>
              <a:t>O</a:t>
            </a:r>
            <a:endParaRPr lang="en-US" altLang="zh-CN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>
            <a:off x="6132910" y="3403997"/>
            <a:ext cx="213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495" name="Line 12"/>
          <p:cNvSpPr>
            <a:spLocks noChangeShapeType="1"/>
          </p:cNvSpPr>
          <p:nvPr/>
        </p:nvSpPr>
        <p:spPr bwMode="auto">
          <a:xfrm flipV="1">
            <a:off x="6722269" y="2858691"/>
            <a:ext cx="233363" cy="5393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496" name="Line 13"/>
          <p:cNvSpPr>
            <a:spLocks noChangeShapeType="1"/>
          </p:cNvSpPr>
          <p:nvPr/>
        </p:nvSpPr>
        <p:spPr bwMode="auto">
          <a:xfrm>
            <a:off x="6716316" y="3383756"/>
            <a:ext cx="272653" cy="604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497" name="Line 14"/>
          <p:cNvSpPr>
            <a:spLocks noChangeShapeType="1"/>
          </p:cNvSpPr>
          <p:nvPr/>
        </p:nvSpPr>
        <p:spPr bwMode="auto">
          <a:xfrm>
            <a:off x="6969919" y="2847975"/>
            <a:ext cx="19050" cy="11406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498" name="Rectangle 15"/>
          <p:cNvSpPr>
            <a:spLocks noChangeArrowheads="1"/>
          </p:cNvSpPr>
          <p:nvPr/>
        </p:nvSpPr>
        <p:spPr bwMode="auto">
          <a:xfrm>
            <a:off x="6930628" y="3118247"/>
            <a:ext cx="4607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方正报宋简体"/>
                <a:cs typeface="方正报宋简体"/>
              </a:rPr>
              <a:t>C</a:t>
            </a:r>
          </a:p>
        </p:txBody>
      </p:sp>
      <p:sp>
        <p:nvSpPr>
          <p:cNvPr id="20499" name="Rectangle 16"/>
          <p:cNvSpPr>
            <a:spLocks noChangeArrowheads="1"/>
          </p:cNvSpPr>
          <p:nvPr/>
        </p:nvSpPr>
        <p:spPr bwMode="auto">
          <a:xfrm>
            <a:off x="5830491" y="3288507"/>
            <a:ext cx="29051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方正报宋简体"/>
                <a:cs typeface="方正报宋简体"/>
              </a:rPr>
              <a:t>E</a:t>
            </a:r>
          </a:p>
        </p:txBody>
      </p:sp>
      <p:sp>
        <p:nvSpPr>
          <p:cNvPr id="20500" name="Text Box 23"/>
          <p:cNvSpPr txBox="1">
            <a:spLocks noChangeArrowheads="1"/>
          </p:cNvSpPr>
          <p:nvPr/>
        </p:nvSpPr>
        <p:spPr bwMode="auto">
          <a:xfrm>
            <a:off x="7323535" y="3363516"/>
            <a:ext cx="49768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i="1">
                <a:latin typeface="Times New Roman" panose="02020603050405020304" pitchFamily="18" charset="0"/>
                <a:ea typeface="方正报宋简体"/>
                <a:cs typeface="方正报宋简体"/>
              </a:rPr>
              <a:t>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1257" y="2619375"/>
            <a:ext cx="2202656" cy="1721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44154" y="926306"/>
            <a:ext cx="6897290" cy="90024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例</a:t>
            </a:r>
            <a:r>
              <a:rPr lang="en-US" altLang="zh-CN" sz="1800" b="1" dirty="0">
                <a:solidFill>
                  <a:srgbClr val="0070C0"/>
                </a:solidFill>
                <a:ea typeface="+mn-ea"/>
                <a:cs typeface="Times New Roman" panose="02020603050405020304" pitchFamily="18" charset="0"/>
              </a:rPr>
              <a:t>1 : </a:t>
            </a:r>
            <a:r>
              <a:rPr lang="en-US" altLang="zh-CN" sz="1800" dirty="0">
                <a:latin typeface="+mn-ea"/>
                <a:ea typeface="+mn-ea"/>
              </a:rPr>
              <a:t>△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ABC</a:t>
            </a:r>
            <a:r>
              <a:rPr lang="zh-CN" altLang="en-US" sz="1800" dirty="0">
                <a:latin typeface="+mn-ea"/>
                <a:ea typeface="+mn-ea"/>
              </a:rPr>
              <a:t>的内切圆⊙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O</a:t>
            </a:r>
            <a:r>
              <a:rPr lang="zh-CN" altLang="en-US" sz="1800" dirty="0">
                <a:latin typeface="+mn-ea"/>
                <a:ea typeface="+mn-ea"/>
              </a:rPr>
              <a:t>与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BC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CA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AB</a:t>
            </a:r>
            <a:r>
              <a:rPr lang="zh-CN" altLang="en-US" sz="1800" dirty="0">
                <a:latin typeface="+mn-ea"/>
                <a:ea typeface="+mn-ea"/>
              </a:rPr>
              <a:t>分别相切于点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D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E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F</a:t>
            </a:r>
            <a:r>
              <a:rPr lang="zh-CN" altLang="en-US" sz="1800" dirty="0">
                <a:latin typeface="+mn-ea"/>
                <a:ea typeface="+mn-ea"/>
              </a:rPr>
              <a:t>，且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latin typeface="+mn-ea"/>
                <a:ea typeface="+mn-ea"/>
              </a:rPr>
              <a:t>=</a:t>
            </a:r>
            <a:r>
              <a:rPr lang="en-US" altLang="zh-CN" sz="1800" dirty="0">
                <a:ea typeface="+mn-ea"/>
                <a:cs typeface="Times New Roman" panose="02020603050405020304" pitchFamily="18" charset="0"/>
              </a:rPr>
              <a:t>9cm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BC</a:t>
            </a:r>
            <a:r>
              <a:rPr lang="en-US" altLang="zh-CN" sz="1800" dirty="0">
                <a:latin typeface="+mn-ea"/>
                <a:ea typeface="+mn-ea"/>
              </a:rPr>
              <a:t>=</a:t>
            </a:r>
            <a:r>
              <a:rPr lang="en-US" altLang="zh-CN" sz="1800" dirty="0">
                <a:ea typeface="+mn-ea"/>
                <a:cs typeface="Times New Roman" panose="02020603050405020304" pitchFamily="18" charset="0"/>
              </a:rPr>
              <a:t>14cm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CA</a:t>
            </a:r>
            <a:r>
              <a:rPr lang="en-US" altLang="zh-CN" sz="1800" dirty="0">
                <a:latin typeface="+mn-ea"/>
                <a:ea typeface="+mn-ea"/>
              </a:rPr>
              <a:t>=</a:t>
            </a:r>
            <a:r>
              <a:rPr lang="en-US" altLang="zh-CN" sz="1800" dirty="0">
                <a:ea typeface="+mn-ea"/>
                <a:cs typeface="Times New Roman" panose="02020603050405020304" pitchFamily="18" charset="0"/>
              </a:rPr>
              <a:t>13cm</a:t>
            </a:r>
            <a:r>
              <a:rPr lang="zh-CN" altLang="en-US" sz="1800" dirty="0">
                <a:latin typeface="+mn-ea"/>
                <a:ea typeface="+mn-ea"/>
              </a:rPr>
              <a:t>，求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AF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BD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CE</a:t>
            </a:r>
            <a:r>
              <a:rPr lang="zh-CN" altLang="en-US" sz="1800" dirty="0">
                <a:latin typeface="+mn-ea"/>
                <a:ea typeface="+mn-ea"/>
              </a:rPr>
              <a:t>的长</a:t>
            </a:r>
            <a:r>
              <a:rPr lang="en-US" altLang="zh-CN" sz="1800" dirty="0">
                <a:latin typeface="+mn-ea"/>
                <a:ea typeface="+mn-ea"/>
              </a:rPr>
              <a:t>.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844154" y="2033586"/>
            <a:ext cx="2393156" cy="372903"/>
            <a:chOff x="492125" y="2819318"/>
            <a:chExt cx="3190189" cy="49697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492125" y="2824078"/>
              <a:ext cx="752313" cy="49221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kumimoji="0" lang="zh-CN" altLang="en-US" sz="1800" dirty="0">
                  <a:solidFill>
                    <a:srgbClr val="FF0000"/>
                  </a:solidFill>
                  <a:latin typeface="+mn-ea"/>
                  <a:ea typeface="+mn-ea"/>
                </a:rPr>
                <a:t>解 </a:t>
              </a:r>
              <a:r>
                <a:rPr kumimoji="0" lang="en-US" altLang="zh-CN" sz="1800" dirty="0">
                  <a:solidFill>
                    <a:srgbClr val="FF0000"/>
                  </a:solidFill>
                  <a:latin typeface="+mn-ea"/>
                  <a:ea typeface="+mn-ea"/>
                </a:rPr>
                <a:t>: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039694" y="2819318"/>
              <a:ext cx="2642620" cy="49221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800" dirty="0">
                  <a:solidFill>
                    <a:srgbClr val="FF0000"/>
                  </a:solidFill>
                  <a:latin typeface="+mn-ea"/>
                  <a:ea typeface="+mn-ea"/>
                </a:rPr>
                <a:t>设</a:t>
              </a:r>
              <a:r>
                <a:rPr lang="en-US" altLang="zh-CN" sz="1800" i="1" dirty="0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AF</a:t>
              </a:r>
              <a:r>
                <a:rPr lang="en-US" altLang="zh-CN" sz="1800" dirty="0">
                  <a:solidFill>
                    <a:srgbClr val="FF0000"/>
                  </a:solidFill>
                  <a:latin typeface="+mn-ea"/>
                  <a:ea typeface="+mn-ea"/>
                </a:rPr>
                <a:t>=</a:t>
              </a:r>
              <a:r>
                <a:rPr lang="en-US" altLang="zh-CN" sz="1800" i="1" dirty="0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x</a:t>
              </a:r>
              <a:r>
                <a:rPr lang="en-US" altLang="zh-CN" sz="1800" dirty="0">
                  <a:solidFill>
                    <a:srgbClr val="FF0000"/>
                  </a:solidFill>
                  <a:latin typeface="+mn-ea"/>
                  <a:ea typeface="+mn-ea"/>
                </a:rPr>
                <a:t>,</a:t>
              </a:r>
              <a:r>
                <a:rPr lang="zh-CN" altLang="en-US" sz="1800" dirty="0">
                  <a:solidFill>
                    <a:srgbClr val="FF0000"/>
                  </a:solidFill>
                  <a:latin typeface="+mn-ea"/>
                  <a:ea typeface="+mn-ea"/>
                </a:rPr>
                <a:t>则</a:t>
              </a:r>
              <a:r>
                <a:rPr lang="en-US" altLang="zh-CN" sz="1800" i="1" dirty="0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AE</a:t>
              </a:r>
              <a:r>
                <a:rPr lang="en-US" altLang="zh-CN" sz="1800" dirty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=</a:t>
              </a:r>
              <a:r>
                <a:rPr lang="en-US" altLang="zh-CN" sz="1800" i="1" dirty="0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x </a:t>
              </a:r>
              <a:r>
                <a:rPr lang="en-US" altLang="zh-CN" sz="1800" i="1" dirty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,</a:t>
              </a:r>
            </a:p>
          </p:txBody>
        </p:sp>
      </p:grp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256110" y="2374106"/>
            <a:ext cx="3107531" cy="90011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∴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CE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AC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-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AE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13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-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BD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BF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-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AF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9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-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238250" y="3234928"/>
            <a:ext cx="2868216" cy="89892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由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BD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BC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可得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13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-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9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-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14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256110" y="4173142"/>
            <a:ext cx="1757363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解得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4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238250" y="4594623"/>
            <a:ext cx="3587354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∴ 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AF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4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cm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, 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BD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5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cm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, 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CE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9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cm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70372" y="884635"/>
            <a:ext cx="6204347" cy="131564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kumimoji="0"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例</a:t>
            </a:r>
            <a:r>
              <a:rPr kumimoji="0" lang="en-US" altLang="zh-CN" sz="1800" b="1" dirty="0">
                <a:solidFill>
                  <a:srgbClr val="0070C0"/>
                </a:solidFill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zh-CN" sz="1800" b="1" dirty="0">
                <a:solidFill>
                  <a:srgbClr val="0070C0"/>
                </a:solidFill>
                <a:latin typeface="+mn-ea"/>
                <a:ea typeface="+mn-ea"/>
              </a:rPr>
              <a:t> : </a:t>
            </a:r>
            <a:r>
              <a:rPr lang="zh-CN" altLang="en-US" sz="1800" dirty="0">
                <a:latin typeface="+mn-ea"/>
                <a:ea typeface="+mn-ea"/>
              </a:rPr>
              <a:t>如图，四边形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ABCD</a:t>
            </a:r>
            <a:r>
              <a:rPr lang="zh-CN" altLang="en-US" sz="1800" dirty="0">
                <a:latin typeface="+mn-ea"/>
                <a:ea typeface="+mn-ea"/>
              </a:rPr>
              <a:t>的边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AB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BC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CD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DA</a:t>
            </a:r>
            <a:r>
              <a:rPr lang="zh-CN" altLang="en-US" sz="1800" dirty="0">
                <a:latin typeface="+mn-ea"/>
                <a:ea typeface="+mn-ea"/>
              </a:rPr>
              <a:t>和⊙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O</a:t>
            </a:r>
            <a:r>
              <a:rPr lang="zh-CN" altLang="en-US" sz="1800" dirty="0">
                <a:latin typeface="+mn-ea"/>
                <a:ea typeface="+mn-ea"/>
              </a:rPr>
              <a:t>分别相切于点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L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M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N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P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1800" dirty="0">
                <a:latin typeface="+mn-ea"/>
                <a:ea typeface="+mn-ea"/>
              </a:rPr>
              <a:t>求证：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AD</a:t>
            </a:r>
            <a:r>
              <a:rPr lang="en-US" altLang="zh-CN" sz="1800" dirty="0">
                <a:latin typeface="+mn-ea"/>
                <a:ea typeface="+mn-ea"/>
              </a:rPr>
              <a:t>+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BC</a:t>
            </a:r>
            <a:r>
              <a:rPr lang="en-US" altLang="zh-CN" sz="1800" dirty="0">
                <a:latin typeface="+mn-ea"/>
                <a:ea typeface="+mn-ea"/>
              </a:rPr>
              <a:t>=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latin typeface="+mn-ea"/>
                <a:ea typeface="+mn-ea"/>
              </a:rPr>
              <a:t>+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latin typeface="+mn-ea"/>
                <a:ea typeface="+mn-ea"/>
              </a:rPr>
              <a:t>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70373" y="2183607"/>
            <a:ext cx="5155406" cy="173116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证明：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由切线长定理得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         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AL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AP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LB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MB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NC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MC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DN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DP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         ∴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AP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MB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MC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DP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AL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LB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NC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DN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         即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AD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BC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CD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</a:p>
        </p:txBody>
      </p:sp>
      <p:sp>
        <p:nvSpPr>
          <p:cNvPr id="22533" name="Oval 8"/>
          <p:cNvSpPr>
            <a:spLocks noChangeArrowheads="1"/>
          </p:cNvSpPr>
          <p:nvPr/>
        </p:nvSpPr>
        <p:spPr bwMode="auto">
          <a:xfrm>
            <a:off x="6627019" y="2531269"/>
            <a:ext cx="1522810" cy="1463279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endParaRPr lang="zh-CN" altLang="en-US" sz="3300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34" name="Line 9"/>
          <p:cNvSpPr>
            <a:spLocks noChangeShapeType="1"/>
          </p:cNvSpPr>
          <p:nvPr/>
        </p:nvSpPr>
        <p:spPr bwMode="auto">
          <a:xfrm flipV="1">
            <a:off x="6430566" y="2044304"/>
            <a:ext cx="1633538" cy="8858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535" name="Line 10"/>
          <p:cNvSpPr>
            <a:spLocks noChangeShapeType="1"/>
          </p:cNvSpPr>
          <p:nvPr/>
        </p:nvSpPr>
        <p:spPr bwMode="auto">
          <a:xfrm>
            <a:off x="8064104" y="1999060"/>
            <a:ext cx="171450" cy="20383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6172201" y="2752726"/>
            <a:ext cx="4310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7333060" y="4051697"/>
            <a:ext cx="2667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8149829" y="3048000"/>
            <a:ext cx="33099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M</a:t>
            </a:r>
          </a:p>
        </p:txBody>
      </p:sp>
      <p:sp>
        <p:nvSpPr>
          <p:cNvPr id="22539" name="Rectangle 14"/>
          <p:cNvSpPr>
            <a:spLocks noChangeArrowheads="1"/>
          </p:cNvSpPr>
          <p:nvPr/>
        </p:nvSpPr>
        <p:spPr bwMode="auto">
          <a:xfrm>
            <a:off x="6903244" y="2339578"/>
            <a:ext cx="29170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</a:p>
        </p:txBody>
      </p:sp>
      <p:sp>
        <p:nvSpPr>
          <p:cNvPr id="22540" name="Rectangle 15"/>
          <p:cNvSpPr>
            <a:spLocks noChangeArrowheads="1"/>
          </p:cNvSpPr>
          <p:nvPr/>
        </p:nvSpPr>
        <p:spPr bwMode="auto">
          <a:xfrm>
            <a:off x="6731794" y="4007644"/>
            <a:ext cx="2786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22541" name="Rectangle 16"/>
          <p:cNvSpPr>
            <a:spLocks noChangeArrowheads="1"/>
          </p:cNvSpPr>
          <p:nvPr/>
        </p:nvSpPr>
        <p:spPr bwMode="auto">
          <a:xfrm>
            <a:off x="8279607" y="3918347"/>
            <a:ext cx="2786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22542" name="Rectangle 17"/>
          <p:cNvSpPr>
            <a:spLocks noChangeArrowheads="1"/>
          </p:cNvSpPr>
          <p:nvPr/>
        </p:nvSpPr>
        <p:spPr bwMode="auto">
          <a:xfrm>
            <a:off x="7891463" y="1912144"/>
            <a:ext cx="29289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22543" name="Rectangle 18"/>
          <p:cNvSpPr>
            <a:spLocks noChangeArrowheads="1"/>
          </p:cNvSpPr>
          <p:nvPr/>
        </p:nvSpPr>
        <p:spPr bwMode="auto">
          <a:xfrm>
            <a:off x="7333060" y="3252788"/>
            <a:ext cx="30599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22544" name="Rectangle 19"/>
          <p:cNvSpPr>
            <a:spLocks noChangeArrowheads="1"/>
          </p:cNvSpPr>
          <p:nvPr/>
        </p:nvSpPr>
        <p:spPr bwMode="auto">
          <a:xfrm>
            <a:off x="6430567" y="3492103"/>
            <a:ext cx="2786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</a:p>
        </p:txBody>
      </p:sp>
      <p:sp>
        <p:nvSpPr>
          <p:cNvPr id="22545" name="Line 20"/>
          <p:cNvSpPr>
            <a:spLocks noChangeShapeType="1"/>
          </p:cNvSpPr>
          <p:nvPr/>
        </p:nvSpPr>
        <p:spPr bwMode="auto">
          <a:xfrm flipV="1">
            <a:off x="6430567" y="2619375"/>
            <a:ext cx="601265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546" name="Line 21"/>
          <p:cNvSpPr>
            <a:spLocks noChangeShapeType="1"/>
          </p:cNvSpPr>
          <p:nvPr/>
        </p:nvSpPr>
        <p:spPr bwMode="auto">
          <a:xfrm>
            <a:off x="6430566" y="2886075"/>
            <a:ext cx="257175" cy="6643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547" name="Line 22"/>
          <p:cNvSpPr>
            <a:spLocks noChangeShapeType="1"/>
          </p:cNvSpPr>
          <p:nvPr/>
        </p:nvSpPr>
        <p:spPr bwMode="auto">
          <a:xfrm>
            <a:off x="6687742" y="3550444"/>
            <a:ext cx="172640" cy="3988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548" name="Line 23"/>
          <p:cNvSpPr>
            <a:spLocks noChangeShapeType="1"/>
          </p:cNvSpPr>
          <p:nvPr/>
        </p:nvSpPr>
        <p:spPr bwMode="auto">
          <a:xfrm>
            <a:off x="6860381" y="3949304"/>
            <a:ext cx="515541" cy="452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549" name="Line 24"/>
          <p:cNvSpPr>
            <a:spLocks noChangeShapeType="1"/>
          </p:cNvSpPr>
          <p:nvPr/>
        </p:nvSpPr>
        <p:spPr bwMode="auto">
          <a:xfrm>
            <a:off x="7419975" y="3994547"/>
            <a:ext cx="8155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550" name="Line 25"/>
          <p:cNvSpPr>
            <a:spLocks noChangeShapeType="1"/>
          </p:cNvSpPr>
          <p:nvPr/>
        </p:nvSpPr>
        <p:spPr bwMode="auto">
          <a:xfrm>
            <a:off x="8149829" y="3151585"/>
            <a:ext cx="85725" cy="842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551" name="Line 26"/>
          <p:cNvSpPr>
            <a:spLocks noChangeShapeType="1"/>
          </p:cNvSpPr>
          <p:nvPr/>
        </p:nvSpPr>
        <p:spPr bwMode="auto">
          <a:xfrm flipV="1">
            <a:off x="7117556" y="2234804"/>
            <a:ext cx="920354" cy="3405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552" name="Line 27"/>
          <p:cNvSpPr>
            <a:spLocks noChangeShapeType="1"/>
          </p:cNvSpPr>
          <p:nvPr/>
        </p:nvSpPr>
        <p:spPr bwMode="auto">
          <a:xfrm>
            <a:off x="8021241" y="2220516"/>
            <a:ext cx="128588" cy="9310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070373" y="3936207"/>
            <a:ext cx="5155406" cy="42934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kumimoji="0" lang="zh-CN" altLang="en-US" sz="1800" dirty="0">
                <a:solidFill>
                  <a:srgbClr val="0070C0"/>
                </a:solidFill>
                <a:latin typeface="+mn-ea"/>
                <a:ea typeface="+mn-ea"/>
              </a:rPr>
              <a:t>补充：圆的外切四边形的两组对边的和相等．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57275" y="2259806"/>
          <a:ext cx="2914650" cy="2282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4" imgW="2590800" imgH="2028825" progId="Paint.Picture">
                  <p:embed/>
                </p:oleObj>
              </mc:Choice>
              <mc:Fallback>
                <p:oleObj r:id="rId4" imgW="2590800" imgH="2028825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2259806"/>
                        <a:ext cx="2914650" cy="2282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46535" y="1410892"/>
            <a:ext cx="5085159" cy="429815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defRPr/>
            </a:pPr>
            <a:r>
              <a:rPr lang="en-US" altLang="zh-CN" sz="1800" dirty="0"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latin typeface="+mn-ea"/>
                <a:ea typeface="+mn-ea"/>
              </a:rPr>
              <a:t>.</a:t>
            </a:r>
            <a:r>
              <a:rPr lang="zh-CN" altLang="en-US" sz="1800" dirty="0">
                <a:latin typeface="+mn-ea"/>
                <a:ea typeface="+mn-ea"/>
              </a:rPr>
              <a:t>如果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PA</a:t>
            </a:r>
            <a:r>
              <a:rPr lang="en-US" altLang="zh-CN" sz="1800" dirty="0">
                <a:latin typeface="+mn-ea"/>
                <a:ea typeface="+mn-ea"/>
              </a:rPr>
              <a:t>=</a:t>
            </a:r>
            <a:r>
              <a:rPr lang="en-US" altLang="zh-CN" sz="1800" dirty="0">
                <a:ea typeface="+mn-ea"/>
                <a:cs typeface="Times New Roman" panose="02020603050405020304" pitchFamily="18" charset="0"/>
              </a:rPr>
              <a:t>4cm</a:t>
            </a:r>
            <a:r>
              <a:rPr lang="en-US" altLang="zh-CN" sz="1800" dirty="0">
                <a:latin typeface="+mn-ea"/>
                <a:ea typeface="+mn-ea"/>
              </a:rPr>
              <a:t>,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PD</a:t>
            </a:r>
            <a:r>
              <a:rPr lang="en-US" altLang="zh-CN" sz="1800" dirty="0">
                <a:latin typeface="+mn-ea"/>
                <a:ea typeface="+mn-ea"/>
              </a:rPr>
              <a:t>=</a:t>
            </a:r>
            <a:r>
              <a:rPr lang="en-US" altLang="zh-CN" sz="1800" dirty="0">
                <a:ea typeface="+mn-ea"/>
                <a:cs typeface="Times New Roman" panose="02020603050405020304" pitchFamily="18" charset="0"/>
              </a:rPr>
              <a:t>2cm</a:t>
            </a:r>
            <a:r>
              <a:rPr lang="en-US" altLang="zh-CN" sz="1800" dirty="0">
                <a:latin typeface="+mn-ea"/>
                <a:ea typeface="+mn-ea"/>
              </a:rPr>
              <a:t>,</a:t>
            </a:r>
            <a:r>
              <a:rPr lang="zh-CN" altLang="en-US" sz="1800" dirty="0">
                <a:latin typeface="+mn-ea"/>
                <a:ea typeface="+mn-ea"/>
              </a:rPr>
              <a:t>求半径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OA</a:t>
            </a:r>
            <a:r>
              <a:rPr lang="zh-CN" altLang="en-US" sz="1800" dirty="0">
                <a:latin typeface="+mn-ea"/>
                <a:ea typeface="+mn-ea"/>
              </a:rPr>
              <a:t>的长</a:t>
            </a:r>
            <a:r>
              <a:rPr lang="en-US" altLang="zh-CN" sz="1800" dirty="0">
                <a:latin typeface="+mn-ea"/>
                <a:ea typeface="+mn-ea"/>
              </a:rPr>
              <a:t>.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428185" y="3752851"/>
            <a:ext cx="25717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2514600" y="457201"/>
            <a:ext cx="2857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>
              <a:solidFill>
                <a:srgbClr val="000099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953941" y="2659857"/>
            <a:ext cx="3429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045619" y="3301603"/>
            <a:ext cx="5143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2420542" y="2676525"/>
            <a:ext cx="1269206" cy="675085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>
            <a:off x="2852738" y="3351610"/>
            <a:ext cx="837010" cy="0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>
            <a:off x="2069307" y="2676525"/>
            <a:ext cx="351235" cy="675085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V="1">
            <a:off x="2089548" y="3351610"/>
            <a:ext cx="763190" cy="2381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524126" y="3061097"/>
            <a:ext cx="3548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938338" y="2871788"/>
            <a:ext cx="2286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4706541" y="1966913"/>
            <a:ext cx="3444478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解 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: 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设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OA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 err="1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dirty="0" err="1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cm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136357" y="2332435"/>
            <a:ext cx="2827735" cy="106680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在</a:t>
            </a:r>
            <a:r>
              <a:rPr lang="en-US" altLang="zh-CN" sz="1800" dirty="0" err="1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FF0000"/>
                </a:solidFill>
                <a:latin typeface="+mn-ea"/>
                <a:ea typeface="+mn-ea"/>
              </a:rPr>
              <a:t>△</a:t>
            </a:r>
            <a:r>
              <a:rPr lang="en-US" altLang="zh-CN" sz="1800" i="1" dirty="0" err="1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OAP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中，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OA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 err="1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dirty="0" err="1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cm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OP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OD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PD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）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cm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4cm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5136356" y="3401617"/>
            <a:ext cx="3482579" cy="37385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由勾股定理，得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lang="en-US" altLang="zh-CN" sz="180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OA</a:t>
            </a:r>
            <a:r>
              <a:rPr lang="en-US" altLang="zh-CN" sz="180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OP</a:t>
            </a:r>
            <a:r>
              <a:rPr lang="en-US" altLang="zh-CN" sz="180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5136356" y="3775472"/>
            <a:ext cx="308610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即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4</a:t>
            </a:r>
            <a:r>
              <a:rPr lang="en-US" altLang="zh-CN" sz="180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=(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  <a:r>
              <a:rPr lang="en-US" altLang="zh-CN" sz="180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5136356" y="4127898"/>
            <a:ext cx="2914650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整理，得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139929" y="4492229"/>
            <a:ext cx="3314700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所以，半径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OA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的长为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3cm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775097" y="932260"/>
            <a:ext cx="1494234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en-US" altLang="zh-CN" sz="1800" b="1" dirty="0">
                <a:solidFill>
                  <a:srgbClr val="0070C0"/>
                </a:solidFill>
                <a:latin typeface="+mn-ea"/>
                <a:ea typeface="+mn-ea"/>
              </a:rPr>
              <a:t>【</a:t>
            </a:r>
            <a:r>
              <a:rPr kumimoji="0" lang="zh-CN" altLang="zh-CN" sz="1800" b="1" dirty="0">
                <a:solidFill>
                  <a:srgbClr val="0070C0"/>
                </a:solidFill>
                <a:latin typeface="+mn-ea"/>
                <a:ea typeface="+mn-ea"/>
              </a:rPr>
              <a:t>跟踪训练</a:t>
            </a:r>
            <a:r>
              <a:rPr kumimoji="0" lang="en-US" altLang="zh-CN" sz="1800" b="1" dirty="0">
                <a:solidFill>
                  <a:srgbClr val="0070C0"/>
                </a:solidFill>
                <a:latin typeface="+mn-ea"/>
                <a:ea typeface="+mn-ea"/>
              </a:rPr>
              <a:t>】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23555" name="Oval 2"/>
          <p:cNvSpPr>
            <a:spLocks noChangeArrowheads="1"/>
          </p:cNvSpPr>
          <p:nvPr/>
        </p:nvSpPr>
        <p:spPr bwMode="auto">
          <a:xfrm>
            <a:off x="7110413" y="3056335"/>
            <a:ext cx="1012031" cy="104298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6" name="Line 3"/>
          <p:cNvSpPr>
            <a:spLocks noChangeShapeType="1"/>
          </p:cNvSpPr>
          <p:nvPr/>
        </p:nvSpPr>
        <p:spPr bwMode="auto">
          <a:xfrm flipH="1">
            <a:off x="6650832" y="2334816"/>
            <a:ext cx="1160860" cy="1771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7791451" y="2330054"/>
            <a:ext cx="527447" cy="1771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6650832" y="4106466"/>
            <a:ext cx="1688306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7811691" y="1991917"/>
            <a:ext cx="369094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6334126" y="3992167"/>
            <a:ext cx="316706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8339138" y="3935017"/>
            <a:ext cx="421481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7494985" y="4106467"/>
            <a:ext cx="421481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3563" name="Text Box 10"/>
          <p:cNvSpPr txBox="1">
            <a:spLocks noChangeArrowheads="1"/>
          </p:cNvSpPr>
          <p:nvPr/>
        </p:nvSpPr>
        <p:spPr bwMode="auto">
          <a:xfrm>
            <a:off x="8127207" y="3192067"/>
            <a:ext cx="370285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/>
        </p:nvSpPr>
        <p:spPr bwMode="auto">
          <a:xfrm>
            <a:off x="6967537" y="3020617"/>
            <a:ext cx="509588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  <p:sp>
        <p:nvSpPr>
          <p:cNvPr id="23565" name="Text Box 12"/>
          <p:cNvSpPr txBox="1">
            <a:spLocks noChangeArrowheads="1"/>
          </p:cNvSpPr>
          <p:nvPr/>
        </p:nvSpPr>
        <p:spPr bwMode="auto">
          <a:xfrm>
            <a:off x="998935" y="971550"/>
            <a:ext cx="6917531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2</a:t>
            </a:r>
            <a:r>
              <a:rPr lang="en-US" altLang="zh-CN">
                <a:latin typeface="微软雅黑" panose="020B0503020204020204" pitchFamily="34" charset="-122"/>
              </a:rPr>
              <a:t>.</a:t>
            </a:r>
            <a:r>
              <a:rPr lang="zh-CN" altLang="en-US">
                <a:latin typeface="微软雅黑" panose="020B0503020204020204" pitchFamily="34" charset="-122"/>
              </a:rPr>
              <a:t>设△</a:t>
            </a:r>
            <a:r>
              <a:rPr lang="en-US" altLang="zh-CN" i="1">
                <a:latin typeface="Times New Roman" panose="02020603050405020304" pitchFamily="18" charset="0"/>
              </a:rPr>
              <a:t>ABC</a:t>
            </a:r>
            <a:r>
              <a:rPr lang="zh-CN" altLang="en-US">
                <a:latin typeface="微软雅黑" panose="020B0503020204020204" pitchFamily="34" charset="-122"/>
              </a:rPr>
              <a:t>的边</a:t>
            </a:r>
            <a:r>
              <a:rPr lang="en-US" altLang="zh-CN" i="1">
                <a:latin typeface="Times New Roman" panose="02020603050405020304" pitchFamily="18" charset="0"/>
              </a:rPr>
              <a:t>BC</a:t>
            </a:r>
            <a:r>
              <a:rPr lang="en-US" altLang="zh-CN">
                <a:latin typeface="微软雅黑" panose="020B0503020204020204" pitchFamily="34" charset="-122"/>
              </a:rPr>
              <a:t>=</a:t>
            </a:r>
            <a:r>
              <a:rPr lang="en-US" altLang="zh-CN">
                <a:latin typeface="Times New Roman" panose="02020603050405020304" pitchFamily="18" charset="0"/>
              </a:rPr>
              <a:t>8</a:t>
            </a:r>
            <a:r>
              <a:rPr lang="zh-CN" altLang="en-US">
                <a:latin typeface="微软雅黑" panose="020B0503020204020204" pitchFamily="34" charset="-122"/>
              </a:rPr>
              <a:t>，</a:t>
            </a:r>
            <a:r>
              <a:rPr lang="en-US" altLang="zh-CN" i="1">
                <a:latin typeface="Times New Roman" panose="02020603050405020304" pitchFamily="18" charset="0"/>
              </a:rPr>
              <a:t>AC</a:t>
            </a:r>
            <a:r>
              <a:rPr lang="en-US" altLang="zh-CN">
                <a:latin typeface="微软雅黑" panose="020B0503020204020204" pitchFamily="34" charset="-122"/>
              </a:rPr>
              <a:t>=</a:t>
            </a:r>
            <a:r>
              <a:rPr lang="en-US" altLang="zh-CN">
                <a:latin typeface="Times New Roman" panose="02020603050405020304" pitchFamily="18" charset="0"/>
              </a:rPr>
              <a:t>11</a:t>
            </a:r>
            <a:r>
              <a:rPr lang="zh-CN" altLang="en-US">
                <a:latin typeface="微软雅黑" panose="020B0503020204020204" pitchFamily="34" charset="-122"/>
              </a:rPr>
              <a:t>，</a:t>
            </a:r>
            <a:r>
              <a:rPr lang="en-US" altLang="zh-CN" i="1">
                <a:latin typeface="Times New Roman" panose="02020603050405020304" pitchFamily="18" charset="0"/>
              </a:rPr>
              <a:t>AB</a:t>
            </a:r>
            <a:r>
              <a:rPr lang="en-US" altLang="zh-CN">
                <a:latin typeface="微软雅黑" panose="020B0503020204020204" pitchFamily="34" charset="-122"/>
              </a:rPr>
              <a:t>=</a:t>
            </a:r>
            <a:r>
              <a:rPr lang="en-US" altLang="zh-CN">
                <a:latin typeface="Times New Roman" panose="02020603050405020304" pitchFamily="18" charset="0"/>
              </a:rPr>
              <a:t>15</a:t>
            </a:r>
            <a:r>
              <a:rPr lang="zh-CN" altLang="en-US">
                <a:latin typeface="微软雅黑" panose="020B0503020204020204" pitchFamily="34" charset="-122"/>
              </a:rPr>
              <a:t>，内切圆</a:t>
            </a:r>
            <a:r>
              <a:rPr lang="en-US" altLang="zh-CN">
                <a:latin typeface="微软雅黑" panose="020B0503020204020204" pitchFamily="34" charset="-122"/>
              </a:rPr>
              <a:t>⊙</a:t>
            </a:r>
            <a:r>
              <a:rPr lang="en-US" altLang="zh-CN" i="1">
                <a:latin typeface="Times New Roman" panose="02020603050405020304" pitchFamily="18" charset="0"/>
              </a:rPr>
              <a:t>I</a:t>
            </a:r>
            <a:r>
              <a:rPr lang="zh-CN" altLang="en-US">
                <a:latin typeface="微软雅黑" panose="020B0503020204020204" pitchFamily="34" charset="-122"/>
              </a:rPr>
              <a:t>和</a:t>
            </a:r>
            <a:r>
              <a:rPr lang="en-US" altLang="zh-CN" i="1">
                <a:latin typeface="Times New Roman" panose="02020603050405020304" pitchFamily="18" charset="0"/>
              </a:rPr>
              <a:t>BC</a:t>
            </a:r>
            <a:r>
              <a:rPr lang="en-US" altLang="zh-CN">
                <a:latin typeface="微软雅黑" panose="020B0503020204020204" pitchFamily="34" charset="-122"/>
              </a:rPr>
              <a:t>,</a:t>
            </a:r>
            <a:r>
              <a:rPr lang="en-US" altLang="zh-CN" i="1">
                <a:latin typeface="Times New Roman" panose="02020603050405020304" pitchFamily="18" charset="0"/>
              </a:rPr>
              <a:t>AC</a:t>
            </a:r>
            <a:r>
              <a:rPr lang="en-US" altLang="zh-CN">
                <a:latin typeface="微软雅黑" panose="020B0503020204020204" pitchFamily="34" charset="-122"/>
              </a:rPr>
              <a:t>,</a:t>
            </a:r>
            <a:r>
              <a:rPr lang="en-US" altLang="zh-CN" i="1">
                <a:latin typeface="Times New Roman" panose="02020603050405020304" pitchFamily="18" charset="0"/>
              </a:rPr>
              <a:t>AB</a:t>
            </a:r>
            <a:r>
              <a:rPr lang="zh-CN" altLang="en-US">
                <a:latin typeface="微软雅黑" panose="020B0503020204020204" pitchFamily="34" charset="-122"/>
              </a:rPr>
              <a:t>分别相切于点</a:t>
            </a:r>
            <a:r>
              <a:rPr lang="en-US" altLang="zh-CN" i="1">
                <a:latin typeface="Times New Roman" panose="02020603050405020304" pitchFamily="18" charset="0"/>
              </a:rPr>
              <a:t>D</a:t>
            </a:r>
            <a:r>
              <a:rPr lang="en-US" altLang="zh-CN">
                <a:latin typeface="微软雅黑" panose="020B0503020204020204" pitchFamily="34" charset="-122"/>
              </a:rPr>
              <a:t>,</a:t>
            </a:r>
            <a:r>
              <a:rPr lang="en-US" altLang="zh-CN" i="1">
                <a:latin typeface="Times New Roman" panose="02020603050405020304" pitchFamily="18" charset="0"/>
              </a:rPr>
              <a:t>E</a:t>
            </a:r>
            <a:r>
              <a:rPr lang="en-US" altLang="zh-CN">
                <a:latin typeface="微软雅黑" panose="020B0503020204020204" pitchFamily="34" charset="-122"/>
              </a:rPr>
              <a:t>,</a:t>
            </a:r>
            <a:r>
              <a:rPr lang="en-US" altLang="zh-CN" i="1">
                <a:latin typeface="Times New Roman" panose="02020603050405020304" pitchFamily="18" charset="0"/>
              </a:rPr>
              <a:t>F </a:t>
            </a:r>
            <a:r>
              <a:rPr lang="en-US" altLang="zh-CN">
                <a:latin typeface="微软雅黑" panose="020B0503020204020204" pitchFamily="34" charset="-122"/>
              </a:rPr>
              <a:t>.  </a:t>
            </a:r>
            <a:r>
              <a:rPr lang="zh-CN" altLang="en-US">
                <a:latin typeface="微软雅黑" panose="020B0503020204020204" pitchFamily="34" charset="-122"/>
              </a:rPr>
              <a:t>求</a:t>
            </a:r>
            <a:r>
              <a:rPr lang="en-US" altLang="zh-CN" i="1">
                <a:latin typeface="Times New Roman" panose="02020603050405020304" pitchFamily="18" charset="0"/>
              </a:rPr>
              <a:t>AE</a:t>
            </a:r>
            <a:r>
              <a:rPr lang="en-US" altLang="zh-CN">
                <a:latin typeface="微软雅黑" panose="020B0503020204020204" pitchFamily="34" charset="-122"/>
              </a:rPr>
              <a:t>,</a:t>
            </a:r>
            <a:r>
              <a:rPr lang="en-US" altLang="zh-CN" i="1">
                <a:latin typeface="Times New Roman" panose="02020603050405020304" pitchFamily="18" charset="0"/>
              </a:rPr>
              <a:t>CD</a:t>
            </a:r>
            <a:r>
              <a:rPr lang="en-US" altLang="zh-CN">
                <a:latin typeface="微软雅黑" panose="020B0503020204020204" pitchFamily="34" charset="-122"/>
              </a:rPr>
              <a:t>,</a:t>
            </a:r>
            <a:r>
              <a:rPr lang="en-US" altLang="zh-CN" i="1">
                <a:latin typeface="Times New Roman" panose="02020603050405020304" pitchFamily="18" charset="0"/>
              </a:rPr>
              <a:t>BF</a:t>
            </a:r>
            <a:r>
              <a:rPr lang="zh-CN" altLang="en-US">
                <a:latin typeface="微软雅黑" panose="020B0503020204020204" pitchFamily="34" charset="-122"/>
              </a:rPr>
              <a:t>的长</a:t>
            </a:r>
            <a:r>
              <a:rPr lang="en-US" altLang="zh-CN">
                <a:latin typeface="微软雅黑" panose="020B0503020204020204" pitchFamily="34" charset="-122"/>
              </a:rPr>
              <a:t>.</a:t>
            </a:r>
            <a:endParaRPr lang="en-US" altLang="zh-CN"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7550944" y="3356373"/>
            <a:ext cx="211931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3567" name="Text Box 14"/>
          <p:cNvSpPr txBox="1">
            <a:spLocks noChangeArrowheads="1"/>
          </p:cNvSpPr>
          <p:nvPr/>
        </p:nvSpPr>
        <p:spPr bwMode="auto">
          <a:xfrm>
            <a:off x="7417594" y="3356373"/>
            <a:ext cx="225029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I</a:t>
            </a:r>
          </a:p>
        </p:txBody>
      </p:sp>
      <p:grpSp>
        <p:nvGrpSpPr>
          <p:cNvPr id="2" name="Group 15"/>
          <p:cNvGrpSpPr/>
          <p:nvPr/>
        </p:nvGrpSpPr>
        <p:grpSpPr bwMode="auto">
          <a:xfrm>
            <a:off x="6696075" y="2599135"/>
            <a:ext cx="1558529" cy="1875249"/>
            <a:chOff x="4073" y="799"/>
            <a:chExt cx="1418" cy="1574"/>
          </a:xfrm>
        </p:grpSpPr>
        <p:sp>
          <p:nvSpPr>
            <p:cNvPr id="23582" name="Text Box 16"/>
            <p:cNvSpPr txBox="1">
              <a:spLocks noChangeArrowheads="1"/>
            </p:cNvSpPr>
            <p:nvPr/>
          </p:nvSpPr>
          <p:spPr bwMode="auto">
            <a:xfrm>
              <a:off x="5252" y="799"/>
              <a:ext cx="23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endParaRPr lang="en-US" altLang="zh-CN" i="1">
                <a:solidFill>
                  <a:srgbClr val="990033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583" name="Text Box 17"/>
            <p:cNvSpPr txBox="1">
              <a:spLocks noChangeArrowheads="1"/>
            </p:cNvSpPr>
            <p:nvPr/>
          </p:nvSpPr>
          <p:spPr bwMode="auto">
            <a:xfrm>
              <a:off x="4073" y="1480"/>
              <a:ext cx="24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endPara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584" name="Text Box 18"/>
            <p:cNvSpPr txBox="1">
              <a:spLocks noChangeArrowheads="1"/>
            </p:cNvSpPr>
            <p:nvPr/>
          </p:nvSpPr>
          <p:spPr bwMode="auto">
            <a:xfrm>
              <a:off x="5116" y="2024"/>
              <a:ext cx="24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z</a:t>
              </a:r>
              <a:endPara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1458516" y="2041922"/>
            <a:ext cx="4544615" cy="452438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/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解 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: 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设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AE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BF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y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z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,       </a:t>
            </a:r>
          </a:p>
        </p:txBody>
      </p:sp>
      <p:grpSp>
        <p:nvGrpSpPr>
          <p:cNvPr id="3" name="Group 26"/>
          <p:cNvGrpSpPr/>
          <p:nvPr/>
        </p:nvGrpSpPr>
        <p:grpSpPr bwMode="auto">
          <a:xfrm>
            <a:off x="6844904" y="2546748"/>
            <a:ext cx="1609725" cy="1872838"/>
            <a:chOff x="4209" y="754"/>
            <a:chExt cx="1464" cy="1574"/>
          </a:xfrm>
        </p:grpSpPr>
        <p:sp>
          <p:nvSpPr>
            <p:cNvPr id="23579" name="Text Box 27"/>
            <p:cNvSpPr txBox="1">
              <a:spLocks noChangeArrowheads="1"/>
            </p:cNvSpPr>
            <p:nvPr/>
          </p:nvSpPr>
          <p:spPr bwMode="auto">
            <a:xfrm>
              <a:off x="4617" y="754"/>
              <a:ext cx="23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endParaRPr lang="en-US" altLang="zh-CN" i="1">
                <a:solidFill>
                  <a:srgbClr val="990033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580" name="Text Box 28"/>
            <p:cNvSpPr txBox="1">
              <a:spLocks noChangeArrowheads="1"/>
            </p:cNvSpPr>
            <p:nvPr/>
          </p:nvSpPr>
          <p:spPr bwMode="auto">
            <a:xfrm>
              <a:off x="4209" y="1979"/>
              <a:ext cx="24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endPara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581" name="Text Box 29"/>
            <p:cNvSpPr txBox="1">
              <a:spLocks noChangeArrowheads="1"/>
            </p:cNvSpPr>
            <p:nvPr/>
          </p:nvSpPr>
          <p:spPr bwMode="auto">
            <a:xfrm>
              <a:off x="5433" y="1616"/>
              <a:ext cx="24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1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z</a:t>
              </a:r>
              <a:endPara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1853804" y="4131469"/>
            <a:ext cx="3552825" cy="452438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/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答：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AE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 ,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CD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 ,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BF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的长分别是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9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6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.       </a:t>
            </a:r>
          </a:p>
        </p:txBody>
      </p:sp>
      <p:grpSp>
        <p:nvGrpSpPr>
          <p:cNvPr id="4" name="Group 35"/>
          <p:cNvGrpSpPr/>
          <p:nvPr/>
        </p:nvGrpSpPr>
        <p:grpSpPr bwMode="auto">
          <a:xfrm>
            <a:off x="1853803" y="2631281"/>
            <a:ext cx="3748088" cy="1200151"/>
            <a:chOff x="1551" y="2523"/>
            <a:chExt cx="3148" cy="1008"/>
          </a:xfrm>
        </p:grpSpPr>
        <p:sp>
          <p:nvSpPr>
            <p:cNvPr id="27" name="AutoShape 19"/>
            <p:cNvSpPr/>
            <p:nvPr/>
          </p:nvSpPr>
          <p:spPr bwMode="auto">
            <a:xfrm>
              <a:off x="1826" y="2673"/>
              <a:ext cx="198" cy="746"/>
            </a:xfrm>
            <a:prstGeom prst="leftBrace">
              <a:avLst>
                <a:gd name="adj1" fmla="val 39561"/>
                <a:gd name="adj2" fmla="val 50000"/>
              </a:avLst>
            </a:prstGeom>
            <a:noFill/>
            <a:ln w="28575">
              <a:solidFill>
                <a:srgbClr val="FF0000"/>
              </a:solidFill>
              <a:round/>
            </a:ln>
          </p:spPr>
          <p:txBody>
            <a:bodyPr wrap="none" anchor="ctr"/>
            <a:lstStyle>
              <a:lvl1pPr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sz="180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20"/>
            <p:cNvSpPr txBox="1">
              <a:spLocks noChangeArrowheads="1"/>
            </p:cNvSpPr>
            <p:nvPr/>
          </p:nvSpPr>
          <p:spPr bwMode="auto">
            <a:xfrm>
              <a:off x="2043" y="2523"/>
              <a:ext cx="1088" cy="100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zh-CN" sz="1800" i="1" dirty="0" err="1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x</a:t>
              </a:r>
              <a:r>
                <a:rPr lang="en-US" altLang="zh-CN" sz="1800" dirty="0" err="1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+</a:t>
              </a:r>
              <a:r>
                <a:rPr lang="en-US" altLang="zh-CN" sz="1800" i="1" dirty="0" err="1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y</a:t>
              </a:r>
              <a:r>
                <a:rPr lang="en-US" altLang="zh-CN" sz="1800" dirty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=</a:t>
              </a:r>
              <a:r>
                <a:rPr lang="en-US" altLang="zh-CN" sz="1800" dirty="0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15</a:t>
              </a:r>
              <a:r>
                <a:rPr lang="en-US" altLang="zh-CN" sz="1800" dirty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,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zh-CN" sz="1800" i="1" dirty="0" err="1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y</a:t>
              </a:r>
              <a:r>
                <a:rPr lang="en-US" altLang="zh-CN" sz="1800" dirty="0" err="1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+</a:t>
              </a:r>
              <a:r>
                <a:rPr lang="en-US" altLang="zh-CN" sz="1800" i="1" dirty="0" err="1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z</a:t>
              </a:r>
              <a:r>
                <a:rPr lang="en-US" altLang="zh-CN" sz="1800" dirty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=</a:t>
              </a:r>
              <a:r>
                <a:rPr lang="en-US" altLang="zh-CN" sz="1800" dirty="0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8</a:t>
              </a:r>
              <a:r>
                <a:rPr lang="en-US" altLang="zh-CN" sz="1800" dirty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,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zh-CN" sz="1800" i="1" dirty="0" err="1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x</a:t>
              </a:r>
              <a:r>
                <a:rPr lang="en-US" altLang="zh-CN" sz="1800" dirty="0" err="1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+</a:t>
              </a:r>
              <a:r>
                <a:rPr lang="en-US" altLang="zh-CN" sz="1800" i="1" dirty="0" err="1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z</a:t>
              </a:r>
              <a:r>
                <a:rPr lang="en-US" altLang="zh-CN" sz="1800" dirty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=</a:t>
              </a:r>
              <a:r>
                <a:rPr lang="en-US" altLang="zh-CN" sz="1800" dirty="0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11</a:t>
              </a:r>
              <a:r>
                <a:rPr lang="en-US" altLang="zh-CN" sz="1800" dirty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,</a:t>
              </a:r>
            </a:p>
          </p:txBody>
        </p:sp>
        <p:sp>
          <p:nvSpPr>
            <p:cNvPr id="29" name="AutoShape 30"/>
            <p:cNvSpPr/>
            <p:nvPr/>
          </p:nvSpPr>
          <p:spPr bwMode="auto">
            <a:xfrm>
              <a:off x="3477" y="2690"/>
              <a:ext cx="133" cy="684"/>
            </a:xfrm>
            <a:prstGeom prst="leftBrace">
              <a:avLst>
                <a:gd name="adj1" fmla="val 31976"/>
                <a:gd name="adj2" fmla="val 50000"/>
              </a:avLst>
            </a:prstGeom>
            <a:noFill/>
            <a:ln w="28575">
              <a:solidFill>
                <a:srgbClr val="FF0000"/>
              </a:solidFill>
              <a:round/>
            </a:ln>
          </p:spPr>
          <p:txBody>
            <a:bodyPr wrap="none" anchor="ctr"/>
            <a:lstStyle>
              <a:lvl1pPr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zh-CN" sz="180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3611" y="2523"/>
              <a:ext cx="1088" cy="100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zh-CN" sz="1800" i="1" dirty="0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x</a:t>
              </a:r>
              <a:r>
                <a:rPr lang="en-US" altLang="zh-CN" sz="1800" dirty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=</a:t>
              </a:r>
              <a:r>
                <a:rPr lang="en-US" altLang="zh-CN" sz="1800" dirty="0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9</a:t>
              </a:r>
              <a:r>
                <a:rPr lang="en-US" altLang="zh-CN" sz="1800" dirty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,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zh-CN" sz="1800" i="1" dirty="0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y</a:t>
              </a:r>
              <a:r>
                <a:rPr lang="en-US" altLang="zh-CN" sz="1800" dirty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=</a:t>
              </a:r>
              <a:r>
                <a:rPr lang="en-US" altLang="zh-CN" sz="1800" dirty="0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6</a:t>
              </a:r>
              <a:r>
                <a:rPr lang="en-US" altLang="zh-CN" sz="1800" dirty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,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zh-CN" sz="1800" i="1" dirty="0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z</a:t>
              </a:r>
              <a:r>
                <a:rPr lang="en-US" altLang="zh-CN" sz="1800" dirty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=</a:t>
              </a:r>
              <a:r>
                <a:rPr lang="en-US" altLang="zh-CN" sz="1800" dirty="0">
                  <a:solidFill>
                    <a:srgbClr val="FF0000"/>
                  </a:solidFill>
                  <a:ea typeface="+mn-ea"/>
                  <a:cs typeface="Times New Roman" panose="02020603050405020304" pitchFamily="18" charset="0"/>
                </a:rPr>
                <a:t>2</a:t>
              </a:r>
              <a:r>
                <a:rPr lang="en-US" altLang="zh-CN" sz="1800" dirty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,</a:t>
              </a:r>
            </a:p>
          </p:txBody>
        </p:sp>
        <p:sp>
          <p:nvSpPr>
            <p:cNvPr id="31" name="Text Box 33"/>
            <p:cNvSpPr txBox="1">
              <a:spLocks noChangeArrowheads="1"/>
            </p:cNvSpPr>
            <p:nvPr/>
          </p:nvSpPr>
          <p:spPr bwMode="auto">
            <a:xfrm>
              <a:off x="1551" y="2872"/>
              <a:ext cx="492" cy="3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800" dirty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则</a:t>
              </a:r>
            </a:p>
          </p:txBody>
        </p:sp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2987" y="2872"/>
              <a:ext cx="795" cy="31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1800" dirty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解得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教学目标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129904" y="1025129"/>
            <a:ext cx="7136606" cy="339323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300000"/>
              </a:lnSpc>
              <a:defRPr/>
            </a:pPr>
            <a:r>
              <a:rPr kumimoji="0" lang="en-US" altLang="zh-CN" sz="1800" dirty="0"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  <a:r>
              <a:rPr kumimoji="0" lang="zh-CN" altLang="en-US" sz="1800" dirty="0">
                <a:latin typeface="+mn-ea"/>
                <a:ea typeface="+mn-ea"/>
              </a:rPr>
              <a:t>理解切线长的概念，掌握切线长定理．</a:t>
            </a:r>
          </a:p>
          <a:p>
            <a:pPr eaLnBrk="1" hangingPunct="1">
              <a:lnSpc>
                <a:spcPct val="300000"/>
              </a:lnSpc>
              <a:defRPr/>
            </a:pPr>
            <a:r>
              <a:rPr kumimoji="0" lang="en-US" altLang="zh-CN" sz="1800" dirty="0"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  <a:r>
              <a:rPr kumimoji="0" lang="zh-CN" altLang="en-US" sz="1800" dirty="0">
                <a:latin typeface="+mn-ea"/>
                <a:ea typeface="+mn-ea"/>
              </a:rPr>
              <a:t>学会运用切线长定理解有关问题．</a:t>
            </a:r>
          </a:p>
          <a:p>
            <a:pPr eaLnBrk="1" hangingPunct="1">
              <a:lnSpc>
                <a:spcPct val="300000"/>
              </a:lnSpc>
              <a:defRPr/>
            </a:pPr>
            <a:r>
              <a:rPr kumimoji="0" lang="en-US" altLang="zh-CN" sz="1800" dirty="0"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  <a:r>
              <a:rPr kumimoji="0" lang="zh-CN" altLang="en-US" sz="1800" dirty="0">
                <a:latin typeface="+mn-ea"/>
                <a:ea typeface="+mn-ea"/>
              </a:rPr>
              <a:t>通过对例题的分析，培养学生分析总结问题的习惯，提高学生综合运用知识解题的能力，培养数形结合的思想．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2193131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课堂小结</a:t>
            </a:r>
          </a:p>
        </p:txBody>
      </p:sp>
      <p:sp>
        <p:nvSpPr>
          <p:cNvPr id="3" name="Text Box 26"/>
          <p:cNvSpPr txBox="1">
            <a:spLocks noChangeArrowheads="1"/>
          </p:cNvSpPr>
          <p:nvPr/>
        </p:nvSpPr>
        <p:spPr bwMode="auto">
          <a:xfrm>
            <a:off x="957262" y="913210"/>
            <a:ext cx="1934766" cy="484584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kumimoji="0"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切线的</a:t>
            </a:r>
            <a:r>
              <a:rPr kumimoji="0" lang="en-US" altLang="zh-CN" sz="1800" b="1" dirty="0">
                <a:solidFill>
                  <a:srgbClr val="0070C0"/>
                </a:solidFill>
                <a:ea typeface="+mn-ea"/>
                <a:cs typeface="Times New Roman" panose="02020603050405020304" pitchFamily="18" charset="0"/>
              </a:rPr>
              <a:t>6</a:t>
            </a:r>
            <a:r>
              <a:rPr kumimoji="0"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个性质：</a:t>
            </a:r>
          </a:p>
        </p:txBody>
      </p:sp>
      <p:sp>
        <p:nvSpPr>
          <p:cNvPr id="5" name="Text Box 26"/>
          <p:cNvSpPr txBox="1">
            <a:spLocks noChangeArrowheads="1"/>
          </p:cNvSpPr>
          <p:nvPr/>
        </p:nvSpPr>
        <p:spPr bwMode="auto">
          <a:xfrm>
            <a:off x="1319212" y="1458517"/>
            <a:ext cx="5749529" cy="3393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kumimoji="0" lang="zh-CN" altLang="en-US" sz="1800" dirty="0">
                <a:latin typeface="+mn-ea"/>
                <a:ea typeface="+mn-ea"/>
              </a:rPr>
              <a:t>（</a:t>
            </a:r>
            <a:r>
              <a:rPr kumimoji="0" lang="en-US" altLang="zh-CN" sz="1800" dirty="0"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zh-CN" altLang="en-US" sz="1800" dirty="0">
                <a:latin typeface="+mn-ea"/>
                <a:ea typeface="+mn-ea"/>
              </a:rPr>
              <a:t>）切线和圆只有一个公共点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kumimoji="0" lang="zh-CN" altLang="en-US" sz="1800" dirty="0">
                <a:latin typeface="+mn-ea"/>
                <a:ea typeface="+mn-ea"/>
              </a:rPr>
              <a:t>（</a:t>
            </a:r>
            <a:r>
              <a:rPr kumimoji="0" lang="en-US" altLang="zh-CN" sz="1800" dirty="0"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zh-CN" altLang="en-US" sz="1800" dirty="0">
                <a:latin typeface="+mn-ea"/>
                <a:ea typeface="+mn-ea"/>
              </a:rPr>
              <a:t>）切线和圆心的距离等于圆的半径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kumimoji="0" lang="zh-CN" altLang="en-US" sz="1800" dirty="0">
                <a:latin typeface="+mn-ea"/>
                <a:ea typeface="+mn-ea"/>
              </a:rPr>
              <a:t>（</a:t>
            </a:r>
            <a:r>
              <a:rPr kumimoji="0" lang="en-US" altLang="zh-CN" sz="1800" dirty="0"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zh-CN" altLang="en-US" sz="1800" dirty="0">
                <a:latin typeface="+mn-ea"/>
                <a:ea typeface="+mn-ea"/>
              </a:rPr>
              <a:t>）切线垂直于过切点的半径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kumimoji="0" lang="zh-CN" altLang="en-US" sz="1800" dirty="0">
                <a:latin typeface="+mn-ea"/>
                <a:ea typeface="+mn-ea"/>
              </a:rPr>
              <a:t>（</a:t>
            </a:r>
            <a:r>
              <a:rPr kumimoji="0" lang="en-US" altLang="zh-CN" sz="1800" dirty="0">
                <a:ea typeface="+mn-ea"/>
                <a:cs typeface="Times New Roman" panose="02020603050405020304" pitchFamily="18" charset="0"/>
              </a:rPr>
              <a:t>4</a:t>
            </a:r>
            <a:r>
              <a:rPr kumimoji="0" lang="zh-CN" altLang="en-US" sz="1800" dirty="0">
                <a:latin typeface="+mn-ea"/>
                <a:ea typeface="+mn-ea"/>
              </a:rPr>
              <a:t>）经过圆心垂直于切线的直线必过切点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kumimoji="0" lang="zh-CN" altLang="en-US" sz="1800" dirty="0">
                <a:latin typeface="+mn-ea"/>
                <a:ea typeface="+mn-ea"/>
              </a:rPr>
              <a:t>（</a:t>
            </a:r>
            <a:r>
              <a:rPr kumimoji="0" lang="en-US" altLang="zh-CN" sz="1800" dirty="0">
                <a:ea typeface="+mn-ea"/>
                <a:cs typeface="Times New Roman" panose="02020603050405020304" pitchFamily="18" charset="0"/>
              </a:rPr>
              <a:t>5</a:t>
            </a:r>
            <a:r>
              <a:rPr kumimoji="0" lang="zh-CN" altLang="en-US" sz="1800" dirty="0">
                <a:latin typeface="+mn-ea"/>
                <a:ea typeface="+mn-ea"/>
              </a:rPr>
              <a:t>）经过切点垂直于切线的直线必过圆心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kumimoji="0" lang="zh-CN" altLang="en-US" sz="1800" dirty="0">
                <a:latin typeface="+mn-ea"/>
                <a:ea typeface="+mn-ea"/>
              </a:rPr>
              <a:t>（</a:t>
            </a:r>
            <a:r>
              <a:rPr kumimoji="0" lang="en-US" altLang="zh-CN" sz="1800" dirty="0">
                <a:ea typeface="+mn-ea"/>
                <a:cs typeface="Times New Roman" panose="02020603050405020304" pitchFamily="18" charset="0"/>
              </a:rPr>
              <a:t>6</a:t>
            </a:r>
            <a:r>
              <a:rPr kumimoji="0" lang="zh-CN" altLang="en-US" sz="1800" dirty="0">
                <a:latin typeface="+mn-ea"/>
                <a:ea typeface="+mn-ea"/>
              </a:rPr>
              <a:t>）切线长定理</a:t>
            </a:r>
            <a:r>
              <a:rPr kumimoji="0" lang="en-US" altLang="zh-CN" sz="1800" dirty="0">
                <a:latin typeface="+mn-ea"/>
                <a:ea typeface="+mn-ea"/>
              </a:rPr>
              <a:t>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2"/>
          <p:cNvSpPr txBox="1">
            <a:spLocks noChangeArrowheads="1"/>
          </p:cNvSpPr>
          <p:nvPr/>
        </p:nvSpPr>
        <p:spPr bwMode="auto">
          <a:xfrm>
            <a:off x="1073944" y="116681"/>
            <a:ext cx="14632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1004887" y="822723"/>
            <a:ext cx="6910388" cy="173116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300000"/>
              </a:lnSpc>
              <a:defRPr/>
            </a:pPr>
            <a:r>
              <a:rPr lang="en-US" altLang="zh-CN" sz="1800" dirty="0"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latin typeface="+mn-ea"/>
                <a:ea typeface="+mn-ea"/>
              </a:rPr>
              <a:t>．如图，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PA</a:t>
            </a:r>
            <a:r>
              <a:rPr lang="en-US" altLang="zh-CN" sz="1800" dirty="0">
                <a:latin typeface="+mn-ea"/>
                <a:ea typeface="+mn-ea"/>
              </a:rPr>
              <a:t>,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PB</a:t>
            </a:r>
            <a:r>
              <a:rPr lang="zh-CN" altLang="en-US" sz="1800" dirty="0">
                <a:latin typeface="+mn-ea"/>
                <a:ea typeface="+mn-ea"/>
              </a:rPr>
              <a:t>是⊙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O</a:t>
            </a:r>
            <a:r>
              <a:rPr lang="zh-CN" altLang="en-US" sz="1800" dirty="0">
                <a:latin typeface="+mn-ea"/>
                <a:ea typeface="+mn-ea"/>
              </a:rPr>
              <a:t>的切线，切点分别是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latin typeface="+mn-ea"/>
                <a:ea typeface="+mn-ea"/>
              </a:rPr>
              <a:t>,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en-US" sz="1800" dirty="0">
                <a:latin typeface="+mn-ea"/>
                <a:ea typeface="+mn-ea"/>
              </a:rPr>
              <a:t>，如果∠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P</a:t>
            </a:r>
            <a:r>
              <a:rPr lang="zh-CN" altLang="en-US" sz="1800" dirty="0">
                <a:latin typeface="+mn-ea"/>
                <a:ea typeface="+mn-ea"/>
              </a:rPr>
              <a:t>＝</a:t>
            </a:r>
            <a:r>
              <a:rPr lang="en-US" altLang="zh-CN" sz="1800" dirty="0">
                <a:ea typeface="+mn-ea"/>
                <a:cs typeface="Times New Roman" panose="02020603050405020304" pitchFamily="18" charset="0"/>
              </a:rPr>
              <a:t>60</a:t>
            </a:r>
            <a:r>
              <a:rPr lang="en-US" altLang="zh-CN" sz="1800" dirty="0">
                <a:latin typeface="+mn-ea"/>
                <a:ea typeface="+mn-ea"/>
              </a:rPr>
              <a:t>°,</a:t>
            </a:r>
            <a:r>
              <a:rPr lang="zh-CN" altLang="en-US" sz="1800" dirty="0">
                <a:latin typeface="+mn-ea"/>
                <a:ea typeface="+mn-ea"/>
              </a:rPr>
              <a:t>那么∠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AOB</a:t>
            </a:r>
            <a:r>
              <a:rPr lang="zh-CN" altLang="en-US" sz="1800" dirty="0">
                <a:latin typeface="+mn-ea"/>
                <a:ea typeface="+mn-ea"/>
              </a:rPr>
              <a:t>等于（    ） </a:t>
            </a:r>
          </a:p>
        </p:txBody>
      </p:sp>
      <p:pic>
        <p:nvPicPr>
          <p:cNvPr id="25604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6116" y="2393157"/>
            <a:ext cx="2750344" cy="1689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14"/>
          <p:cNvSpPr>
            <a:spLocks noChangeArrowheads="1"/>
          </p:cNvSpPr>
          <p:nvPr/>
        </p:nvSpPr>
        <p:spPr bwMode="auto">
          <a:xfrm>
            <a:off x="1004888" y="2490788"/>
            <a:ext cx="4155281" cy="173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ct val="3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A.  60°             B.  90°</a:t>
            </a:r>
          </a:p>
          <a:p>
            <a:pPr>
              <a:lnSpc>
                <a:spcPct val="3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C.  120°           D.  150°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127647" y="2125266"/>
            <a:ext cx="7810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2"/>
          <p:cNvSpPr txBox="1">
            <a:spLocks noChangeArrowheads="1"/>
          </p:cNvSpPr>
          <p:nvPr/>
        </p:nvSpPr>
        <p:spPr bwMode="auto">
          <a:xfrm>
            <a:off x="1073944" y="116681"/>
            <a:ext cx="14632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959989" y="898857"/>
            <a:ext cx="7647932" cy="1229471"/>
          </a:xfrm>
          <a:prstGeom prst="rect">
            <a:avLst/>
          </a:prstGeom>
          <a:blipFill rotWithShape="0">
            <a:blip r:embed="rId3" cstate="email"/>
            <a:stretch>
              <a:fillRect/>
            </a:stretch>
          </a:blipFill>
          <a:ln>
            <a:noFill/>
          </a:ln>
        </p:spPr>
        <p:txBody>
          <a:bodyPr lIns="68580" tIns="34290" rIns="68580" bIns="34290"/>
          <a:lstStyle/>
          <a:p>
            <a:pPr eaLnBrk="0" hangingPunct="0">
              <a:defRPr/>
            </a:pPr>
            <a:r>
              <a:rPr lang="zh-CN" altLang="en-US" noProof="1">
                <a:noFill/>
              </a:rPr>
              <a:t> </a:t>
            </a:r>
          </a:p>
        </p:txBody>
      </p:sp>
      <p:sp>
        <p:nvSpPr>
          <p:cNvPr id="26628" name="Line 6"/>
          <p:cNvSpPr>
            <a:spLocks noChangeShapeType="1"/>
          </p:cNvSpPr>
          <p:nvPr/>
        </p:nvSpPr>
        <p:spPr bwMode="auto">
          <a:xfrm>
            <a:off x="5061347" y="2218135"/>
            <a:ext cx="270272" cy="27027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pic>
        <p:nvPicPr>
          <p:cNvPr id="26629" name="Picture 25"/>
          <p:cNvPicPr>
            <a:picLocks noChangeAspect="1" noChangeArrowheads="1"/>
          </p:cNvPicPr>
          <p:nvPr/>
        </p:nvPicPr>
        <p:blipFill>
          <a:blip r:embed="rId4" cstate="email"/>
          <a:srcRect t="-3691"/>
          <a:stretch>
            <a:fillRect/>
          </a:stretch>
        </p:blipFill>
        <p:spPr bwMode="auto">
          <a:xfrm>
            <a:off x="6465094" y="1513285"/>
            <a:ext cx="1764506" cy="1373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/>
          <p:cNvGrpSpPr/>
          <p:nvPr/>
        </p:nvGrpSpPr>
        <p:grpSpPr bwMode="auto">
          <a:xfrm>
            <a:off x="6465094" y="3081338"/>
            <a:ext cx="1879997" cy="1638300"/>
            <a:chOff x="8619999" y="4108435"/>
            <a:chExt cx="2506791" cy="2184447"/>
          </a:xfrm>
        </p:grpSpPr>
        <p:pic>
          <p:nvPicPr>
            <p:cNvPr id="26633" name="Picture 25"/>
            <p:cNvPicPr>
              <a:picLocks noChangeAspect="1" noChangeArrowheads="1"/>
            </p:cNvPicPr>
            <p:nvPr/>
          </p:nvPicPr>
          <p:blipFill>
            <a:blip r:embed="rId4" cstate="email"/>
            <a:srcRect t="-3691"/>
            <a:stretch>
              <a:fillRect/>
            </a:stretch>
          </p:blipFill>
          <p:spPr bwMode="auto">
            <a:xfrm>
              <a:off x="8619999" y="4342159"/>
              <a:ext cx="2506791" cy="1950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4" name="Line 25"/>
            <p:cNvSpPr>
              <a:spLocks noChangeShapeType="1"/>
            </p:cNvSpPr>
            <p:nvPr/>
          </p:nvSpPr>
          <p:spPr bwMode="auto">
            <a:xfrm flipV="1">
              <a:off x="9634477" y="4499261"/>
              <a:ext cx="1" cy="91098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5" name="Line 26"/>
            <p:cNvSpPr>
              <a:spLocks noChangeShapeType="1"/>
            </p:cNvSpPr>
            <p:nvPr/>
          </p:nvSpPr>
          <p:spPr bwMode="auto">
            <a:xfrm flipH="1" flipV="1">
              <a:off x="9217683" y="5191124"/>
              <a:ext cx="376691" cy="24215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6" name="Text Box 27"/>
            <p:cNvSpPr txBox="1">
              <a:spLocks noChangeArrowheads="1"/>
            </p:cNvSpPr>
            <p:nvPr/>
          </p:nvSpPr>
          <p:spPr bwMode="auto">
            <a:xfrm>
              <a:off x="9430797" y="4108435"/>
              <a:ext cx="522436" cy="430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1500" b="1" i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26637" name="Text Box 28"/>
            <p:cNvSpPr txBox="1">
              <a:spLocks noChangeArrowheads="1"/>
            </p:cNvSpPr>
            <p:nvPr/>
          </p:nvSpPr>
          <p:spPr bwMode="auto">
            <a:xfrm>
              <a:off x="8899367" y="4912094"/>
              <a:ext cx="502255" cy="430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1500" b="1" i="1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</p:grpSp>
      <p:sp>
        <p:nvSpPr>
          <p:cNvPr id="13" name="Text 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959990" y="2194093"/>
            <a:ext cx="5168913" cy="2389696"/>
          </a:xfrm>
          <a:prstGeom prst="rect">
            <a:avLst/>
          </a:prstGeom>
          <a:blipFill rotWithShape="0">
            <a:blip r:embed="rId5" cstate="email"/>
            <a:stretch>
              <a:fillRect l="-1415"/>
            </a:stretch>
          </a:blipFill>
          <a:ln>
            <a:noFill/>
          </a:ln>
        </p:spPr>
        <p:txBody>
          <a:bodyPr lIns="68580" tIns="34290" rIns="68580" bIns="34290"/>
          <a:lstStyle/>
          <a:p>
            <a:pPr eaLnBrk="0" hangingPunct="0">
              <a:defRPr/>
            </a:pPr>
            <a:r>
              <a:rPr lang="zh-CN" altLang="en-US" noProof="1">
                <a:noFill/>
              </a:rPr>
              <a:t> 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685485" y="1017985"/>
            <a:ext cx="322659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D</a:t>
            </a:r>
            <a:endParaRPr lang="en-US" altLang="zh-CN">
              <a:solidFill>
                <a:srgbClr val="FF33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219313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900113" y="865585"/>
            <a:ext cx="7508081" cy="117633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kumimoji="0" lang="en-US" altLang="zh-CN" sz="1800" dirty="0"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  <a:r>
              <a:rPr kumimoji="0" lang="zh-CN" altLang="en-US" sz="1800" dirty="0">
                <a:latin typeface="+mn-ea"/>
                <a:ea typeface="+mn-ea"/>
              </a:rPr>
              <a:t>已知：如图</a:t>
            </a:r>
            <a:r>
              <a:rPr kumimoji="0" lang="en-US" altLang="zh-CN" sz="1800" dirty="0">
                <a:latin typeface="+mn-ea"/>
                <a:ea typeface="+mn-ea"/>
              </a:rPr>
              <a:t>,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PA</a:t>
            </a:r>
            <a:r>
              <a:rPr kumimoji="0" lang="en-US" altLang="zh-CN" sz="1800" dirty="0">
                <a:latin typeface="+mn-ea"/>
                <a:ea typeface="+mn-ea"/>
              </a:rPr>
              <a:t>,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PB</a:t>
            </a:r>
            <a:r>
              <a:rPr kumimoji="0" lang="zh-CN" altLang="en-US" sz="1800" dirty="0">
                <a:latin typeface="+mn-ea"/>
                <a:ea typeface="+mn-ea"/>
              </a:rPr>
              <a:t>是⊙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zh-CN" altLang="en-US" sz="1800" dirty="0">
                <a:latin typeface="+mn-ea"/>
                <a:ea typeface="+mn-ea"/>
              </a:rPr>
              <a:t>的切线，切点分别是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altLang="zh-CN" sz="1800" dirty="0">
                <a:latin typeface="+mn-ea"/>
                <a:ea typeface="+mn-ea"/>
              </a:rPr>
              <a:t>,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1800" dirty="0">
                <a:latin typeface="+mn-ea"/>
                <a:ea typeface="+mn-ea"/>
              </a:rPr>
              <a:t>，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Q</a:t>
            </a:r>
            <a:r>
              <a:rPr kumimoji="0" lang="zh-CN" altLang="en-US" sz="1800" dirty="0">
                <a:latin typeface="+mn-ea"/>
                <a:ea typeface="+mn-ea"/>
              </a:rPr>
              <a:t>为⊙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zh-CN" altLang="en-US" sz="1800" dirty="0">
                <a:latin typeface="+mn-ea"/>
                <a:ea typeface="+mn-ea"/>
              </a:rPr>
              <a:t>上一点，过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Q</a:t>
            </a:r>
            <a:r>
              <a:rPr kumimoji="0" lang="zh-CN" altLang="en-US" sz="1800" dirty="0">
                <a:latin typeface="+mn-ea"/>
                <a:ea typeface="+mn-ea"/>
              </a:rPr>
              <a:t>点作⊙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zh-CN" altLang="en-US" sz="1800" dirty="0">
                <a:latin typeface="+mn-ea"/>
                <a:ea typeface="+mn-ea"/>
              </a:rPr>
              <a:t>的切线，交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PA</a:t>
            </a:r>
            <a:r>
              <a:rPr kumimoji="0" lang="en-US" altLang="zh-CN" sz="1800" dirty="0">
                <a:latin typeface="+mn-ea"/>
                <a:ea typeface="+mn-ea"/>
              </a:rPr>
              <a:t>,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PB</a:t>
            </a:r>
            <a:r>
              <a:rPr kumimoji="0" lang="zh-CN" altLang="en-US" sz="1800" dirty="0">
                <a:latin typeface="+mn-ea"/>
                <a:ea typeface="+mn-ea"/>
              </a:rPr>
              <a:t>于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E</a:t>
            </a:r>
            <a:r>
              <a:rPr kumimoji="0" lang="en-US" altLang="zh-CN" sz="1800" dirty="0">
                <a:latin typeface="+mn-ea"/>
                <a:ea typeface="+mn-ea"/>
              </a:rPr>
              <a:t>,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zh-CN" altLang="en-US" sz="1800" dirty="0">
                <a:latin typeface="+mn-ea"/>
                <a:ea typeface="+mn-ea"/>
              </a:rPr>
              <a:t>点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  <a:r>
              <a:rPr kumimoji="0" lang="zh-CN" altLang="en-US" sz="1800" dirty="0">
                <a:latin typeface="+mn-ea"/>
                <a:ea typeface="+mn-ea"/>
              </a:rPr>
              <a:t>已知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PA</a:t>
            </a:r>
            <a:r>
              <a:rPr kumimoji="0" lang="en-US" altLang="zh-CN" sz="1800" dirty="0">
                <a:latin typeface="+mn-ea"/>
                <a:ea typeface="+mn-ea"/>
              </a:rPr>
              <a:t>=</a:t>
            </a:r>
            <a:r>
              <a:rPr kumimoji="0" lang="en-US" altLang="zh-CN" sz="1800" dirty="0">
                <a:ea typeface="+mn-ea"/>
                <a:cs typeface="Times New Roman" panose="02020603050405020304" pitchFamily="18" charset="0"/>
              </a:rPr>
              <a:t>12cm</a:t>
            </a:r>
            <a:r>
              <a:rPr kumimoji="0" lang="zh-CN" altLang="en-US" sz="1800" dirty="0">
                <a:latin typeface="+mn-ea"/>
                <a:ea typeface="+mn-ea"/>
              </a:rPr>
              <a:t>，求</a:t>
            </a:r>
            <a:r>
              <a:rPr kumimoji="0" lang="en-US" altLang="en-US" sz="1800" dirty="0">
                <a:latin typeface="+mn-ea"/>
                <a:ea typeface="+mn-ea"/>
              </a:rPr>
              <a:t>△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PEF</a:t>
            </a:r>
            <a:r>
              <a:rPr kumimoji="0" lang="zh-CN" altLang="en-US" sz="1800" dirty="0">
                <a:latin typeface="+mn-ea"/>
                <a:ea typeface="+mn-ea"/>
              </a:rPr>
              <a:t>的周长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900112" y="2181225"/>
            <a:ext cx="4882754" cy="483394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解 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: 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由题意的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EQ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EA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, 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FQ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FB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PB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28738" y="2839642"/>
            <a:ext cx="2878931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∴ 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PE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EQ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0"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12cm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328738" y="3507582"/>
            <a:ext cx="2639616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PF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FQ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PB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0"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12cm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303735" y="4176713"/>
            <a:ext cx="2349103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∴</a:t>
            </a:r>
            <a:r>
              <a:rPr kumimoji="0" lang="en-US" altLang="en-US" sz="1800" dirty="0">
                <a:solidFill>
                  <a:srgbClr val="FF0000"/>
                </a:solidFill>
                <a:latin typeface="+mn-ea"/>
                <a:ea typeface="+mn-ea"/>
                <a:sym typeface="+mn-ea"/>
              </a:rPr>
              <a:t>△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  <a:sym typeface="+mn-ea"/>
              </a:rPr>
              <a:t>PEF</a:t>
            </a:r>
            <a:r>
              <a:rPr kumimoji="0" lang="zh-CN" altLang="en-US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  <a:sym typeface="+mn-ea"/>
              </a:rPr>
              <a:t>的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周长为</a:t>
            </a:r>
            <a:r>
              <a:rPr kumimoji="0"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24cm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pic>
        <p:nvPicPr>
          <p:cNvPr id="27656" name="Picture 6"/>
          <p:cNvPicPr>
            <a:picLocks noChangeAspect="1" noChangeArrowheads="1"/>
          </p:cNvPicPr>
          <p:nvPr/>
        </p:nvPicPr>
        <p:blipFill>
          <a:blip r:embed="rId3" cstate="email"/>
          <a:srcRect b="-5626"/>
          <a:stretch>
            <a:fillRect/>
          </a:stretch>
        </p:blipFill>
        <p:spPr bwMode="auto">
          <a:xfrm>
            <a:off x="6260307" y="2219325"/>
            <a:ext cx="2127647" cy="1587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7" name="Rectangle 16"/>
          <p:cNvSpPr>
            <a:spLocks noChangeArrowheads="1"/>
          </p:cNvSpPr>
          <p:nvPr/>
        </p:nvSpPr>
        <p:spPr bwMode="auto">
          <a:xfrm>
            <a:off x="7235429" y="3600450"/>
            <a:ext cx="177403" cy="1607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658" name="Text Box 15"/>
          <p:cNvSpPr txBox="1">
            <a:spLocks noChangeArrowheads="1"/>
          </p:cNvSpPr>
          <p:nvPr/>
        </p:nvSpPr>
        <p:spPr bwMode="auto">
          <a:xfrm>
            <a:off x="7224713" y="3561160"/>
            <a:ext cx="245269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新课导入</a:t>
            </a:r>
          </a:p>
        </p:txBody>
      </p:sp>
      <p:sp>
        <p:nvSpPr>
          <p:cNvPr id="8195" name="圆角矩形 31"/>
          <p:cNvSpPr>
            <a:spLocks noChangeArrowheads="1"/>
          </p:cNvSpPr>
          <p:nvPr/>
        </p:nvSpPr>
        <p:spPr bwMode="auto">
          <a:xfrm>
            <a:off x="1126331" y="901304"/>
            <a:ext cx="1162050" cy="3810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 lIns="68580" tIns="34290" rIns="68580" bIns="34290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</a:rPr>
              <a:t>情境引入</a:t>
            </a:r>
          </a:p>
        </p:txBody>
      </p:sp>
      <p:sp>
        <p:nvSpPr>
          <p:cNvPr id="8196" name="AutoShape 36"/>
          <p:cNvSpPr>
            <a:spLocks noChangeAspect="1" noChangeArrowheads="1" noTextEdit="1"/>
          </p:cNvSpPr>
          <p:nvPr/>
        </p:nvSpPr>
        <p:spPr bwMode="auto">
          <a:xfrm>
            <a:off x="6354367" y="3143250"/>
            <a:ext cx="2430065" cy="1427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2" name="Group 62"/>
          <p:cNvGrpSpPr/>
          <p:nvPr/>
        </p:nvGrpSpPr>
        <p:grpSpPr bwMode="auto">
          <a:xfrm>
            <a:off x="6488906" y="2846785"/>
            <a:ext cx="2106216" cy="2094309"/>
            <a:chOff x="3224" y="2199"/>
            <a:chExt cx="1769" cy="1759"/>
          </a:xfrm>
        </p:grpSpPr>
        <p:sp>
          <p:nvSpPr>
            <p:cNvPr id="8217" name="Line 52"/>
            <p:cNvSpPr>
              <a:spLocks noChangeShapeType="1"/>
            </p:cNvSpPr>
            <p:nvPr/>
          </p:nvSpPr>
          <p:spPr bwMode="auto">
            <a:xfrm>
              <a:off x="3224" y="2199"/>
              <a:ext cx="1769" cy="83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8" name="Line 53"/>
            <p:cNvSpPr>
              <a:spLocks noChangeShapeType="1"/>
            </p:cNvSpPr>
            <p:nvPr/>
          </p:nvSpPr>
          <p:spPr bwMode="auto">
            <a:xfrm flipH="1">
              <a:off x="3376" y="3035"/>
              <a:ext cx="1617" cy="79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219" name="Group 56"/>
            <p:cNvGrpSpPr/>
            <p:nvPr/>
          </p:nvGrpSpPr>
          <p:grpSpPr bwMode="auto">
            <a:xfrm>
              <a:off x="4008" y="3531"/>
              <a:ext cx="118" cy="427"/>
              <a:chOff x="3693" y="3728"/>
              <a:chExt cx="118" cy="427"/>
            </a:xfrm>
          </p:grpSpPr>
          <p:sp>
            <p:nvSpPr>
              <p:cNvPr id="8225" name="Rectangle 54"/>
              <p:cNvSpPr>
                <a:spLocks noChangeArrowheads="1"/>
              </p:cNvSpPr>
              <p:nvPr/>
            </p:nvSpPr>
            <p:spPr bwMode="auto">
              <a:xfrm>
                <a:off x="3693" y="3728"/>
                <a:ext cx="0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 sz="330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26" name="Rectangle 55"/>
              <p:cNvSpPr>
                <a:spLocks noChangeArrowheads="1"/>
              </p:cNvSpPr>
              <p:nvPr/>
            </p:nvSpPr>
            <p:spPr bwMode="auto">
              <a:xfrm>
                <a:off x="3693" y="3728"/>
                <a:ext cx="11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i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</a:p>
            </p:txBody>
          </p:sp>
        </p:grpSp>
        <p:grpSp>
          <p:nvGrpSpPr>
            <p:cNvPr id="8220" name="Group 59"/>
            <p:cNvGrpSpPr/>
            <p:nvPr/>
          </p:nvGrpSpPr>
          <p:grpSpPr bwMode="auto">
            <a:xfrm>
              <a:off x="3952" y="2268"/>
              <a:ext cx="118" cy="528"/>
              <a:chOff x="3592" y="2164"/>
              <a:chExt cx="118" cy="528"/>
            </a:xfrm>
          </p:grpSpPr>
          <p:sp>
            <p:nvSpPr>
              <p:cNvPr id="8223" name="Rectangle 57"/>
              <p:cNvSpPr>
                <a:spLocks noChangeArrowheads="1"/>
              </p:cNvSpPr>
              <p:nvPr/>
            </p:nvSpPr>
            <p:spPr bwMode="auto">
              <a:xfrm>
                <a:off x="3704" y="2265"/>
                <a:ext cx="0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 sz="330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24" name="Rectangle 58"/>
              <p:cNvSpPr>
                <a:spLocks noChangeArrowheads="1"/>
              </p:cNvSpPr>
              <p:nvPr/>
            </p:nvSpPr>
            <p:spPr bwMode="auto">
              <a:xfrm>
                <a:off x="3592" y="2164"/>
                <a:ext cx="11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i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8221" name="Oval 60"/>
            <p:cNvSpPr>
              <a:spLocks noChangeArrowheads="1"/>
            </p:cNvSpPr>
            <p:nvPr/>
          </p:nvSpPr>
          <p:spPr bwMode="auto">
            <a:xfrm>
              <a:off x="3951" y="2530"/>
              <a:ext cx="22" cy="2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 sz="33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222" name="Oval 61"/>
            <p:cNvSpPr>
              <a:spLocks noChangeArrowheads="1"/>
            </p:cNvSpPr>
            <p:nvPr/>
          </p:nvSpPr>
          <p:spPr bwMode="auto">
            <a:xfrm>
              <a:off x="3952" y="3531"/>
              <a:ext cx="23" cy="2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 sz="33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8198" name="AutoShape 50"/>
          <p:cNvSpPr>
            <a:spLocks noChangeAspect="1" noChangeArrowheads="1" noTextEdit="1"/>
          </p:cNvSpPr>
          <p:nvPr/>
        </p:nvSpPr>
        <p:spPr bwMode="auto">
          <a:xfrm>
            <a:off x="5930504" y="3008710"/>
            <a:ext cx="2268140" cy="215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1171576" y="1588294"/>
            <a:ext cx="5022056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zh-CN" altLang="zh-CN" sz="1800" dirty="0"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  <a:r>
              <a:rPr kumimoji="0" lang="zh-CN" altLang="en-US" sz="1800" dirty="0">
                <a:latin typeface="+mn-ea"/>
                <a:ea typeface="+mn-ea"/>
              </a:rPr>
              <a:t>如何过⊙</a:t>
            </a:r>
            <a:r>
              <a:rPr kumimoji="0" lang="zh-CN" altLang="zh-CN" sz="1800" i="1" dirty="0"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zh-CN" altLang="en-US" sz="1800" dirty="0">
                <a:latin typeface="+mn-ea"/>
                <a:ea typeface="+mn-ea"/>
              </a:rPr>
              <a:t>外一点</a:t>
            </a:r>
            <a:r>
              <a:rPr kumimoji="0" lang="zh-CN" altLang="zh-CN" sz="1800" i="1" dirty="0"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zh-CN" altLang="en-US" sz="1800" dirty="0">
                <a:latin typeface="+mn-ea"/>
                <a:ea typeface="+mn-ea"/>
              </a:rPr>
              <a:t>画出⊙</a:t>
            </a:r>
            <a:r>
              <a:rPr kumimoji="0" lang="zh-CN" altLang="zh-CN" sz="1800" i="1" dirty="0"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zh-CN" altLang="en-US" sz="1800" dirty="0">
                <a:latin typeface="+mn-ea"/>
                <a:ea typeface="+mn-ea"/>
              </a:rPr>
              <a:t>的切线？ </a:t>
            </a: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1175147" y="2865835"/>
            <a:ext cx="461010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zh-CN" altLang="zh-CN" sz="1800" dirty="0"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  <a:r>
              <a:rPr kumimoji="0" lang="zh-CN" altLang="en-US" sz="1800" dirty="0">
                <a:latin typeface="+mn-ea"/>
                <a:ea typeface="+mn-ea"/>
              </a:rPr>
              <a:t>这样的切线能画出几条？</a:t>
            </a:r>
            <a:endParaRPr kumimoji="0" lang="zh-CN" altLang="zh-CN" sz="1800" dirty="0">
              <a:latin typeface="+mn-ea"/>
              <a:ea typeface="+mn-ea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171575" y="3338512"/>
            <a:ext cx="1843088" cy="117752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defRPr/>
            </a:pPr>
            <a:r>
              <a:rPr kumimoji="0" lang="en-US" altLang="zh-CN" sz="1800" dirty="0"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  <a:r>
              <a:rPr kumimoji="0" lang="zh-CN" altLang="en-US" sz="1800" dirty="0">
                <a:latin typeface="+mn-ea"/>
                <a:ea typeface="+mn-ea"/>
              </a:rPr>
              <a:t>如果∠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US" altLang="zh-CN" sz="1800" dirty="0">
                <a:latin typeface="+mn-ea"/>
                <a:ea typeface="+mn-ea"/>
              </a:rPr>
              <a:t>=</a:t>
            </a:r>
            <a:r>
              <a:rPr kumimoji="0" lang="en-US" altLang="zh-CN" sz="1800" dirty="0">
                <a:ea typeface="+mn-ea"/>
                <a:cs typeface="Times New Roman" panose="02020603050405020304" pitchFamily="18" charset="0"/>
              </a:rPr>
              <a:t>50</a:t>
            </a:r>
            <a:r>
              <a:rPr kumimoji="0" lang="en-US" altLang="zh-CN" sz="1800" dirty="0">
                <a:latin typeface="+mn-ea"/>
                <a:ea typeface="+mn-ea"/>
              </a:rPr>
              <a:t>°,</a:t>
            </a:r>
            <a:r>
              <a:rPr kumimoji="0" lang="zh-CN" altLang="en-US" sz="1800" dirty="0">
                <a:latin typeface="+mn-ea"/>
                <a:ea typeface="+mn-ea"/>
              </a:rPr>
              <a:t>求∠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AOB</a:t>
            </a:r>
            <a:r>
              <a:rPr kumimoji="0" lang="zh-CN" altLang="en-US" sz="1800" dirty="0">
                <a:latin typeface="+mn-ea"/>
                <a:ea typeface="+mn-ea"/>
              </a:rPr>
              <a:t>的度数</a:t>
            </a:r>
            <a:r>
              <a:rPr kumimoji="0" lang="en-US" altLang="zh-CN" sz="1800" dirty="0">
                <a:latin typeface="+mn-ea"/>
                <a:ea typeface="+mn-ea"/>
              </a:rPr>
              <a:t>.</a:t>
            </a: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8148637" y="4029076"/>
            <a:ext cx="97155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50°</a:t>
            </a:r>
          </a:p>
        </p:txBody>
      </p:sp>
      <p:sp>
        <p:nvSpPr>
          <p:cNvPr id="21" name="Line 33"/>
          <p:cNvSpPr>
            <a:spLocks noChangeShapeType="1"/>
          </p:cNvSpPr>
          <p:nvPr/>
        </p:nvSpPr>
        <p:spPr bwMode="auto">
          <a:xfrm flipH="1">
            <a:off x="7086600" y="3262313"/>
            <a:ext cx="267891" cy="603647"/>
          </a:xfrm>
          <a:prstGeom prst="line">
            <a:avLst/>
          </a:prstGeom>
          <a:noFill/>
          <a:ln w="508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7061598" y="3842147"/>
            <a:ext cx="344090" cy="641747"/>
          </a:xfrm>
          <a:prstGeom prst="line">
            <a:avLst/>
          </a:prstGeom>
          <a:noFill/>
          <a:ln w="5080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205" name="Oval 35"/>
          <p:cNvSpPr>
            <a:spLocks noChangeArrowheads="1"/>
          </p:cNvSpPr>
          <p:nvPr/>
        </p:nvSpPr>
        <p:spPr bwMode="auto">
          <a:xfrm>
            <a:off x="7028260" y="3839766"/>
            <a:ext cx="54769" cy="5357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4" name="Freeform 40"/>
          <p:cNvSpPr>
            <a:spLocks noChangeArrowheads="1"/>
          </p:cNvSpPr>
          <p:nvPr/>
        </p:nvSpPr>
        <p:spPr bwMode="auto">
          <a:xfrm>
            <a:off x="8277226" y="3757612"/>
            <a:ext cx="117872" cy="215504"/>
          </a:xfrm>
          <a:custGeom>
            <a:avLst/>
            <a:gdLst>
              <a:gd name="T0" fmla="*/ 99 w 99"/>
              <a:gd name="T1" fmla="*/ 0 h 181"/>
              <a:gd name="T2" fmla="*/ 8 w 99"/>
              <a:gd name="T3" fmla="*/ 45 h 181"/>
              <a:gd name="T4" fmla="*/ 53 w 99"/>
              <a:gd name="T5" fmla="*/ 181 h 181"/>
              <a:gd name="T6" fmla="*/ 0 60000 65536"/>
              <a:gd name="T7" fmla="*/ 0 60000 65536"/>
              <a:gd name="T8" fmla="*/ 0 60000 65536"/>
              <a:gd name="T9" fmla="*/ 0 w 99"/>
              <a:gd name="T10" fmla="*/ 0 h 181"/>
              <a:gd name="T11" fmla="*/ 99 w 99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9" h="181">
                <a:moveTo>
                  <a:pt x="99" y="0"/>
                </a:moveTo>
                <a:cubicBezTo>
                  <a:pt x="57" y="7"/>
                  <a:pt x="16" y="15"/>
                  <a:pt x="8" y="45"/>
                </a:cubicBezTo>
                <a:cubicBezTo>
                  <a:pt x="0" y="75"/>
                  <a:pt x="38" y="158"/>
                  <a:pt x="53" y="181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5" name="Text Box 41"/>
          <p:cNvSpPr txBox="1">
            <a:spLocks noChangeArrowheads="1"/>
          </p:cNvSpPr>
          <p:nvPr/>
        </p:nvSpPr>
        <p:spPr bwMode="auto">
          <a:xfrm>
            <a:off x="7265194" y="3749278"/>
            <a:ext cx="86320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130</a:t>
            </a:r>
            <a:r>
              <a:rPr lang="en-US" altLang="zh-CN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°</a:t>
            </a:r>
          </a:p>
        </p:txBody>
      </p:sp>
      <p:sp>
        <p:nvSpPr>
          <p:cNvPr id="26" name="Freeform 42"/>
          <p:cNvSpPr>
            <a:spLocks noChangeArrowheads="1"/>
          </p:cNvSpPr>
          <p:nvPr/>
        </p:nvSpPr>
        <p:spPr bwMode="auto">
          <a:xfrm>
            <a:off x="7154466" y="3657600"/>
            <a:ext cx="171450" cy="378619"/>
          </a:xfrm>
          <a:custGeom>
            <a:avLst/>
            <a:gdLst>
              <a:gd name="T0" fmla="*/ 45 w 144"/>
              <a:gd name="T1" fmla="*/ 0 h 318"/>
              <a:gd name="T2" fmla="*/ 91 w 144"/>
              <a:gd name="T3" fmla="*/ 46 h 318"/>
              <a:gd name="T4" fmla="*/ 136 w 144"/>
              <a:gd name="T5" fmla="*/ 182 h 318"/>
              <a:gd name="T6" fmla="*/ 45 w 144"/>
              <a:gd name="T7" fmla="*/ 272 h 318"/>
              <a:gd name="T8" fmla="*/ 0 w 144"/>
              <a:gd name="T9" fmla="*/ 318 h 3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318"/>
              <a:gd name="T17" fmla="*/ 144 w 144"/>
              <a:gd name="T18" fmla="*/ 318 h 3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318">
                <a:moveTo>
                  <a:pt x="45" y="0"/>
                </a:moveTo>
                <a:cubicBezTo>
                  <a:pt x="60" y="8"/>
                  <a:pt x="76" y="16"/>
                  <a:pt x="91" y="46"/>
                </a:cubicBezTo>
                <a:cubicBezTo>
                  <a:pt x="106" y="76"/>
                  <a:pt x="144" y="144"/>
                  <a:pt x="136" y="182"/>
                </a:cubicBezTo>
                <a:cubicBezTo>
                  <a:pt x="128" y="220"/>
                  <a:pt x="68" y="249"/>
                  <a:pt x="45" y="272"/>
                </a:cubicBezTo>
                <a:cubicBezTo>
                  <a:pt x="22" y="295"/>
                  <a:pt x="7" y="310"/>
                  <a:pt x="0" y="31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pic>
        <p:nvPicPr>
          <p:cNvPr id="27" name="Picture 43" descr="5-53-5 图15（5-40）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4225" y="2757487"/>
            <a:ext cx="3251597" cy="2149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0" name="Oval 38"/>
          <p:cNvSpPr>
            <a:spLocks noChangeArrowheads="1"/>
          </p:cNvSpPr>
          <p:nvPr/>
        </p:nvSpPr>
        <p:spPr bwMode="auto">
          <a:xfrm>
            <a:off x="6407944" y="3196829"/>
            <a:ext cx="1319213" cy="1315640"/>
          </a:xfrm>
          <a:prstGeom prst="ellipse">
            <a:avLst/>
          </a:prstGeom>
          <a:noFill/>
          <a:ln w="6350">
            <a:solidFill>
              <a:srgbClr val="008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11" name="Rectangle 40"/>
          <p:cNvSpPr>
            <a:spLocks noChangeArrowheads="1"/>
          </p:cNvSpPr>
          <p:nvPr/>
        </p:nvSpPr>
        <p:spPr bwMode="auto">
          <a:xfrm>
            <a:off x="6821091" y="3823098"/>
            <a:ext cx="166688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grpSp>
        <p:nvGrpSpPr>
          <p:cNvPr id="8212" name="Group 44"/>
          <p:cNvGrpSpPr/>
          <p:nvPr/>
        </p:nvGrpSpPr>
        <p:grpSpPr bwMode="auto">
          <a:xfrm>
            <a:off x="8623698" y="3892153"/>
            <a:ext cx="140494" cy="508397"/>
            <a:chOff x="4989" y="3220"/>
            <a:chExt cx="118" cy="427"/>
          </a:xfrm>
        </p:grpSpPr>
        <p:sp>
          <p:nvSpPr>
            <p:cNvPr id="8215" name="Rectangle 42"/>
            <p:cNvSpPr>
              <a:spLocks noChangeArrowheads="1"/>
            </p:cNvSpPr>
            <p:nvPr/>
          </p:nvSpPr>
          <p:spPr bwMode="auto">
            <a:xfrm>
              <a:off x="4989" y="3220"/>
              <a:ext cx="0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zh-CN" altLang="en-US" sz="33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216" name="Rectangle 43"/>
            <p:cNvSpPr>
              <a:spLocks noChangeArrowheads="1"/>
            </p:cNvSpPr>
            <p:nvPr/>
          </p:nvSpPr>
          <p:spPr bwMode="auto">
            <a:xfrm>
              <a:off x="4989" y="3220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P</a:t>
              </a:r>
            </a:p>
          </p:txBody>
        </p:sp>
      </p:grpSp>
      <p:sp>
        <p:nvSpPr>
          <p:cNvPr id="8213" name="Oval 45"/>
          <p:cNvSpPr>
            <a:spLocks noChangeArrowheads="1"/>
          </p:cNvSpPr>
          <p:nvPr/>
        </p:nvSpPr>
        <p:spPr bwMode="auto">
          <a:xfrm>
            <a:off x="8573692" y="3832623"/>
            <a:ext cx="21431" cy="21431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 lIns="68580" tIns="34290" rIns="68580" bIns="34290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1171575" y="2213372"/>
            <a:ext cx="5729288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如下左图，借助三角板，我们可以画出</a:t>
            </a:r>
            <a:r>
              <a:rPr kumimoji="0" lang="zh-CN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是⊙</a:t>
            </a:r>
            <a:r>
              <a:rPr kumimoji="0" lang="zh-CN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的切线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/>
      <p:bldP spid="19" grpId="0"/>
      <p:bldP spid="20" grpId="0"/>
      <p:bldP spid="21" grpId="0" animBg="1"/>
      <p:bldP spid="22" grpId="0" animBg="1"/>
      <p:bldP spid="25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新课导入</a:t>
            </a:r>
          </a:p>
        </p:txBody>
      </p:sp>
      <p:sp>
        <p:nvSpPr>
          <p:cNvPr id="17" name="Text Box 111"/>
          <p:cNvSpPr txBox="1">
            <a:spLocks noChangeArrowheads="1"/>
          </p:cNvSpPr>
          <p:nvPr/>
        </p:nvSpPr>
        <p:spPr bwMode="auto">
          <a:xfrm>
            <a:off x="513160" y="1079897"/>
            <a:ext cx="3821906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0" lang="zh-CN" altLang="en-US" sz="1800" dirty="0">
                <a:latin typeface="+mn-ea"/>
                <a:ea typeface="+mn-ea"/>
                <a:cs typeface="Times New Roman" panose="02020603050405020304" pitchFamily="18" charset="0"/>
              </a:rPr>
              <a:t>如何用圆规和直尺作出这两条切线呢？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07206" y="1491854"/>
            <a:ext cx="4171950" cy="339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>
                <a:solidFill>
                  <a:srgbClr val="0070C0"/>
                </a:solidFill>
                <a:latin typeface="微软雅黑" panose="020B0503020204020204" pitchFamily="34" charset="-122"/>
              </a:rPr>
              <a:t>作法：</a:t>
            </a:r>
            <a:endParaRPr lang="en-US" altLang="zh-CN">
              <a:solidFill>
                <a:srgbClr val="0070C0"/>
              </a:solidFill>
              <a:latin typeface="微软雅黑" panose="020B0503020204020204" pitchFamily="34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>
                <a:solidFill>
                  <a:srgbClr val="0070C0"/>
                </a:solidFill>
                <a:latin typeface="微软雅黑" panose="020B0503020204020204" pitchFamily="34" charset="-122"/>
              </a:rPr>
              <a:t>       1</a:t>
            </a:r>
            <a:r>
              <a:rPr lang="zh-CN" altLang="en-US">
                <a:solidFill>
                  <a:srgbClr val="0070C0"/>
                </a:solidFill>
                <a:latin typeface="微软雅黑" panose="020B0503020204020204" pitchFamily="34" charset="-122"/>
              </a:rPr>
              <a:t>、连结</a:t>
            </a:r>
            <a:r>
              <a:rPr lang="en-US" altLang="zh-CN">
                <a:solidFill>
                  <a:srgbClr val="0070C0"/>
                </a:solidFill>
                <a:latin typeface="微软雅黑" panose="020B0503020204020204" pitchFamily="34" charset="-122"/>
              </a:rPr>
              <a:t>OP</a:t>
            </a:r>
            <a:r>
              <a:rPr lang="zh-CN" altLang="en-US">
                <a:solidFill>
                  <a:srgbClr val="0070C0"/>
                </a:solidFill>
                <a:latin typeface="微软雅黑" panose="020B0503020204020204" pitchFamily="34" charset="-122"/>
              </a:rPr>
              <a:t>，</a:t>
            </a:r>
            <a:endParaRPr lang="en-US" altLang="zh-CN">
              <a:solidFill>
                <a:srgbClr val="0070C0"/>
              </a:solidFill>
              <a:latin typeface="微软雅黑" panose="020B0503020204020204" pitchFamily="34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>
                <a:solidFill>
                  <a:srgbClr val="0070C0"/>
                </a:solidFill>
                <a:latin typeface="微软雅黑" panose="020B0503020204020204" pitchFamily="34" charset="-122"/>
              </a:rPr>
              <a:t>       2</a:t>
            </a:r>
            <a:r>
              <a:rPr lang="zh-CN" altLang="en-US">
                <a:solidFill>
                  <a:srgbClr val="0070C0"/>
                </a:solidFill>
                <a:latin typeface="微软雅黑" panose="020B0503020204020204" pitchFamily="34" charset="-122"/>
              </a:rPr>
              <a:t>、以</a:t>
            </a:r>
            <a:r>
              <a:rPr lang="en-US" altLang="zh-CN">
                <a:solidFill>
                  <a:srgbClr val="0070C0"/>
                </a:solidFill>
                <a:latin typeface="微软雅黑" panose="020B0503020204020204" pitchFamily="34" charset="-122"/>
              </a:rPr>
              <a:t>OP</a:t>
            </a:r>
            <a:r>
              <a:rPr lang="zh-CN" altLang="en-US">
                <a:solidFill>
                  <a:srgbClr val="0070C0"/>
                </a:solidFill>
                <a:latin typeface="微软雅黑" panose="020B0503020204020204" pitchFamily="34" charset="-122"/>
              </a:rPr>
              <a:t>为直径作圆，交圆</a:t>
            </a:r>
            <a:r>
              <a:rPr lang="en-US" altLang="zh-CN">
                <a:solidFill>
                  <a:srgbClr val="0070C0"/>
                </a:solidFill>
                <a:latin typeface="微软雅黑" panose="020B0503020204020204" pitchFamily="34" charset="-122"/>
              </a:rPr>
              <a:t>O </a:t>
            </a:r>
            <a:r>
              <a:rPr lang="zh-CN" altLang="en-US">
                <a:solidFill>
                  <a:srgbClr val="0070C0"/>
                </a:solidFill>
                <a:latin typeface="微软雅黑" panose="020B0503020204020204" pitchFamily="34" charset="-122"/>
              </a:rPr>
              <a:t>于点</a:t>
            </a:r>
            <a:endParaRPr lang="en-US" altLang="zh-CN">
              <a:solidFill>
                <a:srgbClr val="0070C0"/>
              </a:solidFill>
              <a:latin typeface="微软雅黑" panose="020B0503020204020204" pitchFamily="34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>
                <a:solidFill>
                  <a:srgbClr val="0070C0"/>
                </a:solidFill>
                <a:latin typeface="微软雅黑" panose="020B0503020204020204" pitchFamily="34" charset="-122"/>
              </a:rPr>
              <a:t>            A</a:t>
            </a:r>
            <a:r>
              <a:rPr lang="zh-CN" altLang="en-US">
                <a:solidFill>
                  <a:srgbClr val="0070C0"/>
                </a:solidFill>
                <a:latin typeface="微软雅黑" panose="020B0503020204020204" pitchFamily="34" charset="-122"/>
              </a:rPr>
              <a:t>，</a:t>
            </a:r>
            <a:r>
              <a:rPr lang="en-US" altLang="zh-CN">
                <a:solidFill>
                  <a:srgbClr val="0070C0"/>
                </a:solidFill>
                <a:latin typeface="微软雅黑" panose="020B0503020204020204" pitchFamily="34" charset="-122"/>
              </a:rPr>
              <a:t>B</a:t>
            </a:r>
            <a:r>
              <a:rPr lang="zh-CN" altLang="en-US">
                <a:solidFill>
                  <a:srgbClr val="0070C0"/>
                </a:solidFill>
                <a:latin typeface="微软雅黑" panose="020B0503020204020204" pitchFamily="34" charset="-122"/>
              </a:rPr>
              <a:t>，</a:t>
            </a:r>
            <a:endParaRPr lang="en-US" altLang="zh-CN">
              <a:solidFill>
                <a:srgbClr val="0070C0"/>
              </a:solidFill>
              <a:latin typeface="微软雅黑" panose="020B0503020204020204" pitchFamily="34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>
                <a:solidFill>
                  <a:srgbClr val="0070C0"/>
                </a:solidFill>
                <a:latin typeface="微软雅黑" panose="020B0503020204020204" pitchFamily="34" charset="-122"/>
              </a:rPr>
              <a:t>       3</a:t>
            </a:r>
            <a:r>
              <a:rPr lang="zh-CN" altLang="en-US">
                <a:solidFill>
                  <a:srgbClr val="0070C0"/>
                </a:solidFill>
                <a:latin typeface="微软雅黑" panose="020B0503020204020204" pitchFamily="34" charset="-122"/>
              </a:rPr>
              <a:t>、作直线</a:t>
            </a:r>
            <a:r>
              <a:rPr lang="en-US" altLang="zh-CN">
                <a:solidFill>
                  <a:srgbClr val="0070C0"/>
                </a:solidFill>
                <a:latin typeface="微软雅黑" panose="020B0503020204020204" pitchFamily="34" charset="-122"/>
              </a:rPr>
              <a:t>PA</a:t>
            </a:r>
            <a:r>
              <a:rPr lang="zh-CN" altLang="en-US">
                <a:solidFill>
                  <a:srgbClr val="0070C0"/>
                </a:solidFill>
                <a:latin typeface="微软雅黑" panose="020B0503020204020204" pitchFamily="34" charset="-122"/>
              </a:rPr>
              <a:t>，</a:t>
            </a:r>
            <a:r>
              <a:rPr lang="en-US" altLang="zh-CN">
                <a:solidFill>
                  <a:srgbClr val="0070C0"/>
                </a:solidFill>
                <a:latin typeface="微软雅黑" panose="020B0503020204020204" pitchFamily="34" charset="-122"/>
              </a:rPr>
              <a:t>PB</a:t>
            </a:r>
            <a:r>
              <a:rPr lang="zh-CN" altLang="en-US">
                <a:solidFill>
                  <a:srgbClr val="0070C0"/>
                </a:solidFill>
                <a:latin typeface="微软雅黑" panose="020B0503020204020204" pitchFamily="34" charset="-122"/>
              </a:rPr>
              <a:t>，</a:t>
            </a:r>
            <a:endParaRPr lang="en-US" altLang="zh-CN">
              <a:solidFill>
                <a:srgbClr val="0070C0"/>
              </a:solidFill>
              <a:latin typeface="微软雅黑" panose="020B0503020204020204" pitchFamily="34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en-US">
                <a:solidFill>
                  <a:srgbClr val="0070C0"/>
                </a:solidFill>
                <a:latin typeface="微软雅黑" panose="020B0503020204020204" pitchFamily="34" charset="-122"/>
              </a:rPr>
              <a:t>       则</a:t>
            </a:r>
            <a:r>
              <a:rPr lang="en-US" altLang="zh-CN">
                <a:solidFill>
                  <a:srgbClr val="0070C0"/>
                </a:solidFill>
                <a:latin typeface="微软雅黑" panose="020B0503020204020204" pitchFamily="34" charset="-122"/>
              </a:rPr>
              <a:t>PA</a:t>
            </a:r>
            <a:r>
              <a:rPr lang="zh-CN" altLang="en-US">
                <a:solidFill>
                  <a:srgbClr val="0070C0"/>
                </a:solidFill>
                <a:latin typeface="微软雅黑" panose="020B0503020204020204" pitchFamily="34" charset="-122"/>
              </a:rPr>
              <a:t>，</a:t>
            </a:r>
            <a:r>
              <a:rPr lang="en-US" altLang="zh-CN">
                <a:solidFill>
                  <a:srgbClr val="0070C0"/>
                </a:solidFill>
                <a:latin typeface="微软雅黑" panose="020B0503020204020204" pitchFamily="34" charset="-122"/>
              </a:rPr>
              <a:t>PB</a:t>
            </a:r>
            <a:r>
              <a:rPr lang="zh-CN" altLang="en-US">
                <a:solidFill>
                  <a:srgbClr val="0070C0"/>
                </a:solidFill>
                <a:latin typeface="微软雅黑" panose="020B0503020204020204" pitchFamily="34" charset="-122"/>
              </a:rPr>
              <a:t>就是所求作的圆</a:t>
            </a:r>
            <a:r>
              <a:rPr lang="en-US" altLang="zh-CN">
                <a:solidFill>
                  <a:srgbClr val="0070C0"/>
                </a:solidFill>
                <a:latin typeface="微软雅黑" panose="020B0503020204020204" pitchFamily="34" charset="-122"/>
              </a:rPr>
              <a:t>O</a:t>
            </a:r>
            <a:r>
              <a:rPr lang="zh-CN" altLang="en-US">
                <a:solidFill>
                  <a:srgbClr val="0070C0"/>
                </a:solidFill>
                <a:latin typeface="微软雅黑" panose="020B0503020204020204" pitchFamily="34" charset="-122"/>
              </a:rPr>
              <a:t>的切线</a:t>
            </a:r>
            <a:r>
              <a:rPr lang="en-US" altLang="zh-CN">
                <a:solidFill>
                  <a:srgbClr val="0070C0"/>
                </a:solidFill>
                <a:latin typeface="微软雅黑" panose="020B0503020204020204" pitchFamily="34" charset="-122"/>
              </a:rPr>
              <a:t>. </a:t>
            </a:r>
            <a:endParaRPr lang="en-US" altLang="zh-CN">
              <a:solidFill>
                <a:srgbClr val="0070C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221" name="Text Box 26"/>
          <p:cNvSpPr txBox="1">
            <a:spLocks noChangeArrowheads="1"/>
          </p:cNvSpPr>
          <p:nvPr/>
        </p:nvSpPr>
        <p:spPr bwMode="auto">
          <a:xfrm>
            <a:off x="5851923" y="2764632"/>
            <a:ext cx="30599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9222" name="Oval 27"/>
          <p:cNvSpPr>
            <a:spLocks noChangeArrowheads="1"/>
          </p:cNvSpPr>
          <p:nvPr/>
        </p:nvSpPr>
        <p:spPr bwMode="auto">
          <a:xfrm>
            <a:off x="5069681" y="1678781"/>
            <a:ext cx="2263379" cy="2286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CC3300"/>
            </a:solidFill>
            <a:round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b="1">
                <a:solidFill>
                  <a:srgbClr val="CC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·</a:t>
            </a:r>
          </a:p>
        </p:txBody>
      </p:sp>
      <p:sp>
        <p:nvSpPr>
          <p:cNvPr id="22" name="Oval 28"/>
          <p:cNvSpPr>
            <a:spLocks noChangeArrowheads="1"/>
          </p:cNvSpPr>
          <p:nvPr/>
        </p:nvSpPr>
        <p:spPr bwMode="auto">
          <a:xfrm>
            <a:off x="6273404" y="1735931"/>
            <a:ext cx="2215753" cy="21717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6325791" y="2821781"/>
            <a:ext cx="2215753" cy="0"/>
          </a:xfrm>
          <a:prstGeom prst="line">
            <a:avLst/>
          </a:prstGeom>
          <a:noFill/>
          <a:ln w="57150">
            <a:solidFill>
              <a:srgbClr val="339933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 flipH="1" flipV="1">
            <a:off x="6224588" y="1491854"/>
            <a:ext cx="2264569" cy="1329928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 flipH="1">
            <a:off x="6198394" y="2821782"/>
            <a:ext cx="2290763" cy="1316831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9227" name="Text Box 32"/>
          <p:cNvSpPr txBox="1">
            <a:spLocks noChangeArrowheads="1"/>
          </p:cNvSpPr>
          <p:nvPr/>
        </p:nvSpPr>
        <p:spPr bwMode="auto">
          <a:xfrm>
            <a:off x="8647510" y="2650332"/>
            <a:ext cx="2786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6696076" y="1426369"/>
            <a:ext cx="2786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6696075" y="3964782"/>
            <a:ext cx="31551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9230" name="Text Box 35"/>
          <p:cNvSpPr txBox="1">
            <a:spLocks noChangeArrowheads="1"/>
          </p:cNvSpPr>
          <p:nvPr/>
        </p:nvSpPr>
        <p:spPr bwMode="auto">
          <a:xfrm>
            <a:off x="5798344" y="2707482"/>
            <a:ext cx="305991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30" name="Oval 36"/>
          <p:cNvSpPr>
            <a:spLocks noChangeArrowheads="1"/>
          </p:cNvSpPr>
          <p:nvPr/>
        </p:nvSpPr>
        <p:spPr bwMode="auto">
          <a:xfrm>
            <a:off x="6800850" y="1826419"/>
            <a:ext cx="105966" cy="1143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" name="Oval 37"/>
          <p:cNvSpPr>
            <a:spLocks noChangeArrowheads="1"/>
          </p:cNvSpPr>
          <p:nvPr/>
        </p:nvSpPr>
        <p:spPr bwMode="auto">
          <a:xfrm>
            <a:off x="6784181" y="3702844"/>
            <a:ext cx="105966" cy="1143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2" name="Oval 38"/>
          <p:cNvSpPr>
            <a:spLocks noChangeArrowheads="1"/>
          </p:cNvSpPr>
          <p:nvPr/>
        </p:nvSpPr>
        <p:spPr bwMode="auto">
          <a:xfrm>
            <a:off x="6800850" y="1826419"/>
            <a:ext cx="105966" cy="1143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" name="Oval 39"/>
          <p:cNvSpPr>
            <a:spLocks noChangeArrowheads="1"/>
          </p:cNvSpPr>
          <p:nvPr/>
        </p:nvSpPr>
        <p:spPr bwMode="auto">
          <a:xfrm>
            <a:off x="6784181" y="3702844"/>
            <a:ext cx="105966" cy="1143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35" name="Oval 40"/>
          <p:cNvSpPr>
            <a:spLocks noChangeArrowheads="1"/>
          </p:cNvSpPr>
          <p:nvPr/>
        </p:nvSpPr>
        <p:spPr bwMode="auto">
          <a:xfrm>
            <a:off x="8436769" y="2764631"/>
            <a:ext cx="104775" cy="1143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" name="Line 41"/>
          <p:cNvSpPr>
            <a:spLocks noChangeShapeType="1"/>
          </p:cNvSpPr>
          <p:nvPr/>
        </p:nvSpPr>
        <p:spPr bwMode="auto">
          <a:xfrm flipH="1">
            <a:off x="6253163" y="1881188"/>
            <a:ext cx="594122" cy="972741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22" grpId="0" animBg="1"/>
      <p:bldP spid="23" grpId="0" animBg="1"/>
      <p:bldP spid="24" grpId="0" animBg="1"/>
      <p:bldP spid="25" grpId="0" animBg="1"/>
      <p:bldP spid="27" grpId="0"/>
      <p:bldP spid="28" grpId="0"/>
      <p:bldP spid="30" grpId="0" animBg="1"/>
      <p:bldP spid="31" grpId="0" animBg="1"/>
      <p:bldP spid="32" grpId="0" animBg="1"/>
      <p:bldP spid="3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50"/>
          <p:cNvSpPr>
            <a:spLocks noChangeShapeType="1"/>
          </p:cNvSpPr>
          <p:nvPr/>
        </p:nvSpPr>
        <p:spPr bwMode="auto">
          <a:xfrm>
            <a:off x="6321028" y="2257426"/>
            <a:ext cx="2213372" cy="107989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243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1073944" y="1507332"/>
            <a:ext cx="4123135" cy="1454244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  <a:defRPr/>
            </a:pP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过圆外一点作圆的切线，这点和切点之间的线段长叫做这点到圆的切线长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10245" name="Oval 31"/>
          <p:cNvSpPr>
            <a:spLocks noChangeArrowheads="1"/>
          </p:cNvSpPr>
          <p:nvPr/>
        </p:nvSpPr>
        <p:spPr bwMode="auto">
          <a:xfrm>
            <a:off x="4975623" y="2263379"/>
            <a:ext cx="2183606" cy="217170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·</a:t>
            </a:r>
          </a:p>
        </p:txBody>
      </p:sp>
      <p:sp>
        <p:nvSpPr>
          <p:cNvPr id="10246" name="Text Box 32"/>
          <p:cNvSpPr txBox="1">
            <a:spLocks noChangeArrowheads="1"/>
          </p:cNvSpPr>
          <p:nvPr/>
        </p:nvSpPr>
        <p:spPr bwMode="auto">
          <a:xfrm>
            <a:off x="5687617" y="3143251"/>
            <a:ext cx="3167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6" name="Line 33"/>
          <p:cNvSpPr>
            <a:spLocks noChangeShapeType="1"/>
          </p:cNvSpPr>
          <p:nvPr/>
        </p:nvSpPr>
        <p:spPr bwMode="auto">
          <a:xfrm flipV="1">
            <a:off x="5809060" y="3333750"/>
            <a:ext cx="2743200" cy="1371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248" name="Text Box 34"/>
          <p:cNvSpPr txBox="1">
            <a:spLocks noChangeArrowheads="1"/>
          </p:cNvSpPr>
          <p:nvPr/>
        </p:nvSpPr>
        <p:spPr bwMode="auto">
          <a:xfrm>
            <a:off x="8604648" y="3119438"/>
            <a:ext cx="2786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</a:p>
        </p:txBody>
      </p:sp>
      <p:sp>
        <p:nvSpPr>
          <p:cNvPr id="10249" name="Text Box 35"/>
          <p:cNvSpPr txBox="1">
            <a:spLocks noChangeArrowheads="1"/>
          </p:cNvSpPr>
          <p:nvPr/>
        </p:nvSpPr>
        <p:spPr bwMode="auto">
          <a:xfrm>
            <a:off x="6442473" y="1931194"/>
            <a:ext cx="30599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6536532" y="3807619"/>
            <a:ext cx="29289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0" name="Line 37"/>
          <p:cNvSpPr>
            <a:spLocks noChangeShapeType="1"/>
          </p:cNvSpPr>
          <p:nvPr/>
        </p:nvSpPr>
        <p:spPr bwMode="auto">
          <a:xfrm>
            <a:off x="6442472" y="2331244"/>
            <a:ext cx="2109788" cy="102393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1" name="Line 38"/>
          <p:cNvSpPr>
            <a:spLocks noChangeShapeType="1"/>
          </p:cNvSpPr>
          <p:nvPr/>
        </p:nvSpPr>
        <p:spPr bwMode="auto">
          <a:xfrm>
            <a:off x="6457950" y="2308622"/>
            <a:ext cx="2057400" cy="10287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2" name="Line 39"/>
          <p:cNvSpPr>
            <a:spLocks noChangeShapeType="1"/>
          </p:cNvSpPr>
          <p:nvPr/>
        </p:nvSpPr>
        <p:spPr bwMode="auto">
          <a:xfrm flipV="1">
            <a:off x="6547247" y="3298031"/>
            <a:ext cx="2005013" cy="10287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 flipV="1">
            <a:off x="6565106" y="3300413"/>
            <a:ext cx="2005013" cy="10287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" name="Oval 42"/>
          <p:cNvSpPr>
            <a:spLocks noChangeArrowheads="1"/>
          </p:cNvSpPr>
          <p:nvPr/>
        </p:nvSpPr>
        <p:spPr bwMode="auto">
          <a:xfrm>
            <a:off x="6456760" y="2274094"/>
            <a:ext cx="104775" cy="1143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Oval 43"/>
          <p:cNvSpPr>
            <a:spLocks noChangeArrowheads="1"/>
          </p:cNvSpPr>
          <p:nvPr/>
        </p:nvSpPr>
        <p:spPr bwMode="auto">
          <a:xfrm>
            <a:off x="8474869" y="3274219"/>
            <a:ext cx="104775" cy="1143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Oval 44"/>
          <p:cNvSpPr>
            <a:spLocks noChangeArrowheads="1"/>
          </p:cNvSpPr>
          <p:nvPr/>
        </p:nvSpPr>
        <p:spPr bwMode="auto">
          <a:xfrm>
            <a:off x="6442472" y="2302669"/>
            <a:ext cx="104775" cy="1143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" name="Oval 45"/>
          <p:cNvSpPr>
            <a:spLocks noChangeArrowheads="1"/>
          </p:cNvSpPr>
          <p:nvPr/>
        </p:nvSpPr>
        <p:spPr bwMode="auto">
          <a:xfrm>
            <a:off x="6547247" y="4213622"/>
            <a:ext cx="104775" cy="1143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1073944" y="2990851"/>
            <a:ext cx="2922985" cy="1454244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  <a:defRPr/>
            </a:pPr>
            <a:r>
              <a:rPr kumimoji="0" lang="zh-CN" altLang="en-US" sz="1800" dirty="0">
                <a:latin typeface="+mn-ea"/>
                <a:ea typeface="+mn-ea"/>
              </a:rPr>
              <a:t>切线与切线长是一回事吗？它们有什么区别与联系呢？</a:t>
            </a:r>
          </a:p>
        </p:txBody>
      </p:sp>
      <p:sp>
        <p:nvSpPr>
          <p:cNvPr id="19" name="Line 49"/>
          <p:cNvSpPr>
            <a:spLocks noChangeShapeType="1"/>
          </p:cNvSpPr>
          <p:nvPr/>
        </p:nvSpPr>
        <p:spPr bwMode="auto">
          <a:xfrm flipV="1">
            <a:off x="5809060" y="3333750"/>
            <a:ext cx="2743200" cy="1371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1073944" y="1052513"/>
            <a:ext cx="2160985" cy="40164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kumimoji="0"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切线长概念</a:t>
            </a:r>
            <a:endParaRPr kumimoji="0" lang="en-US" altLang="zh-CN" sz="18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Rectangle 31"/>
          <p:cNvSpPr>
            <a:spLocks noChangeArrowheads="1"/>
          </p:cNvSpPr>
          <p:nvPr/>
        </p:nvSpPr>
        <p:spPr bwMode="auto">
          <a:xfrm>
            <a:off x="821532" y="1553767"/>
            <a:ext cx="4461272" cy="283964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  <a:defRPr/>
            </a:pPr>
            <a:r>
              <a:rPr kumimoji="0" lang="zh-CN" altLang="en-US" sz="1800" dirty="0">
                <a:latin typeface="+mn-ea"/>
                <a:ea typeface="+mn-ea"/>
              </a:rPr>
              <a:t>切线和切线长是两个不同的概念：</a:t>
            </a:r>
          </a:p>
          <a:p>
            <a:pPr eaLnBrk="1" hangingPunct="1">
              <a:lnSpc>
                <a:spcPct val="250000"/>
              </a:lnSpc>
              <a:defRPr/>
            </a:pPr>
            <a:r>
              <a:rPr kumimoji="0"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切线是一条与圆相切的直线，不能度量；</a:t>
            </a:r>
          </a:p>
          <a:p>
            <a:pPr eaLnBrk="1" hangingPunct="1">
              <a:lnSpc>
                <a:spcPct val="250000"/>
              </a:lnSpc>
              <a:defRPr/>
            </a:pPr>
            <a:r>
              <a:rPr kumimoji="0"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切线长是线段的长，这条线段的两个端点分别是圆外一点和切点，可以度量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grpSp>
        <p:nvGrpSpPr>
          <p:cNvPr id="2" name="Group 32"/>
          <p:cNvGrpSpPr/>
          <p:nvPr/>
        </p:nvGrpSpPr>
        <p:grpSpPr bwMode="auto">
          <a:xfrm>
            <a:off x="5460206" y="1496617"/>
            <a:ext cx="3349229" cy="2138362"/>
            <a:chOff x="2562" y="572"/>
            <a:chExt cx="2813" cy="1796"/>
          </a:xfrm>
        </p:grpSpPr>
        <p:sp>
          <p:nvSpPr>
            <p:cNvPr id="11270" name="Oval 33"/>
            <p:cNvSpPr>
              <a:spLocks noChangeArrowheads="1"/>
            </p:cNvSpPr>
            <p:nvPr/>
          </p:nvSpPr>
          <p:spPr bwMode="auto">
            <a:xfrm>
              <a:off x="2562" y="713"/>
              <a:ext cx="1444" cy="134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3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271" name="Text Box 34"/>
            <p:cNvSpPr txBox="1">
              <a:spLocks noChangeArrowheads="1"/>
            </p:cNvSpPr>
            <p:nvPr/>
          </p:nvSpPr>
          <p:spPr bwMode="auto">
            <a:xfrm>
              <a:off x="2980" y="1385"/>
              <a:ext cx="34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11272" name="Text Box 35"/>
            <p:cNvSpPr txBox="1">
              <a:spLocks noChangeArrowheads="1"/>
            </p:cNvSpPr>
            <p:nvPr/>
          </p:nvSpPr>
          <p:spPr bwMode="auto">
            <a:xfrm>
              <a:off x="5032" y="1425"/>
              <a:ext cx="34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P</a:t>
              </a:r>
            </a:p>
          </p:txBody>
        </p:sp>
        <p:sp>
          <p:nvSpPr>
            <p:cNvPr id="11273" name="Line 36"/>
            <p:cNvSpPr>
              <a:spLocks noChangeShapeType="1"/>
            </p:cNvSpPr>
            <p:nvPr/>
          </p:nvSpPr>
          <p:spPr bwMode="auto">
            <a:xfrm>
              <a:off x="2562" y="1386"/>
              <a:ext cx="25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4" name="Line 37"/>
            <p:cNvSpPr>
              <a:spLocks noChangeShapeType="1"/>
            </p:cNvSpPr>
            <p:nvPr/>
          </p:nvSpPr>
          <p:spPr bwMode="auto">
            <a:xfrm>
              <a:off x="3132" y="594"/>
              <a:ext cx="2014" cy="792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5" name="Line 38"/>
            <p:cNvSpPr>
              <a:spLocks noChangeShapeType="1"/>
            </p:cNvSpPr>
            <p:nvPr/>
          </p:nvSpPr>
          <p:spPr bwMode="auto">
            <a:xfrm flipV="1">
              <a:off x="2980" y="1386"/>
              <a:ext cx="2166" cy="853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6" name="Text Box 39"/>
            <p:cNvSpPr txBox="1">
              <a:spLocks noChangeArrowheads="1"/>
            </p:cNvSpPr>
            <p:nvPr/>
          </p:nvSpPr>
          <p:spPr bwMode="auto">
            <a:xfrm>
              <a:off x="3627" y="572"/>
              <a:ext cx="34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1277" name="Text Box 40"/>
            <p:cNvSpPr txBox="1">
              <a:spLocks noChangeArrowheads="1"/>
            </p:cNvSpPr>
            <p:nvPr/>
          </p:nvSpPr>
          <p:spPr bwMode="auto">
            <a:xfrm>
              <a:off x="3474" y="2058"/>
              <a:ext cx="34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1278" name="Line 41"/>
            <p:cNvSpPr>
              <a:spLocks noChangeShapeType="1"/>
            </p:cNvSpPr>
            <p:nvPr/>
          </p:nvSpPr>
          <p:spPr bwMode="auto">
            <a:xfrm flipH="1">
              <a:off x="3284" y="749"/>
              <a:ext cx="266" cy="637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9" name="Line 42"/>
            <p:cNvSpPr>
              <a:spLocks noChangeShapeType="1"/>
            </p:cNvSpPr>
            <p:nvPr/>
          </p:nvSpPr>
          <p:spPr bwMode="auto">
            <a:xfrm>
              <a:off x="3277" y="1372"/>
              <a:ext cx="303" cy="6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821532" y="1065610"/>
            <a:ext cx="2780110" cy="345281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0"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比一比：</a:t>
            </a:r>
            <a:r>
              <a:rPr kumimoji="0" lang="zh-CN" altLang="en-US" sz="1800" dirty="0">
                <a:latin typeface="+mn-ea"/>
                <a:ea typeface="+mn-ea"/>
              </a:rPr>
              <a:t>    切线与切线长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706041" y="-172641"/>
            <a:ext cx="138113" cy="34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endParaRPr lang="zh-CN" altLang="zh-CN"/>
          </a:p>
        </p:txBody>
      </p:sp>
      <p:sp>
        <p:nvSpPr>
          <p:cNvPr id="12292" name="Oval 62"/>
          <p:cNvSpPr>
            <a:spLocks noChangeArrowheads="1"/>
          </p:cNvSpPr>
          <p:nvPr/>
        </p:nvSpPr>
        <p:spPr bwMode="auto">
          <a:xfrm>
            <a:off x="4949429" y="2088356"/>
            <a:ext cx="1676400" cy="167401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pPr algn="ctr"/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2293" name="Text Box 63"/>
          <p:cNvSpPr txBox="1">
            <a:spLocks noChangeArrowheads="1"/>
          </p:cNvSpPr>
          <p:nvPr/>
        </p:nvSpPr>
        <p:spPr bwMode="auto">
          <a:xfrm>
            <a:off x="5634038" y="2520554"/>
            <a:ext cx="450056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6" name="Line 64"/>
          <p:cNvSpPr>
            <a:spLocks noChangeShapeType="1"/>
          </p:cNvSpPr>
          <p:nvPr/>
        </p:nvSpPr>
        <p:spPr bwMode="auto">
          <a:xfrm flipH="1" flipV="1">
            <a:off x="5539979" y="1980010"/>
            <a:ext cx="2650331" cy="702469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Line 65"/>
          <p:cNvSpPr>
            <a:spLocks noChangeShapeType="1"/>
          </p:cNvSpPr>
          <p:nvPr/>
        </p:nvSpPr>
        <p:spPr bwMode="auto">
          <a:xfrm flipH="1">
            <a:off x="5813823" y="2703910"/>
            <a:ext cx="2393156" cy="1166813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" name="Text Box 66"/>
          <p:cNvSpPr txBox="1">
            <a:spLocks noChangeArrowheads="1"/>
          </p:cNvSpPr>
          <p:nvPr/>
        </p:nvSpPr>
        <p:spPr bwMode="auto">
          <a:xfrm>
            <a:off x="5894785" y="1800226"/>
            <a:ext cx="86320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9" name="Text Box 67"/>
          <p:cNvSpPr txBox="1">
            <a:spLocks noChangeArrowheads="1"/>
          </p:cNvSpPr>
          <p:nvPr/>
        </p:nvSpPr>
        <p:spPr bwMode="auto">
          <a:xfrm>
            <a:off x="5975748" y="3369469"/>
            <a:ext cx="102512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2298" name="Text Box 68"/>
          <p:cNvSpPr txBox="1">
            <a:spLocks noChangeArrowheads="1"/>
          </p:cNvSpPr>
          <p:nvPr/>
        </p:nvSpPr>
        <p:spPr bwMode="auto">
          <a:xfrm>
            <a:off x="8189119" y="2593182"/>
            <a:ext cx="507206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</a:p>
        </p:txBody>
      </p:sp>
      <p:sp>
        <p:nvSpPr>
          <p:cNvPr id="12299" name="Oval 69"/>
          <p:cNvSpPr>
            <a:spLocks noChangeArrowheads="1"/>
          </p:cNvSpPr>
          <p:nvPr/>
        </p:nvSpPr>
        <p:spPr bwMode="auto">
          <a:xfrm>
            <a:off x="8160544" y="2639616"/>
            <a:ext cx="86916" cy="8453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300" name="Oval 70"/>
          <p:cNvSpPr>
            <a:spLocks noChangeArrowheads="1"/>
          </p:cNvSpPr>
          <p:nvPr/>
        </p:nvSpPr>
        <p:spPr bwMode="auto">
          <a:xfrm flipH="1" flipV="1">
            <a:off x="6149578" y="3663553"/>
            <a:ext cx="52388" cy="52388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Line 73"/>
          <p:cNvSpPr>
            <a:spLocks noChangeShapeType="1"/>
          </p:cNvSpPr>
          <p:nvPr/>
        </p:nvSpPr>
        <p:spPr bwMode="auto">
          <a:xfrm flipV="1">
            <a:off x="5813822" y="2682479"/>
            <a:ext cx="2394347" cy="26908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2302" name="Oval 78"/>
          <p:cNvSpPr>
            <a:spLocks noChangeArrowheads="1"/>
          </p:cNvSpPr>
          <p:nvPr/>
        </p:nvSpPr>
        <p:spPr bwMode="auto">
          <a:xfrm>
            <a:off x="5798344" y="2930128"/>
            <a:ext cx="52388" cy="523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Oval 79"/>
          <p:cNvSpPr>
            <a:spLocks noChangeArrowheads="1"/>
          </p:cNvSpPr>
          <p:nvPr/>
        </p:nvSpPr>
        <p:spPr bwMode="auto">
          <a:xfrm flipH="1" flipV="1">
            <a:off x="5976937" y="2088356"/>
            <a:ext cx="52388" cy="52388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Rectangle 88"/>
          <p:cNvSpPr>
            <a:spLocks noChangeArrowheads="1"/>
          </p:cNvSpPr>
          <p:nvPr/>
        </p:nvSpPr>
        <p:spPr bwMode="auto">
          <a:xfrm>
            <a:off x="1525191" y="1702594"/>
            <a:ext cx="2618184" cy="283923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  <a:defRPr/>
            </a:pPr>
            <a:r>
              <a:rPr lang="zh-CN" altLang="en-US" sz="1800" dirty="0">
                <a:latin typeface="+mn-ea"/>
                <a:ea typeface="+mn-ea"/>
              </a:rPr>
              <a:t>思考：已知⊙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O</a:t>
            </a:r>
            <a:r>
              <a:rPr lang="zh-CN" altLang="en-US" sz="1800" dirty="0">
                <a:latin typeface="+mn-ea"/>
                <a:ea typeface="+mn-ea"/>
              </a:rPr>
              <a:t>切线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PA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PB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sz="1800" dirty="0">
                <a:latin typeface="+mn-ea"/>
                <a:ea typeface="+mn-ea"/>
              </a:rPr>
              <a:t>，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en-US" sz="1800" dirty="0">
                <a:latin typeface="+mn-ea"/>
                <a:ea typeface="+mn-ea"/>
              </a:rPr>
              <a:t>为切点，把圆沿着直线</a:t>
            </a:r>
            <a:r>
              <a:rPr lang="en-US" altLang="zh-CN" sz="1800" i="1" dirty="0">
                <a:ea typeface="+mn-ea"/>
                <a:cs typeface="Times New Roman" panose="02020603050405020304" pitchFamily="18" charset="0"/>
              </a:rPr>
              <a:t>OP</a:t>
            </a:r>
            <a:r>
              <a:rPr lang="zh-CN" altLang="en-US" sz="1800" dirty="0">
                <a:latin typeface="+mn-ea"/>
                <a:ea typeface="+mn-ea"/>
              </a:rPr>
              <a:t>对折</a:t>
            </a:r>
            <a:r>
              <a:rPr lang="en-US" altLang="zh-CN" sz="1800" dirty="0">
                <a:latin typeface="+mn-ea"/>
                <a:ea typeface="+mn-ea"/>
              </a:rPr>
              <a:t>,</a:t>
            </a:r>
            <a:r>
              <a:rPr lang="zh-CN" altLang="en-US" sz="1800" dirty="0">
                <a:latin typeface="+mn-ea"/>
                <a:ea typeface="+mn-ea"/>
              </a:rPr>
              <a:t>你能发现什么</a:t>
            </a:r>
            <a:r>
              <a:rPr lang="en-US" altLang="zh-CN" sz="1800" dirty="0">
                <a:latin typeface="+mn-ea"/>
                <a:ea typeface="+mn-ea"/>
              </a:rPr>
              <a:t>?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073944" y="1194197"/>
            <a:ext cx="1102519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0"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折一折</a:t>
            </a:r>
            <a:r>
              <a:rPr kumimoji="0" lang="en-US" altLang="zh-CN" sz="1800" b="1" dirty="0">
                <a:solidFill>
                  <a:srgbClr val="0070C0"/>
                </a:solidFill>
                <a:latin typeface="+mn-ea"/>
                <a:ea typeface="+mn-ea"/>
              </a:rPr>
              <a:t>:</a:t>
            </a:r>
            <a:endParaRPr kumimoji="0" lang="zh-CN" altLang="en-US" sz="18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22" name="Text Box 49"/>
          <p:cNvSpPr txBox="1">
            <a:spLocks noChangeArrowheads="1"/>
          </p:cNvSpPr>
          <p:nvPr/>
        </p:nvSpPr>
        <p:spPr bwMode="auto">
          <a:xfrm>
            <a:off x="3287316" y="4238626"/>
            <a:ext cx="1710928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PB</a:t>
            </a:r>
          </a:p>
        </p:txBody>
      </p: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4892279" y="4238626"/>
            <a:ext cx="2412206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∠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OPA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=∠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OPB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3" grpId="0" animBg="1"/>
      <p:bldP spid="19" grpId="0" animBg="1"/>
      <p:bldP spid="19" grpId="1" animBg="1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838200" y="991791"/>
            <a:ext cx="3584972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你能试着证明一下这两个结论吗？</a:t>
            </a:r>
            <a:endParaRPr kumimoji="0" lang="en-US" altLang="zh-CN" sz="1800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grpSp>
        <p:nvGrpSpPr>
          <p:cNvPr id="13316" name="Group 35"/>
          <p:cNvGrpSpPr/>
          <p:nvPr/>
        </p:nvGrpSpPr>
        <p:grpSpPr bwMode="auto">
          <a:xfrm>
            <a:off x="6006704" y="1003697"/>
            <a:ext cx="2961084" cy="1971277"/>
            <a:chOff x="2352" y="1257"/>
            <a:chExt cx="2688" cy="1768"/>
          </a:xfrm>
        </p:grpSpPr>
        <p:grpSp>
          <p:nvGrpSpPr>
            <p:cNvPr id="13324" name="Group 36"/>
            <p:cNvGrpSpPr/>
            <p:nvPr/>
          </p:nvGrpSpPr>
          <p:grpSpPr bwMode="auto">
            <a:xfrm>
              <a:off x="2352" y="1344"/>
              <a:ext cx="2688" cy="1681"/>
              <a:chOff x="1344" y="1680"/>
              <a:chExt cx="3656" cy="2332"/>
            </a:xfrm>
          </p:grpSpPr>
          <p:sp>
            <p:nvSpPr>
              <p:cNvPr id="13326" name="Oval 37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768" cy="1776"/>
              </a:xfrm>
              <a:prstGeom prst="ellipse">
                <a:avLst/>
              </a:prstGeom>
              <a:solidFill>
                <a:srgbClr val="CCFFFF"/>
              </a:solidFill>
              <a:ln w="381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330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27" name="Line 38"/>
              <p:cNvSpPr>
                <a:spLocks noChangeShapeType="1"/>
              </p:cNvSpPr>
              <p:nvPr/>
            </p:nvSpPr>
            <p:spPr bwMode="auto">
              <a:xfrm flipH="1">
                <a:off x="2124" y="2640"/>
                <a:ext cx="2496" cy="1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8" name="Line 39"/>
              <p:cNvSpPr>
                <a:spLocks noChangeShapeType="1"/>
              </p:cNvSpPr>
              <p:nvPr/>
            </p:nvSpPr>
            <p:spPr bwMode="auto">
              <a:xfrm flipH="1" flipV="1">
                <a:off x="1920" y="1776"/>
                <a:ext cx="2696" cy="86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9" name="Text Box 40"/>
              <p:cNvSpPr txBox="1">
                <a:spLocks noChangeArrowheads="1"/>
              </p:cNvSpPr>
              <p:nvPr/>
            </p:nvSpPr>
            <p:spPr bwMode="auto">
              <a:xfrm>
                <a:off x="2551" y="3552"/>
                <a:ext cx="289" cy="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i="1">
                    <a:latin typeface="Times New Roman" panose="02020603050405020304" pitchFamily="18" charset="0"/>
                    <a:ea typeface="方正报宋简体"/>
                    <a:cs typeface="方正报宋简体"/>
                  </a:rPr>
                  <a:t>A</a:t>
                </a:r>
              </a:p>
            </p:txBody>
          </p:sp>
          <p:sp>
            <p:nvSpPr>
              <p:cNvPr id="13330" name="Text Box 41"/>
              <p:cNvSpPr txBox="1">
                <a:spLocks noChangeArrowheads="1"/>
              </p:cNvSpPr>
              <p:nvPr/>
            </p:nvSpPr>
            <p:spPr bwMode="auto">
              <a:xfrm>
                <a:off x="2449" y="1680"/>
                <a:ext cx="480" cy="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zh-CN" altLang="zh-CN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31" name="Text Box 42"/>
              <p:cNvSpPr txBox="1">
                <a:spLocks noChangeArrowheads="1"/>
              </p:cNvSpPr>
              <p:nvPr/>
            </p:nvSpPr>
            <p:spPr bwMode="auto">
              <a:xfrm>
                <a:off x="4663" y="2496"/>
                <a:ext cx="337" cy="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i="1">
                    <a:latin typeface="Times New Roman" panose="02020603050405020304" pitchFamily="18" charset="0"/>
                    <a:ea typeface="方正报宋简体"/>
                    <a:cs typeface="方正报宋简体"/>
                  </a:rPr>
                  <a:t>P</a:t>
                </a:r>
              </a:p>
            </p:txBody>
          </p:sp>
          <p:sp>
            <p:nvSpPr>
              <p:cNvPr id="13332" name="Text Box 43"/>
              <p:cNvSpPr txBox="1">
                <a:spLocks noChangeArrowheads="1"/>
              </p:cNvSpPr>
              <p:nvPr/>
            </p:nvSpPr>
            <p:spPr bwMode="auto">
              <a:xfrm>
                <a:off x="2015" y="2783"/>
                <a:ext cx="337" cy="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i="1">
                    <a:latin typeface="Times New Roman" panose="02020603050405020304" pitchFamily="18" charset="0"/>
                    <a:ea typeface="方正报宋简体"/>
                    <a:cs typeface="方正报宋简体"/>
                  </a:rPr>
                  <a:t>O</a:t>
                </a:r>
                <a:endParaRPr lang="en-US" altLang="zh-CN" i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333" name="Text Box 44"/>
              <p:cNvSpPr txBox="1">
                <a:spLocks noChangeArrowheads="1"/>
              </p:cNvSpPr>
              <p:nvPr/>
            </p:nvSpPr>
            <p:spPr bwMode="auto">
              <a:xfrm>
                <a:off x="2167" y="2591"/>
                <a:ext cx="193" cy="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zh-CN" altLang="zh-CN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3325" name="Rectangle 45"/>
            <p:cNvSpPr>
              <a:spLocks noChangeArrowheads="1"/>
            </p:cNvSpPr>
            <p:nvPr/>
          </p:nvSpPr>
          <p:spPr bwMode="auto">
            <a:xfrm>
              <a:off x="3120" y="1257"/>
              <a:ext cx="296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Times New Roman" panose="02020603050405020304" pitchFamily="18" charset="0"/>
                  <a:ea typeface="方正报宋简体"/>
                  <a:cs typeface="方正报宋简体"/>
                </a:rPr>
                <a:t>B</a:t>
              </a:r>
            </a:p>
          </p:txBody>
        </p:sp>
      </p:grpSp>
      <p:sp>
        <p:nvSpPr>
          <p:cNvPr id="15" name="Line 46"/>
          <p:cNvSpPr>
            <a:spLocks noChangeShapeType="1"/>
          </p:cNvSpPr>
          <p:nvPr/>
        </p:nvSpPr>
        <p:spPr bwMode="auto">
          <a:xfrm flipV="1">
            <a:off x="6743700" y="1353741"/>
            <a:ext cx="169069" cy="59531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" name="Line 47"/>
          <p:cNvSpPr>
            <a:spLocks noChangeShapeType="1"/>
          </p:cNvSpPr>
          <p:nvPr/>
        </p:nvSpPr>
        <p:spPr bwMode="auto">
          <a:xfrm>
            <a:off x="6734175" y="1968104"/>
            <a:ext cx="290513" cy="683419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7" name="Line 48"/>
          <p:cNvSpPr>
            <a:spLocks noChangeShapeType="1"/>
          </p:cNvSpPr>
          <p:nvPr/>
        </p:nvSpPr>
        <p:spPr bwMode="auto">
          <a:xfrm flipV="1">
            <a:off x="6762751" y="1877616"/>
            <a:ext cx="1889522" cy="809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844154" y="1533526"/>
            <a:ext cx="1710928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PA</a:t>
            </a:r>
            <a:r>
              <a:rPr kumimoji="0" lang="en-US" altLang="zh-CN" sz="1800" dirty="0">
                <a:latin typeface="+mn-ea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PB</a:t>
            </a:r>
          </a:p>
        </p:txBody>
      </p:sp>
      <p:sp>
        <p:nvSpPr>
          <p:cNvPr id="19" name="Text Box 50"/>
          <p:cNvSpPr txBox="1">
            <a:spLocks noChangeArrowheads="1"/>
          </p:cNvSpPr>
          <p:nvPr/>
        </p:nvSpPr>
        <p:spPr bwMode="auto">
          <a:xfrm>
            <a:off x="844154" y="2019301"/>
            <a:ext cx="2412206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kumimoji="0" lang="en-US" altLang="zh-CN" sz="1800" dirty="0">
                <a:latin typeface="+mn-ea"/>
                <a:ea typeface="+mn-ea"/>
              </a:rPr>
              <a:t>∠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OPA</a:t>
            </a:r>
            <a:r>
              <a:rPr kumimoji="0" lang="en-US" altLang="zh-CN" sz="1800" dirty="0">
                <a:latin typeface="+mn-ea"/>
                <a:ea typeface="+mn-ea"/>
              </a:rPr>
              <a:t>=∠</a:t>
            </a:r>
            <a:r>
              <a:rPr kumimoji="0" lang="en-US" altLang="zh-CN" sz="1800" i="1" dirty="0">
                <a:ea typeface="+mn-ea"/>
                <a:cs typeface="Times New Roman" panose="02020603050405020304" pitchFamily="18" charset="0"/>
              </a:rPr>
              <a:t>OPB</a:t>
            </a: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844154" y="2597944"/>
            <a:ext cx="5380434" cy="2007394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证明：∵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PB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与⊙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相切，点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是切点，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          ∴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OA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⊥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OB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⊥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PB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即∠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OAP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=∠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OBP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90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°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         ∵ 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OA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OB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OP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OP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         ∴</a:t>
            </a:r>
            <a:r>
              <a:rPr lang="en-US" altLang="zh-CN" sz="1800" dirty="0" err="1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FF0000"/>
                </a:solidFill>
                <a:latin typeface="+mn-ea"/>
                <a:ea typeface="+mn-ea"/>
              </a:rPr>
              <a:t>△</a:t>
            </a:r>
            <a:r>
              <a:rPr lang="en-US" altLang="zh-CN" sz="1800" i="1" dirty="0" err="1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AOP</a:t>
            </a:r>
            <a:r>
              <a:rPr lang="en-US" altLang="zh-CN" sz="1800" dirty="0" err="1">
                <a:solidFill>
                  <a:srgbClr val="FF0000"/>
                </a:solidFill>
                <a:latin typeface="+mn-ea"/>
                <a:ea typeface="+mn-ea"/>
              </a:rPr>
              <a:t>≌</a:t>
            </a:r>
            <a:r>
              <a:rPr lang="en-US" altLang="zh-CN" sz="1800" dirty="0" err="1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FF0000"/>
                </a:solidFill>
                <a:latin typeface="+mn-ea"/>
                <a:ea typeface="+mn-ea"/>
              </a:rPr>
              <a:t>△</a:t>
            </a:r>
            <a:r>
              <a:rPr lang="en-US" altLang="zh-CN" sz="1800" i="1" dirty="0" err="1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BOP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HL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         ∴ 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= 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PB</a:t>
            </a:r>
            <a:r>
              <a:rPr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 ∠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OPA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=∠</a:t>
            </a:r>
            <a:r>
              <a:rPr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OPB</a:t>
            </a:r>
            <a:r>
              <a:rPr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13323" name="Oval 53"/>
          <p:cNvSpPr>
            <a:spLocks noChangeArrowheads="1"/>
          </p:cNvSpPr>
          <p:nvPr/>
        </p:nvSpPr>
        <p:spPr bwMode="auto">
          <a:xfrm>
            <a:off x="6716316" y="1946673"/>
            <a:ext cx="53578" cy="5476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 sz="33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1073944" y="1019176"/>
            <a:ext cx="1527572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t" hangingPunct="1">
              <a:spcBef>
                <a:spcPct val="50000"/>
              </a:spcBef>
              <a:defRPr/>
            </a:pPr>
            <a:r>
              <a:rPr kumimoji="0"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切线长定理</a:t>
            </a:r>
          </a:p>
        </p:txBody>
      </p:sp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1073944" y="2903935"/>
            <a:ext cx="3398044" cy="145375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  <a:defRPr/>
            </a:pP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∵ 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PB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分别切⊙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于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zh-CN" altLang="en-US" sz="1800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，</a:t>
            </a:r>
            <a:endParaRPr kumimoji="0" lang="en-US" altLang="zh-CN" sz="1800" dirty="0">
              <a:solidFill>
                <a:srgbClr val="FF0000"/>
              </a:solidFill>
              <a:latin typeface="+mn-ea"/>
              <a:ea typeface="+mn-ea"/>
            </a:endParaRPr>
          </a:p>
          <a:p>
            <a:pPr eaLnBrk="1" hangingPunct="1">
              <a:lnSpc>
                <a:spcPct val="250000"/>
              </a:lnSpc>
              <a:defRPr/>
            </a:pP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∴ 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PA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PB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 , 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OP</a:t>
            </a: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平分∠</a:t>
            </a:r>
            <a:r>
              <a:rPr kumimoji="0" lang="en-US" altLang="zh-CN" sz="1800" i="1" dirty="0">
                <a:solidFill>
                  <a:srgbClr val="FF0000"/>
                </a:solidFill>
                <a:ea typeface="+mn-ea"/>
                <a:cs typeface="Times New Roman" panose="02020603050405020304" pitchFamily="18" charset="0"/>
              </a:rPr>
              <a:t>APB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1069181" y="1728788"/>
            <a:ext cx="5062538" cy="42981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kumimoji="0" lang="zh-CN" altLang="en-US" sz="1800" dirty="0">
                <a:solidFill>
                  <a:srgbClr val="FF0000"/>
                </a:solidFill>
                <a:latin typeface="+mn-ea"/>
                <a:ea typeface="+mn-ea"/>
              </a:rPr>
              <a:t>过圆外一点，所画的圆的两条切线的长相等</a:t>
            </a:r>
            <a:r>
              <a:rPr kumimoji="0" lang="en-US" altLang="zh-CN" sz="1800" dirty="0">
                <a:solidFill>
                  <a:srgbClr val="FF0000"/>
                </a:solidFill>
                <a:latin typeface="+mn-ea"/>
                <a:ea typeface="+mn-ea"/>
              </a:rPr>
              <a:t>. </a:t>
            </a: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1069181" y="2521744"/>
            <a:ext cx="1771650" cy="34647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zh-CN" altLang="en-US" sz="1800" b="1" dirty="0">
                <a:solidFill>
                  <a:srgbClr val="0070C0"/>
                </a:solidFill>
                <a:latin typeface="+mn-ea"/>
                <a:ea typeface="+mn-ea"/>
              </a:rPr>
              <a:t>几何语言</a:t>
            </a:r>
            <a:r>
              <a:rPr kumimoji="0" lang="en-US" altLang="zh-CN" sz="1800" b="1" dirty="0">
                <a:solidFill>
                  <a:srgbClr val="0070C0"/>
                </a:solidFill>
                <a:latin typeface="+mn-ea"/>
                <a:ea typeface="+mn-ea"/>
              </a:rPr>
              <a:t>:</a:t>
            </a:r>
          </a:p>
        </p:txBody>
      </p:sp>
      <p:grpSp>
        <p:nvGrpSpPr>
          <p:cNvPr id="2" name="Group 34"/>
          <p:cNvGrpSpPr/>
          <p:nvPr/>
        </p:nvGrpSpPr>
        <p:grpSpPr bwMode="auto">
          <a:xfrm>
            <a:off x="5328047" y="2366963"/>
            <a:ext cx="3533775" cy="2377046"/>
            <a:chOff x="2245" y="68"/>
            <a:chExt cx="3357" cy="2256"/>
          </a:xfrm>
        </p:grpSpPr>
        <p:sp>
          <p:nvSpPr>
            <p:cNvPr id="14344" name="Oval 35"/>
            <p:cNvSpPr>
              <a:spLocks noChangeArrowheads="1"/>
            </p:cNvSpPr>
            <p:nvPr/>
          </p:nvSpPr>
          <p:spPr bwMode="auto">
            <a:xfrm>
              <a:off x="2245" y="249"/>
              <a:ext cx="1723" cy="172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33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345" name="Text Box 36"/>
            <p:cNvSpPr txBox="1">
              <a:spLocks noChangeArrowheads="1"/>
            </p:cNvSpPr>
            <p:nvPr/>
          </p:nvSpPr>
          <p:spPr bwMode="auto">
            <a:xfrm>
              <a:off x="2744" y="1111"/>
              <a:ext cx="409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14346" name="Text Box 37"/>
            <p:cNvSpPr txBox="1">
              <a:spLocks noChangeArrowheads="1"/>
            </p:cNvSpPr>
            <p:nvPr/>
          </p:nvSpPr>
          <p:spPr bwMode="auto">
            <a:xfrm>
              <a:off x="5193" y="1162"/>
              <a:ext cx="409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  <a:ea typeface="宋体" panose="02010600030101010101" pitchFamily="2" charset="-122"/>
                </a:rPr>
                <a:t>P</a:t>
              </a:r>
            </a:p>
          </p:txBody>
        </p:sp>
        <p:sp>
          <p:nvSpPr>
            <p:cNvPr id="14347" name="Line 38"/>
            <p:cNvSpPr>
              <a:spLocks noChangeShapeType="1"/>
            </p:cNvSpPr>
            <p:nvPr/>
          </p:nvSpPr>
          <p:spPr bwMode="auto">
            <a:xfrm>
              <a:off x="2245" y="1111"/>
              <a:ext cx="303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8" name="Line 39"/>
            <p:cNvSpPr>
              <a:spLocks noChangeShapeType="1"/>
            </p:cNvSpPr>
            <p:nvPr/>
          </p:nvSpPr>
          <p:spPr bwMode="auto">
            <a:xfrm>
              <a:off x="2925" y="96"/>
              <a:ext cx="2404" cy="1015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9" name="Line 40"/>
            <p:cNvSpPr>
              <a:spLocks noChangeShapeType="1"/>
            </p:cNvSpPr>
            <p:nvPr/>
          </p:nvSpPr>
          <p:spPr bwMode="auto">
            <a:xfrm flipV="1">
              <a:off x="2744" y="1111"/>
              <a:ext cx="2585" cy="109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0" name="Text Box 41"/>
            <p:cNvSpPr txBox="1">
              <a:spLocks noChangeArrowheads="1"/>
            </p:cNvSpPr>
            <p:nvPr/>
          </p:nvSpPr>
          <p:spPr bwMode="auto">
            <a:xfrm>
              <a:off x="3515" y="68"/>
              <a:ext cx="409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4351" name="Text Box 42"/>
            <p:cNvSpPr txBox="1">
              <a:spLocks noChangeArrowheads="1"/>
            </p:cNvSpPr>
            <p:nvPr/>
          </p:nvSpPr>
          <p:spPr bwMode="auto">
            <a:xfrm>
              <a:off x="3333" y="1973"/>
              <a:ext cx="408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4352" name="Line 43"/>
            <p:cNvSpPr>
              <a:spLocks noChangeShapeType="1"/>
            </p:cNvSpPr>
            <p:nvPr/>
          </p:nvSpPr>
          <p:spPr bwMode="auto">
            <a:xfrm flipH="1">
              <a:off x="3107" y="295"/>
              <a:ext cx="317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3" name="Line 44"/>
            <p:cNvSpPr>
              <a:spLocks noChangeShapeType="1"/>
            </p:cNvSpPr>
            <p:nvPr/>
          </p:nvSpPr>
          <p:spPr bwMode="auto">
            <a:xfrm>
              <a:off x="3098" y="1093"/>
              <a:ext cx="362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d279f7c-1440-422d-97fa-7b36f2281a4d}"/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1396</Words>
  <Application>Microsoft Office PowerPoint</Application>
  <PresentationFormat>全屏显示(16:9)</PresentationFormat>
  <Paragraphs>243</Paragraphs>
  <Slides>23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方正报宋简体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Bitmap Image</vt:lpstr>
      <vt:lpstr>第三章  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2018-03-01T02:03:00Z</dcterms:created>
  <dcterms:modified xsi:type="dcterms:W3CDTF">2023-01-16T14:45:36Z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F0D459E1D5514EEBA5E0DDC6CC378086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