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37"/>
  </p:notesMasterIdLst>
  <p:handoutMasterIdLst>
    <p:handoutMasterId r:id="rId38"/>
  </p:handoutMasterIdLst>
  <p:sldIdLst>
    <p:sldId id="256" r:id="rId3"/>
    <p:sldId id="650" r:id="rId4"/>
    <p:sldId id="651" r:id="rId5"/>
    <p:sldId id="287" r:id="rId6"/>
    <p:sldId id="261" r:id="rId7"/>
    <p:sldId id="288" r:id="rId8"/>
    <p:sldId id="289" r:id="rId9"/>
    <p:sldId id="290" r:id="rId10"/>
    <p:sldId id="291" r:id="rId11"/>
    <p:sldId id="652" r:id="rId12"/>
    <p:sldId id="279" r:id="rId13"/>
    <p:sldId id="653" r:id="rId14"/>
    <p:sldId id="263" r:id="rId15"/>
    <p:sldId id="303" r:id="rId16"/>
    <p:sldId id="304" r:id="rId17"/>
    <p:sldId id="305" r:id="rId18"/>
    <p:sldId id="654" r:id="rId19"/>
    <p:sldId id="638" r:id="rId20"/>
    <p:sldId id="639" r:id="rId21"/>
    <p:sldId id="640" r:id="rId22"/>
    <p:sldId id="641" r:id="rId23"/>
    <p:sldId id="655" r:id="rId24"/>
    <p:sldId id="642" r:id="rId25"/>
    <p:sldId id="656" r:id="rId26"/>
    <p:sldId id="643" r:id="rId27"/>
    <p:sldId id="644" r:id="rId28"/>
    <p:sldId id="657" r:id="rId29"/>
    <p:sldId id="645" r:id="rId30"/>
    <p:sldId id="310" r:id="rId31"/>
    <p:sldId id="646" r:id="rId32"/>
    <p:sldId id="647" r:id="rId33"/>
    <p:sldId id="648" r:id="rId34"/>
    <p:sldId id="649" r:id="rId35"/>
    <p:sldId id="658"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p15:clr>
            <a:srgbClr val="A4A3A4"/>
          </p15:clr>
        </p15:guide>
        <p15:guide id="2" orient="horz" pos="712">
          <p15:clr>
            <a:srgbClr val="A4A3A4"/>
          </p15:clr>
        </p15:guide>
        <p15:guide id="3" orient="horz" pos="3928">
          <p15:clr>
            <a:srgbClr val="A4A3A4"/>
          </p15:clr>
        </p15:guide>
        <p15:guide id="4" orient="horz" pos="3864">
          <p15:clr>
            <a:srgbClr val="A4A3A4"/>
          </p15:clr>
        </p15:guide>
        <p15:guide id="5" pos="416">
          <p15:clr>
            <a:srgbClr val="A4A3A4"/>
          </p15:clr>
        </p15:guide>
        <p15:guide id="6" pos="7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92B"/>
    <a:srgbClr val="F06D70"/>
    <a:srgbClr val="EEDF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36" autoAdjust="0"/>
  </p:normalViewPr>
  <p:slideViewPr>
    <p:cSldViewPr snapToGrid="0" showGuides="1">
      <p:cViewPr varScale="1">
        <p:scale>
          <a:sx n="58" d="100"/>
          <a:sy n="58" d="100"/>
        </p:scale>
        <p:origin x="-78" y="-1158"/>
      </p:cViewPr>
      <p:guideLst>
        <p:guide orient="horz" pos="648"/>
        <p:guide orient="horz" pos="712"/>
        <p:guide orient="horz" pos="3928"/>
        <p:guide orient="horz" pos="3864"/>
        <p:guide pos="416"/>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BA943-4A06-440F-A8C2-BA411F91BEF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D6923-9ECB-447B-851F-90135E0FB4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t>29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t>34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5A515-2ACA-479D-8E6C-AA5F18447D84}"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BCD6923-9ECB-447B-851F-90135E0FB4D6}"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907704" y="6588766"/>
            <a:ext cx="1224136"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http://www.2Ppt.com/xiazai/</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9" name="圆角矩形 43"/>
          <p:cNvSpPr/>
          <p:nvPr userDrawn="1"/>
        </p:nvSpPr>
        <p:spPr>
          <a:xfrm>
            <a:off x="2785534" y="269010"/>
            <a:ext cx="80236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chemeClr val="accent1"/>
                </a:solidFill>
                <a:effectLst/>
                <a:uLnTx/>
                <a:uFillTx/>
                <a:latin typeface="思源黑体 CN" panose="020F0502020204030204"/>
                <a:cs typeface="+mn-ea"/>
                <a:sym typeface="+mn-lt"/>
              </a:rPr>
              <a:t>01</a:t>
            </a:r>
            <a:endParaRPr kumimoji="0" lang="zh-CN" altLang="en-US" sz="4000" b="1" i="0" u="none" strike="noStrike" kern="1200"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3587895" y="375019"/>
            <a:ext cx="60471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9" name="圆角矩形 43"/>
          <p:cNvSpPr/>
          <p:nvPr userDrawn="1"/>
        </p:nvSpPr>
        <p:spPr>
          <a:xfrm>
            <a:off x="3352801" y="269011"/>
            <a:ext cx="8012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02</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4299095" y="375019"/>
            <a:ext cx="462477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严寒气候对车辆驾驶的影响</a:t>
            </a: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9" name="圆角矩形 43"/>
          <p:cNvSpPr/>
          <p:nvPr userDrawn="1"/>
        </p:nvSpPr>
        <p:spPr>
          <a:xfrm>
            <a:off x="3247365" y="269011"/>
            <a:ext cx="77430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03</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4127645" y="375019"/>
            <a:ext cx="49824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确保冬季安全行车的“四要素”</a:t>
            </a: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l="-6000" r="-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9" name="圆角矩形 43"/>
          <p:cNvSpPr/>
          <p:nvPr userDrawn="1"/>
        </p:nvSpPr>
        <p:spPr>
          <a:xfrm>
            <a:off x="4104615" y="269011"/>
            <a:ext cx="78065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04</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4984894" y="375019"/>
            <a:ext cx="3193905"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冰雪道路安全驾驶</a:t>
            </a: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9" name="圆角矩形 43"/>
          <p:cNvSpPr/>
          <p:nvPr userDrawn="1"/>
        </p:nvSpPr>
        <p:spPr>
          <a:xfrm>
            <a:off x="4091915" y="269011"/>
            <a:ext cx="801818"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05</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4972195" y="375019"/>
            <a:ext cx="3115190"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浓雾天气安全驾驶</a:t>
            </a: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9" name="圆角矩形 43"/>
          <p:cNvSpPr/>
          <p:nvPr userDrawn="1"/>
        </p:nvSpPr>
        <p:spPr>
          <a:xfrm>
            <a:off x="3374365" y="269011"/>
            <a:ext cx="774302"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06</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4254645" y="375019"/>
            <a:ext cx="4652288"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冬季行车安全自救方案实例</a:t>
            </a:r>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6731000"/>
            <a:ext cx="12192000" cy="127000"/>
          </a:xfrm>
          <a:prstGeom prst="rect">
            <a:avLst/>
          </a:prstGeom>
        </p:spPr>
      </p:pic>
      <p:sp>
        <p:nvSpPr>
          <p:cNvPr id="9" name="圆角矩形 43"/>
          <p:cNvSpPr/>
          <p:nvPr userDrawn="1"/>
        </p:nvSpPr>
        <p:spPr>
          <a:xfrm>
            <a:off x="4098265" y="269011"/>
            <a:ext cx="778535" cy="73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pPr>
            <a:r>
              <a:rPr kumimoji="0" lang="en-US" altLang="zh-CN" sz="4000" b="1" i="0" u="none" strike="noStrike" cap="none" spc="0" normalizeH="0" baseline="0" noProof="0" dirty="0">
                <a:ln>
                  <a:noFill/>
                </a:ln>
                <a:solidFill>
                  <a:schemeClr val="accent1"/>
                </a:solidFill>
                <a:effectLst/>
                <a:uLnTx/>
                <a:uFillTx/>
                <a:latin typeface="思源黑体 CN" panose="020F0502020204030204"/>
                <a:cs typeface="+mn-ea"/>
                <a:sym typeface="+mn-lt"/>
              </a:rPr>
              <a:t>07</a:t>
            </a:r>
            <a:endParaRPr kumimoji="0" lang="zh-CN" altLang="en-US" sz="4000" b="1" i="0" u="none" strike="noStrike" cap="none" spc="0" normalizeH="0" baseline="0" noProof="0" dirty="0">
              <a:ln>
                <a:noFill/>
              </a:ln>
              <a:solidFill>
                <a:schemeClr val="accent1"/>
              </a:solidFill>
              <a:effectLst/>
              <a:uLnTx/>
              <a:uFillTx/>
              <a:latin typeface="思源黑体 CN" panose="020F0502020204030204"/>
              <a:cs typeface="+mn-ea"/>
              <a:sym typeface="+mn-lt"/>
            </a:endParaRPr>
          </a:p>
        </p:txBody>
      </p:sp>
      <p:sp>
        <p:nvSpPr>
          <p:cNvPr id="10" name="文本框 9"/>
          <p:cNvSpPr txBox="1"/>
          <p:nvPr userDrawn="1"/>
        </p:nvSpPr>
        <p:spPr>
          <a:xfrm>
            <a:off x="4978545" y="375019"/>
            <a:ext cx="3183322"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5668467"/>
            <a:ext cx="12192001" cy="1113676"/>
            <a:chOff x="0" y="5160781"/>
            <a:chExt cx="12192001" cy="1296087"/>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pic>
        <p:nvPicPr>
          <p:cNvPr id="24" name="图片 23"/>
          <p:cNvPicPr>
            <a:picLocks noChangeAspect="1"/>
          </p:cNvPicPr>
          <p:nvPr/>
        </p:nvPicPr>
        <p:blipFill rotWithShape="1">
          <a:blip r:embed="rId8" cstate="print">
            <a:extLst>
              <a:ext uri="{28A0092B-C50C-407E-A947-70E740481C1C}">
                <a14:useLocalDpi xmlns:a14="http://schemas.microsoft.com/office/drawing/2010/main" val="0"/>
              </a:ext>
            </a:extLst>
          </a:blip>
          <a:srcRect b="3918"/>
          <a:stretch>
            <a:fillRect/>
          </a:stretch>
        </p:blipFill>
        <p:spPr>
          <a:xfrm>
            <a:off x="8833529" y="3645354"/>
            <a:ext cx="3340150" cy="3225346"/>
          </a:xfrm>
          <a:prstGeom prst="rect">
            <a:avLst/>
          </a:prstGeom>
        </p:spPr>
      </p:pic>
      <p:pic>
        <p:nvPicPr>
          <p:cNvPr id="30" name="图片 29"/>
          <p:cNvPicPr>
            <a:picLocks noChangeAspect="1"/>
          </p:cNvPicPr>
          <p:nvPr/>
        </p:nvPicPr>
        <p:blipFill rotWithShape="1">
          <a:blip r:embed="rId9" cstate="print">
            <a:extLst>
              <a:ext uri="{28A0092B-C50C-407E-A947-70E740481C1C}">
                <a14:useLocalDpi xmlns:a14="http://schemas.microsoft.com/office/drawing/2010/main" val="0"/>
              </a:ext>
            </a:extLst>
          </a:blip>
          <a:srcRect l="32003" t="1" b="1944"/>
          <a:stretch>
            <a:fillRect/>
          </a:stretch>
        </p:blipFill>
        <p:spPr>
          <a:xfrm>
            <a:off x="237517" y="3557186"/>
            <a:ext cx="2345218" cy="3225346"/>
          </a:xfrm>
          <a:prstGeom prst="rect">
            <a:avLst/>
          </a:prstGeom>
        </p:spPr>
      </p:pic>
      <p:sp>
        <p:nvSpPr>
          <p:cNvPr id="31" name="文本框 30"/>
          <p:cNvSpPr txBox="1"/>
          <p:nvPr/>
        </p:nvSpPr>
        <p:spPr>
          <a:xfrm>
            <a:off x="1878597" y="1540925"/>
            <a:ext cx="9212778" cy="144655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schemeClr val="tx1">
                    <a:lumMod val="75000"/>
                    <a:lumOff val="25000"/>
                  </a:schemeClr>
                </a:solidFill>
                <a:effectLst/>
                <a:uLnTx/>
                <a:uFillTx/>
                <a:cs typeface="+mn-ea"/>
                <a:sym typeface="+mn-lt"/>
              </a:rPr>
              <a:t>冬季行车</a:t>
            </a:r>
            <a:r>
              <a:rPr kumimoji="0" lang="zh-CN" altLang="en-US" sz="8800" b="1" i="0" u="none" strike="noStrike" kern="1200" cap="none" spc="0" normalizeH="0" baseline="0" noProof="0" dirty="0">
                <a:ln>
                  <a:noFill/>
                </a:ln>
                <a:solidFill>
                  <a:srgbClr val="E2392B"/>
                </a:solidFill>
                <a:effectLst/>
                <a:uLnTx/>
                <a:uFillTx/>
                <a:cs typeface="+mn-ea"/>
                <a:sym typeface="+mn-lt"/>
              </a:rPr>
              <a:t>安全教育</a:t>
            </a:r>
          </a:p>
        </p:txBody>
      </p:sp>
      <p:sp>
        <p:nvSpPr>
          <p:cNvPr id="32" name="文本框 31"/>
          <p:cNvSpPr txBox="1"/>
          <p:nvPr/>
        </p:nvSpPr>
        <p:spPr>
          <a:xfrm>
            <a:off x="2115455" y="2859867"/>
            <a:ext cx="8229600" cy="523220"/>
          </a:xfrm>
          <a:prstGeom prst="rect">
            <a:avLst/>
          </a:prstGeom>
          <a:noFill/>
        </p:spPr>
        <p:txBody>
          <a:bodyPr wrap="square" rtlCol="0">
            <a:spAutoFit/>
            <a:scene3d>
              <a:camera prst="orthographicFront"/>
              <a:lightRig rig="threePt" dir="t"/>
            </a:scene3d>
            <a:sp3d contourW="12700"/>
          </a:bodyPr>
          <a:lstStyle/>
          <a:p>
            <a:pPr lvl="0" algn="dist">
              <a:defRPr/>
            </a:pPr>
            <a:r>
              <a:rPr lang="en-US" altLang="zh-CN" sz="2800" b="1" dirty="0">
                <a:solidFill>
                  <a:schemeClr val="tx1">
                    <a:lumMod val="75000"/>
                    <a:lumOff val="25000"/>
                  </a:schemeClr>
                </a:solidFill>
                <a:cs typeface="+mn-ea"/>
                <a:sym typeface="+mn-lt"/>
              </a:rPr>
              <a:t>Winter driving safety education</a:t>
            </a:r>
          </a:p>
        </p:txBody>
      </p:sp>
      <p:cxnSp>
        <p:nvCxnSpPr>
          <p:cNvPr id="33" name="直接连接符 32"/>
          <p:cNvCxnSpPr/>
          <p:nvPr/>
        </p:nvCxnSpPr>
        <p:spPr>
          <a:xfrm>
            <a:off x="3498644" y="4128119"/>
            <a:ext cx="5463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rotWithShape="1">
          <a:blip r:embed="rId10">
            <a:extLst>
              <a:ext uri="{28A0092B-C50C-407E-A947-70E740481C1C}">
                <a14:useLocalDpi xmlns:a14="http://schemas.microsoft.com/office/drawing/2010/main" val="0"/>
              </a:ext>
            </a:extLst>
          </a:blip>
          <a:srcRect l="34880" r="32264" b="87912"/>
          <a:stretch>
            <a:fillRect/>
          </a:stretch>
        </p:blipFill>
        <p:spPr>
          <a:xfrm>
            <a:off x="4540250" y="-413526"/>
            <a:ext cx="3175000" cy="1752232"/>
          </a:xfrm>
          <a:prstGeom prst="rect">
            <a:avLst/>
          </a:prstGeom>
        </p:spPr>
      </p:pic>
      <p:sp>
        <p:nvSpPr>
          <p:cNvPr id="37" name="文本框 36"/>
          <p:cNvSpPr txBox="1"/>
          <p:nvPr/>
        </p:nvSpPr>
        <p:spPr>
          <a:xfrm>
            <a:off x="3596431" y="3530309"/>
            <a:ext cx="5170158" cy="584775"/>
          </a:xfrm>
          <a:prstGeom prst="rect">
            <a:avLst/>
          </a:prstGeom>
          <a:noFill/>
        </p:spPr>
        <p:txBody>
          <a:bodyPr wrap="square">
            <a:spAutoFit/>
          </a:bodyPr>
          <a:lstStyle/>
          <a:p>
            <a:pPr algn="ctr"/>
            <a:r>
              <a:rPr lang="zh-CN" altLang="en-US" sz="3200" b="1" spc="300" dirty="0">
                <a:solidFill>
                  <a:schemeClr val="tx1">
                    <a:lumMod val="75000"/>
                    <a:lumOff val="25000"/>
                  </a:schemeClr>
                </a:solidFill>
                <a:cs typeface="+mn-ea"/>
                <a:sym typeface="+mn-lt"/>
              </a:rPr>
              <a:t>某某交通安全大队</a:t>
            </a:r>
          </a:p>
        </p:txBody>
      </p:sp>
      <p:sp>
        <p:nvSpPr>
          <p:cNvPr id="38" name="椭圆 37"/>
          <p:cNvSpPr/>
          <p:nvPr/>
        </p:nvSpPr>
        <p:spPr>
          <a:xfrm>
            <a:off x="3807539"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8270028"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Group 15"/>
          <p:cNvGrpSpPr/>
          <p:nvPr/>
        </p:nvGrpSpPr>
        <p:grpSpPr>
          <a:xfrm>
            <a:off x="3683000" y="5224193"/>
            <a:ext cx="2655811" cy="400110"/>
            <a:chOff x="2577247" y="6278320"/>
            <a:chExt cx="2655811" cy="400110"/>
          </a:xfrm>
        </p:grpSpPr>
        <p:sp>
          <p:nvSpPr>
            <p:cNvPr id="47" name="矩形 46"/>
            <p:cNvSpPr/>
            <p:nvPr/>
          </p:nvSpPr>
          <p:spPr>
            <a:xfrm>
              <a:off x="3049447" y="6278320"/>
              <a:ext cx="218361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smtClean="0">
                  <a:ln>
                    <a:noFill/>
                  </a:ln>
                  <a:solidFill>
                    <a:srgbClr val="000000">
                      <a:lumMod val="85000"/>
                      <a:lumOff val="15000"/>
                    </a:srgbClr>
                  </a:solidFill>
                  <a:effectLst/>
                  <a:uLnTx/>
                  <a:uFillTx/>
                  <a:cs typeface="+mn-ea"/>
                  <a:sym typeface="+mn-lt"/>
                </a:rPr>
                <a:t>演讲人：</a:t>
              </a:r>
              <a:r>
                <a:rPr kumimoji="0" lang="en-US" altLang="zh-CN" sz="2000" b="1" i="0" u="none" strike="noStrike" kern="1200" cap="none" spc="0" normalizeH="0" baseline="0" noProof="0" smtClean="0">
                  <a:ln>
                    <a:noFill/>
                  </a:ln>
                  <a:solidFill>
                    <a:srgbClr val="000000">
                      <a:lumMod val="85000"/>
                      <a:lumOff val="15000"/>
                    </a:srgbClr>
                  </a:solidFill>
                  <a:effectLst/>
                  <a:uLnTx/>
                  <a:uFillTx/>
                  <a:cs typeface="+mn-ea"/>
                  <a:sym typeface="+mn-lt"/>
                </a:rPr>
                <a:t>PPT818</a:t>
              </a:r>
              <a:endParaRPr kumimoji="0" lang="zh-CN" altLang="en-US" sz="2000" b="1" i="0" u="none" strike="noStrike" kern="1200" cap="none" spc="0" normalizeH="0" baseline="0" noProof="0" dirty="0">
                <a:ln>
                  <a:noFill/>
                </a:ln>
                <a:solidFill>
                  <a:srgbClr val="000000">
                    <a:lumMod val="85000"/>
                    <a:lumOff val="15000"/>
                  </a:srgbClr>
                </a:solidFill>
                <a:effectLst/>
                <a:uLnTx/>
                <a:uFillTx/>
                <a:cs typeface="+mn-ea"/>
                <a:sym typeface="+mn-lt"/>
              </a:endParaRPr>
            </a:p>
          </p:txBody>
        </p:sp>
        <p:sp>
          <p:nvSpPr>
            <p:cNvPr id="48" name="delivery-package_45936"/>
            <p:cNvSpPr>
              <a:spLocks noChangeAspect="1"/>
            </p:cNvSpPr>
            <p:nvPr/>
          </p:nvSpPr>
          <p:spPr bwMode="auto">
            <a:xfrm>
              <a:off x="2577247" y="6334409"/>
              <a:ext cx="472199" cy="287929"/>
            </a:xfrm>
            <a:custGeom>
              <a:avLst/>
              <a:gdLst>
                <a:gd name="T0" fmla="*/ 7438 w 9604"/>
                <a:gd name="T1" fmla="*/ 530 h 5856"/>
                <a:gd name="T2" fmla="*/ 2766 w 9604"/>
                <a:gd name="T3" fmla="*/ 2321 h 5856"/>
                <a:gd name="T4" fmla="*/ 2431 w 9604"/>
                <a:gd name="T5" fmla="*/ 4849 h 5856"/>
                <a:gd name="T6" fmla="*/ 3711 w 9604"/>
                <a:gd name="T7" fmla="*/ 5856 h 5856"/>
                <a:gd name="T8" fmla="*/ 7906 w 9604"/>
                <a:gd name="T9" fmla="*/ 5266 h 5856"/>
                <a:gd name="T10" fmla="*/ 9186 w 9604"/>
                <a:gd name="T11" fmla="*/ 5856 h 5856"/>
                <a:gd name="T12" fmla="*/ 9604 w 9604"/>
                <a:gd name="T13" fmla="*/ 3709 h 5856"/>
                <a:gd name="T14" fmla="*/ 4180 w 9604"/>
                <a:gd name="T15" fmla="*/ 914 h 5856"/>
                <a:gd name="T16" fmla="*/ 8436 w 9604"/>
                <a:gd name="T17" fmla="*/ 2182 h 5856"/>
                <a:gd name="T18" fmla="*/ 8219 w 9604"/>
                <a:gd name="T19" fmla="*/ 2153 h 5856"/>
                <a:gd name="T20" fmla="*/ 6655 w 9604"/>
                <a:gd name="T21" fmla="*/ 2153 h 5856"/>
                <a:gd name="T22" fmla="*/ 3181 w 9604"/>
                <a:gd name="T23" fmla="*/ 2182 h 5856"/>
                <a:gd name="T24" fmla="*/ 7964 w 9604"/>
                <a:gd name="T25" fmla="*/ 2154 h 5856"/>
                <a:gd name="T26" fmla="*/ 7439 w 9604"/>
                <a:gd name="T27" fmla="*/ 1628 h 5856"/>
                <a:gd name="T28" fmla="*/ 3325 w 9604"/>
                <a:gd name="T29" fmla="*/ 4215 h 5856"/>
                <a:gd name="T30" fmla="*/ 3325 w 9604"/>
                <a:gd name="T31" fmla="*/ 3203 h 5856"/>
                <a:gd name="T32" fmla="*/ 3325 w 9604"/>
                <a:gd name="T33" fmla="*/ 4215 h 5856"/>
                <a:gd name="T34" fmla="*/ 4340 w 9604"/>
                <a:gd name="T35" fmla="*/ 4133 h 5856"/>
                <a:gd name="T36" fmla="*/ 4340 w 9604"/>
                <a:gd name="T37" fmla="*/ 3877 h 5856"/>
                <a:gd name="T38" fmla="*/ 7406 w 9604"/>
                <a:gd name="T39" fmla="*/ 4005 h 5856"/>
                <a:gd name="T40" fmla="*/ 7278 w 9604"/>
                <a:gd name="T41" fmla="*/ 3690 h 5856"/>
                <a:gd name="T42" fmla="*/ 4212 w 9604"/>
                <a:gd name="T43" fmla="*/ 3562 h 5856"/>
                <a:gd name="T44" fmla="*/ 7278 w 9604"/>
                <a:gd name="T45" fmla="*/ 3434 h 5856"/>
                <a:gd name="T46" fmla="*/ 7278 w 9604"/>
                <a:gd name="T47" fmla="*/ 3690 h 5856"/>
                <a:gd name="T48" fmla="*/ 7786 w 9604"/>
                <a:gd name="T49" fmla="*/ 3709 h 5856"/>
                <a:gd name="T50" fmla="*/ 8798 w 9604"/>
                <a:gd name="T51" fmla="*/ 3709 h 5856"/>
                <a:gd name="T52" fmla="*/ 1294 w 9604"/>
                <a:gd name="T53" fmla="*/ 0 h 5856"/>
                <a:gd name="T54" fmla="*/ 1294 w 9604"/>
                <a:gd name="T55" fmla="*/ 2586 h 5856"/>
                <a:gd name="T56" fmla="*/ 1294 w 9604"/>
                <a:gd name="T57" fmla="*/ 0 h 5856"/>
                <a:gd name="T58" fmla="*/ 1466 w 9604"/>
                <a:gd name="T59" fmla="*/ 1235 h 5856"/>
                <a:gd name="T60" fmla="*/ 1144 w 9604"/>
                <a:gd name="T61" fmla="*/ 1300 h 5856"/>
                <a:gd name="T62" fmla="*/ 1441 w 9604"/>
                <a:gd name="T63" fmla="*/ 1364 h 5856"/>
                <a:gd name="T64" fmla="*/ 1169 w 9604"/>
                <a:gd name="T65" fmla="*/ 1618 h 5856"/>
                <a:gd name="T66" fmla="*/ 1392 w 9604"/>
                <a:gd name="T67" fmla="*/ 1875 h 5856"/>
                <a:gd name="T68" fmla="*/ 1602 w 9604"/>
                <a:gd name="T69" fmla="*/ 1643 h 5856"/>
                <a:gd name="T70" fmla="*/ 1768 w 9604"/>
                <a:gd name="T71" fmla="*/ 2032 h 5856"/>
                <a:gd name="T72" fmla="*/ 947 w 9604"/>
                <a:gd name="T73" fmla="*/ 1958 h 5856"/>
                <a:gd name="T74" fmla="*/ 644 w 9604"/>
                <a:gd name="T75" fmla="*/ 1618 h 5856"/>
                <a:gd name="T76" fmla="*/ 799 w 9604"/>
                <a:gd name="T77" fmla="*/ 1365 h 5856"/>
                <a:gd name="T78" fmla="*/ 799 w 9604"/>
                <a:gd name="T79" fmla="*/ 1235 h 5856"/>
                <a:gd name="T80" fmla="*/ 691 w 9604"/>
                <a:gd name="T81" fmla="*/ 981 h 5856"/>
                <a:gd name="T82" fmla="*/ 947 w 9604"/>
                <a:gd name="T83" fmla="*/ 635 h 5856"/>
                <a:gd name="T84" fmla="*/ 1763 w 9604"/>
                <a:gd name="T85" fmla="*/ 562 h 5856"/>
                <a:gd name="T86" fmla="*/ 1602 w 9604"/>
                <a:gd name="T87" fmla="*/ 969 h 5856"/>
                <a:gd name="T88" fmla="*/ 1383 w 9604"/>
                <a:gd name="T89" fmla="*/ 713 h 5856"/>
                <a:gd name="T90" fmla="*/ 1166 w 9604"/>
                <a:gd name="T91" fmla="*/ 981 h 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04" h="5856">
                  <a:moveTo>
                    <a:pt x="8851" y="2321"/>
                  </a:moveTo>
                  <a:cubicBezTo>
                    <a:pt x="8713" y="1286"/>
                    <a:pt x="8142" y="530"/>
                    <a:pt x="7438" y="530"/>
                  </a:cubicBezTo>
                  <a:lnTo>
                    <a:pt x="4180" y="530"/>
                  </a:lnTo>
                  <a:cubicBezTo>
                    <a:pt x="3475" y="530"/>
                    <a:pt x="2904" y="1286"/>
                    <a:pt x="2766" y="2321"/>
                  </a:cubicBezTo>
                  <a:cubicBezTo>
                    <a:pt x="2271" y="2578"/>
                    <a:pt x="2014" y="3102"/>
                    <a:pt x="2014" y="3709"/>
                  </a:cubicBezTo>
                  <a:cubicBezTo>
                    <a:pt x="2014" y="4160"/>
                    <a:pt x="2156" y="4565"/>
                    <a:pt x="2431" y="4849"/>
                  </a:cubicBezTo>
                  <a:lnTo>
                    <a:pt x="2431" y="5856"/>
                  </a:lnTo>
                  <a:lnTo>
                    <a:pt x="3711" y="5856"/>
                  </a:lnTo>
                  <a:lnTo>
                    <a:pt x="3711" y="5266"/>
                  </a:lnTo>
                  <a:lnTo>
                    <a:pt x="7906" y="5266"/>
                  </a:lnTo>
                  <a:lnTo>
                    <a:pt x="7906" y="5856"/>
                  </a:lnTo>
                  <a:lnTo>
                    <a:pt x="9186" y="5856"/>
                  </a:lnTo>
                  <a:lnTo>
                    <a:pt x="9186" y="4849"/>
                  </a:lnTo>
                  <a:cubicBezTo>
                    <a:pt x="9461" y="4565"/>
                    <a:pt x="9604" y="4160"/>
                    <a:pt x="9604" y="3709"/>
                  </a:cubicBezTo>
                  <a:cubicBezTo>
                    <a:pt x="9604" y="3103"/>
                    <a:pt x="9347" y="2578"/>
                    <a:pt x="8851" y="2321"/>
                  </a:cubicBezTo>
                  <a:close/>
                  <a:moveTo>
                    <a:pt x="4180" y="914"/>
                  </a:moveTo>
                  <a:lnTo>
                    <a:pt x="7438" y="914"/>
                  </a:lnTo>
                  <a:cubicBezTo>
                    <a:pt x="7891" y="914"/>
                    <a:pt x="8288" y="1453"/>
                    <a:pt x="8436" y="2182"/>
                  </a:cubicBezTo>
                  <a:cubicBezTo>
                    <a:pt x="8367" y="2170"/>
                    <a:pt x="8294" y="2162"/>
                    <a:pt x="8219" y="2158"/>
                  </a:cubicBezTo>
                  <a:cubicBezTo>
                    <a:pt x="8219" y="2157"/>
                    <a:pt x="8219" y="2155"/>
                    <a:pt x="8219" y="2153"/>
                  </a:cubicBezTo>
                  <a:cubicBezTo>
                    <a:pt x="8219" y="1722"/>
                    <a:pt x="7869" y="1371"/>
                    <a:pt x="7438" y="1371"/>
                  </a:cubicBezTo>
                  <a:cubicBezTo>
                    <a:pt x="7006" y="1371"/>
                    <a:pt x="6655" y="1722"/>
                    <a:pt x="6655" y="2153"/>
                  </a:cubicBezTo>
                  <a:lnTo>
                    <a:pt x="3506" y="2153"/>
                  </a:lnTo>
                  <a:cubicBezTo>
                    <a:pt x="3391" y="2153"/>
                    <a:pt x="3283" y="2164"/>
                    <a:pt x="3181" y="2182"/>
                  </a:cubicBezTo>
                  <a:cubicBezTo>
                    <a:pt x="3330" y="1452"/>
                    <a:pt x="3727" y="914"/>
                    <a:pt x="4180" y="914"/>
                  </a:cubicBezTo>
                  <a:close/>
                  <a:moveTo>
                    <a:pt x="7964" y="2154"/>
                  </a:moveTo>
                  <a:lnTo>
                    <a:pt x="6912" y="2154"/>
                  </a:lnTo>
                  <a:cubicBezTo>
                    <a:pt x="6912" y="1864"/>
                    <a:pt x="7148" y="1628"/>
                    <a:pt x="7439" y="1628"/>
                  </a:cubicBezTo>
                  <a:cubicBezTo>
                    <a:pt x="7728" y="1627"/>
                    <a:pt x="7964" y="1863"/>
                    <a:pt x="7964" y="2154"/>
                  </a:cubicBezTo>
                  <a:close/>
                  <a:moveTo>
                    <a:pt x="3325" y="4215"/>
                  </a:moveTo>
                  <a:cubicBezTo>
                    <a:pt x="3046" y="4215"/>
                    <a:pt x="2819" y="3989"/>
                    <a:pt x="2819" y="3709"/>
                  </a:cubicBezTo>
                  <a:cubicBezTo>
                    <a:pt x="2819" y="3430"/>
                    <a:pt x="3046" y="3203"/>
                    <a:pt x="3325" y="3203"/>
                  </a:cubicBezTo>
                  <a:cubicBezTo>
                    <a:pt x="3604" y="3203"/>
                    <a:pt x="3831" y="3430"/>
                    <a:pt x="3831" y="3709"/>
                  </a:cubicBezTo>
                  <a:cubicBezTo>
                    <a:pt x="3831" y="3989"/>
                    <a:pt x="3604" y="4215"/>
                    <a:pt x="3325" y="4215"/>
                  </a:cubicBezTo>
                  <a:close/>
                  <a:moveTo>
                    <a:pt x="7278" y="4133"/>
                  </a:moveTo>
                  <a:lnTo>
                    <a:pt x="4340" y="4133"/>
                  </a:lnTo>
                  <a:cubicBezTo>
                    <a:pt x="4269" y="4133"/>
                    <a:pt x="4212" y="4075"/>
                    <a:pt x="4212" y="4005"/>
                  </a:cubicBezTo>
                  <a:cubicBezTo>
                    <a:pt x="4212" y="3934"/>
                    <a:pt x="4269" y="3877"/>
                    <a:pt x="4340" y="3877"/>
                  </a:cubicBezTo>
                  <a:lnTo>
                    <a:pt x="7278" y="3877"/>
                  </a:lnTo>
                  <a:cubicBezTo>
                    <a:pt x="7348" y="3877"/>
                    <a:pt x="7406" y="3934"/>
                    <a:pt x="7406" y="4005"/>
                  </a:cubicBezTo>
                  <a:cubicBezTo>
                    <a:pt x="7406" y="4075"/>
                    <a:pt x="7348" y="4133"/>
                    <a:pt x="7278" y="4133"/>
                  </a:cubicBezTo>
                  <a:close/>
                  <a:moveTo>
                    <a:pt x="7278" y="3690"/>
                  </a:moveTo>
                  <a:lnTo>
                    <a:pt x="4340" y="3690"/>
                  </a:lnTo>
                  <a:cubicBezTo>
                    <a:pt x="4269" y="3690"/>
                    <a:pt x="4212" y="3633"/>
                    <a:pt x="4212" y="3562"/>
                  </a:cubicBezTo>
                  <a:cubicBezTo>
                    <a:pt x="4212" y="3492"/>
                    <a:pt x="4269" y="3434"/>
                    <a:pt x="4340" y="3434"/>
                  </a:cubicBezTo>
                  <a:lnTo>
                    <a:pt x="7278" y="3434"/>
                  </a:lnTo>
                  <a:cubicBezTo>
                    <a:pt x="7348" y="3434"/>
                    <a:pt x="7406" y="3492"/>
                    <a:pt x="7406" y="3562"/>
                  </a:cubicBezTo>
                  <a:cubicBezTo>
                    <a:pt x="7406" y="3633"/>
                    <a:pt x="7348" y="3690"/>
                    <a:pt x="7278" y="3690"/>
                  </a:cubicBezTo>
                  <a:close/>
                  <a:moveTo>
                    <a:pt x="8292" y="4215"/>
                  </a:moveTo>
                  <a:cubicBezTo>
                    <a:pt x="8012" y="4215"/>
                    <a:pt x="7786" y="3989"/>
                    <a:pt x="7786" y="3709"/>
                  </a:cubicBezTo>
                  <a:cubicBezTo>
                    <a:pt x="7786" y="3430"/>
                    <a:pt x="8012" y="3203"/>
                    <a:pt x="8292" y="3203"/>
                  </a:cubicBezTo>
                  <a:cubicBezTo>
                    <a:pt x="8572" y="3203"/>
                    <a:pt x="8798" y="3430"/>
                    <a:pt x="8798" y="3709"/>
                  </a:cubicBezTo>
                  <a:cubicBezTo>
                    <a:pt x="8797" y="3989"/>
                    <a:pt x="8572" y="4215"/>
                    <a:pt x="8292" y="4215"/>
                  </a:cubicBezTo>
                  <a:close/>
                  <a:moveTo>
                    <a:pt x="1294" y="0"/>
                  </a:moveTo>
                  <a:cubicBezTo>
                    <a:pt x="580" y="0"/>
                    <a:pt x="0" y="579"/>
                    <a:pt x="0" y="1293"/>
                  </a:cubicBezTo>
                  <a:cubicBezTo>
                    <a:pt x="0" y="2007"/>
                    <a:pt x="580" y="2586"/>
                    <a:pt x="1294" y="2586"/>
                  </a:cubicBezTo>
                  <a:cubicBezTo>
                    <a:pt x="2008" y="2586"/>
                    <a:pt x="2587" y="2007"/>
                    <a:pt x="2587" y="1293"/>
                  </a:cubicBezTo>
                  <a:cubicBezTo>
                    <a:pt x="2587" y="579"/>
                    <a:pt x="2008" y="0"/>
                    <a:pt x="1294" y="0"/>
                  </a:cubicBezTo>
                  <a:close/>
                  <a:moveTo>
                    <a:pt x="1513" y="981"/>
                  </a:moveTo>
                  <a:lnTo>
                    <a:pt x="1466" y="1235"/>
                  </a:lnTo>
                  <a:lnTo>
                    <a:pt x="1144" y="1235"/>
                  </a:lnTo>
                  <a:lnTo>
                    <a:pt x="1144" y="1300"/>
                  </a:lnTo>
                  <a:lnTo>
                    <a:pt x="1144" y="1364"/>
                  </a:lnTo>
                  <a:lnTo>
                    <a:pt x="1441" y="1364"/>
                  </a:lnTo>
                  <a:lnTo>
                    <a:pt x="1394" y="1618"/>
                  </a:lnTo>
                  <a:lnTo>
                    <a:pt x="1169" y="1618"/>
                  </a:lnTo>
                  <a:cubicBezTo>
                    <a:pt x="1179" y="1660"/>
                    <a:pt x="1191" y="1699"/>
                    <a:pt x="1205" y="1735"/>
                  </a:cubicBezTo>
                  <a:cubicBezTo>
                    <a:pt x="1245" y="1828"/>
                    <a:pt x="1307" y="1875"/>
                    <a:pt x="1392" y="1875"/>
                  </a:cubicBezTo>
                  <a:cubicBezTo>
                    <a:pt x="1449" y="1875"/>
                    <a:pt x="1496" y="1854"/>
                    <a:pt x="1533" y="1812"/>
                  </a:cubicBezTo>
                  <a:cubicBezTo>
                    <a:pt x="1571" y="1771"/>
                    <a:pt x="1594" y="1714"/>
                    <a:pt x="1602" y="1643"/>
                  </a:cubicBezTo>
                  <a:lnTo>
                    <a:pt x="1944" y="1643"/>
                  </a:lnTo>
                  <a:cubicBezTo>
                    <a:pt x="1926" y="1806"/>
                    <a:pt x="1867" y="1936"/>
                    <a:pt x="1768" y="2032"/>
                  </a:cubicBezTo>
                  <a:cubicBezTo>
                    <a:pt x="1668" y="2128"/>
                    <a:pt x="1543" y="2176"/>
                    <a:pt x="1390" y="2176"/>
                  </a:cubicBezTo>
                  <a:cubicBezTo>
                    <a:pt x="1193" y="2176"/>
                    <a:pt x="1045" y="2103"/>
                    <a:pt x="947" y="1958"/>
                  </a:cubicBezTo>
                  <a:cubicBezTo>
                    <a:pt x="888" y="1869"/>
                    <a:pt x="847" y="1756"/>
                    <a:pt x="824" y="1618"/>
                  </a:cubicBezTo>
                  <a:lnTo>
                    <a:pt x="644" y="1618"/>
                  </a:lnTo>
                  <a:lnTo>
                    <a:pt x="691" y="1365"/>
                  </a:lnTo>
                  <a:lnTo>
                    <a:pt x="799" y="1365"/>
                  </a:lnTo>
                  <a:lnTo>
                    <a:pt x="799" y="1303"/>
                  </a:lnTo>
                  <a:lnTo>
                    <a:pt x="799" y="1235"/>
                  </a:lnTo>
                  <a:lnTo>
                    <a:pt x="644" y="1235"/>
                  </a:lnTo>
                  <a:lnTo>
                    <a:pt x="691" y="981"/>
                  </a:lnTo>
                  <a:lnTo>
                    <a:pt x="822" y="981"/>
                  </a:lnTo>
                  <a:cubicBezTo>
                    <a:pt x="848" y="839"/>
                    <a:pt x="889" y="724"/>
                    <a:pt x="947" y="635"/>
                  </a:cubicBezTo>
                  <a:cubicBezTo>
                    <a:pt x="1046" y="486"/>
                    <a:pt x="1193" y="412"/>
                    <a:pt x="1390" y="412"/>
                  </a:cubicBezTo>
                  <a:cubicBezTo>
                    <a:pt x="1539" y="412"/>
                    <a:pt x="1663" y="462"/>
                    <a:pt x="1763" y="562"/>
                  </a:cubicBezTo>
                  <a:cubicBezTo>
                    <a:pt x="1863" y="663"/>
                    <a:pt x="1923" y="798"/>
                    <a:pt x="1944" y="969"/>
                  </a:cubicBezTo>
                  <a:lnTo>
                    <a:pt x="1602" y="969"/>
                  </a:lnTo>
                  <a:cubicBezTo>
                    <a:pt x="1593" y="890"/>
                    <a:pt x="1568" y="828"/>
                    <a:pt x="1528" y="782"/>
                  </a:cubicBezTo>
                  <a:cubicBezTo>
                    <a:pt x="1489" y="736"/>
                    <a:pt x="1440" y="713"/>
                    <a:pt x="1383" y="713"/>
                  </a:cubicBezTo>
                  <a:cubicBezTo>
                    <a:pt x="1301" y="713"/>
                    <a:pt x="1240" y="760"/>
                    <a:pt x="1202" y="854"/>
                  </a:cubicBezTo>
                  <a:cubicBezTo>
                    <a:pt x="1187" y="890"/>
                    <a:pt x="1176" y="932"/>
                    <a:pt x="1166" y="981"/>
                  </a:cubicBezTo>
                  <a:lnTo>
                    <a:pt x="1513" y="981"/>
                  </a:lnTo>
                  <a:close/>
                </a:path>
              </a:pathLst>
            </a:custGeom>
            <a:solidFill>
              <a:srgbClr val="E2392B"/>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grpSp>
        <p:nvGrpSpPr>
          <p:cNvPr id="49" name="Group 18"/>
          <p:cNvGrpSpPr/>
          <p:nvPr/>
        </p:nvGrpSpPr>
        <p:grpSpPr>
          <a:xfrm>
            <a:off x="6382558" y="5206145"/>
            <a:ext cx="2235578" cy="400110"/>
            <a:chOff x="5560847" y="6295882"/>
            <a:chExt cx="2235578" cy="400110"/>
          </a:xfrm>
        </p:grpSpPr>
        <p:sp>
          <p:nvSpPr>
            <p:cNvPr id="50" name="矩形 49"/>
            <p:cNvSpPr/>
            <p:nvPr/>
          </p:nvSpPr>
          <p:spPr>
            <a:xfrm>
              <a:off x="5904689" y="6295882"/>
              <a:ext cx="189173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85000"/>
                      <a:lumOff val="15000"/>
                    </a:srgbClr>
                  </a:solidFill>
                  <a:effectLst/>
                  <a:uLnTx/>
                  <a:uFillTx/>
                  <a:cs typeface="+mn-ea"/>
                  <a:sym typeface="+mn-lt"/>
                </a:rPr>
                <a:t>时间：</a:t>
              </a:r>
              <a:r>
                <a:rPr kumimoji="0" lang="en-US" altLang="zh-CN" sz="2000" b="1" i="0" u="none" strike="noStrike" kern="1200" cap="none" spc="0" normalizeH="0" baseline="0" noProof="0" dirty="0" smtClean="0">
                  <a:ln>
                    <a:noFill/>
                  </a:ln>
                  <a:solidFill>
                    <a:srgbClr val="000000">
                      <a:lumMod val="85000"/>
                      <a:lumOff val="15000"/>
                    </a:srgbClr>
                  </a:solidFill>
                  <a:effectLst/>
                  <a:uLnTx/>
                  <a:uFillTx/>
                  <a:cs typeface="+mn-ea"/>
                  <a:sym typeface="+mn-lt"/>
                </a:rPr>
                <a:t>20XX.X</a:t>
              </a:r>
              <a:endParaRPr kumimoji="0" lang="zh-CN" altLang="en-US" sz="2000" b="1" i="0" u="none" strike="noStrike" kern="1200" cap="none" spc="0" normalizeH="0" baseline="0" noProof="0" dirty="0">
                <a:ln>
                  <a:noFill/>
                </a:ln>
                <a:solidFill>
                  <a:srgbClr val="000000">
                    <a:lumMod val="85000"/>
                    <a:lumOff val="15000"/>
                  </a:srgbClr>
                </a:solidFill>
                <a:effectLst/>
                <a:uLnTx/>
                <a:uFillTx/>
                <a:cs typeface="+mn-ea"/>
                <a:sym typeface="+mn-lt"/>
              </a:endParaRPr>
            </a:p>
          </p:txBody>
        </p:sp>
        <p:sp>
          <p:nvSpPr>
            <p:cNvPr id="51" name="24-hours-phone-service_45765"/>
            <p:cNvSpPr>
              <a:spLocks noChangeAspect="1"/>
            </p:cNvSpPr>
            <p:nvPr/>
          </p:nvSpPr>
          <p:spPr bwMode="auto">
            <a:xfrm>
              <a:off x="5560847" y="6295882"/>
              <a:ext cx="380591" cy="380591"/>
            </a:xfrm>
            <a:custGeom>
              <a:avLst/>
              <a:gdLst>
                <a:gd name="T0" fmla="*/ 5331 w 6912"/>
                <a:gd name="T1" fmla="*/ 1578 h 6912"/>
                <a:gd name="T2" fmla="*/ 3986 w 6912"/>
                <a:gd name="T3" fmla="*/ 3456 h 6912"/>
                <a:gd name="T4" fmla="*/ 2926 w 6912"/>
                <a:gd name="T5" fmla="*/ 3456 h 6912"/>
                <a:gd name="T6" fmla="*/ 3729 w 6912"/>
                <a:gd name="T7" fmla="*/ 3004 h 6912"/>
                <a:gd name="T8" fmla="*/ 3456 w 6912"/>
                <a:gd name="T9" fmla="*/ 6912 h 6912"/>
                <a:gd name="T10" fmla="*/ 3456 w 6912"/>
                <a:gd name="T11" fmla="*/ 0 h 6912"/>
                <a:gd name="T12" fmla="*/ 6155 w 6912"/>
                <a:gd name="T13" fmla="*/ 4628 h 6912"/>
                <a:gd name="T14" fmla="*/ 5772 w 6912"/>
                <a:gd name="T15" fmla="*/ 4326 h 6912"/>
                <a:gd name="T16" fmla="*/ 6393 w 6912"/>
                <a:gd name="T17" fmla="*/ 3591 h 6912"/>
                <a:gd name="T18" fmla="*/ 5929 w 6912"/>
                <a:gd name="T19" fmla="*/ 3321 h 6912"/>
                <a:gd name="T20" fmla="*/ 6192 w 6912"/>
                <a:gd name="T21" fmla="*/ 2376 h 6912"/>
                <a:gd name="T22" fmla="*/ 5708 w 6912"/>
                <a:gd name="T23" fmla="*/ 2433 h 6912"/>
                <a:gd name="T24" fmla="*/ 4628 w 6912"/>
                <a:gd name="T25" fmla="*/ 756 h 6912"/>
                <a:gd name="T26" fmla="*/ 4326 w 6912"/>
                <a:gd name="T27" fmla="*/ 1140 h 6912"/>
                <a:gd name="T28" fmla="*/ 3591 w 6912"/>
                <a:gd name="T29" fmla="*/ 519 h 6912"/>
                <a:gd name="T30" fmla="*/ 3321 w 6912"/>
                <a:gd name="T31" fmla="*/ 983 h 6912"/>
                <a:gd name="T32" fmla="*/ 2377 w 6912"/>
                <a:gd name="T33" fmla="*/ 720 h 6912"/>
                <a:gd name="T34" fmla="*/ 2434 w 6912"/>
                <a:gd name="T35" fmla="*/ 1203 h 6912"/>
                <a:gd name="T36" fmla="*/ 1475 w 6912"/>
                <a:gd name="T37" fmla="*/ 1284 h 6912"/>
                <a:gd name="T38" fmla="*/ 1612 w 6912"/>
                <a:gd name="T39" fmla="*/ 1803 h 6912"/>
                <a:gd name="T40" fmla="*/ 756 w 6912"/>
                <a:gd name="T41" fmla="*/ 2284 h 6912"/>
                <a:gd name="T42" fmla="*/ 1140 w 6912"/>
                <a:gd name="T43" fmla="*/ 2586 h 6912"/>
                <a:gd name="T44" fmla="*/ 519 w 6912"/>
                <a:gd name="T45" fmla="*/ 3321 h 6912"/>
                <a:gd name="T46" fmla="*/ 983 w 6912"/>
                <a:gd name="T47" fmla="*/ 3591 h 6912"/>
                <a:gd name="T48" fmla="*/ 720 w 6912"/>
                <a:gd name="T49" fmla="*/ 4535 h 6912"/>
                <a:gd name="T50" fmla="*/ 1203 w 6912"/>
                <a:gd name="T51" fmla="*/ 4478 h 6912"/>
                <a:gd name="T52" fmla="*/ 1284 w 6912"/>
                <a:gd name="T53" fmla="*/ 5437 h 6912"/>
                <a:gd name="T54" fmla="*/ 1803 w 6912"/>
                <a:gd name="T55" fmla="*/ 5300 h 6912"/>
                <a:gd name="T56" fmla="*/ 3456 w 6912"/>
                <a:gd name="T57" fmla="*/ 6400 h 6912"/>
                <a:gd name="T58" fmla="*/ 5109 w 6912"/>
                <a:gd name="T59" fmla="*/ 5300 h 6912"/>
                <a:gd name="T60" fmla="*/ 5628 w 6912"/>
                <a:gd name="T61" fmla="*/ 5437 h 6912"/>
                <a:gd name="T62" fmla="*/ 2480 w 6912"/>
                <a:gd name="T63" fmla="*/ 5301 h 6912"/>
                <a:gd name="T64" fmla="*/ 4432 w 6912"/>
                <a:gd name="T65" fmla="*/ 4917 h 6912"/>
                <a:gd name="T66" fmla="*/ 2480 w 6912"/>
                <a:gd name="T67" fmla="*/ 5301 h 6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2" h="6912">
                  <a:moveTo>
                    <a:pt x="3729" y="3004"/>
                  </a:moveTo>
                  <a:lnTo>
                    <a:pt x="5331" y="1578"/>
                  </a:lnTo>
                  <a:lnTo>
                    <a:pt x="3916" y="3198"/>
                  </a:lnTo>
                  <a:cubicBezTo>
                    <a:pt x="3959" y="3274"/>
                    <a:pt x="3986" y="3362"/>
                    <a:pt x="3986" y="3456"/>
                  </a:cubicBezTo>
                  <a:cubicBezTo>
                    <a:pt x="3986" y="3749"/>
                    <a:pt x="3748" y="3986"/>
                    <a:pt x="3456" y="3986"/>
                  </a:cubicBezTo>
                  <a:cubicBezTo>
                    <a:pt x="3163" y="3986"/>
                    <a:pt x="2926" y="3749"/>
                    <a:pt x="2926" y="3456"/>
                  </a:cubicBezTo>
                  <a:cubicBezTo>
                    <a:pt x="2926" y="3163"/>
                    <a:pt x="3163" y="2926"/>
                    <a:pt x="3456" y="2926"/>
                  </a:cubicBezTo>
                  <a:cubicBezTo>
                    <a:pt x="3557" y="2926"/>
                    <a:pt x="3649" y="2955"/>
                    <a:pt x="3729" y="3004"/>
                  </a:cubicBezTo>
                  <a:close/>
                  <a:moveTo>
                    <a:pt x="6912" y="3456"/>
                  </a:moveTo>
                  <a:cubicBezTo>
                    <a:pt x="6912" y="5361"/>
                    <a:pt x="5361" y="6912"/>
                    <a:pt x="3456" y="6912"/>
                  </a:cubicBezTo>
                  <a:cubicBezTo>
                    <a:pt x="1550" y="6912"/>
                    <a:pt x="0" y="5361"/>
                    <a:pt x="0" y="3456"/>
                  </a:cubicBezTo>
                  <a:cubicBezTo>
                    <a:pt x="0" y="1550"/>
                    <a:pt x="1550" y="0"/>
                    <a:pt x="3456" y="0"/>
                  </a:cubicBezTo>
                  <a:cubicBezTo>
                    <a:pt x="5361" y="0"/>
                    <a:pt x="6912" y="1550"/>
                    <a:pt x="6912" y="3456"/>
                  </a:cubicBezTo>
                  <a:close/>
                  <a:moveTo>
                    <a:pt x="6155" y="4628"/>
                  </a:moveTo>
                  <a:lnTo>
                    <a:pt x="5721" y="4452"/>
                  </a:lnTo>
                  <a:lnTo>
                    <a:pt x="5772" y="4326"/>
                  </a:lnTo>
                  <a:lnTo>
                    <a:pt x="6204" y="4502"/>
                  </a:lnTo>
                  <a:cubicBezTo>
                    <a:pt x="6313" y="4217"/>
                    <a:pt x="6378" y="3911"/>
                    <a:pt x="6393" y="3591"/>
                  </a:cubicBezTo>
                  <a:lnTo>
                    <a:pt x="5929" y="3591"/>
                  </a:lnTo>
                  <a:lnTo>
                    <a:pt x="5929" y="3321"/>
                  </a:lnTo>
                  <a:lnTo>
                    <a:pt x="6393" y="3321"/>
                  </a:lnTo>
                  <a:cubicBezTo>
                    <a:pt x="6378" y="2989"/>
                    <a:pt x="6309" y="2671"/>
                    <a:pt x="6192" y="2376"/>
                  </a:cubicBezTo>
                  <a:lnTo>
                    <a:pt x="5761" y="2558"/>
                  </a:lnTo>
                  <a:lnTo>
                    <a:pt x="5708" y="2433"/>
                  </a:lnTo>
                  <a:lnTo>
                    <a:pt x="6139" y="2252"/>
                  </a:lnTo>
                  <a:cubicBezTo>
                    <a:pt x="5839" y="1585"/>
                    <a:pt x="5299" y="1049"/>
                    <a:pt x="4628" y="756"/>
                  </a:cubicBezTo>
                  <a:lnTo>
                    <a:pt x="4451" y="1191"/>
                  </a:lnTo>
                  <a:lnTo>
                    <a:pt x="4326" y="1140"/>
                  </a:lnTo>
                  <a:lnTo>
                    <a:pt x="4502" y="707"/>
                  </a:lnTo>
                  <a:cubicBezTo>
                    <a:pt x="4217" y="598"/>
                    <a:pt x="3911" y="533"/>
                    <a:pt x="3591" y="519"/>
                  </a:cubicBezTo>
                  <a:lnTo>
                    <a:pt x="3591" y="983"/>
                  </a:lnTo>
                  <a:lnTo>
                    <a:pt x="3321" y="983"/>
                  </a:lnTo>
                  <a:lnTo>
                    <a:pt x="3321" y="519"/>
                  </a:lnTo>
                  <a:cubicBezTo>
                    <a:pt x="2989" y="534"/>
                    <a:pt x="2671" y="603"/>
                    <a:pt x="2377" y="720"/>
                  </a:cubicBezTo>
                  <a:lnTo>
                    <a:pt x="2558" y="1151"/>
                  </a:lnTo>
                  <a:lnTo>
                    <a:pt x="2434" y="1203"/>
                  </a:lnTo>
                  <a:lnTo>
                    <a:pt x="2252" y="772"/>
                  </a:lnTo>
                  <a:cubicBezTo>
                    <a:pt x="1966" y="901"/>
                    <a:pt x="1704" y="1075"/>
                    <a:pt x="1475" y="1284"/>
                  </a:cubicBezTo>
                  <a:lnTo>
                    <a:pt x="1803" y="1612"/>
                  </a:lnTo>
                  <a:lnTo>
                    <a:pt x="1612" y="1803"/>
                  </a:lnTo>
                  <a:lnTo>
                    <a:pt x="1284" y="1475"/>
                  </a:lnTo>
                  <a:cubicBezTo>
                    <a:pt x="1067" y="1713"/>
                    <a:pt x="887" y="1985"/>
                    <a:pt x="756" y="2284"/>
                  </a:cubicBezTo>
                  <a:lnTo>
                    <a:pt x="1191" y="2461"/>
                  </a:lnTo>
                  <a:lnTo>
                    <a:pt x="1140" y="2586"/>
                  </a:lnTo>
                  <a:lnTo>
                    <a:pt x="707" y="2410"/>
                  </a:lnTo>
                  <a:cubicBezTo>
                    <a:pt x="598" y="2695"/>
                    <a:pt x="533" y="3001"/>
                    <a:pt x="519" y="3321"/>
                  </a:cubicBezTo>
                  <a:lnTo>
                    <a:pt x="983" y="3321"/>
                  </a:lnTo>
                  <a:lnTo>
                    <a:pt x="983" y="3591"/>
                  </a:lnTo>
                  <a:lnTo>
                    <a:pt x="519" y="3591"/>
                  </a:lnTo>
                  <a:cubicBezTo>
                    <a:pt x="534" y="3923"/>
                    <a:pt x="603" y="4241"/>
                    <a:pt x="720" y="4535"/>
                  </a:cubicBezTo>
                  <a:lnTo>
                    <a:pt x="1151" y="4354"/>
                  </a:lnTo>
                  <a:lnTo>
                    <a:pt x="1203" y="4478"/>
                  </a:lnTo>
                  <a:lnTo>
                    <a:pt x="772" y="4660"/>
                  </a:lnTo>
                  <a:cubicBezTo>
                    <a:pt x="901" y="4946"/>
                    <a:pt x="1075" y="5208"/>
                    <a:pt x="1284" y="5437"/>
                  </a:cubicBezTo>
                  <a:lnTo>
                    <a:pt x="1612" y="5109"/>
                  </a:lnTo>
                  <a:lnTo>
                    <a:pt x="1803" y="5300"/>
                  </a:lnTo>
                  <a:lnTo>
                    <a:pt x="1475" y="5628"/>
                  </a:lnTo>
                  <a:cubicBezTo>
                    <a:pt x="1999" y="6106"/>
                    <a:pt x="2693" y="6400"/>
                    <a:pt x="3456" y="6400"/>
                  </a:cubicBezTo>
                  <a:cubicBezTo>
                    <a:pt x="4219" y="6400"/>
                    <a:pt x="4913" y="6106"/>
                    <a:pt x="5437" y="5628"/>
                  </a:cubicBezTo>
                  <a:lnTo>
                    <a:pt x="5109" y="5300"/>
                  </a:lnTo>
                  <a:lnTo>
                    <a:pt x="5300" y="5109"/>
                  </a:lnTo>
                  <a:lnTo>
                    <a:pt x="5628" y="5437"/>
                  </a:lnTo>
                  <a:cubicBezTo>
                    <a:pt x="5845" y="5199"/>
                    <a:pt x="6025" y="4927"/>
                    <a:pt x="6155" y="4628"/>
                  </a:cubicBezTo>
                  <a:close/>
                  <a:moveTo>
                    <a:pt x="2480" y="5301"/>
                  </a:moveTo>
                  <a:lnTo>
                    <a:pt x="4432" y="5301"/>
                  </a:lnTo>
                  <a:lnTo>
                    <a:pt x="4432" y="4917"/>
                  </a:lnTo>
                  <a:lnTo>
                    <a:pt x="2480" y="4917"/>
                  </a:lnTo>
                  <a:lnTo>
                    <a:pt x="2480" y="5301"/>
                  </a:lnTo>
                  <a:close/>
                </a:path>
              </a:pathLst>
            </a:custGeom>
            <a:solidFill>
              <a:srgbClr val="E2392B"/>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sp>
        <p:nvSpPr>
          <p:cNvPr id="52" name="文本框 51"/>
          <p:cNvSpPr txBox="1"/>
          <p:nvPr/>
        </p:nvSpPr>
        <p:spPr>
          <a:xfrm>
            <a:off x="3461742" y="4375297"/>
            <a:ext cx="1610568" cy="369332"/>
          </a:xfrm>
          <a:prstGeom prst="rect">
            <a:avLst/>
          </a:prstGeom>
          <a:solidFill>
            <a:srgbClr val="E2392B"/>
          </a:solidFill>
        </p:spPr>
        <p:txBody>
          <a:bodyPr wrap="square">
            <a:spAutoFit/>
          </a:bodyPr>
          <a:lstStyle/>
          <a:p>
            <a:pPr algn="ctr"/>
            <a:r>
              <a:rPr lang="zh-CN" altLang="en-US" b="1" spc="300" dirty="0">
                <a:solidFill>
                  <a:schemeClr val="bg1"/>
                </a:solidFill>
                <a:cs typeface="+mn-ea"/>
                <a:sym typeface="+mn-lt"/>
              </a:rPr>
              <a:t>交通安全</a:t>
            </a:r>
          </a:p>
        </p:txBody>
      </p:sp>
      <p:sp>
        <p:nvSpPr>
          <p:cNvPr id="53" name="文本框 52"/>
          <p:cNvSpPr txBox="1"/>
          <p:nvPr/>
        </p:nvSpPr>
        <p:spPr>
          <a:xfrm>
            <a:off x="5308882" y="4375297"/>
            <a:ext cx="1610568" cy="369332"/>
          </a:xfrm>
          <a:prstGeom prst="rect">
            <a:avLst/>
          </a:prstGeom>
          <a:solidFill>
            <a:srgbClr val="E2392B"/>
          </a:solidFill>
        </p:spPr>
        <p:txBody>
          <a:bodyPr wrap="square">
            <a:spAutoFit/>
          </a:bodyPr>
          <a:lstStyle/>
          <a:p>
            <a:pPr algn="ctr"/>
            <a:r>
              <a:rPr lang="zh-CN" altLang="en-US" b="1" spc="300" dirty="0">
                <a:solidFill>
                  <a:schemeClr val="bg1"/>
                </a:solidFill>
                <a:cs typeface="+mn-ea"/>
                <a:sym typeface="+mn-lt"/>
              </a:rPr>
              <a:t>浓雾天气</a:t>
            </a:r>
          </a:p>
        </p:txBody>
      </p:sp>
      <p:sp>
        <p:nvSpPr>
          <p:cNvPr id="54" name="文本框 53"/>
          <p:cNvSpPr txBox="1"/>
          <p:nvPr/>
        </p:nvSpPr>
        <p:spPr>
          <a:xfrm>
            <a:off x="7156022" y="4375297"/>
            <a:ext cx="1610568" cy="369332"/>
          </a:xfrm>
          <a:prstGeom prst="rect">
            <a:avLst/>
          </a:prstGeom>
          <a:solidFill>
            <a:srgbClr val="E2392B"/>
          </a:solidFill>
        </p:spPr>
        <p:txBody>
          <a:bodyPr wrap="square">
            <a:spAutoFit/>
          </a:bodyPr>
          <a:lstStyle/>
          <a:p>
            <a:pPr algn="ctr"/>
            <a:r>
              <a:rPr lang="zh-CN" altLang="en-US" b="1" spc="300" dirty="0">
                <a:solidFill>
                  <a:schemeClr val="bg1"/>
                </a:solidFill>
                <a:cs typeface="+mn-ea"/>
                <a:sym typeface="+mn-lt"/>
              </a:rPr>
              <a:t>安全驾驶</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p:cTn id="37"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1">
                                            <p:txEl>
                                              <p:pRg st="0" end="0"/>
                                            </p:txEl>
                                          </p:spTgt>
                                        </p:tgtEl>
                                      </p:cBhvr>
                                    </p:animEffect>
                                  </p:childTnLst>
                                </p:cTn>
                              </p:par>
                            </p:childTnLst>
                          </p:cTn>
                        </p:par>
                        <p:par>
                          <p:cTn id="42" fill="hold">
                            <p:stCondLst>
                              <p:cond delay="4849"/>
                            </p:stCondLst>
                            <p:childTnLst>
                              <p:par>
                                <p:cTn id="43" presetID="2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par>
                          <p:cTn id="46" fill="hold">
                            <p:stCondLst>
                              <p:cond delay="5349"/>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5849"/>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6349"/>
                            </p:stCondLst>
                            <p:childTnLst>
                              <p:par>
                                <p:cTn id="59" presetID="16" presetClass="entr" presetSubtype="21"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par>
                                <p:cTn id="62" presetID="16" presetClass="entr" presetSubtype="21"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childTnLst>
                          </p:cTn>
                        </p:par>
                        <p:par>
                          <p:cTn id="65" fill="hold">
                            <p:stCondLst>
                              <p:cond delay="6849"/>
                            </p:stCondLst>
                            <p:childTnLst>
                              <p:par>
                                <p:cTn id="66" presetID="16" presetClass="entr" presetSubtype="21"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barn(inVertical)">
                                      <p:cBhvr>
                                        <p:cTn id="68" dur="500"/>
                                        <p:tgtEl>
                                          <p:spTgt spid="52"/>
                                        </p:tgtEl>
                                      </p:cBhvr>
                                    </p:animEffect>
                                  </p:childTnLst>
                                </p:cTn>
                              </p:par>
                            </p:childTnLst>
                          </p:cTn>
                        </p:par>
                        <p:par>
                          <p:cTn id="69" fill="hold">
                            <p:stCondLst>
                              <p:cond delay="7349"/>
                            </p:stCondLst>
                            <p:childTnLst>
                              <p:par>
                                <p:cTn id="70" presetID="16" presetClass="entr" presetSubtype="21"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barn(inVertical)">
                                      <p:cBhvr>
                                        <p:cTn id="72" dur="500"/>
                                        <p:tgtEl>
                                          <p:spTgt spid="53"/>
                                        </p:tgtEl>
                                      </p:cBhvr>
                                    </p:animEffect>
                                  </p:childTnLst>
                                </p:cTn>
                              </p:par>
                            </p:childTnLst>
                          </p:cTn>
                        </p:par>
                        <p:par>
                          <p:cTn id="73" fill="hold">
                            <p:stCondLst>
                              <p:cond delay="7849"/>
                            </p:stCondLst>
                            <p:childTnLst>
                              <p:par>
                                <p:cTn id="74" presetID="16" presetClass="entr" presetSubtype="21"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childTnLst>
                          </p:cTn>
                        </p:par>
                        <p:par>
                          <p:cTn id="77" fill="hold">
                            <p:stCondLst>
                              <p:cond delay="8349"/>
                            </p:stCondLst>
                            <p:childTnLst>
                              <p:par>
                                <p:cTn id="78" presetID="2" presetClass="entr" presetSubtype="4"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ppt_x"/>
                                          </p:val>
                                        </p:tav>
                                        <p:tav tm="100000">
                                          <p:val>
                                            <p:strVal val="#ppt_x"/>
                                          </p:val>
                                        </p:tav>
                                      </p:tavLst>
                                    </p:anim>
                                    <p:anim calcmode="lin" valueType="num">
                                      <p:cBhvr additive="base">
                                        <p:cTn id="81" dur="500" fill="hold"/>
                                        <p:tgtEl>
                                          <p:spTgt spid="46"/>
                                        </p:tgtEl>
                                        <p:attrNameLst>
                                          <p:attrName>ppt_y</p:attrName>
                                        </p:attrNameLst>
                                      </p:cBhvr>
                                      <p:tavLst>
                                        <p:tav tm="0">
                                          <p:val>
                                            <p:strVal val="1+#ppt_h/2"/>
                                          </p:val>
                                        </p:tav>
                                        <p:tav tm="100000">
                                          <p:val>
                                            <p:strVal val="#ppt_y"/>
                                          </p:val>
                                        </p:tav>
                                      </p:tavLst>
                                    </p:anim>
                                  </p:childTnLst>
                                </p:cTn>
                              </p:par>
                            </p:childTnLst>
                          </p:cTn>
                        </p:par>
                        <p:par>
                          <p:cTn id="82" fill="hold">
                            <p:stCondLst>
                              <p:cond delay="8849"/>
                            </p:stCondLst>
                            <p:childTnLst>
                              <p:par>
                                <p:cTn id="83" presetID="2" presetClass="entr" presetSubtype="4" fill="hold" nodeType="after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8" grpId="0" animBg="1"/>
      <p:bldP spid="39" grpId="0" animBg="1"/>
      <p:bldP spid="52" grpId="0" animBg="1"/>
      <p:bldP spid="53" grpId="0" animBg="1"/>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5" y="2594332"/>
            <a:ext cx="6710047"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严寒气候对车辆驾驶的影响</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第二章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838591" y="1747040"/>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sym typeface="+mn-lt"/>
              </a:rPr>
              <a:t>01</a:t>
            </a:r>
            <a:endParaRPr lang="zh-CN" altLang="en-US" dirty="0">
              <a:solidFill>
                <a:schemeClr val="bg1"/>
              </a:solidFill>
              <a:sym typeface="+mn-lt"/>
            </a:endParaRPr>
          </a:p>
        </p:txBody>
      </p:sp>
      <p:sp>
        <p:nvSpPr>
          <p:cNvPr id="44" name="TextBox 43"/>
          <p:cNvSpPr txBox="1"/>
          <p:nvPr/>
        </p:nvSpPr>
        <p:spPr>
          <a:xfrm>
            <a:off x="916227" y="2210345"/>
            <a:ext cx="253302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燃油不易蒸发汽化，混合气形成条件差，发动机不易起动。</a:t>
            </a:r>
          </a:p>
        </p:txBody>
      </p:sp>
      <p:cxnSp>
        <p:nvCxnSpPr>
          <p:cNvPr id="19" name="直接连接符 18"/>
          <p:cNvCxnSpPr/>
          <p:nvPr/>
        </p:nvCxnSpPr>
        <p:spPr>
          <a:xfrm flipH="1">
            <a:off x="3985004" y="1566586"/>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7907325" y="1566586"/>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70026" y="1747040"/>
            <a:ext cx="2688299" cy="461665"/>
          </a:xfrm>
          <a:prstGeom prst="rect">
            <a:avLst/>
          </a:prstGeom>
          <a:solidFill>
            <a:schemeClr val="tx1">
              <a:lumMod val="75000"/>
              <a:lumOff val="25000"/>
            </a:schemeClr>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sym typeface="+mn-lt"/>
              </a:rPr>
              <a:t>02</a:t>
            </a:r>
            <a:endParaRPr lang="zh-CN" altLang="en-US" dirty="0">
              <a:solidFill>
                <a:schemeClr val="bg1"/>
              </a:solidFill>
              <a:sym typeface="+mn-lt"/>
            </a:endParaRPr>
          </a:p>
        </p:txBody>
      </p:sp>
      <p:sp>
        <p:nvSpPr>
          <p:cNvPr id="59" name="TextBox 58"/>
          <p:cNvSpPr txBox="1"/>
          <p:nvPr/>
        </p:nvSpPr>
        <p:spPr>
          <a:xfrm>
            <a:off x="4464208" y="2210345"/>
            <a:ext cx="2899935"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发动机和传动系各部润滑油和润滑脂粘度增大甚至凝固，车辆起步和加速困难，操纵机件沉重。</a:t>
            </a:r>
          </a:p>
        </p:txBody>
      </p:sp>
      <p:sp>
        <p:nvSpPr>
          <p:cNvPr id="60" name="TextBox 59"/>
          <p:cNvSpPr txBox="1"/>
          <p:nvPr/>
        </p:nvSpPr>
        <p:spPr>
          <a:xfrm>
            <a:off x="8495731" y="1747040"/>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sym typeface="+mn-lt"/>
              </a:rPr>
              <a:t>03</a:t>
            </a:r>
            <a:endParaRPr lang="zh-CN" altLang="en-US" dirty="0">
              <a:solidFill>
                <a:schemeClr val="bg1"/>
              </a:solidFill>
              <a:sym typeface="+mn-lt"/>
            </a:endParaRPr>
          </a:p>
        </p:txBody>
      </p:sp>
      <p:sp>
        <p:nvSpPr>
          <p:cNvPr id="61" name="TextBox 60"/>
          <p:cNvSpPr txBox="1"/>
          <p:nvPr/>
        </p:nvSpPr>
        <p:spPr>
          <a:xfrm>
            <a:off x="8573367" y="2210345"/>
            <a:ext cx="2533027"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金属、塑料、橡胶等材料，在低温下具有变脆的特性，因而机件和轮胎都容易损坏。</a:t>
            </a:r>
          </a:p>
        </p:txBody>
      </p:sp>
      <p:sp>
        <p:nvSpPr>
          <p:cNvPr id="55" name="TextBox 42"/>
          <p:cNvSpPr txBox="1"/>
          <p:nvPr/>
        </p:nvSpPr>
        <p:spPr>
          <a:xfrm>
            <a:off x="838591" y="4185991"/>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sym typeface="+mn-lt"/>
              </a:rPr>
              <a:t>03</a:t>
            </a:r>
            <a:endParaRPr lang="zh-CN" altLang="en-US" dirty="0">
              <a:solidFill>
                <a:schemeClr val="bg1"/>
              </a:solidFill>
              <a:sym typeface="+mn-lt"/>
            </a:endParaRPr>
          </a:p>
        </p:txBody>
      </p:sp>
      <p:sp>
        <p:nvSpPr>
          <p:cNvPr id="56" name="TextBox 43"/>
          <p:cNvSpPr txBox="1"/>
          <p:nvPr/>
        </p:nvSpPr>
        <p:spPr>
          <a:xfrm>
            <a:off x="916227" y="4649296"/>
            <a:ext cx="253302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驾驶员的手脚容易冻僵，冬季着装又比较厚，使操作的灵活性受到影响。</a:t>
            </a:r>
          </a:p>
        </p:txBody>
      </p:sp>
      <p:cxnSp>
        <p:nvCxnSpPr>
          <p:cNvPr id="57" name="直接连接符 56"/>
          <p:cNvCxnSpPr/>
          <p:nvPr/>
        </p:nvCxnSpPr>
        <p:spPr>
          <a:xfrm flipH="1">
            <a:off x="3985004" y="4005537"/>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7907325" y="4005537"/>
            <a:ext cx="12408" cy="2037333"/>
          </a:xfrm>
          <a:prstGeom prst="line">
            <a:avLst/>
          </a:prstGeom>
          <a:ln w="12700">
            <a:solidFill>
              <a:srgbClr val="403D3C"/>
            </a:solidFill>
          </a:ln>
        </p:spPr>
        <p:style>
          <a:lnRef idx="1">
            <a:schemeClr val="accent1"/>
          </a:lnRef>
          <a:fillRef idx="0">
            <a:schemeClr val="accent1"/>
          </a:fillRef>
          <a:effectRef idx="0">
            <a:schemeClr val="accent1"/>
          </a:effectRef>
          <a:fontRef idx="minor">
            <a:schemeClr val="tx1"/>
          </a:fontRef>
        </p:style>
      </p:cxnSp>
      <p:sp>
        <p:nvSpPr>
          <p:cNvPr id="62" name="TextBox 47"/>
          <p:cNvSpPr txBox="1"/>
          <p:nvPr/>
        </p:nvSpPr>
        <p:spPr>
          <a:xfrm>
            <a:off x="4570026" y="4185991"/>
            <a:ext cx="2688299" cy="461665"/>
          </a:xfrm>
          <a:prstGeom prst="rect">
            <a:avLst/>
          </a:prstGeom>
          <a:solidFill>
            <a:schemeClr val="tx1">
              <a:lumMod val="75000"/>
              <a:lumOff val="25000"/>
            </a:schemeClr>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sym typeface="+mn-lt"/>
              </a:rPr>
              <a:t>04</a:t>
            </a:r>
            <a:endParaRPr lang="zh-CN" altLang="en-US" dirty="0">
              <a:solidFill>
                <a:schemeClr val="bg1"/>
              </a:solidFill>
              <a:sym typeface="+mn-lt"/>
            </a:endParaRPr>
          </a:p>
        </p:txBody>
      </p:sp>
      <p:sp>
        <p:nvSpPr>
          <p:cNvPr id="63" name="TextBox 58"/>
          <p:cNvSpPr txBox="1"/>
          <p:nvPr/>
        </p:nvSpPr>
        <p:spPr>
          <a:xfrm>
            <a:off x="4464208" y="4649296"/>
            <a:ext cx="2899935" cy="75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驾驶室内外的温差，使挡风玻璃产生蒸汽，影响视线。</a:t>
            </a:r>
          </a:p>
        </p:txBody>
      </p:sp>
      <p:sp>
        <p:nvSpPr>
          <p:cNvPr id="64" name="TextBox 59"/>
          <p:cNvSpPr txBox="1"/>
          <p:nvPr/>
        </p:nvSpPr>
        <p:spPr>
          <a:xfrm>
            <a:off x="8495731" y="4185991"/>
            <a:ext cx="2688299" cy="461665"/>
          </a:xfrm>
          <a:prstGeom prst="rect">
            <a:avLst/>
          </a:prstGeom>
          <a:solidFill>
            <a:schemeClr val="accent1"/>
          </a:solidFill>
        </p:spPr>
        <p:txBody>
          <a:bodyPr wrap="square" rtlCol="0">
            <a:spAutoFit/>
          </a:bodyPr>
          <a:lstStyle>
            <a:defPPr>
              <a:defRPr lang="zh-CN"/>
            </a:defPPr>
            <a:lvl1pPr algn="ctr">
              <a:defRPr sz="2400" b="1">
                <a:solidFill>
                  <a:schemeClr val="accent1"/>
                </a:solidFill>
                <a:cs typeface="+mn-ea"/>
              </a:defRPr>
            </a:lvl1pPr>
          </a:lstStyle>
          <a:p>
            <a:r>
              <a:rPr lang="en-US" altLang="zh-CN" dirty="0">
                <a:solidFill>
                  <a:schemeClr val="bg1"/>
                </a:solidFill>
                <a:sym typeface="+mn-lt"/>
              </a:rPr>
              <a:t>05</a:t>
            </a:r>
            <a:endParaRPr lang="zh-CN" altLang="en-US" dirty="0">
              <a:solidFill>
                <a:schemeClr val="bg1"/>
              </a:solidFill>
              <a:sym typeface="+mn-lt"/>
            </a:endParaRPr>
          </a:p>
        </p:txBody>
      </p:sp>
      <p:sp>
        <p:nvSpPr>
          <p:cNvPr id="65" name="TextBox 60"/>
          <p:cNvSpPr txBox="1"/>
          <p:nvPr/>
        </p:nvSpPr>
        <p:spPr>
          <a:xfrm>
            <a:off x="8573367" y="4649296"/>
            <a:ext cx="2533027" cy="75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路面打滑，使转向和制动的操纵难度增大。</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ppt_x"/>
                                          </p:val>
                                        </p:tav>
                                        <p:tav tm="100000">
                                          <p:val>
                                            <p:strVal val="#ppt_x"/>
                                          </p:val>
                                        </p:tav>
                                      </p:tavLst>
                                    </p:anim>
                                    <p:anim calcmode="lin" valueType="num">
                                      <p:cBhvr additive="base">
                                        <p:cTn id="17" dur="500" fill="hold"/>
                                        <p:tgtEl>
                                          <p:spTgt spid="4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ppt_x"/>
                                          </p:val>
                                        </p:tav>
                                        <p:tav tm="100000">
                                          <p:val>
                                            <p:strVal val="#ppt_x"/>
                                          </p:val>
                                        </p:tav>
                                      </p:tavLst>
                                    </p:anim>
                                    <p:anim calcmode="lin" valueType="num">
                                      <p:cBhvr additive="base">
                                        <p:cTn id="25" dur="500" fill="hold"/>
                                        <p:tgtEl>
                                          <p:spTgt spid="5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fill="hold"/>
                                        <p:tgtEl>
                                          <p:spTgt spid="61"/>
                                        </p:tgtEl>
                                        <p:attrNameLst>
                                          <p:attrName>ppt_x</p:attrName>
                                        </p:attrNameLst>
                                      </p:cBhvr>
                                      <p:tavLst>
                                        <p:tav tm="0">
                                          <p:val>
                                            <p:strVal val="#ppt_x"/>
                                          </p:val>
                                        </p:tav>
                                        <p:tav tm="100000">
                                          <p:val>
                                            <p:strVal val="#ppt_x"/>
                                          </p:val>
                                        </p:tav>
                                      </p:tavLst>
                                    </p:anim>
                                    <p:anim calcmode="lin" valueType="num">
                                      <p:cBhvr additive="base">
                                        <p:cTn id="33" dur="500" fill="hold"/>
                                        <p:tgtEl>
                                          <p:spTgt spid="61"/>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ppt_x"/>
                                          </p:val>
                                        </p:tav>
                                        <p:tav tm="100000">
                                          <p:val>
                                            <p:strVal val="#ppt_x"/>
                                          </p:val>
                                        </p:tav>
                                      </p:tavLst>
                                    </p:anim>
                                    <p:anim calcmode="lin" valueType="num">
                                      <p:cBhvr additive="base">
                                        <p:cTn id="37" dur="500" fill="hold"/>
                                        <p:tgtEl>
                                          <p:spTgt spid="60"/>
                                        </p:tgtEl>
                                        <p:attrNameLst>
                                          <p:attrName>ppt_y</p:attrName>
                                        </p:attrNameLst>
                                      </p:cBhvr>
                                      <p:tavLst>
                                        <p:tav tm="0">
                                          <p:val>
                                            <p:strVal val="0-#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fill="hold"/>
                                        <p:tgtEl>
                                          <p:spTgt spid="55"/>
                                        </p:tgtEl>
                                        <p:attrNameLst>
                                          <p:attrName>ppt_x</p:attrName>
                                        </p:attrNameLst>
                                      </p:cBhvr>
                                      <p:tavLst>
                                        <p:tav tm="0">
                                          <p:val>
                                            <p:strVal val="#ppt_x"/>
                                          </p:val>
                                        </p:tav>
                                        <p:tav tm="100000">
                                          <p:val>
                                            <p:strVal val="#ppt_x"/>
                                          </p:val>
                                        </p:tav>
                                      </p:tavLst>
                                    </p:anim>
                                    <p:anim calcmode="lin" valueType="num">
                                      <p:cBhvr additive="base">
                                        <p:cTn id="51" dur="500" fill="hold"/>
                                        <p:tgtEl>
                                          <p:spTgt spid="55"/>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500" fill="hold"/>
                                        <p:tgtEl>
                                          <p:spTgt spid="62"/>
                                        </p:tgtEl>
                                        <p:attrNameLst>
                                          <p:attrName>ppt_x</p:attrName>
                                        </p:attrNameLst>
                                      </p:cBhvr>
                                      <p:tavLst>
                                        <p:tav tm="0">
                                          <p:val>
                                            <p:strVal val="#ppt_x"/>
                                          </p:val>
                                        </p:tav>
                                        <p:tav tm="100000">
                                          <p:val>
                                            <p:strVal val="#ppt_x"/>
                                          </p:val>
                                        </p:tav>
                                      </p:tavLst>
                                    </p:anim>
                                    <p:anim calcmode="lin" valueType="num">
                                      <p:cBhvr additive="base">
                                        <p:cTn id="63" dur="500" fill="hold"/>
                                        <p:tgtEl>
                                          <p:spTgt spid="62"/>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additive="base">
                                        <p:cTn id="66" dur="500" fill="hold"/>
                                        <p:tgtEl>
                                          <p:spTgt spid="65"/>
                                        </p:tgtEl>
                                        <p:attrNameLst>
                                          <p:attrName>ppt_x</p:attrName>
                                        </p:attrNameLst>
                                      </p:cBhvr>
                                      <p:tavLst>
                                        <p:tav tm="0">
                                          <p:val>
                                            <p:strVal val="#ppt_x"/>
                                          </p:val>
                                        </p:tav>
                                        <p:tav tm="100000">
                                          <p:val>
                                            <p:strVal val="#ppt_x"/>
                                          </p:val>
                                        </p:tav>
                                      </p:tavLst>
                                    </p:anim>
                                    <p:anim calcmode="lin" valueType="num">
                                      <p:cBhvr additive="base">
                                        <p:cTn id="67" dur="500" fill="hold"/>
                                        <p:tgtEl>
                                          <p:spTgt spid="65"/>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fill="hold"/>
                                        <p:tgtEl>
                                          <p:spTgt spid="64"/>
                                        </p:tgtEl>
                                        <p:attrNameLst>
                                          <p:attrName>ppt_x</p:attrName>
                                        </p:attrNameLst>
                                      </p:cBhvr>
                                      <p:tavLst>
                                        <p:tav tm="0">
                                          <p:val>
                                            <p:strVal val="#ppt_x"/>
                                          </p:val>
                                        </p:tav>
                                        <p:tav tm="100000">
                                          <p:val>
                                            <p:strVal val="#ppt_x"/>
                                          </p:val>
                                        </p:tav>
                                      </p:tavLst>
                                    </p:anim>
                                    <p:anim calcmode="lin" valueType="num">
                                      <p:cBhvr additive="base">
                                        <p:cTn id="7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8" grpId="0" animBg="1"/>
      <p:bldP spid="59" grpId="0"/>
      <p:bldP spid="60" grpId="0" animBg="1"/>
      <p:bldP spid="61" grpId="0"/>
      <p:bldP spid="55" grpId="0" animBg="1"/>
      <p:bldP spid="56" grpId="0"/>
      <p:bldP spid="62" grpId="0" animBg="1"/>
      <p:bldP spid="63" grpId="0"/>
      <p:bldP spid="64" grpId="0" animBg="1"/>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5" y="2594332"/>
            <a:ext cx="6710047"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确保冬季安全行车的“四要素”</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第三章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04362" y="2564617"/>
            <a:ext cx="3851731" cy="2750792"/>
          </a:xfrm>
          <a:prstGeom prst="rect">
            <a:avLst/>
          </a:prstGeom>
        </p:spPr>
      </p:pic>
      <p:sp>
        <p:nvSpPr>
          <p:cNvPr id="15" name="Rectangle 71"/>
          <p:cNvSpPr/>
          <p:nvPr/>
        </p:nvSpPr>
        <p:spPr>
          <a:xfrm>
            <a:off x="4993242" y="1924339"/>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16" name="组合 15"/>
          <p:cNvGrpSpPr/>
          <p:nvPr/>
        </p:nvGrpSpPr>
        <p:grpSpPr>
          <a:xfrm>
            <a:off x="5553313" y="1629767"/>
            <a:ext cx="5778500" cy="2625561"/>
            <a:chOff x="988749" y="1624553"/>
            <a:chExt cx="2543136" cy="1969171"/>
          </a:xfrm>
        </p:grpSpPr>
        <p:sp>
          <p:nvSpPr>
            <p:cNvPr id="17" name="TextBox 73"/>
            <p:cNvSpPr txBox="1"/>
            <p:nvPr/>
          </p:nvSpPr>
          <p:spPr>
            <a:xfrm>
              <a:off x="993905" y="1966360"/>
              <a:ext cx="2537980" cy="1627364"/>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       因为冬季严寒气温低，大多数车辆在露天或一般车库停放过夜，易出现冻坏车辆的现象。因此，停车过夜的车辆，应选择干燥避风的地点，车头应朝着顺风方向，要注意把散热器和发动机体内的水彻底排放干净，储气筒内的存气和余水也要排放干净，避免结冻。</a:t>
              </a:r>
            </a:p>
          </p:txBody>
        </p:sp>
        <p:sp>
          <p:nvSpPr>
            <p:cNvPr id="18" name="TextBox 72"/>
            <p:cNvSpPr txBox="1"/>
            <p:nvPr/>
          </p:nvSpPr>
          <p:spPr>
            <a:xfrm>
              <a:off x="988749" y="1624553"/>
              <a:ext cx="2231467" cy="41561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sym typeface="+mn-lt"/>
                </a:rPr>
                <a:t>一要防冻</a:t>
              </a:r>
            </a:p>
          </p:txBody>
        </p:sp>
      </p:grpSp>
      <p:sp>
        <p:nvSpPr>
          <p:cNvPr id="19" name="Rectangle 74"/>
          <p:cNvSpPr/>
          <p:nvPr/>
        </p:nvSpPr>
        <p:spPr>
          <a:xfrm>
            <a:off x="4921027" y="440487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0" name="Freeform 162"/>
          <p:cNvSpPr/>
          <p:nvPr/>
        </p:nvSpPr>
        <p:spPr bwMode="auto">
          <a:xfrm>
            <a:off x="5104251" y="2086224"/>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1" name="Freeform 134"/>
          <p:cNvSpPr>
            <a:spLocks noEditPoints="1"/>
          </p:cNvSpPr>
          <p:nvPr/>
        </p:nvSpPr>
        <p:spPr bwMode="auto">
          <a:xfrm>
            <a:off x="5030695" y="4510342"/>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22" name="组合 21"/>
          <p:cNvGrpSpPr/>
          <p:nvPr/>
        </p:nvGrpSpPr>
        <p:grpSpPr>
          <a:xfrm>
            <a:off x="5481098" y="4253279"/>
            <a:ext cx="5778500" cy="2210061"/>
            <a:chOff x="988749" y="1624554"/>
            <a:chExt cx="2543136" cy="1657547"/>
          </a:xfrm>
        </p:grpSpPr>
        <p:sp>
          <p:nvSpPr>
            <p:cNvPr id="23" name="TextBox 73"/>
            <p:cNvSpPr txBox="1"/>
            <p:nvPr/>
          </p:nvSpPr>
          <p:spPr>
            <a:xfrm>
              <a:off x="993905" y="1966360"/>
              <a:ext cx="2537980" cy="1315741"/>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第二天启动发动机时，切记不能大轰油门，以防烧瓦、拉缸。起步前先用怠速升温到</a:t>
              </a:r>
              <a:r>
                <a:rPr kumimoji="0" lang="en-US" altLang="zh-CN" sz="1800" b="0" i="0" u="none" strike="noStrike" kern="1200" cap="none" spc="0" normalizeH="0" baseline="0" noProof="0" dirty="0">
                  <a:ln>
                    <a:noFill/>
                  </a:ln>
                  <a:solidFill>
                    <a:srgbClr val="202020">
                      <a:lumMod val="100000"/>
                    </a:srgbClr>
                  </a:solidFill>
                  <a:effectLst/>
                  <a:uLnTx/>
                  <a:uFillTx/>
                  <a:cs typeface="+mn-ea"/>
                  <a:sym typeface="+mn-lt"/>
                </a:rPr>
                <a:t>50</a:t>
              </a: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摄氏度左右，便可起步，起步后要用低速挡慢行一段路待底盘运转正常后，方可加速行驶。 </a:t>
              </a:r>
            </a:p>
          </p:txBody>
        </p:sp>
        <p:sp>
          <p:nvSpPr>
            <p:cNvPr id="24" name="TextBox 72"/>
            <p:cNvSpPr txBox="1"/>
            <p:nvPr/>
          </p:nvSpPr>
          <p:spPr>
            <a:xfrm>
              <a:off x="988749" y="1624554"/>
              <a:ext cx="2231467" cy="43578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cs typeface="+mn-ea"/>
                  <a:sym typeface="+mn-lt"/>
                </a:rPr>
                <a:t>一要防冻</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07519" y="1422401"/>
            <a:ext cx="5040048" cy="5040048"/>
          </a:xfrm>
          <a:prstGeom prst="rect">
            <a:avLst/>
          </a:prstGeom>
        </p:spPr>
      </p:pic>
      <p:sp>
        <p:nvSpPr>
          <p:cNvPr id="15" name="Rectangle 71"/>
          <p:cNvSpPr/>
          <p:nvPr/>
        </p:nvSpPr>
        <p:spPr>
          <a:xfrm>
            <a:off x="893191" y="186534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16" name="组合 15"/>
          <p:cNvGrpSpPr/>
          <p:nvPr/>
        </p:nvGrpSpPr>
        <p:grpSpPr>
          <a:xfrm>
            <a:off x="1453262" y="1570774"/>
            <a:ext cx="5778500" cy="2625562"/>
            <a:chOff x="988749" y="1624553"/>
            <a:chExt cx="2543136" cy="1969171"/>
          </a:xfrm>
        </p:grpSpPr>
        <p:sp>
          <p:nvSpPr>
            <p:cNvPr id="17" name="TextBox 73"/>
            <p:cNvSpPr txBox="1"/>
            <p:nvPr/>
          </p:nvSpPr>
          <p:spPr>
            <a:xfrm>
              <a:off x="993905" y="1966360"/>
              <a:ext cx="2537980" cy="1627364"/>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冬季在结冰打滑的道路上行车，车辆极易横滑，转向的准确性往往失常。若遇有坡道险桥窄路，要特别谨慎，限速缓行。上坡保持均匀车速，下坡要使用发动机控制，转弯时车辆附着力小，离心力大，要提前减速慢行。若是路面特别滑时，要使用防滑链条。</a:t>
              </a:r>
            </a:p>
          </p:txBody>
        </p:sp>
        <p:sp>
          <p:nvSpPr>
            <p:cNvPr id="18" name="TextBox 72"/>
            <p:cNvSpPr txBox="1"/>
            <p:nvPr/>
          </p:nvSpPr>
          <p:spPr>
            <a:xfrm>
              <a:off x="988749" y="1624553"/>
              <a:ext cx="2231467" cy="41561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sym typeface="+mn-lt"/>
                </a:rPr>
                <a:t>二要防滑</a:t>
              </a:r>
            </a:p>
          </p:txBody>
        </p:sp>
      </p:grpSp>
      <p:sp>
        <p:nvSpPr>
          <p:cNvPr id="19" name="Rectangle 74"/>
          <p:cNvSpPr/>
          <p:nvPr/>
        </p:nvSpPr>
        <p:spPr>
          <a:xfrm>
            <a:off x="820976" y="4345883"/>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0" name="Freeform 162"/>
          <p:cNvSpPr/>
          <p:nvPr/>
        </p:nvSpPr>
        <p:spPr bwMode="auto">
          <a:xfrm>
            <a:off x="1004200" y="2027231"/>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1" name="Freeform 134"/>
          <p:cNvSpPr>
            <a:spLocks noEditPoints="1"/>
          </p:cNvSpPr>
          <p:nvPr/>
        </p:nvSpPr>
        <p:spPr bwMode="auto">
          <a:xfrm>
            <a:off x="930644" y="4451349"/>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22" name="组合 21"/>
          <p:cNvGrpSpPr/>
          <p:nvPr/>
        </p:nvGrpSpPr>
        <p:grpSpPr>
          <a:xfrm>
            <a:off x="1381047" y="4194286"/>
            <a:ext cx="5778500" cy="2210061"/>
            <a:chOff x="988749" y="1624554"/>
            <a:chExt cx="2543136" cy="1657547"/>
          </a:xfrm>
        </p:grpSpPr>
        <p:sp>
          <p:nvSpPr>
            <p:cNvPr id="23" name="TextBox 73"/>
            <p:cNvSpPr txBox="1"/>
            <p:nvPr/>
          </p:nvSpPr>
          <p:spPr>
            <a:xfrm>
              <a:off x="993905" y="1966360"/>
              <a:ext cx="2537980" cy="1315741"/>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通过十字路口时，应事先降低车速，避免紧急制动，引起侧滑现象，前后两车之间的距离也应当增加到正常行车间距的两倍以上。会车时，应在相距</a:t>
              </a:r>
              <a:r>
                <a:rPr kumimoji="0" lang="en-US" altLang="zh-CN" sz="1800" b="0" i="0" u="none" strike="noStrike" kern="1200" cap="none" spc="0" normalizeH="0" baseline="0" noProof="0" dirty="0">
                  <a:ln>
                    <a:noFill/>
                  </a:ln>
                  <a:solidFill>
                    <a:srgbClr val="202020">
                      <a:lumMod val="100000"/>
                    </a:srgbClr>
                  </a:solidFill>
                  <a:effectLst/>
                  <a:uLnTx/>
                  <a:uFillTx/>
                  <a:cs typeface="+mn-ea"/>
                  <a:sym typeface="+mn-lt"/>
                </a:rPr>
                <a:t>100</a:t>
              </a: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米至</a:t>
              </a:r>
              <a:r>
                <a:rPr kumimoji="0" lang="en-US" altLang="zh-CN" sz="1800" b="0" i="0" u="none" strike="noStrike" kern="1200" cap="none" spc="0" normalizeH="0" baseline="0" noProof="0" dirty="0">
                  <a:ln>
                    <a:noFill/>
                  </a:ln>
                  <a:solidFill>
                    <a:srgbClr val="202020">
                      <a:lumMod val="100000"/>
                    </a:srgbClr>
                  </a:solidFill>
                  <a:effectLst/>
                  <a:uLnTx/>
                  <a:uFillTx/>
                  <a:cs typeface="+mn-ea"/>
                  <a:sym typeface="+mn-lt"/>
                </a:rPr>
                <a:t>150</a:t>
              </a: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米处时，选择宽阔处停车礼让。 </a:t>
              </a:r>
            </a:p>
          </p:txBody>
        </p:sp>
        <p:sp>
          <p:nvSpPr>
            <p:cNvPr id="24" name="TextBox 72"/>
            <p:cNvSpPr txBox="1"/>
            <p:nvPr/>
          </p:nvSpPr>
          <p:spPr>
            <a:xfrm>
              <a:off x="988749" y="1624554"/>
              <a:ext cx="2231467" cy="43578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cs typeface="+mn-ea"/>
                  <a:sym typeface="+mn-lt"/>
                </a:rPr>
                <a:t>二要防滑</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0400" y="1729909"/>
            <a:ext cx="4002959" cy="4002959"/>
          </a:xfrm>
          <a:prstGeom prst="rect">
            <a:avLst/>
          </a:prstGeom>
        </p:spPr>
      </p:pic>
      <p:sp>
        <p:nvSpPr>
          <p:cNvPr id="15" name="Rectangle 71"/>
          <p:cNvSpPr/>
          <p:nvPr/>
        </p:nvSpPr>
        <p:spPr>
          <a:xfrm>
            <a:off x="4993242" y="1924339"/>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16" name="组合 15"/>
          <p:cNvGrpSpPr/>
          <p:nvPr/>
        </p:nvGrpSpPr>
        <p:grpSpPr>
          <a:xfrm>
            <a:off x="5553313" y="1629767"/>
            <a:ext cx="5778500" cy="1794565"/>
            <a:chOff x="988749" y="1624553"/>
            <a:chExt cx="2543136" cy="1345924"/>
          </a:xfrm>
        </p:grpSpPr>
        <p:sp>
          <p:nvSpPr>
            <p:cNvPr id="17" name="TextBox 73"/>
            <p:cNvSpPr txBox="1"/>
            <p:nvPr/>
          </p:nvSpPr>
          <p:spPr>
            <a:xfrm>
              <a:off x="993905" y="1966360"/>
              <a:ext cx="2537980" cy="1004117"/>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       当遇到浓雾弥漫无法前进时（视线不到三米），应停车避让，待雾气减退情况好转再走，视线在</a:t>
              </a:r>
              <a:r>
                <a:rPr kumimoji="0" lang="en-US" altLang="zh-CN" sz="1800" b="0" i="0" u="none" strike="noStrike" kern="1200" cap="none" spc="0" normalizeH="0" baseline="0" noProof="0" dirty="0">
                  <a:ln>
                    <a:noFill/>
                  </a:ln>
                  <a:solidFill>
                    <a:srgbClr val="202020">
                      <a:lumMod val="100000"/>
                    </a:srgbClr>
                  </a:solidFill>
                  <a:effectLst/>
                  <a:uLnTx/>
                  <a:uFillTx/>
                  <a:cs typeface="+mn-ea"/>
                  <a:sym typeface="+mn-lt"/>
                </a:rPr>
                <a:t>30</a:t>
              </a: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米以内，时速不得超过</a:t>
              </a:r>
              <a:r>
                <a:rPr kumimoji="0" lang="en-US" altLang="zh-CN" sz="1800" b="0" i="0" u="none" strike="noStrike" kern="1200" cap="none" spc="0" normalizeH="0" baseline="0" noProof="0" dirty="0">
                  <a:ln>
                    <a:noFill/>
                  </a:ln>
                  <a:solidFill>
                    <a:srgbClr val="202020">
                      <a:lumMod val="100000"/>
                    </a:srgbClr>
                  </a:solidFill>
                  <a:effectLst/>
                  <a:uLnTx/>
                  <a:uFillTx/>
                  <a:cs typeface="+mn-ea"/>
                  <a:sym typeface="+mn-lt"/>
                </a:rPr>
                <a:t>20</a:t>
              </a: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公里。</a:t>
              </a:r>
            </a:p>
          </p:txBody>
        </p:sp>
        <p:sp>
          <p:nvSpPr>
            <p:cNvPr id="18" name="TextBox 72"/>
            <p:cNvSpPr txBox="1"/>
            <p:nvPr/>
          </p:nvSpPr>
          <p:spPr>
            <a:xfrm>
              <a:off x="988749" y="1624553"/>
              <a:ext cx="2231467" cy="41561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sym typeface="+mn-lt"/>
                </a:rPr>
                <a:t>三要防雾</a:t>
              </a:r>
            </a:p>
          </p:txBody>
        </p:sp>
      </p:grpSp>
      <p:sp>
        <p:nvSpPr>
          <p:cNvPr id="19" name="Rectangle 74"/>
          <p:cNvSpPr/>
          <p:nvPr/>
        </p:nvSpPr>
        <p:spPr>
          <a:xfrm>
            <a:off x="4921027" y="440487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0" name="Freeform 162"/>
          <p:cNvSpPr/>
          <p:nvPr/>
        </p:nvSpPr>
        <p:spPr bwMode="auto">
          <a:xfrm>
            <a:off x="5104251" y="2086224"/>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1" name="Freeform 134"/>
          <p:cNvSpPr>
            <a:spLocks noEditPoints="1"/>
          </p:cNvSpPr>
          <p:nvPr/>
        </p:nvSpPr>
        <p:spPr bwMode="auto">
          <a:xfrm>
            <a:off x="5030695" y="4510342"/>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22" name="组合 21"/>
          <p:cNvGrpSpPr/>
          <p:nvPr/>
        </p:nvGrpSpPr>
        <p:grpSpPr>
          <a:xfrm>
            <a:off x="5481098" y="4253279"/>
            <a:ext cx="5778500" cy="1794563"/>
            <a:chOff x="988749" y="1624554"/>
            <a:chExt cx="2543136" cy="1345923"/>
          </a:xfrm>
        </p:grpSpPr>
        <p:sp>
          <p:nvSpPr>
            <p:cNvPr id="23" name="TextBox 73"/>
            <p:cNvSpPr txBox="1"/>
            <p:nvPr/>
          </p:nvSpPr>
          <p:spPr>
            <a:xfrm>
              <a:off x="993905" y="1966360"/>
              <a:ext cx="2537980" cy="1004117"/>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行进中应开亮雾灯、近光灯及尾灯，遇到对方来车要先鸣笛，减速让道，不准逆道行驶，不准抢行，不准超越同方向正在行驶的车辆。 </a:t>
              </a:r>
            </a:p>
          </p:txBody>
        </p:sp>
        <p:sp>
          <p:nvSpPr>
            <p:cNvPr id="24" name="TextBox 72"/>
            <p:cNvSpPr txBox="1"/>
            <p:nvPr/>
          </p:nvSpPr>
          <p:spPr>
            <a:xfrm>
              <a:off x="988749" y="1624554"/>
              <a:ext cx="2231467" cy="43578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cs typeface="+mn-ea"/>
                  <a:sym typeface="+mn-lt"/>
                </a:rPr>
                <a:t>三要防雾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101152" y="1328894"/>
            <a:ext cx="4417748" cy="4417748"/>
          </a:xfrm>
          <a:prstGeom prst="rect">
            <a:avLst/>
          </a:prstGeom>
        </p:spPr>
      </p:pic>
      <p:sp>
        <p:nvSpPr>
          <p:cNvPr id="15" name="Rectangle 71"/>
          <p:cNvSpPr/>
          <p:nvPr/>
        </p:nvSpPr>
        <p:spPr>
          <a:xfrm>
            <a:off x="893191" y="1865346"/>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16" name="组合 15"/>
          <p:cNvGrpSpPr/>
          <p:nvPr/>
        </p:nvGrpSpPr>
        <p:grpSpPr>
          <a:xfrm>
            <a:off x="1453262" y="1570775"/>
            <a:ext cx="5277738" cy="1794565"/>
            <a:chOff x="988749" y="1624553"/>
            <a:chExt cx="2543136" cy="1345923"/>
          </a:xfrm>
        </p:grpSpPr>
        <p:sp>
          <p:nvSpPr>
            <p:cNvPr id="17" name="TextBox 73"/>
            <p:cNvSpPr txBox="1"/>
            <p:nvPr/>
          </p:nvSpPr>
          <p:spPr>
            <a:xfrm>
              <a:off x="993905" y="1966360"/>
              <a:ext cx="2537980" cy="1004116"/>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火源是一切失火事故的外在条件和直接起因。以驾驶员来说，一定要控制人为火源。禁止用打火机、火柴、油灯在车辆上进行照明；</a:t>
              </a:r>
            </a:p>
          </p:txBody>
        </p:sp>
        <p:sp>
          <p:nvSpPr>
            <p:cNvPr id="18" name="TextBox 72"/>
            <p:cNvSpPr txBox="1"/>
            <p:nvPr/>
          </p:nvSpPr>
          <p:spPr>
            <a:xfrm>
              <a:off x="988749" y="1624553"/>
              <a:ext cx="2231467" cy="41561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lnSpc>
                  <a:spcPct val="120000"/>
                </a:lnSpc>
                <a:defRPr sz="2400" b="1">
                  <a:solidFill>
                    <a:schemeClr val="accen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50000"/>
                </a:lnSpc>
              </a:pPr>
              <a:r>
                <a:rPr lang="zh-CN" altLang="en-US" dirty="0">
                  <a:sym typeface="+mn-lt"/>
                </a:rPr>
                <a:t>四要防火</a:t>
              </a:r>
            </a:p>
          </p:txBody>
        </p:sp>
      </p:grpSp>
      <p:sp>
        <p:nvSpPr>
          <p:cNvPr id="19" name="Rectangle 74"/>
          <p:cNvSpPr/>
          <p:nvPr/>
        </p:nvSpPr>
        <p:spPr>
          <a:xfrm>
            <a:off x="820976" y="4345883"/>
            <a:ext cx="487856" cy="4882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35" tIns="45717" rIns="91435" bIns="4571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0" name="Freeform 162"/>
          <p:cNvSpPr/>
          <p:nvPr/>
        </p:nvSpPr>
        <p:spPr bwMode="auto">
          <a:xfrm>
            <a:off x="1004200" y="2027231"/>
            <a:ext cx="26583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sp>
        <p:nvSpPr>
          <p:cNvPr id="21" name="Freeform 134"/>
          <p:cNvSpPr>
            <a:spLocks noEditPoints="1"/>
          </p:cNvSpPr>
          <p:nvPr/>
        </p:nvSpPr>
        <p:spPr bwMode="auto">
          <a:xfrm>
            <a:off x="930644" y="4451349"/>
            <a:ext cx="268521" cy="217319"/>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7" tIns="22863" rIns="45727" bIns="2286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935" b="0" i="0" u="none" strike="noStrike" kern="1200" cap="none" spc="0" normalizeH="0" baseline="0" noProof="0">
              <a:ln>
                <a:noFill/>
              </a:ln>
              <a:solidFill>
                <a:srgbClr val="F0F0F0"/>
              </a:solidFill>
              <a:effectLst/>
              <a:uLnTx/>
              <a:uFillTx/>
              <a:cs typeface="+mn-ea"/>
              <a:sym typeface="+mn-lt"/>
            </a:endParaRPr>
          </a:p>
        </p:txBody>
      </p:sp>
      <p:grpSp>
        <p:nvGrpSpPr>
          <p:cNvPr id="22" name="组合 21"/>
          <p:cNvGrpSpPr/>
          <p:nvPr/>
        </p:nvGrpSpPr>
        <p:grpSpPr>
          <a:xfrm>
            <a:off x="1381047" y="4194285"/>
            <a:ext cx="5277738" cy="1330141"/>
            <a:chOff x="988749" y="1624554"/>
            <a:chExt cx="2543136" cy="997607"/>
          </a:xfrm>
        </p:grpSpPr>
        <p:sp>
          <p:nvSpPr>
            <p:cNvPr id="23" name="TextBox 73"/>
            <p:cNvSpPr txBox="1"/>
            <p:nvPr/>
          </p:nvSpPr>
          <p:spPr>
            <a:xfrm>
              <a:off x="993905" y="1966360"/>
              <a:ext cx="2537980" cy="655801"/>
            </a:xfrm>
            <a:prstGeom prst="rect">
              <a:avLst/>
            </a:prstGeom>
            <a:noFill/>
          </p:spPr>
          <p:txBody>
            <a:bodyPr wrap="square" lIns="91435" tIns="45717" rIns="91435" bIns="45717"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02020">
                      <a:lumMod val="100000"/>
                    </a:srgbClr>
                  </a:solidFill>
                  <a:effectLst/>
                  <a:uLnTx/>
                  <a:uFillTx/>
                  <a:cs typeface="+mn-ea"/>
                  <a:sym typeface="+mn-lt"/>
                </a:rPr>
                <a:t>       加注燃油时，不准吸烟，车辆在停驶和保养时不应在车辆周围设置炉火和进行焊接等工作。</a:t>
              </a:r>
            </a:p>
          </p:txBody>
        </p:sp>
        <p:sp>
          <p:nvSpPr>
            <p:cNvPr id="24" name="TextBox 72"/>
            <p:cNvSpPr txBox="1"/>
            <p:nvPr/>
          </p:nvSpPr>
          <p:spPr>
            <a:xfrm>
              <a:off x="988749" y="1624554"/>
              <a:ext cx="2231467" cy="43578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91435" tIns="45717" rIns="91435" bIns="45717" rtlCol="0">
              <a:spAutoFit/>
            </a:bodyPr>
            <a:lstStyle/>
            <a:p>
              <a:pPr marR="0" lvl="0" indent="0" fontAlgn="auto">
                <a:lnSpc>
                  <a:spcPct val="150000"/>
                </a:lnSpc>
                <a:spcBef>
                  <a:spcPts val="0"/>
                </a:spcBef>
                <a:spcAft>
                  <a:spcPts val="0"/>
                </a:spcAft>
                <a:buClrTx/>
                <a:buSzTx/>
                <a:buFontTx/>
                <a:buNone/>
                <a:defRPr/>
              </a:pPr>
              <a:r>
                <a:rPr lang="zh-CN" altLang="en-US" sz="2400" b="1" dirty="0">
                  <a:solidFill>
                    <a:schemeClr val="accent1"/>
                  </a:solidFill>
                  <a:cs typeface="+mn-ea"/>
                  <a:sym typeface="+mn-lt"/>
                </a:rPr>
                <a:t>四要防火</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5" y="2594332"/>
            <a:ext cx="5240345"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冰雪道路安全驾驶</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第四章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11580813" y="6340475"/>
            <a:ext cx="611187" cy="366713"/>
          </a:xfrm>
          <a:prstGeom prst="rect">
            <a:avLst/>
          </a:prstGeom>
        </p:spPr>
        <p:txBody>
          <a:bodyPr/>
          <a:lstStyle/>
          <a:p>
            <a:fld id="{C136B7D2-B98C-44FD-8D04-7EC62A564975}" type="slidenum">
              <a:rPr lang="en-US" smtClean="0">
                <a:cs typeface="+mn-ea"/>
                <a:sym typeface="+mn-lt"/>
              </a:rPr>
              <a:t>18</a:t>
            </a:fld>
            <a:endParaRPr lang="en-US" dirty="0">
              <a:cs typeface="+mn-ea"/>
              <a:sym typeface="+mn-lt"/>
            </a:endParaRPr>
          </a:p>
        </p:txBody>
      </p:sp>
      <p:grpSp>
        <p:nvGrpSpPr>
          <p:cNvPr id="5" name="Group 4"/>
          <p:cNvGrpSpPr/>
          <p:nvPr/>
        </p:nvGrpSpPr>
        <p:grpSpPr>
          <a:xfrm>
            <a:off x="934301" y="3665450"/>
            <a:ext cx="2434048" cy="2007898"/>
            <a:chOff x="965101" y="1981163"/>
            <a:chExt cx="1651278" cy="1505923"/>
          </a:xfrm>
        </p:grpSpPr>
        <p:sp>
          <p:nvSpPr>
            <p:cNvPr id="6" name="TextBox 5"/>
            <p:cNvSpPr txBox="1"/>
            <p:nvPr/>
          </p:nvSpPr>
          <p:spPr>
            <a:xfrm>
              <a:off x="965101" y="1981163"/>
              <a:ext cx="1651278" cy="20774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0" tIns="0" rIns="0" bIns="0" rtlCol="0" anchor="ctr">
              <a:spAutoFit/>
            </a:bodyPr>
            <a:lstStyle/>
            <a:p>
              <a:pPr algn="ctr"/>
              <a:r>
                <a:rPr lang="zh-CN" altLang="en-US" b="1" dirty="0">
                  <a:solidFill>
                    <a:schemeClr val="accent1"/>
                  </a:solidFill>
                  <a:cs typeface="+mn-ea"/>
                  <a:sym typeface="+mn-lt"/>
                </a:rPr>
                <a:t>一是在雪地长时间行车</a:t>
              </a:r>
              <a:endParaRPr lang="en-US" b="1" dirty="0">
                <a:solidFill>
                  <a:schemeClr val="accent1"/>
                </a:solidFill>
                <a:cs typeface="+mn-ea"/>
                <a:sym typeface="+mn-lt"/>
              </a:endParaRPr>
            </a:p>
          </p:txBody>
        </p:sp>
        <p:sp>
          <p:nvSpPr>
            <p:cNvPr id="9" name="TextBox 8"/>
            <p:cNvSpPr txBox="1"/>
            <p:nvPr/>
          </p:nvSpPr>
          <p:spPr>
            <a:xfrm>
              <a:off x="965102" y="2171342"/>
              <a:ext cx="1651277" cy="1315744"/>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sym typeface="+mn-lt"/>
                </a:rPr>
                <a:t>一是在雪地长时间行车时，需佩戴有色眼镜，以防造成眩目而影响安全行车。</a:t>
              </a:r>
            </a:p>
          </p:txBody>
        </p:sp>
      </p:grpSp>
      <p:sp>
        <p:nvSpPr>
          <p:cNvPr id="10" name="Oval 9"/>
          <p:cNvSpPr/>
          <p:nvPr/>
        </p:nvSpPr>
        <p:spPr>
          <a:xfrm>
            <a:off x="1360471" y="1791540"/>
            <a:ext cx="1425565" cy="13847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cs typeface="+mn-ea"/>
              <a:sym typeface="+mn-lt"/>
            </a:endParaRPr>
          </a:p>
        </p:txBody>
      </p:sp>
      <p:grpSp>
        <p:nvGrpSpPr>
          <p:cNvPr id="29" name="Group 28"/>
          <p:cNvGrpSpPr/>
          <p:nvPr/>
        </p:nvGrpSpPr>
        <p:grpSpPr>
          <a:xfrm>
            <a:off x="1735325" y="2043363"/>
            <a:ext cx="675860" cy="826309"/>
            <a:chOff x="4106863" y="2003425"/>
            <a:chExt cx="927100" cy="1133476"/>
          </a:xfrm>
          <a:solidFill>
            <a:schemeClr val="bg1"/>
          </a:solidFill>
        </p:grpSpPr>
        <p:sp>
          <p:nvSpPr>
            <p:cNvPr id="4101"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102"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103"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grpSp>
        <p:nvGrpSpPr>
          <p:cNvPr id="31" name="Group 30"/>
          <p:cNvGrpSpPr/>
          <p:nvPr/>
        </p:nvGrpSpPr>
        <p:grpSpPr>
          <a:xfrm>
            <a:off x="3694633" y="3665450"/>
            <a:ext cx="2434048" cy="1592400"/>
            <a:chOff x="965101" y="1981163"/>
            <a:chExt cx="1651278" cy="1194300"/>
          </a:xfrm>
        </p:grpSpPr>
        <p:sp>
          <p:nvSpPr>
            <p:cNvPr id="32" name="TextBox 31"/>
            <p:cNvSpPr txBox="1"/>
            <p:nvPr/>
          </p:nvSpPr>
          <p:spPr>
            <a:xfrm>
              <a:off x="965101" y="1981163"/>
              <a:ext cx="1651278" cy="20774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lIns="0" tIns="0" rIns="0" bIns="0" rtlCol="0" anchor="ctr">
              <a:spAutoFit/>
            </a:bodyPr>
            <a:lstStyle/>
            <a:p>
              <a:pPr algn="ctr"/>
              <a:r>
                <a:rPr lang="zh-CN" altLang="en-US" b="1" dirty="0">
                  <a:solidFill>
                    <a:schemeClr val="accent1">
                      <a:lumMod val="100000"/>
                    </a:schemeClr>
                  </a:solidFill>
                  <a:cs typeface="+mn-ea"/>
                  <a:sym typeface="+mn-lt"/>
                </a:rPr>
                <a:t>二是雪天和路面结冰时</a:t>
              </a:r>
              <a:endParaRPr lang="en-US" b="1" dirty="0">
                <a:solidFill>
                  <a:schemeClr val="accent1">
                    <a:lumMod val="100000"/>
                  </a:schemeClr>
                </a:solidFill>
                <a:cs typeface="+mn-ea"/>
                <a:sym typeface="+mn-lt"/>
              </a:endParaRPr>
            </a:p>
          </p:txBody>
        </p:sp>
        <p:sp>
          <p:nvSpPr>
            <p:cNvPr id="33" name="TextBox 32"/>
            <p:cNvSpPr txBox="1"/>
            <p:nvPr/>
          </p:nvSpPr>
          <p:spPr>
            <a:xfrm>
              <a:off x="965102" y="2171342"/>
              <a:ext cx="1651277" cy="1004121"/>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sym typeface="+mn-lt"/>
                </a:rPr>
                <a:t>二是雪天和路面结冰时不要上高速公路行驶。</a:t>
              </a:r>
            </a:p>
          </p:txBody>
        </p:sp>
      </p:grpSp>
      <p:sp>
        <p:nvSpPr>
          <p:cNvPr id="34" name="Oval 33"/>
          <p:cNvSpPr/>
          <p:nvPr/>
        </p:nvSpPr>
        <p:spPr>
          <a:xfrm>
            <a:off x="4050022"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cs typeface="+mn-ea"/>
              <a:sym typeface="+mn-lt"/>
            </a:endParaRPr>
          </a:p>
        </p:txBody>
      </p:sp>
      <p:sp>
        <p:nvSpPr>
          <p:cNvPr id="44" name="Freeform 11"/>
          <p:cNvSpPr>
            <a:spLocks noEditPoints="1"/>
          </p:cNvSpPr>
          <p:nvPr/>
        </p:nvSpPr>
        <p:spPr bwMode="auto">
          <a:xfrm>
            <a:off x="4414935" y="2097608"/>
            <a:ext cx="713197" cy="730953"/>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45" name="Group 44"/>
          <p:cNvGrpSpPr/>
          <p:nvPr/>
        </p:nvGrpSpPr>
        <p:grpSpPr>
          <a:xfrm>
            <a:off x="6454965" y="3526950"/>
            <a:ext cx="2201704" cy="2007900"/>
            <a:chOff x="965101" y="1981162"/>
            <a:chExt cx="1651278" cy="1505925"/>
          </a:xfrm>
        </p:grpSpPr>
        <p:sp>
          <p:nvSpPr>
            <p:cNvPr id="46" name="TextBox 45"/>
            <p:cNvSpPr txBox="1"/>
            <p:nvPr/>
          </p:nvSpPr>
          <p:spPr>
            <a:xfrm>
              <a:off x="965101" y="1981162"/>
              <a:ext cx="1651278" cy="207749"/>
            </a:xfrm>
            <a:prstGeom prst="rect">
              <a:avLst/>
            </a:prstGeom>
            <a:noFill/>
          </p:spPr>
          <p:txBody>
            <a:bodyPr wrap="square" lIns="0" tIns="0" rIns="0" bIns="0" rtlCol="0" anchor="ctr">
              <a:spAutoFit/>
            </a:bodyPr>
            <a:lstStyle/>
            <a:p>
              <a:pPr algn="ctr"/>
              <a:r>
                <a:rPr lang="zh-CN" altLang="en-US" b="1" dirty="0">
                  <a:solidFill>
                    <a:schemeClr val="accent1">
                      <a:lumMod val="100000"/>
                    </a:schemeClr>
                  </a:solidFill>
                  <a:cs typeface="+mn-ea"/>
                  <a:sym typeface="+mn-lt"/>
                </a:rPr>
                <a:t>三是减速行驶</a:t>
              </a:r>
              <a:endParaRPr lang="en-US" b="1" dirty="0">
                <a:solidFill>
                  <a:schemeClr val="accent1">
                    <a:lumMod val="100000"/>
                  </a:schemeClr>
                </a:solidFill>
                <a:cs typeface="+mn-ea"/>
                <a:sym typeface="+mn-lt"/>
              </a:endParaRPr>
            </a:p>
          </p:txBody>
        </p:sp>
        <p:sp>
          <p:nvSpPr>
            <p:cNvPr id="47" name="TextBox 46"/>
            <p:cNvSpPr txBox="1"/>
            <p:nvPr/>
          </p:nvSpPr>
          <p:spPr>
            <a:xfrm>
              <a:off x="965102" y="2171342"/>
              <a:ext cx="1651277" cy="1315745"/>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sym typeface="+mn-lt"/>
                </a:rPr>
                <a:t>三是减速行驶：因路面的附着力减小，一般车速不应超过</a:t>
              </a:r>
              <a:r>
                <a:rPr lang="en-US" altLang="zh-CN" dirty="0">
                  <a:sym typeface="+mn-lt"/>
                </a:rPr>
                <a:t>30km/h</a:t>
              </a:r>
              <a:r>
                <a:rPr lang="zh-CN" altLang="en-US" dirty="0">
                  <a:sym typeface="+mn-lt"/>
                </a:rPr>
                <a:t>。</a:t>
              </a:r>
            </a:p>
          </p:txBody>
        </p:sp>
      </p:grpSp>
      <p:sp>
        <p:nvSpPr>
          <p:cNvPr id="48" name="Oval 47"/>
          <p:cNvSpPr/>
          <p:nvPr/>
        </p:nvSpPr>
        <p:spPr>
          <a:xfrm>
            <a:off x="6716334"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cs typeface="+mn-ea"/>
              <a:sym typeface="+mn-lt"/>
            </a:endParaRPr>
          </a:p>
        </p:txBody>
      </p:sp>
      <p:sp>
        <p:nvSpPr>
          <p:cNvPr id="55" name="Freeform 15"/>
          <p:cNvSpPr>
            <a:spLocks noEditPoints="1"/>
          </p:cNvSpPr>
          <p:nvPr/>
        </p:nvSpPr>
        <p:spPr bwMode="auto">
          <a:xfrm>
            <a:off x="7080977" y="2091271"/>
            <a:ext cx="713467" cy="709892"/>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1920" tIns="60960" rIns="121920" bIns="60960" numCol="1" anchor="t" anchorCtr="0" compatLnSpc="1"/>
          <a:lstStyle/>
          <a:p>
            <a:endParaRPr lang="en-US" sz="2400">
              <a:cs typeface="+mn-ea"/>
              <a:sym typeface="+mn-lt"/>
            </a:endParaRPr>
          </a:p>
        </p:txBody>
      </p:sp>
      <p:grpSp>
        <p:nvGrpSpPr>
          <p:cNvPr id="56" name="Group 55"/>
          <p:cNvGrpSpPr/>
          <p:nvPr/>
        </p:nvGrpSpPr>
        <p:grpSpPr>
          <a:xfrm>
            <a:off x="8982953" y="3526951"/>
            <a:ext cx="2201704" cy="1592402"/>
            <a:chOff x="965101" y="1981162"/>
            <a:chExt cx="1651278" cy="1194301"/>
          </a:xfrm>
        </p:grpSpPr>
        <p:sp>
          <p:nvSpPr>
            <p:cNvPr id="57" name="TextBox 56"/>
            <p:cNvSpPr txBox="1"/>
            <p:nvPr/>
          </p:nvSpPr>
          <p:spPr>
            <a:xfrm>
              <a:off x="965101" y="1981162"/>
              <a:ext cx="1651278" cy="207749"/>
            </a:xfrm>
            <a:prstGeom prst="rect">
              <a:avLst/>
            </a:prstGeom>
            <a:noFill/>
          </p:spPr>
          <p:txBody>
            <a:bodyPr wrap="square" lIns="0" tIns="0" rIns="0" bIns="0" rtlCol="0" anchor="ctr">
              <a:spAutoFit/>
            </a:bodyPr>
            <a:lstStyle/>
            <a:p>
              <a:pPr algn="ctr"/>
              <a:r>
                <a:rPr lang="zh-CN" altLang="en-US" b="1" dirty="0">
                  <a:solidFill>
                    <a:schemeClr val="accent1">
                      <a:lumMod val="100000"/>
                    </a:schemeClr>
                  </a:solidFill>
                  <a:cs typeface="+mn-ea"/>
                  <a:sym typeface="+mn-lt"/>
                </a:rPr>
                <a:t>四是加大行车间距</a:t>
              </a:r>
              <a:endParaRPr lang="en-US" b="1" dirty="0">
                <a:solidFill>
                  <a:schemeClr val="accent1">
                    <a:lumMod val="100000"/>
                  </a:schemeClr>
                </a:solidFill>
                <a:cs typeface="+mn-ea"/>
                <a:sym typeface="+mn-lt"/>
              </a:endParaRPr>
            </a:p>
          </p:txBody>
        </p:sp>
        <p:sp>
          <p:nvSpPr>
            <p:cNvPr id="58" name="TextBox 57"/>
            <p:cNvSpPr txBox="1"/>
            <p:nvPr/>
          </p:nvSpPr>
          <p:spPr>
            <a:xfrm>
              <a:off x="965102" y="2171342"/>
              <a:ext cx="1651277" cy="1004121"/>
            </a:xfrm>
            <a:prstGeom prst="rect">
              <a:avLst/>
            </a:prstGeom>
            <a:noFill/>
          </p:spPr>
          <p:txBody>
            <a:bodyPr wrap="square" rtlCol="0">
              <a:spAutoFit/>
            </a:bodyPr>
            <a:lstStyle>
              <a:defPPr>
                <a:defRPr lang="zh-CN"/>
              </a:defPPr>
              <a:lvl1pPr>
                <a:lnSpc>
                  <a:spcPct val="150000"/>
                </a:lnSpc>
                <a:defRPr>
                  <a:solidFill>
                    <a:schemeClr val="tx1">
                      <a:lumMod val="85000"/>
                      <a:lumOff val="15000"/>
                    </a:schemeClr>
                  </a:solidFill>
                  <a:cs typeface="+mn-ea"/>
                </a:defRPr>
              </a:lvl1pPr>
            </a:lstStyle>
            <a:p>
              <a:pPr algn="ctr"/>
              <a:r>
                <a:rPr lang="zh-CN" altLang="en-US" dirty="0">
                  <a:sym typeface="+mn-lt"/>
                </a:rPr>
                <a:t>四是加大行车间距，至少应为干燥路面的</a:t>
              </a:r>
              <a:r>
                <a:rPr lang="en-US" altLang="zh-CN" dirty="0">
                  <a:sym typeface="+mn-lt"/>
                </a:rPr>
                <a:t>2</a:t>
              </a:r>
              <a:r>
                <a:rPr lang="zh-CN" altLang="en-US" dirty="0">
                  <a:sym typeface="+mn-lt"/>
                </a:rPr>
                <a:t>至</a:t>
              </a:r>
              <a:r>
                <a:rPr lang="en-US" altLang="zh-CN" dirty="0">
                  <a:sym typeface="+mn-lt"/>
                </a:rPr>
                <a:t>3</a:t>
              </a:r>
              <a:r>
                <a:rPr lang="zh-CN" altLang="en-US" dirty="0">
                  <a:sym typeface="+mn-lt"/>
                </a:rPr>
                <a:t>倍以上。</a:t>
              </a:r>
            </a:p>
          </p:txBody>
        </p:sp>
      </p:grpSp>
      <p:sp>
        <p:nvSpPr>
          <p:cNvPr id="59" name="Oval 58"/>
          <p:cNvSpPr/>
          <p:nvPr/>
        </p:nvSpPr>
        <p:spPr>
          <a:xfrm>
            <a:off x="9409123" y="1791540"/>
            <a:ext cx="1425565" cy="1384749"/>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cs typeface="+mn-ea"/>
              <a:sym typeface="+mn-lt"/>
            </a:endParaRPr>
          </a:p>
        </p:txBody>
      </p:sp>
      <p:grpSp>
        <p:nvGrpSpPr>
          <p:cNvPr id="68" name="Group 67"/>
          <p:cNvGrpSpPr/>
          <p:nvPr/>
        </p:nvGrpSpPr>
        <p:grpSpPr>
          <a:xfrm>
            <a:off x="9745134" y="2106121"/>
            <a:ext cx="768351" cy="772584"/>
            <a:chOff x="7299325" y="1482725"/>
            <a:chExt cx="576263" cy="579438"/>
          </a:xfrm>
          <a:solidFill>
            <a:schemeClr val="bg1"/>
          </a:solidFill>
        </p:grpSpPr>
        <p:sp>
          <p:nvSpPr>
            <p:cNvPr id="4115"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116"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p:stCondLst>
                              <p:cond delay="4000"/>
                            </p:stCondLst>
                            <p:childTnLst>
                              <p:par>
                                <p:cTn id="51" presetID="2" presetClass="entr" presetSubtype="4" accel="50000" decel="5000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p:cTn id="64" dur="500" fill="hold"/>
                                        <p:tgtEl>
                                          <p:spTgt spid="68"/>
                                        </p:tgtEl>
                                        <p:attrNameLst>
                                          <p:attrName>ppt_w</p:attrName>
                                        </p:attrNameLst>
                                      </p:cBhvr>
                                      <p:tavLst>
                                        <p:tav tm="0">
                                          <p:val>
                                            <p:fltVal val="0"/>
                                          </p:val>
                                        </p:tav>
                                        <p:tav tm="100000">
                                          <p:val>
                                            <p:strVal val="#ppt_w"/>
                                          </p:val>
                                        </p:tav>
                                      </p:tavLst>
                                    </p:anim>
                                    <p:anim calcmode="lin" valueType="num">
                                      <p:cBhvr>
                                        <p:cTn id="65" dur="500" fill="hold"/>
                                        <p:tgtEl>
                                          <p:spTgt spid="68"/>
                                        </p:tgtEl>
                                        <p:attrNameLst>
                                          <p:attrName>ppt_h</p:attrName>
                                        </p:attrNameLst>
                                      </p:cBhvr>
                                      <p:tavLst>
                                        <p:tav tm="0">
                                          <p:val>
                                            <p:fltVal val="0"/>
                                          </p:val>
                                        </p:tav>
                                        <p:tav tm="100000">
                                          <p:val>
                                            <p:strVal val="#ppt_h"/>
                                          </p:val>
                                        </p:tav>
                                      </p:tavLst>
                                    </p:anim>
                                    <p:animEffect transition="in" filter="fade">
                                      <p:cBhvr>
                                        <p:cTn id="66" dur="500"/>
                                        <p:tgtEl>
                                          <p:spTgt spid="68"/>
                                        </p:tgtEl>
                                      </p:cBhvr>
                                    </p:animEffect>
                                  </p:childTnLst>
                                </p:cTn>
                              </p:par>
                            </p:childTnLst>
                          </p:cTn>
                        </p:par>
                        <p:par>
                          <p:cTn id="67" fill="hold">
                            <p:stCondLst>
                              <p:cond delay="5500"/>
                            </p:stCondLst>
                            <p:childTnLst>
                              <p:par>
                                <p:cTn id="68" presetID="2" presetClass="entr" presetSubtype="4" accel="50000" decel="50000" fill="hold" nodeType="after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additive="base">
                                        <p:cTn id="70" dur="500" fill="hold"/>
                                        <p:tgtEl>
                                          <p:spTgt spid="56"/>
                                        </p:tgtEl>
                                        <p:attrNameLst>
                                          <p:attrName>ppt_x</p:attrName>
                                        </p:attrNameLst>
                                      </p:cBhvr>
                                      <p:tavLst>
                                        <p:tav tm="0">
                                          <p:val>
                                            <p:strVal val="#ppt_x"/>
                                          </p:val>
                                        </p:tav>
                                        <p:tav tm="100000">
                                          <p:val>
                                            <p:strVal val="#ppt_x"/>
                                          </p:val>
                                        </p:tav>
                                      </p:tavLst>
                                    </p:anim>
                                    <p:anim calcmode="lin" valueType="num">
                                      <p:cBhvr additive="base">
                                        <p:cTn id="7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animBg="1"/>
      <p:bldP spid="44" grpId="0" animBg="1"/>
      <p:bldP spid="48" grpId="0" animBg="1"/>
      <p:bldP spid="55"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p:cNvSpPr/>
          <p:nvPr/>
        </p:nvSpPr>
        <p:spPr>
          <a:xfrm>
            <a:off x="797274" y="2225275"/>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cs typeface="+mn-ea"/>
                <a:sym typeface="+mn-lt"/>
              </a:rPr>
              <a:t>五</a:t>
            </a:r>
            <a:endParaRPr lang="en-US" sz="3600" b="1" dirty="0">
              <a:solidFill>
                <a:schemeClr val="bg1"/>
              </a:solidFill>
              <a:cs typeface="+mn-ea"/>
              <a:sym typeface="+mn-lt"/>
            </a:endParaRPr>
          </a:p>
        </p:txBody>
      </p:sp>
      <p:sp>
        <p:nvSpPr>
          <p:cNvPr id="7" name="文本框 6"/>
          <p:cNvSpPr txBox="1"/>
          <p:nvPr/>
        </p:nvSpPr>
        <p:spPr>
          <a:xfrm>
            <a:off x="1587630" y="2178903"/>
            <a:ext cx="4140069" cy="1421928"/>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cs typeface="+mn-ea"/>
                <a:sym typeface="+mn-lt"/>
              </a:rPr>
              <a:t>五是在弯道坡路上行驶时</a:t>
            </a:r>
            <a:endParaRPr lang="en-US" altLang="zh-CN" sz="2400" b="1" dirty="0">
              <a:solidFill>
                <a:schemeClr val="accent1">
                  <a:lumMod val="100000"/>
                </a:schemeClr>
              </a:solidFill>
              <a:cs typeface="+mn-ea"/>
              <a:sym typeface="+mn-lt"/>
            </a:endParaRPr>
          </a:p>
          <a:p>
            <a:pPr>
              <a:lnSpc>
                <a:spcPct val="120000"/>
              </a:lnSpc>
            </a:pPr>
            <a:r>
              <a:rPr lang="zh-CN" altLang="en-US" sz="1600" dirty="0">
                <a:solidFill>
                  <a:schemeClr val="tx1">
                    <a:lumMod val="85000"/>
                    <a:lumOff val="15000"/>
                  </a:schemeClr>
                </a:solidFill>
                <a:cs typeface="+mn-ea"/>
                <a:sym typeface="+mn-lt"/>
              </a:rPr>
              <a:t>应避免随意变线，遇有情况，应提前减速，避免中途变速、停车或熄火，行驶中尽量利用发动机的牵引阻力控制车速。</a:t>
            </a:r>
          </a:p>
        </p:txBody>
      </p:sp>
      <p:sp>
        <p:nvSpPr>
          <p:cNvPr id="8" name="Rounded Rectangle 15"/>
          <p:cNvSpPr/>
          <p:nvPr/>
        </p:nvSpPr>
        <p:spPr>
          <a:xfrm>
            <a:off x="6332599" y="4275946"/>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cs typeface="+mn-ea"/>
                <a:sym typeface="+mn-lt"/>
              </a:rPr>
              <a:t>六</a:t>
            </a:r>
            <a:endParaRPr lang="en-US" sz="3600" b="1" dirty="0">
              <a:solidFill>
                <a:schemeClr val="bg1"/>
              </a:solidFill>
              <a:cs typeface="+mn-ea"/>
              <a:sym typeface="+mn-lt"/>
            </a:endParaRPr>
          </a:p>
        </p:txBody>
      </p:sp>
      <p:sp>
        <p:nvSpPr>
          <p:cNvPr id="9" name="文本框 8"/>
          <p:cNvSpPr txBox="1"/>
          <p:nvPr/>
        </p:nvSpPr>
        <p:spPr>
          <a:xfrm>
            <a:off x="7122955" y="4229574"/>
            <a:ext cx="4140069" cy="201285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cs typeface="+mn-ea"/>
                <a:sym typeface="+mn-lt"/>
              </a:rPr>
              <a:t>六是沿着前车的车辙行驶</a:t>
            </a:r>
            <a:endParaRPr lang="en-US" altLang="zh-CN" sz="2400" b="1" dirty="0">
              <a:solidFill>
                <a:schemeClr val="accent1">
                  <a:lumMod val="100000"/>
                </a:schemeClr>
              </a:solidFill>
              <a:cs typeface="+mn-ea"/>
              <a:sym typeface="+mn-lt"/>
            </a:endParaRPr>
          </a:p>
          <a:p>
            <a:pPr>
              <a:lnSpc>
                <a:spcPct val="120000"/>
              </a:lnSpc>
            </a:pPr>
            <a:r>
              <a:rPr lang="zh-CN" altLang="en-US" sz="1600" dirty="0">
                <a:solidFill>
                  <a:schemeClr val="tx1">
                    <a:lumMod val="85000"/>
                    <a:lumOff val="15000"/>
                  </a:schemeClr>
                </a:solidFill>
                <a:cs typeface="+mn-ea"/>
                <a:sym typeface="+mn-lt"/>
              </a:rPr>
              <a:t>一般情况下，不要超车、急减速、急转弯和紧急制动。需要停车时，要提前采取措施，多换档，少制动。如路况稍有可凝，应缓慢制动停车。待察看清楚，确认安全后再继续行驶。</a:t>
            </a: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27859" b="28327"/>
          <a:stretch>
            <a:fillRect/>
          </a:stretch>
        </p:blipFill>
        <p:spPr>
          <a:xfrm>
            <a:off x="6029198" y="1715970"/>
            <a:ext cx="5489702" cy="2146300"/>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4487" b="8250"/>
          <a:stretch>
            <a:fillRect/>
          </a:stretch>
        </p:blipFill>
        <p:spPr>
          <a:xfrm>
            <a:off x="660400" y="3579928"/>
            <a:ext cx="4828826" cy="31368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圆角矩形 43"/>
          <p:cNvSpPr/>
          <p:nvPr/>
        </p:nvSpPr>
        <p:spPr>
          <a:xfrm>
            <a:off x="3286661" y="1125046"/>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01</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15" name="圆角矩形 44"/>
          <p:cNvSpPr/>
          <p:nvPr/>
        </p:nvSpPr>
        <p:spPr>
          <a:xfrm>
            <a:off x="3286661" y="2299403"/>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02</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16" name="圆角矩形 45"/>
          <p:cNvSpPr/>
          <p:nvPr/>
        </p:nvSpPr>
        <p:spPr>
          <a:xfrm>
            <a:off x="3286661" y="3456061"/>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03</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17" name="圆角矩形 46"/>
          <p:cNvSpPr/>
          <p:nvPr/>
        </p:nvSpPr>
        <p:spPr>
          <a:xfrm>
            <a:off x="3286661" y="4554162"/>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04</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18" name="文本框 17"/>
          <p:cNvSpPr txBox="1"/>
          <p:nvPr/>
        </p:nvSpPr>
        <p:spPr>
          <a:xfrm>
            <a:off x="4166941" y="1015611"/>
            <a:ext cx="3199059" cy="954107"/>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驾驶员基本素质及常见不良心理现象</a:t>
            </a:r>
          </a:p>
        </p:txBody>
      </p:sp>
      <p:sp>
        <p:nvSpPr>
          <p:cNvPr id="19" name="文本框 18"/>
          <p:cNvSpPr txBox="1"/>
          <p:nvPr/>
        </p:nvSpPr>
        <p:spPr>
          <a:xfrm>
            <a:off x="4166941" y="2189968"/>
            <a:ext cx="3199059" cy="954107"/>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严寒气候对车辆驾驶的影响</a:t>
            </a:r>
          </a:p>
        </p:txBody>
      </p:sp>
      <p:sp>
        <p:nvSpPr>
          <p:cNvPr id="20" name="文本框 19"/>
          <p:cNvSpPr txBox="1"/>
          <p:nvPr/>
        </p:nvSpPr>
        <p:spPr>
          <a:xfrm>
            <a:off x="4166940" y="3346626"/>
            <a:ext cx="3199059" cy="954107"/>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确保冬季安全行车的“四要素”</a:t>
            </a:r>
          </a:p>
        </p:txBody>
      </p:sp>
      <p:sp>
        <p:nvSpPr>
          <p:cNvPr id="21" name="文本框 20"/>
          <p:cNvSpPr txBox="1"/>
          <p:nvPr/>
        </p:nvSpPr>
        <p:spPr>
          <a:xfrm>
            <a:off x="4166940" y="4660170"/>
            <a:ext cx="3199059"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冰雪道路安全驾驶</a:t>
            </a:r>
          </a:p>
        </p:txBody>
      </p:sp>
      <p:sp>
        <p:nvSpPr>
          <p:cNvPr id="22" name="矩形 21"/>
          <p:cNvSpPr/>
          <p:nvPr/>
        </p:nvSpPr>
        <p:spPr>
          <a:xfrm>
            <a:off x="2048182" y="2570999"/>
            <a:ext cx="923330" cy="2870952"/>
          </a:xfrm>
          <a:prstGeom prst="rect">
            <a:avLst/>
          </a:prstGeom>
          <a:ln>
            <a:noFill/>
          </a:ln>
        </p:spPr>
        <p:txBody>
          <a:bodyPr vert="eaVert"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i="0" u="none" strike="noStrike" kern="1200" cap="none" spc="0" normalizeH="0" baseline="0" noProof="0" dirty="0">
                <a:ln>
                  <a:noFill/>
                </a:ln>
                <a:solidFill>
                  <a:schemeClr val="tx1">
                    <a:lumMod val="75000"/>
                    <a:lumOff val="25000"/>
                  </a:schemeClr>
                </a:solidFill>
                <a:effectLst/>
                <a:uLnTx/>
                <a:uFillTx/>
                <a:cs typeface="+mn-ea"/>
                <a:sym typeface="+mn-lt"/>
              </a:rPr>
              <a:t>CONTENTS</a:t>
            </a:r>
            <a:endParaRPr kumimoji="0" lang="zh-CN" altLang="en-US" sz="40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3" name="矩形 22"/>
          <p:cNvSpPr/>
          <p:nvPr/>
        </p:nvSpPr>
        <p:spPr>
          <a:xfrm>
            <a:off x="395984" y="706016"/>
            <a:ext cx="2308324" cy="4184109"/>
          </a:xfrm>
          <a:prstGeom prst="rect">
            <a:avLst/>
          </a:prstGeom>
          <a:ln>
            <a:noFill/>
          </a:ln>
        </p:spPr>
        <p:txBody>
          <a:bodyPr vert="eaVert"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500" i="0" u="none" strike="noStrike" kern="1200" cap="none" spc="0" normalizeH="0" baseline="0" noProof="0" dirty="0">
                <a:ln>
                  <a:noFill/>
                </a:ln>
                <a:solidFill>
                  <a:schemeClr val="tx1">
                    <a:lumMod val="75000"/>
                    <a:lumOff val="25000"/>
                  </a:schemeClr>
                </a:solidFill>
                <a:effectLst/>
                <a:uLnTx/>
                <a:uFillTx/>
                <a:cs typeface="+mn-ea"/>
                <a:sym typeface="+mn-lt"/>
              </a:rPr>
              <a:t>目录</a:t>
            </a:r>
          </a:p>
        </p:txBody>
      </p:sp>
      <p:sp>
        <p:nvSpPr>
          <p:cNvPr id="24" name="圆角矩形 43"/>
          <p:cNvSpPr/>
          <p:nvPr/>
        </p:nvSpPr>
        <p:spPr>
          <a:xfrm>
            <a:off x="7430409" y="1125046"/>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05</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25" name="圆角矩形 44"/>
          <p:cNvSpPr/>
          <p:nvPr/>
        </p:nvSpPr>
        <p:spPr>
          <a:xfrm>
            <a:off x="7430409" y="2299403"/>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06</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26" name="圆角矩形 45"/>
          <p:cNvSpPr/>
          <p:nvPr/>
        </p:nvSpPr>
        <p:spPr>
          <a:xfrm>
            <a:off x="7430409" y="3456061"/>
            <a:ext cx="735237" cy="735237"/>
          </a:xfrm>
          <a:prstGeom prst="teardrop">
            <a:avLst/>
          </a:prstGeom>
          <a:solidFill>
            <a:srgbClr val="E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cs typeface="+mn-ea"/>
                <a:sym typeface="+mn-lt"/>
              </a:rPr>
              <a:t>07</a:t>
            </a:r>
            <a:endParaRPr kumimoji="0" lang="zh-CN" altLang="en-US" sz="2400" b="1" i="0" u="none" strike="noStrike" kern="1200" cap="none" spc="0" normalizeH="0" baseline="0" noProof="0" dirty="0">
              <a:ln>
                <a:noFill/>
              </a:ln>
              <a:solidFill>
                <a:srgbClr val="FFFFFF"/>
              </a:solidFill>
              <a:effectLst/>
              <a:uLnTx/>
              <a:uFillTx/>
              <a:cs typeface="+mn-ea"/>
              <a:sym typeface="+mn-lt"/>
            </a:endParaRPr>
          </a:p>
        </p:txBody>
      </p:sp>
      <p:sp>
        <p:nvSpPr>
          <p:cNvPr id="28" name="文本框 27"/>
          <p:cNvSpPr txBox="1"/>
          <p:nvPr/>
        </p:nvSpPr>
        <p:spPr>
          <a:xfrm>
            <a:off x="8319841" y="1145620"/>
            <a:ext cx="3199059"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浓雾天气安全驾驶</a:t>
            </a:r>
          </a:p>
        </p:txBody>
      </p:sp>
      <p:sp>
        <p:nvSpPr>
          <p:cNvPr id="29" name="文本框 28"/>
          <p:cNvSpPr txBox="1"/>
          <p:nvPr/>
        </p:nvSpPr>
        <p:spPr>
          <a:xfrm>
            <a:off x="8310689" y="2189968"/>
            <a:ext cx="3199059" cy="954107"/>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冬季行车安全自救方案实例</a:t>
            </a:r>
          </a:p>
        </p:txBody>
      </p:sp>
      <p:sp>
        <p:nvSpPr>
          <p:cNvPr id="30" name="文本框 29"/>
          <p:cNvSpPr txBox="1"/>
          <p:nvPr/>
        </p:nvSpPr>
        <p:spPr>
          <a:xfrm>
            <a:off x="8319841" y="3497926"/>
            <a:ext cx="3199059" cy="523220"/>
          </a:xfrm>
          <a:prstGeom prst="rect">
            <a:avLst/>
          </a:prstGeom>
          <a:noFill/>
        </p:spPr>
        <p:txBody>
          <a:bodyPr wrap="square" rtlCol="0">
            <a:spAutoFit/>
          </a:bodyPr>
          <a:lstStyle/>
          <a:p>
            <a:pPr lvl="0">
              <a:defRPr/>
            </a:pPr>
            <a:r>
              <a:rPr lang="zh-CN" altLang="en-US" sz="2800" b="1" dirty="0">
                <a:solidFill>
                  <a:schemeClr val="tx1">
                    <a:lumMod val="75000"/>
                    <a:lumOff val="25000"/>
                  </a:schemeClr>
                </a:solidFill>
                <a:cs typeface="+mn-ea"/>
                <a:sym typeface="+mn-lt"/>
              </a:rPr>
              <a:t>冬季安全行车提示</a:t>
            </a: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500" fill="hold"/>
                                        <p:tgtEl>
                                          <p:spTgt spid="26"/>
                                        </p:tgtEl>
                                        <p:attrNameLst>
                                          <p:attrName>ppt_w</p:attrName>
                                        </p:attrNameLst>
                                      </p:cBhvr>
                                      <p:tavLst>
                                        <p:tav tm="0">
                                          <p:val>
                                            <p:fltVal val="0"/>
                                          </p:val>
                                        </p:tav>
                                        <p:tav tm="100000">
                                          <p:val>
                                            <p:strVal val="#ppt_w"/>
                                          </p:val>
                                        </p:tav>
                                      </p:tavLst>
                                    </p:anim>
                                    <p:anim calcmode="lin" valueType="num">
                                      <p:cBhvr>
                                        <p:cTn id="94" dur="500" fill="hold"/>
                                        <p:tgtEl>
                                          <p:spTgt spid="26"/>
                                        </p:tgtEl>
                                        <p:attrNameLst>
                                          <p:attrName>ppt_h</p:attrName>
                                        </p:attrNameLst>
                                      </p:cBhvr>
                                      <p:tavLst>
                                        <p:tav tm="0">
                                          <p:val>
                                            <p:fltVal val="0"/>
                                          </p:val>
                                        </p:tav>
                                        <p:tav tm="100000">
                                          <p:val>
                                            <p:strVal val="#ppt_h"/>
                                          </p:val>
                                        </p:tav>
                                      </p:tavLst>
                                    </p:anim>
                                    <p:animEffect transition="in" filter="fade">
                                      <p:cBhvr>
                                        <p:cTn id="95" dur="500"/>
                                        <p:tgtEl>
                                          <p:spTgt spid="26"/>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p:bldP spid="23" grpId="0"/>
      <p:bldP spid="24" grpId="0" animBg="1"/>
      <p:bldP spid="25" grpId="0" animBg="1"/>
      <p:bldP spid="26" grpId="0" animBg="1"/>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p:cNvSpPr/>
          <p:nvPr/>
        </p:nvSpPr>
        <p:spPr>
          <a:xfrm>
            <a:off x="797274" y="2225275"/>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cs typeface="+mn-ea"/>
                <a:sym typeface="+mn-lt"/>
              </a:rPr>
              <a:t>七</a:t>
            </a:r>
            <a:endParaRPr lang="en-US" sz="3600" b="1" dirty="0">
              <a:solidFill>
                <a:schemeClr val="bg1"/>
              </a:solidFill>
              <a:cs typeface="+mn-ea"/>
              <a:sym typeface="+mn-lt"/>
            </a:endParaRPr>
          </a:p>
        </p:txBody>
      </p:sp>
      <p:sp>
        <p:nvSpPr>
          <p:cNvPr id="7" name="文本框 6"/>
          <p:cNvSpPr txBox="1"/>
          <p:nvPr/>
        </p:nvSpPr>
        <p:spPr>
          <a:xfrm>
            <a:off x="1587630" y="2178903"/>
            <a:ext cx="4271772" cy="201285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cs typeface="+mn-ea"/>
                <a:sym typeface="+mn-lt"/>
              </a:rPr>
              <a:t>七是行驶不可猛打、猛回方向</a:t>
            </a:r>
            <a:endParaRPr lang="en-US" altLang="zh-CN" sz="2400" b="1" dirty="0">
              <a:solidFill>
                <a:schemeClr val="accent1">
                  <a:lumMod val="100000"/>
                </a:schemeClr>
              </a:solidFill>
              <a:cs typeface="+mn-ea"/>
              <a:sym typeface="+mn-lt"/>
            </a:endParaRPr>
          </a:p>
          <a:p>
            <a:pPr>
              <a:lnSpc>
                <a:spcPct val="120000"/>
              </a:lnSpc>
            </a:pPr>
            <a:r>
              <a:rPr lang="zh-CN" altLang="en-US" sz="1600" dirty="0">
                <a:solidFill>
                  <a:schemeClr val="tx1">
                    <a:lumMod val="85000"/>
                    <a:lumOff val="15000"/>
                  </a:schemeClr>
                </a:solidFill>
                <a:cs typeface="+mn-ea"/>
                <a:sym typeface="+mn-lt"/>
              </a:rPr>
              <a:t>当前轮发生滑溜时，应及时松开刹车，修正方向；当后轮滑溜时，应向滑溜一方修正转向盘；当遇动力滑溜应及时抬起加速踏板；当横向滑溜车辆进入旋转状态时，不要慌乱采取措施，等车辆停稳后重新起步。</a:t>
            </a:r>
          </a:p>
        </p:txBody>
      </p:sp>
      <p:sp>
        <p:nvSpPr>
          <p:cNvPr id="8" name="Rounded Rectangle 15"/>
          <p:cNvSpPr/>
          <p:nvPr/>
        </p:nvSpPr>
        <p:spPr>
          <a:xfrm>
            <a:off x="6332599" y="4275946"/>
            <a:ext cx="763879" cy="738253"/>
          </a:xfrm>
          <a:prstGeom prst="roundRect">
            <a:avLst/>
          </a:prstGeom>
          <a:solidFill>
            <a:schemeClr val="accent1">
              <a:lumMod val="100000"/>
            </a:schemeClr>
          </a:solidFill>
          <a:ln>
            <a:noFill/>
          </a:ln>
        </p:spPr>
        <p:txBody>
          <a:bodyPr vert="horz" wrap="square" lIns="91440" tIns="45720" rIns="91440" bIns="45720" numCol="1" anchor="ctr" anchorCtr="0" compatLnSpc="1"/>
          <a:lstStyle/>
          <a:p>
            <a:pPr algn="ctr"/>
            <a:r>
              <a:rPr lang="zh-CN" altLang="en-US" sz="3600" b="1" dirty="0">
                <a:solidFill>
                  <a:schemeClr val="bg1"/>
                </a:solidFill>
                <a:cs typeface="+mn-ea"/>
                <a:sym typeface="+mn-lt"/>
              </a:rPr>
              <a:t>八</a:t>
            </a:r>
            <a:endParaRPr lang="en-US" sz="3600" b="1" dirty="0">
              <a:solidFill>
                <a:schemeClr val="bg1"/>
              </a:solidFill>
              <a:cs typeface="+mn-ea"/>
              <a:sym typeface="+mn-lt"/>
            </a:endParaRPr>
          </a:p>
        </p:txBody>
      </p:sp>
      <p:sp>
        <p:nvSpPr>
          <p:cNvPr id="9" name="文本框 8"/>
          <p:cNvSpPr txBox="1"/>
          <p:nvPr/>
        </p:nvSpPr>
        <p:spPr>
          <a:xfrm>
            <a:off x="7122955" y="4229574"/>
            <a:ext cx="4140069" cy="1717393"/>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400" b="1" dirty="0">
                <a:solidFill>
                  <a:schemeClr val="accent1">
                    <a:lumMod val="100000"/>
                  </a:schemeClr>
                </a:solidFill>
                <a:cs typeface="+mn-ea"/>
                <a:sym typeface="+mn-lt"/>
              </a:rPr>
              <a:t>八是勤用喇叭</a:t>
            </a:r>
            <a:endParaRPr lang="en-US" altLang="zh-CN" sz="2400" b="1" dirty="0">
              <a:solidFill>
                <a:schemeClr val="accent1">
                  <a:lumMod val="100000"/>
                </a:schemeClr>
              </a:solidFill>
              <a:cs typeface="+mn-ea"/>
              <a:sym typeface="+mn-lt"/>
            </a:endParaRPr>
          </a:p>
          <a:p>
            <a:pPr>
              <a:lnSpc>
                <a:spcPct val="120000"/>
              </a:lnSpc>
            </a:pPr>
            <a:r>
              <a:rPr lang="zh-CN" altLang="en-US" sz="1600" dirty="0">
                <a:solidFill>
                  <a:schemeClr val="tx1">
                    <a:lumMod val="85000"/>
                    <a:lumOff val="15000"/>
                  </a:schemeClr>
                </a:solidFill>
                <a:cs typeface="+mn-ea"/>
                <a:sym typeface="+mn-lt"/>
              </a:rPr>
              <a:t>警告行人和其他车辆，提示自己的行车位置，两车交会时关闭防雾灯，以免给对方造成眩目感，如果对方车速较快，应主动减速让行，必要时靠边停车。 </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t="22632" b="22632"/>
          <a:stretch>
            <a:fillRect/>
          </a:stretch>
        </p:blipFill>
        <p:spPr>
          <a:xfrm>
            <a:off x="6108569" y="2178903"/>
            <a:ext cx="4495801" cy="1757716"/>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t="13567" b="13567"/>
          <a:stretch>
            <a:fillRect/>
          </a:stretch>
        </p:blipFill>
        <p:spPr>
          <a:xfrm flipH="1">
            <a:off x="474837" y="3720886"/>
            <a:ext cx="4828826" cy="31368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p:nvPr/>
        </p:nvSpPr>
        <p:spPr>
          <a:xfrm>
            <a:off x="130982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01</a:t>
            </a:r>
            <a:endParaRPr lang="en-US" sz="3600" b="1" dirty="0">
              <a:solidFill>
                <a:schemeClr val="bg1"/>
              </a:solidFill>
              <a:cs typeface="+mn-ea"/>
              <a:sym typeface="+mn-lt"/>
            </a:endParaRPr>
          </a:p>
        </p:txBody>
      </p:sp>
      <p:sp>
        <p:nvSpPr>
          <p:cNvPr id="3" name="文本框 2"/>
          <p:cNvSpPr txBox="1"/>
          <p:nvPr/>
        </p:nvSpPr>
        <p:spPr>
          <a:xfrm>
            <a:off x="2073703" y="1602975"/>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车况不良</a:t>
            </a:r>
          </a:p>
        </p:txBody>
      </p:sp>
      <p:sp>
        <p:nvSpPr>
          <p:cNvPr id="4" name="Rounded Rectangle 15"/>
          <p:cNvSpPr/>
          <p:nvPr/>
        </p:nvSpPr>
        <p:spPr>
          <a:xfrm>
            <a:off x="1309824" y="2561914"/>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02</a:t>
            </a:r>
            <a:endParaRPr lang="en-US" sz="3600" b="1" dirty="0">
              <a:solidFill>
                <a:schemeClr val="bg1"/>
              </a:solidFill>
              <a:cs typeface="+mn-ea"/>
              <a:sym typeface="+mn-lt"/>
            </a:endParaRPr>
          </a:p>
        </p:txBody>
      </p:sp>
      <p:sp>
        <p:nvSpPr>
          <p:cNvPr id="5" name="文本框 4"/>
          <p:cNvSpPr txBox="1"/>
          <p:nvPr/>
        </p:nvSpPr>
        <p:spPr>
          <a:xfrm>
            <a:off x="2073703" y="2561914"/>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观察不周</a:t>
            </a:r>
          </a:p>
        </p:txBody>
      </p:sp>
      <p:sp>
        <p:nvSpPr>
          <p:cNvPr id="6" name="Rounded Rectangle 15"/>
          <p:cNvSpPr/>
          <p:nvPr/>
        </p:nvSpPr>
        <p:spPr>
          <a:xfrm>
            <a:off x="1309824" y="349285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03</a:t>
            </a:r>
            <a:endParaRPr lang="en-US" sz="3600" b="1" dirty="0">
              <a:solidFill>
                <a:schemeClr val="bg1"/>
              </a:solidFill>
              <a:cs typeface="+mn-ea"/>
              <a:sym typeface="+mn-lt"/>
            </a:endParaRPr>
          </a:p>
        </p:txBody>
      </p:sp>
      <p:sp>
        <p:nvSpPr>
          <p:cNvPr id="7" name="文本框 6"/>
          <p:cNvSpPr txBox="1"/>
          <p:nvPr/>
        </p:nvSpPr>
        <p:spPr>
          <a:xfrm>
            <a:off x="2073703" y="3492859"/>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跟车过近</a:t>
            </a:r>
          </a:p>
        </p:txBody>
      </p:sp>
      <p:sp>
        <p:nvSpPr>
          <p:cNvPr id="8" name="Rounded Rectangle 15"/>
          <p:cNvSpPr/>
          <p:nvPr/>
        </p:nvSpPr>
        <p:spPr>
          <a:xfrm>
            <a:off x="1309824" y="447236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04</a:t>
            </a:r>
            <a:endParaRPr lang="en-US" sz="3600" b="1" dirty="0">
              <a:solidFill>
                <a:schemeClr val="bg1"/>
              </a:solidFill>
              <a:cs typeface="+mn-ea"/>
              <a:sym typeface="+mn-lt"/>
            </a:endParaRPr>
          </a:p>
        </p:txBody>
      </p:sp>
      <p:sp>
        <p:nvSpPr>
          <p:cNvPr id="9" name="文本框 8"/>
          <p:cNvSpPr txBox="1"/>
          <p:nvPr/>
        </p:nvSpPr>
        <p:spPr>
          <a:xfrm>
            <a:off x="2073703" y="4472369"/>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超会车当</a:t>
            </a:r>
          </a:p>
        </p:txBody>
      </p:sp>
      <p:sp>
        <p:nvSpPr>
          <p:cNvPr id="10" name="Rounded Rectangle 15"/>
          <p:cNvSpPr/>
          <p:nvPr/>
        </p:nvSpPr>
        <p:spPr>
          <a:xfrm>
            <a:off x="1309824" y="542388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05</a:t>
            </a:r>
            <a:endParaRPr lang="en-US" sz="3600" b="1" dirty="0">
              <a:solidFill>
                <a:schemeClr val="bg1"/>
              </a:solidFill>
              <a:cs typeface="+mn-ea"/>
              <a:sym typeface="+mn-lt"/>
            </a:endParaRPr>
          </a:p>
        </p:txBody>
      </p:sp>
      <p:sp>
        <p:nvSpPr>
          <p:cNvPr id="11" name="文本框 10"/>
          <p:cNvSpPr txBox="1"/>
          <p:nvPr/>
        </p:nvSpPr>
        <p:spPr>
          <a:xfrm>
            <a:off x="2073703" y="5423885"/>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转向过快</a:t>
            </a:r>
          </a:p>
        </p:txBody>
      </p:sp>
      <p:sp>
        <p:nvSpPr>
          <p:cNvPr id="12" name="Rounded Rectangle 15"/>
          <p:cNvSpPr/>
          <p:nvPr/>
        </p:nvSpPr>
        <p:spPr>
          <a:xfrm>
            <a:off x="811702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06</a:t>
            </a:r>
            <a:endParaRPr lang="en-US" sz="3600" b="1" dirty="0">
              <a:solidFill>
                <a:schemeClr val="bg1"/>
              </a:solidFill>
              <a:cs typeface="+mn-ea"/>
              <a:sym typeface="+mn-lt"/>
            </a:endParaRPr>
          </a:p>
        </p:txBody>
      </p:sp>
      <p:sp>
        <p:nvSpPr>
          <p:cNvPr id="13" name="文本框 12"/>
          <p:cNvSpPr txBox="1"/>
          <p:nvPr/>
        </p:nvSpPr>
        <p:spPr>
          <a:xfrm>
            <a:off x="8880903" y="1602975"/>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制动过急</a:t>
            </a:r>
          </a:p>
        </p:txBody>
      </p:sp>
      <p:sp>
        <p:nvSpPr>
          <p:cNvPr id="14" name="Rounded Rectangle 15"/>
          <p:cNvSpPr/>
          <p:nvPr/>
        </p:nvSpPr>
        <p:spPr>
          <a:xfrm>
            <a:off x="8117024" y="2561914"/>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07</a:t>
            </a:r>
            <a:endParaRPr lang="en-US" sz="3600" b="1" dirty="0">
              <a:solidFill>
                <a:schemeClr val="bg1"/>
              </a:solidFill>
              <a:cs typeface="+mn-ea"/>
              <a:sym typeface="+mn-lt"/>
            </a:endParaRPr>
          </a:p>
        </p:txBody>
      </p:sp>
      <p:sp>
        <p:nvSpPr>
          <p:cNvPr id="15" name="文本框 14"/>
          <p:cNvSpPr txBox="1"/>
          <p:nvPr/>
        </p:nvSpPr>
        <p:spPr>
          <a:xfrm>
            <a:off x="8880903" y="2561914"/>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停车不稳</a:t>
            </a:r>
          </a:p>
        </p:txBody>
      </p:sp>
      <p:sp>
        <p:nvSpPr>
          <p:cNvPr id="16" name="Rounded Rectangle 15"/>
          <p:cNvSpPr/>
          <p:nvPr/>
        </p:nvSpPr>
        <p:spPr>
          <a:xfrm>
            <a:off x="8117024" y="349285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08</a:t>
            </a:r>
            <a:endParaRPr lang="en-US" sz="3600" b="1" dirty="0">
              <a:solidFill>
                <a:schemeClr val="bg1"/>
              </a:solidFill>
              <a:cs typeface="+mn-ea"/>
              <a:sym typeface="+mn-lt"/>
            </a:endParaRPr>
          </a:p>
        </p:txBody>
      </p:sp>
      <p:sp>
        <p:nvSpPr>
          <p:cNvPr id="17" name="文本框 16"/>
          <p:cNvSpPr txBox="1"/>
          <p:nvPr/>
        </p:nvSpPr>
        <p:spPr>
          <a:xfrm>
            <a:off x="8880903" y="3492859"/>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眩目雪盲</a:t>
            </a:r>
          </a:p>
        </p:txBody>
      </p:sp>
      <p:sp>
        <p:nvSpPr>
          <p:cNvPr id="18" name="Rounded Rectangle 15"/>
          <p:cNvSpPr/>
          <p:nvPr/>
        </p:nvSpPr>
        <p:spPr>
          <a:xfrm>
            <a:off x="8117024" y="4472369"/>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09</a:t>
            </a:r>
            <a:endParaRPr lang="en-US" sz="3600" b="1" dirty="0">
              <a:solidFill>
                <a:schemeClr val="bg1"/>
              </a:solidFill>
              <a:cs typeface="+mn-ea"/>
              <a:sym typeface="+mn-lt"/>
            </a:endParaRPr>
          </a:p>
        </p:txBody>
      </p:sp>
      <p:sp>
        <p:nvSpPr>
          <p:cNvPr id="19" name="文本框 18"/>
          <p:cNvSpPr txBox="1"/>
          <p:nvPr/>
        </p:nvSpPr>
        <p:spPr>
          <a:xfrm>
            <a:off x="8880903" y="4472369"/>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起步过猛</a:t>
            </a:r>
          </a:p>
        </p:txBody>
      </p:sp>
      <p:sp>
        <p:nvSpPr>
          <p:cNvPr id="20" name="Rounded Rectangle 15"/>
          <p:cNvSpPr/>
          <p:nvPr/>
        </p:nvSpPr>
        <p:spPr>
          <a:xfrm>
            <a:off x="8117024" y="542388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10</a:t>
            </a:r>
            <a:endParaRPr lang="en-US" sz="3600" b="1" dirty="0">
              <a:solidFill>
                <a:schemeClr val="bg1"/>
              </a:solidFill>
              <a:cs typeface="+mn-ea"/>
              <a:sym typeface="+mn-lt"/>
            </a:endParaRPr>
          </a:p>
        </p:txBody>
      </p:sp>
      <p:sp>
        <p:nvSpPr>
          <p:cNvPr id="21" name="文本框 20"/>
          <p:cNvSpPr txBox="1"/>
          <p:nvPr/>
        </p:nvSpPr>
        <p:spPr>
          <a:xfrm>
            <a:off x="8880903" y="5423885"/>
            <a:ext cx="2210747" cy="7007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3600" b="1" dirty="0">
                <a:solidFill>
                  <a:schemeClr val="tx1">
                    <a:lumMod val="75000"/>
                    <a:lumOff val="25000"/>
                  </a:schemeClr>
                </a:solidFill>
                <a:cs typeface="+mn-ea"/>
                <a:sym typeface="+mn-lt"/>
              </a:rPr>
              <a:t>车速过快</a:t>
            </a:r>
          </a:p>
        </p:txBody>
      </p:sp>
      <p:sp>
        <p:nvSpPr>
          <p:cNvPr id="22" name="Text Box 10"/>
          <p:cNvSpPr txBox="1">
            <a:spLocks noChangeArrowheads="1"/>
          </p:cNvSpPr>
          <p:nvPr/>
        </p:nvSpPr>
        <p:spPr bwMode="auto">
          <a:xfrm>
            <a:off x="5048329" y="2561914"/>
            <a:ext cx="2095342" cy="3056096"/>
          </a:xfrm>
          <a:prstGeom prst="roundRect">
            <a:avLst/>
          </a:prstGeom>
          <a:solidFill>
            <a:schemeClr val="accent1"/>
          </a:solidFill>
          <a:ln w="9525">
            <a:noFill/>
            <a:miter lim="800000"/>
          </a:ln>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sz="2000" b="1" dirty="0">
                <a:solidFill>
                  <a:schemeClr val="bg1"/>
                </a:solidFill>
                <a:latin typeface="+mn-lt"/>
                <a:ea typeface="+mn-ea"/>
                <a:cs typeface="+mn-ea"/>
                <a:sym typeface="+mn-lt"/>
              </a:rPr>
              <a:t>为了避免或减少冰雪天气情况下交通事故的发生，总结起来应注意以下 十防：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1+#ppt_w/2"/>
                                          </p:val>
                                        </p:tav>
                                        <p:tav tm="100000">
                                          <p:val>
                                            <p:strVal val="#ppt_x"/>
                                          </p:val>
                                        </p:tav>
                                      </p:tavLst>
                                    </p:anim>
                                    <p:anim calcmode="lin" valueType="num">
                                      <p:cBhvr additive="base">
                                        <p:cTn id="69" dur="500" fill="hold"/>
                                        <p:tgtEl>
                                          <p:spTgt spid="12"/>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 presetClass="entr" presetSubtype="2"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1+#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42" presetClass="entr" presetSubtype="0"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par>
                          <p:cTn id="87" fill="hold">
                            <p:stCondLst>
                              <p:cond delay="11000"/>
                            </p:stCondLst>
                            <p:childTnLst>
                              <p:par>
                                <p:cTn id="88" presetID="2" presetClass="entr" presetSubtype="2"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par>
                          <p:cTn id="92" fill="hold">
                            <p:stCondLst>
                              <p:cond delay="11500"/>
                            </p:stCondLst>
                            <p:childTnLst>
                              <p:par>
                                <p:cTn id="93" presetID="42"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childTnLst>
                          </p:cTn>
                        </p:par>
                        <p:par>
                          <p:cTn id="98" fill="hold">
                            <p:stCondLst>
                              <p:cond delay="12500"/>
                            </p:stCondLst>
                            <p:childTnLst>
                              <p:par>
                                <p:cTn id="99" presetID="2" presetClass="entr" presetSubtype="2"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500" fill="hold"/>
                                        <p:tgtEl>
                                          <p:spTgt spid="18"/>
                                        </p:tgtEl>
                                        <p:attrNameLst>
                                          <p:attrName>ppt_x</p:attrName>
                                        </p:attrNameLst>
                                      </p:cBhvr>
                                      <p:tavLst>
                                        <p:tav tm="0">
                                          <p:val>
                                            <p:strVal val="1+#ppt_w/2"/>
                                          </p:val>
                                        </p:tav>
                                        <p:tav tm="100000">
                                          <p:val>
                                            <p:strVal val="#ppt_x"/>
                                          </p:val>
                                        </p:tav>
                                      </p:tavLst>
                                    </p:anim>
                                    <p:anim calcmode="lin" valueType="num">
                                      <p:cBhvr additive="base">
                                        <p:cTn id="102" dur="500" fill="hold"/>
                                        <p:tgtEl>
                                          <p:spTgt spid="18"/>
                                        </p:tgtEl>
                                        <p:attrNameLst>
                                          <p:attrName>ppt_y</p:attrName>
                                        </p:attrNameLst>
                                      </p:cBhvr>
                                      <p:tavLst>
                                        <p:tav tm="0">
                                          <p:val>
                                            <p:strVal val="#ppt_y"/>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fade">
                                      <p:cBhvr>
                                        <p:cTn id="106" dur="1000"/>
                                        <p:tgtEl>
                                          <p:spTgt spid="19"/>
                                        </p:tgtEl>
                                      </p:cBhvr>
                                    </p:animEffect>
                                    <p:anim calcmode="lin" valueType="num">
                                      <p:cBhvr>
                                        <p:cTn id="107" dur="1000" fill="hold"/>
                                        <p:tgtEl>
                                          <p:spTgt spid="19"/>
                                        </p:tgtEl>
                                        <p:attrNameLst>
                                          <p:attrName>ppt_x</p:attrName>
                                        </p:attrNameLst>
                                      </p:cBhvr>
                                      <p:tavLst>
                                        <p:tav tm="0">
                                          <p:val>
                                            <p:strVal val="#ppt_x"/>
                                          </p:val>
                                        </p:tav>
                                        <p:tav tm="100000">
                                          <p:val>
                                            <p:strVal val="#ppt_x"/>
                                          </p:val>
                                        </p:tav>
                                      </p:tavLst>
                                    </p:anim>
                                    <p:anim calcmode="lin" valueType="num">
                                      <p:cBhvr>
                                        <p:cTn id="108" dur="1000" fill="hold"/>
                                        <p:tgtEl>
                                          <p:spTgt spid="19"/>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14500"/>
                            </p:stCondLst>
                            <p:childTnLst>
                              <p:par>
                                <p:cTn id="115" presetID="42" presetClass="entr" presetSubtype="0" fill="hold" grpId="0" nodeType="after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5" y="2594332"/>
            <a:ext cx="5202245"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浓雾天气安全驾驶</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第五章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p:nvPr/>
        </p:nvSpPr>
        <p:spPr>
          <a:xfrm>
            <a:off x="68485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01</a:t>
            </a:r>
            <a:endParaRPr lang="en-US" sz="3600" b="1" dirty="0">
              <a:solidFill>
                <a:schemeClr val="bg1"/>
              </a:solidFill>
              <a:cs typeface="+mn-ea"/>
              <a:sym typeface="+mn-lt"/>
            </a:endParaRPr>
          </a:p>
        </p:txBody>
      </p:sp>
      <p:sp>
        <p:nvSpPr>
          <p:cNvPr id="3" name="文本框 2"/>
          <p:cNvSpPr txBox="1"/>
          <p:nvPr/>
        </p:nvSpPr>
        <p:spPr>
          <a:xfrm>
            <a:off x="1448733" y="1602975"/>
            <a:ext cx="3034367" cy="120032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cs typeface="+mn-ea"/>
                <a:sym typeface="+mn-lt"/>
              </a:rPr>
              <a:t>雾太大，能见度太低时，要暂停行驶，待能见度恢复到一定程度时再行驶；</a:t>
            </a:r>
          </a:p>
        </p:txBody>
      </p:sp>
      <p:sp>
        <p:nvSpPr>
          <p:cNvPr id="4" name="Rounded Rectangle 15"/>
          <p:cNvSpPr/>
          <p:nvPr/>
        </p:nvSpPr>
        <p:spPr>
          <a:xfrm>
            <a:off x="684854" y="4158157"/>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02</a:t>
            </a:r>
            <a:endParaRPr lang="en-US" sz="3600" b="1" dirty="0">
              <a:solidFill>
                <a:schemeClr val="bg1"/>
              </a:solidFill>
              <a:cs typeface="+mn-ea"/>
              <a:sym typeface="+mn-lt"/>
            </a:endParaRPr>
          </a:p>
        </p:txBody>
      </p:sp>
      <p:sp>
        <p:nvSpPr>
          <p:cNvPr id="5" name="文本框 4"/>
          <p:cNvSpPr txBox="1"/>
          <p:nvPr/>
        </p:nvSpPr>
        <p:spPr>
          <a:xfrm>
            <a:off x="1448733" y="4158157"/>
            <a:ext cx="3034367" cy="1938992"/>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cs typeface="+mn-ea"/>
                <a:sym typeface="+mn-lt"/>
              </a:rPr>
              <a:t>适当减速行驶，打开防雾灯及前后小 灯和宽灯，沿路右侧行驶，但不要太靠边，以免与路边行人及其他障碍发生碰撞</a:t>
            </a:r>
            <a:r>
              <a:rPr lang="en-US" altLang="zh-CN" sz="2000" dirty="0">
                <a:solidFill>
                  <a:schemeClr val="tx1">
                    <a:lumMod val="75000"/>
                    <a:lumOff val="25000"/>
                  </a:schemeClr>
                </a:solidFill>
                <a:cs typeface="+mn-ea"/>
                <a:sym typeface="+mn-lt"/>
              </a:rPr>
              <a:t>; </a:t>
            </a:r>
          </a:p>
        </p:txBody>
      </p:sp>
      <p:sp>
        <p:nvSpPr>
          <p:cNvPr id="12" name="Rounded Rectangle 15"/>
          <p:cNvSpPr/>
          <p:nvPr/>
        </p:nvSpPr>
        <p:spPr>
          <a:xfrm>
            <a:off x="8117024" y="1602975"/>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03</a:t>
            </a:r>
            <a:endParaRPr lang="en-US" sz="3600" b="1" dirty="0">
              <a:solidFill>
                <a:schemeClr val="bg1"/>
              </a:solidFill>
              <a:cs typeface="+mn-ea"/>
              <a:sym typeface="+mn-lt"/>
            </a:endParaRPr>
          </a:p>
        </p:txBody>
      </p:sp>
      <p:sp>
        <p:nvSpPr>
          <p:cNvPr id="13" name="文本框 12"/>
          <p:cNvSpPr txBox="1"/>
          <p:nvPr/>
        </p:nvSpPr>
        <p:spPr>
          <a:xfrm>
            <a:off x="8880903" y="1602975"/>
            <a:ext cx="2210747" cy="120032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cs typeface="+mn-ea"/>
                <a:sym typeface="+mn-lt"/>
              </a:rPr>
              <a:t>行驶中多鸣喇叭，引起行人和车辆的注意；</a:t>
            </a:r>
          </a:p>
        </p:txBody>
      </p:sp>
      <p:sp>
        <p:nvSpPr>
          <p:cNvPr id="14" name="Rounded Rectangle 15"/>
          <p:cNvSpPr/>
          <p:nvPr/>
        </p:nvSpPr>
        <p:spPr>
          <a:xfrm>
            <a:off x="8117024" y="4158157"/>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04</a:t>
            </a:r>
            <a:endParaRPr lang="en-US" sz="3600" b="1" dirty="0">
              <a:solidFill>
                <a:schemeClr val="bg1"/>
              </a:solidFill>
              <a:cs typeface="+mn-ea"/>
              <a:sym typeface="+mn-lt"/>
            </a:endParaRPr>
          </a:p>
        </p:txBody>
      </p:sp>
      <p:sp>
        <p:nvSpPr>
          <p:cNvPr id="15" name="文本框 14"/>
          <p:cNvSpPr txBox="1"/>
          <p:nvPr/>
        </p:nvSpPr>
        <p:spPr>
          <a:xfrm>
            <a:off x="8880903" y="4158157"/>
            <a:ext cx="2210747" cy="120032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000" dirty="0">
                <a:solidFill>
                  <a:schemeClr val="tx1">
                    <a:lumMod val="75000"/>
                    <a:lumOff val="25000"/>
                  </a:schemeClr>
                </a:solidFill>
                <a:cs typeface="+mn-ea"/>
                <a:sym typeface="+mn-lt"/>
              </a:rPr>
              <a:t>会车时用灯光示意，尽量避免超车。 </a:t>
            </a:r>
          </a:p>
        </p:txBody>
      </p:sp>
      <p:sp>
        <p:nvSpPr>
          <p:cNvPr id="22" name="Text Box 10"/>
          <p:cNvSpPr txBox="1">
            <a:spLocks noChangeArrowheads="1"/>
          </p:cNvSpPr>
          <p:nvPr/>
        </p:nvSpPr>
        <p:spPr bwMode="auto">
          <a:xfrm>
            <a:off x="5048329" y="2447614"/>
            <a:ext cx="2095342" cy="3056096"/>
          </a:xfrm>
          <a:prstGeom prst="roundRect">
            <a:avLst/>
          </a:prstGeom>
          <a:solidFill>
            <a:schemeClr val="accent1"/>
          </a:solidFill>
          <a:ln w="9525">
            <a:noFill/>
            <a:miter lim="800000"/>
          </a:ln>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pPr>
            <a:r>
              <a:rPr lang="zh-CN" altLang="en-US" sz="2000" b="1" dirty="0">
                <a:solidFill>
                  <a:schemeClr val="bg1"/>
                </a:solidFill>
                <a:latin typeface="+mn-lt"/>
                <a:ea typeface="+mn-ea"/>
                <a:cs typeface="+mn-ea"/>
                <a:sym typeface="+mn-lt"/>
              </a:rPr>
              <a:t>浓雾天气 能见度大大降低，增加发生交通事故的危险性，因此行车时应注意：</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2" grpId="0" animBg="1"/>
      <p:bldP spid="13" grpId="0"/>
      <p:bldP spid="14" grpId="0" animBg="1"/>
      <p:bldP spid="15" grpId="0"/>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5" y="2594332"/>
            <a:ext cx="6710047"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冬季行车安全自救方案实例</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第六章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肘形连接符 34"/>
          <p:cNvCxnSpPr/>
          <p:nvPr/>
        </p:nvCxnSpPr>
        <p:spPr>
          <a:xfrm flipV="1">
            <a:off x="4462685" y="2142978"/>
            <a:ext cx="2527364" cy="1882922"/>
          </a:xfrm>
          <a:prstGeom prst="bentConnector3">
            <a:avLst>
              <a:gd name="adj1" fmla="val 58542"/>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39"/>
          <p:cNvCxnSpPr/>
          <p:nvPr/>
        </p:nvCxnSpPr>
        <p:spPr>
          <a:xfrm>
            <a:off x="4079046" y="2151974"/>
            <a:ext cx="2785203" cy="2688299"/>
          </a:xfrm>
          <a:prstGeom prst="bentConnector3">
            <a:avLst>
              <a:gd name="adj1" fmla="val 58208"/>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sp>
        <p:nvSpPr>
          <p:cNvPr id="6" name="TextBox 35"/>
          <p:cNvSpPr txBox="1"/>
          <p:nvPr/>
        </p:nvSpPr>
        <p:spPr>
          <a:xfrm>
            <a:off x="7021714" y="1768944"/>
            <a:ext cx="3849317" cy="461665"/>
          </a:xfrm>
          <a:prstGeom prst="rect">
            <a:avLst/>
          </a:prstGeom>
          <a:noFill/>
        </p:spPr>
        <p:txBody>
          <a:bodyPr wrap="square" rtlCol="0">
            <a:spAutoFit/>
          </a:bodyPr>
          <a:lstStyle/>
          <a:p>
            <a:pPr algn="ctr"/>
            <a:r>
              <a:rPr lang="zh-CN" altLang="en-US" sz="2400" b="1" dirty="0">
                <a:solidFill>
                  <a:schemeClr val="accent1"/>
                </a:solidFill>
                <a:cs typeface="+mn-ea"/>
                <a:sym typeface="+mn-lt"/>
              </a:rPr>
              <a:t>一、轮胎侧滑紧急自救方案</a:t>
            </a:r>
          </a:p>
        </p:txBody>
      </p:sp>
      <p:sp>
        <p:nvSpPr>
          <p:cNvPr id="7" name="TextBox 37"/>
          <p:cNvSpPr txBox="1"/>
          <p:nvPr/>
        </p:nvSpPr>
        <p:spPr>
          <a:xfrm>
            <a:off x="7021714" y="2251184"/>
            <a:ext cx="4052685"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在行车的过程中，车辆突然侧滑，应立即松开制动踏板，同时迅速将方向盘朝侧滑的一边转动。要注意方向盘转动的幅度，以免转动过大车辆冲出路面。 </a:t>
            </a:r>
          </a:p>
        </p:txBody>
      </p:sp>
      <p:sp>
        <p:nvSpPr>
          <p:cNvPr id="8" name="TextBox 40"/>
          <p:cNvSpPr txBox="1"/>
          <p:nvPr/>
        </p:nvSpPr>
        <p:spPr>
          <a:xfrm>
            <a:off x="7021714" y="4265221"/>
            <a:ext cx="4103317" cy="461665"/>
          </a:xfrm>
          <a:prstGeom prst="rect">
            <a:avLst/>
          </a:prstGeom>
          <a:noFill/>
        </p:spPr>
        <p:txBody>
          <a:bodyPr wrap="square" rtlCol="0">
            <a:spAutoFit/>
          </a:bodyPr>
          <a:lstStyle/>
          <a:p>
            <a:pPr algn="ctr"/>
            <a:r>
              <a:rPr lang="zh-CN" altLang="en-US" sz="2400" b="1" dirty="0">
                <a:solidFill>
                  <a:schemeClr val="accent1"/>
                </a:solidFill>
                <a:cs typeface="+mn-ea"/>
                <a:sym typeface="+mn-lt"/>
              </a:rPr>
              <a:t>一、轮胎侧滑紧急自救方案</a:t>
            </a:r>
          </a:p>
        </p:txBody>
      </p:sp>
      <p:sp>
        <p:nvSpPr>
          <p:cNvPr id="9" name="TextBox 41"/>
          <p:cNvSpPr txBox="1"/>
          <p:nvPr/>
        </p:nvSpPr>
        <p:spPr>
          <a:xfrm>
            <a:off x="7021714" y="4747461"/>
            <a:ext cx="410331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 保持冷静，采用点刹的方法，即踏在制动踏板的右脚松开，然后再踏下，快速地重复数次，便能有效地将汽车停下。</a:t>
            </a: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16901" r="17320" b="6302"/>
          <a:stretch>
            <a:fillRect/>
          </a:stretch>
        </p:blipFill>
        <p:spPr>
          <a:xfrm>
            <a:off x="571500" y="1038891"/>
            <a:ext cx="4787900" cy="48706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肘形连接符 34"/>
          <p:cNvCxnSpPr/>
          <p:nvPr/>
        </p:nvCxnSpPr>
        <p:spPr>
          <a:xfrm flipV="1">
            <a:off x="5105400" y="3654229"/>
            <a:ext cx="2451100" cy="1324172"/>
          </a:xfrm>
          <a:prstGeom prst="bentConnector3">
            <a:avLst>
              <a:gd name="adj1" fmla="val 36528"/>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cxnSp>
        <p:nvCxnSpPr>
          <p:cNvPr id="5" name="肘形连接符 39"/>
          <p:cNvCxnSpPr/>
          <p:nvPr/>
        </p:nvCxnSpPr>
        <p:spPr>
          <a:xfrm>
            <a:off x="4965531" y="2659974"/>
            <a:ext cx="2679869" cy="2318427"/>
          </a:xfrm>
          <a:prstGeom prst="bentConnector3">
            <a:avLst>
              <a:gd name="adj1" fmla="val 50000"/>
            </a:avLst>
          </a:prstGeom>
          <a:ln w="19050">
            <a:solidFill>
              <a:srgbClr val="403D3C"/>
            </a:solidFill>
            <a:tailEnd type="arrow"/>
          </a:ln>
        </p:spPr>
        <p:style>
          <a:lnRef idx="1">
            <a:schemeClr val="accent1"/>
          </a:lnRef>
          <a:fillRef idx="0">
            <a:schemeClr val="accent1"/>
          </a:fillRef>
          <a:effectRef idx="0">
            <a:schemeClr val="accent1"/>
          </a:effectRef>
          <a:fontRef idx="minor">
            <a:schemeClr val="tx1"/>
          </a:fontRef>
        </p:style>
      </p:cxnSp>
      <p:sp>
        <p:nvSpPr>
          <p:cNvPr id="6" name="TextBox 35"/>
          <p:cNvSpPr txBox="1"/>
          <p:nvPr/>
        </p:nvSpPr>
        <p:spPr>
          <a:xfrm>
            <a:off x="900314" y="1692744"/>
            <a:ext cx="3849317" cy="461665"/>
          </a:xfrm>
          <a:prstGeom prst="rect">
            <a:avLst/>
          </a:prstGeom>
          <a:noFill/>
        </p:spPr>
        <p:txBody>
          <a:bodyPr wrap="square" rtlCol="0">
            <a:spAutoFit/>
          </a:bodyPr>
          <a:lstStyle/>
          <a:p>
            <a:pPr algn="ctr"/>
            <a:r>
              <a:rPr lang="zh-CN" altLang="en-US" sz="2400" b="1" dirty="0">
                <a:solidFill>
                  <a:schemeClr val="accent1"/>
                </a:solidFill>
                <a:cs typeface="+mn-ea"/>
                <a:sym typeface="+mn-lt"/>
              </a:rPr>
              <a:t>二、冬季刹车问题</a:t>
            </a:r>
          </a:p>
        </p:txBody>
      </p:sp>
      <p:sp>
        <p:nvSpPr>
          <p:cNvPr id="7" name="TextBox 37"/>
          <p:cNvSpPr txBox="1"/>
          <p:nvPr/>
        </p:nvSpPr>
        <p:spPr>
          <a:xfrm>
            <a:off x="900314" y="2174984"/>
            <a:ext cx="4052685" cy="15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        因为冬季气温低，所以对刹车液体来说会变得很粘稠，这会在一定程度上影响刹车的正常使用，从而降低刹车的灵活性。</a:t>
            </a:r>
          </a:p>
        </p:txBody>
      </p:sp>
      <p:sp>
        <p:nvSpPr>
          <p:cNvPr id="8" name="TextBox 40"/>
          <p:cNvSpPr txBox="1"/>
          <p:nvPr/>
        </p:nvSpPr>
        <p:spPr>
          <a:xfrm>
            <a:off x="900314" y="4189021"/>
            <a:ext cx="4103317" cy="461665"/>
          </a:xfrm>
          <a:prstGeom prst="rect">
            <a:avLst/>
          </a:prstGeom>
          <a:noFill/>
        </p:spPr>
        <p:txBody>
          <a:bodyPr wrap="square" rtlCol="0">
            <a:spAutoFit/>
          </a:bodyPr>
          <a:lstStyle/>
          <a:p>
            <a:pPr algn="ctr"/>
            <a:r>
              <a:rPr lang="zh-CN" altLang="en-US" sz="2400" b="1" dirty="0">
                <a:solidFill>
                  <a:schemeClr val="accent1"/>
                </a:solidFill>
                <a:cs typeface="+mn-ea"/>
                <a:sym typeface="+mn-lt"/>
              </a:rPr>
              <a:t>二、冬季刹车问题</a:t>
            </a:r>
          </a:p>
        </p:txBody>
      </p:sp>
      <p:sp>
        <p:nvSpPr>
          <p:cNvPr id="9" name="TextBox 41"/>
          <p:cNvSpPr txBox="1"/>
          <p:nvPr/>
        </p:nvSpPr>
        <p:spPr>
          <a:xfrm>
            <a:off x="900314" y="4671261"/>
            <a:ext cx="4103317" cy="114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defRPr>
                <a:solidFill>
                  <a:schemeClr val="tx1">
                    <a:lumMod val="85000"/>
                    <a:lumOff val="15000"/>
                  </a:schemeClr>
                </a:solidFill>
                <a:cs typeface="+mn-ea"/>
              </a:defRPr>
            </a:lvl1pPr>
          </a:lstStyle>
          <a:p>
            <a:r>
              <a:rPr lang="zh-CN" altLang="en-US" dirty="0">
                <a:sym typeface="+mn-lt"/>
              </a:rPr>
              <a:t>这时，您所需要做的是在低速行驶时试刹车，观察一下是否出现异常，如有异常，则应立刻停车采取补救措施。 </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1722" y="1434057"/>
            <a:ext cx="4659964" cy="465996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invX="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6" y="2594332"/>
            <a:ext cx="4900376"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冬季安全行车提示</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第七章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76230" y="3448602"/>
            <a:ext cx="1583728" cy="1072869"/>
            <a:chOff x="1331651" y="2945166"/>
            <a:chExt cx="2099921" cy="1017295"/>
          </a:xfrm>
          <a:solidFill>
            <a:srgbClr val="335FA1"/>
          </a:solidFill>
        </p:grpSpPr>
        <p:sp>
          <p:nvSpPr>
            <p:cNvPr id="5" name="矩形 60"/>
            <p:cNvSpPr/>
            <p:nvPr/>
          </p:nvSpPr>
          <p:spPr>
            <a:xfrm>
              <a:off x="1331651" y="2945166"/>
              <a:ext cx="2099921" cy="1017295"/>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sp>
          <p:nvSpPr>
            <p:cNvPr id="6" name="文本框 5"/>
            <p:cNvSpPr txBox="1"/>
            <p:nvPr/>
          </p:nvSpPr>
          <p:spPr>
            <a:xfrm>
              <a:off x="1419945" y="3543679"/>
              <a:ext cx="1923330" cy="395313"/>
            </a:xfrm>
            <a:prstGeom prst="round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zh-CN" altLang="en-US" sz="2100" dirty="0">
                  <a:latin typeface="+mn-lt"/>
                  <a:ea typeface="+mn-ea"/>
                  <a:cs typeface="+mn-ea"/>
                  <a:sym typeface="+mn-lt"/>
                </a:rPr>
                <a:t>四  勤 </a:t>
              </a:r>
            </a:p>
          </p:txBody>
        </p:sp>
        <p:sp>
          <p:nvSpPr>
            <p:cNvPr id="7" name="文本框 6"/>
            <p:cNvSpPr txBox="1"/>
            <p:nvPr/>
          </p:nvSpPr>
          <p:spPr>
            <a:xfrm>
              <a:off x="1843808" y="2945166"/>
              <a:ext cx="1075605" cy="703016"/>
            </a:xfrm>
            <a:prstGeom prst="round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en-US" altLang="zh-CN" sz="4200" dirty="0">
                  <a:latin typeface="+mn-lt"/>
                  <a:ea typeface="+mn-ea"/>
                  <a:cs typeface="+mn-ea"/>
                  <a:sym typeface="+mn-lt"/>
                </a:rPr>
                <a:t>1</a:t>
              </a:r>
              <a:endParaRPr lang="zh-CN" altLang="en-US" sz="4200" dirty="0">
                <a:latin typeface="+mn-lt"/>
                <a:ea typeface="+mn-ea"/>
                <a:cs typeface="+mn-ea"/>
                <a:sym typeface="+mn-lt"/>
              </a:endParaRPr>
            </a:p>
          </p:txBody>
        </p:sp>
      </p:grpSp>
      <p:grpSp>
        <p:nvGrpSpPr>
          <p:cNvPr id="8" name="组合 7"/>
          <p:cNvGrpSpPr/>
          <p:nvPr/>
        </p:nvGrpSpPr>
        <p:grpSpPr>
          <a:xfrm>
            <a:off x="3226968" y="3429000"/>
            <a:ext cx="1583728" cy="1092470"/>
            <a:chOff x="3742306" y="2945166"/>
            <a:chExt cx="2099921" cy="1035881"/>
          </a:xfrm>
          <a:solidFill>
            <a:schemeClr val="accent1"/>
          </a:solidFill>
        </p:grpSpPr>
        <p:sp>
          <p:nvSpPr>
            <p:cNvPr id="9" name="矩形 64"/>
            <p:cNvSpPr/>
            <p:nvPr/>
          </p:nvSpPr>
          <p:spPr>
            <a:xfrm flipV="1">
              <a:off x="3742306"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0" name="文本框 9"/>
            <p:cNvSpPr txBox="1"/>
            <p:nvPr/>
          </p:nvSpPr>
          <p:spPr>
            <a:xfrm>
              <a:off x="3830598" y="3543679"/>
              <a:ext cx="1923330" cy="437368"/>
            </a:xfrm>
            <a:prstGeom prst="roundRect">
              <a:avLst/>
            </a:prstGeom>
            <a:grpFill/>
          </p:spPr>
          <p:txBody>
            <a:bodyPr wrap="square" rtlCol="0">
              <a:spAutoFit/>
            </a:bodyPr>
            <a:lstStyle/>
            <a:p>
              <a:pPr algn="ctr">
                <a:spcBef>
                  <a:spcPts val="1055"/>
                </a:spcBef>
              </a:pPr>
              <a:r>
                <a:rPr lang="zh-CN" altLang="en-US" sz="2110" dirty="0">
                  <a:solidFill>
                    <a:schemeClr val="bg1"/>
                  </a:solidFill>
                  <a:cs typeface="+mn-ea"/>
                  <a:sym typeface="+mn-lt"/>
                </a:rPr>
                <a:t>五不超 </a:t>
              </a:r>
            </a:p>
          </p:txBody>
        </p:sp>
        <p:sp>
          <p:nvSpPr>
            <p:cNvPr id="11" name="文本框 10"/>
            <p:cNvSpPr txBox="1"/>
            <p:nvPr/>
          </p:nvSpPr>
          <p:spPr>
            <a:xfrm>
              <a:off x="4270418" y="3042093"/>
              <a:ext cx="1075605" cy="777805"/>
            </a:xfrm>
            <a:prstGeom prst="roundRect">
              <a:avLst/>
            </a:prstGeom>
            <a:noFill/>
          </p:spPr>
          <p:txBody>
            <a:bodyPr wrap="square" rtlCol="0">
              <a:spAutoFit/>
            </a:bodyPr>
            <a:lstStyle/>
            <a:p>
              <a:pPr algn="ctr">
                <a:spcBef>
                  <a:spcPts val="1055"/>
                </a:spcBef>
              </a:pPr>
              <a:r>
                <a:rPr lang="en-US" altLang="zh-CN" sz="4220" dirty="0">
                  <a:solidFill>
                    <a:schemeClr val="bg1"/>
                  </a:solidFill>
                  <a:cs typeface="+mn-ea"/>
                  <a:sym typeface="+mn-lt"/>
                </a:rPr>
                <a:t>2</a:t>
              </a:r>
              <a:endParaRPr lang="zh-CN" altLang="en-US" sz="4220" dirty="0">
                <a:solidFill>
                  <a:schemeClr val="bg1"/>
                </a:solidFill>
                <a:cs typeface="+mn-ea"/>
                <a:sym typeface="+mn-lt"/>
              </a:endParaRPr>
            </a:p>
          </p:txBody>
        </p:sp>
      </p:grpSp>
      <p:grpSp>
        <p:nvGrpSpPr>
          <p:cNvPr id="12" name="组合 11"/>
          <p:cNvGrpSpPr/>
          <p:nvPr/>
        </p:nvGrpSpPr>
        <p:grpSpPr>
          <a:xfrm>
            <a:off x="5377706" y="3438801"/>
            <a:ext cx="1583728" cy="1072869"/>
            <a:chOff x="6152961" y="2945166"/>
            <a:chExt cx="2099921" cy="1017295"/>
          </a:xfrm>
          <a:solidFill>
            <a:schemeClr val="accent2"/>
          </a:solidFill>
        </p:grpSpPr>
        <p:sp>
          <p:nvSpPr>
            <p:cNvPr id="13" name="矩形 68"/>
            <p:cNvSpPr/>
            <p:nvPr/>
          </p:nvSpPr>
          <p:spPr>
            <a:xfrm>
              <a:off x="6152961" y="2945166"/>
              <a:ext cx="2099921" cy="1017295"/>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sp>
          <p:nvSpPr>
            <p:cNvPr id="14" name="文本框 13"/>
            <p:cNvSpPr txBox="1"/>
            <p:nvPr/>
          </p:nvSpPr>
          <p:spPr>
            <a:xfrm>
              <a:off x="6246353" y="3543679"/>
              <a:ext cx="1923330" cy="395313"/>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zh-CN" altLang="en-US" sz="2100" dirty="0">
                  <a:latin typeface="+mn-lt"/>
                  <a:ea typeface="+mn-ea"/>
                  <a:cs typeface="+mn-ea"/>
                  <a:sym typeface="+mn-lt"/>
                </a:rPr>
                <a:t>六不开 </a:t>
              </a:r>
            </a:p>
          </p:txBody>
        </p:sp>
        <p:sp>
          <p:nvSpPr>
            <p:cNvPr id="15" name="文本框 14"/>
            <p:cNvSpPr txBox="1"/>
            <p:nvPr/>
          </p:nvSpPr>
          <p:spPr>
            <a:xfrm>
              <a:off x="6665116" y="3042093"/>
              <a:ext cx="1075605" cy="703016"/>
            </a:xfrm>
            <a:prstGeom prst="roundRect">
              <a:avLst/>
            </a:prstGeom>
            <a:no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en-US" altLang="zh-CN" sz="4200" dirty="0">
                  <a:latin typeface="+mn-lt"/>
                  <a:ea typeface="+mn-ea"/>
                  <a:cs typeface="+mn-ea"/>
                  <a:sym typeface="+mn-lt"/>
                </a:rPr>
                <a:t>3</a:t>
              </a:r>
              <a:endParaRPr lang="zh-CN" altLang="en-US" sz="4200" dirty="0">
                <a:latin typeface="+mn-lt"/>
                <a:ea typeface="+mn-ea"/>
                <a:cs typeface="+mn-ea"/>
                <a:sym typeface="+mn-lt"/>
              </a:endParaRPr>
            </a:p>
          </p:txBody>
        </p:sp>
      </p:grpSp>
      <p:grpSp>
        <p:nvGrpSpPr>
          <p:cNvPr id="16" name="组合 15"/>
          <p:cNvGrpSpPr/>
          <p:nvPr/>
        </p:nvGrpSpPr>
        <p:grpSpPr>
          <a:xfrm>
            <a:off x="7528444" y="3438800"/>
            <a:ext cx="1583728" cy="1092470"/>
            <a:chOff x="8563615" y="2945166"/>
            <a:chExt cx="2099921" cy="1035881"/>
          </a:xfrm>
          <a:solidFill>
            <a:schemeClr val="accent1"/>
          </a:solidFill>
        </p:grpSpPr>
        <p:sp>
          <p:nvSpPr>
            <p:cNvPr id="17" name="矩形 72"/>
            <p:cNvSpPr/>
            <p:nvPr/>
          </p:nvSpPr>
          <p:spPr>
            <a:xfrm flipV="1">
              <a:off x="8563615"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8" name="文本框 17"/>
            <p:cNvSpPr txBox="1"/>
            <p:nvPr/>
          </p:nvSpPr>
          <p:spPr>
            <a:xfrm>
              <a:off x="8651906" y="3543679"/>
              <a:ext cx="1923330" cy="437368"/>
            </a:xfrm>
            <a:prstGeom prst="roundRect">
              <a:avLst/>
            </a:prstGeom>
            <a:noFill/>
          </p:spPr>
          <p:txBody>
            <a:bodyPr wrap="square" rtlCol="0">
              <a:spAutoFit/>
            </a:bodyPr>
            <a:lstStyle/>
            <a:p>
              <a:pPr algn="ctr">
                <a:spcBef>
                  <a:spcPts val="1055"/>
                </a:spcBef>
              </a:pPr>
              <a:r>
                <a:rPr lang="zh-CN" altLang="en-US" sz="2110" dirty="0">
                  <a:solidFill>
                    <a:schemeClr val="bg1"/>
                  </a:solidFill>
                  <a:cs typeface="+mn-ea"/>
                  <a:sym typeface="+mn-lt"/>
                </a:rPr>
                <a:t>七 慢 </a:t>
              </a:r>
            </a:p>
          </p:txBody>
        </p:sp>
        <p:sp>
          <p:nvSpPr>
            <p:cNvPr id="19" name="文本框 18"/>
            <p:cNvSpPr txBox="1"/>
            <p:nvPr/>
          </p:nvSpPr>
          <p:spPr>
            <a:xfrm>
              <a:off x="9087650" y="3042093"/>
              <a:ext cx="1075605" cy="777805"/>
            </a:xfrm>
            <a:prstGeom prst="roundRect">
              <a:avLst/>
            </a:prstGeom>
            <a:noFill/>
          </p:spPr>
          <p:txBody>
            <a:bodyPr wrap="square" rtlCol="0">
              <a:spAutoFit/>
            </a:bodyPr>
            <a:lstStyle/>
            <a:p>
              <a:pPr algn="ctr">
                <a:spcBef>
                  <a:spcPts val="1055"/>
                </a:spcBef>
              </a:pPr>
              <a:r>
                <a:rPr lang="en-US" altLang="zh-CN" sz="4220" dirty="0">
                  <a:solidFill>
                    <a:schemeClr val="bg1"/>
                  </a:solidFill>
                  <a:cs typeface="+mn-ea"/>
                  <a:sym typeface="+mn-lt"/>
                </a:rPr>
                <a:t>4</a:t>
              </a:r>
              <a:endParaRPr lang="zh-CN" altLang="en-US" sz="4220" dirty="0">
                <a:solidFill>
                  <a:schemeClr val="bg1"/>
                </a:solidFill>
                <a:cs typeface="+mn-ea"/>
                <a:sym typeface="+mn-lt"/>
              </a:endParaRPr>
            </a:p>
          </p:txBody>
        </p:sp>
      </p:grpSp>
      <p:grpSp>
        <p:nvGrpSpPr>
          <p:cNvPr id="20" name="组合 19"/>
          <p:cNvGrpSpPr/>
          <p:nvPr/>
        </p:nvGrpSpPr>
        <p:grpSpPr>
          <a:xfrm>
            <a:off x="9679181" y="3448602"/>
            <a:ext cx="1583728" cy="1092470"/>
            <a:chOff x="8563615" y="2945166"/>
            <a:chExt cx="2099921" cy="1035881"/>
          </a:xfrm>
          <a:solidFill>
            <a:schemeClr val="accent1"/>
          </a:solidFill>
        </p:grpSpPr>
        <p:sp>
          <p:nvSpPr>
            <p:cNvPr id="21" name="矩形 72"/>
            <p:cNvSpPr/>
            <p:nvPr/>
          </p:nvSpPr>
          <p:spPr>
            <a:xfrm flipV="1">
              <a:off x="8563615" y="2945166"/>
              <a:ext cx="2099921" cy="10172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22" name="文本框 21"/>
            <p:cNvSpPr txBox="1"/>
            <p:nvPr/>
          </p:nvSpPr>
          <p:spPr>
            <a:xfrm>
              <a:off x="8651906" y="3543679"/>
              <a:ext cx="1923330" cy="437368"/>
            </a:xfrm>
            <a:prstGeom prst="roundRect">
              <a:avLst/>
            </a:prstGeom>
            <a:noFill/>
          </p:spPr>
          <p:txBody>
            <a:bodyPr wrap="square" rtlCol="0">
              <a:spAutoFit/>
            </a:bodyPr>
            <a:lstStyle/>
            <a:p>
              <a:pPr algn="ctr">
                <a:spcBef>
                  <a:spcPts val="1055"/>
                </a:spcBef>
              </a:pPr>
              <a:r>
                <a:rPr lang="zh-CN" altLang="en-US" sz="2110" dirty="0">
                  <a:solidFill>
                    <a:schemeClr val="bg1"/>
                  </a:solidFill>
                  <a:cs typeface="+mn-ea"/>
                  <a:sym typeface="+mn-lt"/>
                </a:rPr>
                <a:t>八不准 </a:t>
              </a:r>
            </a:p>
          </p:txBody>
        </p:sp>
        <p:sp>
          <p:nvSpPr>
            <p:cNvPr id="23" name="文本框 22"/>
            <p:cNvSpPr txBox="1"/>
            <p:nvPr/>
          </p:nvSpPr>
          <p:spPr>
            <a:xfrm>
              <a:off x="9087650" y="3042093"/>
              <a:ext cx="1075605" cy="777805"/>
            </a:xfrm>
            <a:prstGeom prst="roundRect">
              <a:avLst/>
            </a:prstGeom>
            <a:noFill/>
          </p:spPr>
          <p:txBody>
            <a:bodyPr wrap="square" rtlCol="0">
              <a:spAutoFit/>
            </a:bodyPr>
            <a:lstStyle/>
            <a:p>
              <a:pPr algn="ctr">
                <a:spcBef>
                  <a:spcPts val="1055"/>
                </a:spcBef>
              </a:pPr>
              <a:r>
                <a:rPr lang="en-US" altLang="zh-CN" sz="4220" dirty="0">
                  <a:solidFill>
                    <a:schemeClr val="bg1"/>
                  </a:solidFill>
                  <a:cs typeface="+mn-ea"/>
                  <a:sym typeface="+mn-lt"/>
                </a:rPr>
                <a:t>5</a:t>
              </a:r>
              <a:endParaRPr lang="zh-CN" altLang="en-US" sz="4220" dirty="0">
                <a:solidFill>
                  <a:schemeClr val="bg1"/>
                </a:solidFill>
                <a:cs typeface="+mn-ea"/>
                <a:sym typeface="+mn-lt"/>
              </a:endParaRPr>
            </a:p>
          </p:txBody>
        </p:sp>
      </p:grpSp>
      <p:grpSp>
        <p:nvGrpSpPr>
          <p:cNvPr id="24" name="组合 23"/>
          <p:cNvGrpSpPr/>
          <p:nvPr/>
        </p:nvGrpSpPr>
        <p:grpSpPr>
          <a:xfrm>
            <a:off x="4619253" y="1876701"/>
            <a:ext cx="2940794" cy="650599"/>
            <a:chOff x="6152961" y="2945166"/>
            <a:chExt cx="2099921" cy="1017295"/>
          </a:xfrm>
          <a:solidFill>
            <a:schemeClr val="accent2"/>
          </a:solidFill>
        </p:grpSpPr>
        <p:sp>
          <p:nvSpPr>
            <p:cNvPr id="25" name="矩形 68"/>
            <p:cNvSpPr/>
            <p:nvPr/>
          </p:nvSpPr>
          <p:spPr>
            <a:xfrm>
              <a:off x="6152961" y="2945166"/>
              <a:ext cx="2099921" cy="1017295"/>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sp>
          <p:nvSpPr>
            <p:cNvPr id="26" name="文本框 25"/>
            <p:cNvSpPr txBox="1"/>
            <p:nvPr/>
          </p:nvSpPr>
          <p:spPr>
            <a:xfrm>
              <a:off x="6241256" y="3256156"/>
              <a:ext cx="1923330" cy="395313"/>
            </a:xfrm>
            <a:prstGeom prst="roundRect">
              <a:avLst/>
            </a:prstGeom>
            <a:solidFill>
              <a:schemeClr val="accent1"/>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charset="-122"/>
                </a:defRPr>
              </a:lvl1pPr>
            </a:lstStyle>
            <a:p>
              <a:r>
                <a:rPr lang="zh-CN" altLang="en-US" sz="2100" b="1" dirty="0">
                  <a:latin typeface="+mn-lt"/>
                  <a:ea typeface="+mn-ea"/>
                  <a:cs typeface="+mn-ea"/>
                  <a:sym typeface="+mn-lt"/>
                </a:rPr>
                <a:t>交通安全常识</a:t>
              </a:r>
            </a:p>
          </p:txBody>
        </p:sp>
      </p:grpSp>
      <p:sp>
        <p:nvSpPr>
          <p:cNvPr id="29" name="文本框 28"/>
          <p:cNvSpPr txBox="1"/>
          <p:nvPr/>
        </p:nvSpPr>
        <p:spPr>
          <a:xfrm>
            <a:off x="1076230" y="5015906"/>
            <a:ext cx="9809375" cy="874407"/>
          </a:xfrm>
          <a:prstGeom prst="rect">
            <a:avLst/>
          </a:prstGeom>
          <a:noFill/>
        </p:spPr>
        <p:txBody>
          <a:bodyPr wrap="square">
            <a:spAutoFit/>
          </a:bodyPr>
          <a:lstStyle/>
          <a:p>
            <a:pPr algn="ctr">
              <a:lnSpc>
                <a:spcPct val="150000"/>
              </a:lnSpc>
            </a:pPr>
            <a:r>
              <a:rPr lang="zh-CN" altLang="en-US" sz="1800" b="1" dirty="0">
                <a:solidFill>
                  <a:schemeClr val="tx1">
                    <a:lumMod val="75000"/>
                    <a:lumOff val="25000"/>
                  </a:schemeClr>
                </a:solidFill>
                <a:cs typeface="+mn-ea"/>
                <a:sym typeface="+mn-lt"/>
              </a:rPr>
              <a:t> 冬季来临，气候多变，事故高发，出门前请注意收听天气预报，关注路况信息，为了确保您和他人的安全</a:t>
            </a:r>
            <a:r>
              <a:rPr lang="en-US" altLang="zh-CN" sz="1800" b="1" dirty="0">
                <a:solidFill>
                  <a:schemeClr val="tx1">
                    <a:lumMod val="75000"/>
                    <a:lumOff val="25000"/>
                  </a:schemeClr>
                </a:solidFill>
                <a:cs typeface="+mn-ea"/>
                <a:sym typeface="+mn-lt"/>
              </a:rPr>
              <a:t>, </a:t>
            </a:r>
            <a:r>
              <a:rPr lang="zh-CN" altLang="en-US" sz="1800" b="1" dirty="0">
                <a:solidFill>
                  <a:schemeClr val="tx1">
                    <a:lumMod val="75000"/>
                    <a:lumOff val="25000"/>
                  </a:schemeClr>
                </a:solidFill>
                <a:cs typeface="+mn-ea"/>
                <a:sym typeface="+mn-lt"/>
              </a:rPr>
              <a:t>上路行驶请遵守交通规则，务必做到： </a:t>
            </a:r>
            <a:endParaRPr lang="en-US" altLang="zh-CN" sz="1800" b="1" dirty="0">
              <a:solidFill>
                <a:schemeClr val="tx1">
                  <a:lumMod val="75000"/>
                  <a:lumOff val="25000"/>
                </a:schemeClr>
              </a:solidFill>
              <a:cs typeface="+mn-ea"/>
              <a:sym typeface="+mn-lt"/>
            </a:endParaRP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75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75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27276" y="2462023"/>
            <a:ext cx="4164936" cy="2836905"/>
            <a:chOff x="985975" y="2185404"/>
            <a:chExt cx="5263529" cy="3585201"/>
          </a:xfrm>
        </p:grpSpPr>
        <p:sp>
          <p:nvSpPr>
            <p:cNvPr id="25603" name="AutoShape 10"/>
            <p:cNvSpPr>
              <a:spLocks noChangeArrowheads="1"/>
            </p:cNvSpPr>
            <p:nvPr/>
          </p:nvSpPr>
          <p:spPr bwMode="auto">
            <a:xfrm>
              <a:off x="985975" y="2185404"/>
              <a:ext cx="1646583"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000" b="1" dirty="0">
                  <a:solidFill>
                    <a:schemeClr val="bg1"/>
                  </a:solidFill>
                  <a:latin typeface="+mn-lt"/>
                  <a:ea typeface="+mn-ea"/>
                  <a:cs typeface="+mn-ea"/>
                  <a:sym typeface="+mn-lt"/>
                </a:rPr>
                <a:t>勤  保  养</a:t>
              </a:r>
              <a:endParaRPr lang="zh-CN" altLang="en-US" sz="1800" dirty="0">
                <a:solidFill>
                  <a:schemeClr val="bg1"/>
                </a:solidFill>
                <a:latin typeface="+mn-lt"/>
                <a:ea typeface="+mn-ea"/>
                <a:cs typeface="+mn-ea"/>
                <a:sym typeface="+mn-lt"/>
              </a:endParaRPr>
            </a:p>
          </p:txBody>
        </p:sp>
        <p:sp>
          <p:nvSpPr>
            <p:cNvPr id="25604" name="AutoShape 11"/>
            <p:cNvSpPr>
              <a:spLocks noChangeArrowheads="1"/>
            </p:cNvSpPr>
            <p:nvPr/>
          </p:nvSpPr>
          <p:spPr bwMode="auto">
            <a:xfrm>
              <a:off x="4602921" y="4289674"/>
              <a:ext cx="1646583"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000" b="1" dirty="0">
                  <a:solidFill>
                    <a:schemeClr val="bg1"/>
                  </a:solidFill>
                  <a:latin typeface="+mn-lt"/>
                  <a:ea typeface="+mn-ea"/>
                  <a:cs typeface="+mn-ea"/>
                  <a:sym typeface="+mn-lt"/>
                </a:rPr>
                <a:t>勤  调  整</a:t>
              </a:r>
              <a:endParaRPr lang="zh-CN" altLang="en-US" sz="2000" b="1" dirty="0">
                <a:solidFill>
                  <a:schemeClr val="bg1"/>
                </a:solidFill>
                <a:latin typeface="+mn-lt"/>
                <a:ea typeface="+mn-ea"/>
                <a:cs typeface="+mn-ea"/>
                <a:sym typeface="+mn-lt"/>
              </a:endParaRPr>
            </a:p>
          </p:txBody>
        </p:sp>
        <p:sp>
          <p:nvSpPr>
            <p:cNvPr id="25605" name="AutoShape 12"/>
            <p:cNvSpPr>
              <a:spLocks noChangeArrowheads="1"/>
            </p:cNvSpPr>
            <p:nvPr/>
          </p:nvSpPr>
          <p:spPr bwMode="auto">
            <a:xfrm>
              <a:off x="985975" y="4289674"/>
              <a:ext cx="1646583"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000" b="1" dirty="0">
                  <a:solidFill>
                    <a:schemeClr val="bg1"/>
                  </a:solidFill>
                  <a:latin typeface="+mn-lt"/>
                  <a:ea typeface="+mn-ea"/>
                  <a:cs typeface="+mn-ea"/>
                  <a:sym typeface="+mn-lt"/>
                </a:rPr>
                <a:t>勤  检  查</a:t>
              </a:r>
              <a:endParaRPr lang="zh-CN" altLang="en-US" sz="2000" b="1" dirty="0">
                <a:solidFill>
                  <a:schemeClr val="bg1"/>
                </a:solidFill>
                <a:latin typeface="+mn-lt"/>
                <a:ea typeface="+mn-ea"/>
                <a:cs typeface="+mn-ea"/>
                <a:sym typeface="+mn-lt"/>
              </a:endParaRPr>
            </a:p>
          </p:txBody>
        </p:sp>
        <p:sp>
          <p:nvSpPr>
            <p:cNvPr id="25606" name="AutoShape 13"/>
            <p:cNvSpPr>
              <a:spLocks noChangeArrowheads="1"/>
            </p:cNvSpPr>
            <p:nvPr/>
          </p:nvSpPr>
          <p:spPr bwMode="auto">
            <a:xfrm>
              <a:off x="4602921" y="2185404"/>
              <a:ext cx="1646583" cy="1480931"/>
            </a:xfrm>
            <a:prstGeom prst="roundRect">
              <a:avLst/>
            </a:prstGeom>
            <a:solidFill>
              <a:schemeClr val="accent1"/>
            </a:solidFill>
            <a:ln w="9525">
              <a:noFill/>
              <a:round/>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TW" altLang="en-US" sz="2000" b="1">
                  <a:solidFill>
                    <a:schemeClr val="bg1"/>
                  </a:solidFill>
                  <a:latin typeface="+mn-lt"/>
                  <a:ea typeface="+mn-ea"/>
                  <a:cs typeface="+mn-ea"/>
                  <a:sym typeface="+mn-lt"/>
                </a:rPr>
                <a:t>勤  清  洁</a:t>
              </a:r>
              <a:endParaRPr lang="zh-CN" altLang="en-US" sz="2000" b="1">
                <a:solidFill>
                  <a:schemeClr val="bg1"/>
                </a:solidFill>
                <a:latin typeface="+mn-lt"/>
                <a:ea typeface="+mn-ea"/>
                <a:cs typeface="+mn-ea"/>
                <a:sym typeface="+mn-lt"/>
              </a:endParaRPr>
            </a:p>
          </p:txBody>
        </p:sp>
        <p:sp>
          <p:nvSpPr>
            <p:cNvPr id="2" name="矩形: 圆角 1"/>
            <p:cNvSpPr/>
            <p:nvPr/>
          </p:nvSpPr>
          <p:spPr>
            <a:xfrm>
              <a:off x="2844972" y="3271197"/>
              <a:ext cx="1480931" cy="14809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600" dirty="0">
                  <a:cs typeface="+mn-ea"/>
                  <a:sym typeface="+mn-lt"/>
                </a:rPr>
                <a:t>四勤</a:t>
              </a: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00" y="514350"/>
            <a:ext cx="5829300" cy="5829300"/>
          </a:xfrm>
          <a:prstGeom prst="rect">
            <a:avLst/>
          </a:prstGeom>
        </p:spPr>
      </p:pic>
    </p:spTree>
  </p:cSld>
  <p:clrMapOvr>
    <a:masterClrMapping/>
  </p:clrMapOvr>
  <p:transition spd="med"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668467"/>
            <a:ext cx="12192001" cy="1113676"/>
            <a:chOff x="0" y="5160781"/>
            <a:chExt cx="12192001" cy="1296087"/>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sp>
        <p:nvSpPr>
          <p:cNvPr id="14" name="文本框 13"/>
          <p:cNvSpPr txBox="1"/>
          <p:nvPr/>
        </p:nvSpPr>
        <p:spPr>
          <a:xfrm>
            <a:off x="627055" y="2594332"/>
            <a:ext cx="6710047" cy="2123658"/>
          </a:xfrm>
          <a:prstGeom prst="rect">
            <a:avLst/>
          </a:prstGeom>
          <a:noFill/>
        </p:spPr>
        <p:txBody>
          <a:bodyPr wrap="square" rtlCol="0">
            <a:spAutoFit/>
            <a:scene3d>
              <a:camera prst="orthographicFront"/>
              <a:lightRig rig="threePt" dir="t"/>
            </a:scene3d>
            <a:sp3d contourW="12700"/>
          </a:bodyPr>
          <a:lstStyle/>
          <a:p>
            <a:pPr lvl="0">
              <a:defRPr/>
            </a:pPr>
            <a:r>
              <a:rPr lang="zh-CN" altLang="en-US" sz="6600" spc="-300" dirty="0">
                <a:solidFill>
                  <a:schemeClr val="tx1">
                    <a:lumMod val="75000"/>
                    <a:lumOff val="25000"/>
                  </a:schemeClr>
                </a:solidFill>
                <a:cs typeface="+mn-ea"/>
                <a:sym typeface="+mn-lt"/>
              </a:rPr>
              <a:t>驾驶员基本素质及常见不良心理现象</a:t>
            </a:r>
          </a:p>
        </p:txBody>
      </p:sp>
      <p:sp>
        <p:nvSpPr>
          <p:cNvPr id="15" name="文本框 14"/>
          <p:cNvSpPr txBox="1"/>
          <p:nvPr/>
        </p:nvSpPr>
        <p:spPr>
          <a:xfrm>
            <a:off x="760405" y="4698880"/>
            <a:ext cx="5970595"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i="0" u="none" strike="noStrike" kern="1200" cap="none" spc="0" normalizeH="0" baseline="0" noProof="0" dirty="0">
                <a:ln>
                  <a:noFill/>
                </a:ln>
                <a:solidFill>
                  <a:srgbClr val="000000">
                    <a:lumMod val="85000"/>
                    <a:lumOff val="15000"/>
                  </a:srgbClr>
                </a:solidFill>
                <a:effectLst/>
                <a:uLnTx/>
                <a:uFillTx/>
                <a:cs typeface="+mn-ea"/>
                <a:sym typeface="+mn-lt"/>
              </a:rPr>
              <a:t>The user can demonstrate on a projector or computer, or print the presentation and make it into a film to be used in a wider field</a:t>
            </a:r>
          </a:p>
        </p:txBody>
      </p:sp>
      <p:sp>
        <p:nvSpPr>
          <p:cNvPr id="16" name="文本框 15"/>
          <p:cNvSpPr txBox="1"/>
          <p:nvPr/>
        </p:nvSpPr>
        <p:spPr>
          <a:xfrm>
            <a:off x="760405" y="1340298"/>
            <a:ext cx="3262432" cy="132343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E2392B"/>
                </a:solidFill>
                <a:effectLst/>
                <a:uLnTx/>
                <a:uFillTx/>
                <a:cs typeface="+mn-ea"/>
                <a:sym typeface="+mn-lt"/>
              </a:rPr>
              <a:t>第一章</a:t>
            </a: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4351" y="968346"/>
            <a:ext cx="4654550" cy="465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down)">
                                      <p:cBhvr>
                                        <p:cTn id="28" dur="500"/>
                                        <p:tgtEl>
                                          <p:spTgt spid="14"/>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p:nvPr/>
        </p:nvSpPr>
        <p:spPr>
          <a:xfrm>
            <a:off x="2148024" y="1638444"/>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01</a:t>
            </a:r>
            <a:endParaRPr lang="en-US" sz="3600" b="1" dirty="0">
              <a:solidFill>
                <a:schemeClr val="bg1"/>
              </a:solidFill>
              <a:cs typeface="+mn-ea"/>
              <a:sym typeface="+mn-lt"/>
            </a:endParaRPr>
          </a:p>
        </p:txBody>
      </p:sp>
      <p:sp>
        <p:nvSpPr>
          <p:cNvPr id="3" name="文本框 2"/>
          <p:cNvSpPr txBox="1"/>
          <p:nvPr/>
        </p:nvSpPr>
        <p:spPr>
          <a:xfrm>
            <a:off x="2911902" y="1638444"/>
            <a:ext cx="45429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交叉路口、人行横道不超 </a:t>
            </a:r>
          </a:p>
        </p:txBody>
      </p:sp>
      <p:sp>
        <p:nvSpPr>
          <p:cNvPr id="4" name="Rounded Rectangle 15"/>
          <p:cNvSpPr/>
          <p:nvPr/>
        </p:nvSpPr>
        <p:spPr>
          <a:xfrm>
            <a:off x="2148024" y="2597383"/>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02</a:t>
            </a:r>
            <a:endParaRPr lang="en-US" sz="3600" b="1" dirty="0">
              <a:solidFill>
                <a:schemeClr val="bg1"/>
              </a:solidFill>
              <a:cs typeface="+mn-ea"/>
              <a:sym typeface="+mn-lt"/>
            </a:endParaRPr>
          </a:p>
        </p:txBody>
      </p:sp>
      <p:sp>
        <p:nvSpPr>
          <p:cNvPr id="5" name="文本框 4"/>
          <p:cNvSpPr txBox="1"/>
          <p:nvPr/>
        </p:nvSpPr>
        <p:spPr>
          <a:xfrm>
            <a:off x="2911903" y="2597383"/>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视线不好不超</a:t>
            </a:r>
          </a:p>
        </p:txBody>
      </p:sp>
      <p:sp>
        <p:nvSpPr>
          <p:cNvPr id="6" name="Rounded Rectangle 15"/>
          <p:cNvSpPr/>
          <p:nvPr/>
        </p:nvSpPr>
        <p:spPr>
          <a:xfrm>
            <a:off x="2148024" y="3528328"/>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03</a:t>
            </a:r>
            <a:endParaRPr lang="en-US" sz="3600" b="1" dirty="0">
              <a:solidFill>
                <a:schemeClr val="bg1"/>
              </a:solidFill>
              <a:cs typeface="+mn-ea"/>
              <a:sym typeface="+mn-lt"/>
            </a:endParaRPr>
          </a:p>
        </p:txBody>
      </p:sp>
      <p:sp>
        <p:nvSpPr>
          <p:cNvPr id="7" name="文本框 6"/>
          <p:cNvSpPr txBox="1"/>
          <p:nvPr/>
        </p:nvSpPr>
        <p:spPr>
          <a:xfrm>
            <a:off x="2911903" y="3528328"/>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无把握不超</a:t>
            </a:r>
          </a:p>
        </p:txBody>
      </p:sp>
      <p:sp>
        <p:nvSpPr>
          <p:cNvPr id="8" name="Rounded Rectangle 15"/>
          <p:cNvSpPr/>
          <p:nvPr/>
        </p:nvSpPr>
        <p:spPr>
          <a:xfrm>
            <a:off x="2148024" y="4507838"/>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04</a:t>
            </a:r>
            <a:endParaRPr lang="en-US" sz="3600" b="1" dirty="0">
              <a:solidFill>
                <a:schemeClr val="bg1"/>
              </a:solidFill>
              <a:cs typeface="+mn-ea"/>
              <a:sym typeface="+mn-lt"/>
            </a:endParaRPr>
          </a:p>
        </p:txBody>
      </p:sp>
      <p:sp>
        <p:nvSpPr>
          <p:cNvPr id="9" name="文本框 8"/>
          <p:cNvSpPr txBox="1"/>
          <p:nvPr/>
        </p:nvSpPr>
        <p:spPr>
          <a:xfrm>
            <a:off x="2911903" y="4507838"/>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危险道路不超</a:t>
            </a:r>
          </a:p>
        </p:txBody>
      </p:sp>
      <p:sp>
        <p:nvSpPr>
          <p:cNvPr id="10" name="Rounded Rectangle 15"/>
          <p:cNvSpPr/>
          <p:nvPr/>
        </p:nvSpPr>
        <p:spPr>
          <a:xfrm>
            <a:off x="2148024" y="5459354"/>
            <a:ext cx="763879" cy="738253"/>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3600" b="1" dirty="0">
                <a:solidFill>
                  <a:schemeClr val="bg1"/>
                </a:solidFill>
                <a:cs typeface="+mn-ea"/>
                <a:sym typeface="+mn-lt"/>
              </a:rPr>
              <a:t>05</a:t>
            </a:r>
            <a:endParaRPr lang="en-US" sz="3600" b="1" dirty="0">
              <a:solidFill>
                <a:schemeClr val="bg1"/>
              </a:solidFill>
              <a:cs typeface="+mn-ea"/>
              <a:sym typeface="+mn-lt"/>
            </a:endParaRPr>
          </a:p>
        </p:txBody>
      </p:sp>
      <p:sp>
        <p:nvSpPr>
          <p:cNvPr id="11" name="文本框 10"/>
          <p:cNvSpPr txBox="1"/>
          <p:nvPr/>
        </p:nvSpPr>
        <p:spPr>
          <a:xfrm>
            <a:off x="2911903" y="5459354"/>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前车不让不超</a:t>
            </a:r>
          </a:p>
        </p:txBody>
      </p:sp>
      <p:sp>
        <p:nvSpPr>
          <p:cNvPr id="22" name="Text Box 10"/>
          <p:cNvSpPr txBox="1">
            <a:spLocks noChangeArrowheads="1"/>
          </p:cNvSpPr>
          <p:nvPr/>
        </p:nvSpPr>
        <p:spPr bwMode="auto">
          <a:xfrm rot="5400000">
            <a:off x="-199510" y="3409006"/>
            <a:ext cx="2654593" cy="923729"/>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lang="zh-CN" altLang="en-US" sz="3600" b="1" dirty="0">
                <a:solidFill>
                  <a:schemeClr val="bg1"/>
                </a:solidFill>
                <a:latin typeface="+mn-lt"/>
                <a:ea typeface="+mn-ea"/>
                <a:cs typeface="+mn-ea"/>
                <a:sym typeface="+mn-lt"/>
              </a:rPr>
              <a:t>五 不 超 </a:t>
            </a: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53378" y="946920"/>
            <a:ext cx="5318884" cy="5318884"/>
          </a:xfrm>
          <a:prstGeom prst="rect">
            <a:avLst/>
          </a:prstGeom>
        </p:spPr>
      </p:pic>
    </p:spTree>
  </p:cSld>
  <p:clrMapOvr>
    <a:masterClrMapping/>
  </p:clrMapOvr>
  <p:transition spd="med"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p:nvPr/>
        </p:nvSpPr>
        <p:spPr>
          <a:xfrm>
            <a:off x="2198825" y="1130300"/>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01</a:t>
            </a:r>
            <a:endParaRPr lang="en-US" sz="2800" b="1" dirty="0">
              <a:solidFill>
                <a:schemeClr val="bg1"/>
              </a:solidFill>
              <a:cs typeface="+mn-ea"/>
              <a:sym typeface="+mn-lt"/>
            </a:endParaRPr>
          </a:p>
        </p:txBody>
      </p:sp>
      <p:sp>
        <p:nvSpPr>
          <p:cNvPr id="3" name="文本框 2"/>
          <p:cNvSpPr txBox="1"/>
          <p:nvPr/>
        </p:nvSpPr>
        <p:spPr>
          <a:xfrm>
            <a:off x="2962703" y="1133907"/>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开 英 雄 车</a:t>
            </a:r>
          </a:p>
        </p:txBody>
      </p:sp>
      <p:sp>
        <p:nvSpPr>
          <p:cNvPr id="4" name="Rounded Rectangle 15"/>
          <p:cNvSpPr/>
          <p:nvPr/>
        </p:nvSpPr>
        <p:spPr>
          <a:xfrm>
            <a:off x="2198825" y="206416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02</a:t>
            </a:r>
            <a:endParaRPr lang="en-US" sz="2800" b="1" dirty="0">
              <a:solidFill>
                <a:schemeClr val="bg1"/>
              </a:solidFill>
              <a:cs typeface="+mn-ea"/>
              <a:sym typeface="+mn-lt"/>
            </a:endParaRPr>
          </a:p>
        </p:txBody>
      </p:sp>
      <p:sp>
        <p:nvSpPr>
          <p:cNvPr id="5" name="文本框 4"/>
          <p:cNvSpPr txBox="1"/>
          <p:nvPr/>
        </p:nvSpPr>
        <p:spPr>
          <a:xfrm>
            <a:off x="2962703" y="2085967"/>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开 冒 险 车</a:t>
            </a:r>
          </a:p>
        </p:txBody>
      </p:sp>
      <p:sp>
        <p:nvSpPr>
          <p:cNvPr id="6" name="Rounded Rectangle 15"/>
          <p:cNvSpPr/>
          <p:nvPr/>
        </p:nvSpPr>
        <p:spPr>
          <a:xfrm>
            <a:off x="2198825" y="2982237"/>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03</a:t>
            </a:r>
            <a:endParaRPr lang="en-US" sz="2800" b="1" dirty="0">
              <a:solidFill>
                <a:schemeClr val="bg1"/>
              </a:solidFill>
              <a:cs typeface="+mn-ea"/>
              <a:sym typeface="+mn-lt"/>
            </a:endParaRPr>
          </a:p>
        </p:txBody>
      </p:sp>
      <p:sp>
        <p:nvSpPr>
          <p:cNvPr id="7" name="文本框 6"/>
          <p:cNvSpPr txBox="1"/>
          <p:nvPr/>
        </p:nvSpPr>
        <p:spPr>
          <a:xfrm>
            <a:off x="2962703" y="3004035"/>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开 疲 劳 车</a:t>
            </a:r>
          </a:p>
        </p:txBody>
      </p:sp>
      <p:sp>
        <p:nvSpPr>
          <p:cNvPr id="8" name="Rounded Rectangle 15"/>
          <p:cNvSpPr/>
          <p:nvPr/>
        </p:nvSpPr>
        <p:spPr>
          <a:xfrm>
            <a:off x="2198825" y="3924588"/>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04</a:t>
            </a:r>
            <a:endParaRPr lang="en-US" sz="2800" b="1" dirty="0">
              <a:solidFill>
                <a:schemeClr val="bg1"/>
              </a:solidFill>
              <a:cs typeface="+mn-ea"/>
              <a:sym typeface="+mn-lt"/>
            </a:endParaRPr>
          </a:p>
        </p:txBody>
      </p:sp>
      <p:sp>
        <p:nvSpPr>
          <p:cNvPr id="9" name="文本框 8"/>
          <p:cNvSpPr txBox="1"/>
          <p:nvPr/>
        </p:nvSpPr>
        <p:spPr>
          <a:xfrm>
            <a:off x="2962703" y="3946386"/>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开 赌 气 车</a:t>
            </a:r>
          </a:p>
        </p:txBody>
      </p:sp>
      <p:sp>
        <p:nvSpPr>
          <p:cNvPr id="10" name="Rounded Rectangle 15"/>
          <p:cNvSpPr/>
          <p:nvPr/>
        </p:nvSpPr>
        <p:spPr>
          <a:xfrm>
            <a:off x="2198825" y="4852942"/>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05</a:t>
            </a:r>
            <a:endParaRPr lang="en-US" sz="2800" b="1" dirty="0">
              <a:solidFill>
                <a:schemeClr val="bg1"/>
              </a:solidFill>
              <a:cs typeface="+mn-ea"/>
              <a:sym typeface="+mn-lt"/>
            </a:endParaRPr>
          </a:p>
        </p:txBody>
      </p:sp>
      <p:sp>
        <p:nvSpPr>
          <p:cNvPr id="11" name="文本框 10"/>
          <p:cNvSpPr txBox="1"/>
          <p:nvPr/>
        </p:nvSpPr>
        <p:spPr>
          <a:xfrm>
            <a:off x="2962703" y="4874740"/>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前车不让不超</a:t>
            </a:r>
          </a:p>
        </p:txBody>
      </p:sp>
      <p:sp>
        <p:nvSpPr>
          <p:cNvPr id="22" name="Text Box 10"/>
          <p:cNvSpPr txBox="1">
            <a:spLocks noChangeArrowheads="1"/>
          </p:cNvSpPr>
          <p:nvPr/>
        </p:nvSpPr>
        <p:spPr bwMode="auto">
          <a:xfrm rot="5400000">
            <a:off x="-167760" y="3198219"/>
            <a:ext cx="2654593" cy="923729"/>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lang="zh-CN" altLang="en-US" sz="3600" b="1" dirty="0">
                <a:solidFill>
                  <a:schemeClr val="bg1"/>
                </a:solidFill>
                <a:latin typeface="+mn-lt"/>
                <a:ea typeface="+mn-ea"/>
                <a:cs typeface="+mn-ea"/>
                <a:sym typeface="+mn-lt"/>
              </a:rPr>
              <a:t>六不开</a:t>
            </a:r>
          </a:p>
        </p:txBody>
      </p:sp>
      <p:sp>
        <p:nvSpPr>
          <p:cNvPr id="13" name="Rounded Rectangle 15"/>
          <p:cNvSpPr/>
          <p:nvPr/>
        </p:nvSpPr>
        <p:spPr>
          <a:xfrm>
            <a:off x="2198825" y="5720736"/>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06</a:t>
            </a:r>
            <a:endParaRPr lang="en-US" sz="2800" b="1" dirty="0">
              <a:solidFill>
                <a:schemeClr val="bg1"/>
              </a:solidFill>
              <a:cs typeface="+mn-ea"/>
              <a:sym typeface="+mn-lt"/>
            </a:endParaRPr>
          </a:p>
        </p:txBody>
      </p:sp>
      <p:sp>
        <p:nvSpPr>
          <p:cNvPr id="14" name="文本框 13"/>
          <p:cNvSpPr txBox="1"/>
          <p:nvPr/>
        </p:nvSpPr>
        <p:spPr>
          <a:xfrm>
            <a:off x="2962703" y="5742534"/>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开 违 章 车 </a:t>
            </a: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728" y="952788"/>
            <a:ext cx="5943600" cy="5943600"/>
          </a:xfrm>
          <a:prstGeom prst="rect">
            <a:avLst/>
          </a:prstGeom>
        </p:spPr>
      </p:pic>
    </p:spTree>
  </p:cSld>
  <p:clrMapOvr>
    <a:masterClrMapping/>
  </p:clrMapOvr>
  <p:transition spd="med"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 presetClass="entr" presetSubtype="4"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22" grpId="0" animBg="1"/>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p:nvPr/>
        </p:nvSpPr>
        <p:spPr>
          <a:xfrm>
            <a:off x="5315507" y="2723302"/>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01</a:t>
            </a:r>
            <a:endParaRPr lang="en-US" sz="2800" b="1" dirty="0">
              <a:solidFill>
                <a:schemeClr val="bg1"/>
              </a:solidFill>
              <a:cs typeface="+mn-ea"/>
              <a:sym typeface="+mn-lt"/>
            </a:endParaRPr>
          </a:p>
        </p:txBody>
      </p:sp>
      <p:sp>
        <p:nvSpPr>
          <p:cNvPr id="3" name="文本框 2"/>
          <p:cNvSpPr txBox="1"/>
          <p:nvPr/>
        </p:nvSpPr>
        <p:spPr>
          <a:xfrm>
            <a:off x="6079385" y="2726909"/>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过城镇闹市慢</a:t>
            </a:r>
          </a:p>
        </p:txBody>
      </p:sp>
      <p:sp>
        <p:nvSpPr>
          <p:cNvPr id="4" name="Rounded Rectangle 15"/>
          <p:cNvSpPr/>
          <p:nvPr/>
        </p:nvSpPr>
        <p:spPr>
          <a:xfrm>
            <a:off x="5315507" y="3657171"/>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02</a:t>
            </a:r>
            <a:endParaRPr lang="en-US" sz="2800" b="1" dirty="0">
              <a:solidFill>
                <a:schemeClr val="bg1"/>
              </a:solidFill>
              <a:cs typeface="+mn-ea"/>
              <a:sym typeface="+mn-lt"/>
            </a:endParaRPr>
          </a:p>
        </p:txBody>
      </p:sp>
      <p:sp>
        <p:nvSpPr>
          <p:cNvPr id="5" name="文本框 4"/>
          <p:cNvSpPr txBox="1"/>
          <p:nvPr/>
        </p:nvSpPr>
        <p:spPr>
          <a:xfrm>
            <a:off x="6079385" y="3678969"/>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交叉路口慢</a:t>
            </a:r>
          </a:p>
        </p:txBody>
      </p:sp>
      <p:sp>
        <p:nvSpPr>
          <p:cNvPr id="6" name="Rounded Rectangle 15"/>
          <p:cNvSpPr/>
          <p:nvPr/>
        </p:nvSpPr>
        <p:spPr>
          <a:xfrm>
            <a:off x="5315507" y="457523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03</a:t>
            </a:r>
            <a:endParaRPr lang="en-US" sz="2800" b="1" dirty="0">
              <a:solidFill>
                <a:schemeClr val="bg1"/>
              </a:solidFill>
              <a:cs typeface="+mn-ea"/>
              <a:sym typeface="+mn-lt"/>
            </a:endParaRPr>
          </a:p>
        </p:txBody>
      </p:sp>
      <p:sp>
        <p:nvSpPr>
          <p:cNvPr id="7" name="文本框 6"/>
          <p:cNvSpPr txBox="1"/>
          <p:nvPr/>
        </p:nvSpPr>
        <p:spPr>
          <a:xfrm>
            <a:off x="6079385" y="4597037"/>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大风视线不好慢</a:t>
            </a:r>
          </a:p>
        </p:txBody>
      </p:sp>
      <p:sp>
        <p:nvSpPr>
          <p:cNvPr id="8" name="Rounded Rectangle 15"/>
          <p:cNvSpPr/>
          <p:nvPr/>
        </p:nvSpPr>
        <p:spPr>
          <a:xfrm>
            <a:off x="5315507" y="5517590"/>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04</a:t>
            </a:r>
            <a:endParaRPr lang="en-US" sz="2800" b="1" dirty="0">
              <a:solidFill>
                <a:schemeClr val="bg1"/>
              </a:solidFill>
              <a:cs typeface="+mn-ea"/>
              <a:sym typeface="+mn-lt"/>
            </a:endParaRPr>
          </a:p>
        </p:txBody>
      </p:sp>
      <p:sp>
        <p:nvSpPr>
          <p:cNvPr id="9" name="文本框 8"/>
          <p:cNvSpPr txBox="1"/>
          <p:nvPr/>
        </p:nvSpPr>
        <p:spPr>
          <a:xfrm>
            <a:off x="6079385" y="5539388"/>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超高超长慢</a:t>
            </a:r>
          </a:p>
        </p:txBody>
      </p:sp>
      <p:sp>
        <p:nvSpPr>
          <p:cNvPr id="10" name="Rounded Rectangle 15"/>
          <p:cNvSpPr/>
          <p:nvPr/>
        </p:nvSpPr>
        <p:spPr>
          <a:xfrm>
            <a:off x="973409" y="2745100"/>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05</a:t>
            </a:r>
            <a:endParaRPr lang="en-US" sz="2800" b="1" dirty="0">
              <a:solidFill>
                <a:schemeClr val="bg1"/>
              </a:solidFill>
              <a:cs typeface="+mn-ea"/>
              <a:sym typeface="+mn-lt"/>
            </a:endParaRPr>
          </a:p>
        </p:txBody>
      </p:sp>
      <p:sp>
        <p:nvSpPr>
          <p:cNvPr id="11" name="文本框 10"/>
          <p:cNvSpPr txBox="1"/>
          <p:nvPr/>
        </p:nvSpPr>
        <p:spPr>
          <a:xfrm>
            <a:off x="1737287" y="2766898"/>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转弯过桥、险道慢</a:t>
            </a:r>
          </a:p>
        </p:txBody>
      </p:sp>
      <p:sp>
        <p:nvSpPr>
          <p:cNvPr id="22" name="Text Box 10"/>
          <p:cNvSpPr txBox="1">
            <a:spLocks noChangeArrowheads="1"/>
          </p:cNvSpPr>
          <p:nvPr/>
        </p:nvSpPr>
        <p:spPr bwMode="auto">
          <a:xfrm>
            <a:off x="3948954" y="1576875"/>
            <a:ext cx="1843259" cy="715089"/>
          </a:xfrm>
          <a:prstGeom prst="roundRect">
            <a:avLst/>
          </a:prstGeom>
          <a:solidFill>
            <a:schemeClr val="accent1"/>
          </a:solidFill>
          <a:ln w="9525">
            <a:noFill/>
            <a:miter lim="800000"/>
          </a:ln>
        </p:spPr>
        <p:txBody>
          <a:bodyPr vert="horz"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3600" b="1" dirty="0">
                <a:solidFill>
                  <a:schemeClr val="bg1"/>
                </a:solidFill>
                <a:latin typeface="+mn-lt"/>
                <a:ea typeface="+mn-ea"/>
                <a:cs typeface="+mn-ea"/>
                <a:sym typeface="+mn-lt"/>
              </a:rPr>
              <a:t>七  慢 </a:t>
            </a:r>
          </a:p>
        </p:txBody>
      </p:sp>
      <p:sp>
        <p:nvSpPr>
          <p:cNvPr id="13" name="Rounded Rectangle 15"/>
          <p:cNvSpPr/>
          <p:nvPr/>
        </p:nvSpPr>
        <p:spPr>
          <a:xfrm>
            <a:off x="973409" y="3749352"/>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06</a:t>
            </a:r>
            <a:endParaRPr lang="en-US" sz="2800" b="1" dirty="0">
              <a:solidFill>
                <a:schemeClr val="bg1"/>
              </a:solidFill>
              <a:cs typeface="+mn-ea"/>
              <a:sym typeface="+mn-lt"/>
            </a:endParaRPr>
          </a:p>
        </p:txBody>
      </p:sp>
      <p:sp>
        <p:nvSpPr>
          <p:cNvPr id="14" name="文本框 13"/>
          <p:cNvSpPr txBox="1"/>
          <p:nvPr/>
        </p:nvSpPr>
        <p:spPr>
          <a:xfrm>
            <a:off x="1737287" y="3771150"/>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复杂路段慢</a:t>
            </a:r>
          </a:p>
        </p:txBody>
      </p:sp>
      <p:sp>
        <p:nvSpPr>
          <p:cNvPr id="15" name="Rounded Rectangle 15"/>
          <p:cNvSpPr/>
          <p:nvPr/>
        </p:nvSpPr>
        <p:spPr>
          <a:xfrm>
            <a:off x="973409" y="4864171"/>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07</a:t>
            </a:r>
            <a:endParaRPr lang="en-US" sz="2800" b="1" dirty="0">
              <a:solidFill>
                <a:schemeClr val="bg1"/>
              </a:solidFill>
              <a:cs typeface="+mn-ea"/>
              <a:sym typeface="+mn-lt"/>
            </a:endParaRPr>
          </a:p>
        </p:txBody>
      </p:sp>
      <p:sp>
        <p:nvSpPr>
          <p:cNvPr id="16" name="文本框 15"/>
          <p:cNvSpPr txBox="1"/>
          <p:nvPr/>
        </p:nvSpPr>
        <p:spPr>
          <a:xfrm>
            <a:off x="1737287" y="4627437"/>
            <a:ext cx="3133297" cy="10826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停车会车、进、出车场慢</a:t>
            </a: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52607" y="1257300"/>
            <a:ext cx="5600700" cy="5600700"/>
          </a:xfrm>
          <a:prstGeom prst="rect">
            <a:avLst/>
          </a:prstGeom>
        </p:spPr>
      </p:pic>
    </p:spTree>
  </p:cSld>
  <p:clrMapOvr>
    <a:masterClrMapping/>
  </p:clrMapOvr>
  <p:transition spd="slow" advTm="3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2"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42"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par>
                          <p:cTn id="87" fill="hold">
                            <p:stCondLst>
                              <p:cond delay="11000"/>
                            </p:stCondLst>
                            <p:childTnLst>
                              <p:par>
                                <p:cTn id="88" presetID="2" presetClass="entr" presetSubtype="4"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additive="base">
                                        <p:cTn id="90" dur="500" fill="hold"/>
                                        <p:tgtEl>
                                          <p:spTgt spid="17"/>
                                        </p:tgtEl>
                                        <p:attrNameLst>
                                          <p:attrName>ppt_x</p:attrName>
                                        </p:attrNameLst>
                                      </p:cBhvr>
                                      <p:tavLst>
                                        <p:tav tm="0">
                                          <p:val>
                                            <p:strVal val="#ppt_x"/>
                                          </p:val>
                                        </p:tav>
                                        <p:tav tm="100000">
                                          <p:val>
                                            <p:strVal val="#ppt_x"/>
                                          </p:val>
                                        </p:tav>
                                      </p:tavLst>
                                    </p:anim>
                                    <p:anim calcmode="lin" valueType="num">
                                      <p:cBhvr additive="base">
                                        <p:cTn id="9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22"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p:cNvSpPr/>
          <p:nvPr/>
        </p:nvSpPr>
        <p:spPr>
          <a:xfrm>
            <a:off x="1044189" y="207609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01</a:t>
            </a:r>
            <a:endParaRPr lang="en-US" sz="2800" b="1" dirty="0">
              <a:solidFill>
                <a:schemeClr val="bg1"/>
              </a:solidFill>
              <a:cs typeface="+mn-ea"/>
              <a:sym typeface="+mn-lt"/>
            </a:endParaRPr>
          </a:p>
        </p:txBody>
      </p:sp>
      <p:sp>
        <p:nvSpPr>
          <p:cNvPr id="3" name="文本框 2"/>
          <p:cNvSpPr txBox="1"/>
          <p:nvPr/>
        </p:nvSpPr>
        <p:spPr>
          <a:xfrm>
            <a:off x="1808067" y="2079706"/>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不准无照驾车</a:t>
            </a:r>
          </a:p>
        </p:txBody>
      </p:sp>
      <p:sp>
        <p:nvSpPr>
          <p:cNvPr id="4" name="Rounded Rectangle 15"/>
          <p:cNvSpPr/>
          <p:nvPr/>
        </p:nvSpPr>
        <p:spPr>
          <a:xfrm>
            <a:off x="1044189" y="3009968"/>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02</a:t>
            </a:r>
            <a:endParaRPr lang="en-US" sz="2800" b="1" dirty="0">
              <a:solidFill>
                <a:schemeClr val="bg1"/>
              </a:solidFill>
              <a:cs typeface="+mn-ea"/>
              <a:sym typeface="+mn-lt"/>
            </a:endParaRPr>
          </a:p>
        </p:txBody>
      </p:sp>
      <p:sp>
        <p:nvSpPr>
          <p:cNvPr id="5" name="文本框 4"/>
          <p:cNvSpPr txBox="1"/>
          <p:nvPr/>
        </p:nvSpPr>
        <p:spPr>
          <a:xfrm>
            <a:off x="1808067" y="3031766"/>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交叉路口慢</a:t>
            </a:r>
          </a:p>
        </p:txBody>
      </p:sp>
      <p:sp>
        <p:nvSpPr>
          <p:cNvPr id="6" name="Rounded Rectangle 15"/>
          <p:cNvSpPr/>
          <p:nvPr/>
        </p:nvSpPr>
        <p:spPr>
          <a:xfrm>
            <a:off x="1044189" y="3928036"/>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03</a:t>
            </a:r>
            <a:endParaRPr lang="en-US" sz="2800" b="1" dirty="0">
              <a:solidFill>
                <a:schemeClr val="bg1"/>
              </a:solidFill>
              <a:cs typeface="+mn-ea"/>
              <a:sym typeface="+mn-lt"/>
            </a:endParaRPr>
          </a:p>
        </p:txBody>
      </p:sp>
      <p:sp>
        <p:nvSpPr>
          <p:cNvPr id="7" name="文本框 6"/>
          <p:cNvSpPr txBox="1"/>
          <p:nvPr/>
        </p:nvSpPr>
        <p:spPr>
          <a:xfrm>
            <a:off x="1808067" y="3949834"/>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不准疲劳驾车</a:t>
            </a:r>
          </a:p>
        </p:txBody>
      </p:sp>
      <p:sp>
        <p:nvSpPr>
          <p:cNvPr id="8" name="Rounded Rectangle 15"/>
          <p:cNvSpPr/>
          <p:nvPr/>
        </p:nvSpPr>
        <p:spPr>
          <a:xfrm>
            <a:off x="1044189" y="4870387"/>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04</a:t>
            </a:r>
            <a:endParaRPr lang="en-US" sz="2800" b="1" dirty="0">
              <a:solidFill>
                <a:schemeClr val="bg1"/>
              </a:solidFill>
              <a:cs typeface="+mn-ea"/>
              <a:sym typeface="+mn-lt"/>
            </a:endParaRPr>
          </a:p>
        </p:txBody>
      </p:sp>
      <p:sp>
        <p:nvSpPr>
          <p:cNvPr id="9" name="文本框 8"/>
          <p:cNvSpPr txBox="1"/>
          <p:nvPr/>
        </p:nvSpPr>
        <p:spPr>
          <a:xfrm>
            <a:off x="1808067" y="4892185"/>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准 违 章 超 车</a:t>
            </a:r>
          </a:p>
        </p:txBody>
      </p:sp>
      <p:sp>
        <p:nvSpPr>
          <p:cNvPr id="22" name="Text Box 10"/>
          <p:cNvSpPr txBox="1">
            <a:spLocks noChangeArrowheads="1"/>
          </p:cNvSpPr>
          <p:nvPr/>
        </p:nvSpPr>
        <p:spPr bwMode="auto">
          <a:xfrm rot="5400000">
            <a:off x="4873735" y="4113520"/>
            <a:ext cx="1900238" cy="715089"/>
          </a:xfrm>
          <a:prstGeom prst="roundRect">
            <a:avLst/>
          </a:prstGeom>
          <a:solidFill>
            <a:schemeClr val="accent1"/>
          </a:solidFill>
          <a:ln w="9525">
            <a:noFill/>
            <a:miter lim="800000"/>
          </a:ln>
        </p:spPr>
        <p:txBody>
          <a:bodyPr vert="vert270"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3600" b="1" dirty="0">
                <a:solidFill>
                  <a:schemeClr val="bg1"/>
                </a:solidFill>
                <a:latin typeface="+mn-lt"/>
                <a:ea typeface="+mn-ea"/>
                <a:cs typeface="+mn-ea"/>
                <a:sym typeface="+mn-lt"/>
              </a:rPr>
              <a:t>八不准</a:t>
            </a:r>
          </a:p>
        </p:txBody>
      </p:sp>
      <p:sp>
        <p:nvSpPr>
          <p:cNvPr id="17" name="Rounded Rectangle 15"/>
          <p:cNvSpPr/>
          <p:nvPr/>
        </p:nvSpPr>
        <p:spPr>
          <a:xfrm>
            <a:off x="7621725" y="2072492"/>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05</a:t>
            </a:r>
            <a:endParaRPr lang="en-US" sz="2800" b="1" dirty="0">
              <a:solidFill>
                <a:schemeClr val="bg1"/>
              </a:solidFill>
              <a:cs typeface="+mn-ea"/>
              <a:sym typeface="+mn-lt"/>
            </a:endParaRPr>
          </a:p>
        </p:txBody>
      </p:sp>
      <p:sp>
        <p:nvSpPr>
          <p:cNvPr id="18" name="文本框 17"/>
          <p:cNvSpPr txBox="1"/>
          <p:nvPr/>
        </p:nvSpPr>
        <p:spPr>
          <a:xfrm>
            <a:off x="8385603" y="2076099"/>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不准酒后驾车 </a:t>
            </a:r>
          </a:p>
        </p:txBody>
      </p:sp>
      <p:sp>
        <p:nvSpPr>
          <p:cNvPr id="19" name="Rounded Rectangle 15"/>
          <p:cNvSpPr/>
          <p:nvPr/>
        </p:nvSpPr>
        <p:spPr>
          <a:xfrm>
            <a:off x="7621725" y="3006361"/>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06</a:t>
            </a:r>
            <a:endParaRPr lang="en-US" sz="2800" b="1" dirty="0">
              <a:solidFill>
                <a:schemeClr val="bg1"/>
              </a:solidFill>
              <a:cs typeface="+mn-ea"/>
              <a:sym typeface="+mn-lt"/>
            </a:endParaRPr>
          </a:p>
        </p:txBody>
      </p:sp>
      <p:sp>
        <p:nvSpPr>
          <p:cNvPr id="20" name="文本框 19"/>
          <p:cNvSpPr txBox="1"/>
          <p:nvPr/>
        </p:nvSpPr>
        <p:spPr>
          <a:xfrm>
            <a:off x="8385603" y="3028159"/>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准 超 载</a:t>
            </a:r>
          </a:p>
        </p:txBody>
      </p:sp>
      <p:sp>
        <p:nvSpPr>
          <p:cNvPr id="21" name="Rounded Rectangle 15"/>
          <p:cNvSpPr/>
          <p:nvPr/>
        </p:nvSpPr>
        <p:spPr>
          <a:xfrm>
            <a:off x="7621725" y="3924429"/>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07</a:t>
            </a:r>
            <a:endParaRPr lang="en-US" sz="2800" b="1" dirty="0">
              <a:solidFill>
                <a:schemeClr val="bg1"/>
              </a:solidFill>
              <a:cs typeface="+mn-ea"/>
              <a:sym typeface="+mn-lt"/>
            </a:endParaRPr>
          </a:p>
        </p:txBody>
      </p:sp>
      <p:sp>
        <p:nvSpPr>
          <p:cNvPr id="23" name="文本框 22"/>
          <p:cNvSpPr txBox="1"/>
          <p:nvPr/>
        </p:nvSpPr>
        <p:spPr>
          <a:xfrm>
            <a:off x="8385603" y="3946227"/>
            <a:ext cx="3133297" cy="565604"/>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准 违 章 停 车</a:t>
            </a:r>
          </a:p>
        </p:txBody>
      </p:sp>
      <p:sp>
        <p:nvSpPr>
          <p:cNvPr id="24" name="Rounded Rectangle 15"/>
          <p:cNvSpPr/>
          <p:nvPr/>
        </p:nvSpPr>
        <p:spPr>
          <a:xfrm>
            <a:off x="7621725" y="4866780"/>
            <a:ext cx="637910" cy="616510"/>
          </a:xfrm>
          <a:prstGeom prst="roundRect">
            <a:avLst/>
          </a:prstGeom>
          <a:solidFill>
            <a:schemeClr val="accent1"/>
          </a:solidFill>
          <a:ln>
            <a:noFill/>
          </a:ln>
        </p:spPr>
        <p:txBody>
          <a:bodyPr vert="horz" wrap="square" lIns="91440" tIns="45720" rIns="91440" bIns="45720" numCol="1" anchor="ctr" anchorCtr="0" compatLnSpc="1"/>
          <a:lstStyle/>
          <a:p>
            <a:pPr algn="ctr"/>
            <a:r>
              <a:rPr lang="en-US" altLang="zh-CN" sz="2800" b="1" dirty="0">
                <a:solidFill>
                  <a:schemeClr val="bg1"/>
                </a:solidFill>
                <a:cs typeface="+mn-ea"/>
                <a:sym typeface="+mn-lt"/>
              </a:rPr>
              <a:t>08</a:t>
            </a:r>
            <a:endParaRPr lang="en-US" sz="2800" b="1" dirty="0">
              <a:solidFill>
                <a:schemeClr val="bg1"/>
              </a:solidFill>
              <a:cs typeface="+mn-ea"/>
              <a:sym typeface="+mn-lt"/>
            </a:endParaRPr>
          </a:p>
        </p:txBody>
      </p:sp>
      <p:sp>
        <p:nvSpPr>
          <p:cNvPr id="25" name="文本框 24"/>
          <p:cNvSpPr txBox="1"/>
          <p:nvPr/>
        </p:nvSpPr>
        <p:spPr>
          <a:xfrm>
            <a:off x="8385603" y="4888578"/>
            <a:ext cx="2762208" cy="1082669"/>
          </a:xfrm>
          <a:prstGeom prst="rect">
            <a:avLst/>
          </a:prstGeo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txBody>
          <a:bodyPr wrap="square" rtlCol="0">
            <a:spAutoFit/>
          </a:bodyPr>
          <a:lstStyle/>
          <a:p>
            <a:pPr>
              <a:lnSpc>
                <a:spcPct val="120000"/>
              </a:lnSpc>
            </a:pPr>
            <a:r>
              <a:rPr lang="zh-CN" altLang="en-US" sz="2800" b="1" dirty="0">
                <a:solidFill>
                  <a:schemeClr val="tx1">
                    <a:lumMod val="75000"/>
                    <a:lumOff val="25000"/>
                  </a:schemeClr>
                </a:solidFill>
                <a:cs typeface="+mn-ea"/>
                <a:sym typeface="+mn-lt"/>
              </a:rPr>
              <a:t>不 准 夜 间 违 章 使 用 灯 光</a:t>
            </a: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9664" y="1663819"/>
            <a:ext cx="2870974" cy="2050365"/>
          </a:xfrm>
          <a:prstGeom prst="rect">
            <a:avLst/>
          </a:prstGeom>
        </p:spPr>
      </p:pic>
    </p:spTree>
  </p:cSld>
  <p:clrMapOvr>
    <a:masterClrMapping/>
  </p:clrMapOvr>
  <p:transition spd="slow" advTm="300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2"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 presetClass="entr" presetSubtype="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 presetClass="entr" presetSubtype="2"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1+#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1100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2000"/>
                            </p:stCondLst>
                            <p:childTnLst>
                              <p:par>
                                <p:cTn id="94" presetID="2" presetClass="entr" presetSubtype="2"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additive="base">
                                        <p:cTn id="96" dur="500" fill="hold"/>
                                        <p:tgtEl>
                                          <p:spTgt spid="24"/>
                                        </p:tgtEl>
                                        <p:attrNameLst>
                                          <p:attrName>ppt_x</p:attrName>
                                        </p:attrNameLst>
                                      </p:cBhvr>
                                      <p:tavLst>
                                        <p:tav tm="0">
                                          <p:val>
                                            <p:strVal val="1+#ppt_w/2"/>
                                          </p:val>
                                        </p:tav>
                                        <p:tav tm="100000">
                                          <p:val>
                                            <p:strVal val="#ppt_x"/>
                                          </p:val>
                                        </p:tav>
                                      </p:tavLst>
                                    </p:anim>
                                    <p:anim calcmode="lin" valueType="num">
                                      <p:cBhvr additive="base">
                                        <p:cTn id="97" dur="500" fill="hold"/>
                                        <p:tgtEl>
                                          <p:spTgt spid="24"/>
                                        </p:tgtEl>
                                        <p:attrNameLst>
                                          <p:attrName>ppt_y</p:attrName>
                                        </p:attrNameLst>
                                      </p:cBhvr>
                                      <p:tavLst>
                                        <p:tav tm="0">
                                          <p:val>
                                            <p:strVal val="#ppt_y"/>
                                          </p:val>
                                        </p:tav>
                                        <p:tav tm="100000">
                                          <p:val>
                                            <p:strVal val="#ppt_y"/>
                                          </p:val>
                                        </p:tav>
                                      </p:tavLst>
                                    </p:anim>
                                  </p:childTnLst>
                                </p:cTn>
                              </p:par>
                            </p:childTnLst>
                          </p:cTn>
                        </p:par>
                        <p:par>
                          <p:cTn id="98" fill="hold">
                            <p:stCondLst>
                              <p:cond delay="12500"/>
                            </p:stCondLst>
                            <p:childTnLst>
                              <p:par>
                                <p:cTn id="99" presetID="42"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22" grpId="0" animBg="1"/>
      <p:bldP spid="17" grpId="0" animBg="1"/>
      <p:bldP spid="18" grpId="0"/>
      <p:bldP spid="19" grpId="0" animBg="1"/>
      <p:bldP spid="20" grpId="0"/>
      <p:bldP spid="21" grpId="0" animBg="1"/>
      <p:bldP spid="23" grpId="0"/>
      <p:bldP spid="24" grpId="0" animBg="1"/>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5668467"/>
            <a:ext cx="12192001" cy="1113676"/>
            <a:chOff x="0" y="5160781"/>
            <a:chExt cx="12192001" cy="1296087"/>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15708"/>
            <a:stretch>
              <a:fillRect/>
            </a:stretch>
          </p:blipFill>
          <p:spPr>
            <a:xfrm>
              <a:off x="1735229" y="5230169"/>
              <a:ext cx="1947771" cy="1226699"/>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60781"/>
              <a:ext cx="1844431" cy="1296087"/>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15708"/>
            <a:stretch>
              <a:fillRect/>
            </a:stretch>
          </p:blipFill>
          <p:spPr>
            <a:xfrm>
              <a:off x="5418229" y="5230169"/>
              <a:ext cx="1947771" cy="1226699"/>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000" y="5160781"/>
              <a:ext cx="1844431" cy="1296087"/>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b="15708"/>
            <a:stretch>
              <a:fillRect/>
            </a:stretch>
          </p:blipFill>
          <p:spPr>
            <a:xfrm>
              <a:off x="9101229" y="5230169"/>
              <a:ext cx="1947771" cy="122669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00" y="5160781"/>
              <a:ext cx="1844431" cy="1296087"/>
            </a:xfrm>
            <a:prstGeom prst="rect">
              <a:avLst/>
            </a:prstGeom>
          </p:spPr>
        </p:pic>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r="38030" b="670"/>
            <a:stretch>
              <a:fillRect/>
            </a:stretch>
          </p:blipFill>
          <p:spPr>
            <a:xfrm>
              <a:off x="11049001" y="5169455"/>
              <a:ext cx="1143000" cy="1287413"/>
            </a:xfrm>
            <a:prstGeom prst="rect">
              <a:avLst/>
            </a:prstGeom>
          </p:spPr>
        </p:pic>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330200"/>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t="54144"/>
          <a:stretch>
            <a:fillRect/>
          </a:stretch>
        </p:blipFill>
        <p:spPr>
          <a:xfrm flipH="1">
            <a:off x="0" y="6413500"/>
            <a:ext cx="12192000" cy="457200"/>
          </a:xfrm>
          <a:prstGeom prst="rect">
            <a:avLst/>
          </a:prstGeom>
        </p:spPr>
      </p:pic>
      <p:pic>
        <p:nvPicPr>
          <p:cNvPr id="24" name="图片 23"/>
          <p:cNvPicPr>
            <a:picLocks noChangeAspect="1"/>
          </p:cNvPicPr>
          <p:nvPr/>
        </p:nvPicPr>
        <p:blipFill rotWithShape="1">
          <a:blip r:embed="rId8" cstate="print">
            <a:extLst>
              <a:ext uri="{28A0092B-C50C-407E-A947-70E740481C1C}">
                <a14:useLocalDpi xmlns:a14="http://schemas.microsoft.com/office/drawing/2010/main" val="0"/>
              </a:ext>
            </a:extLst>
          </a:blip>
          <a:srcRect b="3918"/>
          <a:stretch>
            <a:fillRect/>
          </a:stretch>
        </p:blipFill>
        <p:spPr>
          <a:xfrm>
            <a:off x="8833529" y="3645354"/>
            <a:ext cx="3340150" cy="3225346"/>
          </a:xfrm>
          <a:prstGeom prst="rect">
            <a:avLst/>
          </a:prstGeom>
        </p:spPr>
      </p:pic>
      <p:pic>
        <p:nvPicPr>
          <p:cNvPr id="30" name="图片 29"/>
          <p:cNvPicPr>
            <a:picLocks noChangeAspect="1"/>
          </p:cNvPicPr>
          <p:nvPr/>
        </p:nvPicPr>
        <p:blipFill rotWithShape="1">
          <a:blip r:embed="rId9" cstate="print">
            <a:extLst>
              <a:ext uri="{28A0092B-C50C-407E-A947-70E740481C1C}">
                <a14:useLocalDpi xmlns:a14="http://schemas.microsoft.com/office/drawing/2010/main" val="0"/>
              </a:ext>
            </a:extLst>
          </a:blip>
          <a:srcRect l="32003" t="1" b="1944"/>
          <a:stretch>
            <a:fillRect/>
          </a:stretch>
        </p:blipFill>
        <p:spPr>
          <a:xfrm>
            <a:off x="237517" y="3557186"/>
            <a:ext cx="2345218" cy="3225346"/>
          </a:xfrm>
          <a:prstGeom prst="rect">
            <a:avLst/>
          </a:prstGeom>
        </p:spPr>
      </p:pic>
      <p:sp>
        <p:nvSpPr>
          <p:cNvPr id="31" name="文本框 30"/>
          <p:cNvSpPr txBox="1"/>
          <p:nvPr/>
        </p:nvSpPr>
        <p:spPr>
          <a:xfrm>
            <a:off x="1878597" y="1540925"/>
            <a:ext cx="8229600" cy="1446550"/>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8800" dirty="0">
                <a:solidFill>
                  <a:schemeClr val="tx1">
                    <a:lumMod val="75000"/>
                    <a:lumOff val="25000"/>
                  </a:schemeClr>
                </a:solidFill>
                <a:cs typeface="+mn-ea"/>
                <a:sym typeface="+mn-lt"/>
              </a:rPr>
              <a:t>感谢你的聆听</a:t>
            </a:r>
            <a:endParaRPr kumimoji="0" lang="zh-CN" altLang="en-US" sz="8800" i="0" u="none" strike="noStrike" kern="1200" cap="none" spc="0" normalizeH="0" baseline="0" noProof="0" dirty="0">
              <a:ln>
                <a:noFill/>
              </a:ln>
              <a:solidFill>
                <a:srgbClr val="E2392B"/>
              </a:solidFill>
              <a:effectLst/>
              <a:uLnTx/>
              <a:uFillTx/>
              <a:cs typeface="+mn-ea"/>
              <a:sym typeface="+mn-lt"/>
            </a:endParaRPr>
          </a:p>
        </p:txBody>
      </p:sp>
      <p:sp>
        <p:nvSpPr>
          <p:cNvPr id="32" name="文本框 31"/>
          <p:cNvSpPr txBox="1"/>
          <p:nvPr/>
        </p:nvSpPr>
        <p:spPr>
          <a:xfrm>
            <a:off x="2115455" y="2859867"/>
            <a:ext cx="8229600" cy="523220"/>
          </a:xfrm>
          <a:prstGeom prst="rect">
            <a:avLst/>
          </a:prstGeom>
          <a:noFill/>
        </p:spPr>
        <p:txBody>
          <a:bodyPr wrap="square" rtlCol="0">
            <a:spAutoFit/>
            <a:scene3d>
              <a:camera prst="orthographicFront"/>
              <a:lightRig rig="threePt" dir="t"/>
            </a:scene3d>
            <a:sp3d contourW="12700"/>
          </a:bodyPr>
          <a:lstStyle/>
          <a:p>
            <a:pPr lvl="0" algn="dist">
              <a:defRPr/>
            </a:pPr>
            <a:r>
              <a:rPr lang="en-US" altLang="zh-CN" sz="2800" b="1" dirty="0">
                <a:solidFill>
                  <a:schemeClr val="tx1">
                    <a:lumMod val="75000"/>
                    <a:lumOff val="25000"/>
                  </a:schemeClr>
                </a:solidFill>
                <a:cs typeface="+mn-ea"/>
                <a:sym typeface="+mn-lt"/>
              </a:rPr>
              <a:t>Winter driving safety education</a:t>
            </a:r>
          </a:p>
        </p:txBody>
      </p:sp>
      <p:cxnSp>
        <p:nvCxnSpPr>
          <p:cNvPr id="33" name="直接连接符 32"/>
          <p:cNvCxnSpPr/>
          <p:nvPr/>
        </p:nvCxnSpPr>
        <p:spPr>
          <a:xfrm>
            <a:off x="3498644" y="4128119"/>
            <a:ext cx="54632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rotWithShape="1">
          <a:blip r:embed="rId10">
            <a:extLst>
              <a:ext uri="{28A0092B-C50C-407E-A947-70E740481C1C}">
                <a14:useLocalDpi xmlns:a14="http://schemas.microsoft.com/office/drawing/2010/main" val="0"/>
              </a:ext>
            </a:extLst>
          </a:blip>
          <a:srcRect l="34880" r="32264" b="87912"/>
          <a:stretch>
            <a:fillRect/>
          </a:stretch>
        </p:blipFill>
        <p:spPr>
          <a:xfrm>
            <a:off x="4540250" y="-413526"/>
            <a:ext cx="3175000" cy="1752232"/>
          </a:xfrm>
          <a:prstGeom prst="rect">
            <a:avLst/>
          </a:prstGeom>
        </p:spPr>
      </p:pic>
      <p:sp>
        <p:nvSpPr>
          <p:cNvPr id="37" name="文本框 36"/>
          <p:cNvSpPr txBox="1"/>
          <p:nvPr/>
        </p:nvSpPr>
        <p:spPr>
          <a:xfrm>
            <a:off x="3596431" y="3530309"/>
            <a:ext cx="5170158" cy="584775"/>
          </a:xfrm>
          <a:prstGeom prst="rect">
            <a:avLst/>
          </a:prstGeom>
          <a:noFill/>
        </p:spPr>
        <p:txBody>
          <a:bodyPr wrap="square">
            <a:spAutoFit/>
          </a:bodyPr>
          <a:lstStyle/>
          <a:p>
            <a:pPr algn="ctr"/>
            <a:r>
              <a:rPr lang="zh-CN" altLang="en-US" sz="3200" b="1" spc="300" dirty="0">
                <a:solidFill>
                  <a:schemeClr val="tx1">
                    <a:lumMod val="75000"/>
                    <a:lumOff val="25000"/>
                  </a:schemeClr>
                </a:solidFill>
                <a:cs typeface="+mn-ea"/>
                <a:sym typeface="+mn-lt"/>
              </a:rPr>
              <a:t>某某交通安全大队</a:t>
            </a:r>
          </a:p>
        </p:txBody>
      </p:sp>
      <p:sp>
        <p:nvSpPr>
          <p:cNvPr id="38" name="椭圆 37"/>
          <p:cNvSpPr/>
          <p:nvPr/>
        </p:nvSpPr>
        <p:spPr>
          <a:xfrm>
            <a:off x="3807539"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8270028" y="3679970"/>
            <a:ext cx="285453" cy="285453"/>
          </a:xfrm>
          <a:prstGeom prst="ellipse">
            <a:avLst/>
          </a:prstGeom>
          <a:solidFill>
            <a:srgbClr val="E2392B"/>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Group 15"/>
          <p:cNvGrpSpPr/>
          <p:nvPr/>
        </p:nvGrpSpPr>
        <p:grpSpPr>
          <a:xfrm>
            <a:off x="3683000" y="5224193"/>
            <a:ext cx="2655811" cy="400110"/>
            <a:chOff x="2577247" y="6278320"/>
            <a:chExt cx="2655811" cy="400110"/>
          </a:xfrm>
        </p:grpSpPr>
        <p:sp>
          <p:nvSpPr>
            <p:cNvPr id="47" name="矩形 46"/>
            <p:cNvSpPr/>
            <p:nvPr/>
          </p:nvSpPr>
          <p:spPr>
            <a:xfrm>
              <a:off x="3049447" y="6278320"/>
              <a:ext cx="218361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smtClean="0">
                  <a:ln>
                    <a:noFill/>
                  </a:ln>
                  <a:solidFill>
                    <a:srgbClr val="000000">
                      <a:lumMod val="85000"/>
                      <a:lumOff val="15000"/>
                    </a:srgbClr>
                  </a:solidFill>
                  <a:effectLst/>
                  <a:uLnTx/>
                  <a:uFillTx/>
                  <a:cs typeface="+mn-ea"/>
                  <a:sym typeface="+mn-lt"/>
                </a:rPr>
                <a:t>演讲人：</a:t>
              </a:r>
              <a:r>
                <a:rPr kumimoji="0" lang="en-US" altLang="zh-CN" sz="2000" b="1" i="0" u="none" strike="noStrike" kern="1200" cap="none" spc="0" normalizeH="0" baseline="0" noProof="0" smtClean="0">
                  <a:ln>
                    <a:noFill/>
                  </a:ln>
                  <a:solidFill>
                    <a:srgbClr val="000000">
                      <a:lumMod val="85000"/>
                      <a:lumOff val="15000"/>
                    </a:srgbClr>
                  </a:solidFill>
                  <a:effectLst/>
                  <a:uLnTx/>
                  <a:uFillTx/>
                  <a:cs typeface="+mn-ea"/>
                  <a:sym typeface="+mn-lt"/>
                </a:rPr>
                <a:t>PPT818</a:t>
              </a:r>
              <a:endParaRPr kumimoji="0" lang="zh-CN" altLang="en-US" sz="2000" b="1" i="0" u="none" strike="noStrike" kern="1200" cap="none" spc="0" normalizeH="0" baseline="0" noProof="0" dirty="0">
                <a:ln>
                  <a:noFill/>
                </a:ln>
                <a:solidFill>
                  <a:srgbClr val="000000">
                    <a:lumMod val="85000"/>
                    <a:lumOff val="15000"/>
                  </a:srgbClr>
                </a:solidFill>
                <a:effectLst/>
                <a:uLnTx/>
                <a:uFillTx/>
                <a:cs typeface="+mn-ea"/>
                <a:sym typeface="+mn-lt"/>
              </a:endParaRPr>
            </a:p>
          </p:txBody>
        </p:sp>
        <p:sp>
          <p:nvSpPr>
            <p:cNvPr id="48" name="delivery-package_45936"/>
            <p:cNvSpPr>
              <a:spLocks noChangeAspect="1"/>
            </p:cNvSpPr>
            <p:nvPr/>
          </p:nvSpPr>
          <p:spPr bwMode="auto">
            <a:xfrm>
              <a:off x="2577247" y="6334409"/>
              <a:ext cx="472199" cy="287929"/>
            </a:xfrm>
            <a:custGeom>
              <a:avLst/>
              <a:gdLst>
                <a:gd name="T0" fmla="*/ 7438 w 9604"/>
                <a:gd name="T1" fmla="*/ 530 h 5856"/>
                <a:gd name="T2" fmla="*/ 2766 w 9604"/>
                <a:gd name="T3" fmla="*/ 2321 h 5856"/>
                <a:gd name="T4" fmla="*/ 2431 w 9604"/>
                <a:gd name="T5" fmla="*/ 4849 h 5856"/>
                <a:gd name="T6" fmla="*/ 3711 w 9604"/>
                <a:gd name="T7" fmla="*/ 5856 h 5856"/>
                <a:gd name="T8" fmla="*/ 7906 w 9604"/>
                <a:gd name="T9" fmla="*/ 5266 h 5856"/>
                <a:gd name="T10" fmla="*/ 9186 w 9604"/>
                <a:gd name="T11" fmla="*/ 5856 h 5856"/>
                <a:gd name="T12" fmla="*/ 9604 w 9604"/>
                <a:gd name="T13" fmla="*/ 3709 h 5856"/>
                <a:gd name="T14" fmla="*/ 4180 w 9604"/>
                <a:gd name="T15" fmla="*/ 914 h 5856"/>
                <a:gd name="T16" fmla="*/ 8436 w 9604"/>
                <a:gd name="T17" fmla="*/ 2182 h 5856"/>
                <a:gd name="T18" fmla="*/ 8219 w 9604"/>
                <a:gd name="T19" fmla="*/ 2153 h 5856"/>
                <a:gd name="T20" fmla="*/ 6655 w 9604"/>
                <a:gd name="T21" fmla="*/ 2153 h 5856"/>
                <a:gd name="T22" fmla="*/ 3181 w 9604"/>
                <a:gd name="T23" fmla="*/ 2182 h 5856"/>
                <a:gd name="T24" fmla="*/ 7964 w 9604"/>
                <a:gd name="T25" fmla="*/ 2154 h 5856"/>
                <a:gd name="T26" fmla="*/ 7439 w 9604"/>
                <a:gd name="T27" fmla="*/ 1628 h 5856"/>
                <a:gd name="T28" fmla="*/ 3325 w 9604"/>
                <a:gd name="T29" fmla="*/ 4215 h 5856"/>
                <a:gd name="T30" fmla="*/ 3325 w 9604"/>
                <a:gd name="T31" fmla="*/ 3203 h 5856"/>
                <a:gd name="T32" fmla="*/ 3325 w 9604"/>
                <a:gd name="T33" fmla="*/ 4215 h 5856"/>
                <a:gd name="T34" fmla="*/ 4340 w 9604"/>
                <a:gd name="T35" fmla="*/ 4133 h 5856"/>
                <a:gd name="T36" fmla="*/ 4340 w 9604"/>
                <a:gd name="T37" fmla="*/ 3877 h 5856"/>
                <a:gd name="T38" fmla="*/ 7406 w 9604"/>
                <a:gd name="T39" fmla="*/ 4005 h 5856"/>
                <a:gd name="T40" fmla="*/ 7278 w 9604"/>
                <a:gd name="T41" fmla="*/ 3690 h 5856"/>
                <a:gd name="T42" fmla="*/ 4212 w 9604"/>
                <a:gd name="T43" fmla="*/ 3562 h 5856"/>
                <a:gd name="T44" fmla="*/ 7278 w 9604"/>
                <a:gd name="T45" fmla="*/ 3434 h 5856"/>
                <a:gd name="T46" fmla="*/ 7278 w 9604"/>
                <a:gd name="T47" fmla="*/ 3690 h 5856"/>
                <a:gd name="T48" fmla="*/ 7786 w 9604"/>
                <a:gd name="T49" fmla="*/ 3709 h 5856"/>
                <a:gd name="T50" fmla="*/ 8798 w 9604"/>
                <a:gd name="T51" fmla="*/ 3709 h 5856"/>
                <a:gd name="T52" fmla="*/ 1294 w 9604"/>
                <a:gd name="T53" fmla="*/ 0 h 5856"/>
                <a:gd name="T54" fmla="*/ 1294 w 9604"/>
                <a:gd name="T55" fmla="*/ 2586 h 5856"/>
                <a:gd name="T56" fmla="*/ 1294 w 9604"/>
                <a:gd name="T57" fmla="*/ 0 h 5856"/>
                <a:gd name="T58" fmla="*/ 1466 w 9604"/>
                <a:gd name="T59" fmla="*/ 1235 h 5856"/>
                <a:gd name="T60" fmla="*/ 1144 w 9604"/>
                <a:gd name="T61" fmla="*/ 1300 h 5856"/>
                <a:gd name="T62" fmla="*/ 1441 w 9604"/>
                <a:gd name="T63" fmla="*/ 1364 h 5856"/>
                <a:gd name="T64" fmla="*/ 1169 w 9604"/>
                <a:gd name="T65" fmla="*/ 1618 h 5856"/>
                <a:gd name="T66" fmla="*/ 1392 w 9604"/>
                <a:gd name="T67" fmla="*/ 1875 h 5856"/>
                <a:gd name="T68" fmla="*/ 1602 w 9604"/>
                <a:gd name="T69" fmla="*/ 1643 h 5856"/>
                <a:gd name="T70" fmla="*/ 1768 w 9604"/>
                <a:gd name="T71" fmla="*/ 2032 h 5856"/>
                <a:gd name="T72" fmla="*/ 947 w 9604"/>
                <a:gd name="T73" fmla="*/ 1958 h 5856"/>
                <a:gd name="T74" fmla="*/ 644 w 9604"/>
                <a:gd name="T75" fmla="*/ 1618 h 5856"/>
                <a:gd name="T76" fmla="*/ 799 w 9604"/>
                <a:gd name="T77" fmla="*/ 1365 h 5856"/>
                <a:gd name="T78" fmla="*/ 799 w 9604"/>
                <a:gd name="T79" fmla="*/ 1235 h 5856"/>
                <a:gd name="T80" fmla="*/ 691 w 9604"/>
                <a:gd name="T81" fmla="*/ 981 h 5856"/>
                <a:gd name="T82" fmla="*/ 947 w 9604"/>
                <a:gd name="T83" fmla="*/ 635 h 5856"/>
                <a:gd name="T84" fmla="*/ 1763 w 9604"/>
                <a:gd name="T85" fmla="*/ 562 h 5856"/>
                <a:gd name="T86" fmla="*/ 1602 w 9604"/>
                <a:gd name="T87" fmla="*/ 969 h 5856"/>
                <a:gd name="T88" fmla="*/ 1383 w 9604"/>
                <a:gd name="T89" fmla="*/ 713 h 5856"/>
                <a:gd name="T90" fmla="*/ 1166 w 9604"/>
                <a:gd name="T91" fmla="*/ 981 h 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04" h="5856">
                  <a:moveTo>
                    <a:pt x="8851" y="2321"/>
                  </a:moveTo>
                  <a:cubicBezTo>
                    <a:pt x="8713" y="1286"/>
                    <a:pt x="8142" y="530"/>
                    <a:pt x="7438" y="530"/>
                  </a:cubicBezTo>
                  <a:lnTo>
                    <a:pt x="4180" y="530"/>
                  </a:lnTo>
                  <a:cubicBezTo>
                    <a:pt x="3475" y="530"/>
                    <a:pt x="2904" y="1286"/>
                    <a:pt x="2766" y="2321"/>
                  </a:cubicBezTo>
                  <a:cubicBezTo>
                    <a:pt x="2271" y="2578"/>
                    <a:pt x="2014" y="3102"/>
                    <a:pt x="2014" y="3709"/>
                  </a:cubicBezTo>
                  <a:cubicBezTo>
                    <a:pt x="2014" y="4160"/>
                    <a:pt x="2156" y="4565"/>
                    <a:pt x="2431" y="4849"/>
                  </a:cubicBezTo>
                  <a:lnTo>
                    <a:pt x="2431" y="5856"/>
                  </a:lnTo>
                  <a:lnTo>
                    <a:pt x="3711" y="5856"/>
                  </a:lnTo>
                  <a:lnTo>
                    <a:pt x="3711" y="5266"/>
                  </a:lnTo>
                  <a:lnTo>
                    <a:pt x="7906" y="5266"/>
                  </a:lnTo>
                  <a:lnTo>
                    <a:pt x="7906" y="5856"/>
                  </a:lnTo>
                  <a:lnTo>
                    <a:pt x="9186" y="5856"/>
                  </a:lnTo>
                  <a:lnTo>
                    <a:pt x="9186" y="4849"/>
                  </a:lnTo>
                  <a:cubicBezTo>
                    <a:pt x="9461" y="4565"/>
                    <a:pt x="9604" y="4160"/>
                    <a:pt x="9604" y="3709"/>
                  </a:cubicBezTo>
                  <a:cubicBezTo>
                    <a:pt x="9604" y="3103"/>
                    <a:pt x="9347" y="2578"/>
                    <a:pt x="8851" y="2321"/>
                  </a:cubicBezTo>
                  <a:close/>
                  <a:moveTo>
                    <a:pt x="4180" y="914"/>
                  </a:moveTo>
                  <a:lnTo>
                    <a:pt x="7438" y="914"/>
                  </a:lnTo>
                  <a:cubicBezTo>
                    <a:pt x="7891" y="914"/>
                    <a:pt x="8288" y="1453"/>
                    <a:pt x="8436" y="2182"/>
                  </a:cubicBezTo>
                  <a:cubicBezTo>
                    <a:pt x="8367" y="2170"/>
                    <a:pt x="8294" y="2162"/>
                    <a:pt x="8219" y="2158"/>
                  </a:cubicBezTo>
                  <a:cubicBezTo>
                    <a:pt x="8219" y="2157"/>
                    <a:pt x="8219" y="2155"/>
                    <a:pt x="8219" y="2153"/>
                  </a:cubicBezTo>
                  <a:cubicBezTo>
                    <a:pt x="8219" y="1722"/>
                    <a:pt x="7869" y="1371"/>
                    <a:pt x="7438" y="1371"/>
                  </a:cubicBezTo>
                  <a:cubicBezTo>
                    <a:pt x="7006" y="1371"/>
                    <a:pt x="6655" y="1722"/>
                    <a:pt x="6655" y="2153"/>
                  </a:cubicBezTo>
                  <a:lnTo>
                    <a:pt x="3506" y="2153"/>
                  </a:lnTo>
                  <a:cubicBezTo>
                    <a:pt x="3391" y="2153"/>
                    <a:pt x="3283" y="2164"/>
                    <a:pt x="3181" y="2182"/>
                  </a:cubicBezTo>
                  <a:cubicBezTo>
                    <a:pt x="3330" y="1452"/>
                    <a:pt x="3727" y="914"/>
                    <a:pt x="4180" y="914"/>
                  </a:cubicBezTo>
                  <a:close/>
                  <a:moveTo>
                    <a:pt x="7964" y="2154"/>
                  </a:moveTo>
                  <a:lnTo>
                    <a:pt x="6912" y="2154"/>
                  </a:lnTo>
                  <a:cubicBezTo>
                    <a:pt x="6912" y="1864"/>
                    <a:pt x="7148" y="1628"/>
                    <a:pt x="7439" y="1628"/>
                  </a:cubicBezTo>
                  <a:cubicBezTo>
                    <a:pt x="7728" y="1627"/>
                    <a:pt x="7964" y="1863"/>
                    <a:pt x="7964" y="2154"/>
                  </a:cubicBezTo>
                  <a:close/>
                  <a:moveTo>
                    <a:pt x="3325" y="4215"/>
                  </a:moveTo>
                  <a:cubicBezTo>
                    <a:pt x="3046" y="4215"/>
                    <a:pt x="2819" y="3989"/>
                    <a:pt x="2819" y="3709"/>
                  </a:cubicBezTo>
                  <a:cubicBezTo>
                    <a:pt x="2819" y="3430"/>
                    <a:pt x="3046" y="3203"/>
                    <a:pt x="3325" y="3203"/>
                  </a:cubicBezTo>
                  <a:cubicBezTo>
                    <a:pt x="3604" y="3203"/>
                    <a:pt x="3831" y="3430"/>
                    <a:pt x="3831" y="3709"/>
                  </a:cubicBezTo>
                  <a:cubicBezTo>
                    <a:pt x="3831" y="3989"/>
                    <a:pt x="3604" y="4215"/>
                    <a:pt x="3325" y="4215"/>
                  </a:cubicBezTo>
                  <a:close/>
                  <a:moveTo>
                    <a:pt x="7278" y="4133"/>
                  </a:moveTo>
                  <a:lnTo>
                    <a:pt x="4340" y="4133"/>
                  </a:lnTo>
                  <a:cubicBezTo>
                    <a:pt x="4269" y="4133"/>
                    <a:pt x="4212" y="4075"/>
                    <a:pt x="4212" y="4005"/>
                  </a:cubicBezTo>
                  <a:cubicBezTo>
                    <a:pt x="4212" y="3934"/>
                    <a:pt x="4269" y="3877"/>
                    <a:pt x="4340" y="3877"/>
                  </a:cubicBezTo>
                  <a:lnTo>
                    <a:pt x="7278" y="3877"/>
                  </a:lnTo>
                  <a:cubicBezTo>
                    <a:pt x="7348" y="3877"/>
                    <a:pt x="7406" y="3934"/>
                    <a:pt x="7406" y="4005"/>
                  </a:cubicBezTo>
                  <a:cubicBezTo>
                    <a:pt x="7406" y="4075"/>
                    <a:pt x="7348" y="4133"/>
                    <a:pt x="7278" y="4133"/>
                  </a:cubicBezTo>
                  <a:close/>
                  <a:moveTo>
                    <a:pt x="7278" y="3690"/>
                  </a:moveTo>
                  <a:lnTo>
                    <a:pt x="4340" y="3690"/>
                  </a:lnTo>
                  <a:cubicBezTo>
                    <a:pt x="4269" y="3690"/>
                    <a:pt x="4212" y="3633"/>
                    <a:pt x="4212" y="3562"/>
                  </a:cubicBezTo>
                  <a:cubicBezTo>
                    <a:pt x="4212" y="3492"/>
                    <a:pt x="4269" y="3434"/>
                    <a:pt x="4340" y="3434"/>
                  </a:cubicBezTo>
                  <a:lnTo>
                    <a:pt x="7278" y="3434"/>
                  </a:lnTo>
                  <a:cubicBezTo>
                    <a:pt x="7348" y="3434"/>
                    <a:pt x="7406" y="3492"/>
                    <a:pt x="7406" y="3562"/>
                  </a:cubicBezTo>
                  <a:cubicBezTo>
                    <a:pt x="7406" y="3633"/>
                    <a:pt x="7348" y="3690"/>
                    <a:pt x="7278" y="3690"/>
                  </a:cubicBezTo>
                  <a:close/>
                  <a:moveTo>
                    <a:pt x="8292" y="4215"/>
                  </a:moveTo>
                  <a:cubicBezTo>
                    <a:pt x="8012" y="4215"/>
                    <a:pt x="7786" y="3989"/>
                    <a:pt x="7786" y="3709"/>
                  </a:cubicBezTo>
                  <a:cubicBezTo>
                    <a:pt x="7786" y="3430"/>
                    <a:pt x="8012" y="3203"/>
                    <a:pt x="8292" y="3203"/>
                  </a:cubicBezTo>
                  <a:cubicBezTo>
                    <a:pt x="8572" y="3203"/>
                    <a:pt x="8798" y="3430"/>
                    <a:pt x="8798" y="3709"/>
                  </a:cubicBezTo>
                  <a:cubicBezTo>
                    <a:pt x="8797" y="3989"/>
                    <a:pt x="8572" y="4215"/>
                    <a:pt x="8292" y="4215"/>
                  </a:cubicBezTo>
                  <a:close/>
                  <a:moveTo>
                    <a:pt x="1294" y="0"/>
                  </a:moveTo>
                  <a:cubicBezTo>
                    <a:pt x="580" y="0"/>
                    <a:pt x="0" y="579"/>
                    <a:pt x="0" y="1293"/>
                  </a:cubicBezTo>
                  <a:cubicBezTo>
                    <a:pt x="0" y="2007"/>
                    <a:pt x="580" y="2586"/>
                    <a:pt x="1294" y="2586"/>
                  </a:cubicBezTo>
                  <a:cubicBezTo>
                    <a:pt x="2008" y="2586"/>
                    <a:pt x="2587" y="2007"/>
                    <a:pt x="2587" y="1293"/>
                  </a:cubicBezTo>
                  <a:cubicBezTo>
                    <a:pt x="2587" y="579"/>
                    <a:pt x="2008" y="0"/>
                    <a:pt x="1294" y="0"/>
                  </a:cubicBezTo>
                  <a:close/>
                  <a:moveTo>
                    <a:pt x="1513" y="981"/>
                  </a:moveTo>
                  <a:lnTo>
                    <a:pt x="1466" y="1235"/>
                  </a:lnTo>
                  <a:lnTo>
                    <a:pt x="1144" y="1235"/>
                  </a:lnTo>
                  <a:lnTo>
                    <a:pt x="1144" y="1300"/>
                  </a:lnTo>
                  <a:lnTo>
                    <a:pt x="1144" y="1364"/>
                  </a:lnTo>
                  <a:lnTo>
                    <a:pt x="1441" y="1364"/>
                  </a:lnTo>
                  <a:lnTo>
                    <a:pt x="1394" y="1618"/>
                  </a:lnTo>
                  <a:lnTo>
                    <a:pt x="1169" y="1618"/>
                  </a:lnTo>
                  <a:cubicBezTo>
                    <a:pt x="1179" y="1660"/>
                    <a:pt x="1191" y="1699"/>
                    <a:pt x="1205" y="1735"/>
                  </a:cubicBezTo>
                  <a:cubicBezTo>
                    <a:pt x="1245" y="1828"/>
                    <a:pt x="1307" y="1875"/>
                    <a:pt x="1392" y="1875"/>
                  </a:cubicBezTo>
                  <a:cubicBezTo>
                    <a:pt x="1449" y="1875"/>
                    <a:pt x="1496" y="1854"/>
                    <a:pt x="1533" y="1812"/>
                  </a:cubicBezTo>
                  <a:cubicBezTo>
                    <a:pt x="1571" y="1771"/>
                    <a:pt x="1594" y="1714"/>
                    <a:pt x="1602" y="1643"/>
                  </a:cubicBezTo>
                  <a:lnTo>
                    <a:pt x="1944" y="1643"/>
                  </a:lnTo>
                  <a:cubicBezTo>
                    <a:pt x="1926" y="1806"/>
                    <a:pt x="1867" y="1936"/>
                    <a:pt x="1768" y="2032"/>
                  </a:cubicBezTo>
                  <a:cubicBezTo>
                    <a:pt x="1668" y="2128"/>
                    <a:pt x="1543" y="2176"/>
                    <a:pt x="1390" y="2176"/>
                  </a:cubicBezTo>
                  <a:cubicBezTo>
                    <a:pt x="1193" y="2176"/>
                    <a:pt x="1045" y="2103"/>
                    <a:pt x="947" y="1958"/>
                  </a:cubicBezTo>
                  <a:cubicBezTo>
                    <a:pt x="888" y="1869"/>
                    <a:pt x="847" y="1756"/>
                    <a:pt x="824" y="1618"/>
                  </a:cubicBezTo>
                  <a:lnTo>
                    <a:pt x="644" y="1618"/>
                  </a:lnTo>
                  <a:lnTo>
                    <a:pt x="691" y="1365"/>
                  </a:lnTo>
                  <a:lnTo>
                    <a:pt x="799" y="1365"/>
                  </a:lnTo>
                  <a:lnTo>
                    <a:pt x="799" y="1303"/>
                  </a:lnTo>
                  <a:lnTo>
                    <a:pt x="799" y="1235"/>
                  </a:lnTo>
                  <a:lnTo>
                    <a:pt x="644" y="1235"/>
                  </a:lnTo>
                  <a:lnTo>
                    <a:pt x="691" y="981"/>
                  </a:lnTo>
                  <a:lnTo>
                    <a:pt x="822" y="981"/>
                  </a:lnTo>
                  <a:cubicBezTo>
                    <a:pt x="848" y="839"/>
                    <a:pt x="889" y="724"/>
                    <a:pt x="947" y="635"/>
                  </a:cubicBezTo>
                  <a:cubicBezTo>
                    <a:pt x="1046" y="486"/>
                    <a:pt x="1193" y="412"/>
                    <a:pt x="1390" y="412"/>
                  </a:cubicBezTo>
                  <a:cubicBezTo>
                    <a:pt x="1539" y="412"/>
                    <a:pt x="1663" y="462"/>
                    <a:pt x="1763" y="562"/>
                  </a:cubicBezTo>
                  <a:cubicBezTo>
                    <a:pt x="1863" y="663"/>
                    <a:pt x="1923" y="798"/>
                    <a:pt x="1944" y="969"/>
                  </a:cubicBezTo>
                  <a:lnTo>
                    <a:pt x="1602" y="969"/>
                  </a:lnTo>
                  <a:cubicBezTo>
                    <a:pt x="1593" y="890"/>
                    <a:pt x="1568" y="828"/>
                    <a:pt x="1528" y="782"/>
                  </a:cubicBezTo>
                  <a:cubicBezTo>
                    <a:pt x="1489" y="736"/>
                    <a:pt x="1440" y="713"/>
                    <a:pt x="1383" y="713"/>
                  </a:cubicBezTo>
                  <a:cubicBezTo>
                    <a:pt x="1301" y="713"/>
                    <a:pt x="1240" y="760"/>
                    <a:pt x="1202" y="854"/>
                  </a:cubicBezTo>
                  <a:cubicBezTo>
                    <a:pt x="1187" y="890"/>
                    <a:pt x="1176" y="932"/>
                    <a:pt x="1166" y="981"/>
                  </a:cubicBezTo>
                  <a:lnTo>
                    <a:pt x="1513" y="981"/>
                  </a:lnTo>
                  <a:close/>
                </a:path>
              </a:pathLst>
            </a:custGeom>
            <a:solidFill>
              <a:srgbClr val="E2392B"/>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grpSp>
        <p:nvGrpSpPr>
          <p:cNvPr id="49" name="Group 18"/>
          <p:cNvGrpSpPr/>
          <p:nvPr/>
        </p:nvGrpSpPr>
        <p:grpSpPr>
          <a:xfrm>
            <a:off x="6382558" y="5206145"/>
            <a:ext cx="2235578" cy="400110"/>
            <a:chOff x="5560847" y="6295882"/>
            <a:chExt cx="2235578" cy="400110"/>
          </a:xfrm>
        </p:grpSpPr>
        <p:sp>
          <p:nvSpPr>
            <p:cNvPr id="50" name="矩形 49"/>
            <p:cNvSpPr/>
            <p:nvPr/>
          </p:nvSpPr>
          <p:spPr>
            <a:xfrm>
              <a:off x="5904689" y="6295882"/>
              <a:ext cx="1891736"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00">
                      <a:lumMod val="85000"/>
                      <a:lumOff val="15000"/>
                    </a:srgbClr>
                  </a:solidFill>
                  <a:effectLst/>
                  <a:uLnTx/>
                  <a:uFillTx/>
                  <a:cs typeface="+mn-ea"/>
                  <a:sym typeface="+mn-lt"/>
                </a:rPr>
                <a:t>时间：</a:t>
              </a:r>
              <a:r>
                <a:rPr kumimoji="0" lang="en-US" altLang="zh-CN" sz="2000" b="1" i="0" u="none" strike="noStrike" kern="1200" cap="none" spc="0" normalizeH="0" baseline="0" noProof="0" dirty="0" smtClean="0">
                  <a:ln>
                    <a:noFill/>
                  </a:ln>
                  <a:solidFill>
                    <a:srgbClr val="000000">
                      <a:lumMod val="85000"/>
                      <a:lumOff val="15000"/>
                    </a:srgbClr>
                  </a:solidFill>
                  <a:effectLst/>
                  <a:uLnTx/>
                  <a:uFillTx/>
                  <a:cs typeface="+mn-ea"/>
                  <a:sym typeface="+mn-lt"/>
                </a:rPr>
                <a:t>20XX.X</a:t>
              </a:r>
              <a:endParaRPr kumimoji="0" lang="zh-CN" altLang="en-US" sz="2000" b="1" i="0" u="none" strike="noStrike" kern="1200" cap="none" spc="0" normalizeH="0" baseline="0" noProof="0" dirty="0">
                <a:ln>
                  <a:noFill/>
                </a:ln>
                <a:solidFill>
                  <a:srgbClr val="000000">
                    <a:lumMod val="85000"/>
                    <a:lumOff val="15000"/>
                  </a:srgbClr>
                </a:solidFill>
                <a:effectLst/>
                <a:uLnTx/>
                <a:uFillTx/>
                <a:cs typeface="+mn-ea"/>
                <a:sym typeface="+mn-lt"/>
              </a:endParaRPr>
            </a:p>
          </p:txBody>
        </p:sp>
        <p:sp>
          <p:nvSpPr>
            <p:cNvPr id="51" name="24-hours-phone-service_45765"/>
            <p:cNvSpPr>
              <a:spLocks noChangeAspect="1"/>
            </p:cNvSpPr>
            <p:nvPr/>
          </p:nvSpPr>
          <p:spPr bwMode="auto">
            <a:xfrm>
              <a:off x="5560847" y="6295882"/>
              <a:ext cx="380591" cy="380591"/>
            </a:xfrm>
            <a:custGeom>
              <a:avLst/>
              <a:gdLst>
                <a:gd name="T0" fmla="*/ 5331 w 6912"/>
                <a:gd name="T1" fmla="*/ 1578 h 6912"/>
                <a:gd name="T2" fmla="*/ 3986 w 6912"/>
                <a:gd name="T3" fmla="*/ 3456 h 6912"/>
                <a:gd name="T4" fmla="*/ 2926 w 6912"/>
                <a:gd name="T5" fmla="*/ 3456 h 6912"/>
                <a:gd name="T6" fmla="*/ 3729 w 6912"/>
                <a:gd name="T7" fmla="*/ 3004 h 6912"/>
                <a:gd name="T8" fmla="*/ 3456 w 6912"/>
                <a:gd name="T9" fmla="*/ 6912 h 6912"/>
                <a:gd name="T10" fmla="*/ 3456 w 6912"/>
                <a:gd name="T11" fmla="*/ 0 h 6912"/>
                <a:gd name="T12" fmla="*/ 6155 w 6912"/>
                <a:gd name="T13" fmla="*/ 4628 h 6912"/>
                <a:gd name="T14" fmla="*/ 5772 w 6912"/>
                <a:gd name="T15" fmla="*/ 4326 h 6912"/>
                <a:gd name="T16" fmla="*/ 6393 w 6912"/>
                <a:gd name="T17" fmla="*/ 3591 h 6912"/>
                <a:gd name="T18" fmla="*/ 5929 w 6912"/>
                <a:gd name="T19" fmla="*/ 3321 h 6912"/>
                <a:gd name="T20" fmla="*/ 6192 w 6912"/>
                <a:gd name="T21" fmla="*/ 2376 h 6912"/>
                <a:gd name="T22" fmla="*/ 5708 w 6912"/>
                <a:gd name="T23" fmla="*/ 2433 h 6912"/>
                <a:gd name="T24" fmla="*/ 4628 w 6912"/>
                <a:gd name="T25" fmla="*/ 756 h 6912"/>
                <a:gd name="T26" fmla="*/ 4326 w 6912"/>
                <a:gd name="T27" fmla="*/ 1140 h 6912"/>
                <a:gd name="T28" fmla="*/ 3591 w 6912"/>
                <a:gd name="T29" fmla="*/ 519 h 6912"/>
                <a:gd name="T30" fmla="*/ 3321 w 6912"/>
                <a:gd name="T31" fmla="*/ 983 h 6912"/>
                <a:gd name="T32" fmla="*/ 2377 w 6912"/>
                <a:gd name="T33" fmla="*/ 720 h 6912"/>
                <a:gd name="T34" fmla="*/ 2434 w 6912"/>
                <a:gd name="T35" fmla="*/ 1203 h 6912"/>
                <a:gd name="T36" fmla="*/ 1475 w 6912"/>
                <a:gd name="T37" fmla="*/ 1284 h 6912"/>
                <a:gd name="T38" fmla="*/ 1612 w 6912"/>
                <a:gd name="T39" fmla="*/ 1803 h 6912"/>
                <a:gd name="T40" fmla="*/ 756 w 6912"/>
                <a:gd name="T41" fmla="*/ 2284 h 6912"/>
                <a:gd name="T42" fmla="*/ 1140 w 6912"/>
                <a:gd name="T43" fmla="*/ 2586 h 6912"/>
                <a:gd name="T44" fmla="*/ 519 w 6912"/>
                <a:gd name="T45" fmla="*/ 3321 h 6912"/>
                <a:gd name="T46" fmla="*/ 983 w 6912"/>
                <a:gd name="T47" fmla="*/ 3591 h 6912"/>
                <a:gd name="T48" fmla="*/ 720 w 6912"/>
                <a:gd name="T49" fmla="*/ 4535 h 6912"/>
                <a:gd name="T50" fmla="*/ 1203 w 6912"/>
                <a:gd name="T51" fmla="*/ 4478 h 6912"/>
                <a:gd name="T52" fmla="*/ 1284 w 6912"/>
                <a:gd name="T53" fmla="*/ 5437 h 6912"/>
                <a:gd name="T54" fmla="*/ 1803 w 6912"/>
                <a:gd name="T55" fmla="*/ 5300 h 6912"/>
                <a:gd name="T56" fmla="*/ 3456 w 6912"/>
                <a:gd name="T57" fmla="*/ 6400 h 6912"/>
                <a:gd name="T58" fmla="*/ 5109 w 6912"/>
                <a:gd name="T59" fmla="*/ 5300 h 6912"/>
                <a:gd name="T60" fmla="*/ 5628 w 6912"/>
                <a:gd name="T61" fmla="*/ 5437 h 6912"/>
                <a:gd name="T62" fmla="*/ 2480 w 6912"/>
                <a:gd name="T63" fmla="*/ 5301 h 6912"/>
                <a:gd name="T64" fmla="*/ 4432 w 6912"/>
                <a:gd name="T65" fmla="*/ 4917 h 6912"/>
                <a:gd name="T66" fmla="*/ 2480 w 6912"/>
                <a:gd name="T67" fmla="*/ 5301 h 6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2" h="6912">
                  <a:moveTo>
                    <a:pt x="3729" y="3004"/>
                  </a:moveTo>
                  <a:lnTo>
                    <a:pt x="5331" y="1578"/>
                  </a:lnTo>
                  <a:lnTo>
                    <a:pt x="3916" y="3198"/>
                  </a:lnTo>
                  <a:cubicBezTo>
                    <a:pt x="3959" y="3274"/>
                    <a:pt x="3986" y="3362"/>
                    <a:pt x="3986" y="3456"/>
                  </a:cubicBezTo>
                  <a:cubicBezTo>
                    <a:pt x="3986" y="3749"/>
                    <a:pt x="3748" y="3986"/>
                    <a:pt x="3456" y="3986"/>
                  </a:cubicBezTo>
                  <a:cubicBezTo>
                    <a:pt x="3163" y="3986"/>
                    <a:pt x="2926" y="3749"/>
                    <a:pt x="2926" y="3456"/>
                  </a:cubicBezTo>
                  <a:cubicBezTo>
                    <a:pt x="2926" y="3163"/>
                    <a:pt x="3163" y="2926"/>
                    <a:pt x="3456" y="2926"/>
                  </a:cubicBezTo>
                  <a:cubicBezTo>
                    <a:pt x="3557" y="2926"/>
                    <a:pt x="3649" y="2955"/>
                    <a:pt x="3729" y="3004"/>
                  </a:cubicBezTo>
                  <a:close/>
                  <a:moveTo>
                    <a:pt x="6912" y="3456"/>
                  </a:moveTo>
                  <a:cubicBezTo>
                    <a:pt x="6912" y="5361"/>
                    <a:pt x="5361" y="6912"/>
                    <a:pt x="3456" y="6912"/>
                  </a:cubicBezTo>
                  <a:cubicBezTo>
                    <a:pt x="1550" y="6912"/>
                    <a:pt x="0" y="5361"/>
                    <a:pt x="0" y="3456"/>
                  </a:cubicBezTo>
                  <a:cubicBezTo>
                    <a:pt x="0" y="1550"/>
                    <a:pt x="1550" y="0"/>
                    <a:pt x="3456" y="0"/>
                  </a:cubicBezTo>
                  <a:cubicBezTo>
                    <a:pt x="5361" y="0"/>
                    <a:pt x="6912" y="1550"/>
                    <a:pt x="6912" y="3456"/>
                  </a:cubicBezTo>
                  <a:close/>
                  <a:moveTo>
                    <a:pt x="6155" y="4628"/>
                  </a:moveTo>
                  <a:lnTo>
                    <a:pt x="5721" y="4452"/>
                  </a:lnTo>
                  <a:lnTo>
                    <a:pt x="5772" y="4326"/>
                  </a:lnTo>
                  <a:lnTo>
                    <a:pt x="6204" y="4502"/>
                  </a:lnTo>
                  <a:cubicBezTo>
                    <a:pt x="6313" y="4217"/>
                    <a:pt x="6378" y="3911"/>
                    <a:pt x="6393" y="3591"/>
                  </a:cubicBezTo>
                  <a:lnTo>
                    <a:pt x="5929" y="3591"/>
                  </a:lnTo>
                  <a:lnTo>
                    <a:pt x="5929" y="3321"/>
                  </a:lnTo>
                  <a:lnTo>
                    <a:pt x="6393" y="3321"/>
                  </a:lnTo>
                  <a:cubicBezTo>
                    <a:pt x="6378" y="2989"/>
                    <a:pt x="6309" y="2671"/>
                    <a:pt x="6192" y="2376"/>
                  </a:cubicBezTo>
                  <a:lnTo>
                    <a:pt x="5761" y="2558"/>
                  </a:lnTo>
                  <a:lnTo>
                    <a:pt x="5708" y="2433"/>
                  </a:lnTo>
                  <a:lnTo>
                    <a:pt x="6139" y="2252"/>
                  </a:lnTo>
                  <a:cubicBezTo>
                    <a:pt x="5839" y="1585"/>
                    <a:pt x="5299" y="1049"/>
                    <a:pt x="4628" y="756"/>
                  </a:cubicBezTo>
                  <a:lnTo>
                    <a:pt x="4451" y="1191"/>
                  </a:lnTo>
                  <a:lnTo>
                    <a:pt x="4326" y="1140"/>
                  </a:lnTo>
                  <a:lnTo>
                    <a:pt x="4502" y="707"/>
                  </a:lnTo>
                  <a:cubicBezTo>
                    <a:pt x="4217" y="598"/>
                    <a:pt x="3911" y="533"/>
                    <a:pt x="3591" y="519"/>
                  </a:cubicBezTo>
                  <a:lnTo>
                    <a:pt x="3591" y="983"/>
                  </a:lnTo>
                  <a:lnTo>
                    <a:pt x="3321" y="983"/>
                  </a:lnTo>
                  <a:lnTo>
                    <a:pt x="3321" y="519"/>
                  </a:lnTo>
                  <a:cubicBezTo>
                    <a:pt x="2989" y="534"/>
                    <a:pt x="2671" y="603"/>
                    <a:pt x="2377" y="720"/>
                  </a:cubicBezTo>
                  <a:lnTo>
                    <a:pt x="2558" y="1151"/>
                  </a:lnTo>
                  <a:lnTo>
                    <a:pt x="2434" y="1203"/>
                  </a:lnTo>
                  <a:lnTo>
                    <a:pt x="2252" y="772"/>
                  </a:lnTo>
                  <a:cubicBezTo>
                    <a:pt x="1966" y="901"/>
                    <a:pt x="1704" y="1075"/>
                    <a:pt x="1475" y="1284"/>
                  </a:cubicBezTo>
                  <a:lnTo>
                    <a:pt x="1803" y="1612"/>
                  </a:lnTo>
                  <a:lnTo>
                    <a:pt x="1612" y="1803"/>
                  </a:lnTo>
                  <a:lnTo>
                    <a:pt x="1284" y="1475"/>
                  </a:lnTo>
                  <a:cubicBezTo>
                    <a:pt x="1067" y="1713"/>
                    <a:pt x="887" y="1985"/>
                    <a:pt x="756" y="2284"/>
                  </a:cubicBezTo>
                  <a:lnTo>
                    <a:pt x="1191" y="2461"/>
                  </a:lnTo>
                  <a:lnTo>
                    <a:pt x="1140" y="2586"/>
                  </a:lnTo>
                  <a:lnTo>
                    <a:pt x="707" y="2410"/>
                  </a:lnTo>
                  <a:cubicBezTo>
                    <a:pt x="598" y="2695"/>
                    <a:pt x="533" y="3001"/>
                    <a:pt x="519" y="3321"/>
                  </a:cubicBezTo>
                  <a:lnTo>
                    <a:pt x="983" y="3321"/>
                  </a:lnTo>
                  <a:lnTo>
                    <a:pt x="983" y="3591"/>
                  </a:lnTo>
                  <a:lnTo>
                    <a:pt x="519" y="3591"/>
                  </a:lnTo>
                  <a:cubicBezTo>
                    <a:pt x="534" y="3923"/>
                    <a:pt x="603" y="4241"/>
                    <a:pt x="720" y="4535"/>
                  </a:cubicBezTo>
                  <a:lnTo>
                    <a:pt x="1151" y="4354"/>
                  </a:lnTo>
                  <a:lnTo>
                    <a:pt x="1203" y="4478"/>
                  </a:lnTo>
                  <a:lnTo>
                    <a:pt x="772" y="4660"/>
                  </a:lnTo>
                  <a:cubicBezTo>
                    <a:pt x="901" y="4946"/>
                    <a:pt x="1075" y="5208"/>
                    <a:pt x="1284" y="5437"/>
                  </a:cubicBezTo>
                  <a:lnTo>
                    <a:pt x="1612" y="5109"/>
                  </a:lnTo>
                  <a:lnTo>
                    <a:pt x="1803" y="5300"/>
                  </a:lnTo>
                  <a:lnTo>
                    <a:pt x="1475" y="5628"/>
                  </a:lnTo>
                  <a:cubicBezTo>
                    <a:pt x="1999" y="6106"/>
                    <a:pt x="2693" y="6400"/>
                    <a:pt x="3456" y="6400"/>
                  </a:cubicBezTo>
                  <a:cubicBezTo>
                    <a:pt x="4219" y="6400"/>
                    <a:pt x="4913" y="6106"/>
                    <a:pt x="5437" y="5628"/>
                  </a:cubicBezTo>
                  <a:lnTo>
                    <a:pt x="5109" y="5300"/>
                  </a:lnTo>
                  <a:lnTo>
                    <a:pt x="5300" y="5109"/>
                  </a:lnTo>
                  <a:lnTo>
                    <a:pt x="5628" y="5437"/>
                  </a:lnTo>
                  <a:cubicBezTo>
                    <a:pt x="5845" y="5199"/>
                    <a:pt x="6025" y="4927"/>
                    <a:pt x="6155" y="4628"/>
                  </a:cubicBezTo>
                  <a:close/>
                  <a:moveTo>
                    <a:pt x="2480" y="5301"/>
                  </a:moveTo>
                  <a:lnTo>
                    <a:pt x="4432" y="5301"/>
                  </a:lnTo>
                  <a:lnTo>
                    <a:pt x="4432" y="4917"/>
                  </a:lnTo>
                  <a:lnTo>
                    <a:pt x="2480" y="4917"/>
                  </a:lnTo>
                  <a:lnTo>
                    <a:pt x="2480" y="5301"/>
                  </a:lnTo>
                  <a:close/>
                </a:path>
              </a:pathLst>
            </a:custGeom>
            <a:solidFill>
              <a:srgbClr val="E2392B"/>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endParaRPr>
            </a:p>
          </p:txBody>
        </p:sp>
      </p:grpSp>
      <p:sp>
        <p:nvSpPr>
          <p:cNvPr id="52" name="文本框 51"/>
          <p:cNvSpPr txBox="1"/>
          <p:nvPr/>
        </p:nvSpPr>
        <p:spPr>
          <a:xfrm>
            <a:off x="3461742" y="4375297"/>
            <a:ext cx="1610568" cy="369332"/>
          </a:xfrm>
          <a:prstGeom prst="rect">
            <a:avLst/>
          </a:prstGeom>
          <a:solidFill>
            <a:srgbClr val="E2392B"/>
          </a:solidFill>
        </p:spPr>
        <p:txBody>
          <a:bodyPr wrap="square">
            <a:spAutoFit/>
          </a:bodyPr>
          <a:lstStyle/>
          <a:p>
            <a:pPr algn="ctr"/>
            <a:r>
              <a:rPr lang="zh-CN" altLang="en-US" b="1" spc="300" dirty="0">
                <a:solidFill>
                  <a:schemeClr val="bg1"/>
                </a:solidFill>
                <a:cs typeface="+mn-ea"/>
                <a:sym typeface="+mn-lt"/>
              </a:rPr>
              <a:t>交通安全</a:t>
            </a:r>
          </a:p>
        </p:txBody>
      </p:sp>
      <p:sp>
        <p:nvSpPr>
          <p:cNvPr id="53" name="文本框 52"/>
          <p:cNvSpPr txBox="1"/>
          <p:nvPr/>
        </p:nvSpPr>
        <p:spPr>
          <a:xfrm>
            <a:off x="5308882" y="4375297"/>
            <a:ext cx="1610568" cy="369332"/>
          </a:xfrm>
          <a:prstGeom prst="rect">
            <a:avLst/>
          </a:prstGeom>
          <a:solidFill>
            <a:srgbClr val="E2392B"/>
          </a:solidFill>
        </p:spPr>
        <p:txBody>
          <a:bodyPr wrap="square">
            <a:spAutoFit/>
          </a:bodyPr>
          <a:lstStyle/>
          <a:p>
            <a:pPr algn="ctr"/>
            <a:r>
              <a:rPr lang="zh-CN" altLang="en-US" b="1" spc="300" dirty="0">
                <a:solidFill>
                  <a:schemeClr val="bg1"/>
                </a:solidFill>
                <a:cs typeface="+mn-ea"/>
                <a:sym typeface="+mn-lt"/>
              </a:rPr>
              <a:t>浓雾天气</a:t>
            </a:r>
          </a:p>
        </p:txBody>
      </p:sp>
      <p:sp>
        <p:nvSpPr>
          <p:cNvPr id="54" name="文本框 53"/>
          <p:cNvSpPr txBox="1"/>
          <p:nvPr/>
        </p:nvSpPr>
        <p:spPr>
          <a:xfrm>
            <a:off x="7156022" y="4375297"/>
            <a:ext cx="1610568" cy="369332"/>
          </a:xfrm>
          <a:prstGeom prst="rect">
            <a:avLst/>
          </a:prstGeom>
          <a:solidFill>
            <a:srgbClr val="E2392B"/>
          </a:solidFill>
        </p:spPr>
        <p:txBody>
          <a:bodyPr wrap="square">
            <a:spAutoFit/>
          </a:bodyPr>
          <a:lstStyle/>
          <a:p>
            <a:pPr algn="ctr"/>
            <a:r>
              <a:rPr lang="zh-CN" altLang="en-US" b="1" spc="300" dirty="0">
                <a:solidFill>
                  <a:schemeClr val="bg1"/>
                </a:solidFill>
                <a:cs typeface="+mn-ea"/>
                <a:sym typeface="+mn-lt"/>
              </a:rPr>
              <a:t>安全驾驶</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00">
        <p15:prstTrans prst="curtains"/>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p:cTn id="37"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1">
                                            <p:txEl>
                                              <p:pRg st="0" end="0"/>
                                            </p:txEl>
                                          </p:spTgt>
                                        </p:tgtEl>
                                      </p:cBhvr>
                                    </p:animEffect>
                                  </p:childTnLst>
                                </p:cTn>
                              </p:par>
                            </p:childTnLst>
                          </p:cTn>
                        </p:par>
                        <p:par>
                          <p:cTn id="42" fill="hold">
                            <p:stCondLst>
                              <p:cond delay="4750"/>
                            </p:stCondLst>
                            <p:childTnLst>
                              <p:par>
                                <p:cTn id="43" presetID="22" presetClass="entr" presetSubtype="4"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childTnLst>
                          </p:cTn>
                        </p:par>
                        <p:par>
                          <p:cTn id="46" fill="hold">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575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6250"/>
                            </p:stCondLst>
                            <p:childTnLst>
                              <p:par>
                                <p:cTn id="59" presetID="16" presetClass="entr" presetSubtype="21"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par>
                                <p:cTn id="62" presetID="16" presetClass="entr" presetSubtype="21"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childTnLst>
                          </p:cTn>
                        </p:par>
                        <p:par>
                          <p:cTn id="65" fill="hold">
                            <p:stCondLst>
                              <p:cond delay="6750"/>
                            </p:stCondLst>
                            <p:childTnLst>
                              <p:par>
                                <p:cTn id="66" presetID="16" presetClass="entr" presetSubtype="21"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barn(inVertical)">
                                      <p:cBhvr>
                                        <p:cTn id="68" dur="500"/>
                                        <p:tgtEl>
                                          <p:spTgt spid="52"/>
                                        </p:tgtEl>
                                      </p:cBhvr>
                                    </p:animEffect>
                                  </p:childTnLst>
                                </p:cTn>
                              </p:par>
                            </p:childTnLst>
                          </p:cTn>
                        </p:par>
                        <p:par>
                          <p:cTn id="69" fill="hold">
                            <p:stCondLst>
                              <p:cond delay="7250"/>
                            </p:stCondLst>
                            <p:childTnLst>
                              <p:par>
                                <p:cTn id="70" presetID="16" presetClass="entr" presetSubtype="21"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barn(inVertical)">
                                      <p:cBhvr>
                                        <p:cTn id="72" dur="500"/>
                                        <p:tgtEl>
                                          <p:spTgt spid="53"/>
                                        </p:tgtEl>
                                      </p:cBhvr>
                                    </p:animEffect>
                                  </p:childTnLst>
                                </p:cTn>
                              </p:par>
                            </p:childTnLst>
                          </p:cTn>
                        </p:par>
                        <p:par>
                          <p:cTn id="73" fill="hold">
                            <p:stCondLst>
                              <p:cond delay="7750"/>
                            </p:stCondLst>
                            <p:childTnLst>
                              <p:par>
                                <p:cTn id="74" presetID="16" presetClass="entr" presetSubtype="21"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childTnLst>
                          </p:cTn>
                        </p:par>
                        <p:par>
                          <p:cTn id="77" fill="hold">
                            <p:stCondLst>
                              <p:cond delay="8250"/>
                            </p:stCondLst>
                            <p:childTnLst>
                              <p:par>
                                <p:cTn id="78" presetID="2" presetClass="entr" presetSubtype="4"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ppt_x"/>
                                          </p:val>
                                        </p:tav>
                                        <p:tav tm="100000">
                                          <p:val>
                                            <p:strVal val="#ppt_x"/>
                                          </p:val>
                                        </p:tav>
                                      </p:tavLst>
                                    </p:anim>
                                    <p:anim calcmode="lin" valueType="num">
                                      <p:cBhvr additive="base">
                                        <p:cTn id="81" dur="500" fill="hold"/>
                                        <p:tgtEl>
                                          <p:spTgt spid="46"/>
                                        </p:tgtEl>
                                        <p:attrNameLst>
                                          <p:attrName>ppt_y</p:attrName>
                                        </p:attrNameLst>
                                      </p:cBhvr>
                                      <p:tavLst>
                                        <p:tav tm="0">
                                          <p:val>
                                            <p:strVal val="1+#ppt_h/2"/>
                                          </p:val>
                                        </p:tav>
                                        <p:tav tm="100000">
                                          <p:val>
                                            <p:strVal val="#ppt_y"/>
                                          </p:val>
                                        </p:tav>
                                      </p:tavLst>
                                    </p:anim>
                                  </p:childTnLst>
                                </p:cTn>
                              </p:par>
                            </p:childTnLst>
                          </p:cTn>
                        </p:par>
                        <p:par>
                          <p:cTn id="82" fill="hold">
                            <p:stCondLst>
                              <p:cond delay="8750"/>
                            </p:stCondLst>
                            <p:childTnLst>
                              <p:par>
                                <p:cTn id="83" presetID="2" presetClass="entr" presetSubtype="4" fill="hold" nodeType="after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8" grpId="0" animBg="1"/>
      <p:bldP spid="39"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55612" y="1407037"/>
            <a:ext cx="5271140" cy="4939684"/>
            <a:chOff x="655612" y="1407037"/>
            <a:chExt cx="5271140" cy="4939684"/>
          </a:xfrm>
        </p:grpSpPr>
        <p:sp>
          <p:nvSpPr>
            <p:cNvPr id="32" name="文本框 31"/>
            <p:cNvSpPr txBox="1"/>
            <p:nvPr/>
          </p:nvSpPr>
          <p:spPr>
            <a:xfrm>
              <a:off x="2345032" y="3002022"/>
              <a:ext cx="1892300" cy="1947565"/>
            </a:xfrm>
            <a:prstGeom prst="ellipse">
              <a:avLst/>
            </a:prstGeom>
            <a:solidFill>
              <a:schemeClr val="accent1"/>
            </a:solidFill>
            <a:ln>
              <a:noFill/>
              <a:prstDash val="lgDash"/>
            </a:ln>
          </p:spPr>
          <p:txBody>
            <a:bodyPr wrap="square" rtlCol="0">
              <a:spAutoFit/>
            </a:bodyPr>
            <a:lstStyle>
              <a:defPPr>
                <a:defRPr lang="zh-CN"/>
              </a:defPPr>
              <a:lvl1pPr algn="ctr">
                <a:defRPr sz="2800" b="1">
                  <a:solidFill>
                    <a:srgbClr val="05FFCF"/>
                  </a:solidFill>
                  <a:latin typeface="+mj-ea"/>
                  <a:ea typeface="+mj-ea"/>
                  <a:cs typeface="阿里巴巴普惠体" panose="00020600040101010101" pitchFamily="18" charset="-122"/>
                </a:defRPr>
              </a:lvl1pPr>
            </a:lstStyle>
            <a:p>
              <a:r>
                <a:rPr lang="zh-CN" altLang="en-US" dirty="0">
                  <a:solidFill>
                    <a:schemeClr val="bg1"/>
                  </a:solidFill>
                  <a:latin typeface="+mn-lt"/>
                  <a:ea typeface="+mn-ea"/>
                  <a:cs typeface="+mn-ea"/>
                  <a:sym typeface="+mn-lt"/>
                </a:rPr>
                <a:t>驾驶员不良心理</a:t>
              </a:r>
            </a:p>
          </p:txBody>
        </p:sp>
        <p:sp>
          <p:nvSpPr>
            <p:cNvPr id="33" name="椭圆 32"/>
            <p:cNvSpPr/>
            <p:nvPr/>
          </p:nvSpPr>
          <p:spPr>
            <a:xfrm>
              <a:off x="2651906" y="140703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快车心理</a:t>
              </a:r>
            </a:p>
          </p:txBody>
        </p:sp>
        <p:sp>
          <p:nvSpPr>
            <p:cNvPr id="34" name="椭圆 33"/>
            <p:cNvSpPr/>
            <p:nvPr/>
          </p:nvSpPr>
          <p:spPr>
            <a:xfrm>
              <a:off x="655612" y="3047093"/>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侥幸心理</a:t>
              </a:r>
            </a:p>
          </p:txBody>
        </p:sp>
        <p:sp>
          <p:nvSpPr>
            <p:cNvPr id="35" name="椭圆 34"/>
            <p:cNvSpPr/>
            <p:nvPr/>
          </p:nvSpPr>
          <p:spPr>
            <a:xfrm>
              <a:off x="1294888" y="494958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报复心理</a:t>
              </a:r>
            </a:p>
          </p:txBody>
        </p:sp>
        <p:sp>
          <p:nvSpPr>
            <p:cNvPr id="36" name="椭圆 35"/>
            <p:cNvSpPr/>
            <p:nvPr/>
          </p:nvSpPr>
          <p:spPr>
            <a:xfrm>
              <a:off x="4648200" y="3047093"/>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自信心理</a:t>
              </a:r>
            </a:p>
          </p:txBody>
        </p:sp>
        <p:sp>
          <p:nvSpPr>
            <p:cNvPr id="37" name="椭圆 36"/>
            <p:cNvSpPr/>
            <p:nvPr/>
          </p:nvSpPr>
          <p:spPr>
            <a:xfrm>
              <a:off x="3930458" y="5063887"/>
              <a:ext cx="1278552" cy="1282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消极、兴奋心理</a:t>
              </a:r>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337620" y="1689045"/>
            <a:ext cx="5165542" cy="51655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1"/>
          <p:cNvSpPr txBox="1">
            <a:spLocks noChangeArrowheads="1"/>
          </p:cNvSpPr>
          <p:nvPr/>
        </p:nvSpPr>
        <p:spPr bwMode="auto">
          <a:xfrm>
            <a:off x="564704" y="2308721"/>
            <a:ext cx="741089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en-US" altLang="zh-CN" sz="2000" b="1" dirty="0">
                <a:solidFill>
                  <a:schemeClr val="accent1"/>
                </a:solidFill>
                <a:latin typeface="+mn-lt"/>
                <a:ea typeface="+mn-ea"/>
                <a:cs typeface="+mn-ea"/>
                <a:sym typeface="+mn-lt"/>
              </a:rPr>
              <a:t>  “</a:t>
            </a:r>
            <a:r>
              <a:rPr lang="zh-CN" altLang="en-US" sz="2000" b="1" dirty="0">
                <a:solidFill>
                  <a:schemeClr val="accent1"/>
                </a:solidFill>
                <a:latin typeface="+mn-lt"/>
                <a:ea typeface="+mn-ea"/>
                <a:cs typeface="+mn-ea"/>
                <a:sym typeface="+mn-lt"/>
              </a:rPr>
              <a:t>十次事故九次快”，开快车是发生车祸最危险的因素之一</a:t>
            </a:r>
            <a:endParaRPr lang="en-US" altLang="zh-CN" sz="2000" b="1" dirty="0">
              <a:solidFill>
                <a:schemeClr val="accent1"/>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导致快车心理的因素很多，有的驾驶员年轻气盛</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生性要强开车上路后不愿落在别人后面，时时想着超越别人、压制别人；</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有的驾驶员拐道办私事怕耽误时间被领导发现，匆匆忙忙，提升速度；</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有的驾驶员有亲友坐车时，为了显示自己的驾驶技术，高速开车：</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有些驾驶员外出办事时，去时有尽快完成</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任务的使命感、返回时有“早回家、早休息”的思想，容易开快车。</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尤其在高速路上，不顾车辆限速提示而超速行驶，时速跑到</a:t>
            </a:r>
            <a:r>
              <a:rPr lang="en-US" altLang="zh-CN" sz="1800" dirty="0">
                <a:solidFill>
                  <a:schemeClr val="tx1">
                    <a:lumMod val="85000"/>
                    <a:lumOff val="15000"/>
                  </a:schemeClr>
                </a:solidFill>
                <a:latin typeface="+mn-lt"/>
                <a:ea typeface="+mn-ea"/>
                <a:cs typeface="+mn-ea"/>
                <a:sym typeface="+mn-lt"/>
              </a:rPr>
              <a:t>150</a:t>
            </a:r>
            <a:r>
              <a:rPr lang="zh-CN" altLang="en-US" sz="1800" dirty="0">
                <a:solidFill>
                  <a:schemeClr val="tx1">
                    <a:lumMod val="85000"/>
                    <a:lumOff val="15000"/>
                  </a:schemeClr>
                </a:solidFill>
                <a:latin typeface="+mn-lt"/>
                <a:ea typeface="+mn-ea"/>
                <a:cs typeface="+mn-ea"/>
                <a:sym typeface="+mn-lt"/>
              </a:rPr>
              <a:t>、</a:t>
            </a:r>
            <a:r>
              <a:rPr lang="en-US" altLang="zh-CN" sz="1800" dirty="0">
                <a:solidFill>
                  <a:schemeClr val="tx1">
                    <a:lumMod val="85000"/>
                    <a:lumOff val="15000"/>
                  </a:schemeClr>
                </a:solidFill>
                <a:latin typeface="+mn-lt"/>
                <a:ea typeface="+mn-ea"/>
                <a:cs typeface="+mn-ea"/>
                <a:sym typeface="+mn-lt"/>
              </a:rPr>
              <a:t>160,</a:t>
            </a:r>
            <a:r>
              <a:rPr lang="zh-CN" altLang="en-US" sz="1800" dirty="0">
                <a:solidFill>
                  <a:schemeClr val="tx1">
                    <a:lumMod val="85000"/>
                    <a:lumOff val="15000"/>
                  </a:schemeClr>
                </a:solidFill>
                <a:latin typeface="+mn-lt"/>
                <a:ea typeface="+mn-ea"/>
                <a:cs typeface="+mn-ea"/>
                <a:sym typeface="+mn-lt"/>
              </a:rPr>
              <a:t>上述这些快车心理，都易导致交通事故的发生。</a:t>
            </a:r>
          </a:p>
        </p:txBody>
      </p:sp>
      <p:sp>
        <p:nvSpPr>
          <p:cNvPr id="4" name="圆角矩形 3"/>
          <p:cNvSpPr/>
          <p:nvPr/>
        </p:nvSpPr>
        <p:spPr>
          <a:xfrm>
            <a:off x="774644" y="16592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cs typeface="+mn-ea"/>
                <a:sym typeface="+mn-lt"/>
              </a:rPr>
              <a:t> 快车心理分析</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16921" r="17144" b="5714"/>
          <a:stretch>
            <a:fillRect/>
          </a:stretch>
        </p:blipFill>
        <p:spPr>
          <a:xfrm flipH="1">
            <a:off x="8077200" y="1028700"/>
            <a:ext cx="3810056" cy="5448300"/>
          </a:xfrm>
          <a:prstGeom prst="rect">
            <a:avLst/>
          </a:prstGeom>
        </p:spPr>
      </p:pic>
    </p:spTree>
  </p:cSld>
  <p:clrMapOvr>
    <a:masterClrMapping/>
  </p:clrMapOvr>
  <p:transition spd="slow"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1"/>
          <p:cNvSpPr txBox="1">
            <a:spLocks noChangeArrowheads="1"/>
          </p:cNvSpPr>
          <p:nvPr/>
        </p:nvSpPr>
        <p:spPr bwMode="auto">
          <a:xfrm>
            <a:off x="4349304" y="2067421"/>
            <a:ext cx="7410896"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en-US" altLang="zh-CN" sz="2000" b="1" dirty="0">
                <a:solidFill>
                  <a:schemeClr val="accent1"/>
                </a:solidFill>
                <a:latin typeface="+mn-lt"/>
                <a:ea typeface="+mn-ea"/>
                <a:cs typeface="+mn-ea"/>
                <a:sym typeface="+mn-lt"/>
              </a:rPr>
              <a:t>  </a:t>
            </a:r>
            <a:r>
              <a:rPr lang="zh-CN" altLang="en-US" sz="2000" b="1" dirty="0">
                <a:solidFill>
                  <a:schemeClr val="accent1"/>
                </a:solidFill>
                <a:latin typeface="+mn-lt"/>
                <a:ea typeface="+mn-ea"/>
                <a:cs typeface="+mn-ea"/>
                <a:sym typeface="+mn-lt"/>
              </a:rPr>
              <a:t>       “难得一次，不至于那么巧”，“只一次不会有什么问题”</a:t>
            </a:r>
            <a:endParaRPr lang="en-US" altLang="zh-CN" sz="2000" b="1" dirty="0">
              <a:solidFill>
                <a:schemeClr val="accent1"/>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侥幸心理是驾驶员在驾车时虽然知道自己的驾车行为有一定的风险，但总认为灾难不会落在自己头上，“难得一次，不至于那么巧”，“只一次不会有什么问题”等等，特别是驾驶员有过几次转危为安的经历。侥幸心理就会自然形成。</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在处理情况时。总是往好处想，如在超车时认为对方会给自己让路，占用对方行车路线不要紧，挤过去完全可能：在违章装载、违章操作时，认为不会出问题；在通过十字路口时觉得“一慢二看三通过”麻烦  总想快速通过；在山路转弯时，认为对面不会来车。不必减速、鸣号、靠右行等等</a:t>
            </a:r>
            <a:r>
              <a:rPr lang="en-US" altLang="zh-CN" sz="1800" dirty="0">
                <a:solidFill>
                  <a:schemeClr val="tx1">
                    <a:lumMod val="85000"/>
                    <a:lumOff val="15000"/>
                  </a:schemeClr>
                </a:solidFill>
                <a:latin typeface="+mn-lt"/>
                <a:ea typeface="+mn-ea"/>
                <a:cs typeface="+mn-ea"/>
                <a:sym typeface="+mn-lt"/>
              </a:rPr>
              <a:t>.</a:t>
            </a:r>
            <a:r>
              <a:rPr lang="zh-CN" altLang="en-US" sz="1800" dirty="0">
                <a:solidFill>
                  <a:schemeClr val="tx1">
                    <a:lumMod val="85000"/>
                    <a:lumOff val="15000"/>
                  </a:schemeClr>
                </a:solidFill>
                <a:latin typeface="+mn-lt"/>
                <a:ea typeface="+mn-ea"/>
                <a:cs typeface="+mn-ea"/>
                <a:sym typeface="+mn-lt"/>
              </a:rPr>
              <a:t>正是这样的心理作用，导致了交通事故的发生。</a:t>
            </a:r>
          </a:p>
        </p:txBody>
      </p:sp>
      <p:sp>
        <p:nvSpPr>
          <p:cNvPr id="4" name="圆角矩形 3"/>
          <p:cNvSpPr/>
          <p:nvPr/>
        </p:nvSpPr>
        <p:spPr>
          <a:xfrm>
            <a:off x="4559244" y="14179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cs typeface="+mn-ea"/>
                <a:sym typeface="+mn-lt"/>
              </a:rPr>
              <a:t>侥幸心理分析</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2080" y="1417950"/>
            <a:ext cx="5165542" cy="5165542"/>
          </a:xfrm>
          <a:prstGeom prst="rect">
            <a:avLst/>
          </a:prstGeom>
        </p:spPr>
      </p:pic>
    </p:spTree>
  </p:cSld>
  <p:clrMapOvr>
    <a:masterClrMapping/>
  </p:clrMapOvr>
  <p:transition spd="slow" advTm="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1"/>
          <p:cNvSpPr txBox="1">
            <a:spLocks noChangeArrowheads="1"/>
          </p:cNvSpPr>
          <p:nvPr/>
        </p:nvSpPr>
        <p:spPr bwMode="auto">
          <a:xfrm>
            <a:off x="450404" y="2918321"/>
            <a:ext cx="72711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en-US" altLang="zh-CN" sz="2000" b="1" dirty="0">
                <a:solidFill>
                  <a:schemeClr val="accent1"/>
                </a:solidFill>
                <a:latin typeface="+mn-lt"/>
                <a:ea typeface="+mn-ea"/>
                <a:cs typeface="+mn-ea"/>
                <a:sym typeface="+mn-lt"/>
              </a:rPr>
              <a:t>  </a:t>
            </a:r>
            <a:r>
              <a:rPr lang="zh-CN" altLang="en-US" sz="2000" b="1" dirty="0">
                <a:solidFill>
                  <a:schemeClr val="accent1"/>
                </a:solidFill>
                <a:latin typeface="+mn-lt"/>
                <a:ea typeface="+mn-ea"/>
                <a:cs typeface="+mn-ea"/>
                <a:sym typeface="+mn-lt"/>
              </a:rPr>
              <a:t>       报复心理在某些驾驶员身上表现得比较突出</a:t>
            </a:r>
            <a:endParaRPr lang="en-US" altLang="zh-CN" sz="2000" b="1" dirty="0">
              <a:solidFill>
                <a:schemeClr val="accent1"/>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容易使其丧失自控能力．有的驾驶员遇到不讲交通规则的行人或车辆占道后，经多次鸣笛，对方不理，便想报复对</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方，在逼近对方时嘴里不但骂骂咧咧，同时做点小动作 ，企图吓唬对方或迫使对方吃点亏。</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结果导致事故的发生，产生报复心理的原因主要是有些驾驶员心胸狭窄缺乏修养和职业道德。 </a:t>
            </a:r>
          </a:p>
        </p:txBody>
      </p:sp>
      <p:sp>
        <p:nvSpPr>
          <p:cNvPr id="4" name="圆角矩形 3"/>
          <p:cNvSpPr/>
          <p:nvPr/>
        </p:nvSpPr>
        <p:spPr>
          <a:xfrm>
            <a:off x="660344" y="22688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cs typeface="+mn-ea"/>
                <a:sym typeface="+mn-lt"/>
              </a:rPr>
              <a:t>报复心理分析</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721600" y="1794058"/>
            <a:ext cx="4340042" cy="4340042"/>
          </a:xfrm>
          <a:prstGeom prst="rect">
            <a:avLst/>
          </a:prstGeom>
        </p:spPr>
      </p:pic>
    </p:spTree>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1"/>
          <p:cNvSpPr txBox="1">
            <a:spLocks noChangeArrowheads="1"/>
          </p:cNvSpPr>
          <p:nvPr/>
        </p:nvSpPr>
        <p:spPr bwMode="auto">
          <a:xfrm>
            <a:off x="5092700" y="2664321"/>
            <a:ext cx="63246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zh-CN" altLang="en-US" sz="2000" b="1" dirty="0">
                <a:solidFill>
                  <a:schemeClr val="accent1"/>
                </a:solidFill>
                <a:latin typeface="+mn-lt"/>
                <a:ea typeface="+mn-ea"/>
                <a:cs typeface="+mn-ea"/>
                <a:sym typeface="+mn-lt"/>
              </a:rPr>
              <a:t>       这类汽车驾驶员多是一些老驾驶员</a:t>
            </a:r>
            <a:endParaRPr lang="en-US" altLang="zh-CN" sz="2000" b="1" dirty="0">
              <a:solidFill>
                <a:schemeClr val="accent1"/>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       这类汽车驾驶员多是一些老驾驶员，多年没有发生事故。天长日久产生了一种自信心理，认为大江大河都能过去。</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小河沟里还能翻船？因而在处理复杂路况或处理突然事件时，过于相信自己或过高估计自己的驾车水平，不注意总结经验，单凭自己的感觉。</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缺乏科学判断把自己以往的经验看得尽善尽美，结果就会酿成悲剧。 </a:t>
            </a:r>
          </a:p>
        </p:txBody>
      </p:sp>
      <p:sp>
        <p:nvSpPr>
          <p:cNvPr id="4" name="圆角矩形 3"/>
          <p:cNvSpPr/>
          <p:nvPr/>
        </p:nvSpPr>
        <p:spPr>
          <a:xfrm>
            <a:off x="5251388" y="2014850"/>
            <a:ext cx="6026211"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cs typeface="+mn-ea"/>
                <a:sym typeface="+mn-lt"/>
              </a:rPr>
              <a:t> 自信心理分析</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2842" y="1642303"/>
            <a:ext cx="5165542" cy="457322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fade">
                                      <p:cBhvr>
                                        <p:cTn id="19" dur="1000"/>
                                        <p:tgtEl>
                                          <p:spTgt spid="7171"/>
                                        </p:tgtEl>
                                      </p:cBhvr>
                                    </p:animEffect>
                                    <p:anim calcmode="lin" valueType="num">
                                      <p:cBhvr>
                                        <p:cTn id="20" dur="1000" fill="hold"/>
                                        <p:tgtEl>
                                          <p:spTgt spid="7171"/>
                                        </p:tgtEl>
                                        <p:attrNameLst>
                                          <p:attrName>ppt_x</p:attrName>
                                        </p:attrNameLst>
                                      </p:cBhvr>
                                      <p:tavLst>
                                        <p:tav tm="0">
                                          <p:val>
                                            <p:strVal val="#ppt_x"/>
                                          </p:val>
                                        </p:tav>
                                        <p:tav tm="100000">
                                          <p:val>
                                            <p:strVal val="#ppt_x"/>
                                          </p:val>
                                        </p:tav>
                                      </p:tavLst>
                                    </p:anim>
                                    <p:anim calcmode="lin" valueType="num">
                                      <p:cBhvr>
                                        <p:cTn id="21"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1"/>
          <p:cNvSpPr txBox="1">
            <a:spLocks noChangeArrowheads="1"/>
          </p:cNvSpPr>
          <p:nvPr/>
        </p:nvSpPr>
        <p:spPr bwMode="auto">
          <a:xfrm>
            <a:off x="437704" y="2219821"/>
            <a:ext cx="727119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pPr>
            <a:r>
              <a:rPr lang="zh-CN" altLang="en-US" sz="2000" b="1" dirty="0">
                <a:solidFill>
                  <a:schemeClr val="accent1"/>
                </a:solidFill>
                <a:latin typeface="+mn-lt"/>
                <a:ea typeface="+mn-ea"/>
                <a:cs typeface="+mn-ea"/>
                <a:sym typeface="+mn-lt"/>
              </a:rPr>
              <a:t>处于心情不佳，厌烦、焦急、消沉、怨恨等消极情绪</a:t>
            </a:r>
            <a:endParaRPr lang="en-US" altLang="zh-CN" sz="2000" b="1" dirty="0">
              <a:solidFill>
                <a:schemeClr val="accent1"/>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  驾驶员如遇到夫妻吵架，与领导或同事闹意见、子女待业，家人生病邻里纠纷，降级处分等，处于心情不佳，厌烦、焦急、消沉、怨恨等消极情绪，往往注意力不集中或心不在，致使反应变慢，操作迟缓，遇事不能及时处理。</a:t>
            </a:r>
            <a:endParaRPr lang="en-US" altLang="zh-CN" sz="1800" dirty="0">
              <a:solidFill>
                <a:schemeClr val="tx1">
                  <a:lumMod val="85000"/>
                  <a:lumOff val="15000"/>
                </a:schemeClr>
              </a:solidFill>
              <a:latin typeface="+mn-lt"/>
              <a:ea typeface="+mn-ea"/>
              <a:cs typeface="+mn-ea"/>
              <a:sym typeface="+mn-lt"/>
            </a:endParaRPr>
          </a:p>
          <a:p>
            <a:pPr marL="285750" indent="-285750" algn="just" eaLnBrk="1" hangingPunct="1">
              <a:lnSpc>
                <a:spcPct val="150000"/>
              </a:lnSpc>
              <a:buFont typeface="Wingdings" panose="05000000000000000000" pitchFamily="2" charset="2"/>
              <a:buChar char="p"/>
            </a:pPr>
            <a:r>
              <a:rPr lang="zh-CN" altLang="en-US" sz="1800" dirty="0">
                <a:solidFill>
                  <a:schemeClr val="tx1">
                    <a:lumMod val="85000"/>
                    <a:lumOff val="15000"/>
                  </a:schemeClr>
                </a:solidFill>
                <a:latin typeface="+mn-lt"/>
                <a:ea typeface="+mn-ea"/>
                <a:cs typeface="+mn-ea"/>
                <a:sym typeface="+mn-lt"/>
              </a:rPr>
              <a:t>过度兴奋是与之相反的积极情绪状态，生活、工作中遇到值得庆幸的事心理上呈现积极表现，如乔迁新居、过年回家、朋友聚会、子女就业，升学、加薪等，由于过于度兴奋，忘乎所以，心中不能平静，行驶中自控能力降低，结果乐极生悲。 </a:t>
            </a:r>
          </a:p>
        </p:txBody>
      </p:sp>
      <p:sp>
        <p:nvSpPr>
          <p:cNvPr id="4" name="圆角矩形 3"/>
          <p:cNvSpPr/>
          <p:nvPr/>
        </p:nvSpPr>
        <p:spPr>
          <a:xfrm>
            <a:off x="647644" y="1570350"/>
            <a:ext cx="7061256" cy="471677"/>
          </a:xfrm>
          <a:prstGeom prst="rect">
            <a:avLst/>
          </a:prstGeom>
          <a:no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zh-CN" altLang="en-US" sz="2800" b="1" spc="300" dirty="0">
                <a:solidFill>
                  <a:schemeClr val="accent1"/>
                </a:solidFill>
                <a:cs typeface="+mn-ea"/>
                <a:sym typeface="+mn-lt"/>
              </a:rPr>
              <a:t>消极兴奋心理分析</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137720" y="1872362"/>
            <a:ext cx="5165542" cy="3874156"/>
          </a:xfrm>
          <a:prstGeom prst="rect">
            <a:avLst/>
          </a:prstGeom>
        </p:spPr>
      </p:pic>
    </p:spTree>
  </p:cSld>
  <p:clrMapOvr>
    <a:masterClrMapping/>
  </p:clrMapOvr>
  <p:transition spd="slow"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2258;#402250;"/>
</p:tagLst>
</file>

<file path=ppt/tags/tag2.xml><?xml version="1.0" encoding="utf-8"?>
<p:tagLst xmlns:a="http://schemas.openxmlformats.org/drawingml/2006/main" xmlns:r="http://schemas.openxmlformats.org/officeDocument/2006/relationships" xmlns:p="http://schemas.openxmlformats.org/presentationml/2006/main">
  <p:tag name="ISLIDE.ICON" val="#402258;#402250;"/>
</p:tagLst>
</file>

<file path=ppt/theme/theme1.xml><?xml version="1.0" encoding="utf-8"?>
<a:theme xmlns:a="http://schemas.openxmlformats.org/drawingml/2006/main" name="www.2ppt.com">
  <a:themeElements>
    <a:clrScheme name="Office">
      <a:dk1>
        <a:srgbClr val="000000"/>
      </a:dk1>
      <a:lt1>
        <a:srgbClr val="FFFFFF"/>
      </a:lt1>
      <a:dk2>
        <a:srgbClr val="44546A"/>
      </a:dk2>
      <a:lt2>
        <a:srgbClr val="E7E6E6"/>
      </a:lt2>
      <a:accent1>
        <a:srgbClr val="E239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albi0q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2374</Words>
  <Application>Microsoft Office PowerPoint</Application>
  <PresentationFormat>宽屏</PresentationFormat>
  <Paragraphs>255</Paragraphs>
  <Slides>34</Slides>
  <Notes>11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34</vt:i4>
      </vt:variant>
    </vt:vector>
  </HeadingPairs>
  <TitlesOfParts>
    <vt:vector size="43" baseType="lpstr">
      <vt:lpstr>等线</vt:lpstr>
      <vt:lpstr>思源黑体 CN</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2020-11-22T09:01:00Z</dcterms:created>
  <dcterms:modified xsi:type="dcterms:W3CDTF">2023-01-10T10:03:47Z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53586EDDD7C046C7A8BC8F572E392BB2</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