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395" r:id="rId4"/>
    <p:sldId id="433" r:id="rId5"/>
    <p:sldId id="469" r:id="rId6"/>
    <p:sldId id="482" r:id="rId7"/>
    <p:sldId id="484" r:id="rId8"/>
    <p:sldId id="485" r:id="rId9"/>
    <p:sldId id="471" r:id="rId10"/>
    <p:sldId id="470" r:id="rId11"/>
    <p:sldId id="483" r:id="rId12"/>
    <p:sldId id="474" r:id="rId13"/>
    <p:sldId id="404" r:id="rId14"/>
    <p:sldId id="405" r:id="rId15"/>
    <p:sldId id="448" r:id="rId16"/>
    <p:sldId id="486" r:id="rId17"/>
  </p:sldIdLst>
  <p:sldSz cx="9144000" cy="5143500" type="screen16x9"/>
  <p:notesSz cx="7104063" cy="10234613"/>
  <p:custDataLst>
    <p:tags r:id="rId20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93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3300"/>
    <a:srgbClr val="990000"/>
    <a:srgbClr val="4F855D"/>
    <a:srgbClr val="CC0000"/>
    <a:srgbClr val="CC3300"/>
    <a:srgbClr val="009999"/>
    <a:srgbClr val="009900"/>
    <a:srgbClr val="202020"/>
    <a:srgbClr val="F418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593"/>
        <p:guide pos="289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知识回顾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30B4-AA73-4D0B-BC44-9591131D54E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pic>
        <p:nvPicPr>
          <p:cNvPr id="15" name="图片 14" descr="LOGO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7841457" y="92392"/>
            <a:ext cx="1134904" cy="343853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103645" y="352430"/>
            <a:ext cx="2712875" cy="284693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一章   整式的乘除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870208" y="433950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596349" y="432715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Rectangle 5"/>
          <p:cNvSpPr/>
          <p:nvPr/>
        </p:nvSpPr>
        <p:spPr>
          <a:xfrm>
            <a:off x="-3664" y="1172632"/>
            <a:ext cx="9147663" cy="1731243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</a:t>
            </a:r>
            <a:r>
              <a:rPr lang="zh-CN" altLang="en-US" sz="48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全平方公式</a:t>
            </a:r>
            <a:r>
              <a:rPr lang="en-US" altLang="zh-CN" sz="48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40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400" b="1" dirty="0" smtClean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en-US" altLang="zh-CN" sz="36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0685" y="4151296"/>
            <a:ext cx="913331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</a:blip>
          <a:stretch>
            <a:fillRect/>
          </a:stretch>
        </p:blipFill>
        <p:spPr>
          <a:xfrm>
            <a:off x="1330711" y="985462"/>
            <a:ext cx="6095525" cy="296278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964407" y="544115"/>
            <a:ext cx="6107906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solidFill>
                  <a:srgbClr val="3C8C9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已知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＝7，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ab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＝10，求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zh-CN" altLang="en-US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＋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zh-CN" altLang="en-US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CN" altLang="en-US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a－b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</a:t>
            </a:r>
            <a:r>
              <a:rPr lang="zh-CN" altLang="en-US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zh-CN" altLang="en-US" sz="2100" baseline="30000" dirty="0"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的值．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675209" y="1485928"/>
            <a:ext cx="5187553" cy="1989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解：因为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＝7，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所以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+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49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所以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zh-CN" altLang="en-US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+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-2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ab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=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49-2×10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29.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a－b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zh-CN" altLang="en-US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-2</a:t>
            </a:r>
            <a:r>
              <a:rPr lang="zh-CN" altLang="en-US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ab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29-2×10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9.</a:t>
            </a:r>
            <a:endParaRPr lang="en-US" altLang="zh-CN" sz="2100" i="1" baseline="30000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64406" y="544115"/>
            <a:ext cx="542456" cy="3924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en-US" altLang="zh-CN" sz="2100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/>
          <p:nvPr/>
        </p:nvSpPr>
        <p:spPr>
          <a:xfrm>
            <a:off x="1114424" y="496491"/>
            <a:ext cx="5616213" cy="87716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dirty="0">
                <a:solidFill>
                  <a:srgbClr val="269999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</a:t>
            </a:r>
            <a:r>
              <a:rPr lang="zh-CN" altLang="en-US" sz="2100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运用乘法公式计算</a:t>
            </a:r>
            <a:r>
              <a:rPr lang="en-US" altLang="zh-CN" sz="2100" dirty="0">
                <a:solidFill>
                  <a:srgbClr val="0D0D0D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0D0D0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(1)   (</a:t>
            </a:r>
            <a:r>
              <a:rPr lang="en-US" altLang="zh-CN" sz="2100" b="1" i="1" dirty="0">
                <a:solidFill>
                  <a:srgbClr val="0D0D0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="1" dirty="0">
                <a:solidFill>
                  <a:srgbClr val="0D0D0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+2</a:t>
            </a:r>
            <a:r>
              <a:rPr lang="en-US" altLang="zh-CN" sz="2100" b="1" i="1" dirty="0">
                <a:solidFill>
                  <a:srgbClr val="0D0D0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b="1" dirty="0">
                <a:solidFill>
                  <a:srgbClr val="0D0D0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-3)(</a:t>
            </a:r>
            <a:r>
              <a:rPr lang="en-US" altLang="zh-CN" sz="2100" b="1" i="1" dirty="0">
                <a:solidFill>
                  <a:srgbClr val="0D0D0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100" b="1" dirty="0">
                <a:solidFill>
                  <a:srgbClr val="0D0D0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-2</a:t>
            </a:r>
            <a:r>
              <a:rPr lang="en-US" altLang="zh-CN" sz="2100" b="1" i="1" dirty="0">
                <a:solidFill>
                  <a:srgbClr val="0D0D0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y</a:t>
            </a:r>
            <a:r>
              <a:rPr lang="en-US" altLang="zh-CN" sz="2100" b="1" dirty="0">
                <a:solidFill>
                  <a:srgbClr val="0D0D0D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+3) ;                    (2)</a:t>
            </a:r>
            <a:r>
              <a:rPr lang="en-US" altLang="zh-CN" sz="2100" b="1" dirty="0">
                <a:solidFill>
                  <a:srgbClr val="0D0D0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(</a:t>
            </a:r>
            <a:r>
              <a:rPr lang="en-US" altLang="zh-CN" sz="2100" b="1" i="1" dirty="0" err="1">
                <a:solidFill>
                  <a:srgbClr val="0D0D0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a+b+c</a:t>
            </a:r>
            <a:r>
              <a:rPr lang="en-US" altLang="zh-CN" sz="2100" b="1" dirty="0">
                <a:solidFill>
                  <a:srgbClr val="0D0D0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2100" b="1" baseline="30000" dirty="0">
                <a:solidFill>
                  <a:srgbClr val="0D0D0D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0D0D0D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.</a:t>
            </a:r>
            <a:endParaRPr lang="en-US" altLang="zh-CN" sz="2100" b="1" baseline="30000" dirty="0">
              <a:solidFill>
                <a:srgbClr val="0D0D0D"/>
              </a:solidFill>
              <a:latin typeface="Times New Roman" panose="02020603050405020304" pitchFamily="18" charset="0"/>
              <a:ea typeface="楷体_GB2312" pitchFamily="49" charset="-122"/>
              <a:sym typeface="宋体" panose="02010600030101010101" pitchFamily="2" charset="-122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065902" y="1475275"/>
            <a:ext cx="530952" cy="3926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 </a:t>
            </a:r>
            <a:endParaRPr kumimoji="1" lang="en-US" altLang="zh-CN" sz="21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6" name="Rectangle 4"/>
          <p:cNvSpPr/>
          <p:nvPr/>
        </p:nvSpPr>
        <p:spPr>
          <a:xfrm>
            <a:off x="5264977" y="2067051"/>
            <a:ext cx="1918405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marL="257175" indent="-257175">
              <a:lnSpc>
                <a:spcPct val="150000"/>
              </a:lnSpc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 = [(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a+b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)+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]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1378217" y="2694495"/>
            <a:ext cx="1557158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marL="257175" indent="-257175">
              <a:lnSpc>
                <a:spcPct val="150000"/>
              </a:lnSpc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  = 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-(2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-3)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8" name="文本框 5"/>
          <p:cNvSpPr txBox="1"/>
          <p:nvPr/>
        </p:nvSpPr>
        <p:spPr>
          <a:xfrm>
            <a:off x="1424092" y="3214738"/>
            <a:ext cx="2033249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marL="257175" indent="-257175">
              <a:lnSpc>
                <a:spcPct val="150000"/>
              </a:lnSpc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 = 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-(4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-12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+9)</a:t>
            </a:r>
          </a:p>
        </p:txBody>
      </p:sp>
      <p:sp>
        <p:nvSpPr>
          <p:cNvPr id="9" name="文本框 7"/>
          <p:cNvSpPr txBox="1"/>
          <p:nvPr/>
        </p:nvSpPr>
        <p:spPr>
          <a:xfrm>
            <a:off x="1512794" y="3786866"/>
            <a:ext cx="1853713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marL="257175" indent="-257175">
              <a:lnSpc>
                <a:spcPct val="150000"/>
              </a:lnSpc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= 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x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-4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+12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-9.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320936" y="2612358"/>
            <a:ext cx="2427588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marL="257175" indent="-257175">
              <a:lnSpc>
                <a:spcPct val="150000"/>
              </a:lnSpc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= (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a+b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)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+2(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a+b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)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331652" y="3192193"/>
            <a:ext cx="2903680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marL="257175" indent="-257175">
              <a:lnSpc>
                <a:spcPct val="150000"/>
              </a:lnSpc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ab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ac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bc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2" name="文本框 1"/>
          <p:cNvSpPr txBox="1"/>
          <p:nvPr/>
        </p:nvSpPr>
        <p:spPr>
          <a:xfrm>
            <a:off x="5264977" y="3900546"/>
            <a:ext cx="2971006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marL="257175" indent="-257175">
              <a:lnSpc>
                <a:spcPct val="150000"/>
              </a:lnSpc>
            </a:pP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b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c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ab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ac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bc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楷体_GB2312" pitchFamily="49" charset="-122"/>
                <a:sym typeface="宋体" panose="02010600030101010101" pitchFamily="2" charset="-122"/>
              </a:rPr>
              <a:t>.</a:t>
            </a:r>
            <a:endParaRPr lang="en-US" altLang="zh-CN" sz="2100" b="1" baseline="30000" dirty="0">
              <a:solidFill>
                <a:srgbClr val="C00000"/>
              </a:solidFill>
              <a:latin typeface="Times New Roman" panose="02020603050405020304" pitchFamily="18" charset="0"/>
              <a:ea typeface="楷体_GB2312" pitchFamily="49" charset="-122"/>
              <a:sym typeface="宋体" panose="02010600030101010101" pitchFamily="2" charset="-122"/>
            </a:endParaRPr>
          </a:p>
        </p:txBody>
      </p:sp>
      <p:sp>
        <p:nvSpPr>
          <p:cNvPr id="15" name="文本框 1"/>
          <p:cNvSpPr txBox="1"/>
          <p:nvPr/>
        </p:nvSpPr>
        <p:spPr>
          <a:xfrm>
            <a:off x="1217695" y="526067"/>
            <a:ext cx="677108" cy="5001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68580" tIns="34290" rIns="68580" bIns="34290">
            <a:spAutoFit/>
          </a:bodyPr>
          <a:lstStyle>
            <a:defPPr>
              <a:defRPr lang="zh-CN"/>
            </a:defPPr>
            <a:lvl1pPr lvl="0">
              <a:defRPr sz="280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</a:defRPr>
            </a:lvl1pPr>
          </a:lstStyle>
          <a:p>
            <a:r>
              <a:rPr lang="zh-CN" altLang="en-US" dirty="0" smtClean="0">
                <a:sym typeface="+mn-ea"/>
              </a:rPr>
              <a:t>例</a:t>
            </a:r>
            <a:r>
              <a:rPr lang="en-US" altLang="zh-CN" dirty="0" smtClean="0">
                <a:sym typeface="+mn-ea"/>
              </a:rPr>
              <a:t>4</a:t>
            </a:r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1065902" y="1742146"/>
            <a:ext cx="4037594" cy="1062023"/>
            <a:chOff x="-149" y="3585"/>
            <a:chExt cx="12949" cy="2229"/>
          </a:xfrm>
        </p:grpSpPr>
        <p:sp>
          <p:nvSpPr>
            <p:cNvPr id="17" name="Rectangle 4"/>
            <p:cNvSpPr/>
            <p:nvPr/>
          </p:nvSpPr>
          <p:spPr>
            <a:xfrm>
              <a:off x="1235" y="3585"/>
              <a:ext cx="11565" cy="2229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marL="257175" indent="-257175">
                <a:lnSpc>
                  <a:spcPct val="150000"/>
                </a:lnSpc>
              </a:pPr>
              <a:r>
                <a:rPr lang="en-US" altLang="zh-CN" sz="2100" b="1" dirty="0">
                  <a:solidFill>
                    <a:srgbClr val="C00000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(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x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+2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y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-3)(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x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-2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y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+3)</a:t>
              </a:r>
              <a:endPara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endParaRPr>
            </a:p>
            <a:p>
              <a:pPr marL="257175" indent="-257175">
                <a:lnSpc>
                  <a:spcPct val="150000"/>
                </a:lnSpc>
              </a:pP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=[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x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+(2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y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–3)][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x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-(2</a:t>
              </a:r>
              <a:r>
                <a:rPr lang="en-US" altLang="zh-CN" sz="2100" b="1" i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y</a:t>
              </a:r>
              <a:r>
                <a:rPr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-3)]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-149" y="3831"/>
              <a:ext cx="1709" cy="155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kumimoji="1" lang="en-US" altLang="zh-CN" sz="2100" dirty="0">
                  <a:solidFill>
                    <a:srgbClr val="C00000"/>
                  </a:solidFill>
                  <a:latin typeface="黑体" panose="02010609060101010101" pitchFamily="2" charset="-122"/>
                  <a:ea typeface="黑体" panose="02010609060101010101" pitchFamily="2" charset="-122"/>
                  <a:sym typeface="Wingdings" panose="05000000000000000000" pitchFamily="2" charset="2"/>
                </a:rPr>
                <a:t> </a:t>
              </a:r>
              <a:r>
                <a:rPr kumimoji="1" lang="en-US" altLang="zh-CN" sz="2100" b="1" dirty="0">
                  <a:solidFill>
                    <a:srgbClr val="C00000"/>
                  </a:solidFill>
                  <a:latin typeface="Times New Roman" panose="02020603050405020304" pitchFamily="18" charset="0"/>
                  <a:ea typeface="黑体" panose="02010609060101010101" pitchFamily="2" charset="-122"/>
                  <a:cs typeface="Times New Roman" panose="02020603050405020304" pitchFamily="18" charset="0"/>
                  <a:sym typeface="Wingdings" panose="05000000000000000000" pitchFamily="2" charset="2"/>
                </a:rPr>
                <a:t>(1)</a:t>
              </a:r>
            </a:p>
          </p:txBody>
        </p:sp>
      </p:grpSp>
      <p:sp>
        <p:nvSpPr>
          <p:cNvPr id="19" name="Rectangle 4"/>
          <p:cNvSpPr/>
          <p:nvPr/>
        </p:nvSpPr>
        <p:spPr>
          <a:xfrm>
            <a:off x="4779355" y="1656675"/>
            <a:ext cx="2889647" cy="55399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marL="257175" indent="-257175">
              <a:lnSpc>
                <a:spcPct val="150000"/>
              </a:lnSpc>
            </a:pP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21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a+b+c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249106" y="153881"/>
            <a:ext cx="2316458" cy="647224"/>
            <a:chOff x="3327445" y="196489"/>
            <a:chExt cx="3088610" cy="1003300"/>
          </a:xfrm>
        </p:grpSpPr>
        <p:pic>
          <p:nvPicPr>
            <p:cNvPr id="31" name="图片 30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2" name="组合 31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3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Arc 39"/>
          <p:cNvSpPr>
            <a:spLocks noChangeArrowheads="1"/>
          </p:cNvSpPr>
          <p:nvPr/>
        </p:nvSpPr>
        <p:spPr bwMode="auto">
          <a:xfrm rot="4163957">
            <a:off x="4658965" y="4816078"/>
            <a:ext cx="215504" cy="594122"/>
          </a:xfrm>
          <a:custGeom>
            <a:avLst/>
            <a:gdLst>
              <a:gd name="T0" fmla="*/ 0 w 17263"/>
              <a:gd name="T1" fmla="*/ 1017 h 21600"/>
              <a:gd name="T2" fmla="*/ 6550 w 17263"/>
              <a:gd name="T3" fmla="*/ 0 h 21600"/>
              <a:gd name="T4" fmla="*/ 17263 w 17263"/>
              <a:gd name="T5" fmla="*/ 2843 h 21600"/>
              <a:gd name="T6" fmla="*/ 0 w 17263"/>
              <a:gd name="T7" fmla="*/ 1017 h 21600"/>
              <a:gd name="T8" fmla="*/ 6550 w 17263"/>
              <a:gd name="T9" fmla="*/ 0 h 21600"/>
              <a:gd name="T10" fmla="*/ 17263 w 17263"/>
              <a:gd name="T11" fmla="*/ 2843 h 21600"/>
              <a:gd name="T12" fmla="*/ 6550 w 17263"/>
              <a:gd name="T13" fmla="*/ 2160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63"/>
              <a:gd name="T22" fmla="*/ 0 h 21600"/>
              <a:gd name="T23" fmla="*/ 17263 w 17263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63" h="21600">
                <a:moveTo>
                  <a:pt x="0" y="1017"/>
                </a:moveTo>
                <a:cubicBezTo>
                  <a:pt x="2118" y="343"/>
                  <a:pt x="4327" y="-1"/>
                  <a:pt x="6550" y="0"/>
                </a:cubicBezTo>
                <a:cubicBezTo>
                  <a:pt x="10307" y="0"/>
                  <a:pt x="14000" y="980"/>
                  <a:pt x="17263" y="2843"/>
                </a:cubicBezTo>
              </a:path>
              <a:path w="17263" h="21600">
                <a:moveTo>
                  <a:pt x="0" y="1017"/>
                </a:moveTo>
                <a:cubicBezTo>
                  <a:pt x="2118" y="343"/>
                  <a:pt x="4327" y="-1"/>
                  <a:pt x="6550" y="0"/>
                </a:cubicBezTo>
                <a:cubicBezTo>
                  <a:pt x="10307" y="0"/>
                  <a:pt x="14000" y="980"/>
                  <a:pt x="17263" y="2843"/>
                </a:cubicBezTo>
                <a:lnTo>
                  <a:pt x="6550" y="216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" name="文本框 2"/>
          <p:cNvSpPr txBox="1">
            <a:spLocks noChangeArrowheads="1"/>
          </p:cNvSpPr>
          <p:nvPr/>
        </p:nvSpPr>
        <p:spPr bwMode="auto">
          <a:xfrm>
            <a:off x="1233350" y="895406"/>
            <a:ext cx="4923234" cy="83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1.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运用完全平方公式计算：</a:t>
            </a:r>
          </a:p>
          <a:p>
            <a:pPr>
              <a:lnSpc>
                <a:spcPct val="120000"/>
              </a:lnSpc>
            </a:pP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(1) 96</a:t>
            </a:r>
            <a:r>
              <a:rPr lang="en-US" altLang="zh-CN" sz="2100" baseline="30000" dirty="0"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；                           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(2) 203</a:t>
            </a:r>
            <a:r>
              <a:rPr lang="en-US" altLang="zh-CN" sz="2100" baseline="30000" dirty="0"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Times New Roman" panose="02020603050405020304" pitchFamily="18" charset="0"/>
                <a:sym typeface="宋体" panose="02010600030101010101" pitchFamily="2" charset="-122"/>
              </a:rPr>
              <a:t> .</a:t>
            </a:r>
          </a:p>
        </p:txBody>
      </p:sp>
      <p:sp>
        <p:nvSpPr>
          <p:cNvPr id="15" name="矩形 80"/>
          <p:cNvSpPr>
            <a:spLocks noChangeArrowheads="1"/>
          </p:cNvSpPr>
          <p:nvPr/>
        </p:nvSpPr>
        <p:spPr bwMode="auto">
          <a:xfrm>
            <a:off x="1184533" y="1726462"/>
            <a:ext cx="2947988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100" noProof="1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原式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=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（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100</a:t>
            </a: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sym typeface="+mn-ea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4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）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=100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+4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2</a:t>
            </a: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  <a:ea typeface="黑体" panose="02010609060101010101" pitchFamily="2" charset="-122"/>
                <a:sym typeface="+mn-ea"/>
              </a:rPr>
              <a:t>－2×100×4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+mn-ea"/>
              </a:rPr>
              <a:t>=10000+16</a:t>
            </a: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  <a:sym typeface="+mn-ea"/>
              </a:rPr>
              <a:t>－800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+mn-ea"/>
              </a:rPr>
              <a:t>=9216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sym typeface="+mn-ea"/>
              </a:rPr>
              <a:t>；</a:t>
            </a:r>
            <a:endParaRPr lang="zh-CN" altLang="en-US" sz="2100" b="1" baseline="30000" dirty="0">
              <a:solidFill>
                <a:srgbClr val="C00000"/>
              </a:solidFill>
              <a:latin typeface="Times New Roman" panose="02020603050405020304" pitchFamily="18" charset="0"/>
              <a:ea typeface="方正姚体" panose="02010601030101010101" pitchFamily="2" charset="-122"/>
              <a:sym typeface="+mn-ea"/>
            </a:endParaRPr>
          </a:p>
        </p:txBody>
      </p:sp>
      <p:sp>
        <p:nvSpPr>
          <p:cNvPr id="16" name="文本框 4"/>
          <p:cNvSpPr txBox="1">
            <a:spLocks noChangeArrowheads="1"/>
          </p:cNvSpPr>
          <p:nvPr/>
        </p:nvSpPr>
        <p:spPr bwMode="auto">
          <a:xfrm>
            <a:off x="4132522" y="1722891"/>
            <a:ext cx="3174206" cy="2008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解：原式</a:t>
            </a:r>
            <a:r>
              <a:rPr lang="en-US" altLang="zh-CN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（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200</a:t>
            </a: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）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=200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+3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2+</a:t>
            </a: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+2×200×3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=40000+9</a:t>
            </a:r>
            <a:r>
              <a:rPr lang="en-US" altLang="zh-CN" sz="2100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+1200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=41209.</a:t>
            </a:r>
            <a:endParaRPr lang="zh-CN" altLang="en-US" sz="21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199084" y="2242660"/>
            <a:ext cx="6066565" cy="69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zh-CN" altLang="en-US" b="0" baseline="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2" charset="-122"/>
              </a:rPr>
              <a:t>解：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(1)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原式＝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[(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x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1)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y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z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)][(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x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1)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y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z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)]</a:t>
            </a:r>
            <a:endParaRPr lang="en-US" altLang="zh-CN" b="0" baseline="0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>
              <a:lnSpc>
                <a:spcPts val="1780"/>
              </a:lnSpc>
            </a:pPr>
            <a:endParaRPr lang="zh-CN" altLang="zh-CN" b="0" baseline="0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>
              <a:lnSpc>
                <a:spcPts val="1780"/>
              </a:lnSpc>
            </a:pP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                     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x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1)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y</a:t>
            </a: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1238854" y="-316773"/>
            <a:ext cx="138564" cy="284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en-US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22247" y="900132"/>
            <a:ext cx="2648562" cy="23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en-US" altLang="zh-CN" sz="2100" b="0" baseline="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2100" b="0" baseline="0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运用乘法公式计算：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463415" y="1325983"/>
            <a:ext cx="3516988" cy="67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(1)(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x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y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z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1)(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x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y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z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1)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；</a:t>
            </a:r>
          </a:p>
          <a:p>
            <a:pPr>
              <a:lnSpc>
                <a:spcPts val="760"/>
              </a:lnSpc>
            </a:pPr>
            <a:endParaRPr lang="zh-CN" altLang="en-US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760"/>
              </a:lnSpc>
            </a:pPr>
            <a:endParaRPr lang="zh-CN" altLang="en-US" sz="2700" b="0" baseline="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>
              <a:lnSpc>
                <a:spcPts val="1930"/>
              </a:lnSpc>
            </a:pP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(2)(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b</a:t>
            </a:r>
            <a:r>
              <a:rPr lang="zh-CN" altLang="en-US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sz="2100" b="0" i="1" baseline="0" dirty="0">
                <a:solidFill>
                  <a:srgbClr val="000000"/>
                </a:solidFill>
                <a:ea typeface="宋体" panose="02010600030101010101" pitchFamily="2" charset="-122"/>
              </a:rPr>
              <a:t>c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sz="2100" b="0" dirty="0">
                <a:solidFill>
                  <a:srgbClr val="000000"/>
                </a:solidFill>
                <a:ea typeface="宋体" panose="02010600030101010101" pitchFamily="2" charset="-122"/>
              </a:rPr>
              <a:t>2</a:t>
            </a:r>
            <a:r>
              <a:rPr lang="zh-CN" altLang="zh-CN" sz="2100" b="0" baseline="0" dirty="0">
                <a:solidFill>
                  <a:srgbClr val="000000"/>
                </a:solidFill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787696" y="2697407"/>
            <a:ext cx="3519488" cy="703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en-US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                       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z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endParaRPr lang="en-US" altLang="zh-CN" b="0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>
              <a:lnSpc>
                <a:spcPts val="1780"/>
              </a:lnSpc>
            </a:pPr>
            <a:endParaRPr lang="zh-CN" altLang="zh-CN" b="0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>
              <a:lnSpc>
                <a:spcPts val="1780"/>
              </a:lnSpc>
            </a:pP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x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x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1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y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yz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z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817576" y="3520070"/>
            <a:ext cx="4306467" cy="11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(2)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原式＝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[(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b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)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c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]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endParaRPr lang="en-US" altLang="zh-CN" b="0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>
              <a:lnSpc>
                <a:spcPts val="1780"/>
              </a:lnSpc>
            </a:pPr>
            <a:endParaRPr lang="zh-CN" altLang="zh-CN" b="0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>
              <a:lnSpc>
                <a:spcPts val="1780"/>
              </a:lnSpc>
            </a:pP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                    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(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b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2(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a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b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)</a:t>
            </a:r>
            <a:r>
              <a:rPr lang="zh-CN" altLang="zh-CN" baseline="0" dirty="0">
                <a:solidFill>
                  <a:srgbClr val="C00000"/>
                </a:solidFill>
                <a:ea typeface="宋体" panose="02010600030101010101" pitchFamily="2" charset="-122"/>
              </a:rPr>
              <a:t>·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c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c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endParaRPr lang="en-US" altLang="zh-CN" b="0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>
              <a:lnSpc>
                <a:spcPts val="1780"/>
              </a:lnSpc>
            </a:pPr>
            <a:endParaRPr lang="zh-CN" altLang="zh-CN" b="0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>
              <a:lnSpc>
                <a:spcPts val="1780"/>
              </a:lnSpc>
            </a:pP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                    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＝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a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b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c</a:t>
            </a:r>
            <a:r>
              <a:rPr lang="zh-CN" altLang="zh-CN" b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555060" y="4438998"/>
            <a:ext cx="2351606" cy="230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1pPr>
            <a:lvl2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2pPr>
            <a:lvl3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3pPr>
            <a:lvl4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4pPr>
            <a:lvl5pPr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5pPr>
            <a:lvl6pPr marL="22764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6pPr>
            <a:lvl7pPr marL="27336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7pPr>
            <a:lvl8pPr marL="31908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8pPr>
            <a:lvl9pPr marL="3648075" indent="95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 b="1" baseline="3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defRPr>
            </a:lvl9pPr>
          </a:lstStyle>
          <a:p>
            <a:pPr>
              <a:lnSpc>
                <a:spcPts val="1780"/>
              </a:lnSpc>
            </a:pP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ab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＋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bc</a:t>
            </a:r>
            <a:r>
              <a:rPr lang="zh-CN" altLang="en-US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－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2</a:t>
            </a:r>
            <a:r>
              <a:rPr lang="zh-CN" altLang="zh-CN" b="0" i="1" baseline="0" dirty="0">
                <a:solidFill>
                  <a:srgbClr val="C00000"/>
                </a:solidFill>
                <a:ea typeface="宋体" panose="02010600030101010101" pitchFamily="2" charset="-122"/>
              </a:rPr>
              <a:t>ac</a:t>
            </a:r>
            <a:r>
              <a:rPr lang="zh-CN" altLang="zh-CN" b="0" baseline="0" dirty="0">
                <a:solidFill>
                  <a:srgbClr val="C00000"/>
                </a:solidFill>
                <a:ea typeface="宋体" panose="0201060003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9" grpId="0"/>
      <p:bldP spid="10" grpId="0"/>
      <p:bldP spid="12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/>
          <p:nvPr/>
        </p:nvSpPr>
        <p:spPr>
          <a:xfrm>
            <a:off x="1463005" y="601208"/>
            <a:ext cx="5670947" cy="233140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若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=5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=-6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求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1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2100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已知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x+y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=8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x-y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=4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100" dirty="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求</a:t>
            </a:r>
            <a:r>
              <a:rPr lang="en-US" altLang="zh-CN" sz="2100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1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80508" y="945313"/>
            <a:ext cx="2817971" cy="39147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zh-CN" altLang="en-US" sz="2100" dirty="0">
                <a:solidFill>
                  <a:srgbClr val="C00000"/>
                </a:solidFill>
                <a:latin typeface="宋体" panose="02010600030101010101" pitchFamily="2" charset="-122"/>
              </a:rPr>
              <a:t>∵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a+b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=5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=-6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endParaRPr lang="zh-CN" altLang="en-US" sz="21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3" name="矩形 10"/>
          <p:cNvSpPr/>
          <p:nvPr/>
        </p:nvSpPr>
        <p:spPr>
          <a:xfrm>
            <a:off x="1931210" y="1402885"/>
            <a:ext cx="4517708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l"/>
            <a:r>
              <a:rPr lang="en-US" altLang="zh-CN" sz="2100" b="1" dirty="0">
                <a:solidFill>
                  <a:srgbClr val="C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+mn-ea"/>
              </a:rPr>
              <a:t>∴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sz="21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a+b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)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=5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-2×(-6)=37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；</a:t>
            </a:r>
            <a:endParaRPr lang="zh-CN" altLang="en-US" sz="2100" b="1" dirty="0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4" name="矩形 11"/>
          <p:cNvSpPr/>
          <p:nvPr/>
        </p:nvSpPr>
        <p:spPr>
          <a:xfrm>
            <a:off x="1480508" y="2932615"/>
            <a:ext cx="567070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x+y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=8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∴(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x+y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=64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即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=64①.</a:t>
            </a:r>
          </a:p>
        </p:txBody>
      </p:sp>
      <p:sp>
        <p:nvSpPr>
          <p:cNvPr id="25" name="矩形 12"/>
          <p:cNvSpPr/>
          <p:nvPr/>
        </p:nvSpPr>
        <p:spPr>
          <a:xfrm>
            <a:off x="2063404" y="3448113"/>
            <a:ext cx="5054910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l"/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∵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=4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∴(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x-y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=16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即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-2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=16②.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2053470" y="3867755"/>
            <a:ext cx="131029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①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-②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，</a:t>
            </a:r>
            <a:r>
              <a:rPr lang="zh-CN" altLang="en-US" sz="2100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得</a:t>
            </a:r>
          </a:p>
        </p:txBody>
      </p:sp>
      <p:sp>
        <p:nvSpPr>
          <p:cNvPr id="27" name="TextBox 14"/>
          <p:cNvSpPr txBox="1"/>
          <p:nvPr/>
        </p:nvSpPr>
        <p:spPr>
          <a:xfrm>
            <a:off x="3350299" y="3858163"/>
            <a:ext cx="1222129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=48</a:t>
            </a:r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</a:p>
        </p:txBody>
      </p:sp>
      <p:sp>
        <p:nvSpPr>
          <p:cNvPr id="28" name="TextBox 15"/>
          <p:cNvSpPr txBox="1"/>
          <p:nvPr/>
        </p:nvSpPr>
        <p:spPr>
          <a:xfrm>
            <a:off x="2063404" y="4263824"/>
            <a:ext cx="1154803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∴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xy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=12.</a:t>
            </a:r>
          </a:p>
        </p:txBody>
      </p:sp>
      <p:sp>
        <p:nvSpPr>
          <p:cNvPr id="29" name="矩形 10"/>
          <p:cNvSpPr/>
          <p:nvPr/>
        </p:nvSpPr>
        <p:spPr>
          <a:xfrm>
            <a:off x="2063404" y="1815762"/>
            <a:ext cx="3623428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+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altLang="zh-CN" sz="2100" b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ab</a:t>
            </a:r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=37-(-6)=43.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814596" y="1875405"/>
            <a:ext cx="1190069" cy="70019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zh-CN" altLang="en-US" sz="4100" b="1" dirty="0">
                <a:ln w="9525">
                  <a:noFill/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再见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831669" y="714306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957" cy="1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 习 目 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8" name="内容占位符 2"/>
          <p:cNvSpPr txBox="1">
            <a:spLocks noChangeArrowheads="1"/>
          </p:cNvSpPr>
          <p:nvPr/>
        </p:nvSpPr>
        <p:spPr bwMode="auto">
          <a:xfrm>
            <a:off x="1064861" y="1790221"/>
            <a:ext cx="6429954" cy="126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1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0" name="文本框 99"/>
          <p:cNvSpPr txBox="1">
            <a:spLocks noChangeArrowheads="1"/>
          </p:cNvSpPr>
          <p:nvPr/>
        </p:nvSpPr>
        <p:spPr bwMode="auto">
          <a:xfrm>
            <a:off x="1064861" y="1689885"/>
            <a:ext cx="6098381" cy="125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进一步掌握完全平方公式；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（重点）</a:t>
            </a:r>
            <a:endParaRPr lang="zh-CN" altLang="en-US" sz="24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2.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灵活运用完全平方公式进行计算．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(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难点</a:t>
            </a:r>
            <a:r>
              <a:rPr lang="en-US" altLang="zh-CN" sz="24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  <a:endParaRPr lang="zh-CN" altLang="en-US" sz="24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70482" y="1330055"/>
            <a:ext cx="6057900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提问：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  （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1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） 什么是平方差公式？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  （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2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） 什么是完全平方公式？</a:t>
            </a:r>
            <a:endParaRPr lang="zh-CN" altLang="en-US" sz="2700" b="1" dirty="0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zh-CN" altLang="en-US" sz="27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  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（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3</a:t>
            </a: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）语言叙述这两个公式？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60000"/>
            </a:pPr>
            <a:endParaRPr lang="zh-CN" alt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黑体" panose="02010609060101010101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41318" y="350023"/>
            <a:ext cx="2316458" cy="647224"/>
            <a:chOff x="3327445" y="196489"/>
            <a:chExt cx="3088610" cy="1003300"/>
          </a:xfrm>
        </p:grpSpPr>
        <p:pic>
          <p:nvPicPr>
            <p:cNvPr id="16" name="图片 15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8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复习导入</a:t>
                </a: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41318" y="350023"/>
            <a:ext cx="2316458" cy="647224"/>
            <a:chOff x="3327445" y="196489"/>
            <a:chExt cx="3088610" cy="1003300"/>
          </a:xfrm>
        </p:grpSpPr>
        <p:pic>
          <p:nvPicPr>
            <p:cNvPr id="11" name="图片 10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7" name="组合 16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8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19" name="直接连接符 18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0" name="文本框 1"/>
          <p:cNvSpPr txBox="1">
            <a:spLocks noChangeArrowheads="1"/>
          </p:cNvSpPr>
          <p:nvPr/>
        </p:nvSpPr>
        <p:spPr bwMode="auto">
          <a:xfrm>
            <a:off x="973254" y="1208704"/>
            <a:ext cx="578905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zh-CN" sz="24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思考：怎样计算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102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,99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更简便呢？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1131995" y="1957116"/>
            <a:ext cx="224432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(1) 102</a:t>
            </a:r>
            <a:r>
              <a:rPr lang="en-US" altLang="zh-CN" sz="24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049187" y="2661019"/>
            <a:ext cx="295870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解：原式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 (100+2)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endParaRPr lang="en-US" altLang="zh-CN" sz="2400" dirty="0">
              <a:solidFill>
                <a:srgbClr val="C0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2230345" y="3595912"/>
            <a:ext cx="2291953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=10000+400+4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2254158" y="4019365"/>
            <a:ext cx="1894285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=10404.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490346" y="1957116"/>
            <a:ext cx="182403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(2) 197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490346" y="2661019"/>
            <a:ext cx="3209744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解：原式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 (200 –3)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</a:p>
        </p:txBody>
      </p:sp>
      <p:sp>
        <p:nvSpPr>
          <p:cNvPr id="2" name="矩形 1"/>
          <p:cNvSpPr/>
          <p:nvPr/>
        </p:nvSpPr>
        <p:spPr>
          <a:xfrm>
            <a:off x="2322468" y="3157330"/>
            <a:ext cx="325761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 (100)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+2×100×2+2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27" name="矩形 26"/>
          <p:cNvSpPr/>
          <p:nvPr/>
        </p:nvSpPr>
        <p:spPr>
          <a:xfrm>
            <a:off x="5985384" y="3241056"/>
            <a:ext cx="3257610" cy="43858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 (200)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-2×200×3+3</a:t>
            </a:r>
            <a:r>
              <a:rPr lang="en-US" altLang="zh-CN" sz="24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5985384" y="3794194"/>
            <a:ext cx="2714706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=40000-1200400+9</a:t>
            </a:r>
          </a:p>
        </p:txBody>
      </p:sp>
      <p:sp>
        <p:nvSpPr>
          <p:cNvPr id="29" name="Text Box 8"/>
          <p:cNvSpPr txBox="1">
            <a:spLocks noChangeArrowheads="1"/>
          </p:cNvSpPr>
          <p:nvPr/>
        </p:nvSpPr>
        <p:spPr bwMode="auto">
          <a:xfrm>
            <a:off x="5985384" y="4331935"/>
            <a:ext cx="1894285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=38809.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65501" y="648440"/>
            <a:ext cx="3420648" cy="807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marL="342900" indent="-342900"/>
            <a:r>
              <a:rPr kumimoji="1" lang="zh-CN" altLang="en-US" sz="2400" dirty="0">
                <a:latin typeface="Times New Roman" panose="02020603050405020304" pitchFamily="18" charset="0"/>
              </a:rPr>
              <a:t>练一练</a:t>
            </a:r>
            <a:endParaRPr kumimoji="1" lang="en-US" altLang="zh-CN" sz="2400" dirty="0">
              <a:latin typeface="Times New Roman" panose="02020603050405020304" pitchFamily="18" charset="0"/>
            </a:endParaRPr>
          </a:p>
          <a:p>
            <a:pPr marL="342900" indent="-342900"/>
            <a:r>
              <a:rPr kumimoji="1" lang="zh-CN" altLang="en-US" sz="2400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99</a:t>
            </a:r>
            <a:r>
              <a:rPr kumimoji="1" lang="en-US" altLang="zh-CN" sz="2400" baseline="30000" dirty="0">
                <a:latin typeface="Times New Roman" panose="02020603050405020304" pitchFamily="18" charset="0"/>
              </a:rPr>
              <a:t>2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          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199</a:t>
            </a:r>
            <a:r>
              <a:rPr kumimoji="1" lang="en-US" altLang="zh-CN" sz="2400" baseline="30000" dirty="0">
                <a:latin typeface="Times New Roman" panose="02020603050405020304" pitchFamily="18" charset="0"/>
              </a:rPr>
              <a:t>2</a:t>
            </a: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96662" y="1952422"/>
            <a:ext cx="5258892" cy="2331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</a:rPr>
              <a:t>解</a:t>
            </a:r>
            <a:r>
              <a:rPr kumimoji="1"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：（</a:t>
            </a:r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kumimoji="1"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99</a:t>
            </a:r>
            <a:r>
              <a:rPr kumimoji="1"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 (100-1)</a:t>
            </a:r>
            <a:r>
              <a:rPr kumimoji="1"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kumimoji="1" lang="en-US" altLang="zh-CN" sz="2100" dirty="0">
              <a:solidFill>
                <a:srgbClr val="C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= 100</a:t>
            </a:r>
            <a:r>
              <a:rPr kumimoji="1"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2-</a:t>
            </a:r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2×100×1+1</a:t>
            </a:r>
            <a:r>
              <a:rPr kumimoji="1"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kumimoji="1" lang="en-US" altLang="zh-CN" sz="2100" dirty="0">
              <a:solidFill>
                <a:srgbClr val="C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= 10000-400+1</a:t>
            </a:r>
          </a:p>
          <a:p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= 9801</a:t>
            </a:r>
          </a:p>
          <a:p>
            <a:r>
              <a:rPr kumimoji="1"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（</a:t>
            </a:r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）</a:t>
            </a:r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199</a:t>
            </a:r>
            <a:r>
              <a:rPr kumimoji="1"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 </a:t>
            </a:r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 (200-1)</a:t>
            </a:r>
            <a:r>
              <a:rPr kumimoji="1"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=200</a:t>
            </a:r>
            <a:r>
              <a:rPr kumimoji="1"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-2×200×1+1</a:t>
            </a:r>
            <a:r>
              <a:rPr kumimoji="1"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endParaRPr kumimoji="1" lang="en-US" altLang="zh-CN" sz="2100" dirty="0">
              <a:solidFill>
                <a:srgbClr val="C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= 40000-400+1</a:t>
            </a:r>
          </a:p>
          <a:p>
            <a:r>
              <a:rPr kumimoji="1"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    = 39601</a:t>
            </a:r>
            <a:endParaRPr kumimoji="1" lang="en-US" altLang="zh-CN" sz="2100" baseline="30000" dirty="0">
              <a:solidFill>
                <a:srgbClr val="C00000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83715" y="664258"/>
            <a:ext cx="6561535" cy="91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400" dirty="0">
                <a:latin typeface="黑体" panose="02010609060101010101" pitchFamily="2" charset="-122"/>
                <a:ea typeface="黑体" panose="02010609060101010101" pitchFamily="2" charset="-122"/>
              </a:rPr>
              <a:t>计算</a:t>
            </a:r>
            <a:r>
              <a:rPr lang="en-US" altLang="zh-CN" sz="2400" dirty="0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(1)   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x+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3)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4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2" charset="-122"/>
              </a:rPr>
              <a:t>; </a:t>
            </a:r>
            <a:endParaRPr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41259" y="664257"/>
            <a:ext cx="542456" cy="3924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68580" tIns="34290" rIns="68580" bIns="34290">
            <a:spAutoFit/>
          </a:bodyPr>
          <a:lstStyle/>
          <a:p>
            <a:pPr lvl="0">
              <a:defRPr/>
            </a:pPr>
            <a:r>
              <a:rPr lang="zh-CN" altLang="en-US" sz="2100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en-US" altLang="zh-CN" sz="2100" b="1" noProof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2" charset="-122"/>
                <a:cs typeface="+mn-ea"/>
                <a:sym typeface="+mn-ea"/>
              </a:rPr>
              <a:t>1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283715" y="1634645"/>
            <a:ext cx="4320779" cy="37385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95000"/>
              </a:lnSpc>
            </a:pP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你能用几种方法进行计算</a:t>
            </a:r>
            <a:r>
              <a:rPr lang="en-US" altLang="zh-CN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  <a:r>
              <a:rPr lang="zh-CN" altLang="en-US" sz="2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试一试。</a:t>
            </a:r>
          </a:p>
        </p:txBody>
      </p:sp>
      <p:sp>
        <p:nvSpPr>
          <p:cNvPr id="18" name="Text Box 15" descr="PE03255_"/>
          <p:cNvSpPr txBox="1">
            <a:spLocks noChangeArrowheads="1"/>
          </p:cNvSpPr>
          <p:nvPr/>
        </p:nvSpPr>
        <p:spPr bwMode="auto">
          <a:xfrm>
            <a:off x="1109247" y="2210992"/>
            <a:ext cx="3648075" cy="91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解</a:t>
            </a: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: </a:t>
            </a:r>
            <a:r>
              <a:rPr lang="en-US" altLang="zh-CN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Webdings" panose="05030102010509060703" pitchFamily="18" charset="2"/>
              </a:rPr>
              <a:t>(1)  </a:t>
            </a: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Webdings" panose="05030102010509060703" pitchFamily="18" charset="2"/>
              </a:rPr>
              <a:t>方法一 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Webdings" panose="05030102010509060703" pitchFamily="18" charset="2"/>
              </a:rPr>
              <a:t>完全平方公式 </a:t>
            </a:r>
            <a:r>
              <a:rPr lang="zh-CN" altLang="en-US" sz="2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Wingdings 3" panose="05040102010807070707" pitchFamily="18" charset="2"/>
              </a:rPr>
              <a:t>合并同类项</a:t>
            </a:r>
            <a:endParaRPr lang="zh-CN" altLang="en-US" sz="2100" b="1" baseline="30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755785" y="3126582"/>
            <a:ext cx="3187303" cy="189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+3)</a:t>
            </a:r>
            <a:r>
              <a:rPr lang="en-US" altLang="zh-CN" sz="30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=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zh-CN" altLang="en-US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＋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6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+9-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endParaRPr lang="en-US" altLang="zh-CN" sz="3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=6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+9</a:t>
            </a:r>
          </a:p>
        </p:txBody>
      </p:sp>
      <p:sp>
        <p:nvSpPr>
          <p:cNvPr id="20" name="Text Box 18" descr="PE03255_"/>
          <p:cNvSpPr txBox="1">
            <a:spLocks noChangeArrowheads="1"/>
          </p:cNvSpPr>
          <p:nvPr/>
        </p:nvSpPr>
        <p:spPr bwMode="auto">
          <a:xfrm>
            <a:off x="5020479" y="2276371"/>
            <a:ext cx="329684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Webdings" panose="05030102010509060703" pitchFamily="18" charset="2"/>
              </a:rPr>
              <a:t>方法二</a:t>
            </a:r>
            <a:r>
              <a:rPr lang="zh-CN" alt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Webdings" panose="05030102010509060703" pitchFamily="18" charset="2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平方差公式</a:t>
            </a:r>
            <a:r>
              <a:rPr lang="zh-CN" altLang="en-US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  <a:sym typeface="Wingdings 3" panose="05040102010807070707" pitchFamily="18" charset="2"/>
              </a:rPr>
              <a:t>单项式乘多项式</a:t>
            </a:r>
            <a:r>
              <a:rPr lang="en-US" altLang="zh-CN" sz="1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130016" y="3180160"/>
            <a:ext cx="3187303" cy="1897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+3)</a:t>
            </a:r>
            <a:r>
              <a:rPr lang="en-US" altLang="zh-CN" sz="30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=(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+3+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)(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+3-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=(2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+3)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/>
                <a:ea typeface="黑体" panose="02010609060101010101" pitchFamily="2" charset="-122"/>
              </a:rPr>
              <a:t>·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3=6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3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+9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83715" y="664258"/>
            <a:ext cx="6561535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(2)(</a:t>
            </a:r>
            <a:r>
              <a:rPr lang="en-US" altLang="zh-CN" sz="2700" i="1" dirty="0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700" i="1" dirty="0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+3)(</a:t>
            </a:r>
            <a:r>
              <a:rPr lang="en-US" altLang="zh-CN" sz="2700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a</a:t>
            </a:r>
            <a:r>
              <a:rPr lang="en-US" altLang="zh-CN" sz="2700" dirty="0" err="1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700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b</a:t>
            </a:r>
            <a:r>
              <a:rPr lang="en-US" altLang="zh-CN" sz="2700" dirty="0" err="1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sz="2700" i="1" dirty="0" err="1">
                <a:latin typeface="Times New Roman" panose="02020603050405020304" pitchFamily="18" charset="0"/>
                <a:ea typeface="黑体" panose="02010609060101010101" pitchFamily="2" charset="-122"/>
              </a:rPr>
              <a:t>c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); </a:t>
            </a:r>
            <a:endParaRPr lang="en-US" altLang="zh-CN" sz="2700" dirty="0">
              <a:latin typeface="Times New Roman" panose="02020603050405020304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462071" y="1881188"/>
            <a:ext cx="6566020" cy="126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00808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(2)(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+3)(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-3)=[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 err="1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+3][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 err="1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）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-3]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               =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（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en-US" altLang="zh-CN" sz="2100" dirty="0" err="1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i="1" dirty="0" err="1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）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-3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                                     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=a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+2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ab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b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-9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                </a:t>
            </a:r>
            <a:endParaRPr lang="en-US" altLang="zh-CN" sz="2100" dirty="0">
              <a:latin typeface="Times New Roman" panose="0202060305040502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283715" y="1144792"/>
            <a:ext cx="5024050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eaLnBrk="0" hangingPunct="0"/>
            <a:r>
              <a:rPr kumimoji="0" lang="zh-CN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若不用一般的多项式乘以多项式 </a:t>
            </a:r>
            <a:r>
              <a:rPr kumimoji="0" lang="en-US" altLang="zh-CN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, </a:t>
            </a:r>
          </a:p>
          <a:p>
            <a:pPr eaLnBrk="0" hangingPunct="0"/>
            <a:r>
              <a:rPr kumimoji="0" lang="en-US" altLang="zh-CN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  </a:t>
            </a:r>
            <a:r>
              <a:rPr kumimoji="0" lang="zh-CN" alt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怎样用公式来计算 </a:t>
            </a:r>
            <a:r>
              <a:rPr kumimoji="0" lang="en-US" altLang="zh-CN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sp>
        <p:nvSpPr>
          <p:cNvPr id="13" name="Text Box 21" descr="PE03255_"/>
          <p:cNvSpPr txBox="1">
            <a:spLocks noChangeArrowheads="1"/>
          </p:cNvSpPr>
          <p:nvPr/>
        </p:nvSpPr>
        <p:spPr bwMode="auto">
          <a:xfrm>
            <a:off x="1294193" y="1864546"/>
            <a:ext cx="628650" cy="38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3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99CC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解</a:t>
            </a:r>
            <a:r>
              <a:rPr lang="en-US" altLang="zh-CN" sz="2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</p:txBody>
      </p:sp>
      <p:sp>
        <p:nvSpPr>
          <p:cNvPr id="14" name="Text Box 43"/>
          <p:cNvSpPr txBox="1">
            <a:spLocks noChangeArrowheads="1"/>
          </p:cNvSpPr>
          <p:nvPr/>
        </p:nvSpPr>
        <p:spPr bwMode="auto">
          <a:xfrm>
            <a:off x="1512038" y="3523391"/>
            <a:ext cx="4349159" cy="6694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800" b="1" dirty="0">
                <a:latin typeface="宋体" panose="02010600030101010101" pitchFamily="2" charset="-122"/>
              </a:rPr>
              <a:t>温馨提示：</a:t>
            </a:r>
            <a:r>
              <a:rPr lang="zh-CN" altLang="en-US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将</a:t>
            </a:r>
            <a:r>
              <a:rPr lang="en-US" altLang="zh-CN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lang="en-US" altLang="zh-CN" sz="2100" i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a+b</a:t>
            </a:r>
            <a:r>
              <a:rPr lang="en-US" altLang="zh-CN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看作一个整体，解题中渗透了整体的思想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2" grpId="0"/>
      <p:bldP spid="13" grpId="0" bldLvl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440878" y="664258"/>
            <a:ext cx="6561535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(3)(</a:t>
            </a:r>
            <a:r>
              <a:rPr lang="en-US" altLang="zh-CN" sz="27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+5)</a:t>
            </a:r>
            <a:r>
              <a:rPr lang="en-US" altLang="zh-CN" sz="27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2 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–(</a:t>
            </a:r>
            <a:r>
              <a:rPr lang="en-US" altLang="zh-CN" sz="27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-2)(</a:t>
            </a:r>
            <a:r>
              <a:rPr lang="en-US" altLang="zh-CN" sz="2700" i="1" dirty="0"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700" dirty="0">
                <a:latin typeface="Times New Roman" panose="02020603050405020304" pitchFamily="18" charset="0"/>
                <a:ea typeface="黑体" panose="02010609060101010101" pitchFamily="2" charset="-122"/>
              </a:rPr>
              <a:t>-3)                 </a:t>
            </a:r>
            <a:endParaRPr lang="en-US" altLang="zh-CN" sz="2700" dirty="0">
              <a:latin typeface="Times New Roman" panose="02020603050405020304" pitchFamily="18" charset="0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1447067" y="1634458"/>
            <a:ext cx="507206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解</a:t>
            </a:r>
            <a:r>
              <a:rPr lang="en-US" altLang="zh-CN" sz="2400" b="1" dirty="0">
                <a:latin typeface="黑体" panose="02010609060101010101" pitchFamily="2" charset="-122"/>
                <a:ea typeface="黑体" panose="02010609060101010101" pitchFamily="2" charset="-122"/>
                <a:sym typeface="Wingdings" panose="05000000000000000000" pitchFamily="2" charset="2"/>
              </a:rPr>
              <a:t>: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606545" y="1687728"/>
            <a:ext cx="6238705" cy="81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zh-CN" altLang="en-US" sz="2100" dirty="0">
                <a:solidFill>
                  <a:srgbClr val="00808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(3)(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+5)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-2)(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-3)= 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+10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 +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25-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-5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x+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6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                      = 15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+19</a:t>
            </a:r>
            <a:r>
              <a:rPr lang="en-US" altLang="zh-CN" sz="2100" baseline="30000" dirty="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                </a:t>
            </a:r>
            <a:endParaRPr lang="en-US" altLang="zh-CN" sz="2100" dirty="0">
              <a:latin typeface="Times New Roman" panose="02020603050405020304" pitchFamily="18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482786" y="2918693"/>
            <a:ext cx="5781910" cy="1546577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温馨提示：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注意运算的顺序。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2.(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−2)(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x</a:t>
            </a:r>
            <a:r>
              <a:rPr lang="en-US" altLang="zh-CN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−3)</a:t>
            </a: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2" charset="-122"/>
                <a:ea typeface="黑体" panose="02010609060101010101" pitchFamily="2" charset="-122"/>
              </a:rPr>
              <a:t>展开后的结果要注意添括号。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ldLvl="0"/>
      <p:bldP spid="10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99"/>
          <p:cNvSpPr txBox="1"/>
          <p:nvPr/>
        </p:nvSpPr>
        <p:spPr>
          <a:xfrm>
            <a:off x="1594483" y="535507"/>
            <a:ext cx="5299472" cy="142654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40000"/>
              </a:lnSpc>
            </a:pPr>
            <a:r>
              <a:rPr kumimoji="1" lang="en-US" altLang="zh-CN" sz="21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+mn-ea"/>
              </a:rPr>
              <a:t>      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已知</a:t>
            </a:r>
            <a:r>
              <a:rPr lang="en-US" altLang="zh-CN" sz="2100" i="1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x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－</a:t>
            </a:r>
            <a:r>
              <a:rPr lang="en-US" altLang="zh-CN" sz="2100" i="1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y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＝</a:t>
            </a:r>
            <a:r>
              <a:rPr lang="en-US" altLang="zh-CN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6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，</a:t>
            </a:r>
            <a:r>
              <a:rPr lang="en-US" altLang="zh-CN" sz="2100" i="1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xy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＝－</a:t>
            </a:r>
            <a:r>
              <a:rPr lang="en-US" altLang="zh-CN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8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，求：</a:t>
            </a:r>
            <a:endParaRPr lang="en-US" altLang="zh-CN" sz="2100" noProof="1">
              <a:latin typeface="Times New Roman" panose="02020603050405020304" pitchFamily="18" charset="0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        (1) </a:t>
            </a:r>
            <a:r>
              <a:rPr lang="en-US" altLang="zh-CN" sz="2100" i="1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x</a:t>
            </a:r>
            <a:r>
              <a:rPr lang="en-US" altLang="zh-CN" sz="2100" baseline="300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＋</a:t>
            </a:r>
            <a:r>
              <a:rPr lang="en-US" altLang="zh-CN" sz="2100" i="1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y</a:t>
            </a:r>
            <a:r>
              <a:rPr lang="en-US" altLang="zh-CN" sz="2100" baseline="300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的值；</a:t>
            </a:r>
            <a:endParaRPr lang="en-US" altLang="zh-CN" sz="2100" noProof="1">
              <a:latin typeface="Times New Roman" panose="02020603050405020304" pitchFamily="18" charset="0"/>
              <a:ea typeface="黑体" panose="0201060906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       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(2)(</a:t>
            </a:r>
            <a:r>
              <a:rPr lang="en-US" altLang="zh-CN" sz="2100" i="1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x</a:t>
            </a:r>
            <a:r>
              <a:rPr lang="en-US" altLang="zh-CN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+</a:t>
            </a:r>
            <a:r>
              <a:rPr lang="en-US" altLang="zh-CN" sz="2100" i="1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y</a:t>
            </a:r>
            <a:r>
              <a:rPr lang="en-US" altLang="zh-CN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)</a:t>
            </a:r>
            <a:r>
              <a:rPr lang="en-US" altLang="zh-CN" sz="2100" baseline="300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</a:rPr>
              <a:t>2</a:t>
            </a:r>
            <a:r>
              <a:rPr lang="zh-CN" altLang="en-US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  <a:sym typeface="+mn-ea"/>
              </a:rPr>
              <a:t>的值</a:t>
            </a:r>
            <a:r>
              <a:rPr lang="en-US" altLang="zh-CN" sz="2100" noProof="1">
                <a:latin typeface="Times New Roman" panose="02020603050405020304" pitchFamily="18" charset="0"/>
                <a:ea typeface="黑体" panose="02010609060101010101" pitchFamily="2" charset="-122"/>
                <a:cs typeface="宋体" panose="02010600030101010101" pitchFamily="2" charset="-122"/>
                <a:sym typeface="+mn-ea"/>
              </a:rPr>
              <a:t>.</a:t>
            </a:r>
            <a:endParaRPr lang="en-US" altLang="zh-CN" sz="2100" baseline="30000" noProof="1">
              <a:latin typeface="Times New Roman" panose="02020603050405020304" pitchFamily="18" charset="0"/>
              <a:ea typeface="黑体" panose="0201060906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4" name="文本框 1"/>
          <p:cNvSpPr txBox="1"/>
          <p:nvPr/>
        </p:nvSpPr>
        <p:spPr>
          <a:xfrm>
            <a:off x="4632531" y="3070464"/>
            <a:ext cx="2146697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00025"/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36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16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20.</a:t>
            </a:r>
          </a:p>
        </p:txBody>
      </p:sp>
      <p:sp>
        <p:nvSpPr>
          <p:cNvPr id="5" name="文本框 2"/>
          <p:cNvSpPr txBox="1"/>
          <p:nvPr/>
        </p:nvSpPr>
        <p:spPr>
          <a:xfrm>
            <a:off x="1506442" y="2165020"/>
            <a:ext cx="3622626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解：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(1)∵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y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6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zh-CN" sz="2100" i="1" dirty="0" err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xy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8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6" name="文本框 3"/>
          <p:cNvSpPr txBox="1"/>
          <p:nvPr/>
        </p:nvSpPr>
        <p:spPr>
          <a:xfrm>
            <a:off x="2261282" y="2568258"/>
            <a:ext cx="2789866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xy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7" name="文本框 4"/>
          <p:cNvSpPr txBox="1"/>
          <p:nvPr/>
        </p:nvSpPr>
        <p:spPr>
          <a:xfrm>
            <a:off x="2180319" y="3070702"/>
            <a:ext cx="2789866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∴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－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xy</a:t>
            </a:r>
          </a:p>
        </p:txBody>
      </p:sp>
      <p:sp>
        <p:nvSpPr>
          <p:cNvPr id="8" name="文本框 5"/>
          <p:cNvSpPr txBox="1"/>
          <p:nvPr/>
        </p:nvSpPr>
        <p:spPr>
          <a:xfrm>
            <a:off x="1956481" y="3546476"/>
            <a:ext cx="3466334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 (2)∵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100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20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  <a:r>
              <a:rPr lang="en-US" altLang="zh-CN" sz="2100" i="1" dirty="0" err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xy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＝－</a:t>
            </a:r>
            <a:r>
              <a:rPr lang="en-US" altLang="zh-CN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8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</a:p>
        </p:txBody>
      </p:sp>
      <p:sp>
        <p:nvSpPr>
          <p:cNvPr id="9" name="文本框 6"/>
          <p:cNvSpPr txBox="1"/>
          <p:nvPr/>
        </p:nvSpPr>
        <p:spPr>
          <a:xfrm>
            <a:off x="2261281" y="4092973"/>
            <a:ext cx="3738563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∴(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+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)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＝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y</a:t>
            </a:r>
            <a:r>
              <a:rPr lang="en-US" altLang="zh-CN" sz="2100" baseline="300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＋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2</a:t>
            </a:r>
            <a:r>
              <a:rPr lang="en-US" altLang="zh-CN" sz="2100" i="1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xy</a:t>
            </a:r>
          </a:p>
        </p:txBody>
      </p:sp>
      <p:sp>
        <p:nvSpPr>
          <p:cNvPr id="10" name="文本框 7"/>
          <p:cNvSpPr txBox="1"/>
          <p:nvPr/>
        </p:nvSpPr>
        <p:spPr>
          <a:xfrm>
            <a:off x="4574428" y="4092973"/>
            <a:ext cx="2146697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indent="200025"/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＝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20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16</a:t>
            </a:r>
            <a:r>
              <a:rPr lang="zh-CN" altLang="en-US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＝</a:t>
            </a:r>
            <a:r>
              <a:rPr lang="en-US" altLang="zh-CN" sz="210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4.</a:t>
            </a:r>
          </a:p>
        </p:txBody>
      </p:sp>
      <p:sp>
        <p:nvSpPr>
          <p:cNvPr id="11" name="矩形 10"/>
          <p:cNvSpPr/>
          <p:nvPr/>
        </p:nvSpPr>
        <p:spPr>
          <a:xfrm>
            <a:off x="1323255" y="626749"/>
            <a:ext cx="542456" cy="3924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68580" tIns="34290" rIns="68580" bIns="34290">
            <a:spAutoFit/>
          </a:bodyPr>
          <a:lstStyle/>
          <a:p>
            <a:r>
              <a:rPr lang="zh-CN" altLang="en-US" sz="2100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en-US" altLang="zh-CN" sz="2100" noProof="1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935</Words>
  <Application>Microsoft Office PowerPoint</Application>
  <PresentationFormat>全屏显示(16:9)</PresentationFormat>
  <Paragraphs>138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等线</vt:lpstr>
      <vt:lpstr>方正姚体</vt:lpstr>
      <vt:lpstr>黑体</vt:lpstr>
      <vt:lpstr>楷体_GB2312</vt:lpstr>
      <vt:lpstr>宋体</vt:lpstr>
      <vt:lpstr>微软雅黑</vt:lpstr>
      <vt:lpstr>Arial</vt:lpstr>
      <vt:lpstr>Calibri</vt:lpstr>
      <vt:lpstr>Tahoma</vt:lpstr>
      <vt:lpstr>Times New Roman</vt:lpstr>
      <vt:lpstr>Webdings</vt:lpstr>
      <vt:lpstr>Wingdings</vt:lpstr>
      <vt:lpstr>Wingdings 3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2023-01-16T14:45:41Z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2A2E6068BBF149E998623ED0521EC435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