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1" r:id="rId2"/>
    <p:sldId id="264" r:id="rId3"/>
    <p:sldId id="354" r:id="rId4"/>
    <p:sldId id="357" r:id="rId5"/>
    <p:sldId id="345" r:id="rId6"/>
    <p:sldId id="361" r:id="rId7"/>
    <p:sldId id="351" r:id="rId8"/>
    <p:sldId id="362" r:id="rId9"/>
    <p:sldId id="347" r:id="rId10"/>
    <p:sldId id="348" r:id="rId11"/>
    <p:sldId id="359" r:id="rId12"/>
    <p:sldId id="360" r:id="rId13"/>
    <p:sldId id="355" r:id="rId14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6600"/>
    <a:srgbClr val="66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CE91FF6-529C-4791-A3A7-5C6735ACD1C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DEB45DE-39E2-4554-9E1F-92A2150CC12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EB45DE-39E2-4554-9E1F-92A2150CC12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AC38B-F928-4661-B0F2-07BE250B0C8F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478EE-8DA7-4D21-8D53-DECBE3625C8C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F4F6A-1EC3-4974-830C-649227F3550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98F65-6E67-49A9-8812-87A16C65BD9B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54C6-710E-4391-81CE-8C80CE65F32B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BA225-E2CE-408C-9AB4-95330E0C883D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824D1-5EDE-43BB-8AA4-EAE4F4556B7C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8E7B1-BDCC-463C-AA9D-E770CF4C8398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E6D8F-D436-419A-BE01-C5C7BE4B23B8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732BB-0FC8-4825-AB22-3A2BA04950EE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0661-1B9A-4151-851F-D90600420268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628293E-CB29-4A22-BA7C-0670BEC00ACA}" type="slidenum">
              <a:rPr lang="zh-CN" altLang="en-US"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&#21160;&#30011;&#32451;&#20064;&#19968;&#65306;Howmanylegs&#65311;.sw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&#21160;&#30011;&#32451;&#20064;&#19968;&#65306;Howmanylegs&#65311;.swf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25925;&#20107;&#27427;&#36175;&#65306;Howmanykissesdoyouwant&#65311;.sw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21477;12.mp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19977;&#19978;Unit7\&#35838;&#20214;\Uni7%20&#31532;3&#35838;&#26102;&#21442;&#32771;&#35838;&#20214;\&#21477;2.mp3" TargetMode="External"/><Relationship Id="rId7" Type="http://schemas.openxmlformats.org/officeDocument/2006/relationships/image" Target="../media/image5.png"/><Relationship Id="rId2" Type="http://schemas.openxmlformats.org/officeDocument/2006/relationships/audio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19977;&#19978;Unit7\&#35838;&#20214;\Uni7%20&#31532;3&#35838;&#26102;&#21442;&#32771;&#35838;&#20214;\&#21477;1.mp3" TargetMode="External"/><Relationship Id="rId1" Type="http://schemas.microsoft.com/office/2007/relationships/media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19977;&#19978;Unit7\&#35838;&#20214;\Uni7%20&#31532;3&#35838;&#26102;&#21442;&#32771;&#35838;&#20214;\&#21477;1.mp3" TargetMode="Externa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19977;&#19978;Unit7\&#35838;&#20214;\Uni7%20&#31532;3&#35838;&#26102;&#21442;&#32771;&#35838;&#20214;\&#21477;2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&#21477;34.mp3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19977;&#19978;Unit7\&#35838;&#20214;\Uni7%20&#31532;3&#35838;&#26102;&#21442;&#32771;&#35838;&#20214;\&#21477;4.mp3" TargetMode="External"/><Relationship Id="rId7" Type="http://schemas.openxmlformats.org/officeDocument/2006/relationships/image" Target="../media/image8.png"/><Relationship Id="rId2" Type="http://schemas.openxmlformats.org/officeDocument/2006/relationships/audio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19977;&#19978;Unit7\&#35838;&#20214;\Uni7%20&#31532;3&#35838;&#26102;&#21442;&#32771;&#35838;&#20214;\&#21477;3.mp3" TargetMode="External"/><Relationship Id="rId1" Type="http://schemas.microsoft.com/office/2007/relationships/media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19977;&#19978;Unit7\&#35838;&#20214;\Uni7%20&#31532;3&#35838;&#26102;&#21442;&#32771;&#35838;&#20214;\&#21477;3.mp3" TargetMode="Externa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19977;&#19978;Unit7\&#35838;&#20214;\Uni7%20&#31532;3&#35838;&#26102;&#21442;&#32771;&#35838;&#20214;\&#21477;4.mp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48680"/>
            <a:ext cx="9144000" cy="3721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陕旅版小学英语三年级上</a:t>
            </a:r>
            <a:r>
              <a:rPr lang="zh-CN" altLang="en-US" sz="4000" kern="0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册</a:t>
            </a:r>
            <a:endParaRPr lang="en-US" altLang="zh-CN" sz="4000" kern="0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  <a:cs typeface="+mj-cs"/>
              <a:sym typeface="Calibri" panose="020F0502020204030204" pitchFamily="34" charset="0"/>
            </a:endParaRPr>
          </a:p>
          <a:p>
            <a:pPr algn="ctr">
              <a:buFontTx/>
              <a:buNone/>
              <a:defRPr/>
            </a:pPr>
            <a:endParaRPr lang="en-US" altLang="zh-CN" sz="4000" kern="0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  <a:cs typeface="+mj-cs"/>
              <a:sym typeface="Calibri" panose="020F0502020204030204" pitchFamily="34" charset="0"/>
            </a:endParaRPr>
          </a:p>
          <a:p>
            <a:pPr algn="ctr">
              <a:buFontTx/>
              <a:buNone/>
              <a:defRPr/>
            </a:pPr>
            <a:r>
              <a:rPr lang="en-US" altLang="zh-CN" sz="4800" kern="0" dirty="0" smtClean="0">
                <a:solidFill>
                  <a:schemeClr val="tx2"/>
                </a:solidFill>
                <a:ea typeface="楷体_GB2312" pitchFamily="49" charset="-122"/>
                <a:sym typeface="Calibri" panose="020F0502020204030204" pitchFamily="34" charset="0"/>
              </a:rPr>
              <a:t> </a:t>
            </a:r>
            <a:r>
              <a:rPr lang="en-US" altLang="zh-CN" sz="5400" kern="0" dirty="0">
                <a:solidFill>
                  <a:schemeClr val="tx2"/>
                </a:solidFill>
                <a:ea typeface="楷体_GB2312" pitchFamily="49" charset="-122"/>
                <a:sym typeface="Calibri" panose="020F0502020204030204" pitchFamily="34" charset="0"/>
              </a:rPr>
              <a:t>Unit7 Are These bears? </a:t>
            </a:r>
            <a:r>
              <a:rPr lang="en-US" altLang="zh-CN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</a:br>
            <a:r>
              <a:rPr lang="zh-CN" altLang="en-US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第</a:t>
            </a:r>
            <a:r>
              <a:rPr lang="en-US" altLang="zh-CN" sz="4800" kern="0" dirty="0">
                <a:solidFill>
                  <a:schemeClr val="tx2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3</a:t>
            </a:r>
            <a:r>
              <a:rPr lang="zh-CN" altLang="en-US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课</a:t>
            </a:r>
            <a:r>
              <a:rPr lang="zh-CN" altLang="en-US" sz="4800" kern="0" dirty="0" smtClean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时</a:t>
            </a:r>
            <a:r>
              <a:rPr lang="en-US" altLang="zh-CN" sz="28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rPr>
              <a:t> </a:t>
            </a:r>
            <a:endParaRPr lang="zh-CN" altLang="en-US" sz="2800" kern="0" dirty="0">
              <a:solidFill>
                <a:schemeClr val="accent2"/>
              </a:solidFill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4754" y="551723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88" y="428625"/>
            <a:ext cx="6858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Count and say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9446" y="1124744"/>
            <a:ext cx="6357938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928688" y="548680"/>
            <a:ext cx="7786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 err="1"/>
              <a:t>Practise</a:t>
            </a:r>
            <a:r>
              <a:rPr lang="zh-CN" altLang="en-US" sz="3600" dirty="0"/>
              <a:t>（</a:t>
            </a:r>
            <a:r>
              <a:rPr lang="en-US" altLang="zh-CN" sz="3600" dirty="0"/>
              <a:t>1</a:t>
            </a:r>
            <a:r>
              <a:rPr lang="zh-CN" altLang="en-US" sz="3600" dirty="0"/>
              <a:t>）</a:t>
            </a:r>
            <a:r>
              <a:rPr lang="en-US" altLang="zh-CN" sz="3600" dirty="0"/>
              <a:t>—How many legs</a:t>
            </a:r>
            <a:r>
              <a:rPr lang="zh-CN" altLang="en-US" sz="3600" dirty="0" smtClean="0"/>
              <a:t>？</a:t>
            </a:r>
            <a:endParaRPr lang="en-US" altLang="zh-CN" sz="3600" dirty="0"/>
          </a:p>
        </p:txBody>
      </p:sp>
      <p:pic>
        <p:nvPicPr>
          <p:cNvPr id="12291" name="Picture 2" descr="C:\Users\Administrator\Desktop\陕旅版三上Unit7\习题\动画练习二：How many legs？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2940" y="1556792"/>
            <a:ext cx="58578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1357313" y="857250"/>
            <a:ext cx="685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 err="1"/>
              <a:t>Practise</a:t>
            </a:r>
            <a:r>
              <a:rPr lang="zh-CN" altLang="en-US" sz="3600" dirty="0"/>
              <a:t>（</a:t>
            </a:r>
            <a:r>
              <a:rPr lang="en-US" altLang="zh-CN" sz="3600" dirty="0"/>
              <a:t>2</a:t>
            </a:r>
            <a:r>
              <a:rPr lang="zh-CN" altLang="en-US" sz="3600" dirty="0"/>
              <a:t>）</a:t>
            </a:r>
            <a:r>
              <a:rPr lang="en-US" altLang="zh-CN" sz="3600" dirty="0"/>
              <a:t>—How many legs</a:t>
            </a:r>
            <a:r>
              <a:rPr lang="zh-CN" altLang="en-US" sz="3600" dirty="0" smtClean="0"/>
              <a:t>？ </a:t>
            </a:r>
            <a:endParaRPr lang="en-US" altLang="zh-CN" sz="3600" dirty="0"/>
          </a:p>
          <a:p>
            <a:pPr algn="ctr" eaLnBrk="1" hangingPunct="1"/>
            <a:endParaRPr lang="zh-CN" altLang="en-US" sz="3600" dirty="0"/>
          </a:p>
        </p:txBody>
      </p:sp>
      <p:pic>
        <p:nvPicPr>
          <p:cNvPr id="13315" name="Picture 2" descr="C:\Users\Administrator\Desktop\陕旅版三上Unit7\习题\动画练习一：How many legs？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714500"/>
            <a:ext cx="5929313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88" y="428625"/>
            <a:ext cx="6858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Listen and write the numbers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500188"/>
            <a:ext cx="8715375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251520" y="836712"/>
            <a:ext cx="85689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dirty="0"/>
              <a:t>Story: How many kisses do you want</a:t>
            </a:r>
            <a:r>
              <a:rPr lang="zh-CN" altLang="en-US" sz="4000" dirty="0"/>
              <a:t>？</a:t>
            </a:r>
          </a:p>
        </p:txBody>
      </p:sp>
      <p:pic>
        <p:nvPicPr>
          <p:cNvPr id="3077" name="Picture 5" descr="C:\Users\Administrator\Desktop\素材\动画欣赏：Toysstore1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2071688"/>
            <a:ext cx="54292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500062" y="1844824"/>
            <a:ext cx="84296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/>
              <a:t>问别人“这是</a:t>
            </a:r>
            <a:r>
              <a:rPr lang="en-US" altLang="zh-CN" sz="3600" dirty="0"/>
              <a:t>/</a:t>
            </a:r>
            <a:r>
              <a:rPr lang="zh-CN" altLang="en-US" sz="3600" dirty="0"/>
              <a:t>那是</a:t>
            </a:r>
            <a:r>
              <a:rPr lang="en-US" altLang="zh-CN" sz="3600" dirty="0"/>
              <a:t>….</a:t>
            </a:r>
            <a:r>
              <a:rPr lang="zh-CN" altLang="en-US" sz="3600" dirty="0"/>
              <a:t>吗？”用句型：</a:t>
            </a:r>
          </a:p>
          <a:p>
            <a:pPr eaLnBrk="1" hangingPunct="1"/>
            <a:r>
              <a:rPr lang="en-US" altLang="zh-CN" sz="3600" dirty="0">
                <a:solidFill>
                  <a:srgbClr val="FF00FF"/>
                </a:solidFill>
              </a:rPr>
              <a:t>Are these/those…? </a:t>
            </a:r>
          </a:p>
          <a:p>
            <a:pPr eaLnBrk="1" hangingPunct="1"/>
            <a:r>
              <a:rPr lang="zh-CN" altLang="en-US" sz="3600" dirty="0"/>
              <a:t>回答用：</a:t>
            </a:r>
            <a:endParaRPr lang="en-US" sz="3600" dirty="0"/>
          </a:p>
          <a:p>
            <a:pPr eaLnBrk="1" hangingPunct="1"/>
            <a:r>
              <a:rPr lang="en-US" altLang="zh-CN" sz="3600" dirty="0">
                <a:solidFill>
                  <a:srgbClr val="FF00FF"/>
                </a:solidFill>
              </a:rPr>
              <a:t>Yes, they are. /No, they aren’t.</a:t>
            </a:r>
            <a:endParaRPr lang="zh-CN" altLang="en-US" sz="3600" dirty="0">
              <a:solidFill>
                <a:srgbClr val="FF00FF"/>
              </a:solidFill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843808" y="476672"/>
            <a:ext cx="342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dirty="0">
                <a:solidFill>
                  <a:srgbClr val="FF0066"/>
                </a:solidFill>
              </a:rPr>
              <a:t>Review </a:t>
            </a:r>
            <a:endParaRPr lang="zh-CN" altLang="en-US" sz="48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500063" y="1571625"/>
            <a:ext cx="84296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/>
              <a:t>A</a:t>
            </a:r>
            <a:r>
              <a:rPr lang="zh-CN" altLang="en-US" sz="2800" dirty="0"/>
              <a:t>、</a:t>
            </a:r>
            <a:r>
              <a:rPr lang="en-US" altLang="zh-CN" sz="2800" dirty="0"/>
              <a:t>B</a:t>
            </a:r>
            <a:r>
              <a:rPr lang="zh-CN" altLang="en-US" sz="2800" dirty="0"/>
              <a:t>两组各推选一名代表参加比赛，手拿塑料小锤背向全班同学站好。教师将动物类的教学卡片拿在手中，随意向学生展示一张</a:t>
            </a:r>
            <a:r>
              <a:rPr lang="en-US" altLang="zh-CN" sz="2800" dirty="0"/>
              <a:t>(</a:t>
            </a:r>
            <a:r>
              <a:rPr lang="zh-CN" altLang="en-US" sz="2800" dirty="0"/>
              <a:t>以</a:t>
            </a:r>
            <a:r>
              <a:rPr lang="en-US" altLang="zh-CN" sz="2800" dirty="0"/>
              <a:t>cat</a:t>
            </a:r>
            <a:r>
              <a:rPr lang="zh-CN" altLang="en-US" sz="2800" dirty="0"/>
              <a:t>为例</a:t>
            </a:r>
            <a:r>
              <a:rPr lang="en-US" altLang="zh-CN" sz="2800" dirty="0"/>
              <a:t>)</a:t>
            </a:r>
            <a:r>
              <a:rPr lang="zh-CN" altLang="en-US" sz="2800" dirty="0"/>
              <a:t>，在座的学生看到卡片后立刻发问</a:t>
            </a:r>
            <a:r>
              <a:rPr lang="en-US" altLang="zh-CN" sz="2800" dirty="0"/>
              <a:t>:How many cats do you have?</a:t>
            </a:r>
            <a:r>
              <a:rPr lang="zh-CN" altLang="en-US" sz="2800" dirty="0"/>
              <a:t>教师用手指表示数字</a:t>
            </a:r>
            <a:r>
              <a:rPr lang="en-US" altLang="zh-CN" sz="2800" dirty="0"/>
              <a:t>(</a:t>
            </a:r>
            <a:r>
              <a:rPr lang="zh-CN" altLang="en-US" sz="2800" dirty="0"/>
              <a:t>比如</a:t>
            </a:r>
            <a:r>
              <a:rPr lang="en-US" altLang="zh-CN" sz="2800" dirty="0"/>
              <a:t>5)</a:t>
            </a:r>
            <a:r>
              <a:rPr lang="zh-CN" altLang="en-US" sz="2800" dirty="0"/>
              <a:t>，在座学生齐声回答</a:t>
            </a:r>
            <a:r>
              <a:rPr lang="en-US" altLang="zh-CN" sz="2800" dirty="0"/>
              <a:t>I have five cats. Go!  </a:t>
            </a:r>
            <a:r>
              <a:rPr lang="zh-CN" altLang="en-US" sz="2800" dirty="0"/>
              <a:t>参赛同学听到</a:t>
            </a:r>
            <a:r>
              <a:rPr lang="en-US" sz="2800" dirty="0"/>
              <a:t>“</a:t>
            </a:r>
            <a:r>
              <a:rPr lang="en-US" altLang="zh-CN" sz="2800" dirty="0"/>
              <a:t>Go!”</a:t>
            </a:r>
            <a:r>
              <a:rPr lang="zh-CN" altLang="en-US" sz="2800" dirty="0"/>
              <a:t>的指令后，拿着塑料小锤的两名同学迅速转身，并以最快的速度跑到教室前方，在黑板上找到数字</a:t>
            </a:r>
            <a:r>
              <a:rPr lang="en-US" sz="2800" dirty="0"/>
              <a:t>“</a:t>
            </a:r>
            <a:r>
              <a:rPr lang="en-US" altLang="zh-CN" sz="2800" dirty="0"/>
              <a:t>five"</a:t>
            </a:r>
            <a:r>
              <a:rPr lang="zh-CN" altLang="en-US" sz="2800" dirty="0"/>
              <a:t>，并用小锤边敲击该数词边说句子</a:t>
            </a:r>
            <a:r>
              <a:rPr lang="en-US" altLang="zh-CN" sz="2800" dirty="0"/>
              <a:t>: I have five cats. </a:t>
            </a:r>
            <a:endParaRPr lang="zh-CN" altLang="en-US" sz="2800" dirty="0"/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428750" y="571500"/>
            <a:ext cx="6929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dirty="0">
                <a:solidFill>
                  <a:srgbClr val="FF0066"/>
                </a:solidFill>
              </a:rPr>
              <a:t>Play a game—Run to it! </a:t>
            </a:r>
            <a:endParaRPr lang="zh-CN" altLang="en-US" sz="48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2"/>
          <p:cNvSpPr txBox="1">
            <a:spLocks noChangeArrowheads="1"/>
          </p:cNvSpPr>
          <p:nvPr/>
        </p:nvSpPr>
        <p:spPr bwMode="auto">
          <a:xfrm>
            <a:off x="0" y="0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hlinkClick r:id="rId2" action="ppaction://hlinkfile"/>
              </a:rPr>
              <a:t>Let’s learn more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6147" name="矩形 4"/>
          <p:cNvSpPr>
            <a:spLocks noChangeArrowheads="1"/>
          </p:cNvSpPr>
          <p:nvPr/>
        </p:nvSpPr>
        <p:spPr bwMode="auto">
          <a:xfrm>
            <a:off x="1428750" y="714375"/>
            <a:ext cx="7500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</a:rPr>
              <a:t>听录音，回答问题：</a:t>
            </a:r>
            <a:endParaRPr lang="en-US" altLang="zh-CN" sz="2800" dirty="0">
              <a:solidFill>
                <a:srgbClr val="0000FF"/>
              </a:solidFill>
            </a:endParaRPr>
          </a:p>
          <a:p>
            <a:r>
              <a:rPr lang="en-US" altLang="zh-CN" sz="2800" dirty="0">
                <a:solidFill>
                  <a:srgbClr val="0000FF"/>
                </a:solidFill>
              </a:rPr>
              <a:t>How many cats does the girl want to have?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857375"/>
            <a:ext cx="62865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2"/>
          <p:cNvSpPr txBox="1">
            <a:spLocks noChangeArrowheads="1"/>
          </p:cNvSpPr>
          <p:nvPr/>
        </p:nvSpPr>
        <p:spPr bwMode="auto">
          <a:xfrm>
            <a:off x="0" y="0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</a:rPr>
              <a:t>Let’s learn more</a:t>
            </a:r>
          </a:p>
        </p:txBody>
      </p:sp>
      <p:sp>
        <p:nvSpPr>
          <p:cNvPr id="7171" name="矩形 4"/>
          <p:cNvSpPr>
            <a:spLocks noChangeArrowheads="1"/>
          </p:cNvSpPr>
          <p:nvPr/>
        </p:nvSpPr>
        <p:spPr bwMode="auto">
          <a:xfrm>
            <a:off x="1428750" y="714375"/>
            <a:ext cx="7500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</a:rPr>
              <a:t>大声跟读课文</a:t>
            </a:r>
            <a:endParaRPr lang="en-US" altLang="zh-CN" sz="2800" dirty="0">
              <a:solidFill>
                <a:srgbClr val="0000FF"/>
              </a:solidFill>
            </a:endParaRP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1375" y="1285875"/>
            <a:ext cx="7231063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句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28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句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5286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2"/>
          <p:cNvSpPr txBox="1">
            <a:spLocks noChangeArrowheads="1"/>
          </p:cNvSpPr>
          <p:nvPr/>
        </p:nvSpPr>
        <p:spPr bwMode="auto">
          <a:xfrm>
            <a:off x="0" y="0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hlinkClick r:id="rId2" action="ppaction://hlinkfile"/>
              </a:rPr>
              <a:t>Let’s learn more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sp>
        <p:nvSpPr>
          <p:cNvPr id="8195" name="矩形 4"/>
          <p:cNvSpPr>
            <a:spLocks noChangeArrowheads="1"/>
          </p:cNvSpPr>
          <p:nvPr/>
        </p:nvSpPr>
        <p:spPr bwMode="auto">
          <a:xfrm>
            <a:off x="1428750" y="714375"/>
            <a:ext cx="74628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</a:rPr>
              <a:t>听录音，回答问题：</a:t>
            </a:r>
            <a:endParaRPr lang="en-US" altLang="zh-CN" sz="2800" dirty="0">
              <a:solidFill>
                <a:srgbClr val="0000FF"/>
              </a:solidFill>
            </a:endParaRPr>
          </a:p>
          <a:p>
            <a:r>
              <a:rPr lang="en-US" altLang="zh-CN" sz="2800" dirty="0">
                <a:solidFill>
                  <a:srgbClr val="0000FF"/>
                </a:solidFill>
              </a:rPr>
              <a:t>How many rabbits does the girl want to have?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736725"/>
            <a:ext cx="62865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2"/>
          <p:cNvSpPr txBox="1">
            <a:spLocks noChangeArrowheads="1"/>
          </p:cNvSpPr>
          <p:nvPr/>
        </p:nvSpPr>
        <p:spPr bwMode="auto">
          <a:xfrm>
            <a:off x="0" y="0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Let’s learn more</a:t>
            </a:r>
          </a:p>
        </p:txBody>
      </p:sp>
      <p:sp>
        <p:nvSpPr>
          <p:cNvPr id="9219" name="矩形 4"/>
          <p:cNvSpPr>
            <a:spLocks noChangeArrowheads="1"/>
          </p:cNvSpPr>
          <p:nvPr/>
        </p:nvSpPr>
        <p:spPr bwMode="auto">
          <a:xfrm>
            <a:off x="1428750" y="714375"/>
            <a:ext cx="2338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</a:rPr>
              <a:t>大声跟读课文</a:t>
            </a:r>
            <a:endParaRPr lang="en-US" altLang="zh-CN" sz="2800">
              <a:solidFill>
                <a:srgbClr val="0000FF"/>
              </a:solidFill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25" y="1736725"/>
            <a:ext cx="62865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句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1431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句4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214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571500" y="1071563"/>
            <a:ext cx="8215313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Summary </a:t>
            </a:r>
          </a:p>
          <a:p>
            <a:pPr eaLnBrk="1" hangingPunct="1"/>
            <a:r>
              <a:rPr lang="zh-CN" altLang="en-US" sz="3600" dirty="0"/>
              <a:t>当你问别人“你有多少</a:t>
            </a:r>
            <a:r>
              <a:rPr lang="en-US" altLang="zh-CN" sz="3600" dirty="0"/>
              <a:t>…</a:t>
            </a:r>
            <a:r>
              <a:rPr lang="zh-CN" altLang="en-US" sz="3600" dirty="0"/>
              <a:t>？”时可以用下面的句型：</a:t>
            </a:r>
            <a:endParaRPr lang="en-US" altLang="zh-CN" sz="3600" dirty="0"/>
          </a:p>
          <a:p>
            <a:pPr eaLnBrk="1" hangingPunct="1"/>
            <a:r>
              <a:rPr lang="en-US" altLang="zh-CN" sz="3600" dirty="0">
                <a:solidFill>
                  <a:srgbClr val="FF6600"/>
                </a:solidFill>
              </a:rPr>
              <a:t>How many…do you have?</a:t>
            </a:r>
          </a:p>
          <a:p>
            <a:pPr eaLnBrk="1" hangingPunct="1"/>
            <a:r>
              <a:rPr lang="zh-CN" altLang="en-US" sz="3600" dirty="0"/>
              <a:t>回答用：</a:t>
            </a:r>
            <a:endParaRPr lang="en-US" altLang="zh-CN" sz="3600" dirty="0"/>
          </a:p>
          <a:p>
            <a:pPr eaLnBrk="1" hangingPunct="1"/>
            <a:r>
              <a:rPr lang="en-US" altLang="zh-CN" sz="3600" dirty="0">
                <a:solidFill>
                  <a:srgbClr val="FF6600"/>
                </a:solidFill>
              </a:rPr>
              <a:t>I have…</a:t>
            </a:r>
          </a:p>
          <a:p>
            <a:pPr eaLnBrk="1" hangingPunct="1"/>
            <a:r>
              <a:rPr lang="zh-CN" altLang="en-US" sz="3600" dirty="0"/>
              <a:t>例如：</a:t>
            </a:r>
            <a:r>
              <a:rPr lang="en-US" altLang="zh-CN" sz="3600" dirty="0"/>
              <a:t>—How many </a:t>
            </a:r>
            <a:r>
              <a:rPr lang="en-US" altLang="zh-CN" sz="3600" i="1" dirty="0"/>
              <a:t>dogs</a:t>
            </a:r>
            <a:r>
              <a:rPr lang="en-US" altLang="zh-CN" sz="3600" dirty="0"/>
              <a:t> do you have?</a:t>
            </a:r>
          </a:p>
          <a:p>
            <a:pPr eaLnBrk="1" hangingPunct="1"/>
            <a:r>
              <a:rPr lang="en-US" altLang="zh-CN" sz="3600" dirty="0"/>
              <a:t>           —I have </a:t>
            </a:r>
            <a:r>
              <a:rPr lang="en-US" altLang="zh-CN" sz="3600" i="1" dirty="0"/>
              <a:t>five dogs.</a:t>
            </a:r>
          </a:p>
          <a:p>
            <a:pPr eaLnBrk="1" hangingPunct="1"/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fa43880ada07cb0d2349caab6ed907cd6bdfb27"/>
</p:tagLst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229</Words>
  <Application>Microsoft Office PowerPoint</Application>
  <PresentationFormat>全屏显示(4:3)</PresentationFormat>
  <Paragraphs>34</Paragraphs>
  <Slides>13</Slides>
  <Notes>1</Notes>
  <HiddenSlides>0</HiddenSlides>
  <MMClips>4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楷体_GB2312</vt:lpstr>
      <vt:lpstr>宋体</vt:lpstr>
      <vt:lpstr>微软雅黑</vt:lpstr>
      <vt:lpstr>Arial</vt:lpstr>
      <vt:lpstr>Calibri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2012-07-06T08:52:00Z</dcterms:created>
  <dcterms:modified xsi:type="dcterms:W3CDTF">2023-01-16T14:45:46Z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B831EFE883D047FBB295F9A25E0DD28E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