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27585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运算律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运用乘法分配律简便计算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1.xml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37747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应用乘法分配律进行简便计算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67045" y="516470"/>
            <a:ext cx="136960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运算律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1605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43608" y="2361967"/>
            <a:ext cx="6696744" cy="12609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个数的和与一个数相乘，等于这两个数分别与这个数相乘，再把两个乘积相加。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>
            <a:off x="7236296" y="2500535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129506"/>
            <a:ext cx="38814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042988" y="2856706"/>
            <a:ext cx="80502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2124075" y="2856706"/>
            <a:ext cx="80502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500563" y="1275606"/>
            <a:ext cx="1871637" cy="730796"/>
          </a:xfrm>
          <a:prstGeom prst="wedgeRoundRectCallout">
            <a:avLst>
              <a:gd name="adj1" fmla="val -62899"/>
              <a:gd name="adj2" fmla="val 115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副中国象棋。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标注 20"/>
          <p:cNvSpPr/>
          <p:nvPr/>
        </p:nvSpPr>
        <p:spPr bwMode="auto">
          <a:xfrm>
            <a:off x="5292080" y="2509043"/>
            <a:ext cx="1615133" cy="717550"/>
          </a:xfrm>
          <a:prstGeom prst="wedgeRoundRectCallout">
            <a:avLst>
              <a:gd name="adj1" fmla="val 70856"/>
              <a:gd name="adj2" fmla="val 11391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一共要付多少元？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2700338" y="3807618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32×102=</a:t>
            </a:r>
            <a:endParaRPr lang="zh-CN" altLang="en-US" sz="24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4284663" y="4225131"/>
            <a:ext cx="79216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4"/>
          <p:cNvSpPr>
            <a:spLocks noChangeArrowheads="1"/>
          </p:cNvSpPr>
          <p:nvPr/>
        </p:nvSpPr>
        <p:spPr bwMode="auto">
          <a:xfrm>
            <a:off x="5043488" y="3763168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（元）</a:t>
            </a:r>
          </a:p>
        </p:txBody>
      </p:sp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3" cstate="email"/>
          <a:srcRect l="23109" t="17511" r="19374" b="28963"/>
          <a:stretch>
            <a:fillRect/>
          </a:stretch>
        </p:blipFill>
        <p:spPr bwMode="auto">
          <a:xfrm>
            <a:off x="3220640" y="2021612"/>
            <a:ext cx="768148" cy="6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4" cstate="email"/>
          <a:srcRect l="20121" t="17277" r="31326" b="8395"/>
          <a:stretch>
            <a:fillRect/>
          </a:stretch>
        </p:blipFill>
        <p:spPr bwMode="auto">
          <a:xfrm>
            <a:off x="7191156" y="2046348"/>
            <a:ext cx="523982" cy="6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5" cstate="email"/>
          <a:srcRect l="30952" t="15408" r="32073" b="15406"/>
          <a:stretch>
            <a:fillRect/>
          </a:stretch>
        </p:blipFill>
        <p:spPr bwMode="auto">
          <a:xfrm flipH="1">
            <a:off x="8244408" y="3003798"/>
            <a:ext cx="665630" cy="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6" cstate="email"/>
          <a:srcRect l="29085" t="24289" r="32446" b="14004"/>
          <a:stretch>
            <a:fillRect/>
          </a:stretch>
        </p:blipFill>
        <p:spPr bwMode="auto">
          <a:xfrm>
            <a:off x="1403648" y="1968663"/>
            <a:ext cx="533580" cy="68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7" cstate="email"/>
          <a:srcRect l="33567" t="18679" r="26844" b="15407"/>
          <a:stretch>
            <a:fillRect/>
          </a:stretch>
        </p:blipFill>
        <p:spPr bwMode="auto">
          <a:xfrm flipH="1">
            <a:off x="268984" y="3419000"/>
            <a:ext cx="579917" cy="7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5899895" y="1017049"/>
            <a:ext cx="2222500" cy="17287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53520" y="1018636"/>
            <a:ext cx="2735262" cy="172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961807" y="1069436"/>
            <a:ext cx="2120692" cy="1070266"/>
          </a:xfrm>
          <a:prstGeom prst="wedgeRoundRectCallout">
            <a:avLst>
              <a:gd name="adj1" fmla="val 1265"/>
              <a:gd name="adj2" fmla="val 64117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先算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，再算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9632" y="1017049"/>
            <a:ext cx="1893888" cy="16987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1619672" y="1137699"/>
            <a:ext cx="1421135" cy="677862"/>
          </a:xfrm>
          <a:prstGeom prst="wedgeRoundRectCallout">
            <a:avLst>
              <a:gd name="adj1" fmla="val -19834"/>
              <a:gd name="adj2" fmla="val 68169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可以用竖式计算。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3296395" y="1105950"/>
            <a:ext cx="2447925" cy="1033752"/>
          </a:xfrm>
          <a:prstGeom prst="wedgeRoundRectCallout">
            <a:avLst>
              <a:gd name="adj1" fmla="val -22230"/>
              <a:gd name="adj2" fmla="val 62990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副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3200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副是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元，一共是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3264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元。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968674" y="3373196"/>
            <a:ext cx="1808745" cy="849015"/>
          </a:xfrm>
          <a:prstGeom prst="wedgeRoundRectCallout">
            <a:avLst>
              <a:gd name="adj1" fmla="val -60423"/>
              <a:gd name="adj2" fmla="val 5019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你能完成下面的计算吗？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014062" y="2859782"/>
            <a:ext cx="1271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32×102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2755300" y="3162995"/>
            <a:ext cx="25138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32×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100+2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32×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32×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3200+64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3264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04625" y="3578920"/>
            <a:ext cx="568325" cy="369887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01625" y="3578920"/>
            <a:ext cx="458787" cy="369887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3636362" y="3532882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5163537" y="353129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圆角矩形标注 48"/>
          <p:cNvSpPr/>
          <p:nvPr/>
        </p:nvSpPr>
        <p:spPr>
          <a:xfrm>
            <a:off x="6100781" y="2931790"/>
            <a:ext cx="2071619" cy="1104577"/>
          </a:xfrm>
          <a:prstGeom prst="wedgeRoundRectCallout">
            <a:avLst>
              <a:gd name="adj1" fmla="val 57292"/>
              <a:gd name="adj2" fmla="val -2443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这样算简便吗？应用了什么运算律？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0" grpId="0"/>
      <p:bldP spid="36" grpId="0" animBg="1"/>
      <p:bldP spid="38" grpId="0" animBg="1"/>
      <p:bldP spid="46" grpId="0"/>
      <p:bldP spid="47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6522" y="699542"/>
            <a:ext cx="7241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用简便方法计算，并说说应用了什么运算律。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484438" y="1708150"/>
            <a:ext cx="252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46×12 + 54×12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195513" y="2211388"/>
            <a:ext cx="2356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 smtClean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46+54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×12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×12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1200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651500" y="2284413"/>
            <a:ext cx="1731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乘法分配律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4381" y="1059582"/>
            <a:ext cx="6143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   里填数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   里填运算符号。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619672" y="1141010"/>
            <a:ext cx="360363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79912" y="1059582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5"/>
          <p:cNvSpPr>
            <a:spLocks noChangeArrowheads="1"/>
          </p:cNvSpPr>
          <p:nvPr/>
        </p:nvSpPr>
        <p:spPr bwMode="auto">
          <a:xfrm>
            <a:off x="1043608" y="1875656"/>
            <a:ext cx="5173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40+7</a:t>
            </a:r>
            <a:r>
              <a:rPr lang="zh-CN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×12 =</a:t>
            </a:r>
          </a:p>
          <a:p>
            <a:endParaRPr lang="en-US" altLang="zh-CN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29×56 + 56×31 = </a:t>
            </a:r>
            <a:r>
              <a:rPr lang="zh-CN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（                      ）</a:t>
            </a:r>
            <a:endParaRPr lang="zh-CN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1020" y="1959793"/>
            <a:ext cx="358775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601070" y="1924868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072557" y="1959793"/>
            <a:ext cx="360363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472607" y="1924868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944095" y="1959793"/>
            <a:ext cx="360362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344145" y="1924868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817220" y="1959793"/>
            <a:ext cx="358775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851349" y="2643758"/>
            <a:ext cx="360363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284216" y="2644006"/>
            <a:ext cx="431800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60032" y="2643758"/>
            <a:ext cx="360362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519563" y="2608039"/>
            <a:ext cx="433388" cy="431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017613" y="2636480"/>
            <a:ext cx="360363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3134345" y="1923678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40</a:t>
            </a:r>
            <a:endParaRPr lang="zh-CN" altLang="en-US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494907" y="1888356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endParaRPr lang="zh-CN" altLang="en-US" dirty="0"/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4932040" y="196577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zh-CN" altLang="en-US" dirty="0"/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5302424" y="1965772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×</a:t>
            </a:r>
            <a:endParaRPr lang="zh-CN" altLang="en-US" dirty="0"/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3586782" y="192367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×</a:t>
            </a:r>
            <a:endParaRPr lang="zh-CN" altLang="en-US" dirty="0"/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3995936" y="1965772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  <a:endParaRPr lang="zh-CN" altLang="en-US" dirty="0"/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5736257" y="1965772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  <a:endParaRPr lang="zh-CN" altLang="en-US" dirty="0"/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3779912" y="2615431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29</a:t>
            </a:r>
            <a:endParaRPr lang="zh-CN" altLang="en-US" dirty="0"/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4788024" y="2615431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31 </a:t>
            </a:r>
            <a:endParaRPr lang="zh-CN" altLang="en-US" dirty="0"/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4352479" y="2643758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endParaRPr lang="zh-CN" altLang="en-US" dirty="0"/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5518448" y="2615431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×</a:t>
            </a:r>
            <a:endParaRPr lang="zh-CN" altLang="en-US" dirty="0"/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940152" y="2615431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56</a:t>
            </a:r>
            <a:endParaRPr lang="zh-CN" altLang="en-US" dirty="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5573" y="540274"/>
            <a:ext cx="3894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用简便方法计算。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94133" y="1275606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cs typeface="Arial" panose="020B0604020202020204" pitchFamily="34" charset="0"/>
              </a:rPr>
              <a:t>43×201</a:t>
            </a:r>
          </a:p>
          <a:p>
            <a:endParaRPr lang="en-US" altLang="zh-CN" sz="2400" b="1">
              <a:cs typeface="Arial" panose="020B0604020202020204" pitchFamily="34" charset="0"/>
            </a:endParaRPr>
          </a:p>
          <a:p>
            <a:endParaRPr lang="en-US" altLang="zh-CN" sz="2400" b="1">
              <a:cs typeface="Arial" panose="020B0604020202020204" pitchFamily="34" charset="0"/>
            </a:endParaRPr>
          </a:p>
          <a:p>
            <a:endParaRPr lang="en-US" altLang="zh-CN" sz="2400" b="1">
              <a:cs typeface="Arial" panose="020B0604020202020204" pitchFamily="34" charset="0"/>
            </a:endParaRPr>
          </a:p>
          <a:p>
            <a:r>
              <a:rPr lang="en-US" altLang="zh-CN" sz="2400" b="1">
                <a:cs typeface="Arial" panose="020B0604020202020204" pitchFamily="34" charset="0"/>
              </a:rPr>
              <a:t>304×22</a:t>
            </a: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2934146" y="1275606"/>
            <a:ext cx="2952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87×12 + 13×12</a:t>
            </a: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38×32 + 68×38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6607621" y="1275606"/>
            <a:ext cx="2428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15×</a:t>
            </a:r>
            <a:r>
              <a:rPr lang="zh-CN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20 + 3</a:t>
            </a:r>
            <a:r>
              <a:rPr lang="zh-CN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）</a:t>
            </a: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altLang="zh-CN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zh-CN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30 + 4</a:t>
            </a:r>
            <a:r>
              <a:rPr lang="zh-CN" altLang="en-US" sz="2400" b="1">
                <a:solidFill>
                  <a:srgbClr val="000000"/>
                </a:solidFill>
                <a:cs typeface="Arial" panose="020B0604020202020204" pitchFamily="34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cs typeface="Arial" panose="020B0604020202020204" pitchFamily="34" charset="0"/>
              </a:rPr>
              <a:t>×25</a:t>
            </a:r>
            <a:endParaRPr lang="zh-CN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56021" y="1585168"/>
            <a:ext cx="241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=43×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200+1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）</a:t>
            </a:r>
            <a:endParaRPr lang="en-US" altLang="zh-CN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=43 ×200+43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=8600+43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=8643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718246" y="1635968"/>
            <a:ext cx="2419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87+13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）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×12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=100×12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=1200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6463158" y="1635968"/>
            <a:ext cx="24177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=15 × 20+15 × 3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=300+45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=345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90933" y="3075831"/>
            <a:ext cx="241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300+4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）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×22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=300 ×22+4 ×22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=6600+88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=6688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2791271" y="3075831"/>
            <a:ext cx="2417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32+68</a:t>
            </a:r>
            <a:r>
              <a:rPr lang="zh-CN" altLang="en-US" b="1">
                <a:solidFill>
                  <a:srgbClr val="0070C0"/>
                </a:solidFill>
                <a:cs typeface="Arial" panose="020B0604020202020204" pitchFamily="34" charset="0"/>
              </a:rPr>
              <a:t>）</a:t>
            </a:r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×38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=100×38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=3800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545708" y="3132981"/>
            <a:ext cx="2419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=30 × 25+4×25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=750+100</a:t>
            </a:r>
          </a:p>
          <a:p>
            <a:r>
              <a:rPr lang="en-US" altLang="zh-CN" b="1">
                <a:solidFill>
                  <a:srgbClr val="0070C0"/>
                </a:solidFill>
                <a:cs typeface="Arial" panose="020B0604020202020204" pitchFamily="34" charset="0"/>
              </a:rPr>
              <a:t>=850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773" y="1594146"/>
            <a:ext cx="3495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95536" y="483518"/>
            <a:ext cx="82073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大扫除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时，平均每个教室用水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102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升，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个教室共用水多少升？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413651" y="1419622"/>
            <a:ext cx="12589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102×15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011670" y="1883468"/>
            <a:ext cx="23361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100+2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×15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92082" y="2319441"/>
            <a:ext cx="23361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=100×15+2×15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981851" y="2783287"/>
            <a:ext cx="141286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=1500+30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981851" y="3247133"/>
            <a:ext cx="187452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=1530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（升）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27584" y="3795886"/>
            <a:ext cx="41828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个教室共用水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1530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升。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395536" y="404962"/>
            <a:ext cx="8229600" cy="582612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用简便方法计算。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内容占位符 3"/>
          <p:cNvSpPr txBox="1"/>
          <p:nvPr/>
        </p:nvSpPr>
        <p:spPr>
          <a:xfrm>
            <a:off x="428625" y="1143000"/>
            <a:ext cx="8229600" cy="3842335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38 ×7+62 ×7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 ×29+16 ×21</a:t>
            </a:r>
          </a:p>
          <a:p>
            <a:pPr>
              <a:buFontTx/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38+62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×7</a:t>
            </a:r>
            <a:endParaRPr lang="zh-CN" altLang="en-US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×23+5 ×37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152 ×8+148 ×8</a:t>
            </a:r>
          </a:p>
          <a:p>
            <a:pPr>
              <a:buFontTx/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1714500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29+21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×16</a:t>
            </a:r>
            <a:endParaRPr lang="zh-CN" altLang="en-US" sz="24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485" y="1995686"/>
            <a:ext cx="242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 ×7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1396" y="2506124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6460" y="2132633"/>
            <a:ext cx="207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50×16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39174" y="2516832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800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8243" y="3309232"/>
            <a:ext cx="3214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23+37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8243" y="3723878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5×60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8243" y="4155926"/>
            <a:ext cx="1357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79157" y="3309231"/>
            <a:ext cx="392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152+148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×8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91144" y="3723878"/>
            <a:ext cx="200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300×8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91144" y="4227934"/>
            <a:ext cx="164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</a:t>
            </a:r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 build="p"/>
      <p:bldP spid="18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3528" y="699542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店运来苹果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箱，香蕉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箱。两种水果每箱都重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千克。运来的苹果和香蕉一共重多少千克？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2826" y="1995686"/>
            <a:ext cx="2389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18+22</a:t>
            </a:r>
            <a:r>
              <a:rPr lang="zh-CN" altLang="en-US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×15</a:t>
            </a:r>
            <a:endParaRPr lang="zh-CN" altLang="en-US" sz="2400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4341" y="2457350"/>
            <a:ext cx="3571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=40×15</a:t>
            </a:r>
            <a:endParaRPr lang="zh-CN" altLang="en-US" sz="2400" dirty="0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7611" y="2905049"/>
            <a:ext cx="3214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=600</a:t>
            </a:r>
            <a:r>
              <a:rPr lang="zh-CN" altLang="en-US" sz="2400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（千克）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4286" y="3579861"/>
            <a:ext cx="564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答：运来的苹果和香蕉一共重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6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全屏显示(16:9)</PresentationFormat>
  <Paragraphs>141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2CC976A852E2491085E89DAA9BCD6E07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