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8" r:id="rId4"/>
    <p:sldId id="271" r:id="rId5"/>
    <p:sldId id="283" r:id="rId6"/>
    <p:sldId id="301" r:id="rId7"/>
    <p:sldId id="259" r:id="rId8"/>
    <p:sldId id="261" r:id="rId9"/>
    <p:sldId id="262" r:id="rId10"/>
    <p:sldId id="260" r:id="rId11"/>
    <p:sldId id="264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698" y="-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D5BC-C75B-4EE8-9B07-3BBD92262A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3E4AA-7F08-4990-8E43-12E2B4C85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2021/5/24 Monday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73570" y="2914206"/>
            <a:ext cx="1659429" cy="1862048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扇</a:t>
            </a:r>
          </a:p>
        </p:txBody>
      </p:sp>
      <p:sp>
        <p:nvSpPr>
          <p:cNvPr id="9" name="矩形 8"/>
          <p:cNvSpPr/>
          <p:nvPr/>
        </p:nvSpPr>
        <p:spPr>
          <a:xfrm>
            <a:off x="3264068" y="1755259"/>
            <a:ext cx="1659429" cy="1862048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形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40436" y="323216"/>
            <a:ext cx="456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冀教版六年级上册第一单元</a:t>
            </a:r>
          </a:p>
        </p:txBody>
      </p:sp>
      <p:sp>
        <p:nvSpPr>
          <p:cNvPr id="8" name="矩形 7"/>
          <p:cNvSpPr/>
          <p:nvPr/>
        </p:nvSpPr>
        <p:spPr>
          <a:xfrm>
            <a:off x="5337954" y="1213481"/>
            <a:ext cx="1659429" cy="1862048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的</a:t>
            </a:r>
          </a:p>
        </p:txBody>
      </p:sp>
      <p:sp>
        <p:nvSpPr>
          <p:cNvPr id="10" name="矩形 9"/>
          <p:cNvSpPr/>
          <p:nvPr/>
        </p:nvSpPr>
        <p:spPr>
          <a:xfrm>
            <a:off x="7362697" y="1859905"/>
            <a:ext cx="1659429" cy="1862048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认</a:t>
            </a:r>
          </a:p>
        </p:txBody>
      </p:sp>
      <p:sp>
        <p:nvSpPr>
          <p:cNvPr id="12" name="矩形 11"/>
          <p:cNvSpPr/>
          <p:nvPr/>
        </p:nvSpPr>
        <p:spPr>
          <a:xfrm>
            <a:off x="9022126" y="2915716"/>
            <a:ext cx="1659429" cy="1862048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DC06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识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601653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"/>
    </mc:Choice>
    <mc:Fallback xmlns="">
      <p:transition spd="slow" advTm="67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1351282" y="842647"/>
            <a:ext cx="601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顶点在圆心的角叫圆心角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36980" y="1897381"/>
            <a:ext cx="971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chemeClr val="accent1"/>
                </a:solidFill>
              </a:rPr>
              <a:t>判断一个角是不是圆心角必须满足两个条件：</a:t>
            </a: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1351281" y="2412366"/>
            <a:ext cx="9857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sz="3600">
                <a:solidFill>
                  <a:srgbClr val="C00000"/>
                </a:solidFill>
              </a:rPr>
              <a:t>1.</a:t>
            </a:r>
            <a:r>
              <a:rPr lang="zh-CN" altLang="en-US" sz="3600">
                <a:solidFill>
                  <a:srgbClr val="C00000"/>
                </a:solidFill>
              </a:rPr>
              <a:t>顶点必须在圆心。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20497" y="4004947"/>
            <a:ext cx="985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C00000"/>
                </a:solidFill>
                <a:sym typeface="+mn-ea"/>
              </a:rPr>
              <a:t>2.</a:t>
            </a:r>
            <a:r>
              <a:rPr lang="zh-CN" altLang="en-US" sz="3600">
                <a:solidFill>
                  <a:srgbClr val="C00000"/>
                </a:solidFill>
                <a:sym typeface="+mn-ea"/>
              </a:rPr>
              <a:t>角的两边必须是圆的两条半径。</a:t>
            </a:r>
            <a:endParaRPr lang="zh-CN" altLang="en-US" sz="36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09"/>
    </mc:Choice>
    <mc:Fallback xmlns="">
      <p:transition spd="slow" advTm="201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9389" y="913767"/>
            <a:ext cx="7545655" cy="4508927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7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再见</a:t>
            </a:r>
          </a:p>
        </p:txBody>
      </p:sp>
      <p:pic>
        <p:nvPicPr>
          <p:cNvPr id="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709400" y="10782300"/>
            <a:ext cx="3302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8"/>
    </mc:Choice>
    <mc:Fallback xmlns="">
      <p:transition spd="slow" advTm="64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527" y="452300"/>
            <a:ext cx="3519376" cy="239842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483100" y="459740"/>
            <a:ext cx="3255011" cy="23025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34821" y="3673475"/>
            <a:ext cx="19177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扇贝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99380" y="3740150"/>
            <a:ext cx="213233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00B0F0"/>
                </a:solidFill>
              </a:rPr>
              <a:t>扇形藻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21420" y="3463290"/>
            <a:ext cx="2818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FF0000"/>
                </a:solidFill>
              </a:rPr>
              <a:t>  银杏叶</a:t>
            </a:r>
            <a:endParaRPr lang="zh-CN" altLang="en-US" sz="3600" b="1" dirty="0">
              <a:solidFill>
                <a:srgbClr val="FFFF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52521" y="5142231"/>
            <a:ext cx="398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B0F0"/>
                </a:solidFill>
              </a:rPr>
              <a:t>这些物体有什么共同点？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733291" y="5664200"/>
            <a:ext cx="24638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00B050"/>
                </a:solidFill>
              </a:rPr>
              <a:t>扇形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048625" y="365762"/>
            <a:ext cx="3591560" cy="23971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82"/>
    </mc:Choice>
    <mc:Fallback xmlns="">
      <p:transition spd="slow" advTm="353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910" y="993775"/>
            <a:ext cx="4634231" cy="487108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/>
            </a:solidFill>
          </a:ln>
        </p:spPr>
      </p:pic>
      <p:sp>
        <p:nvSpPr>
          <p:cNvPr id="11" name="文本框 10"/>
          <p:cNvSpPr txBox="1"/>
          <p:nvPr/>
        </p:nvSpPr>
        <p:spPr>
          <a:xfrm>
            <a:off x="4495166" y="984252"/>
            <a:ext cx="3994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/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17946" y="2838452"/>
            <a:ext cx="3994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/>
              <a:t>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70731" y="1116332"/>
            <a:ext cx="5162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A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574156" y="3198497"/>
            <a:ext cx="720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B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34960" y="1722121"/>
            <a:ext cx="28594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/>
              <a:t>圆上</a:t>
            </a:r>
            <a:r>
              <a:rPr lang="en-US" altLang="zh-CN" sz="3600"/>
              <a:t>A</a:t>
            </a:r>
            <a:r>
              <a:rPr lang="zh-CN" altLang="en-US" sz="3600"/>
              <a:t>、 </a:t>
            </a:r>
            <a:r>
              <a:rPr lang="en-US" altLang="zh-CN" sz="3600"/>
              <a:t>B</a:t>
            </a:r>
          </a:p>
          <a:p>
            <a:pPr fontAlgn="auto">
              <a:lnSpc>
                <a:spcPct val="150000"/>
              </a:lnSpc>
            </a:pPr>
            <a:r>
              <a:rPr lang="zh-CN" altLang="en-US" sz="3600"/>
              <a:t>两点间的部分叫做弧，读作弧</a:t>
            </a:r>
            <a:r>
              <a:rPr lang="en-US" altLang="zh-CN" sz="3600"/>
              <a:t>AB</a:t>
            </a:r>
            <a:endParaRPr lang="en-US" altLang="zh-CN"/>
          </a:p>
        </p:txBody>
      </p:sp>
      <p:sp>
        <p:nvSpPr>
          <p:cNvPr id="5" name="弧形 4"/>
          <p:cNvSpPr/>
          <p:nvPr/>
        </p:nvSpPr>
        <p:spPr>
          <a:xfrm>
            <a:off x="2816225" y="1483997"/>
            <a:ext cx="3757931" cy="3681095"/>
          </a:xfrm>
          <a:prstGeom prst="arc">
            <a:avLst>
              <a:gd name="adj1" fmla="val 16194103"/>
              <a:gd name="adj2" fmla="val 21596621"/>
            </a:avLst>
          </a:prstGeom>
          <a:ln w="28575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61"/>
    </mc:Choice>
    <mc:Fallback xmlns="">
      <p:transition spd="slow" advTm="272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7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14857" y="994410"/>
            <a:ext cx="165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981066" y="1254761"/>
            <a:ext cx="6073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一条弧和经过这条弧两端的</a:t>
            </a:r>
          </a:p>
          <a:p>
            <a:r>
              <a:rPr lang="zh-CN" altLang="en-US" sz="3600" dirty="0">
                <a:solidFill>
                  <a:srgbClr val="FF0000"/>
                </a:solidFill>
              </a:rPr>
              <a:t>两条半径所围成的图形叫做</a:t>
            </a:r>
          </a:p>
          <a:p>
            <a:r>
              <a:rPr lang="zh-CN" altLang="en-US" sz="3600" dirty="0">
                <a:solidFill>
                  <a:srgbClr val="FF0000"/>
                </a:solidFill>
              </a:rPr>
              <a:t>扇形</a:t>
            </a:r>
          </a:p>
        </p:txBody>
      </p:sp>
      <p:sp>
        <p:nvSpPr>
          <p:cNvPr id="11" name="TextBox 5"/>
          <p:cNvSpPr txBox="1"/>
          <p:nvPr/>
        </p:nvSpPr>
        <p:spPr>
          <a:xfrm>
            <a:off x="5981066" y="4059555"/>
            <a:ext cx="56775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扇形都有一个角，角的顶点在圆心。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144260" y="3263901"/>
            <a:ext cx="4916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扇形是圆的一部分</a:t>
            </a:r>
          </a:p>
        </p:txBody>
      </p:sp>
      <p:sp>
        <p:nvSpPr>
          <p:cNvPr id="21" name="弧形 20"/>
          <p:cNvSpPr/>
          <p:nvPr/>
        </p:nvSpPr>
        <p:spPr>
          <a:xfrm>
            <a:off x="1718311" y="1362710"/>
            <a:ext cx="3600000" cy="3600000"/>
          </a:xfrm>
          <a:prstGeom prst="arc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213100" y="3162300"/>
            <a:ext cx="777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O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718310" y="1362710"/>
            <a:ext cx="3599180" cy="3599180"/>
            <a:chOff x="2706" y="2146"/>
            <a:chExt cx="5668" cy="5668"/>
          </a:xfrm>
        </p:grpSpPr>
        <p:sp>
          <p:nvSpPr>
            <p:cNvPr id="20" name="弧形 19"/>
            <p:cNvSpPr/>
            <p:nvPr/>
          </p:nvSpPr>
          <p:spPr>
            <a:xfrm rot="16200000">
              <a:off x="2706" y="2146"/>
              <a:ext cx="5669" cy="5669"/>
            </a:xfrm>
            <a:prstGeom prst="arc">
              <a:avLst>
                <a:gd name="adj1" fmla="val 37244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226" y="4224"/>
              <a:ext cx="630" cy="11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zh-CN" sz="4000">
                  <a:latin typeface="Calibri" panose="020F0502020204030204"/>
                  <a:cs typeface="Calibri" panose="020F0502020204030204" charset="0"/>
                </a:rPr>
                <a:t>.</a:t>
              </a:r>
              <a:endParaRPr lang="zh-CN" altLang="en-US" sz="4000">
                <a:latin typeface="Calibri" panose="020F0502020204030204"/>
                <a:cs typeface="Calibri" panose="020F0502020204030204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479801" y="994410"/>
            <a:ext cx="1809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318125" y="2812415"/>
            <a:ext cx="2301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B</a:t>
            </a:r>
          </a:p>
        </p:txBody>
      </p:sp>
      <p:cxnSp>
        <p:nvCxnSpPr>
          <p:cNvPr id="6" name="直接连接符 5"/>
          <p:cNvCxnSpPr>
            <a:stCxn id="21" idx="0"/>
          </p:cNvCxnSpPr>
          <p:nvPr/>
        </p:nvCxnSpPr>
        <p:spPr>
          <a:xfrm>
            <a:off x="3518311" y="1362710"/>
            <a:ext cx="225" cy="180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18535" y="3162300"/>
            <a:ext cx="1770380" cy="4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60883" y="5573487"/>
            <a:ext cx="6699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DC06BD"/>
                </a:solidFill>
              </a:rPr>
              <a:t>注意：圆的一部分可不一定是扇形呦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80"/>
    </mc:Choice>
    <mc:Fallback xmlns="">
      <p:transition spd="slow" advTm="632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8" grpId="0"/>
      <p:bldP spid="21" grpId="0" animBg="1"/>
      <p:bldP spid="27" grpId="0"/>
      <p:bldP spid="28" grpId="0" build="p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" name="图片 1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22375" y="2307592"/>
            <a:ext cx="9709151" cy="22421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914402" y="243205"/>
            <a:ext cx="1898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rgbClr val="FFC000"/>
                </a:solidFill>
              </a:rPr>
              <a:t>练一练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31951" y="1109980"/>
            <a:ext cx="89281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下图中涂色部分是不是扇形？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946276" y="5050790"/>
            <a:ext cx="1091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X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349106" y="4972050"/>
            <a:ext cx="1091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26605" y="4972050"/>
            <a:ext cx="1091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75200" y="5050790"/>
            <a:ext cx="1091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X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47"/>
    </mc:Choice>
    <mc:Fallback xmlns="">
      <p:transition spd="slow" advTm="343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14857" y="994410"/>
            <a:ext cx="165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601518" y="723447"/>
            <a:ext cx="601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顶点在圆心的角叫圆心角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1" name="弧形 20"/>
          <p:cNvSpPr/>
          <p:nvPr/>
        </p:nvSpPr>
        <p:spPr>
          <a:xfrm>
            <a:off x="1718311" y="1362710"/>
            <a:ext cx="3600000" cy="3600000"/>
          </a:xfrm>
          <a:prstGeom prst="arc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3518535" y="1362710"/>
            <a:ext cx="0" cy="17995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213100" y="3162300"/>
            <a:ext cx="777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O</a:t>
            </a: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3509012" y="3145157"/>
            <a:ext cx="1779905" cy="171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1718310" y="1362710"/>
            <a:ext cx="3599180" cy="3599180"/>
            <a:chOff x="2706" y="2146"/>
            <a:chExt cx="5668" cy="5668"/>
          </a:xfrm>
        </p:grpSpPr>
        <p:sp>
          <p:nvSpPr>
            <p:cNvPr id="20" name="弧形 19"/>
            <p:cNvSpPr/>
            <p:nvPr/>
          </p:nvSpPr>
          <p:spPr>
            <a:xfrm rot="16200000">
              <a:off x="2706" y="2146"/>
              <a:ext cx="5669" cy="5669"/>
            </a:xfrm>
            <a:prstGeom prst="arc">
              <a:avLst>
                <a:gd name="adj1" fmla="val 37244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226" y="4224"/>
              <a:ext cx="630" cy="11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zh-CN" sz="4000">
                  <a:latin typeface="Calibri" panose="020F0502020204030204"/>
                  <a:cs typeface="Calibri" panose="020F0502020204030204" charset="0"/>
                </a:rPr>
                <a:t>.</a:t>
              </a:r>
              <a:endParaRPr lang="zh-CN" altLang="en-US" sz="4000">
                <a:latin typeface="Calibri" panose="020F0502020204030204"/>
                <a:cs typeface="Calibri" panose="020F0502020204030204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479801" y="994410"/>
            <a:ext cx="1809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318125" y="2812415"/>
            <a:ext cx="2301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B</a:t>
            </a:r>
          </a:p>
        </p:txBody>
      </p:sp>
      <p:sp>
        <p:nvSpPr>
          <p:cNvPr id="24" name="文本框 1"/>
          <p:cNvSpPr txBox="1"/>
          <p:nvPr/>
        </p:nvSpPr>
        <p:spPr>
          <a:xfrm>
            <a:off x="5601516" y="1514812"/>
            <a:ext cx="7417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00B050"/>
                </a:solidFill>
              </a:rPr>
              <a:t>判断一个角是不是圆心角必须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00B050"/>
                </a:solidFill>
              </a:rPr>
              <a:t>满足两个条件：</a:t>
            </a:r>
          </a:p>
        </p:txBody>
      </p:sp>
      <p:sp>
        <p:nvSpPr>
          <p:cNvPr id="30" name="文本框 2"/>
          <p:cNvSpPr txBox="1"/>
          <p:nvPr/>
        </p:nvSpPr>
        <p:spPr>
          <a:xfrm>
            <a:off x="6477729" y="2931160"/>
            <a:ext cx="4265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sz="3600" dirty="0">
                <a:solidFill>
                  <a:srgbClr val="C00000"/>
                </a:solidFill>
              </a:rPr>
              <a:t>1.</a:t>
            </a:r>
            <a:r>
              <a:rPr lang="zh-CN" altLang="en-US" sz="3600" dirty="0">
                <a:solidFill>
                  <a:srgbClr val="C00000"/>
                </a:solidFill>
              </a:rPr>
              <a:t>顶点必须在圆心。</a:t>
            </a:r>
          </a:p>
        </p:txBody>
      </p:sp>
      <p:sp>
        <p:nvSpPr>
          <p:cNvPr id="31" name="文本框 3"/>
          <p:cNvSpPr txBox="1"/>
          <p:nvPr/>
        </p:nvSpPr>
        <p:spPr>
          <a:xfrm>
            <a:off x="6477729" y="4009570"/>
            <a:ext cx="9857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solidFill>
                  <a:srgbClr val="C00000"/>
                </a:solidFill>
                <a:sym typeface="+mn-ea"/>
              </a:rPr>
              <a:t>2.</a:t>
            </a:r>
            <a:r>
              <a:rPr lang="zh-CN" altLang="en-US" sz="3600" dirty="0">
                <a:solidFill>
                  <a:srgbClr val="C00000"/>
                </a:solidFill>
                <a:sym typeface="+mn-ea"/>
              </a:rPr>
              <a:t>角的两边必须是圆的两条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C00000"/>
                </a:solidFill>
                <a:sym typeface="+mn-ea"/>
              </a:rPr>
              <a:t>半径。</a:t>
            </a:r>
            <a:endParaRPr lang="zh-CN" altLang="en-US" sz="36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42"/>
    </mc:Choice>
    <mc:Fallback xmlns="">
      <p:transition spd="slow" advTm="257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1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AutoShape 3"/>
          <p:cNvSpPr/>
          <p:nvPr/>
        </p:nvSpPr>
        <p:spPr>
          <a:xfrm>
            <a:off x="2198651" y="836681"/>
            <a:ext cx="6507480" cy="968375"/>
          </a:xfrm>
          <a:prstGeom prst="wedgeRoundRectCallout">
            <a:avLst>
              <a:gd name="adj1" fmla="val -57103"/>
              <a:gd name="adj2" fmla="val 48335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4800" b="1">
                <a:latin typeface="楷体" panose="02010609060101010101" pitchFamily="49" charset="-122"/>
                <a:ea typeface="楷体" panose="02010609060101010101" pitchFamily="49" charset="-122"/>
              </a:rPr>
              <a:t>下面哪个角是圆心角？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092326" y="2383164"/>
            <a:ext cx="8682991" cy="1821815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3145155" y="4754673"/>
            <a:ext cx="1143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（     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238615" y="4673452"/>
            <a:ext cx="1143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（     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72801" y="4673452"/>
            <a:ext cx="1143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（     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78929" y="4673452"/>
            <a:ext cx="3113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561564" y="4571335"/>
            <a:ext cx="3113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406775" y="4749799"/>
            <a:ext cx="35618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>
                <a:latin typeface="Arial" panose="020B0604020202020204" pitchFamily="34" charset="0"/>
              </a:rPr>
              <a:t>×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01"/>
    </mc:Choice>
    <mc:Fallback xmlns="">
      <p:transition spd="slow" advTm="323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80035"/>
            <a:ext cx="10515600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弧形 6"/>
          <p:cNvSpPr/>
          <p:nvPr/>
        </p:nvSpPr>
        <p:spPr>
          <a:xfrm>
            <a:off x="243204" y="1421130"/>
            <a:ext cx="3668395" cy="4090670"/>
          </a:xfrm>
          <a:prstGeom prst="arc">
            <a:avLst>
              <a:gd name="adj1" fmla="val 10798872"/>
              <a:gd name="adj2" fmla="val 0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弧形 7"/>
          <p:cNvSpPr/>
          <p:nvPr/>
        </p:nvSpPr>
        <p:spPr>
          <a:xfrm>
            <a:off x="4176845" y="1531620"/>
            <a:ext cx="3600000" cy="3600000"/>
          </a:xfrm>
          <a:prstGeom prst="arc">
            <a:avLst>
              <a:gd name="adj1" fmla="val 16203232"/>
              <a:gd name="adj2" fmla="val 0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46531" y="356235"/>
            <a:ext cx="80156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</a:rPr>
              <a:t>下面扇形的圆心角分别是多少度？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66192" y="4408805"/>
            <a:ext cx="1470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180˚</a:t>
            </a:r>
            <a:endParaRPr lang="en-US" altLang="zh-CN">
              <a:latin typeface="Calibri" panose="020F0502020204030204"/>
              <a:cs typeface="Calibri" panose="020F05020202040302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06821" y="4408805"/>
            <a:ext cx="1470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90˚</a:t>
            </a:r>
            <a:endParaRPr lang="en-US" altLang="zh-CN">
              <a:latin typeface="Calibri" panose="020F0502020204030204"/>
              <a:cs typeface="Calibri" panose="020F0502020204030204" charset="0"/>
            </a:endParaRPr>
          </a:p>
        </p:txBody>
      </p:sp>
      <p:sp>
        <p:nvSpPr>
          <p:cNvPr id="9" name="弧形 8"/>
          <p:cNvSpPr/>
          <p:nvPr/>
        </p:nvSpPr>
        <p:spPr>
          <a:xfrm>
            <a:off x="7972426" y="1605917"/>
            <a:ext cx="4269105" cy="3721735"/>
          </a:xfrm>
          <a:prstGeom prst="arc">
            <a:avLst>
              <a:gd name="adj1" fmla="val 16211057"/>
              <a:gd name="adj2" fmla="val 18853163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808212" y="4252595"/>
            <a:ext cx="1470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45˚</a:t>
            </a:r>
            <a:endParaRPr lang="en-US" altLang="zh-CN">
              <a:latin typeface="Calibri" panose="020F0502020204030204"/>
              <a:cs typeface="Calibri" panose="020F050202020403020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43840" y="1424940"/>
            <a:ext cx="3667760" cy="3902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995421" y="1531622"/>
            <a:ext cx="3781425" cy="3794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338821" y="1605917"/>
            <a:ext cx="3781425" cy="3794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310131" y="5400041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>
                <a:solidFill>
                  <a:srgbClr val="FF0000"/>
                </a:solidFill>
              </a:rPr>
              <a:t>扇形圆心角度数是</a:t>
            </a:r>
            <a:r>
              <a:rPr lang="en-US" altLang="zh-CN" sz="3600">
                <a:solidFill>
                  <a:srgbClr val="FF0000"/>
                </a:solidFill>
              </a:rPr>
              <a:t>360˚</a:t>
            </a:r>
            <a:r>
              <a:rPr lang="zh-CN" altLang="en-US" sz="3600">
                <a:solidFill>
                  <a:srgbClr val="FF0000"/>
                </a:solidFill>
              </a:rPr>
              <a:t>的几分之几，</a:t>
            </a:r>
          </a:p>
          <a:p>
            <a:pPr algn="l"/>
            <a:r>
              <a:rPr lang="zh-CN" altLang="en-US" sz="3600">
                <a:solidFill>
                  <a:srgbClr val="FF0000"/>
                </a:solidFill>
              </a:rPr>
              <a:t>扇形面积就占整个圆面积的几分之几</a:t>
            </a:r>
            <a:endParaRPr lang="en-US" altLang="zh-CN" sz="3600">
              <a:solidFill>
                <a:srgbClr val="FF0000"/>
              </a:solidFill>
              <a:latin typeface="Calibri" panose="020F0502020204030204"/>
              <a:cs typeface="Calibri" panose="020F0502020204030204" charset="0"/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23"/>
    </mc:Choice>
    <mc:Fallback xmlns="">
      <p:transition spd="slow" advTm="734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01141" y="814707"/>
            <a:ext cx="2296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我的收获：</a:t>
            </a:r>
            <a:endParaRPr lang="zh-CN" altLang="en-US" sz="4000" dirty="0"/>
          </a:p>
        </p:txBody>
      </p:sp>
      <p:sp>
        <p:nvSpPr>
          <p:cNvPr id="11" name="TextBox 5"/>
          <p:cNvSpPr txBox="1"/>
          <p:nvPr/>
        </p:nvSpPr>
        <p:spPr>
          <a:xfrm>
            <a:off x="1842770" y="4175126"/>
            <a:ext cx="9150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扇形都有一个角，角的顶点在圆心。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30681" y="1483995"/>
            <a:ext cx="9923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圆上</a:t>
            </a:r>
            <a:r>
              <a:rPr lang="en-US" altLang="zh-CN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</a:t>
            </a:r>
            <a:r>
              <a:rPr lang="zh-CN" altLang="en-US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 </a:t>
            </a:r>
            <a:r>
              <a:rPr lang="en-US" altLang="zh-CN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B</a:t>
            </a:r>
            <a:r>
              <a:rPr lang="zh-CN" altLang="en-US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两点间的部分叫做弧，读作弧</a:t>
            </a:r>
            <a:r>
              <a:rPr lang="en-US" altLang="zh-CN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AB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30681" y="2691130"/>
            <a:ext cx="8707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一条弧和经过这条弧两端的两条半径所围成的图形叫做扇形，扇形是圆的一部分</a:t>
            </a:r>
            <a:endParaRPr lang="zh-CN" altLang="en-US" sz="3600" b="1" dirty="0">
              <a:solidFill>
                <a:schemeClr val="accent5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72"/>
    </mc:Choice>
    <mc:Fallback xmlns="">
      <p:transition spd="slow" advTm="26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|5.8|3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DIAGRAM_MODELTYPE" val="dynamicNum"/>
  <p:tag name="KSO_WM_UNIT_TYPE" val="ζ_h_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0.9|1.1|0.9|1.3|0.8|8.9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|0.6|0.4|4|9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|0.8|1.1|7.8|21.9|10.2|6.9|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.2|12.4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.2|3.1|5.3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12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3|2.2|1.9|2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3|10.6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宽屏</PresentationFormat>
  <Paragraphs>77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等线</vt:lpstr>
      <vt:lpstr>黑体</vt:lpstr>
      <vt:lpstr>华文楷体</vt:lpstr>
      <vt:lpstr>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2021-08-20T14:05:00Z</cp:lastPrinted>
  <dcterms:created xsi:type="dcterms:W3CDTF">2021-08-20T14:05:00Z</dcterms:created>
  <dcterms:modified xsi:type="dcterms:W3CDTF">2023-01-16T14:46:14Z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170DED6C134C4CE6AC3E6BEDA643BBFC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