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3"/>
  </p:notesMasterIdLst>
  <p:handoutMasterIdLst>
    <p:handoutMasterId r:id="rId24"/>
  </p:handoutMasterIdLst>
  <p:sldIdLst>
    <p:sldId id="403" r:id="rId3"/>
    <p:sldId id="404" r:id="rId4"/>
    <p:sldId id="409" r:id="rId5"/>
    <p:sldId id="412" r:id="rId6"/>
    <p:sldId id="413" r:id="rId7"/>
    <p:sldId id="411" r:id="rId8"/>
    <p:sldId id="414" r:id="rId9"/>
    <p:sldId id="427" r:id="rId10"/>
    <p:sldId id="416" r:id="rId11"/>
    <p:sldId id="417" r:id="rId12"/>
    <p:sldId id="418" r:id="rId13"/>
    <p:sldId id="428" r:id="rId14"/>
    <p:sldId id="420" r:id="rId15"/>
    <p:sldId id="421" r:id="rId16"/>
    <p:sldId id="424" r:id="rId17"/>
    <p:sldId id="429" r:id="rId18"/>
    <p:sldId id="422" r:id="rId19"/>
    <p:sldId id="425" r:id="rId20"/>
    <p:sldId id="426" r:id="rId21"/>
    <p:sldId id="430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474"/>
    <a:srgbClr val="E7BB87"/>
    <a:srgbClr val="382C28"/>
    <a:srgbClr val="EA4301"/>
    <a:srgbClr val="110500"/>
    <a:srgbClr val="0C5A55"/>
    <a:srgbClr val="709A95"/>
    <a:srgbClr val="C21A15"/>
    <a:srgbClr val="8D1D1D"/>
    <a:srgbClr val="B89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682"/>
  </p:normalViewPr>
  <p:slideViewPr>
    <p:cSldViewPr snapToGrid="0" snapToObjects="1">
      <p:cViewPr>
        <p:scale>
          <a:sx n="66" d="100"/>
          <a:sy n="66" d="100"/>
        </p:scale>
        <p:origin x="-2532" y="-10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3E529-C0E3-41DF-BB84-73FAF8A1DC6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" y="428"/>
            <a:ext cx="12191241" cy="6857572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1032267" y="659567"/>
            <a:ext cx="933089" cy="4647541"/>
            <a:chOff x="11032267" y="659567"/>
            <a:chExt cx="933089" cy="4647541"/>
          </a:xfrm>
        </p:grpSpPr>
        <p:sp>
          <p:nvSpPr>
            <p:cNvPr id="7" name="文本框 6"/>
            <p:cNvSpPr txBox="1"/>
            <p:nvPr/>
          </p:nvSpPr>
          <p:spPr>
            <a:xfrm>
              <a:off x="11411358" y="2586450"/>
              <a:ext cx="553998" cy="272065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+mn-ea"/>
                </a:rPr>
                <a:t>输入标题文字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1032267" y="659567"/>
              <a:ext cx="933089" cy="1768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" y="428"/>
            <a:ext cx="12191241" cy="6857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1418" y="675524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5" name="矩形 4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3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4523396" y="593117"/>
            <a:ext cx="1107996" cy="35955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忽如一夜春风来，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千树万树梨花开。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39069" y="490316"/>
            <a:ext cx="3205327" cy="607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-17096" y="1663908"/>
            <a:ext cx="5365430" cy="5209082"/>
            <a:chOff x="-17096" y="2249600"/>
            <a:chExt cx="5491665" cy="462339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4" y="2249600"/>
              <a:ext cx="4024785" cy="460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6" y="4290478"/>
              <a:ext cx="5491665" cy="2582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13101" y="3474577"/>
            <a:ext cx="2178898" cy="339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289562" y="123966"/>
            <a:ext cx="3902438" cy="275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646019" y="3011879"/>
            <a:ext cx="1701052" cy="14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11" cstate="screen"/>
          <a:srcRect l="-1" r="-1184"/>
          <a:stretch>
            <a:fillRect/>
          </a:stretch>
        </p:blipFill>
        <p:spPr>
          <a:xfrm>
            <a:off x="117141" y="3537472"/>
            <a:ext cx="5365430" cy="221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74892" y="645893"/>
            <a:ext cx="4498009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传统节气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04504" y="1865157"/>
            <a:ext cx="3924151" cy="43695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荔挺出。荔，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说文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云：荔似蒲而小，根可为刷，与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同。但陈澔注为香草，附和者即以为零陵香，殊不知零陵香自生于三月也。荔挺出。荔，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谓之蠡，实即马薤也。郑康成、蔡邕、高诱皆云马薤，况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说文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云：荔似蒲而小，根可为刷，与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本草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同。但陈澔注为香草，附和者即以为零陵香，殊不知零陵香自生于三月也。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19100" y="1153724"/>
            <a:ext cx="4369592" cy="4369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888058" y="2243599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41399" y="1507390"/>
            <a:ext cx="1846659" cy="43123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大雪是表示降雪的可能性比小雪时更大，天气更冷，雪往往下得大、范围也广。由于全球气候变暖，我国南方地区降雪量较小，而在北方已千里冰封。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45169" y="1325089"/>
            <a:ext cx="4163420" cy="4143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47761" y="1576557"/>
            <a:ext cx="1667906" cy="16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14223" y="2675170"/>
            <a:ext cx="615553" cy="255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节气民俗活动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82812" y="5077381"/>
            <a:ext cx="900951" cy="7629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7375" y="3372010"/>
            <a:ext cx="824841" cy="2824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单击此处输入文本内容单击此处输入文本内容输入文本。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11" name="矩形 10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5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340396" y="593640"/>
            <a:ext cx="3282636" cy="3282636"/>
          </a:xfrm>
          <a:prstGeom prst="ellipse">
            <a:avLst/>
          </a:prstGeom>
          <a:noFill/>
          <a:ln w="28575">
            <a:gradFill>
              <a:gsLst>
                <a:gs pos="0">
                  <a:schemeClr val="bg1"/>
                </a:gs>
                <a:gs pos="72000">
                  <a:schemeClr val="bg1">
                    <a:alpha val="0"/>
                  </a:schemeClr>
                </a:gs>
              </a:gsLst>
              <a:lin ang="6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7096" y="123966"/>
            <a:ext cx="12209096" cy="6749024"/>
            <a:chOff x="-17096" y="123966"/>
            <a:chExt cx="12209096" cy="6749024"/>
          </a:xfrm>
        </p:grpSpPr>
        <p:grpSp>
          <p:nvGrpSpPr>
            <p:cNvPr id="15" name="组合 14"/>
            <p:cNvGrpSpPr/>
            <p:nvPr/>
          </p:nvGrpSpPr>
          <p:grpSpPr>
            <a:xfrm>
              <a:off x="-17096" y="2335166"/>
              <a:ext cx="4671869" cy="4537824"/>
              <a:chOff x="-17096" y="2249600"/>
              <a:chExt cx="5491665" cy="4623390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-17094" y="2249600"/>
                <a:ext cx="4024785" cy="4608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-17096" y="4290478"/>
                <a:ext cx="5491665" cy="25825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361625" y="4017364"/>
              <a:ext cx="1830374" cy="2850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8364511" y="123966"/>
              <a:ext cx="3827489" cy="2702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329552" y="1650315"/>
              <a:ext cx="1994075" cy="1738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2094904" y="947602"/>
            <a:ext cx="3508653" cy="1913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我们知道，强冷空气往往能够形成较大范围降雪或局地暴雪。降雪的益处很多，特别是有利于缓解冬旱，冻死农田病虫，有利于冬季旅游的开展。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9865910" y="804066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603557" y="947601"/>
            <a:ext cx="4339650" cy="17698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有人做过统计，我国强冷空气最多的月份是在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月。北方大部分地区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月份的平均温度约在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–5℃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～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–20℃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之间，南方的强冷空气过后，有时也会出现霜冻。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879477" y="3011628"/>
            <a:ext cx="8540431" cy="30184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474912" y="1364973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40390" y="1481461"/>
            <a:ext cx="4339650" cy="42226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过冷却水滴从空中下降，当它到达地面，碰到地面上的任何物体时，立刻发生冻结，就形成了冻雨。出现冻雨时，地面及物体上出现一层不平的冰壳强冷空气到达南方，特别是贵州、湖南、湖北等雨凇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地，容易出现冻雨。冻雨是从高空冷层降落的雪花，到中层有时融化成雨，到低空冷层，又成为温度虽低于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0℃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，但仍然是雨滴的过冷却水。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1451715"/>
            <a:ext cx="5675954" cy="540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235688" y="3707884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621702" y="3818368"/>
            <a:ext cx="3508653" cy="245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冬季，内蒙古包头河段结冰封河，而偏南的兰州河没有封河，河水流向已经封河的河段，由于封河的河段上的冰层和凌坝阻挡了上游下来的河水，迫使水位抬高，易在包头河段产生水漫河堤的灾害。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35688" y="854515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06204" y="964999"/>
            <a:ext cx="3924151" cy="24502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我国冬季雾凇日数多的地方有：黑龙江、吉林、新疆北部、陕西北部。雾凇是受到人们普遍欣赏的一种自然美景，但是它有时也会成为一种自然灾害，严重时会将电线、树木压断，影响交通、供电和通信等。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52798" y="1626020"/>
            <a:ext cx="4106365" cy="410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47761" y="1576557"/>
            <a:ext cx="1667906" cy="16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14223" y="2675170"/>
            <a:ext cx="615553" cy="255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节气谚语俗语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82812" y="5077381"/>
            <a:ext cx="900951" cy="7629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7375" y="3372010"/>
            <a:ext cx="824841" cy="2824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单击此处输入文本内容单击此处输入文本内容输入文本。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11" name="矩形 10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5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340396" y="593640"/>
            <a:ext cx="3282636" cy="3282636"/>
          </a:xfrm>
          <a:prstGeom prst="ellipse">
            <a:avLst/>
          </a:prstGeom>
          <a:noFill/>
          <a:ln w="28575">
            <a:gradFill>
              <a:gsLst>
                <a:gs pos="0">
                  <a:schemeClr val="bg1"/>
                </a:gs>
                <a:gs pos="72000">
                  <a:schemeClr val="bg1">
                    <a:alpha val="0"/>
                  </a:schemeClr>
                </a:gs>
              </a:gsLst>
              <a:lin ang="6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7096" y="123966"/>
            <a:ext cx="12209096" cy="6749024"/>
            <a:chOff x="-17096" y="123966"/>
            <a:chExt cx="12209096" cy="6749024"/>
          </a:xfrm>
        </p:grpSpPr>
        <p:grpSp>
          <p:nvGrpSpPr>
            <p:cNvPr id="15" name="组合 14"/>
            <p:cNvGrpSpPr/>
            <p:nvPr/>
          </p:nvGrpSpPr>
          <p:grpSpPr>
            <a:xfrm>
              <a:off x="-17096" y="2335166"/>
              <a:ext cx="4671869" cy="4537824"/>
              <a:chOff x="-17096" y="2249600"/>
              <a:chExt cx="5491665" cy="4623390"/>
            </a:xfrm>
          </p:grpSpPr>
          <p:pic>
            <p:nvPicPr>
              <p:cNvPr id="19" name="图片 18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-17094" y="2249600"/>
                <a:ext cx="4024785" cy="4608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-17096" y="4290478"/>
                <a:ext cx="5491665" cy="25825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361625" y="4017364"/>
              <a:ext cx="1830374" cy="2850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8364511" y="123966"/>
              <a:ext cx="3827489" cy="2702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329552" y="1650315"/>
              <a:ext cx="1994075" cy="1738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8678472" y="1073213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23318" y="1148508"/>
            <a:ext cx="2954655" cy="456098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据统计，一般每年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月开始到次年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月，西雾凇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北、东北以及长江流域大部，先后会有雾凇出现，湿度大的山区比较多见。雾凇是低温时空气中水汽直接凝华，或过冷雾滴直接冻结，在物体上的乳白色冰晶沉积物。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1" y="2158585"/>
            <a:ext cx="4492017" cy="46994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8714318" y="1178277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397862" y="1289571"/>
            <a:ext cx="3924151" cy="29254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老南京有句俗语，叫做“小雪腌菜，大雪腌肉”。大雪腊肉 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[7]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节气一到，家家户户忙着腌制“咸货”。将大盐加八角、桂皮、花椒、白糖等入锅炒熟，待炒过的花椒盐凉透后，涂抹在鱼、肉和光禽内外，反复揉搓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6537" y="3249995"/>
            <a:ext cx="7757210" cy="3608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 rot="16200000">
            <a:off x="7727073" y="4157122"/>
            <a:ext cx="553998" cy="24427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17196" y="1817111"/>
            <a:ext cx="4339650" cy="3838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是“进补”的好时节，素有“冬天进补，开春打虎”的说法。冬令进补能提高人体的免疫功能，促进新陈代谢，使畏寒的现象得到改善。冬令进补还能调节体内的物质代谢，使营养物质转化的能量最大限度地贮存于体内，有助于体内阳气的升发，俗话说“三九补一冬，来年无病痛”。此时宜温补助阳、补肾壮骨、养阴益精。冬季食补应供给富含蛋白质、维生素和易于消化的食物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752558" y="0"/>
            <a:ext cx="5106288" cy="383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46" name="矩形 45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3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 rot="16200000">
            <a:off x="7575864" y="4633639"/>
            <a:ext cx="1292662" cy="25297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8371478" y="1556816"/>
            <a:ext cx="1088825" cy="3793236"/>
            <a:chOff x="8359328" y="1701940"/>
            <a:chExt cx="1088825" cy="3793236"/>
          </a:xfrm>
        </p:grpSpPr>
        <p:sp>
          <p:nvSpPr>
            <p:cNvPr id="15" name="文本框 14"/>
            <p:cNvSpPr txBox="1"/>
            <p:nvPr/>
          </p:nvSpPr>
          <p:spPr>
            <a:xfrm>
              <a:off x="8647463" y="2259002"/>
              <a:ext cx="6771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59328" y="2350723"/>
              <a:ext cx="830997" cy="31444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大雪节气简介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624948" y="1880318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ONE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弧形 17"/>
            <p:cNvSpPr/>
            <p:nvPr/>
          </p:nvSpPr>
          <p:spPr>
            <a:xfrm>
              <a:off x="8892099" y="1701940"/>
              <a:ext cx="556054" cy="556054"/>
            </a:xfrm>
            <a:prstGeom prst="arc">
              <a:avLst>
                <a:gd name="adj1" fmla="val 12873795"/>
                <a:gd name="adj2" fmla="val 2000308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897565" y="1556816"/>
            <a:ext cx="1088825" cy="3793236"/>
            <a:chOff x="8359328" y="1701940"/>
            <a:chExt cx="1088825" cy="3793236"/>
          </a:xfrm>
        </p:grpSpPr>
        <p:sp>
          <p:nvSpPr>
            <p:cNvPr id="26" name="文本框 25"/>
            <p:cNvSpPr txBox="1"/>
            <p:nvPr/>
          </p:nvSpPr>
          <p:spPr>
            <a:xfrm>
              <a:off x="8647463" y="2259002"/>
              <a:ext cx="6771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贰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359328" y="2350723"/>
              <a:ext cx="830997" cy="31444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大雪节气特点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624948" y="1880318"/>
              <a:ext cx="745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TWO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弧形 28"/>
            <p:cNvSpPr/>
            <p:nvPr/>
          </p:nvSpPr>
          <p:spPr>
            <a:xfrm>
              <a:off x="8892099" y="1701940"/>
              <a:ext cx="556054" cy="556054"/>
            </a:xfrm>
            <a:prstGeom prst="arc">
              <a:avLst>
                <a:gd name="adj1" fmla="val 12873795"/>
                <a:gd name="adj2" fmla="val 2000308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373007" y="1556816"/>
            <a:ext cx="1088825" cy="3793236"/>
            <a:chOff x="8359328" y="1701940"/>
            <a:chExt cx="1088825" cy="3793236"/>
          </a:xfrm>
        </p:grpSpPr>
        <p:sp>
          <p:nvSpPr>
            <p:cNvPr id="31" name="文本框 30"/>
            <p:cNvSpPr txBox="1"/>
            <p:nvPr/>
          </p:nvSpPr>
          <p:spPr>
            <a:xfrm>
              <a:off x="8647463" y="2259002"/>
              <a:ext cx="6771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叁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59328" y="2350723"/>
              <a:ext cx="830997" cy="31444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节气民俗活动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8523347" y="1880318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THREE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弧形 33"/>
            <p:cNvSpPr/>
            <p:nvPr/>
          </p:nvSpPr>
          <p:spPr>
            <a:xfrm>
              <a:off x="8892099" y="1701940"/>
              <a:ext cx="556054" cy="556054"/>
            </a:xfrm>
            <a:prstGeom prst="arc">
              <a:avLst>
                <a:gd name="adj1" fmla="val 12873795"/>
                <a:gd name="adj2" fmla="val 2000308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899094" y="1556816"/>
            <a:ext cx="1104311" cy="3793236"/>
            <a:chOff x="8359328" y="1701940"/>
            <a:chExt cx="1104311" cy="3793236"/>
          </a:xfrm>
        </p:grpSpPr>
        <p:sp>
          <p:nvSpPr>
            <p:cNvPr id="36" name="文本框 35"/>
            <p:cNvSpPr txBox="1"/>
            <p:nvPr/>
          </p:nvSpPr>
          <p:spPr>
            <a:xfrm>
              <a:off x="8647463" y="2259002"/>
              <a:ext cx="67710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noProof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肆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59328" y="2350723"/>
              <a:ext cx="830997" cy="314445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节气谚语俗语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624948" y="1880318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FOUR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弧形 38"/>
            <p:cNvSpPr/>
            <p:nvPr/>
          </p:nvSpPr>
          <p:spPr>
            <a:xfrm>
              <a:off x="8892099" y="1701940"/>
              <a:ext cx="556054" cy="556054"/>
            </a:xfrm>
            <a:prstGeom prst="arc">
              <a:avLst>
                <a:gd name="adj1" fmla="val 12873795"/>
                <a:gd name="adj2" fmla="val 2000308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-17096" y="2335166"/>
            <a:ext cx="4671869" cy="4537824"/>
            <a:chOff x="-17096" y="2249600"/>
            <a:chExt cx="5491665" cy="4623390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4" y="2249600"/>
              <a:ext cx="4024785" cy="460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6" y="4290478"/>
              <a:ext cx="5491665" cy="2582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7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361625" y="4017364"/>
            <a:ext cx="1830374" cy="285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190482" y="123966"/>
            <a:ext cx="3001518" cy="211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98514" y="760136"/>
            <a:ext cx="1701052" cy="14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8" name="矩形 7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3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23396" y="593117"/>
            <a:ext cx="1107996" cy="35955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忽如一夜春风来，</a:t>
            </a:r>
            <a:endParaRPr lang="en-US" altLang="zh-CN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千树万树梨花开。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39069" y="490316"/>
            <a:ext cx="3205327" cy="6076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-17096" y="1663908"/>
            <a:ext cx="5365430" cy="5209082"/>
            <a:chOff x="-17096" y="2249600"/>
            <a:chExt cx="5491665" cy="462339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4" y="2249600"/>
              <a:ext cx="4024785" cy="460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6" y="4290478"/>
              <a:ext cx="5491665" cy="2582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013101" y="3474577"/>
            <a:ext cx="2178898" cy="3393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289562" y="123966"/>
            <a:ext cx="3902438" cy="275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646019" y="3011879"/>
            <a:ext cx="1701052" cy="1483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l="-1" r="-1184"/>
          <a:stretch>
            <a:fillRect/>
          </a:stretch>
        </p:blipFill>
        <p:spPr>
          <a:xfrm>
            <a:off x="117141" y="3537472"/>
            <a:ext cx="5365430" cy="2218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11" name="矩形 10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3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3" name="椭圆 2"/>
          <p:cNvSpPr/>
          <p:nvPr/>
        </p:nvSpPr>
        <p:spPr>
          <a:xfrm>
            <a:off x="5340396" y="593640"/>
            <a:ext cx="3282636" cy="3282636"/>
          </a:xfrm>
          <a:prstGeom prst="ellipse">
            <a:avLst/>
          </a:prstGeom>
          <a:noFill/>
          <a:ln w="28575">
            <a:gradFill>
              <a:gsLst>
                <a:gs pos="0">
                  <a:schemeClr val="bg1"/>
                </a:gs>
                <a:gs pos="72000">
                  <a:schemeClr val="bg1">
                    <a:alpha val="0"/>
                  </a:schemeClr>
                </a:gs>
              </a:gsLst>
              <a:lin ang="6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7761" y="1576557"/>
            <a:ext cx="1667906" cy="16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14223" y="2675170"/>
            <a:ext cx="615553" cy="255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大雪节气介绍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382812" y="5077381"/>
            <a:ext cx="900951" cy="7629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7375" y="3372010"/>
            <a:ext cx="824841" cy="2824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单击此处输入文本内容单击此处输入文本内容输入文本。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-17096" y="2335166"/>
            <a:ext cx="4671869" cy="4537824"/>
            <a:chOff x="-17096" y="2249600"/>
            <a:chExt cx="5491665" cy="462339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4" y="2249600"/>
              <a:ext cx="4024785" cy="460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7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 flipH="1">
              <a:off x="-17096" y="4290478"/>
              <a:ext cx="5491665" cy="25825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screen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0361625" y="4017364"/>
            <a:ext cx="1830374" cy="2850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8364511" y="123966"/>
            <a:ext cx="3827489" cy="270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1329552" y="1650315"/>
            <a:ext cx="1994075" cy="1738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8491986" y="2539401"/>
            <a:ext cx="677108" cy="2387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218071" y="2552997"/>
            <a:ext cx="3877985" cy="28495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大雪节气最常见的就是降温。据统计，我国强冷空气最多的月份是在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11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月，强冷空气过后，北方大部分地区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月的平均温度约在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-20℃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-5℃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之间，南方也会出现霜冻，强冷空气往往能够带来降雪或暴雪。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459" y="0"/>
            <a:ext cx="4969203" cy="4969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137342" y="1323398"/>
            <a:ext cx="615553" cy="21313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21069" y="1527593"/>
            <a:ext cx="3416320" cy="44042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平气法划分的节气，大雪时节分为三候：“一候鹖鴠不鸣；二候虎始交；三候荔挺出。”是说此时因天气寒冷，寒号鸟也不再鸣叫了；此时是阴气最盛时期，所谓盛极而衰，阳气已有所萌动，老虎开始有求偶行为；“荔挺”为兰草的一种，感到阳气的萌动而抽出新芽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392" y="2010495"/>
            <a:ext cx="5176406" cy="2995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文本框 83"/>
          <p:cNvSpPr txBox="1"/>
          <p:nvPr/>
        </p:nvSpPr>
        <p:spPr>
          <a:xfrm>
            <a:off x="9675419" y="962730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6696552" y="1073213"/>
            <a:ext cx="3093154" cy="24512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大雪，是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24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节气中的第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21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个节气，在公历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至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8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日入节，时太阳到达黄经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255°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。节气大雪的到来，也就意味着天气会越来越冷，下雪的可能性大增。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9675419" y="3836296"/>
            <a:ext cx="553998" cy="1818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545902" y="3946779"/>
            <a:ext cx="2262158" cy="24512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大雪和小雪、雨水、谷雨等节气一样，都是直接反映降水的节气。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月令七十二候集解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说：“大雪，十一月节，至此而雪盛也。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biLevel thresh="25000"/>
          </a:blip>
          <a:stretch>
            <a:fillRect/>
          </a:stretch>
        </p:blipFill>
        <p:spPr>
          <a:xfrm>
            <a:off x="-25914" y="1711972"/>
            <a:ext cx="6301109" cy="3625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6888691" y="1818681"/>
            <a:ext cx="492443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206177" y="2200098"/>
            <a:ext cx="1846659" cy="38729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鹖鴠不鸣。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禽经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曰：鹖，毅鸟也。似雉而大，有毛角，鬬死方休，古人取为勇士，冠名可知矣，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汉书音义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亦然。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埤雅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云：黄黑色，故名为鹖。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0004896" y="1098281"/>
            <a:ext cx="492443" cy="15254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7906883" y="1479698"/>
            <a:ext cx="2262158" cy="4414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常说，“瑞雪兆丰年”。严冬积雪覆盖大地，保持地面及作物周围的温度不会因寒流侵袭而降得很低，冬作物创造了良好的越冬环境。积雪融化时又增加了土壤水分含量，供作物春季生长的需要。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0" y="-2476"/>
            <a:ext cx="4790678" cy="47906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6589088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rgbClr val="345474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rgbClr val="345474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rgbClr val="345474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rgbClr val="345474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rgbClr val="345474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47761" y="1576557"/>
            <a:ext cx="1667906" cy="1667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514223" y="2675170"/>
            <a:ext cx="615553" cy="255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大雪节气特点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382812" y="5077381"/>
            <a:ext cx="900951" cy="76294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27375" y="3372010"/>
            <a:ext cx="824841" cy="28240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单击此处输入文本内容单击此处输入文本内容输入文本。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" y="-14989"/>
            <a:ext cx="12191999" cy="6872989"/>
            <a:chOff x="1" y="-14989"/>
            <a:chExt cx="12191999" cy="6872989"/>
          </a:xfrm>
        </p:grpSpPr>
        <p:sp>
          <p:nvSpPr>
            <p:cNvPr id="11" name="矩形 10"/>
            <p:cNvSpPr/>
            <p:nvPr/>
          </p:nvSpPr>
          <p:spPr>
            <a:xfrm>
              <a:off x="1" y="-14989"/>
              <a:ext cx="5846164" cy="6872989"/>
            </a:xfrm>
            <a:prstGeom prst="rect">
              <a:avLst/>
            </a:prstGeom>
            <a:blipFill dpi="0" rotWithShape="1">
              <a:blip r:embed="rId4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846165" y="-14989"/>
              <a:ext cx="6345835" cy="6872989"/>
            </a:xfrm>
            <a:prstGeom prst="rect">
              <a:avLst/>
            </a:prstGeom>
            <a:blipFill dpi="0" rotWithShape="1">
              <a:blip r:embed="rId5" cstate="screen">
                <a:alphaModFix amt="4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3" name="椭圆 12"/>
          <p:cNvSpPr/>
          <p:nvPr/>
        </p:nvSpPr>
        <p:spPr>
          <a:xfrm>
            <a:off x="5340396" y="593640"/>
            <a:ext cx="3282636" cy="3282636"/>
          </a:xfrm>
          <a:prstGeom prst="ellipse">
            <a:avLst/>
          </a:prstGeom>
          <a:noFill/>
          <a:ln w="28575">
            <a:gradFill>
              <a:gsLst>
                <a:gs pos="0">
                  <a:schemeClr val="bg1"/>
                </a:gs>
                <a:gs pos="72000">
                  <a:schemeClr val="bg1">
                    <a:alpha val="0"/>
                  </a:schemeClr>
                </a:gs>
              </a:gsLst>
              <a:lin ang="60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7096" y="123966"/>
            <a:ext cx="12209096" cy="6749024"/>
            <a:chOff x="-17096" y="123966"/>
            <a:chExt cx="12209096" cy="6749024"/>
          </a:xfrm>
        </p:grpSpPr>
        <p:grpSp>
          <p:nvGrpSpPr>
            <p:cNvPr id="14" name="组合 13"/>
            <p:cNvGrpSpPr/>
            <p:nvPr/>
          </p:nvGrpSpPr>
          <p:grpSpPr>
            <a:xfrm>
              <a:off x="-17096" y="2335166"/>
              <a:ext cx="4671869" cy="4537824"/>
              <a:chOff x="-17096" y="2249600"/>
              <a:chExt cx="5491665" cy="4623390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 rotWithShape="1">
              <a:blip r:embed="rId6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-17094" y="2249600"/>
                <a:ext cx="4024785" cy="4608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7" cstate="screen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>
              <a:xfrm flipH="1">
                <a:off x="-17096" y="4290478"/>
                <a:ext cx="5491665" cy="258251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8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>
            <a:xfrm>
              <a:off x="10361625" y="4017364"/>
              <a:ext cx="1830374" cy="28506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9" cstate="screen"/>
            <a:srcRect/>
            <a:stretch>
              <a:fillRect/>
            </a:stretch>
          </p:blipFill>
          <p:spPr>
            <a:xfrm>
              <a:off x="8364511" y="123966"/>
              <a:ext cx="3827489" cy="27027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screen"/>
            <a:stretch>
              <a:fillRect/>
            </a:stretch>
          </p:blipFill>
          <p:spPr>
            <a:xfrm>
              <a:off x="1329552" y="1650315"/>
              <a:ext cx="1994075" cy="17388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290551" y="1510705"/>
            <a:ext cx="615553" cy="21041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 此处输入标题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0698" y="1648147"/>
            <a:ext cx="2954655" cy="39274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据此，本阳鸟，感六阴之极不鸣矣。若郭璞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方言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：似鸡，冬无毛，昼夜鸣，即寒号虫。陈澔与方氏亦曰求旦之鸟，皆非也。夜既鸣，何为不鸣耶？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丹铅余录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作鴈，亦恐不然。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淮南子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作鳱鴠，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诗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注作渴旦。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575922" y="3967180"/>
            <a:ext cx="1200329" cy="2073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大 雪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" y="-319772"/>
            <a:ext cx="5156616" cy="5156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蓝色中国风手绘大雪节气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psdanx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宽屏</PresentationFormat>
  <Paragraphs>87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2022-03-11T03:12:52Z</dcterms:created>
  <dcterms:modified xsi:type="dcterms:W3CDTF">2023-01-10T10:03:55Z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02AB17AF5B8E4624B46D710498737C37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