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handoutMasterIdLst>
    <p:handoutMasterId r:id="rId42"/>
  </p:handoutMasterIdLst>
  <p:sldIdLst>
    <p:sldId id="529" r:id="rId2"/>
    <p:sldId id="536" r:id="rId3"/>
    <p:sldId id="602" r:id="rId4"/>
    <p:sldId id="930" r:id="rId5"/>
    <p:sldId id="939" r:id="rId6"/>
    <p:sldId id="861" r:id="rId7"/>
    <p:sldId id="940" r:id="rId8"/>
    <p:sldId id="847" r:id="rId9"/>
    <p:sldId id="941" r:id="rId10"/>
    <p:sldId id="942" r:id="rId11"/>
    <p:sldId id="557" r:id="rId12"/>
    <p:sldId id="851" r:id="rId13"/>
    <p:sldId id="943" r:id="rId14"/>
    <p:sldId id="944" r:id="rId15"/>
    <p:sldId id="945" r:id="rId16"/>
    <p:sldId id="864" r:id="rId17"/>
    <p:sldId id="865" r:id="rId18"/>
    <p:sldId id="946" r:id="rId19"/>
    <p:sldId id="867" r:id="rId20"/>
    <p:sldId id="947" r:id="rId21"/>
    <p:sldId id="912" r:id="rId22"/>
    <p:sldId id="874" r:id="rId23"/>
    <p:sldId id="875" r:id="rId24"/>
    <p:sldId id="948" r:id="rId25"/>
    <p:sldId id="876" r:id="rId26"/>
    <p:sldId id="913" r:id="rId27"/>
    <p:sldId id="949" r:id="rId28"/>
    <p:sldId id="950" r:id="rId29"/>
    <p:sldId id="951" r:id="rId30"/>
    <p:sldId id="917" r:id="rId31"/>
    <p:sldId id="952" r:id="rId32"/>
    <p:sldId id="919" r:id="rId33"/>
    <p:sldId id="953" r:id="rId34"/>
    <p:sldId id="954" r:id="rId35"/>
    <p:sldId id="955" r:id="rId36"/>
    <p:sldId id="956" r:id="rId37"/>
    <p:sldId id="880" r:id="rId38"/>
    <p:sldId id="957" r:id="rId39"/>
    <p:sldId id="958" r:id="rId40"/>
  </p:sldIdLst>
  <p:sldSz cx="9144000" cy="5143500" type="screen16x9"/>
  <p:notesSz cx="6858000" cy="9144000"/>
  <p:defaultTextStyle>
    <a:defPPr>
      <a:defRPr lang="zh-CN"/>
    </a:defPPr>
    <a:lvl1pPr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1pPr>
    <a:lvl2pPr marL="3429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2pPr>
    <a:lvl3pPr marL="6858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3pPr>
    <a:lvl4pPr marL="10287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4pPr>
    <a:lvl5pPr marL="13716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5pPr>
    <a:lvl6pPr marL="1714500" algn="l" defTabSz="685800" rtl="0" eaLnBrk="1" latinLnBrk="0" hangingPunct="1">
      <a:defRPr kern="1200">
        <a:solidFill>
          <a:schemeClr val="tx1"/>
        </a:solidFill>
        <a:latin typeface="等线" panose="02010600030101010101" pitchFamily="2" charset="-122"/>
        <a:ea typeface="等线" panose="02010600030101010101" pitchFamily="2" charset="-122"/>
        <a:cs typeface="+mn-cs"/>
      </a:defRPr>
    </a:lvl6pPr>
    <a:lvl7pPr marL="2057400" algn="l" defTabSz="685800" rtl="0" eaLnBrk="1" latinLnBrk="0" hangingPunct="1">
      <a:defRPr kern="1200">
        <a:solidFill>
          <a:schemeClr val="tx1"/>
        </a:solidFill>
        <a:latin typeface="等线" panose="02010600030101010101" pitchFamily="2" charset="-122"/>
        <a:ea typeface="等线" panose="02010600030101010101" pitchFamily="2" charset="-122"/>
        <a:cs typeface="+mn-cs"/>
      </a:defRPr>
    </a:lvl7pPr>
    <a:lvl8pPr marL="2400300" algn="l" defTabSz="685800" rtl="0" eaLnBrk="1" latinLnBrk="0" hangingPunct="1">
      <a:defRPr kern="1200">
        <a:solidFill>
          <a:schemeClr val="tx1"/>
        </a:solidFill>
        <a:latin typeface="等线" panose="02010600030101010101" pitchFamily="2" charset="-122"/>
        <a:ea typeface="等线" panose="02010600030101010101" pitchFamily="2" charset="-122"/>
        <a:cs typeface="+mn-cs"/>
      </a:defRPr>
    </a:lvl8pPr>
    <a:lvl9pPr marL="2743200" algn="l" defTabSz="685800" rtl="0" eaLnBrk="1" latinLnBrk="0" hangingPunct="1">
      <a:defRPr kern="1200">
        <a:solidFill>
          <a:schemeClr val="tx1"/>
        </a:solidFill>
        <a:latin typeface="等线" panose="02010600030101010101" pitchFamily="2" charset="-122"/>
        <a:ea typeface="等线"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30" d="100"/>
          <a:sy n="130" d="100"/>
        </p:scale>
        <p:origin x="-1080" y="-48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EEA2CE9D-3008-4B8D-AFE0-F1E5CAA40D47}"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C62E20AB-37E1-4A8A-9443-660D2FB82C63}"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5B5FAA40-844C-4087-91E4-00D0DDF6E530}"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F2D62E41-1649-4A8F-96F8-D0C78D6A4098}"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4A5A7746-2368-4BC2-97B4-441F0143B182}"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06E7316D-7FC2-4FC2-A732-B576EDC25C5F}"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3BB91C32-AD0A-43A9-9ED3-77DEADD9784C}"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05391A85-6542-4C54-B812-5C03CA237404}"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lvl1pPr>
              <a:defRPr/>
            </a:lvl1pPr>
          </a:lstStyle>
          <a:p>
            <a:pPr>
              <a:defRPr/>
            </a:pPr>
            <a:fld id="{84ED31F0-D0AD-46B9-85FD-45D893CACAC7}"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AFAA2BA3-7E7B-4A1C-A8D0-9791BC74DC52}"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lvl1pPr>
              <a:defRPr/>
            </a:lvl1pPr>
          </a:lstStyle>
          <a:p>
            <a:pPr>
              <a:defRPr/>
            </a:pPr>
            <a:fld id="{C1DBA182-5FFD-49D8-9AE2-139F20003691}" type="datetimeFigureOut">
              <a:rPr lang="zh-CN" altLang="en-US"/>
              <a:t>2023-01-16</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fld id="{AE4ED6F6-A24D-4776-9DB0-62AF3D6E61BE}"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lvl1pPr>
              <a:defRPr/>
            </a:lvl1pPr>
          </a:lstStyle>
          <a:p>
            <a:pPr>
              <a:defRPr/>
            </a:pPr>
            <a:fld id="{8DA2F059-5C24-41EE-A977-107308E73894}" type="datetimeFigureOut">
              <a:rPr lang="zh-CN" altLang="en-US"/>
              <a:t>2023-01-16</a:t>
            </a:fld>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p:txBody>
          <a:bodyPr/>
          <a:lstStyle>
            <a:lvl1pPr>
              <a:defRPr/>
            </a:lvl1pPr>
          </a:lstStyle>
          <a:p>
            <a:fld id="{CB911A64-59BB-41A2-8862-952E9887D453}"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pPr>
              <a:defRPr/>
            </a:pPr>
            <a:fld id="{0DCA36FD-22B3-4A2E-863F-819770B5DD28}" type="datetimeFigureOut">
              <a:rPr lang="zh-CN" altLang="en-US"/>
              <a:t>2023-01-16</a:t>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fld id="{D7E76A52-9322-44B1-A45C-71B8B6D8C9FC}"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F09C1BBB-9FD1-46B1-A4D0-82112EE614B2}" type="datetimeFigureOut">
              <a:rPr lang="zh-CN" altLang="en-US"/>
              <a:t>2023-01-16</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fld id="{EED23216-E8F9-4322-BD5F-DCCE8A88ED4B}"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编辑母版文本样式</a:t>
            </a:r>
          </a:p>
        </p:txBody>
      </p:sp>
      <p:sp>
        <p:nvSpPr>
          <p:cNvPr id="5" name="日期占位符 4"/>
          <p:cNvSpPr>
            <a:spLocks noGrp="1"/>
          </p:cNvSpPr>
          <p:nvPr>
            <p:ph type="dt" sz="half" idx="10"/>
          </p:nvPr>
        </p:nvSpPr>
        <p:spPr/>
        <p:txBody>
          <a:bodyPr/>
          <a:lstStyle>
            <a:lvl1pPr>
              <a:defRPr/>
            </a:lvl1pPr>
          </a:lstStyle>
          <a:p>
            <a:pPr>
              <a:defRPr/>
            </a:pPr>
            <a:fld id="{96550703-DBC6-4AFF-A2B1-A231B175FE7E}" type="datetimeFigureOut">
              <a:rPr lang="zh-CN" altLang="en-US"/>
              <a:t>2023-01-16</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fld id="{80B389C4-7870-41E2-8A93-3EBBEB024830}"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编辑母版文本样式</a:t>
            </a:r>
          </a:p>
        </p:txBody>
      </p:sp>
      <p:sp>
        <p:nvSpPr>
          <p:cNvPr id="5" name="日期占位符 4"/>
          <p:cNvSpPr>
            <a:spLocks noGrp="1"/>
          </p:cNvSpPr>
          <p:nvPr>
            <p:ph type="dt" sz="half" idx="10"/>
          </p:nvPr>
        </p:nvSpPr>
        <p:spPr/>
        <p:txBody>
          <a:bodyPr/>
          <a:lstStyle>
            <a:lvl1pPr>
              <a:defRPr/>
            </a:lvl1pPr>
          </a:lstStyle>
          <a:p>
            <a:pPr>
              <a:defRPr/>
            </a:pPr>
            <a:fld id="{44DA4F2F-0A64-4AB1-8571-6DBCF617F19C}" type="datetimeFigureOut">
              <a:rPr lang="zh-CN" altLang="en-US"/>
              <a:t>2023-01-16</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fld id="{0AD0DE48-735B-4DE5-9410-FCAB325BA2A0}"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noChangeArrowheads="1"/>
          </p:cNvSpPr>
          <p:nvPr>
            <p:ph type="title"/>
          </p:nvPr>
        </p:nvSpPr>
        <p:spPr bwMode="auto">
          <a:xfrm>
            <a:off x="628650" y="273844"/>
            <a:ext cx="7886700" cy="99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1"/>
          </p:nvPr>
        </p:nvSpPr>
        <p:spPr bwMode="auto">
          <a:xfrm>
            <a:off x="628650" y="1369219"/>
            <a:ext cx="7886700" cy="3263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eaLnBrk="1" fontAlgn="auto" hangingPunct="1">
              <a:spcBef>
                <a:spcPts val="0"/>
              </a:spcBef>
              <a:spcAft>
                <a:spcPts val="0"/>
              </a:spcAft>
              <a:defRPr sz="900" smtClean="0">
                <a:solidFill>
                  <a:schemeClr val="tx1">
                    <a:tint val="75000"/>
                  </a:schemeClr>
                </a:solidFill>
                <a:latin typeface="+mn-lt"/>
                <a:ea typeface="+mn-ea"/>
              </a:defRPr>
            </a:lvl1pPr>
          </a:lstStyle>
          <a:p>
            <a:pPr>
              <a:defRPr/>
            </a:pPr>
            <a:fld id="{636D6C12-9CC0-4D66-9C80-8ECC034D85E7}" type="datetimeFigureOut">
              <a:rPr lang="zh-CN" altLang="en-US"/>
              <a:t>2023-01-16</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eaLnBrk="1" fontAlgn="auto" hangingPunct="1">
              <a:spcBef>
                <a:spcPts val="0"/>
              </a:spcBef>
              <a:spcAft>
                <a:spcPts val="0"/>
              </a:spcAft>
              <a:defRPr sz="9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wrap="square" lIns="68580" tIns="34290" rIns="68580" bIns="34290" numCol="1" anchor="ctr" anchorCtr="0" compatLnSpc="1"/>
          <a:lstStyle>
            <a:lvl1pPr algn="r" eaLnBrk="1" hangingPunct="1">
              <a:defRPr sz="900">
                <a:solidFill>
                  <a:srgbClr val="898989"/>
                </a:solidFill>
              </a:defRPr>
            </a:lvl1pPr>
          </a:lstStyle>
          <a:p>
            <a:fld id="{FB1E1C49-0A88-4726-AC9E-3D94BC59B4DC}"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3300" kern="1200">
          <a:solidFill>
            <a:schemeClr val="tx1"/>
          </a:solidFill>
          <a:latin typeface="+mj-lt"/>
          <a:ea typeface="+mj-ea"/>
          <a:cs typeface="+mj-cs"/>
        </a:defRPr>
      </a:lvl1pPr>
      <a:lvl2pPr algn="l" rtl="0" fontAlgn="base">
        <a:lnSpc>
          <a:spcPct val="90000"/>
        </a:lnSpc>
        <a:spcBef>
          <a:spcPct val="0"/>
        </a:spcBef>
        <a:spcAft>
          <a:spcPct val="0"/>
        </a:spcAft>
        <a:defRPr sz="3300">
          <a:solidFill>
            <a:schemeClr val="tx1"/>
          </a:solidFill>
          <a:latin typeface="等线 Light" panose="02010600030101010101" pitchFamily="2" charset="-122"/>
          <a:ea typeface="等线 Light" panose="02010600030101010101" pitchFamily="2" charset="-122"/>
        </a:defRPr>
      </a:lvl2pPr>
      <a:lvl3pPr algn="l" rtl="0" fontAlgn="base">
        <a:lnSpc>
          <a:spcPct val="90000"/>
        </a:lnSpc>
        <a:spcBef>
          <a:spcPct val="0"/>
        </a:spcBef>
        <a:spcAft>
          <a:spcPct val="0"/>
        </a:spcAft>
        <a:defRPr sz="3300">
          <a:solidFill>
            <a:schemeClr val="tx1"/>
          </a:solidFill>
          <a:latin typeface="等线 Light" panose="02010600030101010101" pitchFamily="2" charset="-122"/>
          <a:ea typeface="等线 Light" panose="02010600030101010101" pitchFamily="2" charset="-122"/>
        </a:defRPr>
      </a:lvl3pPr>
      <a:lvl4pPr algn="l" rtl="0" fontAlgn="base">
        <a:lnSpc>
          <a:spcPct val="90000"/>
        </a:lnSpc>
        <a:spcBef>
          <a:spcPct val="0"/>
        </a:spcBef>
        <a:spcAft>
          <a:spcPct val="0"/>
        </a:spcAft>
        <a:defRPr sz="3300">
          <a:solidFill>
            <a:schemeClr val="tx1"/>
          </a:solidFill>
          <a:latin typeface="等线 Light" panose="02010600030101010101" pitchFamily="2" charset="-122"/>
          <a:ea typeface="等线 Light" panose="02010600030101010101" pitchFamily="2" charset="-122"/>
        </a:defRPr>
      </a:lvl4pPr>
      <a:lvl5pPr algn="l" rtl="0" fontAlgn="base">
        <a:lnSpc>
          <a:spcPct val="90000"/>
        </a:lnSpc>
        <a:spcBef>
          <a:spcPct val="0"/>
        </a:spcBef>
        <a:spcAft>
          <a:spcPct val="0"/>
        </a:spcAft>
        <a:defRPr sz="3300">
          <a:solidFill>
            <a:schemeClr val="tx1"/>
          </a:solidFill>
          <a:latin typeface="等线 Light" panose="02010600030101010101" pitchFamily="2" charset="-122"/>
          <a:ea typeface="等线 Light" panose="02010600030101010101" pitchFamily="2" charset="-122"/>
        </a:defRPr>
      </a:lvl5pPr>
      <a:lvl6pPr marL="342900" algn="l" rtl="0" fontAlgn="base">
        <a:lnSpc>
          <a:spcPct val="90000"/>
        </a:lnSpc>
        <a:spcBef>
          <a:spcPct val="0"/>
        </a:spcBef>
        <a:spcAft>
          <a:spcPct val="0"/>
        </a:spcAft>
        <a:defRPr sz="3300">
          <a:solidFill>
            <a:schemeClr val="tx1"/>
          </a:solidFill>
          <a:latin typeface="等线 Light" panose="02010600030101010101" pitchFamily="2" charset="-122"/>
          <a:ea typeface="等线 Light" panose="02010600030101010101" pitchFamily="2" charset="-122"/>
        </a:defRPr>
      </a:lvl6pPr>
      <a:lvl7pPr marL="685800" algn="l" rtl="0" fontAlgn="base">
        <a:lnSpc>
          <a:spcPct val="90000"/>
        </a:lnSpc>
        <a:spcBef>
          <a:spcPct val="0"/>
        </a:spcBef>
        <a:spcAft>
          <a:spcPct val="0"/>
        </a:spcAft>
        <a:defRPr sz="3300">
          <a:solidFill>
            <a:schemeClr val="tx1"/>
          </a:solidFill>
          <a:latin typeface="等线 Light" panose="02010600030101010101" pitchFamily="2" charset="-122"/>
          <a:ea typeface="等线 Light" panose="02010600030101010101" pitchFamily="2" charset="-122"/>
        </a:defRPr>
      </a:lvl7pPr>
      <a:lvl8pPr marL="1028700" algn="l" rtl="0" fontAlgn="base">
        <a:lnSpc>
          <a:spcPct val="90000"/>
        </a:lnSpc>
        <a:spcBef>
          <a:spcPct val="0"/>
        </a:spcBef>
        <a:spcAft>
          <a:spcPct val="0"/>
        </a:spcAft>
        <a:defRPr sz="3300">
          <a:solidFill>
            <a:schemeClr val="tx1"/>
          </a:solidFill>
          <a:latin typeface="等线 Light" panose="02010600030101010101" pitchFamily="2" charset="-122"/>
          <a:ea typeface="等线 Light" panose="02010600030101010101" pitchFamily="2" charset="-122"/>
        </a:defRPr>
      </a:lvl8pPr>
      <a:lvl9pPr marL="1371600" algn="l" rtl="0" fontAlgn="base">
        <a:lnSpc>
          <a:spcPct val="90000"/>
        </a:lnSpc>
        <a:spcBef>
          <a:spcPct val="0"/>
        </a:spcBef>
        <a:spcAft>
          <a:spcPct val="0"/>
        </a:spcAft>
        <a:defRPr sz="3300">
          <a:solidFill>
            <a:schemeClr val="tx1"/>
          </a:solidFill>
          <a:latin typeface="等线 Light" panose="02010600030101010101" pitchFamily="2" charset="-122"/>
          <a:ea typeface="等线 Light" panose="02010600030101010101" pitchFamily="2" charset="-122"/>
        </a:defRPr>
      </a:lvl9pPr>
    </p:titleStyle>
    <p:bodyStyle>
      <a:lvl1pPr marL="171450" indent="-171450" algn="l"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fontAlgn="base">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7.xml"/><Relationship Id="rId5" Type="http://schemas.openxmlformats.org/officeDocument/2006/relationships/slide" Target="slide22.xml"/><Relationship Id="rId4" Type="http://schemas.openxmlformats.org/officeDocument/2006/relationships/slide" Target="slide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图片 2"/>
          <p:cNvPicPr>
            <a:picLocks noChangeAspect="1" noChangeArrowheads="1"/>
          </p:cNvPicPr>
          <p:nvPr/>
        </p:nvPicPr>
        <p:blipFill>
          <a:blip r:embed="rId3" cstate="email"/>
          <a:srcRect/>
          <a:stretch>
            <a:fillRect/>
          </a:stretch>
        </p:blipFill>
        <p:spPr bwMode="auto">
          <a:xfrm>
            <a:off x="15478" y="0"/>
            <a:ext cx="912852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2769" name="图片 7" descr="形象图1"/>
          <p:cNvPicPr>
            <a:picLocks noChangeAspect="1" noChangeArrowheads="1"/>
          </p:cNvPicPr>
          <p:nvPr/>
        </p:nvPicPr>
        <p:blipFill>
          <a:blip r:embed="rId4" cstate="email"/>
          <a:srcRect/>
          <a:stretch>
            <a:fillRect/>
          </a:stretch>
        </p:blipFill>
        <p:spPr bwMode="auto">
          <a:xfrm>
            <a:off x="7103945" y="1319084"/>
            <a:ext cx="1807369"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5954" y="991066"/>
            <a:ext cx="7172325" cy="484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r>
              <a:rPr lang="en-US" altLang="zh-CN" sz="2700" dirty="0">
                <a:solidFill>
                  <a:srgbClr val="3090D8"/>
                </a:solidFill>
                <a:latin typeface="微软雅黑" panose="020B0503020204020204" pitchFamily="34" charset="-122"/>
                <a:ea typeface="微软雅黑" panose="020B0503020204020204" pitchFamily="34" charset="-122"/>
              </a:rPr>
              <a:t>Module 8 Time off</a:t>
            </a:r>
          </a:p>
        </p:txBody>
      </p:sp>
      <p:sp>
        <p:nvSpPr>
          <p:cNvPr id="7" name="矩形 6"/>
          <p:cNvSpPr>
            <a:spLocks noChangeArrowheads="1"/>
          </p:cNvSpPr>
          <p:nvPr/>
        </p:nvSpPr>
        <p:spPr bwMode="auto">
          <a:xfrm>
            <a:off x="493660" y="1881317"/>
            <a:ext cx="6196913" cy="900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r>
              <a:rPr lang="en-US" altLang="zh-CN" sz="2700" dirty="0">
                <a:solidFill>
                  <a:srgbClr val="3090D8"/>
                </a:solidFill>
                <a:latin typeface="微软雅黑" panose="020B0503020204020204" pitchFamily="34" charset="-122"/>
                <a:ea typeface="微软雅黑" panose="020B0503020204020204" pitchFamily="34" charset="-122"/>
              </a:rPr>
              <a:t>Unit 2 We thought somebody was moving about.</a:t>
            </a:r>
          </a:p>
        </p:txBody>
      </p:sp>
      <p:sp>
        <p:nvSpPr>
          <p:cNvPr id="8" name="矩形 7"/>
          <p:cNvSpPr/>
          <p:nvPr/>
        </p:nvSpPr>
        <p:spPr>
          <a:xfrm>
            <a:off x="2348322" y="3573806"/>
            <a:ext cx="2779928" cy="430887"/>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842769"/>
                                        </p:tgtEl>
                                        <p:attrNameLst>
                                          <p:attrName>style.visibility</p:attrName>
                                        </p:attrNameLst>
                                      </p:cBhvr>
                                      <p:to>
                                        <p:strVal val="visible"/>
                                      </p:to>
                                    </p:set>
                                    <p:animEffect transition="in" filter="fade">
                                      <p:cBhvr>
                                        <p:cTn id="7" dur="1000"/>
                                        <p:tgtEl>
                                          <p:spTgt spid="842769"/>
                                        </p:tgtEl>
                                      </p:cBhvr>
                                    </p:animEffect>
                                    <p:anim calcmode="lin" valueType="num">
                                      <p:cBhvr>
                                        <p:cTn id="8" dur="1000" fill="hold"/>
                                        <p:tgtEl>
                                          <p:spTgt spid="842769"/>
                                        </p:tgtEl>
                                        <p:attrNameLst>
                                          <p:attrName>ppt_x</p:attrName>
                                        </p:attrNameLst>
                                      </p:cBhvr>
                                      <p:tavLst>
                                        <p:tav tm="0">
                                          <p:val>
                                            <p:strVal val="#ppt_x"/>
                                          </p:val>
                                        </p:tav>
                                        <p:tav tm="100000">
                                          <p:val>
                                            <p:strVal val="#ppt_x"/>
                                          </p:val>
                                        </p:tav>
                                      </p:tavLst>
                                    </p:anim>
                                    <p:anim calcmode="lin" valueType="num">
                                      <p:cBhvr>
                                        <p:cTn id="9" dur="1000" fill="hold"/>
                                        <p:tgtEl>
                                          <p:spTgt spid="84276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6"/>
                                        </p:tgtEl>
                                        <p:attrNameLst>
                                          <p:attrName>ppt_y</p:attrName>
                                        </p:attrNameLst>
                                      </p:cBhvr>
                                      <p:tavLst>
                                        <p:tav tm="0">
                                          <p:val>
                                            <p:strVal val="#ppt_y"/>
                                          </p:val>
                                        </p:tav>
                                        <p:tav tm="100000">
                                          <p:val>
                                            <p:strVal val="#ppt_y"/>
                                          </p:val>
                                        </p:tav>
                                      </p:tavLst>
                                    </p:anim>
                                    <p:anim calcmode="lin" valueType="num">
                                      <p:cBhvr>
                                        <p:cTn id="15"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6"/>
                                        </p:tgtEl>
                                      </p:cBhvr>
                                    </p:animEffect>
                                  </p:childTnLst>
                                </p:cTn>
                              </p:par>
                            </p:childTnLst>
                          </p:cTn>
                        </p:par>
                        <p:par>
                          <p:cTn id="18" fill="hold">
                            <p:stCondLst>
                              <p:cond delay="1299"/>
                            </p:stCondLst>
                            <p:childTnLst>
                              <p:par>
                                <p:cTn id="19" presetID="47"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342900" y="971550"/>
          <a:ext cx="8343900" cy="3674868"/>
        </p:xfrm>
        <a:graphic>
          <a:graphicData uri="http://schemas.openxmlformats.org/drawingml/2006/table">
            <a:tbl>
              <a:tblPr/>
              <a:tblGrid>
                <a:gridCol w="44577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3674868">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6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4.</a:t>
                      </a:r>
                      <a:r>
                        <a:rPr kumimoji="0" lang="zh-CN" altLang="en-US" sz="26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我从一株植物上摘下了一片叶子，但是玲玲的叔叔说，从植物上摘下叶子是不对的，他还说我们应该保护这里的一切。</a:t>
                      </a:r>
                      <a:endParaRPr kumimoji="0" lang="zh-CN" altLang="en-US" sz="2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30" marR="54430" marT="37209" marB="3720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6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I pulled a leaf off a plant, but Lingling's uncle said that it was wrong to pull leaves off plants and that we should protect everything here.</a:t>
                      </a:r>
                      <a:endParaRPr kumimoji="0" lang="en-US" altLang="zh-CN" sz="2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30" marR="54430" marT="37209" marB="3720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圆角矩形 3"/>
          <p:cNvSpPr>
            <a:spLocks noChangeArrowheads="1"/>
          </p:cNvSpPr>
          <p:nvPr/>
        </p:nvSpPr>
        <p:spPr bwMode="auto">
          <a:xfrm>
            <a:off x="2857500" y="400051"/>
            <a:ext cx="3314700" cy="422672"/>
          </a:xfrm>
          <a:prstGeom prst="roundRect">
            <a:avLst>
              <a:gd name="adj" fmla="val 50000"/>
            </a:avLst>
          </a:prstGeom>
          <a:solidFill>
            <a:schemeClr val="accent1"/>
          </a:solidFill>
          <a:ln>
            <a:noFill/>
          </a:ln>
          <a:extLst>
            <a:ext uri="{91240B29-F687-4F45-9708-019B960494DF}">
              <a14:hiddenLine xmlns:a14="http://schemas.microsoft.com/office/drawing/2010/main" w="12700">
                <a:solidFill>
                  <a:srgbClr val="000000"/>
                </a:solidFill>
                <a:round/>
              </a14:hiddenLine>
            </a:ext>
          </a:extLst>
        </p:spPr>
        <p:txBody>
          <a:bodyPr lIns="68580" tIns="34290" rIns="68580" bIns="34290" anchor="ctr"/>
          <a:lstStyle>
            <a:lvl1pPr defTabSz="457200"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45720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4572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4572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4572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r>
              <a:rPr lang="zh-CN" altLang="en-US" sz="2500" dirty="0">
                <a:solidFill>
                  <a:schemeClr val="bg1"/>
                </a:solidFill>
                <a:latin typeface="微软雅黑" panose="020B0503020204020204" pitchFamily="34" charset="-122"/>
                <a:ea typeface="微软雅黑" panose="020B0503020204020204" pitchFamily="34" charset="-122"/>
              </a:rPr>
              <a:t>课 堂 导 学</a:t>
            </a:r>
          </a:p>
        </p:txBody>
      </p:sp>
      <p:sp>
        <p:nvSpPr>
          <p:cNvPr id="13315" name="矩形 30"/>
          <p:cNvSpPr>
            <a:spLocks noChangeArrowheads="1"/>
          </p:cNvSpPr>
          <p:nvPr/>
        </p:nvSpPr>
        <p:spPr bwMode="auto">
          <a:xfrm>
            <a:off x="191691" y="857250"/>
            <a:ext cx="8722519" cy="410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dirty="0">
                <a:solidFill>
                  <a:schemeClr val="tx1"/>
                </a:solidFill>
              </a:rPr>
              <a:t>1</a:t>
            </a:r>
            <a:r>
              <a:rPr lang="zh-CN" altLang="en-US" sz="2500" b="0" dirty="0">
                <a:solidFill>
                  <a:schemeClr val="tx1"/>
                </a:solidFill>
              </a:rPr>
              <a:t>．</a:t>
            </a:r>
            <a:r>
              <a:rPr lang="en-US" altLang="zh-CN" sz="2500" b="0" dirty="0">
                <a:solidFill>
                  <a:schemeClr val="tx1"/>
                </a:solidFill>
              </a:rPr>
              <a:t>Some of them look like humans while others look like wild animals. </a:t>
            </a:r>
          </a:p>
          <a:p>
            <a:pPr eaLnBrk="1" fontAlgn="auto" hangingPunct="1">
              <a:lnSpc>
                <a:spcPct val="150000"/>
              </a:lnSpc>
              <a:spcBef>
                <a:spcPts val="0"/>
              </a:spcBef>
              <a:spcAft>
                <a:spcPts val="0"/>
              </a:spcAft>
              <a:defRPr/>
            </a:pPr>
            <a:r>
              <a:rPr lang="zh-CN" altLang="en-US" sz="2500" b="0" dirty="0">
                <a:solidFill>
                  <a:schemeClr val="tx1"/>
                </a:solidFill>
              </a:rPr>
              <a:t>有的石头看起来像人，而有的看起来像野生动物。</a:t>
            </a:r>
          </a:p>
          <a:p>
            <a:pPr eaLnBrk="1" fontAlgn="auto" hangingPunct="1">
              <a:lnSpc>
                <a:spcPct val="150000"/>
              </a:lnSpc>
              <a:spcBef>
                <a:spcPts val="0"/>
              </a:spcBef>
              <a:spcAft>
                <a:spcPts val="0"/>
              </a:spcAft>
              <a:defRPr/>
            </a:pPr>
            <a:r>
              <a:rPr lang="en-US" altLang="zh-CN" sz="2500" b="0" dirty="0">
                <a:solidFill>
                  <a:schemeClr val="tx1"/>
                </a:solidFill>
              </a:rPr>
              <a:t>while</a:t>
            </a:r>
            <a:r>
              <a:rPr lang="zh-CN" altLang="en-US" sz="2500" b="0" dirty="0">
                <a:solidFill>
                  <a:schemeClr val="tx1"/>
                </a:solidFill>
              </a:rPr>
              <a:t>在此用作并列连词，用于两个分句的对比，意为 “然而，可是”。如：</a:t>
            </a:r>
          </a:p>
          <a:p>
            <a:pPr eaLnBrk="1" fontAlgn="auto" hangingPunct="1">
              <a:lnSpc>
                <a:spcPct val="150000"/>
              </a:lnSpc>
              <a:spcBef>
                <a:spcPts val="0"/>
              </a:spcBef>
              <a:spcAft>
                <a:spcPts val="0"/>
              </a:spcAft>
              <a:defRPr/>
            </a:pPr>
            <a:r>
              <a:rPr lang="zh-CN" altLang="en-US" sz="2500" b="0" dirty="0">
                <a:solidFill>
                  <a:schemeClr val="tx1"/>
                </a:solidFill>
              </a:rPr>
              <a:t>我喜欢篮球，然而我弟弟喜欢足球。</a:t>
            </a:r>
            <a:endParaRPr lang="en-US" altLang="zh-CN" sz="2500" b="0" dirty="0">
              <a:solidFill>
                <a:schemeClr val="tx1"/>
              </a:solidFill>
            </a:endParaRPr>
          </a:p>
          <a:p>
            <a:pPr eaLnBrk="1" fontAlgn="auto" hangingPunct="1">
              <a:lnSpc>
                <a:spcPct val="150000"/>
              </a:lnSpc>
              <a:spcBef>
                <a:spcPts val="0"/>
              </a:spcBef>
              <a:spcAft>
                <a:spcPts val="0"/>
              </a:spcAft>
              <a:defRPr/>
            </a:pPr>
            <a:r>
              <a:rPr lang="en-US" altLang="zh-CN" sz="2500" b="0" dirty="0">
                <a:solidFill>
                  <a:schemeClr val="tx1"/>
                </a:solidFill>
              </a:rPr>
              <a:t>I like basketball  ____________ my brother likes football. </a:t>
            </a:r>
          </a:p>
        </p:txBody>
      </p:sp>
      <p:sp>
        <p:nvSpPr>
          <p:cNvPr id="4" name="Rectangle 3"/>
          <p:cNvSpPr>
            <a:spLocks noChangeArrowheads="1"/>
          </p:cNvSpPr>
          <p:nvPr/>
        </p:nvSpPr>
        <p:spPr bwMode="auto">
          <a:xfrm>
            <a:off x="2743200" y="4395788"/>
            <a:ext cx="285631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while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矩形 30"/>
          <p:cNvSpPr>
            <a:spLocks noChangeArrowheads="1"/>
          </p:cNvSpPr>
          <p:nvPr/>
        </p:nvSpPr>
        <p:spPr bwMode="auto">
          <a:xfrm>
            <a:off x="191691" y="857250"/>
            <a:ext cx="8722519" cy="410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dirty="0">
                <a:solidFill>
                  <a:schemeClr val="tx1"/>
                </a:solidFill>
              </a:rPr>
              <a:t>2</a:t>
            </a:r>
            <a:r>
              <a:rPr lang="zh-CN" altLang="en-US" sz="2500" b="0" dirty="0">
                <a:solidFill>
                  <a:schemeClr val="tx1"/>
                </a:solidFill>
              </a:rPr>
              <a:t>．</a:t>
            </a:r>
            <a:r>
              <a:rPr lang="en-US" altLang="zh-CN" sz="2500" b="0" dirty="0">
                <a:solidFill>
                  <a:schemeClr val="tx1"/>
                </a:solidFill>
              </a:rPr>
              <a:t>Last night we camped by a small lake.</a:t>
            </a:r>
          </a:p>
          <a:p>
            <a:pPr eaLnBrk="1" fontAlgn="auto" hangingPunct="1">
              <a:lnSpc>
                <a:spcPct val="150000"/>
              </a:lnSpc>
              <a:spcBef>
                <a:spcPts val="0"/>
              </a:spcBef>
              <a:spcAft>
                <a:spcPts val="0"/>
              </a:spcAft>
              <a:defRPr/>
            </a:pPr>
            <a:r>
              <a:rPr lang="zh-CN" altLang="en-US" sz="2500" b="0" dirty="0">
                <a:solidFill>
                  <a:schemeClr val="tx1"/>
                </a:solidFill>
              </a:rPr>
              <a:t>昨晚我们在一个小湖边露营。</a:t>
            </a:r>
          </a:p>
          <a:p>
            <a:pPr eaLnBrk="1" fontAlgn="auto" hangingPunct="1">
              <a:lnSpc>
                <a:spcPct val="150000"/>
              </a:lnSpc>
              <a:spcBef>
                <a:spcPts val="0"/>
              </a:spcBef>
              <a:spcAft>
                <a:spcPts val="0"/>
              </a:spcAft>
              <a:defRPr/>
            </a:pPr>
            <a:r>
              <a:rPr lang="en-US" altLang="zh-CN" sz="2500" b="0" dirty="0">
                <a:solidFill>
                  <a:schemeClr val="tx1"/>
                </a:solidFill>
              </a:rPr>
              <a:t>by…</a:t>
            </a:r>
            <a:r>
              <a:rPr lang="zh-CN" altLang="en-US" sz="2500" b="0" dirty="0">
                <a:solidFill>
                  <a:schemeClr val="tx1"/>
                </a:solidFill>
              </a:rPr>
              <a:t>意为“在</a:t>
            </a:r>
            <a:r>
              <a:rPr lang="en-US" altLang="zh-CN" sz="2500" b="0" dirty="0">
                <a:solidFill>
                  <a:schemeClr val="tx1"/>
                </a:solidFill>
              </a:rPr>
              <a:t>……</a:t>
            </a:r>
            <a:r>
              <a:rPr lang="zh-CN" altLang="en-US" sz="2500" b="0" dirty="0">
                <a:solidFill>
                  <a:schemeClr val="tx1"/>
                </a:solidFill>
              </a:rPr>
              <a:t>旁边”，既可作介词，也可作副词。如：</a:t>
            </a:r>
          </a:p>
          <a:p>
            <a:pPr eaLnBrk="1" fontAlgn="auto" hangingPunct="1">
              <a:lnSpc>
                <a:spcPct val="150000"/>
              </a:lnSpc>
              <a:spcBef>
                <a:spcPts val="0"/>
              </a:spcBef>
              <a:spcAft>
                <a:spcPts val="0"/>
              </a:spcAft>
              <a:defRPr/>
            </a:pPr>
            <a:r>
              <a:rPr lang="en-US" altLang="zh-CN" sz="2500" b="0" dirty="0">
                <a:solidFill>
                  <a:schemeClr val="tx1"/>
                </a:solidFill>
              </a:rPr>
              <a:t>(1)</a:t>
            </a:r>
            <a:r>
              <a:rPr lang="zh-CN" altLang="en-US" sz="2500" b="0" dirty="0">
                <a:solidFill>
                  <a:schemeClr val="tx1"/>
                </a:solidFill>
              </a:rPr>
              <a:t>露西坐在窗边的摇椅上。</a:t>
            </a:r>
            <a:r>
              <a:rPr lang="en-US" altLang="zh-CN" sz="2500" b="0" dirty="0">
                <a:solidFill>
                  <a:schemeClr val="tx1"/>
                </a:solidFill>
              </a:rPr>
              <a:t>(</a:t>
            </a:r>
            <a:r>
              <a:rPr lang="zh-CN" altLang="en-US" sz="2500" b="0" dirty="0">
                <a:solidFill>
                  <a:schemeClr val="tx1"/>
                </a:solidFill>
              </a:rPr>
              <a:t>介词</a:t>
            </a:r>
            <a:r>
              <a:rPr lang="en-US" altLang="zh-CN" sz="2500" b="0" dirty="0">
                <a:solidFill>
                  <a:schemeClr val="tx1"/>
                </a:solidFill>
              </a:rPr>
              <a:t>)</a:t>
            </a:r>
            <a:endParaRPr lang="zh-CN" altLang="en-US" sz="2500" b="0" dirty="0">
              <a:solidFill>
                <a:schemeClr val="tx1"/>
              </a:solidFill>
            </a:endParaRPr>
          </a:p>
          <a:p>
            <a:pPr eaLnBrk="1" fontAlgn="auto" hangingPunct="1">
              <a:lnSpc>
                <a:spcPct val="150000"/>
              </a:lnSpc>
              <a:spcBef>
                <a:spcPts val="0"/>
              </a:spcBef>
              <a:spcAft>
                <a:spcPts val="0"/>
              </a:spcAft>
              <a:defRPr/>
            </a:pPr>
            <a:r>
              <a:rPr lang="en-US" altLang="zh-CN" sz="2500" b="0" dirty="0">
                <a:solidFill>
                  <a:schemeClr val="tx1"/>
                </a:solidFill>
              </a:rPr>
              <a:t>Lucy is sitting in a rocking chair ____________ the window.</a:t>
            </a:r>
          </a:p>
          <a:p>
            <a:pPr eaLnBrk="1" fontAlgn="auto" hangingPunct="1">
              <a:lnSpc>
                <a:spcPct val="150000"/>
              </a:lnSpc>
              <a:spcBef>
                <a:spcPts val="0"/>
              </a:spcBef>
              <a:spcAft>
                <a:spcPts val="0"/>
              </a:spcAft>
              <a:defRPr/>
            </a:pPr>
            <a:r>
              <a:rPr lang="en-US" altLang="zh-CN" sz="2500" b="0" dirty="0">
                <a:solidFill>
                  <a:schemeClr val="tx1"/>
                </a:solidFill>
              </a:rPr>
              <a:t>(2)</a:t>
            </a:r>
            <a:r>
              <a:rPr lang="zh-CN" altLang="en-US" sz="2500" b="0" dirty="0">
                <a:solidFill>
                  <a:schemeClr val="tx1"/>
                </a:solidFill>
              </a:rPr>
              <a:t>许多骆驼站在旁边。</a:t>
            </a:r>
            <a:r>
              <a:rPr lang="en-US" altLang="zh-CN" sz="2500" b="0" dirty="0">
                <a:solidFill>
                  <a:schemeClr val="tx1"/>
                </a:solidFill>
              </a:rPr>
              <a:t>(</a:t>
            </a:r>
            <a:r>
              <a:rPr lang="zh-CN" altLang="en-US" sz="2500" b="0" dirty="0">
                <a:solidFill>
                  <a:schemeClr val="tx1"/>
                </a:solidFill>
              </a:rPr>
              <a:t>副词</a:t>
            </a:r>
            <a:r>
              <a:rPr lang="en-US" altLang="zh-CN" sz="2500" b="0" dirty="0">
                <a:solidFill>
                  <a:schemeClr val="tx1"/>
                </a:solidFill>
              </a:rPr>
              <a:t>) </a:t>
            </a:r>
          </a:p>
          <a:p>
            <a:pPr eaLnBrk="1" fontAlgn="auto" hangingPunct="1">
              <a:lnSpc>
                <a:spcPct val="150000"/>
              </a:lnSpc>
              <a:spcBef>
                <a:spcPts val="0"/>
              </a:spcBef>
              <a:spcAft>
                <a:spcPts val="0"/>
              </a:spcAft>
              <a:defRPr/>
            </a:pPr>
            <a:r>
              <a:rPr lang="en-US" altLang="zh-CN" sz="2500" b="0" dirty="0">
                <a:solidFill>
                  <a:schemeClr val="tx1"/>
                </a:solidFill>
              </a:rPr>
              <a:t>A large number of camels stood ____________.</a:t>
            </a:r>
          </a:p>
        </p:txBody>
      </p:sp>
      <p:sp>
        <p:nvSpPr>
          <p:cNvPr id="3" name="Rectangle 3"/>
          <p:cNvSpPr>
            <a:spLocks noChangeArrowheads="1"/>
          </p:cNvSpPr>
          <p:nvPr/>
        </p:nvSpPr>
        <p:spPr bwMode="auto">
          <a:xfrm>
            <a:off x="4914900" y="3259932"/>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by</a:t>
            </a:r>
          </a:p>
        </p:txBody>
      </p:sp>
      <p:sp>
        <p:nvSpPr>
          <p:cNvPr id="4" name="Rectangle 3"/>
          <p:cNvSpPr>
            <a:spLocks noChangeArrowheads="1"/>
          </p:cNvSpPr>
          <p:nvPr/>
        </p:nvSpPr>
        <p:spPr bwMode="auto">
          <a:xfrm>
            <a:off x="4800600" y="4395788"/>
            <a:ext cx="285631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by</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30"/>
          <p:cNvSpPr>
            <a:spLocks noChangeArrowheads="1"/>
          </p:cNvSpPr>
          <p:nvPr/>
        </p:nvSpPr>
        <p:spPr bwMode="auto">
          <a:xfrm>
            <a:off x="191691" y="857250"/>
            <a:ext cx="8722519"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dirty="0">
                <a:solidFill>
                  <a:schemeClr val="tx1"/>
                </a:solidFill>
              </a:rPr>
              <a:t>3</a:t>
            </a:r>
            <a:r>
              <a:rPr lang="zh-CN" altLang="en-US" sz="2500" b="0" dirty="0">
                <a:solidFill>
                  <a:schemeClr val="tx1"/>
                </a:solidFill>
              </a:rPr>
              <a:t>．</a:t>
            </a:r>
            <a:r>
              <a:rPr lang="en-US" altLang="zh-CN" sz="2500" b="0" dirty="0">
                <a:solidFill>
                  <a:schemeClr val="tx1"/>
                </a:solidFill>
              </a:rPr>
              <a:t>It woke everybody up.</a:t>
            </a:r>
            <a:r>
              <a:rPr lang="zh-CN" altLang="en-US" sz="2500" b="0" dirty="0">
                <a:solidFill>
                  <a:schemeClr val="tx1"/>
                </a:solidFill>
              </a:rPr>
              <a:t>每个人都被吵醒了。</a:t>
            </a:r>
          </a:p>
          <a:p>
            <a:pPr eaLnBrk="1" fontAlgn="auto" hangingPunct="1">
              <a:lnSpc>
                <a:spcPct val="150000"/>
              </a:lnSpc>
              <a:spcBef>
                <a:spcPts val="0"/>
              </a:spcBef>
              <a:spcAft>
                <a:spcPts val="0"/>
              </a:spcAft>
              <a:defRPr/>
            </a:pPr>
            <a:r>
              <a:rPr lang="zh-CN" altLang="en-US" sz="2500" b="0" dirty="0">
                <a:solidFill>
                  <a:schemeClr val="tx1"/>
                </a:solidFill>
              </a:rPr>
              <a:t>★</a:t>
            </a:r>
            <a:r>
              <a:rPr lang="en-US" altLang="zh-CN" sz="2500" b="0" dirty="0">
                <a:solidFill>
                  <a:schemeClr val="tx1"/>
                </a:solidFill>
              </a:rPr>
              <a:t>wake up</a:t>
            </a:r>
            <a:r>
              <a:rPr lang="zh-CN" altLang="en-US" sz="2500" b="0" dirty="0">
                <a:solidFill>
                  <a:schemeClr val="tx1"/>
                </a:solidFill>
              </a:rPr>
              <a:t>是及物动词短语， 意为“唤醒，叫醒”，属于“动词＋副词”结构，接代词作宾语时，代词用宾格要放中间。如：</a:t>
            </a:r>
          </a:p>
          <a:p>
            <a:pPr eaLnBrk="1" fontAlgn="auto" hangingPunct="1">
              <a:lnSpc>
                <a:spcPct val="150000"/>
              </a:lnSpc>
              <a:spcBef>
                <a:spcPts val="0"/>
              </a:spcBef>
              <a:spcAft>
                <a:spcPts val="0"/>
              </a:spcAft>
              <a:defRPr/>
            </a:pPr>
            <a:r>
              <a:rPr lang="en-US" altLang="zh-CN" sz="2500" b="0" dirty="0">
                <a:solidFill>
                  <a:schemeClr val="tx1"/>
                </a:solidFill>
              </a:rPr>
              <a:t>(1)</a:t>
            </a:r>
            <a:r>
              <a:rPr lang="zh-CN" altLang="en-US" sz="2500" b="0" dirty="0">
                <a:solidFill>
                  <a:schemeClr val="tx1"/>
                </a:solidFill>
              </a:rPr>
              <a:t>明天早上七点钟请把我叫醒。</a:t>
            </a:r>
          </a:p>
          <a:p>
            <a:pPr eaLnBrk="1" fontAlgn="auto" hangingPunct="1">
              <a:lnSpc>
                <a:spcPct val="150000"/>
              </a:lnSpc>
              <a:spcBef>
                <a:spcPts val="0"/>
              </a:spcBef>
              <a:spcAft>
                <a:spcPts val="0"/>
              </a:spcAft>
              <a:defRPr/>
            </a:pPr>
            <a:r>
              <a:rPr lang="en-US" altLang="zh-CN" sz="2500" b="0" dirty="0">
                <a:solidFill>
                  <a:schemeClr val="tx1"/>
                </a:solidFill>
              </a:rPr>
              <a:t>Please ____________________ at seven tomorrow morning.</a:t>
            </a:r>
          </a:p>
        </p:txBody>
      </p:sp>
      <p:sp>
        <p:nvSpPr>
          <p:cNvPr id="3" name="Rectangle 3"/>
          <p:cNvSpPr>
            <a:spLocks noChangeArrowheads="1"/>
          </p:cNvSpPr>
          <p:nvPr/>
        </p:nvSpPr>
        <p:spPr bwMode="auto">
          <a:xfrm>
            <a:off x="1385316" y="3173235"/>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dirty="0"/>
              <a:t>wake me up</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矩形 30"/>
          <p:cNvSpPr>
            <a:spLocks noChangeArrowheads="1"/>
          </p:cNvSpPr>
          <p:nvPr/>
        </p:nvSpPr>
        <p:spPr bwMode="auto">
          <a:xfrm>
            <a:off x="191691" y="857250"/>
            <a:ext cx="8722519" cy="351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★wake up</a:t>
            </a:r>
            <a:r>
              <a:rPr lang="zh-CN" altLang="en-US" sz="2500" b="0">
                <a:solidFill>
                  <a:schemeClr val="tx1"/>
                </a:solidFill>
              </a:rPr>
              <a:t>还可以作不及物动词短语，表示 “醒来”。如：</a:t>
            </a:r>
          </a:p>
          <a:p>
            <a:pPr eaLnBrk="1" fontAlgn="auto" hangingPunct="1">
              <a:lnSpc>
                <a:spcPct val="150000"/>
              </a:lnSpc>
              <a:spcBef>
                <a:spcPts val="0"/>
              </a:spcBef>
              <a:spcAft>
                <a:spcPts val="0"/>
              </a:spcAft>
              <a:defRPr/>
            </a:pPr>
            <a:r>
              <a:rPr lang="en-US" altLang="zh-CN" sz="2500" b="0">
                <a:solidFill>
                  <a:schemeClr val="tx1"/>
                </a:solidFill>
              </a:rPr>
              <a:t>(2)</a:t>
            </a:r>
            <a:r>
              <a:rPr lang="zh-CN" altLang="en-US" sz="2500" b="0">
                <a:solidFill>
                  <a:schemeClr val="tx1"/>
                </a:solidFill>
              </a:rPr>
              <a:t>杰里通常醒得早。</a:t>
            </a:r>
            <a:endParaRPr lang="en-US" altLang="zh-CN" sz="2500" b="0">
              <a:solidFill>
                <a:schemeClr val="tx1"/>
              </a:solidFill>
            </a:endParaRPr>
          </a:p>
          <a:p>
            <a:pPr eaLnBrk="1" fontAlgn="auto" hangingPunct="1">
              <a:lnSpc>
                <a:spcPct val="150000"/>
              </a:lnSpc>
              <a:spcBef>
                <a:spcPts val="0"/>
              </a:spcBef>
              <a:spcAft>
                <a:spcPts val="0"/>
              </a:spcAft>
              <a:defRPr/>
            </a:pPr>
            <a:r>
              <a:rPr lang="en-US" altLang="zh-CN" sz="2500" b="0">
                <a:solidFill>
                  <a:schemeClr val="tx1"/>
                </a:solidFill>
              </a:rPr>
              <a:t>Jerry usually ________________ early.</a:t>
            </a:r>
          </a:p>
          <a:p>
            <a:pPr eaLnBrk="1" fontAlgn="auto" hangingPunct="1">
              <a:lnSpc>
                <a:spcPct val="150000"/>
              </a:lnSpc>
              <a:spcBef>
                <a:spcPts val="0"/>
              </a:spcBef>
              <a:spcAft>
                <a:spcPts val="0"/>
              </a:spcAft>
              <a:defRPr/>
            </a:pPr>
            <a:r>
              <a:rPr lang="en-US" altLang="zh-CN" sz="2500" b="0">
                <a:solidFill>
                  <a:schemeClr val="tx1"/>
                </a:solidFill>
              </a:rPr>
              <a:t>4</a:t>
            </a:r>
            <a:r>
              <a:rPr lang="zh-CN" altLang="en-US" sz="2500" b="0">
                <a:solidFill>
                  <a:schemeClr val="tx1"/>
                </a:solidFill>
              </a:rPr>
              <a:t>．</a:t>
            </a:r>
            <a:r>
              <a:rPr lang="en-US" altLang="zh-CN" sz="2500" b="0">
                <a:solidFill>
                  <a:schemeClr val="tx1"/>
                </a:solidFill>
              </a:rPr>
              <a:t>Tomorrow we're going to Dongting Lake, the second­largest freshwater lake in China.</a:t>
            </a:r>
          </a:p>
          <a:p>
            <a:pPr eaLnBrk="1" fontAlgn="auto" hangingPunct="1">
              <a:lnSpc>
                <a:spcPct val="150000"/>
              </a:lnSpc>
              <a:spcBef>
                <a:spcPts val="0"/>
              </a:spcBef>
              <a:spcAft>
                <a:spcPts val="0"/>
              </a:spcAft>
              <a:defRPr/>
            </a:pPr>
            <a:r>
              <a:rPr lang="zh-CN" altLang="en-US" sz="2500" b="0">
                <a:solidFill>
                  <a:schemeClr val="tx1"/>
                </a:solidFill>
              </a:rPr>
              <a:t>明天我们将去洞庭湖</a:t>
            </a:r>
            <a:r>
              <a:rPr lang="en-US" altLang="zh-CN" sz="2500" b="0">
                <a:solidFill>
                  <a:schemeClr val="tx1"/>
                </a:solidFill>
              </a:rPr>
              <a:t>——</a:t>
            </a:r>
            <a:r>
              <a:rPr lang="zh-CN" altLang="en-US" sz="2500" b="0">
                <a:solidFill>
                  <a:schemeClr val="tx1"/>
                </a:solidFill>
              </a:rPr>
              <a:t>中国的第二大淡水湖。</a:t>
            </a:r>
          </a:p>
        </p:txBody>
      </p:sp>
      <p:sp>
        <p:nvSpPr>
          <p:cNvPr id="3" name="Rectangle 3"/>
          <p:cNvSpPr>
            <a:spLocks noChangeArrowheads="1"/>
          </p:cNvSpPr>
          <p:nvPr/>
        </p:nvSpPr>
        <p:spPr bwMode="auto">
          <a:xfrm>
            <a:off x="2514600" y="2115741"/>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wakes up</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30"/>
          <p:cNvSpPr>
            <a:spLocks noChangeArrowheads="1"/>
          </p:cNvSpPr>
          <p:nvPr/>
        </p:nvSpPr>
        <p:spPr bwMode="auto">
          <a:xfrm>
            <a:off x="191691" y="857250"/>
            <a:ext cx="8722519" cy="2377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the second­largest </a:t>
            </a:r>
            <a:r>
              <a:rPr lang="zh-CN" altLang="en-US" sz="2500" b="0">
                <a:solidFill>
                  <a:schemeClr val="tx1"/>
                </a:solidFill>
              </a:rPr>
              <a:t>第二大的。 “定冠词</a:t>
            </a:r>
            <a:r>
              <a:rPr lang="en-US" altLang="zh-CN" sz="2500" b="0">
                <a:solidFill>
                  <a:schemeClr val="tx1"/>
                </a:solidFill>
              </a:rPr>
              <a:t>the</a:t>
            </a:r>
            <a:r>
              <a:rPr lang="zh-CN" altLang="en-US" sz="2500" b="0">
                <a:solidFill>
                  <a:schemeClr val="tx1"/>
                </a:solidFill>
              </a:rPr>
              <a:t>＋序数词＋形容词最高级”表示 “第几最</a:t>
            </a:r>
            <a:r>
              <a:rPr lang="en-US" altLang="zh-CN" sz="2500" b="0">
                <a:solidFill>
                  <a:schemeClr val="tx1"/>
                </a:solidFill>
              </a:rPr>
              <a:t>……</a:t>
            </a:r>
            <a:r>
              <a:rPr lang="zh-CN" altLang="en-US" sz="2500" b="0">
                <a:solidFill>
                  <a:schemeClr val="tx1"/>
                </a:solidFill>
              </a:rPr>
              <a:t>的”。如：</a:t>
            </a:r>
          </a:p>
          <a:p>
            <a:pPr eaLnBrk="1" fontAlgn="auto" hangingPunct="1">
              <a:lnSpc>
                <a:spcPct val="150000"/>
              </a:lnSpc>
              <a:spcBef>
                <a:spcPts val="0"/>
              </a:spcBef>
              <a:spcAft>
                <a:spcPts val="0"/>
              </a:spcAft>
              <a:defRPr/>
            </a:pPr>
            <a:r>
              <a:rPr lang="zh-CN" altLang="en-US" sz="2500" b="0">
                <a:solidFill>
                  <a:schemeClr val="tx1"/>
                </a:solidFill>
              </a:rPr>
              <a:t>黄河是中国的第二长河。</a:t>
            </a:r>
          </a:p>
          <a:p>
            <a:pPr eaLnBrk="1" fontAlgn="auto" hangingPunct="1">
              <a:lnSpc>
                <a:spcPct val="150000"/>
              </a:lnSpc>
              <a:spcBef>
                <a:spcPts val="0"/>
              </a:spcBef>
              <a:spcAft>
                <a:spcPts val="0"/>
              </a:spcAft>
              <a:defRPr/>
            </a:pPr>
            <a:r>
              <a:rPr lang="en-US" altLang="zh-CN" sz="2500" b="0">
                <a:solidFill>
                  <a:schemeClr val="tx1"/>
                </a:solidFill>
              </a:rPr>
              <a:t>Yellow River is ____________________________ river in China.</a:t>
            </a:r>
          </a:p>
        </p:txBody>
      </p:sp>
      <p:sp>
        <p:nvSpPr>
          <p:cNvPr id="3" name="Rectangle 3"/>
          <p:cNvSpPr>
            <a:spLocks noChangeArrowheads="1"/>
          </p:cNvSpPr>
          <p:nvPr/>
        </p:nvSpPr>
        <p:spPr bwMode="auto">
          <a:xfrm>
            <a:off x="2971800" y="2688432"/>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the second longest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30"/>
          <p:cNvSpPr>
            <a:spLocks noChangeArrowheads="1"/>
          </p:cNvSpPr>
          <p:nvPr/>
        </p:nvSpPr>
        <p:spPr bwMode="auto">
          <a:xfrm>
            <a:off x="191691" y="857251"/>
            <a:ext cx="8722519" cy="4098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zh-CN" altLang="en-US" sz="2500" dirty="0">
                <a:solidFill>
                  <a:schemeClr val="tx1"/>
                </a:solidFill>
              </a:rPr>
              <a:t>一、阅读 </a:t>
            </a:r>
            <a:r>
              <a:rPr lang="en-US" altLang="zh-CN" sz="2500" dirty="0">
                <a:solidFill>
                  <a:schemeClr val="tx1"/>
                </a:solidFill>
              </a:rPr>
              <a:t>Act.3</a:t>
            </a:r>
            <a:r>
              <a:rPr lang="zh-CN" altLang="en-US" sz="2500" dirty="0">
                <a:solidFill>
                  <a:schemeClr val="tx1"/>
                </a:solidFill>
              </a:rPr>
              <a:t>课文，完成下列题目。</a:t>
            </a:r>
          </a:p>
          <a:p>
            <a:pPr eaLnBrk="1" fontAlgn="auto" hangingPunct="1">
              <a:lnSpc>
                <a:spcPct val="150000"/>
              </a:lnSpc>
              <a:spcBef>
                <a:spcPts val="0"/>
              </a:spcBef>
              <a:spcAft>
                <a:spcPts val="0"/>
              </a:spcAft>
              <a:defRPr/>
            </a:pPr>
            <a:r>
              <a:rPr lang="en-US" altLang="zh-CN" sz="2500" b="0" dirty="0">
                <a:solidFill>
                  <a:schemeClr val="tx1"/>
                </a:solidFill>
              </a:rPr>
              <a:t>(      )1.It is an email from ________.</a:t>
            </a:r>
          </a:p>
          <a:p>
            <a:pPr eaLnBrk="1" fontAlgn="auto" hangingPunct="1">
              <a:lnSpc>
                <a:spcPct val="150000"/>
              </a:lnSpc>
              <a:spcBef>
                <a:spcPts val="0"/>
              </a:spcBef>
              <a:spcAft>
                <a:spcPts val="0"/>
              </a:spcAft>
              <a:defRPr/>
            </a:pPr>
            <a:r>
              <a:rPr lang="en-US" altLang="zh-CN" sz="2500" b="0" dirty="0">
                <a:solidFill>
                  <a:schemeClr val="tx1"/>
                </a:solidFill>
              </a:rPr>
              <a:t>A</a:t>
            </a:r>
            <a:r>
              <a:rPr lang="zh-CN" altLang="en-US" sz="2500" b="0" dirty="0">
                <a:solidFill>
                  <a:schemeClr val="tx1"/>
                </a:solidFill>
              </a:rPr>
              <a:t>．</a:t>
            </a:r>
            <a:r>
              <a:rPr lang="en-US" altLang="zh-CN" sz="2500" b="0" dirty="0">
                <a:solidFill>
                  <a:schemeClr val="tx1"/>
                </a:solidFill>
              </a:rPr>
              <a:t>Betty        B</a:t>
            </a:r>
            <a:r>
              <a:rPr lang="zh-CN" altLang="en-US" sz="2500" b="0" dirty="0">
                <a:solidFill>
                  <a:schemeClr val="tx1"/>
                </a:solidFill>
              </a:rPr>
              <a:t>．</a:t>
            </a:r>
            <a:r>
              <a:rPr lang="en-US" altLang="zh-CN" sz="2500" b="0" dirty="0">
                <a:solidFill>
                  <a:schemeClr val="tx1"/>
                </a:solidFill>
              </a:rPr>
              <a:t>Betty's parents  </a:t>
            </a:r>
          </a:p>
          <a:p>
            <a:pPr eaLnBrk="1" fontAlgn="auto" hangingPunct="1">
              <a:lnSpc>
                <a:spcPct val="150000"/>
              </a:lnSpc>
              <a:spcBef>
                <a:spcPts val="0"/>
              </a:spcBef>
              <a:spcAft>
                <a:spcPts val="0"/>
              </a:spcAft>
              <a:defRPr/>
            </a:pPr>
            <a:r>
              <a:rPr lang="en-US" altLang="zh-CN" sz="2500" b="0" dirty="0">
                <a:solidFill>
                  <a:schemeClr val="tx1"/>
                </a:solidFill>
              </a:rPr>
              <a:t>C</a:t>
            </a:r>
            <a:r>
              <a:rPr lang="zh-CN" altLang="en-US" sz="2500" b="0" dirty="0">
                <a:solidFill>
                  <a:schemeClr val="tx1"/>
                </a:solidFill>
              </a:rPr>
              <a:t>．</a:t>
            </a:r>
            <a:r>
              <a:rPr lang="en-US" altLang="zh-CN" sz="2500" b="0" dirty="0" err="1">
                <a:solidFill>
                  <a:schemeClr val="tx1"/>
                </a:solidFill>
              </a:rPr>
              <a:t>Lingling</a:t>
            </a:r>
            <a:r>
              <a:rPr lang="en-US" altLang="zh-CN" sz="2500" b="0" dirty="0">
                <a:solidFill>
                  <a:schemeClr val="tx1"/>
                </a:solidFill>
              </a:rPr>
              <a:t>   D</a:t>
            </a:r>
            <a:r>
              <a:rPr lang="zh-CN" altLang="en-US" sz="2500" b="0" dirty="0">
                <a:solidFill>
                  <a:schemeClr val="tx1"/>
                </a:solidFill>
              </a:rPr>
              <a:t>．</a:t>
            </a:r>
            <a:r>
              <a:rPr lang="en-US" altLang="zh-CN" sz="2500" b="0" dirty="0" err="1">
                <a:solidFill>
                  <a:schemeClr val="tx1"/>
                </a:solidFill>
              </a:rPr>
              <a:t>Lingling's</a:t>
            </a:r>
            <a:r>
              <a:rPr lang="en-US" altLang="zh-CN" sz="2500" b="0" dirty="0">
                <a:solidFill>
                  <a:schemeClr val="tx1"/>
                </a:solidFill>
              </a:rPr>
              <a:t> uncle</a:t>
            </a:r>
          </a:p>
          <a:p>
            <a:pPr eaLnBrk="1" fontAlgn="auto" hangingPunct="1">
              <a:lnSpc>
                <a:spcPct val="150000"/>
              </a:lnSpc>
              <a:spcBef>
                <a:spcPts val="0"/>
              </a:spcBef>
              <a:spcAft>
                <a:spcPts val="0"/>
              </a:spcAft>
              <a:defRPr/>
            </a:pPr>
            <a:r>
              <a:rPr lang="en-US" altLang="zh-CN" sz="2500" b="0" dirty="0">
                <a:solidFill>
                  <a:schemeClr val="tx1"/>
                </a:solidFill>
              </a:rPr>
              <a:t>(      )2.How large is </a:t>
            </a:r>
            <a:r>
              <a:rPr lang="en-US" altLang="zh-CN" sz="2500" b="0" dirty="0" err="1">
                <a:solidFill>
                  <a:schemeClr val="tx1"/>
                </a:solidFill>
              </a:rPr>
              <a:t>Zhangjiajie</a:t>
            </a:r>
            <a:r>
              <a:rPr lang="en-US" altLang="zh-CN" sz="2500" b="0" dirty="0">
                <a:solidFill>
                  <a:schemeClr val="tx1"/>
                </a:solidFill>
              </a:rPr>
              <a:t>?</a:t>
            </a:r>
          </a:p>
          <a:p>
            <a:pPr eaLnBrk="1" fontAlgn="auto" hangingPunct="1">
              <a:lnSpc>
                <a:spcPct val="150000"/>
              </a:lnSpc>
              <a:spcBef>
                <a:spcPts val="0"/>
              </a:spcBef>
              <a:spcAft>
                <a:spcPts val="0"/>
              </a:spcAft>
              <a:defRPr/>
            </a:pPr>
            <a:r>
              <a:rPr lang="en-US" altLang="zh-CN" sz="2500" b="0" dirty="0">
                <a:solidFill>
                  <a:schemeClr val="tx1"/>
                </a:solidFill>
              </a:rPr>
              <a:t>A</a:t>
            </a:r>
            <a:r>
              <a:rPr lang="zh-CN" altLang="en-US" sz="2500" b="0" dirty="0">
                <a:solidFill>
                  <a:schemeClr val="tx1"/>
                </a:solidFill>
              </a:rPr>
              <a:t>．</a:t>
            </a:r>
            <a:r>
              <a:rPr lang="en-US" altLang="zh-CN" sz="2500" b="0" dirty="0">
                <a:solidFill>
                  <a:schemeClr val="tx1"/>
                </a:solidFill>
              </a:rPr>
              <a:t>About 480 m</a:t>
            </a:r>
            <a:r>
              <a:rPr lang="en-US" altLang="zh-CN" sz="2500" b="0" baseline="30000" dirty="0">
                <a:solidFill>
                  <a:schemeClr val="tx1"/>
                </a:solidFill>
              </a:rPr>
              <a:t>2</a:t>
            </a:r>
            <a:r>
              <a:rPr lang="en-US" altLang="zh-CN" sz="2500" b="0" dirty="0">
                <a:solidFill>
                  <a:schemeClr val="tx1"/>
                </a:solidFill>
              </a:rPr>
              <a:t>.         B</a:t>
            </a:r>
            <a:r>
              <a:rPr lang="zh-CN" altLang="en-US" sz="2500" b="0" dirty="0">
                <a:solidFill>
                  <a:schemeClr val="tx1"/>
                </a:solidFill>
              </a:rPr>
              <a:t>．</a:t>
            </a:r>
            <a:r>
              <a:rPr lang="en-US" altLang="zh-CN" sz="2500" b="0" dirty="0">
                <a:solidFill>
                  <a:schemeClr val="tx1"/>
                </a:solidFill>
              </a:rPr>
              <a:t>About 48 km</a:t>
            </a:r>
            <a:r>
              <a:rPr lang="en-US" altLang="zh-CN" sz="2500" b="0" baseline="30000" dirty="0">
                <a:solidFill>
                  <a:schemeClr val="tx1"/>
                </a:solidFill>
              </a:rPr>
              <a:t>2</a:t>
            </a:r>
            <a:r>
              <a:rPr lang="en-US" altLang="zh-CN" sz="2500" b="0" dirty="0">
                <a:solidFill>
                  <a:schemeClr val="tx1"/>
                </a:solidFill>
              </a:rPr>
              <a:t>.  </a:t>
            </a:r>
          </a:p>
          <a:p>
            <a:pPr eaLnBrk="1" fontAlgn="auto" hangingPunct="1">
              <a:lnSpc>
                <a:spcPct val="150000"/>
              </a:lnSpc>
              <a:spcBef>
                <a:spcPts val="0"/>
              </a:spcBef>
              <a:spcAft>
                <a:spcPts val="0"/>
              </a:spcAft>
              <a:defRPr/>
            </a:pPr>
            <a:r>
              <a:rPr lang="en-US" altLang="zh-CN" sz="2500" b="0" dirty="0">
                <a:solidFill>
                  <a:schemeClr val="tx1"/>
                </a:solidFill>
              </a:rPr>
              <a:t>C</a:t>
            </a:r>
            <a:r>
              <a:rPr lang="zh-CN" altLang="en-US" sz="2500" b="0" dirty="0">
                <a:solidFill>
                  <a:schemeClr val="tx1"/>
                </a:solidFill>
              </a:rPr>
              <a:t>．</a:t>
            </a:r>
            <a:r>
              <a:rPr lang="en-US" altLang="zh-CN" sz="2500" b="0" dirty="0">
                <a:solidFill>
                  <a:schemeClr val="tx1"/>
                </a:solidFill>
              </a:rPr>
              <a:t>About 480,000 m</a:t>
            </a:r>
            <a:r>
              <a:rPr lang="en-US" altLang="zh-CN" sz="2500" b="0" baseline="30000" dirty="0">
                <a:solidFill>
                  <a:schemeClr val="tx1"/>
                </a:solidFill>
              </a:rPr>
              <a:t>2</a:t>
            </a:r>
            <a:r>
              <a:rPr lang="en-US" altLang="zh-CN" sz="2500" b="0" dirty="0">
                <a:solidFill>
                  <a:schemeClr val="tx1"/>
                </a:solidFill>
              </a:rPr>
              <a:t>.   D</a:t>
            </a:r>
            <a:r>
              <a:rPr lang="zh-CN" altLang="en-US" sz="2500" b="0" dirty="0">
                <a:solidFill>
                  <a:schemeClr val="tx1"/>
                </a:solidFill>
              </a:rPr>
              <a:t>．</a:t>
            </a:r>
            <a:r>
              <a:rPr lang="en-US" altLang="zh-CN" sz="2500" b="0" dirty="0">
                <a:solidFill>
                  <a:schemeClr val="tx1"/>
                </a:solidFill>
              </a:rPr>
              <a:t>About 480 km</a:t>
            </a:r>
            <a:r>
              <a:rPr lang="en-US" altLang="zh-CN" sz="2500" b="0" baseline="30000" dirty="0">
                <a:solidFill>
                  <a:schemeClr val="tx1"/>
                </a:solidFill>
              </a:rPr>
              <a:t>2</a:t>
            </a:r>
            <a:r>
              <a:rPr lang="en-US" altLang="zh-CN" sz="2500" b="0" dirty="0">
                <a:solidFill>
                  <a:schemeClr val="tx1"/>
                </a:solidFill>
              </a:rPr>
              <a:t>.</a:t>
            </a:r>
          </a:p>
        </p:txBody>
      </p:sp>
      <p:sp>
        <p:nvSpPr>
          <p:cNvPr id="5" name="Rectangle 3"/>
          <p:cNvSpPr>
            <a:spLocks noChangeArrowheads="1"/>
          </p:cNvSpPr>
          <p:nvPr/>
        </p:nvSpPr>
        <p:spPr bwMode="auto">
          <a:xfrm>
            <a:off x="457200" y="1546623"/>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a:t>
            </a:r>
            <a:endParaRPr lang="zh-CN" altLang="en-US" sz="2500"/>
          </a:p>
        </p:txBody>
      </p:sp>
      <p:sp>
        <p:nvSpPr>
          <p:cNvPr id="18436" name="圆角矩形 3"/>
          <p:cNvSpPr>
            <a:spLocks noChangeArrowheads="1"/>
          </p:cNvSpPr>
          <p:nvPr/>
        </p:nvSpPr>
        <p:spPr bwMode="auto">
          <a:xfrm>
            <a:off x="2857500" y="400051"/>
            <a:ext cx="3314700" cy="422672"/>
          </a:xfrm>
          <a:prstGeom prst="roundRect">
            <a:avLst>
              <a:gd name="adj" fmla="val 50000"/>
            </a:avLst>
          </a:prstGeom>
          <a:solidFill>
            <a:schemeClr val="accent1"/>
          </a:solidFill>
          <a:ln>
            <a:noFill/>
          </a:ln>
          <a:extLst>
            <a:ext uri="{91240B29-F687-4F45-9708-019B960494DF}">
              <a14:hiddenLine xmlns:a14="http://schemas.microsoft.com/office/drawing/2010/main" w="12700">
                <a:solidFill>
                  <a:srgbClr val="000000"/>
                </a:solidFill>
                <a:round/>
              </a14:hiddenLine>
            </a:ext>
          </a:extLst>
        </p:spPr>
        <p:txBody>
          <a:bodyPr lIns="68580" tIns="34290" rIns="68580" bIns="34290" anchor="ctr"/>
          <a:lstStyle>
            <a:lvl1pPr defTabSz="457200"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45720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4572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4572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4572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r>
              <a:rPr lang="zh-CN" altLang="en-US" sz="2500">
                <a:solidFill>
                  <a:schemeClr val="bg1"/>
                </a:solidFill>
                <a:latin typeface="微软雅黑" panose="020B0503020204020204" pitchFamily="34" charset="-122"/>
                <a:ea typeface="微软雅黑" panose="020B0503020204020204" pitchFamily="34" charset="-122"/>
              </a:rPr>
              <a:t>课 文 理 解</a:t>
            </a:r>
          </a:p>
        </p:txBody>
      </p:sp>
      <p:sp>
        <p:nvSpPr>
          <p:cNvPr id="6" name="Rectangle 3"/>
          <p:cNvSpPr>
            <a:spLocks noChangeArrowheads="1"/>
          </p:cNvSpPr>
          <p:nvPr/>
        </p:nvSpPr>
        <p:spPr bwMode="auto">
          <a:xfrm>
            <a:off x="457200" y="3367088"/>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D</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30"/>
          <p:cNvSpPr>
            <a:spLocks noChangeArrowheads="1"/>
          </p:cNvSpPr>
          <p:nvPr/>
        </p:nvSpPr>
        <p:spPr bwMode="auto">
          <a:xfrm>
            <a:off x="191691" y="857250"/>
            <a:ext cx="8722519"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)3.Which of the following sentences is right?</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Zhangjiajie is famous for the strange shape of its rocks.</a:t>
            </a:r>
          </a:p>
          <a:p>
            <a:pPr eaLnBrk="1" fontAlgn="auto" hangingPunct="1">
              <a:lnSpc>
                <a:spcPct val="150000"/>
              </a:lnSpc>
              <a:spcBef>
                <a:spcPts val="0"/>
              </a:spcBef>
              <a:spcAft>
                <a:spcPts val="0"/>
              </a:spcAft>
              <a:defRPr/>
            </a:pPr>
            <a:r>
              <a:rPr lang="en-US" altLang="zh-CN" sz="2500" b="0">
                <a:solidFill>
                  <a:schemeClr val="tx1"/>
                </a:solidFill>
              </a:rPr>
              <a:t>B</a:t>
            </a:r>
            <a:r>
              <a:rPr lang="zh-CN" altLang="en-US" sz="2500" b="0">
                <a:solidFill>
                  <a:schemeClr val="tx1"/>
                </a:solidFill>
              </a:rPr>
              <a:t>．</a:t>
            </a:r>
            <a:r>
              <a:rPr lang="en-US" altLang="zh-CN" sz="2500" b="0">
                <a:solidFill>
                  <a:schemeClr val="tx1"/>
                </a:solidFill>
              </a:rPr>
              <a:t>Somebody made a noise and woke them up.</a:t>
            </a:r>
          </a:p>
          <a:p>
            <a:pPr eaLnBrk="1" fontAlgn="auto" hangingPunct="1">
              <a:lnSpc>
                <a:spcPct val="150000"/>
              </a:lnSpc>
              <a:spcBef>
                <a:spcPts val="0"/>
              </a:spcBef>
              <a:spcAft>
                <a:spcPts val="0"/>
              </a:spcAft>
              <a:defRPr/>
            </a:pPr>
            <a:r>
              <a:rPr lang="en-US" altLang="zh-CN" sz="2500" b="0">
                <a:solidFill>
                  <a:schemeClr val="tx1"/>
                </a:solidFill>
              </a:rPr>
              <a:t>C</a:t>
            </a:r>
            <a:r>
              <a:rPr lang="zh-CN" altLang="en-US" sz="2500" b="0">
                <a:solidFill>
                  <a:schemeClr val="tx1"/>
                </a:solidFill>
              </a:rPr>
              <a:t>．</a:t>
            </a:r>
            <a:r>
              <a:rPr lang="en-US" altLang="zh-CN" sz="2500" b="0">
                <a:solidFill>
                  <a:schemeClr val="tx1"/>
                </a:solidFill>
              </a:rPr>
              <a:t>They couldn't see the mountain tops above the clouds.</a:t>
            </a:r>
          </a:p>
          <a:p>
            <a:pPr eaLnBrk="1" fontAlgn="auto" hangingPunct="1">
              <a:lnSpc>
                <a:spcPct val="150000"/>
              </a:lnSpc>
              <a:spcBef>
                <a:spcPts val="0"/>
              </a:spcBef>
              <a:spcAft>
                <a:spcPts val="0"/>
              </a:spcAft>
              <a:defRPr/>
            </a:pPr>
            <a:r>
              <a:rPr lang="en-US" altLang="zh-CN" sz="2500" b="0">
                <a:solidFill>
                  <a:schemeClr val="tx1"/>
                </a:solidFill>
              </a:rPr>
              <a:t>D</a:t>
            </a:r>
            <a:r>
              <a:rPr lang="zh-CN" altLang="en-US" sz="2500" b="0">
                <a:solidFill>
                  <a:schemeClr val="tx1"/>
                </a:solidFill>
              </a:rPr>
              <a:t>．</a:t>
            </a:r>
            <a:r>
              <a:rPr lang="en-US" altLang="zh-CN" sz="2500" b="0">
                <a:solidFill>
                  <a:schemeClr val="tx1"/>
                </a:solidFill>
              </a:rPr>
              <a:t>Betty pulled a leaf off a plant although she knew it was wrong.</a:t>
            </a:r>
          </a:p>
        </p:txBody>
      </p:sp>
      <p:sp>
        <p:nvSpPr>
          <p:cNvPr id="5" name="Rectangle 3"/>
          <p:cNvSpPr>
            <a:spLocks noChangeArrowheads="1"/>
          </p:cNvSpPr>
          <p:nvPr/>
        </p:nvSpPr>
        <p:spPr bwMode="auto">
          <a:xfrm>
            <a:off x="457200" y="973932"/>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30"/>
          <p:cNvSpPr>
            <a:spLocks noChangeArrowheads="1"/>
          </p:cNvSpPr>
          <p:nvPr/>
        </p:nvSpPr>
        <p:spPr bwMode="auto">
          <a:xfrm>
            <a:off x="191691" y="857251"/>
            <a:ext cx="8722519" cy="4098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)4.What does the“freshwater”mean in Chinese?</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．新鲜水的    </a:t>
            </a:r>
            <a:r>
              <a:rPr lang="en-US" altLang="zh-CN" sz="2500" b="0">
                <a:solidFill>
                  <a:schemeClr val="tx1"/>
                </a:solidFill>
              </a:rPr>
              <a:t>B</a:t>
            </a:r>
            <a:r>
              <a:rPr lang="zh-CN" altLang="en-US" sz="2500" b="0">
                <a:solidFill>
                  <a:schemeClr val="tx1"/>
                </a:solidFill>
              </a:rPr>
              <a:t>．淡水的  </a:t>
            </a:r>
            <a:r>
              <a:rPr lang="en-US" altLang="zh-CN" sz="2500" b="0">
                <a:solidFill>
                  <a:schemeClr val="tx1"/>
                </a:solidFill>
              </a:rPr>
              <a:t>C</a:t>
            </a:r>
            <a:r>
              <a:rPr lang="zh-CN" altLang="en-US" sz="2500" b="0">
                <a:solidFill>
                  <a:schemeClr val="tx1"/>
                </a:solidFill>
              </a:rPr>
              <a:t>．咸水的    </a:t>
            </a:r>
            <a:r>
              <a:rPr lang="en-US" altLang="zh-CN" sz="2500" b="0">
                <a:solidFill>
                  <a:schemeClr val="tx1"/>
                </a:solidFill>
              </a:rPr>
              <a:t>D</a:t>
            </a:r>
            <a:r>
              <a:rPr lang="zh-CN" altLang="en-US" sz="2500" b="0">
                <a:solidFill>
                  <a:schemeClr val="tx1"/>
                </a:solidFill>
              </a:rPr>
              <a:t>．纯净水的</a:t>
            </a:r>
          </a:p>
          <a:p>
            <a:pPr eaLnBrk="1" fontAlgn="auto" hangingPunct="1">
              <a:lnSpc>
                <a:spcPct val="150000"/>
              </a:lnSpc>
              <a:spcBef>
                <a:spcPts val="0"/>
              </a:spcBef>
              <a:spcAft>
                <a:spcPts val="0"/>
              </a:spcAft>
              <a:defRPr/>
            </a:pPr>
            <a:r>
              <a:rPr lang="en-US" altLang="zh-CN" sz="2500" b="0">
                <a:solidFill>
                  <a:schemeClr val="tx1"/>
                </a:solidFill>
              </a:rPr>
              <a:t>(      )5.What's the main idea of the email?</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To introduce Zhangjiajie.   </a:t>
            </a:r>
          </a:p>
          <a:p>
            <a:pPr eaLnBrk="1" fontAlgn="auto" hangingPunct="1">
              <a:lnSpc>
                <a:spcPct val="150000"/>
              </a:lnSpc>
              <a:spcBef>
                <a:spcPts val="0"/>
              </a:spcBef>
              <a:spcAft>
                <a:spcPts val="0"/>
              </a:spcAft>
              <a:defRPr/>
            </a:pPr>
            <a:r>
              <a:rPr lang="en-US" altLang="zh-CN" sz="2500" b="0">
                <a:solidFill>
                  <a:schemeClr val="tx1"/>
                </a:solidFill>
              </a:rPr>
              <a:t>B</a:t>
            </a:r>
            <a:r>
              <a:rPr lang="zh-CN" altLang="en-US" sz="2500" b="0">
                <a:solidFill>
                  <a:schemeClr val="tx1"/>
                </a:solidFill>
              </a:rPr>
              <a:t>．</a:t>
            </a:r>
            <a:r>
              <a:rPr lang="en-US" altLang="zh-CN" sz="2500" b="0">
                <a:solidFill>
                  <a:schemeClr val="tx1"/>
                </a:solidFill>
              </a:rPr>
              <a:t>To greet the author's parents.</a:t>
            </a:r>
          </a:p>
          <a:p>
            <a:pPr eaLnBrk="1" fontAlgn="auto" hangingPunct="1">
              <a:lnSpc>
                <a:spcPct val="150000"/>
              </a:lnSpc>
              <a:spcBef>
                <a:spcPts val="0"/>
              </a:spcBef>
              <a:spcAft>
                <a:spcPts val="0"/>
              </a:spcAft>
              <a:defRPr/>
            </a:pPr>
            <a:r>
              <a:rPr lang="en-US" altLang="zh-CN" sz="2500" b="0">
                <a:solidFill>
                  <a:schemeClr val="tx1"/>
                </a:solidFill>
              </a:rPr>
              <a:t>C</a:t>
            </a:r>
            <a:r>
              <a:rPr lang="zh-CN" altLang="en-US" sz="2500" b="0">
                <a:solidFill>
                  <a:schemeClr val="tx1"/>
                </a:solidFill>
              </a:rPr>
              <a:t>．</a:t>
            </a:r>
            <a:r>
              <a:rPr lang="en-US" altLang="zh-CN" sz="2500" b="0">
                <a:solidFill>
                  <a:schemeClr val="tx1"/>
                </a:solidFill>
              </a:rPr>
              <a:t>To tell their journey(</a:t>
            </a:r>
            <a:r>
              <a:rPr lang="zh-CN" altLang="en-US" sz="2500" b="0">
                <a:solidFill>
                  <a:schemeClr val="tx1"/>
                </a:solidFill>
              </a:rPr>
              <a:t>旅程</a:t>
            </a:r>
            <a:r>
              <a:rPr lang="en-US" altLang="zh-CN" sz="2500" b="0">
                <a:solidFill>
                  <a:schemeClr val="tx1"/>
                </a:solidFill>
              </a:rPr>
              <a:t>)in Hunan.   </a:t>
            </a:r>
          </a:p>
          <a:p>
            <a:pPr eaLnBrk="1" fontAlgn="auto" hangingPunct="1">
              <a:lnSpc>
                <a:spcPct val="150000"/>
              </a:lnSpc>
              <a:spcBef>
                <a:spcPts val="0"/>
              </a:spcBef>
              <a:spcAft>
                <a:spcPts val="0"/>
              </a:spcAft>
              <a:defRPr/>
            </a:pPr>
            <a:r>
              <a:rPr lang="en-US" altLang="zh-CN" sz="2500" b="0">
                <a:solidFill>
                  <a:schemeClr val="tx1"/>
                </a:solidFill>
              </a:rPr>
              <a:t>D</a:t>
            </a:r>
            <a:r>
              <a:rPr lang="zh-CN" altLang="en-US" sz="2500" b="0">
                <a:solidFill>
                  <a:schemeClr val="tx1"/>
                </a:solidFill>
              </a:rPr>
              <a:t>．</a:t>
            </a:r>
            <a:r>
              <a:rPr lang="en-US" altLang="zh-CN" sz="2500" b="0">
                <a:solidFill>
                  <a:schemeClr val="tx1"/>
                </a:solidFill>
              </a:rPr>
              <a:t>To thank Lingling's uncle.</a:t>
            </a:r>
          </a:p>
        </p:txBody>
      </p:sp>
      <p:sp>
        <p:nvSpPr>
          <p:cNvPr id="5" name="Rectangle 3"/>
          <p:cNvSpPr>
            <a:spLocks noChangeArrowheads="1"/>
          </p:cNvSpPr>
          <p:nvPr/>
        </p:nvSpPr>
        <p:spPr bwMode="auto">
          <a:xfrm>
            <a:off x="457200" y="973932"/>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B</a:t>
            </a:r>
            <a:endParaRPr lang="zh-CN" altLang="en-US" sz="2500"/>
          </a:p>
        </p:txBody>
      </p:sp>
      <p:sp>
        <p:nvSpPr>
          <p:cNvPr id="4" name="Rectangle 3"/>
          <p:cNvSpPr>
            <a:spLocks noChangeArrowheads="1"/>
          </p:cNvSpPr>
          <p:nvPr/>
        </p:nvSpPr>
        <p:spPr bwMode="auto">
          <a:xfrm>
            <a:off x="457200" y="2224088"/>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C</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矩形 30"/>
          <p:cNvSpPr>
            <a:spLocks noChangeArrowheads="1"/>
          </p:cNvSpPr>
          <p:nvPr/>
        </p:nvSpPr>
        <p:spPr bwMode="auto">
          <a:xfrm>
            <a:off x="191691" y="857250"/>
            <a:ext cx="8722519" cy="410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zh-CN" altLang="en-US" sz="2500">
                <a:solidFill>
                  <a:schemeClr val="tx1"/>
                </a:solidFill>
              </a:rPr>
              <a:t>二、根据</a:t>
            </a:r>
            <a:r>
              <a:rPr lang="en-US" altLang="zh-CN" sz="2500">
                <a:solidFill>
                  <a:schemeClr val="tx1"/>
                </a:solidFill>
              </a:rPr>
              <a:t>Act.3</a:t>
            </a:r>
            <a:r>
              <a:rPr lang="zh-CN" altLang="en-US" sz="2500">
                <a:solidFill>
                  <a:schemeClr val="tx1"/>
                </a:solidFill>
              </a:rPr>
              <a:t>课文完成下列短文填空。</a:t>
            </a:r>
          </a:p>
          <a:p>
            <a:pPr eaLnBrk="1" fontAlgn="auto" hangingPunct="1">
              <a:lnSpc>
                <a:spcPct val="150000"/>
              </a:lnSpc>
              <a:spcBef>
                <a:spcPts val="0"/>
              </a:spcBef>
              <a:spcAft>
                <a:spcPts val="0"/>
              </a:spcAft>
              <a:defRPr/>
            </a:pPr>
            <a:r>
              <a:rPr lang="en-US" altLang="zh-CN" sz="2500" b="0">
                <a:solidFill>
                  <a:schemeClr val="tx1"/>
                </a:solidFill>
              </a:rPr>
              <a:t>    I'm having a wonderful time in Zhangjiajie.It's famous for the strange 1.____________ of its tall rocks.Last night we 2.____________ by a small lake.During the night, a noise 3.____________ everybody up.We thought somebody was moving 4.____________.At last, we found 5. ____________ was just a hungry monkey looking for food.</a:t>
            </a:r>
          </a:p>
        </p:txBody>
      </p:sp>
      <p:sp>
        <p:nvSpPr>
          <p:cNvPr id="5" name="Rectangle 3"/>
          <p:cNvSpPr>
            <a:spLocks noChangeArrowheads="1"/>
          </p:cNvSpPr>
          <p:nvPr/>
        </p:nvSpPr>
        <p:spPr bwMode="auto">
          <a:xfrm>
            <a:off x="1828800" y="2114551"/>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shape</a:t>
            </a:r>
          </a:p>
        </p:txBody>
      </p:sp>
      <p:sp>
        <p:nvSpPr>
          <p:cNvPr id="4" name="Rectangle 3"/>
          <p:cNvSpPr>
            <a:spLocks noChangeArrowheads="1"/>
          </p:cNvSpPr>
          <p:nvPr/>
        </p:nvSpPr>
        <p:spPr bwMode="auto">
          <a:xfrm>
            <a:off x="806054" y="2646760"/>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camped</a:t>
            </a:r>
          </a:p>
        </p:txBody>
      </p:sp>
      <p:sp>
        <p:nvSpPr>
          <p:cNvPr id="6" name="Rectangle 3"/>
          <p:cNvSpPr>
            <a:spLocks noChangeArrowheads="1"/>
          </p:cNvSpPr>
          <p:nvPr/>
        </p:nvSpPr>
        <p:spPr bwMode="auto">
          <a:xfrm>
            <a:off x="975122" y="3257551"/>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woke</a:t>
            </a:r>
          </a:p>
        </p:txBody>
      </p:sp>
      <p:sp>
        <p:nvSpPr>
          <p:cNvPr id="8" name="Rectangle 3"/>
          <p:cNvSpPr>
            <a:spLocks noChangeArrowheads="1"/>
          </p:cNvSpPr>
          <p:nvPr/>
        </p:nvSpPr>
        <p:spPr bwMode="auto">
          <a:xfrm>
            <a:off x="1828800" y="3829051"/>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about</a:t>
            </a:r>
          </a:p>
        </p:txBody>
      </p:sp>
      <p:sp>
        <p:nvSpPr>
          <p:cNvPr id="7" name="Rectangle 3"/>
          <p:cNvSpPr>
            <a:spLocks noChangeArrowheads="1"/>
          </p:cNvSpPr>
          <p:nvPr/>
        </p:nvSpPr>
        <p:spPr bwMode="auto">
          <a:xfrm>
            <a:off x="6722269" y="3885010"/>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it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P spid="8"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a:spLocks noChangeArrowheads="1"/>
          </p:cNvSpPr>
          <p:nvPr/>
        </p:nvSpPr>
        <p:spPr bwMode="auto">
          <a:xfrm>
            <a:off x="2628900" y="857250"/>
            <a:ext cx="514350" cy="571500"/>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91435" tIns="45717" rIns="91435" bIns="45717" anchor="ct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endParaRPr lang="zh-CN" altLang="en-US" sz="2500" b="0">
              <a:solidFill>
                <a:schemeClr val="bg1"/>
              </a:solidFill>
              <a:latin typeface="微软雅黑" panose="020B0503020204020204" pitchFamily="34" charset="-122"/>
              <a:ea typeface="微软雅黑" panose="020B0503020204020204" pitchFamily="34" charset="-122"/>
            </a:endParaRPr>
          </a:p>
        </p:txBody>
      </p:sp>
      <p:sp>
        <p:nvSpPr>
          <p:cNvPr id="7" name="TextBox 6"/>
          <p:cNvSpPr txBox="1">
            <a:spLocks noChangeArrowheads="1"/>
          </p:cNvSpPr>
          <p:nvPr/>
        </p:nvSpPr>
        <p:spPr bwMode="auto">
          <a:xfrm>
            <a:off x="2600325" y="919162"/>
            <a:ext cx="566738" cy="482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spAutoFit/>
          </a:bodyP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b="0">
                <a:solidFill>
                  <a:schemeClr val="bg1"/>
                </a:solidFill>
                <a:latin typeface="微软雅黑" panose="020B0503020204020204" pitchFamily="34" charset="-122"/>
                <a:ea typeface="微软雅黑" panose="020B0503020204020204" pitchFamily="34" charset="-122"/>
              </a:rPr>
              <a:t>01</a:t>
            </a:r>
            <a:endParaRPr lang="zh-CN" altLang="en-US" sz="2500" b="0">
              <a:solidFill>
                <a:schemeClr val="bg1"/>
              </a:solidFill>
              <a:latin typeface="微软雅黑" panose="020B0503020204020204" pitchFamily="34" charset="-122"/>
              <a:ea typeface="微软雅黑" panose="020B0503020204020204" pitchFamily="34" charset="-122"/>
            </a:endParaRPr>
          </a:p>
        </p:txBody>
      </p:sp>
      <p:grpSp>
        <p:nvGrpSpPr>
          <p:cNvPr id="2" name="组合 7"/>
          <p:cNvGrpSpPr/>
          <p:nvPr/>
        </p:nvGrpSpPr>
        <p:grpSpPr bwMode="auto">
          <a:xfrm>
            <a:off x="3225404" y="857250"/>
            <a:ext cx="3362325" cy="571500"/>
            <a:chOff x="3369875" y="1633364"/>
            <a:chExt cx="3362365" cy="432048"/>
          </a:xfrm>
        </p:grpSpPr>
        <p:sp>
          <p:nvSpPr>
            <p:cNvPr id="4118" name="矩形 8"/>
            <p:cNvSpPr>
              <a:spLocks noChangeArrowheads="1"/>
            </p:cNvSpPr>
            <p:nvPr/>
          </p:nvSpPr>
          <p:spPr bwMode="auto">
            <a:xfrm>
              <a:off x="3369875" y="1633364"/>
              <a:ext cx="3362365" cy="432048"/>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121913" tIns="60956" rIns="121913" bIns="60956" anchor="ct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endParaRPr lang="zh-CN" altLang="en-US" sz="2500" b="0">
                <a:solidFill>
                  <a:schemeClr val="bg1"/>
                </a:solidFill>
                <a:latin typeface="微软雅黑" panose="020B0503020204020204" pitchFamily="34" charset="-122"/>
                <a:ea typeface="微软雅黑" panose="020B0503020204020204" pitchFamily="34" charset="-122"/>
              </a:endParaRPr>
            </a:p>
          </p:txBody>
        </p:sp>
        <p:sp>
          <p:nvSpPr>
            <p:cNvPr id="4119" name="TextBox 9">
              <a:hlinkClick r:id="rId2" action="ppaction://hlinksldjump"/>
            </p:cNvPr>
            <p:cNvSpPr txBox="1">
              <a:spLocks noChangeArrowheads="1"/>
            </p:cNvSpPr>
            <p:nvPr/>
          </p:nvSpPr>
          <p:spPr bwMode="auto">
            <a:xfrm>
              <a:off x="3497273" y="1680169"/>
              <a:ext cx="1812363" cy="383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3" tIns="60956" rIns="121913" bIns="60956">
              <a:spAutoFit/>
            </a:bodyP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zh-CN" altLang="en-US" sz="2500" b="0" dirty="0">
                  <a:solidFill>
                    <a:schemeClr val="bg1"/>
                  </a:solidFill>
                  <a:latin typeface="微软雅黑" panose="020B0503020204020204" pitchFamily="34" charset="-122"/>
                  <a:ea typeface="微软雅黑" panose="020B0503020204020204" pitchFamily="34" charset="-122"/>
                </a:rPr>
                <a:t>课 前 预 习</a:t>
              </a:r>
            </a:p>
          </p:txBody>
        </p:sp>
      </p:grpSp>
      <p:sp>
        <p:nvSpPr>
          <p:cNvPr id="11" name="矩形 10"/>
          <p:cNvSpPr>
            <a:spLocks noChangeArrowheads="1"/>
          </p:cNvSpPr>
          <p:nvPr/>
        </p:nvSpPr>
        <p:spPr bwMode="auto">
          <a:xfrm>
            <a:off x="2628900" y="1772841"/>
            <a:ext cx="514350" cy="570309"/>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91435" tIns="45717" rIns="91435" bIns="45717" anchor="ct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endParaRPr lang="zh-CN" altLang="en-US" sz="2500" b="0">
              <a:solidFill>
                <a:schemeClr val="bg1"/>
              </a:solidFill>
              <a:latin typeface="微软雅黑" panose="020B0503020204020204" pitchFamily="34" charset="-122"/>
              <a:ea typeface="微软雅黑" panose="020B0503020204020204" pitchFamily="34" charset="-122"/>
            </a:endParaRPr>
          </a:p>
        </p:txBody>
      </p:sp>
      <p:sp>
        <p:nvSpPr>
          <p:cNvPr id="12" name="TextBox 11"/>
          <p:cNvSpPr txBox="1">
            <a:spLocks noChangeArrowheads="1"/>
          </p:cNvSpPr>
          <p:nvPr/>
        </p:nvSpPr>
        <p:spPr bwMode="auto">
          <a:xfrm>
            <a:off x="2600325" y="1833563"/>
            <a:ext cx="566738" cy="483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spAutoFit/>
          </a:bodyP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b="0">
                <a:solidFill>
                  <a:schemeClr val="bg1"/>
                </a:solidFill>
                <a:latin typeface="微软雅黑" panose="020B0503020204020204" pitchFamily="34" charset="-122"/>
                <a:ea typeface="微软雅黑" panose="020B0503020204020204" pitchFamily="34" charset="-122"/>
              </a:rPr>
              <a:t>02</a:t>
            </a:r>
            <a:endParaRPr lang="zh-CN" altLang="en-US" sz="2500" b="0">
              <a:solidFill>
                <a:schemeClr val="bg1"/>
              </a:solidFill>
              <a:latin typeface="微软雅黑" panose="020B0503020204020204" pitchFamily="34" charset="-122"/>
              <a:ea typeface="微软雅黑" panose="020B0503020204020204" pitchFamily="34" charset="-122"/>
            </a:endParaRPr>
          </a:p>
        </p:txBody>
      </p:sp>
      <p:grpSp>
        <p:nvGrpSpPr>
          <p:cNvPr id="3" name="组合 12"/>
          <p:cNvGrpSpPr/>
          <p:nvPr/>
        </p:nvGrpSpPr>
        <p:grpSpPr bwMode="auto">
          <a:xfrm>
            <a:off x="3225404" y="1771650"/>
            <a:ext cx="3362325" cy="570310"/>
            <a:chOff x="3369875" y="2263434"/>
            <a:chExt cx="3362365" cy="432048"/>
          </a:xfrm>
        </p:grpSpPr>
        <p:sp>
          <p:nvSpPr>
            <p:cNvPr id="4116" name="矩形 13"/>
            <p:cNvSpPr>
              <a:spLocks noChangeArrowheads="1"/>
            </p:cNvSpPr>
            <p:nvPr/>
          </p:nvSpPr>
          <p:spPr bwMode="auto">
            <a:xfrm>
              <a:off x="3369875" y="2263434"/>
              <a:ext cx="3362365" cy="432048"/>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121913" tIns="60956" rIns="121913" bIns="60956" anchor="ct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endParaRPr lang="zh-CN" altLang="en-US" sz="2500" b="0">
                <a:solidFill>
                  <a:schemeClr val="bg1"/>
                </a:solidFill>
                <a:latin typeface="微软雅黑" panose="020B0503020204020204" pitchFamily="34" charset="-122"/>
                <a:ea typeface="微软雅黑" panose="020B0503020204020204" pitchFamily="34" charset="-122"/>
              </a:endParaRPr>
            </a:p>
          </p:txBody>
        </p:sp>
        <p:sp>
          <p:nvSpPr>
            <p:cNvPr id="4117" name="TextBox 14">
              <a:hlinkClick r:id="rId3" action="ppaction://hlinksldjump"/>
            </p:cNvPr>
            <p:cNvSpPr txBox="1">
              <a:spLocks noChangeArrowheads="1"/>
            </p:cNvSpPr>
            <p:nvPr/>
          </p:nvSpPr>
          <p:spPr bwMode="auto">
            <a:xfrm>
              <a:off x="3497273" y="2310337"/>
              <a:ext cx="1812363" cy="384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3" tIns="60956" rIns="121913" bIns="60956">
              <a:spAutoFit/>
            </a:bodyP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zh-CN" altLang="en-US" sz="2500" b="0">
                  <a:solidFill>
                    <a:schemeClr val="bg1"/>
                  </a:solidFill>
                  <a:latin typeface="微软雅黑" panose="020B0503020204020204" pitchFamily="34" charset="-122"/>
                  <a:ea typeface="微软雅黑" panose="020B0503020204020204" pitchFamily="34" charset="-122"/>
                </a:rPr>
                <a:t>课 堂 导 学</a:t>
              </a:r>
            </a:p>
          </p:txBody>
        </p:sp>
      </p:grpSp>
      <p:sp>
        <p:nvSpPr>
          <p:cNvPr id="16" name="矩形 15"/>
          <p:cNvSpPr>
            <a:spLocks noChangeArrowheads="1"/>
          </p:cNvSpPr>
          <p:nvPr/>
        </p:nvSpPr>
        <p:spPr bwMode="auto">
          <a:xfrm>
            <a:off x="2628900" y="2800350"/>
            <a:ext cx="514350" cy="571500"/>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91435" tIns="45717" rIns="91435" bIns="45717" anchor="ct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endParaRPr lang="zh-CN" altLang="en-US" sz="2500" b="0">
              <a:solidFill>
                <a:schemeClr val="bg1"/>
              </a:solidFill>
              <a:latin typeface="微软雅黑" panose="020B0503020204020204" pitchFamily="34" charset="-122"/>
              <a:ea typeface="微软雅黑" panose="020B0503020204020204" pitchFamily="34" charset="-122"/>
            </a:endParaRPr>
          </a:p>
        </p:txBody>
      </p:sp>
      <p:sp>
        <p:nvSpPr>
          <p:cNvPr id="17" name="TextBox 16"/>
          <p:cNvSpPr txBox="1">
            <a:spLocks noChangeArrowheads="1"/>
          </p:cNvSpPr>
          <p:nvPr/>
        </p:nvSpPr>
        <p:spPr bwMode="auto">
          <a:xfrm>
            <a:off x="2600325" y="2861073"/>
            <a:ext cx="566738" cy="483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spAutoFit/>
          </a:bodyP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b="0">
                <a:solidFill>
                  <a:schemeClr val="bg1"/>
                </a:solidFill>
                <a:latin typeface="微软雅黑" panose="020B0503020204020204" pitchFamily="34" charset="-122"/>
                <a:ea typeface="微软雅黑" panose="020B0503020204020204" pitchFamily="34" charset="-122"/>
              </a:rPr>
              <a:t>03</a:t>
            </a:r>
            <a:endParaRPr lang="zh-CN" altLang="en-US" sz="2500" b="0">
              <a:solidFill>
                <a:schemeClr val="bg1"/>
              </a:solidFill>
              <a:latin typeface="微软雅黑" panose="020B0503020204020204" pitchFamily="34" charset="-122"/>
              <a:ea typeface="微软雅黑" panose="020B0503020204020204" pitchFamily="34" charset="-122"/>
            </a:endParaRPr>
          </a:p>
        </p:txBody>
      </p:sp>
      <p:grpSp>
        <p:nvGrpSpPr>
          <p:cNvPr id="4" name="组合 17"/>
          <p:cNvGrpSpPr/>
          <p:nvPr/>
        </p:nvGrpSpPr>
        <p:grpSpPr bwMode="auto">
          <a:xfrm>
            <a:off x="3225404" y="2800350"/>
            <a:ext cx="3362325" cy="571500"/>
            <a:chOff x="3369875" y="2893504"/>
            <a:chExt cx="3362365" cy="432048"/>
          </a:xfrm>
        </p:grpSpPr>
        <p:sp>
          <p:nvSpPr>
            <p:cNvPr id="4114" name="矩形 18"/>
            <p:cNvSpPr>
              <a:spLocks noChangeArrowheads="1"/>
            </p:cNvSpPr>
            <p:nvPr/>
          </p:nvSpPr>
          <p:spPr bwMode="auto">
            <a:xfrm>
              <a:off x="3369875" y="2893504"/>
              <a:ext cx="3362365" cy="432048"/>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121913" tIns="60956" rIns="121913" bIns="60956" anchor="ct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endParaRPr lang="zh-CN" altLang="en-US" sz="2500" b="0">
                <a:solidFill>
                  <a:schemeClr val="bg1"/>
                </a:solidFill>
                <a:latin typeface="微软雅黑" panose="020B0503020204020204" pitchFamily="34" charset="-122"/>
                <a:ea typeface="微软雅黑" panose="020B0503020204020204" pitchFamily="34" charset="-122"/>
              </a:endParaRPr>
            </a:p>
          </p:txBody>
        </p:sp>
        <p:sp>
          <p:nvSpPr>
            <p:cNvPr id="4115" name="TextBox 19">
              <a:hlinkClick r:id="rId4" action="ppaction://hlinksldjump"/>
            </p:cNvPr>
            <p:cNvSpPr txBox="1">
              <a:spLocks noChangeArrowheads="1"/>
            </p:cNvSpPr>
            <p:nvPr/>
          </p:nvSpPr>
          <p:spPr bwMode="auto">
            <a:xfrm>
              <a:off x="3497273" y="2940309"/>
              <a:ext cx="1812363" cy="383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3" tIns="60956" rIns="121913" bIns="60956">
              <a:spAutoFit/>
            </a:bodyP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zh-CN" altLang="en-US" sz="2500" b="0">
                  <a:solidFill>
                    <a:schemeClr val="bg1"/>
                  </a:solidFill>
                  <a:latin typeface="微软雅黑" panose="020B0503020204020204" pitchFamily="34" charset="-122"/>
                  <a:ea typeface="微软雅黑" panose="020B0503020204020204" pitchFamily="34" charset="-122"/>
                </a:rPr>
                <a:t>课 文 理 解</a:t>
              </a:r>
            </a:p>
          </p:txBody>
        </p:sp>
      </p:grpSp>
      <p:sp>
        <p:nvSpPr>
          <p:cNvPr id="31" name="五边形 30"/>
          <p:cNvSpPr>
            <a:spLocks noChangeArrowheads="1"/>
          </p:cNvSpPr>
          <p:nvPr/>
        </p:nvSpPr>
        <p:spPr bwMode="auto">
          <a:xfrm>
            <a:off x="0" y="194073"/>
            <a:ext cx="372666" cy="431006"/>
          </a:xfrm>
          <a:prstGeom prst="homePlate">
            <a:avLst>
              <a:gd name="adj" fmla="val 50000"/>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91435" tIns="45717" rIns="91435" bIns="45717" anchor="ct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endParaRPr lang="zh-CN" altLang="en-US" sz="1800" b="0">
              <a:solidFill>
                <a:srgbClr val="FFFFFF"/>
              </a:solidFill>
              <a:latin typeface="Calibri" panose="020F0502020204030204" pitchFamily="34" charset="0"/>
            </a:endParaRPr>
          </a:p>
        </p:txBody>
      </p:sp>
      <p:sp>
        <p:nvSpPr>
          <p:cNvPr id="32" name="TextBox 31"/>
          <p:cNvSpPr txBox="1">
            <a:spLocks noChangeArrowheads="1"/>
          </p:cNvSpPr>
          <p:nvPr/>
        </p:nvSpPr>
        <p:spPr bwMode="auto">
          <a:xfrm>
            <a:off x="416719" y="170260"/>
            <a:ext cx="1497806" cy="458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spAutoFit/>
          </a:bodyP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zh-CN" altLang="en-US" sz="2400">
                <a:solidFill>
                  <a:srgbClr val="483018"/>
                </a:solidFill>
                <a:latin typeface="微软雅黑" panose="020B0503020204020204" pitchFamily="34" charset="-122"/>
                <a:ea typeface="微软雅黑" panose="020B0503020204020204" pitchFamily="34" charset="-122"/>
              </a:rPr>
              <a:t>目录导航 </a:t>
            </a:r>
            <a:endParaRPr lang="en-US" altLang="zh-CN" sz="2400">
              <a:solidFill>
                <a:srgbClr val="483018"/>
              </a:solidFill>
              <a:latin typeface="微软雅黑" panose="020B0503020204020204" pitchFamily="34" charset="-122"/>
              <a:ea typeface="微软雅黑" panose="020B0503020204020204" pitchFamily="34" charset="-122"/>
            </a:endParaRPr>
          </a:p>
        </p:txBody>
      </p:sp>
      <p:sp>
        <p:nvSpPr>
          <p:cNvPr id="19" name="矩形 18"/>
          <p:cNvSpPr>
            <a:spLocks noChangeArrowheads="1"/>
          </p:cNvSpPr>
          <p:nvPr/>
        </p:nvSpPr>
        <p:spPr bwMode="auto">
          <a:xfrm>
            <a:off x="2670572" y="3714750"/>
            <a:ext cx="514350" cy="571500"/>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91435" tIns="45717" rIns="91435" bIns="45717" anchor="ct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endParaRPr lang="zh-CN" altLang="en-US" sz="2500" b="0">
              <a:solidFill>
                <a:schemeClr val="bg1"/>
              </a:solidFill>
              <a:latin typeface="微软雅黑" panose="020B0503020204020204" pitchFamily="34" charset="-122"/>
              <a:ea typeface="微软雅黑" panose="020B0503020204020204" pitchFamily="34" charset="-122"/>
            </a:endParaRPr>
          </a:p>
        </p:txBody>
      </p:sp>
      <p:sp>
        <p:nvSpPr>
          <p:cNvPr id="20" name="TextBox 19"/>
          <p:cNvSpPr txBox="1">
            <a:spLocks noChangeArrowheads="1"/>
          </p:cNvSpPr>
          <p:nvPr/>
        </p:nvSpPr>
        <p:spPr bwMode="auto">
          <a:xfrm>
            <a:off x="2641997" y="3776662"/>
            <a:ext cx="566738" cy="482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spAutoFit/>
          </a:bodyP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b="0">
                <a:solidFill>
                  <a:schemeClr val="bg1"/>
                </a:solidFill>
                <a:latin typeface="微软雅黑" panose="020B0503020204020204" pitchFamily="34" charset="-122"/>
                <a:ea typeface="微软雅黑" panose="020B0503020204020204" pitchFamily="34" charset="-122"/>
              </a:rPr>
              <a:t>04</a:t>
            </a:r>
            <a:endParaRPr lang="zh-CN" altLang="en-US" sz="2500" b="0">
              <a:solidFill>
                <a:schemeClr val="bg1"/>
              </a:solidFill>
              <a:latin typeface="微软雅黑" panose="020B0503020204020204" pitchFamily="34" charset="-122"/>
              <a:ea typeface="微软雅黑" panose="020B0503020204020204" pitchFamily="34" charset="-122"/>
            </a:endParaRPr>
          </a:p>
        </p:txBody>
      </p:sp>
      <p:grpSp>
        <p:nvGrpSpPr>
          <p:cNvPr id="5" name="组合 17"/>
          <p:cNvGrpSpPr/>
          <p:nvPr/>
        </p:nvGrpSpPr>
        <p:grpSpPr bwMode="auto">
          <a:xfrm>
            <a:off x="3267075" y="3714750"/>
            <a:ext cx="3362325" cy="571500"/>
            <a:chOff x="3369875" y="2893504"/>
            <a:chExt cx="3362365" cy="432048"/>
          </a:xfrm>
        </p:grpSpPr>
        <p:sp>
          <p:nvSpPr>
            <p:cNvPr id="4112" name="矩形 18"/>
            <p:cNvSpPr>
              <a:spLocks noChangeArrowheads="1"/>
            </p:cNvSpPr>
            <p:nvPr/>
          </p:nvSpPr>
          <p:spPr bwMode="auto">
            <a:xfrm>
              <a:off x="3369875" y="2893504"/>
              <a:ext cx="3362365" cy="432048"/>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121913" tIns="60956" rIns="121913" bIns="60956" anchor="ct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endParaRPr lang="zh-CN" altLang="en-US" sz="2500" b="0">
                <a:solidFill>
                  <a:schemeClr val="bg1"/>
                </a:solidFill>
                <a:latin typeface="微软雅黑" panose="020B0503020204020204" pitchFamily="34" charset="-122"/>
                <a:ea typeface="微软雅黑" panose="020B0503020204020204" pitchFamily="34" charset="-122"/>
              </a:endParaRPr>
            </a:p>
          </p:txBody>
        </p:sp>
        <p:sp>
          <p:nvSpPr>
            <p:cNvPr id="4113" name="TextBox 19">
              <a:hlinkClick r:id="rId5" action="ppaction://hlinksldjump"/>
            </p:cNvPr>
            <p:cNvSpPr txBox="1">
              <a:spLocks noChangeArrowheads="1"/>
            </p:cNvSpPr>
            <p:nvPr/>
          </p:nvSpPr>
          <p:spPr bwMode="auto">
            <a:xfrm>
              <a:off x="3497274" y="2940309"/>
              <a:ext cx="1812363" cy="383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3" tIns="60956" rIns="121913" bIns="60956">
              <a:spAutoFit/>
            </a:bodyP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zh-CN" altLang="en-US" sz="2500" b="0">
                  <a:solidFill>
                    <a:schemeClr val="bg1"/>
                  </a:solidFill>
                  <a:latin typeface="微软雅黑" panose="020B0503020204020204" pitchFamily="34" charset="-122"/>
                  <a:ea typeface="微软雅黑" panose="020B0503020204020204" pitchFamily="34" charset="-122"/>
                </a:rPr>
                <a:t>巩 固 提 升</a:t>
              </a: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animEffect transition="in" filter="fade">
                                      <p:cBhvr>
                                        <p:cTn id="13" dur="500"/>
                                        <p:tgtEl>
                                          <p:spTgt spid="32"/>
                                        </p:tgtEl>
                                      </p:cBhvr>
                                    </p:animEffect>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15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0-#ppt_w/2"/>
                                          </p:val>
                                        </p:tav>
                                        <p:tav tm="100000">
                                          <p:val>
                                            <p:strVal val="#ppt_x"/>
                                          </p:val>
                                        </p:tav>
                                      </p:tavLst>
                                    </p:anim>
                                    <p:anim calcmode="lin" valueType="num">
                                      <p:cBhvr additive="base">
                                        <p:cTn id="22" dur="500" fill="hold"/>
                                        <p:tgtEl>
                                          <p:spTgt spid="11"/>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25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0-#ppt_w/2"/>
                                          </p:val>
                                        </p:tav>
                                        <p:tav tm="100000">
                                          <p:val>
                                            <p:strVal val="#ppt_x"/>
                                          </p:val>
                                        </p:tav>
                                      </p:tavLst>
                                    </p:anim>
                                    <p:anim calcmode="lin" valueType="num">
                                      <p:cBhvr additive="base">
                                        <p:cTn id="26" dur="500" fill="hold"/>
                                        <p:tgtEl>
                                          <p:spTgt spid="16"/>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49" presetClass="entr" presetSubtype="0" decel="10000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fltVal val="0"/>
                                          </p:val>
                                        </p:tav>
                                        <p:tav tm="100000">
                                          <p:val>
                                            <p:strVal val="#ppt_w"/>
                                          </p:val>
                                        </p:tav>
                                      </p:tavLst>
                                    </p:anim>
                                    <p:anim calcmode="lin" valueType="num">
                                      <p:cBhvr>
                                        <p:cTn id="31" dur="500" fill="hold"/>
                                        <p:tgtEl>
                                          <p:spTgt spid="7"/>
                                        </p:tgtEl>
                                        <p:attrNameLst>
                                          <p:attrName>ppt_h</p:attrName>
                                        </p:attrNameLst>
                                      </p:cBhvr>
                                      <p:tavLst>
                                        <p:tav tm="0">
                                          <p:val>
                                            <p:fltVal val="0"/>
                                          </p:val>
                                        </p:tav>
                                        <p:tav tm="100000">
                                          <p:val>
                                            <p:strVal val="#ppt_h"/>
                                          </p:val>
                                        </p:tav>
                                      </p:tavLst>
                                    </p:anim>
                                    <p:anim calcmode="lin" valueType="num">
                                      <p:cBhvr>
                                        <p:cTn id="32" dur="500" fill="hold"/>
                                        <p:tgtEl>
                                          <p:spTgt spid="7"/>
                                        </p:tgtEl>
                                        <p:attrNameLst>
                                          <p:attrName>style.rotation</p:attrName>
                                        </p:attrNameLst>
                                      </p:cBhvr>
                                      <p:tavLst>
                                        <p:tav tm="0">
                                          <p:val>
                                            <p:fltVal val="360"/>
                                          </p:val>
                                        </p:tav>
                                        <p:tav tm="100000">
                                          <p:val>
                                            <p:fltVal val="0"/>
                                          </p:val>
                                        </p:tav>
                                      </p:tavLst>
                                    </p:anim>
                                    <p:animEffect transition="in" filter="fade">
                                      <p:cBhvr>
                                        <p:cTn id="33" dur="500"/>
                                        <p:tgtEl>
                                          <p:spTgt spid="7"/>
                                        </p:tgtEl>
                                      </p:cBhvr>
                                    </p:animEffect>
                                  </p:childTnLst>
                                </p:cTn>
                              </p:par>
                            </p:childTnLst>
                          </p:cTn>
                        </p:par>
                        <p:par>
                          <p:cTn id="34" fill="hold">
                            <p:stCondLst>
                              <p:cond delay="2000"/>
                            </p:stCondLst>
                            <p:childTnLst>
                              <p:par>
                                <p:cTn id="35" presetID="22" presetClass="entr" presetSubtype="8"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left)">
                                      <p:cBhvr>
                                        <p:cTn id="37" dur="500"/>
                                        <p:tgtEl>
                                          <p:spTgt spid="2"/>
                                        </p:tgtEl>
                                      </p:cBhvr>
                                    </p:animEffect>
                                  </p:childTnLst>
                                </p:cTn>
                              </p:par>
                            </p:childTnLst>
                          </p:cTn>
                        </p:par>
                        <p:par>
                          <p:cTn id="38" fill="hold">
                            <p:stCondLst>
                              <p:cond delay="2500"/>
                            </p:stCondLst>
                            <p:childTnLst>
                              <p:par>
                                <p:cTn id="39" presetID="49" presetClass="entr" presetSubtype="0" decel="10000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500" fill="hold"/>
                                        <p:tgtEl>
                                          <p:spTgt spid="12"/>
                                        </p:tgtEl>
                                        <p:attrNameLst>
                                          <p:attrName>ppt_w</p:attrName>
                                        </p:attrNameLst>
                                      </p:cBhvr>
                                      <p:tavLst>
                                        <p:tav tm="0">
                                          <p:val>
                                            <p:fltVal val="0"/>
                                          </p:val>
                                        </p:tav>
                                        <p:tav tm="100000">
                                          <p:val>
                                            <p:strVal val="#ppt_w"/>
                                          </p:val>
                                        </p:tav>
                                      </p:tavLst>
                                    </p:anim>
                                    <p:anim calcmode="lin" valueType="num">
                                      <p:cBhvr>
                                        <p:cTn id="42" dur="500" fill="hold"/>
                                        <p:tgtEl>
                                          <p:spTgt spid="12"/>
                                        </p:tgtEl>
                                        <p:attrNameLst>
                                          <p:attrName>ppt_h</p:attrName>
                                        </p:attrNameLst>
                                      </p:cBhvr>
                                      <p:tavLst>
                                        <p:tav tm="0">
                                          <p:val>
                                            <p:fltVal val="0"/>
                                          </p:val>
                                        </p:tav>
                                        <p:tav tm="100000">
                                          <p:val>
                                            <p:strVal val="#ppt_h"/>
                                          </p:val>
                                        </p:tav>
                                      </p:tavLst>
                                    </p:anim>
                                    <p:anim calcmode="lin" valueType="num">
                                      <p:cBhvr>
                                        <p:cTn id="43" dur="500" fill="hold"/>
                                        <p:tgtEl>
                                          <p:spTgt spid="12"/>
                                        </p:tgtEl>
                                        <p:attrNameLst>
                                          <p:attrName>style.rotation</p:attrName>
                                        </p:attrNameLst>
                                      </p:cBhvr>
                                      <p:tavLst>
                                        <p:tav tm="0">
                                          <p:val>
                                            <p:fltVal val="360"/>
                                          </p:val>
                                        </p:tav>
                                        <p:tav tm="100000">
                                          <p:val>
                                            <p:fltVal val="0"/>
                                          </p:val>
                                        </p:tav>
                                      </p:tavLst>
                                    </p:anim>
                                    <p:animEffect transition="in" filter="fade">
                                      <p:cBhvr>
                                        <p:cTn id="44" dur="500"/>
                                        <p:tgtEl>
                                          <p:spTgt spid="12"/>
                                        </p:tgtEl>
                                      </p:cBhvr>
                                    </p:animEffect>
                                  </p:childTnLst>
                                </p:cTn>
                              </p:par>
                            </p:childTnLst>
                          </p:cTn>
                        </p:par>
                        <p:par>
                          <p:cTn id="45" fill="hold">
                            <p:stCondLst>
                              <p:cond delay="3000"/>
                            </p:stCondLst>
                            <p:childTnLst>
                              <p:par>
                                <p:cTn id="46" presetID="22" presetClass="entr" presetSubtype="8" fill="hold" nodeType="after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wipe(left)">
                                      <p:cBhvr>
                                        <p:cTn id="48" dur="500"/>
                                        <p:tgtEl>
                                          <p:spTgt spid="3"/>
                                        </p:tgtEl>
                                      </p:cBhvr>
                                    </p:animEffect>
                                  </p:childTnLst>
                                </p:cTn>
                              </p:par>
                            </p:childTnLst>
                          </p:cTn>
                        </p:par>
                        <p:par>
                          <p:cTn id="49" fill="hold">
                            <p:stCondLst>
                              <p:cond delay="3500"/>
                            </p:stCondLst>
                            <p:childTnLst>
                              <p:par>
                                <p:cTn id="50" presetID="49" presetClass="entr" presetSubtype="0" decel="100000"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 calcmode="lin" valueType="num">
                                      <p:cBhvr>
                                        <p:cTn id="54" dur="500" fill="hold"/>
                                        <p:tgtEl>
                                          <p:spTgt spid="17"/>
                                        </p:tgtEl>
                                        <p:attrNameLst>
                                          <p:attrName>style.rotation</p:attrName>
                                        </p:attrNameLst>
                                      </p:cBhvr>
                                      <p:tavLst>
                                        <p:tav tm="0">
                                          <p:val>
                                            <p:fltVal val="360"/>
                                          </p:val>
                                        </p:tav>
                                        <p:tav tm="100000">
                                          <p:val>
                                            <p:fltVal val="0"/>
                                          </p:val>
                                        </p:tav>
                                      </p:tavLst>
                                    </p:anim>
                                    <p:animEffect transition="in" filter="fade">
                                      <p:cBhvr>
                                        <p:cTn id="55" dur="500"/>
                                        <p:tgtEl>
                                          <p:spTgt spid="17"/>
                                        </p:tgtEl>
                                      </p:cBhvr>
                                    </p:animEffect>
                                  </p:childTnLst>
                                </p:cTn>
                              </p:par>
                            </p:childTnLst>
                          </p:cTn>
                        </p:par>
                        <p:par>
                          <p:cTn id="56" fill="hold">
                            <p:stCondLst>
                              <p:cond delay="4000"/>
                            </p:stCondLst>
                            <p:childTnLst>
                              <p:par>
                                <p:cTn id="57" presetID="22" presetClass="entr" presetSubtype="8" fill="hold"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wipe(left)">
                                      <p:cBhvr>
                                        <p:cTn id="59" dur="500"/>
                                        <p:tgtEl>
                                          <p:spTgt spid="4"/>
                                        </p:tgtEl>
                                      </p:cBhvr>
                                    </p:animEffect>
                                  </p:childTnLst>
                                </p:cTn>
                              </p:par>
                              <p:par>
                                <p:cTn id="60" presetID="2" presetClass="entr" presetSubtype="8" fill="hold" grpId="0" nodeType="withEffect">
                                  <p:stCondLst>
                                    <p:cond delay="250"/>
                                  </p:stCondLst>
                                  <p:childTnLst>
                                    <p:set>
                                      <p:cBhvr>
                                        <p:cTn id="61" dur="1" fill="hold">
                                          <p:stCondLst>
                                            <p:cond delay="0"/>
                                          </p:stCondLst>
                                        </p:cTn>
                                        <p:tgtEl>
                                          <p:spTgt spid="19"/>
                                        </p:tgtEl>
                                        <p:attrNameLst>
                                          <p:attrName>style.visibility</p:attrName>
                                        </p:attrNameLst>
                                      </p:cBhvr>
                                      <p:to>
                                        <p:strVal val="visible"/>
                                      </p:to>
                                    </p:set>
                                    <p:anim calcmode="lin" valueType="num">
                                      <p:cBhvr additive="base">
                                        <p:cTn id="62" dur="500" fill="hold"/>
                                        <p:tgtEl>
                                          <p:spTgt spid="19"/>
                                        </p:tgtEl>
                                        <p:attrNameLst>
                                          <p:attrName>ppt_x</p:attrName>
                                        </p:attrNameLst>
                                      </p:cBhvr>
                                      <p:tavLst>
                                        <p:tav tm="0">
                                          <p:val>
                                            <p:strVal val="0-#ppt_w/2"/>
                                          </p:val>
                                        </p:tav>
                                        <p:tav tm="100000">
                                          <p:val>
                                            <p:strVal val="#ppt_x"/>
                                          </p:val>
                                        </p:tav>
                                      </p:tavLst>
                                    </p:anim>
                                    <p:anim calcmode="lin" valueType="num">
                                      <p:cBhvr additive="base">
                                        <p:cTn id="63" dur="500" fill="hold"/>
                                        <p:tgtEl>
                                          <p:spTgt spid="19"/>
                                        </p:tgtEl>
                                        <p:attrNameLst>
                                          <p:attrName>ppt_y</p:attrName>
                                        </p:attrNameLst>
                                      </p:cBhvr>
                                      <p:tavLst>
                                        <p:tav tm="0">
                                          <p:val>
                                            <p:strVal val="#ppt_y"/>
                                          </p:val>
                                        </p:tav>
                                        <p:tav tm="100000">
                                          <p:val>
                                            <p:strVal val="#ppt_y"/>
                                          </p:val>
                                        </p:tav>
                                      </p:tavLst>
                                    </p:anim>
                                  </p:childTnLst>
                                </p:cTn>
                              </p:par>
                            </p:childTnLst>
                          </p:cTn>
                        </p:par>
                        <p:par>
                          <p:cTn id="64" fill="hold">
                            <p:stCondLst>
                              <p:cond delay="4500"/>
                            </p:stCondLst>
                            <p:childTnLst>
                              <p:par>
                                <p:cTn id="65" presetID="49" presetClass="entr" presetSubtype="0" decel="100000"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p:cTn id="67" dur="500" fill="hold"/>
                                        <p:tgtEl>
                                          <p:spTgt spid="20"/>
                                        </p:tgtEl>
                                        <p:attrNameLst>
                                          <p:attrName>ppt_w</p:attrName>
                                        </p:attrNameLst>
                                      </p:cBhvr>
                                      <p:tavLst>
                                        <p:tav tm="0">
                                          <p:val>
                                            <p:fltVal val="0"/>
                                          </p:val>
                                        </p:tav>
                                        <p:tav tm="100000">
                                          <p:val>
                                            <p:strVal val="#ppt_w"/>
                                          </p:val>
                                        </p:tav>
                                      </p:tavLst>
                                    </p:anim>
                                    <p:anim calcmode="lin" valueType="num">
                                      <p:cBhvr>
                                        <p:cTn id="68" dur="500" fill="hold"/>
                                        <p:tgtEl>
                                          <p:spTgt spid="20"/>
                                        </p:tgtEl>
                                        <p:attrNameLst>
                                          <p:attrName>ppt_h</p:attrName>
                                        </p:attrNameLst>
                                      </p:cBhvr>
                                      <p:tavLst>
                                        <p:tav tm="0">
                                          <p:val>
                                            <p:fltVal val="0"/>
                                          </p:val>
                                        </p:tav>
                                        <p:tav tm="100000">
                                          <p:val>
                                            <p:strVal val="#ppt_h"/>
                                          </p:val>
                                        </p:tav>
                                      </p:tavLst>
                                    </p:anim>
                                    <p:anim calcmode="lin" valueType="num">
                                      <p:cBhvr>
                                        <p:cTn id="69" dur="500" fill="hold"/>
                                        <p:tgtEl>
                                          <p:spTgt spid="20"/>
                                        </p:tgtEl>
                                        <p:attrNameLst>
                                          <p:attrName>style.rotation</p:attrName>
                                        </p:attrNameLst>
                                      </p:cBhvr>
                                      <p:tavLst>
                                        <p:tav tm="0">
                                          <p:val>
                                            <p:fltVal val="360"/>
                                          </p:val>
                                        </p:tav>
                                        <p:tav tm="100000">
                                          <p:val>
                                            <p:fltVal val="0"/>
                                          </p:val>
                                        </p:tav>
                                      </p:tavLst>
                                    </p:anim>
                                    <p:animEffect transition="in" filter="fade">
                                      <p:cBhvr>
                                        <p:cTn id="70" dur="500"/>
                                        <p:tgtEl>
                                          <p:spTgt spid="20"/>
                                        </p:tgtEl>
                                      </p:cBhvr>
                                    </p:animEffect>
                                  </p:childTnLst>
                                </p:cTn>
                              </p:par>
                            </p:childTnLst>
                          </p:cTn>
                        </p:par>
                        <p:par>
                          <p:cTn id="71" fill="hold">
                            <p:stCondLst>
                              <p:cond delay="5000"/>
                            </p:stCondLst>
                            <p:childTnLst>
                              <p:par>
                                <p:cTn id="72" presetID="22" presetClass="entr" presetSubtype="8"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wipe(left)">
                                      <p:cBhvr>
                                        <p:cTn id="7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1" grpId="0" animBg="1"/>
      <p:bldP spid="12" grpId="0"/>
      <p:bldP spid="16" grpId="0" animBg="1"/>
      <p:bldP spid="17" grpId="0"/>
      <p:bldP spid="31" grpId="0" animBg="1"/>
      <p:bldP spid="32" grpId="0"/>
      <p:bldP spid="19" grpId="0" animBg="1"/>
      <p:bldP spid="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30"/>
          <p:cNvSpPr>
            <a:spLocks noChangeArrowheads="1"/>
          </p:cNvSpPr>
          <p:nvPr/>
        </p:nvSpPr>
        <p:spPr bwMode="auto">
          <a:xfrm>
            <a:off x="191691" y="857250"/>
            <a:ext cx="8722519" cy="3515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This morning we 6.____________ Mount Tianzi.It was a 7.____________ that we could only see the mountain tops above the 8.____________.But I got the idea that we should 9.____________ everything there on the way to the camp.And tomorrow we're going to Dongting Lake—the second 10.____________ freshwater lake in China.</a:t>
            </a:r>
          </a:p>
        </p:txBody>
      </p:sp>
      <p:sp>
        <p:nvSpPr>
          <p:cNvPr id="5" name="Rectangle 3"/>
          <p:cNvSpPr>
            <a:spLocks noChangeArrowheads="1"/>
          </p:cNvSpPr>
          <p:nvPr/>
        </p:nvSpPr>
        <p:spPr bwMode="auto">
          <a:xfrm>
            <a:off x="3544491" y="970360"/>
            <a:ext cx="2856309"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climbed</a:t>
            </a:r>
          </a:p>
        </p:txBody>
      </p:sp>
      <p:sp>
        <p:nvSpPr>
          <p:cNvPr id="4" name="Rectangle 3"/>
          <p:cNvSpPr>
            <a:spLocks noChangeArrowheads="1"/>
          </p:cNvSpPr>
          <p:nvPr/>
        </p:nvSpPr>
        <p:spPr bwMode="auto">
          <a:xfrm>
            <a:off x="914400" y="1479948"/>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pity</a:t>
            </a:r>
          </a:p>
        </p:txBody>
      </p:sp>
      <p:sp>
        <p:nvSpPr>
          <p:cNvPr id="6" name="Rectangle 3"/>
          <p:cNvSpPr>
            <a:spLocks noChangeArrowheads="1"/>
          </p:cNvSpPr>
          <p:nvPr/>
        </p:nvSpPr>
        <p:spPr bwMode="auto">
          <a:xfrm>
            <a:off x="1344216" y="2074069"/>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clouds</a:t>
            </a:r>
          </a:p>
        </p:txBody>
      </p:sp>
      <p:sp>
        <p:nvSpPr>
          <p:cNvPr id="8" name="Rectangle 3"/>
          <p:cNvSpPr>
            <a:spLocks noChangeArrowheads="1"/>
          </p:cNvSpPr>
          <p:nvPr/>
        </p:nvSpPr>
        <p:spPr bwMode="auto">
          <a:xfrm>
            <a:off x="801291" y="2646760"/>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protect</a:t>
            </a:r>
          </a:p>
        </p:txBody>
      </p:sp>
      <p:sp>
        <p:nvSpPr>
          <p:cNvPr id="7" name="Rectangle 3"/>
          <p:cNvSpPr>
            <a:spLocks noChangeArrowheads="1"/>
          </p:cNvSpPr>
          <p:nvPr/>
        </p:nvSpPr>
        <p:spPr bwMode="auto">
          <a:xfrm>
            <a:off x="1027510" y="3808810"/>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largest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P spid="8"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10" descr="C:\Users\ADMINI~1.USE\AppData\Local\Temp\ksohtml\wps1239.tmp.png"/>
          <p:cNvPicPr>
            <a:picLocks noChangeAspect="1" noChangeArrowheads="1"/>
          </p:cNvPicPr>
          <p:nvPr/>
        </p:nvPicPr>
        <p:blipFill>
          <a:blip r:embed="rId2"/>
          <a:srcRect/>
          <a:stretch>
            <a:fillRect/>
          </a:stretch>
        </p:blipFill>
        <p:spPr bwMode="auto">
          <a:xfrm>
            <a:off x="-33338" y="1277542"/>
            <a:ext cx="9140429" cy="3687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矩形 30"/>
          <p:cNvSpPr>
            <a:spLocks noChangeArrowheads="1"/>
          </p:cNvSpPr>
          <p:nvPr/>
        </p:nvSpPr>
        <p:spPr bwMode="auto">
          <a:xfrm>
            <a:off x="191691" y="744142"/>
            <a:ext cx="8722519"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zh-CN" altLang="en-US" sz="2500">
                <a:solidFill>
                  <a:schemeClr val="tx1"/>
                </a:solidFill>
              </a:rPr>
              <a:t>三、根据课本内容，完成下列思维导图，然后口头复述课文。</a:t>
            </a:r>
          </a:p>
        </p:txBody>
      </p:sp>
      <p:sp>
        <p:nvSpPr>
          <p:cNvPr id="8" name="Rectangle 3"/>
          <p:cNvSpPr>
            <a:spLocks noChangeArrowheads="1"/>
          </p:cNvSpPr>
          <p:nvPr/>
        </p:nvSpPr>
        <p:spPr bwMode="auto">
          <a:xfrm>
            <a:off x="6953250" y="1163241"/>
            <a:ext cx="2857500" cy="313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1600"/>
              <a:t>Hunan Province</a:t>
            </a:r>
          </a:p>
        </p:txBody>
      </p:sp>
      <p:sp>
        <p:nvSpPr>
          <p:cNvPr id="9" name="Rectangle 3"/>
          <p:cNvSpPr>
            <a:spLocks noChangeArrowheads="1"/>
          </p:cNvSpPr>
          <p:nvPr/>
        </p:nvSpPr>
        <p:spPr bwMode="auto">
          <a:xfrm>
            <a:off x="7254479" y="1388269"/>
            <a:ext cx="2857500" cy="313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1600"/>
              <a:t>magic</a:t>
            </a:r>
          </a:p>
        </p:txBody>
      </p:sp>
      <p:sp>
        <p:nvSpPr>
          <p:cNvPr id="10" name="Rectangle 3"/>
          <p:cNvSpPr>
            <a:spLocks noChangeArrowheads="1"/>
          </p:cNvSpPr>
          <p:nvPr/>
        </p:nvSpPr>
        <p:spPr bwMode="auto">
          <a:xfrm>
            <a:off x="7542610" y="2095501"/>
            <a:ext cx="2857500" cy="289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1400"/>
              <a:t>480</a:t>
            </a:r>
          </a:p>
        </p:txBody>
      </p:sp>
      <p:sp>
        <p:nvSpPr>
          <p:cNvPr id="6" name="Rectangle 3"/>
          <p:cNvSpPr>
            <a:spLocks noChangeArrowheads="1"/>
          </p:cNvSpPr>
          <p:nvPr/>
        </p:nvSpPr>
        <p:spPr bwMode="auto">
          <a:xfrm>
            <a:off x="7003256" y="2676525"/>
            <a:ext cx="285750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1600"/>
              <a:t>rocks</a:t>
            </a:r>
          </a:p>
        </p:txBody>
      </p:sp>
      <p:sp>
        <p:nvSpPr>
          <p:cNvPr id="7" name="Rectangle 3"/>
          <p:cNvSpPr>
            <a:spLocks noChangeArrowheads="1"/>
          </p:cNvSpPr>
          <p:nvPr/>
        </p:nvSpPr>
        <p:spPr bwMode="auto">
          <a:xfrm>
            <a:off x="8441532" y="3887391"/>
            <a:ext cx="285631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1900"/>
              <a:t>lake</a:t>
            </a:r>
          </a:p>
        </p:txBody>
      </p:sp>
      <p:sp>
        <p:nvSpPr>
          <p:cNvPr id="11" name="Rectangle 3"/>
          <p:cNvSpPr>
            <a:spLocks noChangeArrowheads="1"/>
          </p:cNvSpPr>
          <p:nvPr/>
        </p:nvSpPr>
        <p:spPr bwMode="auto">
          <a:xfrm>
            <a:off x="7178279" y="4494610"/>
            <a:ext cx="2857500" cy="313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1600"/>
              <a:t>woke everybody up</a:t>
            </a:r>
          </a:p>
        </p:txBody>
      </p:sp>
      <p:sp>
        <p:nvSpPr>
          <p:cNvPr id="2" name="Rectangle 3"/>
          <p:cNvSpPr>
            <a:spLocks noChangeArrowheads="1"/>
          </p:cNvSpPr>
          <p:nvPr/>
        </p:nvSpPr>
        <p:spPr bwMode="auto">
          <a:xfrm>
            <a:off x="1182291" y="1478757"/>
            <a:ext cx="2856309" cy="313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1600"/>
              <a:t>cloudy</a:t>
            </a:r>
          </a:p>
        </p:txBody>
      </p:sp>
      <p:sp>
        <p:nvSpPr>
          <p:cNvPr id="3" name="Rectangle 3"/>
          <p:cNvSpPr>
            <a:spLocks noChangeArrowheads="1"/>
          </p:cNvSpPr>
          <p:nvPr/>
        </p:nvSpPr>
        <p:spPr bwMode="auto">
          <a:xfrm>
            <a:off x="257175" y="1932385"/>
            <a:ext cx="2857500" cy="289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1400"/>
              <a:t>mountain top</a:t>
            </a:r>
          </a:p>
        </p:txBody>
      </p:sp>
      <p:sp>
        <p:nvSpPr>
          <p:cNvPr id="4" name="Rectangle 3"/>
          <p:cNvSpPr>
            <a:spLocks noChangeArrowheads="1"/>
          </p:cNvSpPr>
          <p:nvPr/>
        </p:nvSpPr>
        <p:spPr bwMode="auto">
          <a:xfrm>
            <a:off x="471488" y="2602707"/>
            <a:ext cx="2857500" cy="289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1400"/>
              <a:t>pulled a leaf off</a:t>
            </a:r>
          </a:p>
        </p:txBody>
      </p:sp>
      <p:sp>
        <p:nvSpPr>
          <p:cNvPr id="5" name="Rectangle 3"/>
          <p:cNvSpPr>
            <a:spLocks noChangeArrowheads="1"/>
          </p:cNvSpPr>
          <p:nvPr/>
        </p:nvSpPr>
        <p:spPr bwMode="auto">
          <a:xfrm>
            <a:off x="1483519" y="4070747"/>
            <a:ext cx="2857500" cy="289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1400"/>
              <a:t>Dongting Lake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linds(horizontal)">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blinds(horizontal)">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blinds(horizontal)">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blinds(horizontal)">
                                      <p:cBhvr>
                                        <p:cTn id="5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6" grpId="0"/>
      <p:bldP spid="7" grpId="0"/>
      <p:bldP spid="11" grpId="0"/>
      <p:bldP spid="2" grpId="0"/>
      <p:bldP spid="3" grpId="0"/>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矩形 30"/>
          <p:cNvSpPr>
            <a:spLocks noChangeArrowheads="1"/>
          </p:cNvSpPr>
          <p:nvPr/>
        </p:nvSpPr>
        <p:spPr bwMode="auto">
          <a:xfrm>
            <a:off x="191691" y="857250"/>
            <a:ext cx="8722519" cy="3515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zh-CN" altLang="en-US" sz="2500" dirty="0">
                <a:solidFill>
                  <a:schemeClr val="tx1"/>
                </a:solidFill>
              </a:rPr>
              <a:t>一、根据句意、首字母或汉语提示填写单词。</a:t>
            </a:r>
          </a:p>
          <a:p>
            <a:pPr eaLnBrk="1" fontAlgn="auto" hangingPunct="1">
              <a:lnSpc>
                <a:spcPct val="150000"/>
              </a:lnSpc>
              <a:spcBef>
                <a:spcPts val="0"/>
              </a:spcBef>
              <a:spcAft>
                <a:spcPts val="0"/>
              </a:spcAft>
              <a:defRPr/>
            </a:pPr>
            <a:r>
              <a:rPr lang="en-US" altLang="zh-CN" sz="2500" b="0" dirty="0">
                <a:solidFill>
                  <a:schemeClr val="tx1"/>
                </a:solidFill>
              </a:rPr>
              <a:t>1</a:t>
            </a:r>
            <a:r>
              <a:rPr lang="zh-CN" altLang="en-US" sz="2500" b="0" dirty="0">
                <a:solidFill>
                  <a:schemeClr val="tx1"/>
                </a:solidFill>
              </a:rPr>
              <a:t>．</a:t>
            </a:r>
            <a:r>
              <a:rPr lang="en-US" altLang="zh-CN" sz="2500" b="0" dirty="0">
                <a:solidFill>
                  <a:schemeClr val="tx1"/>
                </a:solidFill>
              </a:rPr>
              <a:t>There's a narrow p____________ through the forest.</a:t>
            </a:r>
          </a:p>
          <a:p>
            <a:pPr eaLnBrk="1" fontAlgn="auto" hangingPunct="1">
              <a:lnSpc>
                <a:spcPct val="150000"/>
              </a:lnSpc>
              <a:spcBef>
                <a:spcPts val="0"/>
              </a:spcBef>
              <a:spcAft>
                <a:spcPts val="0"/>
              </a:spcAft>
              <a:defRPr/>
            </a:pPr>
            <a:r>
              <a:rPr lang="en-US" altLang="zh-CN" sz="2500" b="0" dirty="0">
                <a:solidFill>
                  <a:schemeClr val="tx1"/>
                </a:solidFill>
              </a:rPr>
              <a:t>2</a:t>
            </a:r>
            <a:r>
              <a:rPr lang="zh-CN" altLang="en-US" sz="2500" b="0" dirty="0">
                <a:solidFill>
                  <a:schemeClr val="tx1"/>
                </a:solidFill>
              </a:rPr>
              <a:t>．</a:t>
            </a:r>
            <a:r>
              <a:rPr lang="en-US" altLang="zh-CN" sz="2500" b="0" dirty="0">
                <a:solidFill>
                  <a:schemeClr val="tx1"/>
                </a:solidFill>
              </a:rPr>
              <a:t>Liu </a:t>
            </a:r>
            <a:r>
              <a:rPr lang="en-US" altLang="zh-CN" sz="2500" b="0" dirty="0" err="1">
                <a:solidFill>
                  <a:schemeClr val="tx1"/>
                </a:solidFill>
              </a:rPr>
              <a:t>Qian's</a:t>
            </a:r>
            <a:r>
              <a:rPr lang="en-US" altLang="zh-CN" sz="2500" b="0" dirty="0">
                <a:solidFill>
                  <a:schemeClr val="tx1"/>
                </a:solidFill>
              </a:rPr>
              <a:t> ____________ (</a:t>
            </a:r>
            <a:r>
              <a:rPr lang="zh-CN" altLang="en-US" sz="2500" b="0" dirty="0">
                <a:solidFill>
                  <a:schemeClr val="tx1"/>
                </a:solidFill>
              </a:rPr>
              <a:t>魔术的</a:t>
            </a:r>
            <a:r>
              <a:rPr lang="en-US" altLang="zh-CN" sz="2500" b="0" dirty="0">
                <a:solidFill>
                  <a:schemeClr val="tx1"/>
                </a:solidFill>
              </a:rPr>
              <a:t>)show is amazing and I enjoy watching it.</a:t>
            </a:r>
          </a:p>
          <a:p>
            <a:pPr eaLnBrk="1" fontAlgn="auto" hangingPunct="1">
              <a:lnSpc>
                <a:spcPct val="150000"/>
              </a:lnSpc>
              <a:spcBef>
                <a:spcPts val="0"/>
              </a:spcBef>
              <a:spcAft>
                <a:spcPts val="0"/>
              </a:spcAft>
              <a:defRPr/>
            </a:pPr>
            <a:r>
              <a:rPr lang="en-US" altLang="zh-CN" sz="2500" b="0" dirty="0">
                <a:solidFill>
                  <a:schemeClr val="tx1"/>
                </a:solidFill>
              </a:rPr>
              <a:t>3</a:t>
            </a:r>
            <a:r>
              <a:rPr lang="zh-CN" altLang="en-US" sz="2500" b="0" dirty="0">
                <a:solidFill>
                  <a:schemeClr val="tx1"/>
                </a:solidFill>
              </a:rPr>
              <a:t>．</a:t>
            </a:r>
            <a:r>
              <a:rPr lang="en-US" altLang="zh-CN" sz="2500" b="0" dirty="0">
                <a:solidFill>
                  <a:schemeClr val="tx1"/>
                </a:solidFill>
              </a:rPr>
              <a:t>Don't p____________ the </a:t>
            </a:r>
            <a:r>
              <a:rPr lang="en-US" altLang="zh-CN" sz="2500" b="0" dirty="0" err="1">
                <a:solidFill>
                  <a:schemeClr val="tx1"/>
                </a:solidFill>
              </a:rPr>
              <a:t>door.Look</a:t>
            </a:r>
            <a:r>
              <a:rPr lang="en-US" altLang="zh-CN" sz="2500" b="0" dirty="0">
                <a:solidFill>
                  <a:schemeClr val="tx1"/>
                </a:solidFill>
              </a:rPr>
              <a:t>! There's a </a:t>
            </a:r>
            <a:r>
              <a:rPr lang="en-US" altLang="zh-CN" sz="2500" b="0" dirty="0" err="1">
                <a:solidFill>
                  <a:schemeClr val="tx1"/>
                </a:solidFill>
              </a:rPr>
              <a:t>sign“push”on</a:t>
            </a:r>
            <a:r>
              <a:rPr lang="en-US" altLang="zh-CN" sz="2500" b="0" dirty="0">
                <a:solidFill>
                  <a:schemeClr val="tx1"/>
                </a:solidFill>
              </a:rPr>
              <a:t> the door.</a:t>
            </a:r>
          </a:p>
        </p:txBody>
      </p:sp>
      <p:sp>
        <p:nvSpPr>
          <p:cNvPr id="5" name="Rectangle 3"/>
          <p:cNvSpPr>
            <a:spLocks noChangeArrowheads="1"/>
          </p:cNvSpPr>
          <p:nvPr/>
        </p:nvSpPr>
        <p:spPr bwMode="auto">
          <a:xfrm>
            <a:off x="3084910" y="1525192"/>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ath</a:t>
            </a:r>
          </a:p>
        </p:txBody>
      </p:sp>
      <p:sp>
        <p:nvSpPr>
          <p:cNvPr id="24580" name="圆角矩形 3"/>
          <p:cNvSpPr>
            <a:spLocks noChangeArrowheads="1"/>
          </p:cNvSpPr>
          <p:nvPr/>
        </p:nvSpPr>
        <p:spPr bwMode="auto">
          <a:xfrm>
            <a:off x="2857500" y="400051"/>
            <a:ext cx="3314700" cy="422672"/>
          </a:xfrm>
          <a:prstGeom prst="roundRect">
            <a:avLst>
              <a:gd name="adj" fmla="val 50000"/>
            </a:avLst>
          </a:prstGeom>
          <a:solidFill>
            <a:schemeClr val="accent1"/>
          </a:solidFill>
          <a:ln>
            <a:noFill/>
          </a:ln>
          <a:extLst>
            <a:ext uri="{91240B29-F687-4F45-9708-019B960494DF}">
              <a14:hiddenLine xmlns:a14="http://schemas.microsoft.com/office/drawing/2010/main" w="12700">
                <a:solidFill>
                  <a:srgbClr val="000000"/>
                </a:solidFill>
                <a:round/>
              </a14:hiddenLine>
            </a:ext>
          </a:extLst>
        </p:spPr>
        <p:txBody>
          <a:bodyPr lIns="68580" tIns="34290" rIns="68580" bIns="34290" anchor="ctr"/>
          <a:lstStyle>
            <a:lvl1pPr defTabSz="457200"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45720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4572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4572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4572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r>
              <a:rPr lang="zh-CN" altLang="en-US" sz="2500" dirty="0">
                <a:solidFill>
                  <a:schemeClr val="bg1"/>
                </a:solidFill>
                <a:latin typeface="微软雅黑" panose="020B0503020204020204" pitchFamily="34" charset="-122"/>
                <a:ea typeface="微软雅黑" panose="020B0503020204020204" pitchFamily="34" charset="-122"/>
              </a:rPr>
              <a:t>巩 固 提 升</a:t>
            </a:r>
          </a:p>
        </p:txBody>
      </p:sp>
      <p:sp>
        <p:nvSpPr>
          <p:cNvPr id="6" name="Rectangle 3"/>
          <p:cNvSpPr>
            <a:spLocks noChangeArrowheads="1"/>
          </p:cNvSpPr>
          <p:nvPr/>
        </p:nvSpPr>
        <p:spPr bwMode="auto">
          <a:xfrm>
            <a:off x="2746772" y="2115741"/>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magic</a:t>
            </a:r>
          </a:p>
        </p:txBody>
      </p:sp>
      <p:sp>
        <p:nvSpPr>
          <p:cNvPr id="8" name="Rectangle 3"/>
          <p:cNvSpPr>
            <a:spLocks noChangeArrowheads="1"/>
          </p:cNvSpPr>
          <p:nvPr/>
        </p:nvSpPr>
        <p:spPr bwMode="auto">
          <a:xfrm>
            <a:off x="1663304" y="3249216"/>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ull</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矩形 30"/>
          <p:cNvSpPr>
            <a:spLocks noChangeArrowheads="1"/>
          </p:cNvSpPr>
          <p:nvPr/>
        </p:nvSpPr>
        <p:spPr bwMode="auto">
          <a:xfrm>
            <a:off x="191691" y="857250"/>
            <a:ext cx="8722519" cy="410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dirty="0">
                <a:solidFill>
                  <a:schemeClr val="tx1"/>
                </a:solidFill>
              </a:rPr>
              <a:t>4</a:t>
            </a:r>
            <a:r>
              <a:rPr lang="zh-CN" altLang="en-US" sz="2500" b="0" dirty="0">
                <a:solidFill>
                  <a:schemeClr val="tx1"/>
                </a:solidFill>
              </a:rPr>
              <a:t>．</a:t>
            </a:r>
            <a:r>
              <a:rPr lang="en-US" altLang="zh-CN" sz="2500" b="0" dirty="0">
                <a:solidFill>
                  <a:schemeClr val="tx1"/>
                </a:solidFill>
              </a:rPr>
              <a:t>Look</a:t>
            </a:r>
            <a:r>
              <a:rPr lang="zh-CN" altLang="en-US" sz="2500" b="0" dirty="0">
                <a:solidFill>
                  <a:schemeClr val="tx1"/>
                </a:solidFill>
              </a:rPr>
              <a:t>！</a:t>
            </a:r>
            <a:r>
              <a:rPr lang="en-US" altLang="zh-CN" sz="2500" b="0" dirty="0">
                <a:solidFill>
                  <a:schemeClr val="tx1"/>
                </a:solidFill>
              </a:rPr>
              <a:t>The clouds in the sky have many ____________.Some look like flowers while others look like birds.</a:t>
            </a:r>
          </a:p>
          <a:p>
            <a:pPr eaLnBrk="1" fontAlgn="auto" hangingPunct="1">
              <a:lnSpc>
                <a:spcPct val="150000"/>
              </a:lnSpc>
              <a:spcBef>
                <a:spcPts val="0"/>
              </a:spcBef>
              <a:spcAft>
                <a:spcPts val="0"/>
              </a:spcAft>
              <a:defRPr/>
            </a:pPr>
            <a:r>
              <a:rPr lang="en-US" altLang="zh-CN" sz="2500" b="0" dirty="0">
                <a:solidFill>
                  <a:schemeClr val="tx1"/>
                </a:solidFill>
              </a:rPr>
              <a:t>5</a:t>
            </a:r>
            <a:r>
              <a:rPr lang="zh-CN" altLang="en-US" sz="2500" b="0" dirty="0">
                <a:solidFill>
                  <a:schemeClr val="tx1"/>
                </a:solidFill>
              </a:rPr>
              <a:t>．</a:t>
            </a:r>
            <a:r>
              <a:rPr lang="en-US" altLang="zh-CN" sz="2500" b="0" dirty="0">
                <a:solidFill>
                  <a:schemeClr val="tx1"/>
                </a:solidFill>
              </a:rPr>
              <a:t>—____________ is waiting for you at the school gate, </a:t>
            </a:r>
            <a:r>
              <a:rPr lang="en-US" altLang="zh-CN" sz="2500" b="0" dirty="0" err="1">
                <a:solidFill>
                  <a:schemeClr val="tx1"/>
                </a:solidFill>
              </a:rPr>
              <a:t>Mr</a:t>
            </a:r>
            <a:r>
              <a:rPr lang="en-US" altLang="zh-CN" sz="2500" b="0" dirty="0">
                <a:solidFill>
                  <a:schemeClr val="tx1"/>
                </a:solidFill>
              </a:rPr>
              <a:t> Liu.</a:t>
            </a:r>
          </a:p>
          <a:p>
            <a:pPr eaLnBrk="1" fontAlgn="auto" hangingPunct="1">
              <a:lnSpc>
                <a:spcPct val="150000"/>
              </a:lnSpc>
              <a:spcBef>
                <a:spcPts val="0"/>
              </a:spcBef>
              <a:spcAft>
                <a:spcPts val="0"/>
              </a:spcAft>
              <a:defRPr/>
            </a:pPr>
            <a:r>
              <a:rPr lang="en-US" altLang="zh-CN" sz="2500" b="0" dirty="0">
                <a:solidFill>
                  <a:schemeClr val="tx1"/>
                </a:solidFill>
              </a:rPr>
              <a:t>—Thank you for telling me about it.</a:t>
            </a:r>
          </a:p>
          <a:p>
            <a:pPr eaLnBrk="1" fontAlgn="auto" hangingPunct="1">
              <a:lnSpc>
                <a:spcPct val="150000"/>
              </a:lnSpc>
              <a:spcBef>
                <a:spcPts val="0"/>
              </a:spcBef>
              <a:spcAft>
                <a:spcPts val="0"/>
              </a:spcAft>
              <a:defRPr/>
            </a:pPr>
            <a:r>
              <a:rPr lang="en-US" altLang="zh-CN" sz="2500" b="0" dirty="0">
                <a:solidFill>
                  <a:schemeClr val="tx1"/>
                </a:solidFill>
              </a:rPr>
              <a:t>6</a:t>
            </a:r>
            <a:r>
              <a:rPr lang="zh-CN" altLang="en-US" sz="2500" b="0" dirty="0">
                <a:solidFill>
                  <a:schemeClr val="tx1"/>
                </a:solidFill>
              </a:rPr>
              <a:t>．</a:t>
            </a:r>
            <a:r>
              <a:rPr lang="en-US" altLang="zh-CN" sz="2500" b="0" dirty="0">
                <a:solidFill>
                  <a:schemeClr val="tx1"/>
                </a:solidFill>
              </a:rPr>
              <a:t>In the future, robots will replace h____________ beings to do heavy work.</a:t>
            </a:r>
          </a:p>
          <a:p>
            <a:pPr eaLnBrk="1" fontAlgn="auto" hangingPunct="1">
              <a:lnSpc>
                <a:spcPct val="150000"/>
              </a:lnSpc>
              <a:spcBef>
                <a:spcPts val="0"/>
              </a:spcBef>
              <a:spcAft>
                <a:spcPts val="0"/>
              </a:spcAft>
              <a:defRPr/>
            </a:pPr>
            <a:endParaRPr lang="en-US" altLang="zh-CN" sz="2500" b="0" dirty="0">
              <a:solidFill>
                <a:schemeClr val="tx1"/>
              </a:solidFill>
            </a:endParaRPr>
          </a:p>
        </p:txBody>
      </p:sp>
      <p:sp>
        <p:nvSpPr>
          <p:cNvPr id="5" name="Rectangle 3"/>
          <p:cNvSpPr>
            <a:spLocks noChangeArrowheads="1"/>
          </p:cNvSpPr>
          <p:nvPr/>
        </p:nvSpPr>
        <p:spPr bwMode="auto">
          <a:xfrm>
            <a:off x="6286500" y="995363"/>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shapes</a:t>
            </a:r>
          </a:p>
        </p:txBody>
      </p:sp>
      <p:sp>
        <p:nvSpPr>
          <p:cNvPr id="4" name="Rectangle 3"/>
          <p:cNvSpPr>
            <a:spLocks noChangeArrowheads="1"/>
          </p:cNvSpPr>
          <p:nvPr/>
        </p:nvSpPr>
        <p:spPr bwMode="auto">
          <a:xfrm>
            <a:off x="1278731" y="2115741"/>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Somebody</a:t>
            </a:r>
          </a:p>
        </p:txBody>
      </p:sp>
      <p:sp>
        <p:nvSpPr>
          <p:cNvPr id="6" name="Rectangle 3"/>
          <p:cNvSpPr>
            <a:spLocks noChangeArrowheads="1"/>
          </p:cNvSpPr>
          <p:nvPr/>
        </p:nvSpPr>
        <p:spPr bwMode="auto">
          <a:xfrm>
            <a:off x="5133975" y="3259932"/>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uman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矩形 30"/>
          <p:cNvSpPr>
            <a:spLocks noChangeArrowheads="1"/>
          </p:cNvSpPr>
          <p:nvPr/>
        </p:nvSpPr>
        <p:spPr bwMode="auto">
          <a:xfrm>
            <a:off x="191691" y="857250"/>
            <a:ext cx="8722519" cy="122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dirty="0">
                <a:solidFill>
                  <a:schemeClr val="tx1"/>
                </a:solidFill>
              </a:rPr>
              <a:t>7</a:t>
            </a:r>
            <a:r>
              <a:rPr lang="zh-CN" altLang="en-US" sz="2500" b="0" dirty="0">
                <a:solidFill>
                  <a:schemeClr val="tx1"/>
                </a:solidFill>
              </a:rPr>
              <a:t>．</a:t>
            </a:r>
            <a:r>
              <a:rPr lang="en-US" altLang="zh-CN" sz="2500" b="0" dirty="0">
                <a:solidFill>
                  <a:schemeClr val="tx1"/>
                </a:solidFill>
              </a:rPr>
              <a:t>Children love to run a____________ on the beach.</a:t>
            </a:r>
          </a:p>
          <a:p>
            <a:pPr eaLnBrk="1" fontAlgn="auto" hangingPunct="1">
              <a:lnSpc>
                <a:spcPct val="150000"/>
              </a:lnSpc>
              <a:spcBef>
                <a:spcPts val="0"/>
              </a:spcBef>
              <a:spcAft>
                <a:spcPts val="0"/>
              </a:spcAft>
              <a:defRPr/>
            </a:pPr>
            <a:r>
              <a:rPr lang="en-US" altLang="zh-CN" sz="2500" b="0" dirty="0">
                <a:solidFill>
                  <a:schemeClr val="tx1"/>
                </a:solidFill>
              </a:rPr>
              <a:t>8</a:t>
            </a:r>
            <a:r>
              <a:rPr lang="zh-CN" altLang="en-US" sz="2500" b="0" dirty="0">
                <a:solidFill>
                  <a:schemeClr val="tx1"/>
                </a:solidFill>
              </a:rPr>
              <a:t>．</a:t>
            </a:r>
            <a:r>
              <a:rPr lang="en-US" altLang="zh-CN" sz="2500" b="0" dirty="0">
                <a:solidFill>
                  <a:schemeClr val="tx1"/>
                </a:solidFill>
              </a:rPr>
              <a:t>Tim's mum w____________ him up at six this morning.</a:t>
            </a:r>
          </a:p>
        </p:txBody>
      </p:sp>
      <p:sp>
        <p:nvSpPr>
          <p:cNvPr id="5" name="Rectangle 3"/>
          <p:cNvSpPr>
            <a:spLocks noChangeArrowheads="1"/>
          </p:cNvSpPr>
          <p:nvPr/>
        </p:nvSpPr>
        <p:spPr bwMode="auto">
          <a:xfrm>
            <a:off x="3544491" y="971551"/>
            <a:ext cx="2856309"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round</a:t>
            </a:r>
          </a:p>
        </p:txBody>
      </p:sp>
      <p:sp>
        <p:nvSpPr>
          <p:cNvPr id="4" name="Rectangle 3"/>
          <p:cNvSpPr>
            <a:spLocks noChangeArrowheads="1"/>
          </p:cNvSpPr>
          <p:nvPr/>
        </p:nvSpPr>
        <p:spPr bwMode="auto">
          <a:xfrm>
            <a:off x="2514600" y="1543051"/>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oke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矩形 30"/>
          <p:cNvSpPr>
            <a:spLocks noChangeArrowheads="1"/>
          </p:cNvSpPr>
          <p:nvPr/>
        </p:nvSpPr>
        <p:spPr bwMode="auto">
          <a:xfrm>
            <a:off x="191691" y="857250"/>
            <a:ext cx="8722519" cy="351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zh-CN" altLang="en-US" sz="2500" dirty="0">
                <a:solidFill>
                  <a:schemeClr val="tx1"/>
                </a:solidFill>
              </a:rPr>
              <a:t>二、单项填空。</a:t>
            </a:r>
          </a:p>
          <a:p>
            <a:pPr eaLnBrk="1" fontAlgn="auto" hangingPunct="1">
              <a:lnSpc>
                <a:spcPct val="150000"/>
              </a:lnSpc>
              <a:spcBef>
                <a:spcPts val="0"/>
              </a:spcBef>
              <a:spcAft>
                <a:spcPts val="0"/>
              </a:spcAft>
              <a:defRPr/>
            </a:pPr>
            <a:r>
              <a:rPr lang="en-US" altLang="zh-CN" sz="2500" b="0" dirty="0">
                <a:solidFill>
                  <a:schemeClr val="tx1"/>
                </a:solidFill>
              </a:rPr>
              <a:t>(      )1.Joe is hard­working ________ his brother is very lazy.</a:t>
            </a:r>
          </a:p>
          <a:p>
            <a:pPr eaLnBrk="1" fontAlgn="auto" hangingPunct="1">
              <a:lnSpc>
                <a:spcPct val="150000"/>
              </a:lnSpc>
              <a:spcBef>
                <a:spcPts val="0"/>
              </a:spcBef>
              <a:spcAft>
                <a:spcPts val="0"/>
              </a:spcAft>
              <a:defRPr/>
            </a:pPr>
            <a:r>
              <a:rPr lang="en-US" altLang="zh-CN" sz="2500" b="0" dirty="0">
                <a:solidFill>
                  <a:schemeClr val="tx1"/>
                </a:solidFill>
              </a:rPr>
              <a:t>A</a:t>
            </a:r>
            <a:r>
              <a:rPr lang="zh-CN" altLang="en-US" sz="2500" b="0" dirty="0">
                <a:solidFill>
                  <a:schemeClr val="tx1"/>
                </a:solidFill>
              </a:rPr>
              <a:t>．</a:t>
            </a:r>
            <a:r>
              <a:rPr lang="en-US" altLang="zh-CN" sz="2500" b="0" dirty="0">
                <a:solidFill>
                  <a:schemeClr val="tx1"/>
                </a:solidFill>
              </a:rPr>
              <a:t>because   B</a:t>
            </a:r>
            <a:r>
              <a:rPr lang="zh-CN" altLang="en-US" sz="2500" b="0" dirty="0">
                <a:solidFill>
                  <a:schemeClr val="tx1"/>
                </a:solidFill>
              </a:rPr>
              <a:t>．</a:t>
            </a:r>
            <a:r>
              <a:rPr lang="en-US" altLang="zh-CN" sz="2500" b="0" dirty="0">
                <a:solidFill>
                  <a:schemeClr val="tx1"/>
                </a:solidFill>
              </a:rPr>
              <a:t>while    C</a:t>
            </a:r>
            <a:r>
              <a:rPr lang="zh-CN" altLang="en-US" sz="2500" b="0" dirty="0">
                <a:solidFill>
                  <a:schemeClr val="tx1"/>
                </a:solidFill>
              </a:rPr>
              <a:t>．</a:t>
            </a:r>
            <a:r>
              <a:rPr lang="en-US" altLang="zh-CN" sz="2500" b="0" dirty="0">
                <a:solidFill>
                  <a:schemeClr val="tx1"/>
                </a:solidFill>
              </a:rPr>
              <a:t>so       D</a:t>
            </a:r>
            <a:r>
              <a:rPr lang="zh-CN" altLang="en-US" sz="2500" b="0" dirty="0">
                <a:solidFill>
                  <a:schemeClr val="tx1"/>
                </a:solidFill>
              </a:rPr>
              <a:t>．</a:t>
            </a:r>
            <a:r>
              <a:rPr lang="en-US" altLang="zh-CN" sz="2500" b="0" dirty="0">
                <a:solidFill>
                  <a:schemeClr val="tx1"/>
                </a:solidFill>
              </a:rPr>
              <a:t>/</a:t>
            </a:r>
          </a:p>
          <a:p>
            <a:pPr eaLnBrk="1" fontAlgn="auto" hangingPunct="1">
              <a:lnSpc>
                <a:spcPct val="150000"/>
              </a:lnSpc>
              <a:spcBef>
                <a:spcPts val="0"/>
              </a:spcBef>
              <a:spcAft>
                <a:spcPts val="0"/>
              </a:spcAft>
              <a:defRPr/>
            </a:pPr>
            <a:r>
              <a:rPr lang="en-US" altLang="zh-CN" sz="2500" b="0" dirty="0">
                <a:solidFill>
                  <a:schemeClr val="tx1"/>
                </a:solidFill>
              </a:rPr>
              <a:t>(      )2.He promised ________ his old friend during his stay in </a:t>
            </a:r>
            <a:r>
              <a:rPr lang="en-US" altLang="zh-CN" sz="2500" b="0" dirty="0" err="1">
                <a:solidFill>
                  <a:schemeClr val="tx1"/>
                </a:solidFill>
              </a:rPr>
              <a:t>Foshan</a:t>
            </a:r>
            <a:r>
              <a:rPr lang="en-US" altLang="zh-CN" sz="2500" b="0" dirty="0">
                <a:solidFill>
                  <a:schemeClr val="tx1"/>
                </a:solidFill>
              </a:rPr>
              <a:t>.</a:t>
            </a:r>
          </a:p>
          <a:p>
            <a:pPr eaLnBrk="1" fontAlgn="auto" hangingPunct="1">
              <a:lnSpc>
                <a:spcPct val="150000"/>
              </a:lnSpc>
              <a:spcBef>
                <a:spcPts val="0"/>
              </a:spcBef>
              <a:spcAft>
                <a:spcPts val="0"/>
              </a:spcAft>
              <a:defRPr/>
            </a:pPr>
            <a:r>
              <a:rPr lang="en-US" altLang="zh-CN" sz="2500" b="0" dirty="0">
                <a:solidFill>
                  <a:schemeClr val="tx1"/>
                </a:solidFill>
              </a:rPr>
              <a:t>A</a:t>
            </a:r>
            <a:r>
              <a:rPr lang="zh-CN" altLang="en-US" sz="2500" b="0" dirty="0">
                <a:solidFill>
                  <a:schemeClr val="tx1"/>
                </a:solidFill>
              </a:rPr>
              <a:t>．</a:t>
            </a:r>
            <a:r>
              <a:rPr lang="en-US" altLang="zh-CN" sz="2500" b="0" dirty="0">
                <a:solidFill>
                  <a:schemeClr val="tx1"/>
                </a:solidFill>
              </a:rPr>
              <a:t>see           B</a:t>
            </a:r>
            <a:r>
              <a:rPr lang="zh-CN" altLang="en-US" sz="2500" b="0" dirty="0">
                <a:solidFill>
                  <a:schemeClr val="tx1"/>
                </a:solidFill>
              </a:rPr>
              <a:t>．</a:t>
            </a:r>
            <a:r>
              <a:rPr lang="en-US" altLang="zh-CN" sz="2500" b="0" dirty="0">
                <a:solidFill>
                  <a:schemeClr val="tx1"/>
                </a:solidFill>
              </a:rPr>
              <a:t>seeing   C</a:t>
            </a:r>
            <a:r>
              <a:rPr lang="zh-CN" altLang="en-US" sz="2500" b="0" dirty="0">
                <a:solidFill>
                  <a:schemeClr val="tx1"/>
                </a:solidFill>
              </a:rPr>
              <a:t>．</a:t>
            </a:r>
            <a:r>
              <a:rPr lang="en-US" altLang="zh-CN" sz="2500" b="0" dirty="0">
                <a:solidFill>
                  <a:schemeClr val="tx1"/>
                </a:solidFill>
              </a:rPr>
              <a:t>saw   D</a:t>
            </a:r>
            <a:r>
              <a:rPr lang="zh-CN" altLang="en-US" sz="2500" b="0" dirty="0">
                <a:solidFill>
                  <a:schemeClr val="tx1"/>
                </a:solidFill>
              </a:rPr>
              <a:t>．</a:t>
            </a:r>
            <a:r>
              <a:rPr lang="en-US" altLang="zh-CN" sz="2500" b="0" dirty="0">
                <a:solidFill>
                  <a:schemeClr val="tx1"/>
                </a:solidFill>
              </a:rPr>
              <a:t>to see</a:t>
            </a:r>
          </a:p>
        </p:txBody>
      </p:sp>
      <p:sp>
        <p:nvSpPr>
          <p:cNvPr id="5" name="Rectangle 3"/>
          <p:cNvSpPr>
            <a:spLocks noChangeArrowheads="1"/>
          </p:cNvSpPr>
          <p:nvPr/>
        </p:nvSpPr>
        <p:spPr bwMode="auto">
          <a:xfrm>
            <a:off x="457200" y="1541860"/>
            <a:ext cx="9144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B</a:t>
            </a:r>
            <a:endParaRPr lang="zh-CN" altLang="en-US" sz="2500"/>
          </a:p>
        </p:txBody>
      </p:sp>
      <p:sp>
        <p:nvSpPr>
          <p:cNvPr id="4" name="Rectangle 3"/>
          <p:cNvSpPr>
            <a:spLocks noChangeArrowheads="1"/>
          </p:cNvSpPr>
          <p:nvPr/>
        </p:nvSpPr>
        <p:spPr bwMode="auto">
          <a:xfrm>
            <a:off x="457200" y="2795588"/>
            <a:ext cx="9144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D</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矩形 30"/>
          <p:cNvSpPr>
            <a:spLocks noChangeArrowheads="1"/>
          </p:cNvSpPr>
          <p:nvPr/>
        </p:nvSpPr>
        <p:spPr bwMode="auto">
          <a:xfrm>
            <a:off x="191691" y="857250"/>
            <a:ext cx="8722519" cy="351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)3.Chongming Island is ________ island in China.</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the third large   B</a:t>
            </a:r>
            <a:r>
              <a:rPr lang="zh-CN" altLang="en-US" sz="2500" b="0">
                <a:solidFill>
                  <a:schemeClr val="tx1"/>
                </a:solidFill>
              </a:rPr>
              <a:t>．</a:t>
            </a:r>
            <a:r>
              <a:rPr lang="en-US" altLang="zh-CN" sz="2500" b="0">
                <a:solidFill>
                  <a:schemeClr val="tx1"/>
                </a:solidFill>
              </a:rPr>
              <a:t>the third largest   </a:t>
            </a:r>
          </a:p>
          <a:p>
            <a:pPr eaLnBrk="1" fontAlgn="auto" hangingPunct="1">
              <a:lnSpc>
                <a:spcPct val="150000"/>
              </a:lnSpc>
              <a:spcBef>
                <a:spcPts val="0"/>
              </a:spcBef>
              <a:spcAft>
                <a:spcPts val="0"/>
              </a:spcAft>
              <a:defRPr/>
            </a:pPr>
            <a:r>
              <a:rPr lang="en-US" altLang="zh-CN" sz="2500" b="0">
                <a:solidFill>
                  <a:schemeClr val="tx1"/>
                </a:solidFill>
              </a:rPr>
              <a:t>C</a:t>
            </a:r>
            <a:r>
              <a:rPr lang="zh-CN" altLang="en-US" sz="2500" b="0">
                <a:solidFill>
                  <a:schemeClr val="tx1"/>
                </a:solidFill>
              </a:rPr>
              <a:t>．</a:t>
            </a:r>
            <a:r>
              <a:rPr lang="en-US" altLang="zh-CN" sz="2500" b="0">
                <a:solidFill>
                  <a:schemeClr val="tx1"/>
                </a:solidFill>
              </a:rPr>
              <a:t>third large         D</a:t>
            </a:r>
            <a:r>
              <a:rPr lang="zh-CN" altLang="en-US" sz="2500" b="0">
                <a:solidFill>
                  <a:schemeClr val="tx1"/>
                </a:solidFill>
              </a:rPr>
              <a:t>．</a:t>
            </a:r>
            <a:r>
              <a:rPr lang="en-US" altLang="zh-CN" sz="2500" b="0">
                <a:solidFill>
                  <a:schemeClr val="tx1"/>
                </a:solidFill>
              </a:rPr>
              <a:t>third largest</a:t>
            </a:r>
          </a:p>
          <a:p>
            <a:pPr eaLnBrk="1" fontAlgn="auto" hangingPunct="1">
              <a:lnSpc>
                <a:spcPct val="150000"/>
              </a:lnSpc>
              <a:spcBef>
                <a:spcPts val="0"/>
              </a:spcBef>
              <a:spcAft>
                <a:spcPts val="0"/>
              </a:spcAft>
              <a:defRPr/>
            </a:pPr>
            <a:r>
              <a:rPr lang="en-US" altLang="zh-CN" sz="2500" b="0">
                <a:solidFill>
                  <a:schemeClr val="tx1"/>
                </a:solidFill>
              </a:rPr>
              <a:t>(      )4.The girl who is standing ________ the window is my cousin Ann.</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by   B</a:t>
            </a:r>
            <a:r>
              <a:rPr lang="zh-CN" altLang="en-US" sz="2500" b="0">
                <a:solidFill>
                  <a:schemeClr val="tx1"/>
                </a:solidFill>
              </a:rPr>
              <a:t>．</a:t>
            </a:r>
            <a:r>
              <a:rPr lang="en-US" altLang="zh-CN" sz="2500" b="0">
                <a:solidFill>
                  <a:schemeClr val="tx1"/>
                </a:solidFill>
              </a:rPr>
              <a:t>in   C</a:t>
            </a:r>
            <a:r>
              <a:rPr lang="zh-CN" altLang="en-US" sz="2500" b="0">
                <a:solidFill>
                  <a:schemeClr val="tx1"/>
                </a:solidFill>
              </a:rPr>
              <a:t>．</a:t>
            </a:r>
            <a:r>
              <a:rPr lang="en-US" altLang="zh-CN" sz="2500" b="0">
                <a:solidFill>
                  <a:schemeClr val="tx1"/>
                </a:solidFill>
              </a:rPr>
              <a:t>with   D</a:t>
            </a:r>
            <a:r>
              <a:rPr lang="zh-CN" altLang="en-US" sz="2500" b="0">
                <a:solidFill>
                  <a:schemeClr val="tx1"/>
                </a:solidFill>
              </a:rPr>
              <a:t>．</a:t>
            </a:r>
            <a:r>
              <a:rPr lang="en-US" altLang="zh-CN" sz="2500" b="0">
                <a:solidFill>
                  <a:schemeClr val="tx1"/>
                </a:solidFill>
              </a:rPr>
              <a:t>to</a:t>
            </a:r>
          </a:p>
        </p:txBody>
      </p:sp>
      <p:sp>
        <p:nvSpPr>
          <p:cNvPr id="5" name="Rectangle 3"/>
          <p:cNvSpPr>
            <a:spLocks noChangeArrowheads="1"/>
          </p:cNvSpPr>
          <p:nvPr/>
        </p:nvSpPr>
        <p:spPr bwMode="auto">
          <a:xfrm>
            <a:off x="457200" y="973932"/>
            <a:ext cx="9144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B</a:t>
            </a:r>
            <a:endParaRPr lang="zh-CN" altLang="en-US" sz="2500"/>
          </a:p>
        </p:txBody>
      </p:sp>
      <p:sp>
        <p:nvSpPr>
          <p:cNvPr id="4" name="Rectangle 3"/>
          <p:cNvSpPr>
            <a:spLocks noChangeArrowheads="1"/>
          </p:cNvSpPr>
          <p:nvPr/>
        </p:nvSpPr>
        <p:spPr bwMode="auto">
          <a:xfrm>
            <a:off x="457200" y="2794397"/>
            <a:ext cx="9144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矩形 30"/>
          <p:cNvSpPr>
            <a:spLocks noChangeArrowheads="1"/>
          </p:cNvSpPr>
          <p:nvPr/>
        </p:nvSpPr>
        <p:spPr bwMode="auto">
          <a:xfrm>
            <a:off x="191691" y="857250"/>
            <a:ext cx="8722519" cy="351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)5.—What did your teacher say this morning</a:t>
            </a:r>
            <a:r>
              <a:rPr lang="zh-CN" altLang="en-US" sz="2500" b="0">
                <a:solidFill>
                  <a:schemeClr val="tx1"/>
                </a:solidFill>
              </a:rPr>
              <a:t>？ </a:t>
            </a:r>
            <a:endParaRPr lang="en-US" altLang="zh-CN" sz="2500" b="0">
              <a:solidFill>
                <a:schemeClr val="tx1"/>
              </a:solidFill>
            </a:endParaRPr>
          </a:p>
          <a:p>
            <a:pPr eaLnBrk="1" fontAlgn="auto" hangingPunct="1">
              <a:lnSpc>
                <a:spcPct val="150000"/>
              </a:lnSpc>
              <a:spcBef>
                <a:spcPts val="0"/>
              </a:spcBef>
              <a:spcAft>
                <a:spcPts val="0"/>
              </a:spcAft>
              <a:defRPr/>
            </a:pPr>
            <a:r>
              <a:rPr lang="en-US" altLang="zh-CN" sz="2500" b="0">
                <a:solidFill>
                  <a:schemeClr val="tx1"/>
                </a:solidFill>
              </a:rPr>
              <a:t>—She told us ________.</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why was Tom late for school again   </a:t>
            </a:r>
          </a:p>
          <a:p>
            <a:pPr eaLnBrk="1" fontAlgn="auto" hangingPunct="1">
              <a:lnSpc>
                <a:spcPct val="150000"/>
              </a:lnSpc>
              <a:spcBef>
                <a:spcPts val="0"/>
              </a:spcBef>
              <a:spcAft>
                <a:spcPts val="0"/>
              </a:spcAft>
              <a:defRPr/>
            </a:pPr>
            <a:r>
              <a:rPr lang="en-US" altLang="zh-CN" sz="2500" b="0">
                <a:solidFill>
                  <a:schemeClr val="tx1"/>
                </a:solidFill>
              </a:rPr>
              <a:t>B</a:t>
            </a:r>
            <a:r>
              <a:rPr lang="zh-CN" altLang="en-US" sz="2500" b="0">
                <a:solidFill>
                  <a:schemeClr val="tx1"/>
                </a:solidFill>
              </a:rPr>
              <a:t>．</a:t>
            </a:r>
            <a:r>
              <a:rPr lang="en-US" altLang="zh-CN" sz="2500" b="0">
                <a:solidFill>
                  <a:schemeClr val="tx1"/>
                </a:solidFill>
              </a:rPr>
              <a:t>whether we had too much homework</a:t>
            </a:r>
          </a:p>
          <a:p>
            <a:pPr eaLnBrk="1" fontAlgn="auto" hangingPunct="1">
              <a:lnSpc>
                <a:spcPct val="150000"/>
              </a:lnSpc>
              <a:spcBef>
                <a:spcPts val="0"/>
              </a:spcBef>
              <a:spcAft>
                <a:spcPts val="0"/>
              </a:spcAft>
              <a:defRPr/>
            </a:pPr>
            <a:r>
              <a:rPr lang="en-US" altLang="zh-CN" sz="2500" b="0">
                <a:solidFill>
                  <a:schemeClr val="tx1"/>
                </a:solidFill>
              </a:rPr>
              <a:t>C</a:t>
            </a:r>
            <a:r>
              <a:rPr lang="zh-CN" altLang="en-US" sz="2500" b="0">
                <a:solidFill>
                  <a:schemeClr val="tx1"/>
                </a:solidFill>
              </a:rPr>
              <a:t>．</a:t>
            </a:r>
            <a:r>
              <a:rPr lang="en-US" altLang="zh-CN" sz="2500" b="0">
                <a:solidFill>
                  <a:schemeClr val="tx1"/>
                </a:solidFill>
              </a:rPr>
              <a:t>how did she come to school this morning  </a:t>
            </a:r>
          </a:p>
          <a:p>
            <a:pPr eaLnBrk="1" fontAlgn="auto" hangingPunct="1">
              <a:lnSpc>
                <a:spcPct val="150000"/>
              </a:lnSpc>
              <a:spcBef>
                <a:spcPts val="0"/>
              </a:spcBef>
              <a:spcAft>
                <a:spcPts val="0"/>
              </a:spcAft>
              <a:defRPr/>
            </a:pPr>
            <a:r>
              <a:rPr lang="en-US" altLang="zh-CN" sz="2500" b="0">
                <a:solidFill>
                  <a:schemeClr val="tx1"/>
                </a:solidFill>
              </a:rPr>
              <a:t>D</a:t>
            </a:r>
            <a:r>
              <a:rPr lang="zh-CN" altLang="en-US" sz="2500" b="0">
                <a:solidFill>
                  <a:schemeClr val="tx1"/>
                </a:solidFill>
              </a:rPr>
              <a:t>．</a:t>
            </a:r>
            <a:r>
              <a:rPr lang="en-US" altLang="zh-CN" sz="2500" b="0">
                <a:solidFill>
                  <a:schemeClr val="tx1"/>
                </a:solidFill>
              </a:rPr>
              <a:t>that we would have a test soon</a:t>
            </a:r>
          </a:p>
        </p:txBody>
      </p:sp>
      <p:sp>
        <p:nvSpPr>
          <p:cNvPr id="5" name="Rectangle 3"/>
          <p:cNvSpPr>
            <a:spLocks noChangeArrowheads="1"/>
          </p:cNvSpPr>
          <p:nvPr/>
        </p:nvSpPr>
        <p:spPr bwMode="auto">
          <a:xfrm>
            <a:off x="457200" y="973932"/>
            <a:ext cx="9144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D</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30"/>
          <p:cNvSpPr>
            <a:spLocks noChangeArrowheads="1"/>
          </p:cNvSpPr>
          <p:nvPr/>
        </p:nvSpPr>
        <p:spPr bwMode="auto">
          <a:xfrm>
            <a:off x="191691" y="857250"/>
            <a:ext cx="8722519" cy="351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)6.—Listen! ________ is knocking on the door.</a:t>
            </a:r>
          </a:p>
          <a:p>
            <a:pPr eaLnBrk="1" fontAlgn="auto" hangingPunct="1">
              <a:lnSpc>
                <a:spcPct val="150000"/>
              </a:lnSpc>
              <a:spcBef>
                <a:spcPts val="0"/>
              </a:spcBef>
              <a:spcAft>
                <a:spcPts val="0"/>
              </a:spcAft>
              <a:defRPr/>
            </a:pPr>
            <a:r>
              <a:rPr lang="en-US" altLang="zh-CN" sz="2500" b="0">
                <a:solidFill>
                  <a:schemeClr val="tx1"/>
                </a:solidFill>
              </a:rPr>
              <a:t>—Who is it? Let me have a look.</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Everybody   B</a:t>
            </a:r>
            <a:r>
              <a:rPr lang="zh-CN" altLang="en-US" sz="2500" b="0">
                <a:solidFill>
                  <a:schemeClr val="tx1"/>
                </a:solidFill>
              </a:rPr>
              <a:t>．</a:t>
            </a:r>
            <a:r>
              <a:rPr lang="en-US" altLang="zh-CN" sz="2500" b="0">
                <a:solidFill>
                  <a:schemeClr val="tx1"/>
                </a:solidFill>
              </a:rPr>
              <a:t>Nobody   C</a:t>
            </a:r>
            <a:r>
              <a:rPr lang="zh-CN" altLang="en-US" sz="2500" b="0">
                <a:solidFill>
                  <a:schemeClr val="tx1"/>
                </a:solidFill>
              </a:rPr>
              <a:t>．</a:t>
            </a:r>
            <a:r>
              <a:rPr lang="en-US" altLang="zh-CN" sz="2500" b="0">
                <a:solidFill>
                  <a:schemeClr val="tx1"/>
                </a:solidFill>
              </a:rPr>
              <a:t>Anybody   D</a:t>
            </a:r>
            <a:r>
              <a:rPr lang="zh-CN" altLang="en-US" sz="2500" b="0">
                <a:solidFill>
                  <a:schemeClr val="tx1"/>
                </a:solidFill>
              </a:rPr>
              <a:t>．</a:t>
            </a:r>
            <a:r>
              <a:rPr lang="en-US" altLang="zh-CN" sz="2500" b="0">
                <a:solidFill>
                  <a:schemeClr val="tx1"/>
                </a:solidFill>
              </a:rPr>
              <a:t>Somebody</a:t>
            </a:r>
          </a:p>
          <a:p>
            <a:pPr eaLnBrk="1" fontAlgn="auto" hangingPunct="1">
              <a:lnSpc>
                <a:spcPct val="150000"/>
              </a:lnSpc>
              <a:spcBef>
                <a:spcPts val="0"/>
              </a:spcBef>
              <a:spcAft>
                <a:spcPts val="0"/>
              </a:spcAft>
              <a:defRPr/>
            </a:pPr>
            <a:r>
              <a:rPr lang="en-US" altLang="zh-CN" sz="2500" b="0">
                <a:solidFill>
                  <a:schemeClr val="tx1"/>
                </a:solidFill>
              </a:rPr>
              <a:t>(      )7.It was raining very ________.What's worse, my car broke down.</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heavy            B</a:t>
            </a:r>
            <a:r>
              <a:rPr lang="zh-CN" altLang="en-US" sz="2500" b="0">
                <a:solidFill>
                  <a:schemeClr val="tx1"/>
                </a:solidFill>
              </a:rPr>
              <a:t>．</a:t>
            </a:r>
            <a:r>
              <a:rPr lang="en-US" altLang="zh-CN" sz="2500" b="0">
                <a:solidFill>
                  <a:schemeClr val="tx1"/>
                </a:solidFill>
              </a:rPr>
              <a:t>hardly     C</a:t>
            </a:r>
            <a:r>
              <a:rPr lang="zh-CN" altLang="en-US" sz="2500" b="0">
                <a:solidFill>
                  <a:schemeClr val="tx1"/>
                </a:solidFill>
              </a:rPr>
              <a:t>．</a:t>
            </a:r>
            <a:r>
              <a:rPr lang="en-US" altLang="zh-CN" sz="2500" b="0">
                <a:solidFill>
                  <a:schemeClr val="tx1"/>
                </a:solidFill>
              </a:rPr>
              <a:t>hard           D</a:t>
            </a:r>
            <a:r>
              <a:rPr lang="zh-CN" altLang="en-US" sz="2500" b="0">
                <a:solidFill>
                  <a:schemeClr val="tx1"/>
                </a:solidFill>
              </a:rPr>
              <a:t>．</a:t>
            </a:r>
            <a:r>
              <a:rPr lang="en-US" altLang="zh-CN" sz="2500" b="0">
                <a:solidFill>
                  <a:schemeClr val="tx1"/>
                </a:solidFill>
              </a:rPr>
              <a:t>big</a:t>
            </a:r>
          </a:p>
        </p:txBody>
      </p:sp>
      <p:sp>
        <p:nvSpPr>
          <p:cNvPr id="5" name="Rectangle 3"/>
          <p:cNvSpPr>
            <a:spLocks noChangeArrowheads="1"/>
          </p:cNvSpPr>
          <p:nvPr/>
        </p:nvSpPr>
        <p:spPr bwMode="auto">
          <a:xfrm>
            <a:off x="457200" y="973932"/>
            <a:ext cx="9144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D</a:t>
            </a:r>
            <a:endParaRPr lang="zh-CN" altLang="en-US" sz="2500"/>
          </a:p>
        </p:txBody>
      </p:sp>
      <p:sp>
        <p:nvSpPr>
          <p:cNvPr id="4" name="Rectangle 3"/>
          <p:cNvSpPr>
            <a:spLocks noChangeArrowheads="1"/>
          </p:cNvSpPr>
          <p:nvPr/>
        </p:nvSpPr>
        <p:spPr bwMode="auto">
          <a:xfrm>
            <a:off x="457200" y="2795588"/>
            <a:ext cx="9144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C</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矩形 30"/>
          <p:cNvSpPr>
            <a:spLocks noChangeArrowheads="1"/>
          </p:cNvSpPr>
          <p:nvPr/>
        </p:nvSpPr>
        <p:spPr bwMode="auto">
          <a:xfrm>
            <a:off x="191691" y="857251"/>
            <a:ext cx="8722519" cy="4098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)8.We shouldn't pull the leaves ________ the trees in the park.</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out   B</a:t>
            </a:r>
            <a:r>
              <a:rPr lang="zh-CN" altLang="en-US" sz="2500" b="0">
                <a:solidFill>
                  <a:schemeClr val="tx1"/>
                </a:solidFill>
              </a:rPr>
              <a:t>．</a:t>
            </a:r>
            <a:r>
              <a:rPr lang="en-US" altLang="zh-CN" sz="2500" b="0">
                <a:solidFill>
                  <a:schemeClr val="tx1"/>
                </a:solidFill>
              </a:rPr>
              <a:t>of   C</a:t>
            </a:r>
            <a:r>
              <a:rPr lang="zh-CN" altLang="en-US" sz="2500" b="0">
                <a:solidFill>
                  <a:schemeClr val="tx1"/>
                </a:solidFill>
              </a:rPr>
              <a:t>．</a:t>
            </a:r>
            <a:r>
              <a:rPr lang="en-US" altLang="zh-CN" sz="2500" b="0">
                <a:solidFill>
                  <a:schemeClr val="tx1"/>
                </a:solidFill>
              </a:rPr>
              <a:t>by   D</a:t>
            </a:r>
            <a:r>
              <a:rPr lang="zh-CN" altLang="en-US" sz="2500" b="0">
                <a:solidFill>
                  <a:schemeClr val="tx1"/>
                </a:solidFill>
              </a:rPr>
              <a:t>．</a:t>
            </a:r>
            <a:r>
              <a:rPr lang="en-US" altLang="zh-CN" sz="2500" b="0">
                <a:solidFill>
                  <a:schemeClr val="tx1"/>
                </a:solidFill>
              </a:rPr>
              <a:t>off</a:t>
            </a:r>
          </a:p>
          <a:p>
            <a:pPr eaLnBrk="1" fontAlgn="auto" hangingPunct="1">
              <a:lnSpc>
                <a:spcPct val="150000"/>
              </a:lnSpc>
              <a:spcBef>
                <a:spcPts val="0"/>
              </a:spcBef>
              <a:spcAft>
                <a:spcPts val="0"/>
              </a:spcAft>
              <a:defRPr/>
            </a:pPr>
            <a:r>
              <a:rPr lang="en-US" altLang="zh-CN" sz="2500" b="0">
                <a:solidFill>
                  <a:schemeClr val="tx1"/>
                </a:solidFill>
              </a:rPr>
              <a:t>(      )9.I live with my two sisters, and I ________ every day.</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wake up them   B</a:t>
            </a:r>
            <a:r>
              <a:rPr lang="zh-CN" altLang="en-US" sz="2500" b="0">
                <a:solidFill>
                  <a:schemeClr val="tx1"/>
                </a:solidFill>
              </a:rPr>
              <a:t>．</a:t>
            </a:r>
            <a:r>
              <a:rPr lang="en-US" altLang="zh-CN" sz="2500" b="0">
                <a:solidFill>
                  <a:schemeClr val="tx1"/>
                </a:solidFill>
              </a:rPr>
              <a:t>wake them up   </a:t>
            </a:r>
          </a:p>
          <a:p>
            <a:pPr eaLnBrk="1" fontAlgn="auto" hangingPunct="1">
              <a:lnSpc>
                <a:spcPct val="150000"/>
              </a:lnSpc>
              <a:spcBef>
                <a:spcPts val="0"/>
              </a:spcBef>
              <a:spcAft>
                <a:spcPts val="0"/>
              </a:spcAft>
              <a:defRPr/>
            </a:pPr>
            <a:r>
              <a:rPr lang="en-US" altLang="zh-CN" sz="2500" b="0">
                <a:solidFill>
                  <a:schemeClr val="tx1"/>
                </a:solidFill>
              </a:rPr>
              <a:t>C</a:t>
            </a:r>
            <a:r>
              <a:rPr lang="zh-CN" altLang="en-US" sz="2500" b="0">
                <a:solidFill>
                  <a:schemeClr val="tx1"/>
                </a:solidFill>
              </a:rPr>
              <a:t>．</a:t>
            </a:r>
            <a:r>
              <a:rPr lang="en-US" altLang="zh-CN" sz="2500" b="0">
                <a:solidFill>
                  <a:schemeClr val="tx1"/>
                </a:solidFill>
              </a:rPr>
              <a:t>wake up him      D</a:t>
            </a:r>
            <a:r>
              <a:rPr lang="zh-CN" altLang="en-US" sz="2500" b="0">
                <a:solidFill>
                  <a:schemeClr val="tx1"/>
                </a:solidFill>
              </a:rPr>
              <a:t>．</a:t>
            </a:r>
            <a:r>
              <a:rPr lang="en-US" altLang="zh-CN" sz="2500" b="0">
                <a:solidFill>
                  <a:schemeClr val="tx1"/>
                </a:solidFill>
              </a:rPr>
              <a:t>wake him up</a:t>
            </a:r>
          </a:p>
          <a:p>
            <a:pPr eaLnBrk="1" fontAlgn="auto" hangingPunct="1">
              <a:lnSpc>
                <a:spcPct val="150000"/>
              </a:lnSpc>
              <a:spcBef>
                <a:spcPts val="0"/>
              </a:spcBef>
              <a:spcAft>
                <a:spcPts val="0"/>
              </a:spcAft>
              <a:defRPr/>
            </a:pPr>
            <a:r>
              <a:rPr lang="en-US" altLang="zh-CN" sz="2500" b="0">
                <a:solidFill>
                  <a:schemeClr val="tx1"/>
                </a:solidFill>
              </a:rPr>
              <a:t>(      )10.Jason likes the ________ of the cake.It is like a heart.</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color   B</a:t>
            </a:r>
            <a:r>
              <a:rPr lang="zh-CN" altLang="en-US" sz="2500" b="0">
                <a:solidFill>
                  <a:schemeClr val="tx1"/>
                </a:solidFill>
              </a:rPr>
              <a:t>．</a:t>
            </a:r>
            <a:r>
              <a:rPr lang="en-US" altLang="zh-CN" sz="2500" b="0">
                <a:solidFill>
                  <a:schemeClr val="tx1"/>
                </a:solidFill>
              </a:rPr>
              <a:t>size   C</a:t>
            </a:r>
            <a:r>
              <a:rPr lang="zh-CN" altLang="en-US" sz="2500" b="0">
                <a:solidFill>
                  <a:schemeClr val="tx1"/>
                </a:solidFill>
              </a:rPr>
              <a:t>．</a:t>
            </a:r>
            <a:r>
              <a:rPr lang="en-US" altLang="zh-CN" sz="2500" b="0">
                <a:solidFill>
                  <a:schemeClr val="tx1"/>
                </a:solidFill>
              </a:rPr>
              <a:t>smell   D</a:t>
            </a:r>
            <a:r>
              <a:rPr lang="zh-CN" altLang="en-US" sz="2500" b="0">
                <a:solidFill>
                  <a:schemeClr val="tx1"/>
                </a:solidFill>
              </a:rPr>
              <a:t>．</a:t>
            </a:r>
            <a:r>
              <a:rPr lang="en-US" altLang="zh-CN" sz="2500" b="0">
                <a:solidFill>
                  <a:schemeClr val="tx1"/>
                </a:solidFill>
              </a:rPr>
              <a:t>shape</a:t>
            </a:r>
          </a:p>
        </p:txBody>
      </p:sp>
      <p:sp>
        <p:nvSpPr>
          <p:cNvPr id="5" name="Rectangle 3"/>
          <p:cNvSpPr>
            <a:spLocks noChangeArrowheads="1"/>
          </p:cNvSpPr>
          <p:nvPr/>
        </p:nvSpPr>
        <p:spPr bwMode="auto">
          <a:xfrm>
            <a:off x="457200" y="973932"/>
            <a:ext cx="9144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D</a:t>
            </a:r>
            <a:endParaRPr lang="zh-CN" altLang="en-US" sz="2500"/>
          </a:p>
        </p:txBody>
      </p:sp>
      <p:sp>
        <p:nvSpPr>
          <p:cNvPr id="4" name="Rectangle 3"/>
          <p:cNvSpPr>
            <a:spLocks noChangeArrowheads="1"/>
          </p:cNvSpPr>
          <p:nvPr/>
        </p:nvSpPr>
        <p:spPr bwMode="auto">
          <a:xfrm>
            <a:off x="457200" y="2224088"/>
            <a:ext cx="9144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B</a:t>
            </a:r>
            <a:endParaRPr lang="zh-CN" altLang="en-US" sz="2500"/>
          </a:p>
        </p:txBody>
      </p:sp>
      <p:sp>
        <p:nvSpPr>
          <p:cNvPr id="6" name="Rectangle 3"/>
          <p:cNvSpPr>
            <a:spLocks noChangeArrowheads="1"/>
          </p:cNvSpPr>
          <p:nvPr/>
        </p:nvSpPr>
        <p:spPr bwMode="auto">
          <a:xfrm>
            <a:off x="457200" y="3939779"/>
            <a:ext cx="9144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D</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矩形 30"/>
          <p:cNvSpPr>
            <a:spLocks noChangeArrowheads="1"/>
          </p:cNvSpPr>
          <p:nvPr/>
        </p:nvSpPr>
        <p:spPr bwMode="auto">
          <a:xfrm>
            <a:off x="191691" y="2228850"/>
            <a:ext cx="8722519" cy="2377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dirty="0">
                <a:solidFill>
                  <a:schemeClr val="tx1"/>
                </a:solidFill>
              </a:rPr>
              <a:t>1.</a:t>
            </a:r>
            <a:r>
              <a:rPr lang="zh-CN" altLang="en-US" sz="2500" b="0" dirty="0">
                <a:solidFill>
                  <a:schemeClr val="tx1"/>
                </a:solidFill>
              </a:rPr>
              <a:t>千米；公里 </a:t>
            </a:r>
            <a:r>
              <a:rPr lang="en-US" altLang="zh-CN" sz="2500" b="0" dirty="0">
                <a:solidFill>
                  <a:schemeClr val="tx1"/>
                </a:solidFill>
              </a:rPr>
              <a:t>____________   </a:t>
            </a:r>
          </a:p>
          <a:p>
            <a:pPr eaLnBrk="1" fontAlgn="auto" hangingPunct="1">
              <a:lnSpc>
                <a:spcPct val="150000"/>
              </a:lnSpc>
              <a:spcBef>
                <a:spcPts val="0"/>
              </a:spcBef>
              <a:spcAft>
                <a:spcPts val="0"/>
              </a:spcAft>
              <a:defRPr/>
            </a:pPr>
            <a:r>
              <a:rPr lang="en-US" altLang="zh-CN" sz="2500" b="0" dirty="0">
                <a:solidFill>
                  <a:schemeClr val="tx1"/>
                </a:solidFill>
              </a:rPr>
              <a:t>2.</a:t>
            </a:r>
            <a:r>
              <a:rPr lang="zh-CN" altLang="en-US" sz="2500" b="0" dirty="0">
                <a:solidFill>
                  <a:schemeClr val="tx1"/>
                </a:solidFill>
              </a:rPr>
              <a:t>外形；形状 </a:t>
            </a:r>
            <a:r>
              <a:rPr lang="en-US" altLang="zh-CN" sz="2500" b="0" dirty="0">
                <a:solidFill>
                  <a:schemeClr val="tx1"/>
                </a:solidFill>
              </a:rPr>
              <a:t>____________ </a:t>
            </a:r>
            <a:endParaRPr lang="zh-CN" altLang="en-US" sz="2500" b="0" dirty="0">
              <a:solidFill>
                <a:schemeClr val="tx1"/>
              </a:solidFill>
            </a:endParaRPr>
          </a:p>
          <a:p>
            <a:pPr eaLnBrk="1" fontAlgn="auto" hangingPunct="1">
              <a:lnSpc>
                <a:spcPct val="150000"/>
              </a:lnSpc>
              <a:spcBef>
                <a:spcPts val="0"/>
              </a:spcBef>
              <a:spcAft>
                <a:spcPts val="0"/>
              </a:spcAft>
              <a:defRPr/>
            </a:pPr>
            <a:r>
              <a:rPr lang="en-US" altLang="zh-CN" sz="2500" b="0" dirty="0">
                <a:solidFill>
                  <a:schemeClr val="tx1"/>
                </a:solidFill>
              </a:rPr>
              <a:t>3</a:t>
            </a:r>
            <a:r>
              <a:rPr lang="zh-CN" altLang="en-US" sz="2500" b="0" dirty="0">
                <a:solidFill>
                  <a:schemeClr val="tx1"/>
                </a:solidFill>
              </a:rPr>
              <a:t>．人 </a:t>
            </a:r>
            <a:r>
              <a:rPr lang="en-US" altLang="zh-CN" sz="2500" b="0" dirty="0">
                <a:solidFill>
                  <a:schemeClr val="tx1"/>
                </a:solidFill>
              </a:rPr>
              <a:t>____________   </a:t>
            </a:r>
          </a:p>
          <a:p>
            <a:pPr eaLnBrk="1" fontAlgn="auto" hangingPunct="1">
              <a:lnSpc>
                <a:spcPct val="150000"/>
              </a:lnSpc>
              <a:spcBef>
                <a:spcPts val="0"/>
              </a:spcBef>
              <a:spcAft>
                <a:spcPts val="0"/>
              </a:spcAft>
              <a:defRPr/>
            </a:pPr>
            <a:r>
              <a:rPr lang="en-US" altLang="zh-CN" sz="2500" b="0" dirty="0">
                <a:solidFill>
                  <a:schemeClr val="tx1"/>
                </a:solidFill>
              </a:rPr>
              <a:t>4.</a:t>
            </a:r>
            <a:r>
              <a:rPr lang="zh-CN" altLang="en-US" sz="2500" b="0" dirty="0">
                <a:solidFill>
                  <a:schemeClr val="tx1"/>
                </a:solidFill>
              </a:rPr>
              <a:t>小路；路径 </a:t>
            </a:r>
            <a:r>
              <a:rPr lang="en-US" altLang="zh-CN" sz="2500" b="0" dirty="0">
                <a:solidFill>
                  <a:schemeClr val="tx1"/>
                </a:solidFill>
              </a:rPr>
              <a:t>____________ </a:t>
            </a:r>
            <a:endParaRPr lang="zh-CN" altLang="en-US" sz="2500" b="0" dirty="0">
              <a:solidFill>
                <a:schemeClr val="tx1"/>
              </a:solidFill>
            </a:endParaRPr>
          </a:p>
        </p:txBody>
      </p:sp>
      <p:sp>
        <p:nvSpPr>
          <p:cNvPr id="3" name="矩形 30"/>
          <p:cNvSpPr>
            <a:spLocks noChangeArrowheads="1"/>
          </p:cNvSpPr>
          <p:nvPr/>
        </p:nvSpPr>
        <p:spPr bwMode="auto">
          <a:xfrm>
            <a:off x="229791" y="971550"/>
            <a:ext cx="8457009" cy="392415"/>
          </a:xfrm>
          <a:prstGeom prst="rect">
            <a:avLst/>
          </a:prstGeom>
          <a:noFill/>
          <a:ln w="9525">
            <a:noFill/>
            <a:miter lim="800000"/>
          </a:ln>
        </p:spPr>
        <p:txBody>
          <a:bodyPr lIns="68580" tIns="34290" rIns="68580" bIns="34290">
            <a:spAutoFit/>
          </a:bodyPr>
          <a:lstStyle/>
          <a:p>
            <a:pPr algn="just" eaLnBrk="1" fontAlgn="auto" hangingPunct="1">
              <a:lnSpc>
                <a:spcPct val="150000"/>
              </a:lnSpc>
              <a:spcBef>
                <a:spcPts val="0"/>
              </a:spcBef>
              <a:spcAft>
                <a:spcPts val="0"/>
              </a:spcAft>
              <a:defRPr/>
            </a:pPr>
            <a:r>
              <a:rPr lang="zh-CN" altLang="en-US" sz="1400" kern="100" dirty="0">
                <a:latin typeface="宋体" panose="02010600030101010101" pitchFamily="2" charset="-122"/>
                <a:ea typeface="+mn-ea"/>
                <a:cs typeface="Times New Roman" panose="02020603050405020304"/>
              </a:rPr>
              <a:t>一、必背单词</a:t>
            </a:r>
            <a:r>
              <a:rPr lang="en-US" altLang="zh-CN" sz="1400" kern="100" dirty="0">
                <a:latin typeface="宋体" panose="02010600030101010101" pitchFamily="2" charset="-122"/>
                <a:ea typeface="+mn-ea"/>
                <a:cs typeface="Times New Roman" panose="02020603050405020304"/>
              </a:rPr>
              <a:t>(</a:t>
            </a:r>
            <a:r>
              <a:rPr lang="zh-CN" altLang="en-US" sz="1400" kern="100" dirty="0">
                <a:latin typeface="宋体" panose="02010600030101010101" pitchFamily="2" charset="-122"/>
                <a:ea typeface="+mn-ea"/>
                <a:cs typeface="Times New Roman" panose="02020603050405020304"/>
              </a:rPr>
              <a:t>请在课文中找出下列单词</a:t>
            </a:r>
            <a:r>
              <a:rPr lang="en-US" altLang="zh-CN" sz="1400" kern="100" dirty="0">
                <a:latin typeface="宋体" panose="02010600030101010101" pitchFamily="2" charset="-122"/>
                <a:ea typeface="+mn-ea"/>
                <a:cs typeface="Times New Roman" panose="02020603050405020304"/>
              </a:rPr>
              <a:t>)</a:t>
            </a:r>
            <a:endParaRPr lang="zh-CN" altLang="en-US" sz="1900" kern="100" dirty="0">
              <a:latin typeface="Calibri" panose="020F0502020204030204"/>
              <a:ea typeface="+mn-ea"/>
              <a:cs typeface="Times New Roman" panose="02020603050405020304"/>
            </a:endParaRPr>
          </a:p>
        </p:txBody>
      </p:sp>
      <p:sp>
        <p:nvSpPr>
          <p:cNvPr id="5" name="Rectangle 3"/>
          <p:cNvSpPr>
            <a:spLocks noChangeArrowheads="1"/>
          </p:cNvSpPr>
          <p:nvPr/>
        </p:nvSpPr>
        <p:spPr bwMode="auto">
          <a:xfrm>
            <a:off x="2287191" y="2345532"/>
            <a:ext cx="2856309"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kilometre   </a:t>
            </a:r>
          </a:p>
        </p:txBody>
      </p:sp>
      <p:sp>
        <p:nvSpPr>
          <p:cNvPr id="6" name="Rectangle 3"/>
          <p:cNvSpPr>
            <a:spLocks noChangeArrowheads="1"/>
          </p:cNvSpPr>
          <p:nvPr/>
        </p:nvSpPr>
        <p:spPr bwMode="auto">
          <a:xfrm>
            <a:off x="2628900" y="2909888"/>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shape      </a:t>
            </a:r>
          </a:p>
        </p:txBody>
      </p:sp>
      <p:sp>
        <p:nvSpPr>
          <p:cNvPr id="8" name="圆角矩形 7"/>
          <p:cNvSpPr/>
          <p:nvPr/>
        </p:nvSpPr>
        <p:spPr>
          <a:xfrm>
            <a:off x="2969419" y="400051"/>
            <a:ext cx="3317081" cy="422672"/>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defTabSz="362585" eaLnBrk="1" fontAlgn="auto" hangingPunct="1">
              <a:spcBef>
                <a:spcPts val="0"/>
              </a:spcBef>
              <a:spcAft>
                <a:spcPts val="0"/>
              </a:spcAft>
              <a:defRPr/>
            </a:pPr>
            <a:r>
              <a:rPr lang="zh-CN" altLang="en-US" sz="1400" dirty="0">
                <a:solidFill>
                  <a:srgbClr val="FFFFFF"/>
                </a:solidFill>
                <a:latin typeface="Arial" panose="020B0604020202020204" pitchFamily="34" charset="0"/>
                <a:ea typeface="微软雅黑" panose="020B0503020204020204" pitchFamily="34" charset="-122"/>
              </a:rPr>
              <a:t>课 前 预 习 </a:t>
            </a:r>
          </a:p>
        </p:txBody>
      </p:sp>
      <p:sp>
        <p:nvSpPr>
          <p:cNvPr id="9" name="Rectangle 3"/>
          <p:cNvSpPr>
            <a:spLocks noChangeArrowheads="1"/>
          </p:cNvSpPr>
          <p:nvPr/>
        </p:nvSpPr>
        <p:spPr bwMode="auto">
          <a:xfrm>
            <a:off x="1714500" y="3481388"/>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human   </a:t>
            </a:r>
          </a:p>
        </p:txBody>
      </p:sp>
      <p:sp>
        <p:nvSpPr>
          <p:cNvPr id="10" name="Rectangle 3"/>
          <p:cNvSpPr>
            <a:spLocks noChangeArrowheads="1"/>
          </p:cNvSpPr>
          <p:nvPr/>
        </p:nvSpPr>
        <p:spPr bwMode="auto">
          <a:xfrm>
            <a:off x="2287191" y="4052888"/>
            <a:ext cx="2856309"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 path</a:t>
            </a:r>
          </a:p>
        </p:txBody>
      </p:sp>
      <p:sp>
        <p:nvSpPr>
          <p:cNvPr id="11" name="矩形 30"/>
          <p:cNvSpPr>
            <a:spLocks noChangeArrowheads="1"/>
          </p:cNvSpPr>
          <p:nvPr/>
        </p:nvSpPr>
        <p:spPr bwMode="auto">
          <a:xfrm>
            <a:off x="229791" y="1650207"/>
            <a:ext cx="1484709" cy="289322"/>
          </a:xfrm>
          <a:prstGeom prst="rect">
            <a:avLst/>
          </a:prstGeom>
          <a:noFill/>
          <a:ln w="9525">
            <a:noFill/>
            <a:miter lim="800000"/>
          </a:ln>
        </p:spPr>
        <p:txBody>
          <a:bodyPr lIns="68580" tIns="34290" rIns="68580" bIns="34290">
            <a:spAutoFit/>
          </a:bodyPr>
          <a:lstStyle/>
          <a:p>
            <a:pPr algn="just" eaLnBrk="1" fontAlgn="auto" hangingPunct="1">
              <a:spcBef>
                <a:spcPts val="0"/>
              </a:spcBef>
              <a:spcAft>
                <a:spcPts val="0"/>
              </a:spcAft>
              <a:defRPr/>
            </a:pPr>
            <a:r>
              <a:rPr lang="zh-CN" altLang="en-US" sz="1400" kern="100" dirty="0">
                <a:latin typeface="Times New Roman" panose="02020603050405020304"/>
                <a:ea typeface="+mn-ea"/>
              </a:rPr>
              <a:t>名词</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矩形 30"/>
          <p:cNvSpPr>
            <a:spLocks noChangeArrowheads="1"/>
          </p:cNvSpPr>
          <p:nvPr/>
        </p:nvSpPr>
        <p:spPr bwMode="auto">
          <a:xfrm>
            <a:off x="191691" y="857250"/>
            <a:ext cx="8722519" cy="410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zh-CN" altLang="en-US" sz="2500">
                <a:solidFill>
                  <a:schemeClr val="tx1"/>
                </a:solidFill>
              </a:rPr>
              <a:t>三、根据句意及所给汉语意思完成句子。</a:t>
            </a:r>
          </a:p>
          <a:p>
            <a:pPr eaLnBrk="1" fontAlgn="auto" hangingPunct="1">
              <a:lnSpc>
                <a:spcPct val="150000"/>
              </a:lnSpc>
              <a:spcBef>
                <a:spcPts val="0"/>
              </a:spcBef>
              <a:spcAft>
                <a:spcPts val="0"/>
              </a:spcAft>
              <a:defRPr/>
            </a:pPr>
            <a:r>
              <a:rPr lang="en-US" altLang="zh-CN" sz="2500" b="0">
                <a:solidFill>
                  <a:schemeClr val="tx1"/>
                </a:solidFill>
              </a:rPr>
              <a:t>1</a:t>
            </a:r>
            <a:r>
              <a:rPr lang="zh-CN" altLang="en-US" sz="2500" b="0">
                <a:solidFill>
                  <a:schemeClr val="tx1"/>
                </a:solidFill>
              </a:rPr>
              <a:t>．张家界以高大的奇石而出名。</a:t>
            </a:r>
          </a:p>
          <a:p>
            <a:pPr eaLnBrk="1" fontAlgn="auto" hangingPunct="1">
              <a:lnSpc>
                <a:spcPct val="150000"/>
              </a:lnSpc>
              <a:spcBef>
                <a:spcPts val="0"/>
              </a:spcBef>
              <a:spcAft>
                <a:spcPts val="0"/>
              </a:spcAft>
              <a:defRPr/>
            </a:pPr>
            <a:r>
              <a:rPr lang="en-US" altLang="zh-CN" sz="2500" b="0">
                <a:solidFill>
                  <a:schemeClr val="tx1"/>
                </a:solidFill>
              </a:rPr>
              <a:t>Zhangjiajie _________________________________ tall rocks.</a:t>
            </a:r>
          </a:p>
          <a:p>
            <a:pPr eaLnBrk="1" fontAlgn="auto" hangingPunct="1">
              <a:lnSpc>
                <a:spcPct val="150000"/>
              </a:lnSpc>
              <a:spcBef>
                <a:spcPts val="0"/>
              </a:spcBef>
              <a:spcAft>
                <a:spcPts val="0"/>
              </a:spcAft>
              <a:defRPr/>
            </a:pPr>
            <a:r>
              <a:rPr lang="en-US" altLang="zh-CN" sz="2500" b="0">
                <a:solidFill>
                  <a:schemeClr val="tx1"/>
                </a:solidFill>
              </a:rPr>
              <a:t>2</a:t>
            </a:r>
            <a:r>
              <a:rPr lang="zh-CN" altLang="en-US" sz="2500" b="0">
                <a:solidFill>
                  <a:schemeClr val="tx1"/>
                </a:solidFill>
              </a:rPr>
              <a:t>．有些山看起来像动物。</a:t>
            </a:r>
          </a:p>
          <a:p>
            <a:pPr eaLnBrk="1" fontAlgn="auto" hangingPunct="1">
              <a:lnSpc>
                <a:spcPct val="150000"/>
              </a:lnSpc>
              <a:spcBef>
                <a:spcPts val="0"/>
              </a:spcBef>
              <a:spcAft>
                <a:spcPts val="0"/>
              </a:spcAft>
              <a:defRPr/>
            </a:pPr>
            <a:r>
              <a:rPr lang="en-US" altLang="zh-CN" sz="2500" b="0">
                <a:solidFill>
                  <a:schemeClr val="tx1"/>
                </a:solidFill>
              </a:rPr>
              <a:t>Some mountains ___________ animals.</a:t>
            </a:r>
          </a:p>
          <a:p>
            <a:pPr eaLnBrk="1" fontAlgn="auto" hangingPunct="1">
              <a:lnSpc>
                <a:spcPct val="150000"/>
              </a:lnSpc>
              <a:spcBef>
                <a:spcPts val="0"/>
              </a:spcBef>
              <a:spcAft>
                <a:spcPts val="0"/>
              </a:spcAft>
              <a:defRPr/>
            </a:pPr>
            <a:r>
              <a:rPr lang="en-US" altLang="zh-CN" sz="2500" b="0">
                <a:solidFill>
                  <a:schemeClr val="tx1"/>
                </a:solidFill>
              </a:rPr>
              <a:t>3</a:t>
            </a:r>
            <a:r>
              <a:rPr lang="zh-CN" altLang="en-US" sz="2500" b="0">
                <a:solidFill>
                  <a:schemeClr val="tx1"/>
                </a:solidFill>
              </a:rPr>
              <a:t>．请不要从植物上摘花。</a:t>
            </a:r>
          </a:p>
          <a:p>
            <a:pPr eaLnBrk="1" fontAlgn="auto" hangingPunct="1">
              <a:lnSpc>
                <a:spcPct val="150000"/>
              </a:lnSpc>
              <a:spcBef>
                <a:spcPts val="0"/>
              </a:spcBef>
              <a:spcAft>
                <a:spcPts val="0"/>
              </a:spcAft>
              <a:defRPr/>
            </a:pPr>
            <a:r>
              <a:rPr lang="en-US" altLang="zh-CN" sz="2500" b="0">
                <a:solidFill>
                  <a:schemeClr val="tx1"/>
                </a:solidFill>
              </a:rPr>
              <a:t>Don't ____________________ the plants, please.</a:t>
            </a:r>
          </a:p>
        </p:txBody>
      </p:sp>
      <p:sp>
        <p:nvSpPr>
          <p:cNvPr id="5" name="Rectangle 3"/>
          <p:cNvSpPr>
            <a:spLocks noChangeArrowheads="1"/>
          </p:cNvSpPr>
          <p:nvPr/>
        </p:nvSpPr>
        <p:spPr bwMode="auto">
          <a:xfrm>
            <a:off x="2053829" y="2115741"/>
            <a:ext cx="5599509"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is famous for the strange shape of　   </a:t>
            </a:r>
          </a:p>
        </p:txBody>
      </p:sp>
      <p:sp>
        <p:nvSpPr>
          <p:cNvPr id="6" name="Rectangle 3"/>
          <p:cNvSpPr>
            <a:spLocks noChangeArrowheads="1"/>
          </p:cNvSpPr>
          <p:nvPr/>
        </p:nvSpPr>
        <p:spPr bwMode="auto">
          <a:xfrm>
            <a:off x="2819400" y="3284935"/>
            <a:ext cx="5601891"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look like </a:t>
            </a:r>
          </a:p>
        </p:txBody>
      </p:sp>
      <p:sp>
        <p:nvSpPr>
          <p:cNvPr id="2" name="Rectangle 3"/>
          <p:cNvSpPr>
            <a:spLocks noChangeArrowheads="1"/>
          </p:cNvSpPr>
          <p:nvPr/>
        </p:nvSpPr>
        <p:spPr bwMode="auto">
          <a:xfrm>
            <a:off x="1553766" y="4410076"/>
            <a:ext cx="56007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pull flowers off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矩形 30"/>
          <p:cNvSpPr>
            <a:spLocks noChangeArrowheads="1"/>
          </p:cNvSpPr>
          <p:nvPr/>
        </p:nvSpPr>
        <p:spPr bwMode="auto">
          <a:xfrm>
            <a:off x="191691" y="857250"/>
            <a:ext cx="8722519" cy="2377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4</a:t>
            </a:r>
            <a:r>
              <a:rPr lang="zh-CN" altLang="en-US" sz="2500" b="0">
                <a:solidFill>
                  <a:schemeClr val="tx1"/>
                </a:solidFill>
              </a:rPr>
              <a:t>．昨天早上 </a:t>
            </a:r>
            <a:r>
              <a:rPr lang="en-US" altLang="zh-CN" sz="2500" b="0">
                <a:solidFill>
                  <a:schemeClr val="tx1"/>
                </a:solidFill>
              </a:rPr>
              <a:t>7</a:t>
            </a:r>
            <a:r>
              <a:rPr lang="zh-CN" altLang="en-US" sz="2500" b="0">
                <a:solidFill>
                  <a:schemeClr val="tx1"/>
                </a:solidFill>
              </a:rPr>
              <a:t>点钟妈妈叫醒了我。</a:t>
            </a:r>
          </a:p>
          <a:p>
            <a:pPr eaLnBrk="1" fontAlgn="auto" hangingPunct="1">
              <a:lnSpc>
                <a:spcPct val="150000"/>
              </a:lnSpc>
              <a:spcBef>
                <a:spcPts val="0"/>
              </a:spcBef>
              <a:spcAft>
                <a:spcPts val="0"/>
              </a:spcAft>
              <a:defRPr/>
            </a:pPr>
            <a:r>
              <a:rPr lang="en-US" altLang="zh-CN" sz="2500" b="0">
                <a:solidFill>
                  <a:schemeClr val="tx1"/>
                </a:solidFill>
              </a:rPr>
              <a:t>My mother _____________ at 7 o'clock yesterday morning.</a:t>
            </a:r>
          </a:p>
          <a:p>
            <a:pPr eaLnBrk="1" fontAlgn="auto" hangingPunct="1">
              <a:lnSpc>
                <a:spcPct val="150000"/>
              </a:lnSpc>
              <a:spcBef>
                <a:spcPts val="0"/>
              </a:spcBef>
              <a:spcAft>
                <a:spcPts val="0"/>
              </a:spcAft>
              <a:defRPr/>
            </a:pPr>
            <a:r>
              <a:rPr lang="en-US" altLang="zh-CN" sz="2500" b="0">
                <a:solidFill>
                  <a:schemeClr val="tx1"/>
                </a:solidFill>
              </a:rPr>
              <a:t>5</a:t>
            </a:r>
            <a:r>
              <a:rPr lang="zh-CN" altLang="en-US" sz="2500" b="0">
                <a:solidFill>
                  <a:schemeClr val="tx1"/>
                </a:solidFill>
              </a:rPr>
              <a:t>．爸爸已答应明天带我去公园。</a:t>
            </a:r>
          </a:p>
          <a:p>
            <a:pPr eaLnBrk="1" fontAlgn="auto" hangingPunct="1">
              <a:lnSpc>
                <a:spcPct val="150000"/>
              </a:lnSpc>
              <a:spcBef>
                <a:spcPts val="0"/>
              </a:spcBef>
              <a:spcAft>
                <a:spcPts val="0"/>
              </a:spcAft>
              <a:defRPr/>
            </a:pPr>
            <a:r>
              <a:rPr lang="en-US" altLang="zh-CN" sz="2500" b="0">
                <a:solidFill>
                  <a:schemeClr val="tx1"/>
                </a:solidFill>
              </a:rPr>
              <a:t>My father has ___________________ me to the park tomorrow.</a:t>
            </a:r>
          </a:p>
        </p:txBody>
      </p:sp>
      <p:sp>
        <p:nvSpPr>
          <p:cNvPr id="5" name="Rectangle 3"/>
          <p:cNvSpPr>
            <a:spLocks noChangeArrowheads="1"/>
          </p:cNvSpPr>
          <p:nvPr/>
        </p:nvSpPr>
        <p:spPr bwMode="auto">
          <a:xfrm>
            <a:off x="1899047" y="1527573"/>
            <a:ext cx="5599509"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woke me up   </a:t>
            </a:r>
          </a:p>
        </p:txBody>
      </p:sp>
      <p:sp>
        <p:nvSpPr>
          <p:cNvPr id="6" name="Rectangle 3"/>
          <p:cNvSpPr>
            <a:spLocks noChangeArrowheads="1"/>
          </p:cNvSpPr>
          <p:nvPr/>
        </p:nvSpPr>
        <p:spPr bwMode="auto">
          <a:xfrm>
            <a:off x="2352675" y="2682479"/>
            <a:ext cx="56007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promised to take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矩形 30"/>
          <p:cNvSpPr>
            <a:spLocks noChangeArrowheads="1"/>
          </p:cNvSpPr>
          <p:nvPr/>
        </p:nvSpPr>
        <p:spPr bwMode="auto">
          <a:xfrm>
            <a:off x="191691" y="857250"/>
            <a:ext cx="8722519" cy="410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zh-CN" altLang="en-US" sz="2500">
                <a:solidFill>
                  <a:schemeClr val="tx1"/>
                </a:solidFill>
              </a:rPr>
              <a:t>四、阅读理解。</a:t>
            </a:r>
          </a:p>
          <a:p>
            <a:pPr eaLnBrk="1" fontAlgn="auto" hangingPunct="1">
              <a:lnSpc>
                <a:spcPct val="150000"/>
              </a:lnSpc>
              <a:spcBef>
                <a:spcPts val="0"/>
              </a:spcBef>
              <a:spcAft>
                <a:spcPts val="0"/>
              </a:spcAft>
              <a:defRPr/>
            </a:pPr>
            <a:r>
              <a:rPr lang="en-US" altLang="zh-CN" sz="2500" b="0">
                <a:solidFill>
                  <a:schemeClr val="tx1"/>
                </a:solidFill>
              </a:rPr>
              <a:t>     A new study suggests many Americans have not visited the most popular places of interest around the country or even in their hometown.</a:t>
            </a:r>
          </a:p>
          <a:p>
            <a:pPr eaLnBrk="1" fontAlgn="auto" hangingPunct="1">
              <a:lnSpc>
                <a:spcPct val="150000"/>
              </a:lnSpc>
              <a:spcBef>
                <a:spcPts val="0"/>
              </a:spcBef>
              <a:spcAft>
                <a:spcPts val="0"/>
              </a:spcAft>
              <a:defRPr/>
            </a:pPr>
            <a:r>
              <a:rPr lang="en-US" altLang="zh-CN" sz="2500" b="0">
                <a:solidFill>
                  <a:schemeClr val="tx1"/>
                </a:solidFill>
              </a:rPr>
              <a:t>     The study found that 25 percent of Americans have yet to visit “iconic landmarks(</a:t>
            </a:r>
            <a:r>
              <a:rPr lang="zh-CN" altLang="en-US" sz="2500" b="0">
                <a:solidFill>
                  <a:schemeClr val="tx1"/>
                </a:solidFill>
              </a:rPr>
              <a:t>地标</a:t>
            </a:r>
            <a:r>
              <a:rPr lang="en-US" altLang="zh-CN" sz="2500" b="0">
                <a:solidFill>
                  <a:schemeClr val="tx1"/>
                </a:solidFill>
              </a:rPr>
              <a:t>)</a:t>
            </a:r>
            <a:r>
              <a:rPr lang="zh-CN" altLang="en-US" sz="2500" b="0">
                <a:solidFill>
                  <a:schemeClr val="tx1"/>
                </a:solidFill>
              </a:rPr>
              <a:t>” </a:t>
            </a:r>
            <a:r>
              <a:rPr lang="en-US" altLang="zh-CN" sz="2500" b="0">
                <a:solidFill>
                  <a:schemeClr val="tx1"/>
                </a:solidFill>
              </a:rPr>
              <a:t>in their own cities.Twenty­three percent said they had not visited any</a:t>
            </a:r>
          </a:p>
        </p:txBody>
      </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矩形 30"/>
          <p:cNvSpPr>
            <a:spLocks noChangeArrowheads="1"/>
          </p:cNvSpPr>
          <p:nvPr/>
        </p:nvSpPr>
        <p:spPr bwMode="auto">
          <a:xfrm>
            <a:off x="191691" y="857251"/>
            <a:ext cx="8722519" cy="4098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of the nation's natural wonders, famous buildings or historic battlefields(</a:t>
            </a:r>
            <a:r>
              <a:rPr lang="zh-CN" altLang="en-US" sz="2500" b="0">
                <a:solidFill>
                  <a:schemeClr val="tx1"/>
                </a:solidFill>
              </a:rPr>
              <a:t>战场</a:t>
            </a:r>
            <a:r>
              <a:rPr lang="en-US" altLang="zh-CN" sz="2500" b="0">
                <a:solidFill>
                  <a:schemeClr val="tx1"/>
                </a:solidFill>
              </a:rPr>
              <a:t>)</a:t>
            </a:r>
            <a:r>
              <a:rPr lang="zh-CN" altLang="en-US" sz="2500" b="0">
                <a:solidFill>
                  <a:schemeClr val="tx1"/>
                </a:solidFill>
              </a:rPr>
              <a:t>．</a:t>
            </a:r>
          </a:p>
          <a:p>
            <a:pPr eaLnBrk="1" fontAlgn="auto" hangingPunct="1">
              <a:lnSpc>
                <a:spcPct val="150000"/>
              </a:lnSpc>
              <a:spcBef>
                <a:spcPts val="0"/>
              </a:spcBef>
              <a:spcAft>
                <a:spcPts val="0"/>
              </a:spcAft>
              <a:defRPr/>
            </a:pPr>
            <a:r>
              <a:rPr lang="en-US" altLang="zh-CN" sz="2500" b="0">
                <a:solidFill>
                  <a:schemeClr val="tx1"/>
                </a:solidFill>
              </a:rPr>
              <a:t>     Researchers questioned 2</a:t>
            </a:r>
            <a:r>
              <a:rPr lang="zh-CN" altLang="en-US" sz="2500" b="0">
                <a:solidFill>
                  <a:schemeClr val="tx1"/>
                </a:solidFill>
              </a:rPr>
              <a:t>，</a:t>
            </a:r>
            <a:r>
              <a:rPr lang="en-US" altLang="zh-CN" sz="2500" b="0">
                <a:solidFill>
                  <a:schemeClr val="tx1"/>
                </a:solidFill>
              </a:rPr>
              <a:t>000 Americans.Only 33 percent of them said they had been to Niagara Falls and just 28 percent had been to Arizona's Grand Canyon.The study showed that only 30 percent had been to New York's Empire State Building.Only 22 percent had ever visited the National Mall in Washington D</a:t>
            </a:r>
            <a:r>
              <a:rPr lang="zh-CN" altLang="en-US" sz="2500" b="0">
                <a:solidFill>
                  <a:schemeClr val="tx1"/>
                </a:solidFill>
              </a:rPr>
              <a:t>．</a:t>
            </a:r>
            <a:r>
              <a:rPr lang="en-US" altLang="zh-CN" sz="2500" b="0">
                <a:solidFill>
                  <a:schemeClr val="tx1"/>
                </a:solidFill>
              </a:rPr>
              <a:t>C.</a:t>
            </a:r>
          </a:p>
        </p:txBody>
      </p:sp>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30"/>
          <p:cNvSpPr>
            <a:spLocks noChangeArrowheads="1"/>
          </p:cNvSpPr>
          <p:nvPr/>
        </p:nvSpPr>
        <p:spPr bwMode="auto">
          <a:xfrm>
            <a:off x="191691" y="857250"/>
            <a:ext cx="8722519"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Many Americans say they would like to travel more.More than half of those questioned said they would like to get out more.Forty­nine percent reported being “creatures of habit”</a:t>
            </a:r>
            <a:r>
              <a:rPr lang="zh-CN" altLang="en-US" sz="2500" b="0">
                <a:solidFill>
                  <a:schemeClr val="tx1"/>
                </a:solidFill>
              </a:rPr>
              <a:t>．</a:t>
            </a:r>
            <a:r>
              <a:rPr lang="en-US" altLang="zh-CN" sz="2500" b="0">
                <a:solidFill>
                  <a:schemeClr val="tx1"/>
                </a:solidFill>
              </a:rPr>
              <a:t>By that, they mean they generally do the same things in the same way.That would leave little time to visit local or national landmarks.</a:t>
            </a:r>
          </a:p>
        </p:txBody>
      </p:sp>
    </p:spTree>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矩形 30"/>
          <p:cNvSpPr>
            <a:spLocks noChangeArrowheads="1"/>
          </p:cNvSpPr>
          <p:nvPr/>
        </p:nvSpPr>
        <p:spPr bwMode="auto">
          <a:xfrm>
            <a:off x="191691" y="857250"/>
            <a:ext cx="8722519" cy="410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The researchers found that the main reasons keeping Americans from exploring their cities or the country were money, lack of time and a lack of good transportation.</a:t>
            </a:r>
          </a:p>
          <a:p>
            <a:pPr eaLnBrk="1" fontAlgn="auto" hangingPunct="1">
              <a:lnSpc>
                <a:spcPct val="150000"/>
              </a:lnSpc>
              <a:spcBef>
                <a:spcPts val="0"/>
              </a:spcBef>
              <a:spcAft>
                <a:spcPts val="0"/>
              </a:spcAft>
              <a:defRPr/>
            </a:pPr>
            <a:r>
              <a:rPr lang="en-US" altLang="zh-CN" sz="2500" b="0">
                <a:solidFill>
                  <a:schemeClr val="tx1"/>
                </a:solidFill>
              </a:rPr>
              <a:t>    On social media, one Twitter user reacting to the study named a few reasons for not visiting famous places.The writer noted that “most of us don't get paid days off(</a:t>
            </a:r>
            <a:r>
              <a:rPr lang="zh-CN" altLang="en-US" sz="2500" b="0">
                <a:solidFill>
                  <a:schemeClr val="tx1"/>
                </a:solidFill>
              </a:rPr>
              <a:t>带薪休假</a:t>
            </a:r>
            <a:r>
              <a:rPr lang="en-US" altLang="zh-CN" sz="2500" b="0">
                <a:solidFill>
                  <a:schemeClr val="tx1"/>
                </a:solidFill>
              </a:rPr>
              <a:t>), get punished for taking a day off, </a:t>
            </a:r>
          </a:p>
        </p:txBody>
      </p:sp>
    </p:spTree>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矩形 30"/>
          <p:cNvSpPr>
            <a:spLocks noChangeArrowheads="1"/>
          </p:cNvSpPr>
          <p:nvPr/>
        </p:nvSpPr>
        <p:spPr bwMode="auto">
          <a:xfrm>
            <a:off x="191691" y="857250"/>
            <a:ext cx="8722519" cy="2377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or simply can't afford to visit anything or go anywhere anymore.”</a:t>
            </a:r>
          </a:p>
          <a:p>
            <a:pPr eaLnBrk="1" fontAlgn="auto" hangingPunct="1">
              <a:lnSpc>
                <a:spcPct val="150000"/>
              </a:lnSpc>
              <a:spcBef>
                <a:spcPts val="0"/>
              </a:spcBef>
              <a:spcAft>
                <a:spcPts val="0"/>
              </a:spcAft>
              <a:defRPr/>
            </a:pPr>
            <a:r>
              <a:rPr lang="en-US" altLang="zh-CN" sz="2500" b="0">
                <a:solidFill>
                  <a:schemeClr val="tx1"/>
                </a:solidFill>
              </a:rPr>
              <a:t>     The study found that three of the places Americans wanted to visit were Grand Canyon National Park, Yellowstone National Park and the Statue of Liberty.</a:t>
            </a:r>
          </a:p>
        </p:txBody>
      </p:sp>
    </p:spTree>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矩形 30"/>
          <p:cNvSpPr>
            <a:spLocks noChangeArrowheads="1"/>
          </p:cNvSpPr>
          <p:nvPr/>
        </p:nvSpPr>
        <p:spPr bwMode="auto">
          <a:xfrm>
            <a:off x="191691" y="857251"/>
            <a:ext cx="8722519" cy="4098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)1.________ questioned people had been to Arizona's Grand Canyon according to the passage.</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33%  B</a:t>
            </a:r>
            <a:r>
              <a:rPr lang="zh-CN" altLang="en-US" sz="2500" b="0">
                <a:solidFill>
                  <a:schemeClr val="tx1"/>
                </a:solidFill>
              </a:rPr>
              <a:t>．</a:t>
            </a:r>
            <a:r>
              <a:rPr lang="en-US" altLang="zh-CN" sz="2500" b="0">
                <a:solidFill>
                  <a:schemeClr val="tx1"/>
                </a:solidFill>
              </a:rPr>
              <a:t>23%  C</a:t>
            </a:r>
            <a:r>
              <a:rPr lang="zh-CN" altLang="en-US" sz="2500" b="0">
                <a:solidFill>
                  <a:schemeClr val="tx1"/>
                </a:solidFill>
              </a:rPr>
              <a:t>．</a:t>
            </a:r>
            <a:r>
              <a:rPr lang="en-US" altLang="zh-CN" sz="2500" b="0">
                <a:solidFill>
                  <a:schemeClr val="tx1"/>
                </a:solidFill>
              </a:rPr>
              <a:t>25%  D</a:t>
            </a:r>
            <a:r>
              <a:rPr lang="zh-CN" altLang="en-US" sz="2500" b="0">
                <a:solidFill>
                  <a:schemeClr val="tx1"/>
                </a:solidFill>
              </a:rPr>
              <a:t>．</a:t>
            </a:r>
            <a:r>
              <a:rPr lang="en-US" altLang="zh-CN" sz="2500" b="0">
                <a:solidFill>
                  <a:schemeClr val="tx1"/>
                </a:solidFill>
              </a:rPr>
              <a:t>28%</a:t>
            </a:r>
          </a:p>
          <a:p>
            <a:pPr eaLnBrk="1" fontAlgn="auto" hangingPunct="1">
              <a:lnSpc>
                <a:spcPct val="150000"/>
              </a:lnSpc>
              <a:spcBef>
                <a:spcPts val="0"/>
              </a:spcBef>
              <a:spcAft>
                <a:spcPts val="0"/>
              </a:spcAft>
              <a:defRPr/>
            </a:pPr>
            <a:r>
              <a:rPr lang="en-US" altLang="zh-CN" sz="2500" b="0">
                <a:solidFill>
                  <a:schemeClr val="tx1"/>
                </a:solidFill>
              </a:rPr>
              <a:t>(      )2.Which of the following is NOT the reason that stops Americans from visiting the places of interest?</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Lack of money.                       B</a:t>
            </a:r>
            <a:r>
              <a:rPr lang="zh-CN" altLang="en-US" sz="2500" b="0">
                <a:solidFill>
                  <a:schemeClr val="tx1"/>
                </a:solidFill>
              </a:rPr>
              <a:t>．</a:t>
            </a:r>
            <a:r>
              <a:rPr lang="en-US" altLang="zh-CN" sz="2500" b="0">
                <a:solidFill>
                  <a:schemeClr val="tx1"/>
                </a:solidFill>
              </a:rPr>
              <a:t>Lack of time.</a:t>
            </a:r>
          </a:p>
          <a:p>
            <a:pPr eaLnBrk="1" fontAlgn="auto" hangingPunct="1">
              <a:lnSpc>
                <a:spcPct val="150000"/>
              </a:lnSpc>
              <a:spcBef>
                <a:spcPts val="0"/>
              </a:spcBef>
              <a:spcAft>
                <a:spcPts val="0"/>
              </a:spcAft>
              <a:defRPr/>
            </a:pPr>
            <a:r>
              <a:rPr lang="en-US" altLang="zh-CN" sz="2500" b="0">
                <a:solidFill>
                  <a:schemeClr val="tx1"/>
                </a:solidFill>
              </a:rPr>
              <a:t>C</a:t>
            </a:r>
            <a:r>
              <a:rPr lang="zh-CN" altLang="en-US" sz="2500" b="0">
                <a:solidFill>
                  <a:schemeClr val="tx1"/>
                </a:solidFill>
              </a:rPr>
              <a:t>．</a:t>
            </a:r>
            <a:r>
              <a:rPr lang="en-US" altLang="zh-CN" sz="2500" b="0">
                <a:solidFill>
                  <a:schemeClr val="tx1"/>
                </a:solidFill>
              </a:rPr>
              <a:t>Lack of good transportation.  D</a:t>
            </a:r>
            <a:r>
              <a:rPr lang="zh-CN" altLang="en-US" sz="2500" b="0">
                <a:solidFill>
                  <a:schemeClr val="tx1"/>
                </a:solidFill>
              </a:rPr>
              <a:t>．</a:t>
            </a:r>
            <a:r>
              <a:rPr lang="en-US" altLang="zh-CN" sz="2500" b="0">
                <a:solidFill>
                  <a:schemeClr val="tx1"/>
                </a:solidFill>
              </a:rPr>
              <a:t>Lack of plans.</a:t>
            </a:r>
          </a:p>
        </p:txBody>
      </p:sp>
      <p:sp>
        <p:nvSpPr>
          <p:cNvPr id="5" name="Rectangle 3"/>
          <p:cNvSpPr>
            <a:spLocks noChangeArrowheads="1"/>
          </p:cNvSpPr>
          <p:nvPr/>
        </p:nvSpPr>
        <p:spPr bwMode="auto">
          <a:xfrm>
            <a:off x="457200" y="967978"/>
            <a:ext cx="9144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D</a:t>
            </a:r>
            <a:endParaRPr lang="zh-CN" altLang="en-US" sz="2500"/>
          </a:p>
        </p:txBody>
      </p:sp>
      <p:sp>
        <p:nvSpPr>
          <p:cNvPr id="6" name="Rectangle 3"/>
          <p:cNvSpPr>
            <a:spLocks noChangeArrowheads="1"/>
          </p:cNvSpPr>
          <p:nvPr/>
        </p:nvSpPr>
        <p:spPr bwMode="auto">
          <a:xfrm>
            <a:off x="457200" y="2796779"/>
            <a:ext cx="8001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D</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矩形 30"/>
          <p:cNvSpPr>
            <a:spLocks noChangeArrowheads="1"/>
          </p:cNvSpPr>
          <p:nvPr/>
        </p:nvSpPr>
        <p:spPr bwMode="auto">
          <a:xfrm>
            <a:off x="191691" y="857251"/>
            <a:ext cx="8722519" cy="4098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)3.What does the underlined phrase “creatures of habit” mean in Chinese?</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．养成习惯的人       </a:t>
            </a:r>
            <a:r>
              <a:rPr lang="en-US" altLang="zh-CN" sz="2500" b="0">
                <a:solidFill>
                  <a:schemeClr val="tx1"/>
                </a:solidFill>
              </a:rPr>
              <a:t>B</a:t>
            </a:r>
            <a:r>
              <a:rPr lang="zh-CN" altLang="en-US" sz="2500" b="0">
                <a:solidFill>
                  <a:schemeClr val="tx1"/>
                </a:solidFill>
              </a:rPr>
              <a:t>．喜欢挑战的人  </a:t>
            </a:r>
            <a:endParaRPr lang="en-US" altLang="zh-CN" sz="2500" b="0">
              <a:solidFill>
                <a:schemeClr val="tx1"/>
              </a:solidFill>
            </a:endParaRPr>
          </a:p>
          <a:p>
            <a:pPr eaLnBrk="1" fontAlgn="auto" hangingPunct="1">
              <a:lnSpc>
                <a:spcPct val="150000"/>
              </a:lnSpc>
              <a:spcBef>
                <a:spcPts val="0"/>
              </a:spcBef>
              <a:spcAft>
                <a:spcPts val="0"/>
              </a:spcAft>
              <a:defRPr/>
            </a:pPr>
            <a:r>
              <a:rPr lang="en-US" altLang="zh-CN" sz="2500" b="0">
                <a:solidFill>
                  <a:schemeClr val="tx1"/>
                </a:solidFill>
              </a:rPr>
              <a:t>C</a:t>
            </a:r>
            <a:r>
              <a:rPr lang="zh-CN" altLang="en-US" sz="2500" b="0">
                <a:solidFill>
                  <a:schemeClr val="tx1"/>
                </a:solidFill>
              </a:rPr>
              <a:t>．按习惯行事的人   </a:t>
            </a:r>
            <a:r>
              <a:rPr lang="en-US" altLang="zh-CN" sz="2500" b="0">
                <a:solidFill>
                  <a:schemeClr val="tx1"/>
                </a:solidFill>
              </a:rPr>
              <a:t>D</a:t>
            </a:r>
            <a:r>
              <a:rPr lang="zh-CN" altLang="en-US" sz="2500" b="0">
                <a:solidFill>
                  <a:schemeClr val="tx1"/>
                </a:solidFill>
              </a:rPr>
              <a:t>．善变的人</a:t>
            </a:r>
          </a:p>
          <a:p>
            <a:pPr eaLnBrk="1" fontAlgn="auto" hangingPunct="1">
              <a:lnSpc>
                <a:spcPct val="150000"/>
              </a:lnSpc>
              <a:spcBef>
                <a:spcPts val="0"/>
              </a:spcBef>
              <a:spcAft>
                <a:spcPts val="0"/>
              </a:spcAft>
              <a:defRPr/>
            </a:pPr>
            <a:r>
              <a:rPr lang="en-US" altLang="zh-CN" sz="2500" b="0">
                <a:solidFill>
                  <a:schemeClr val="tx1"/>
                </a:solidFill>
              </a:rPr>
              <a:t>(      )4.Most Americans like to visit ________ best.</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Yellowstone National Park  B</a:t>
            </a:r>
            <a:r>
              <a:rPr lang="zh-CN" altLang="en-US" sz="2500" b="0">
                <a:solidFill>
                  <a:schemeClr val="tx1"/>
                </a:solidFill>
              </a:rPr>
              <a:t>．</a:t>
            </a:r>
            <a:r>
              <a:rPr lang="en-US" altLang="zh-CN" sz="2500" b="0">
                <a:solidFill>
                  <a:schemeClr val="tx1"/>
                </a:solidFill>
              </a:rPr>
              <a:t>Washington D</a:t>
            </a:r>
            <a:r>
              <a:rPr lang="zh-CN" altLang="en-US" sz="2500" b="0">
                <a:solidFill>
                  <a:schemeClr val="tx1"/>
                </a:solidFill>
              </a:rPr>
              <a:t>．</a:t>
            </a:r>
            <a:r>
              <a:rPr lang="en-US" altLang="zh-CN" sz="2500" b="0">
                <a:solidFill>
                  <a:schemeClr val="tx1"/>
                </a:solidFill>
              </a:rPr>
              <a:t>C.</a:t>
            </a:r>
          </a:p>
          <a:p>
            <a:pPr eaLnBrk="1" fontAlgn="auto" hangingPunct="1">
              <a:lnSpc>
                <a:spcPct val="150000"/>
              </a:lnSpc>
              <a:spcBef>
                <a:spcPts val="0"/>
              </a:spcBef>
              <a:spcAft>
                <a:spcPts val="0"/>
              </a:spcAft>
              <a:defRPr/>
            </a:pPr>
            <a:r>
              <a:rPr lang="en-US" altLang="zh-CN" sz="2500" b="0">
                <a:solidFill>
                  <a:schemeClr val="tx1"/>
                </a:solidFill>
              </a:rPr>
              <a:t>C</a:t>
            </a:r>
            <a:r>
              <a:rPr lang="zh-CN" altLang="en-US" sz="2500" b="0">
                <a:solidFill>
                  <a:schemeClr val="tx1"/>
                </a:solidFill>
              </a:rPr>
              <a:t>．</a:t>
            </a:r>
            <a:r>
              <a:rPr lang="en-US" altLang="zh-CN" sz="2500" b="0">
                <a:solidFill>
                  <a:schemeClr val="tx1"/>
                </a:solidFill>
              </a:rPr>
              <a:t>Quincy                                  D</a:t>
            </a:r>
            <a:r>
              <a:rPr lang="zh-CN" altLang="en-US" sz="2500" b="0">
                <a:solidFill>
                  <a:schemeClr val="tx1"/>
                </a:solidFill>
              </a:rPr>
              <a:t>．</a:t>
            </a:r>
            <a:r>
              <a:rPr lang="en-US" altLang="zh-CN" sz="2500" b="0">
                <a:solidFill>
                  <a:schemeClr val="tx1"/>
                </a:solidFill>
              </a:rPr>
              <a:t>New York</a:t>
            </a:r>
          </a:p>
        </p:txBody>
      </p:sp>
      <p:sp>
        <p:nvSpPr>
          <p:cNvPr id="5" name="Rectangle 3"/>
          <p:cNvSpPr>
            <a:spLocks noChangeArrowheads="1"/>
          </p:cNvSpPr>
          <p:nvPr/>
        </p:nvSpPr>
        <p:spPr bwMode="auto">
          <a:xfrm>
            <a:off x="457200" y="967978"/>
            <a:ext cx="9144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C</a:t>
            </a:r>
            <a:endParaRPr lang="zh-CN" altLang="en-US" sz="2500"/>
          </a:p>
        </p:txBody>
      </p:sp>
      <p:sp>
        <p:nvSpPr>
          <p:cNvPr id="6" name="Rectangle 3"/>
          <p:cNvSpPr>
            <a:spLocks noChangeArrowheads="1"/>
          </p:cNvSpPr>
          <p:nvPr/>
        </p:nvSpPr>
        <p:spPr bwMode="auto">
          <a:xfrm>
            <a:off x="457200" y="3257551"/>
            <a:ext cx="8001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矩形 30"/>
          <p:cNvSpPr>
            <a:spLocks noChangeArrowheads="1"/>
          </p:cNvSpPr>
          <p:nvPr/>
        </p:nvSpPr>
        <p:spPr bwMode="auto">
          <a:xfrm>
            <a:off x="191691" y="857250"/>
            <a:ext cx="8722519"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)5.Where can you find the passage?</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In a storybook.  </a:t>
            </a:r>
          </a:p>
          <a:p>
            <a:pPr eaLnBrk="1" fontAlgn="auto" hangingPunct="1">
              <a:lnSpc>
                <a:spcPct val="150000"/>
              </a:lnSpc>
              <a:spcBef>
                <a:spcPts val="0"/>
              </a:spcBef>
              <a:spcAft>
                <a:spcPts val="0"/>
              </a:spcAft>
              <a:defRPr/>
            </a:pPr>
            <a:r>
              <a:rPr lang="en-US" altLang="zh-CN" sz="2500" b="0">
                <a:solidFill>
                  <a:schemeClr val="tx1"/>
                </a:solidFill>
              </a:rPr>
              <a:t>B</a:t>
            </a:r>
            <a:r>
              <a:rPr lang="zh-CN" altLang="en-US" sz="2500" b="0">
                <a:solidFill>
                  <a:schemeClr val="tx1"/>
                </a:solidFill>
              </a:rPr>
              <a:t>．</a:t>
            </a:r>
            <a:r>
              <a:rPr lang="en-US" altLang="zh-CN" sz="2500" b="0">
                <a:solidFill>
                  <a:schemeClr val="tx1"/>
                </a:solidFill>
              </a:rPr>
              <a:t>In a post card.</a:t>
            </a:r>
          </a:p>
          <a:p>
            <a:pPr eaLnBrk="1" fontAlgn="auto" hangingPunct="1">
              <a:lnSpc>
                <a:spcPct val="150000"/>
              </a:lnSpc>
              <a:spcBef>
                <a:spcPts val="0"/>
              </a:spcBef>
              <a:spcAft>
                <a:spcPts val="0"/>
              </a:spcAft>
              <a:defRPr/>
            </a:pPr>
            <a:r>
              <a:rPr lang="en-US" altLang="zh-CN" sz="2500" b="0">
                <a:solidFill>
                  <a:schemeClr val="tx1"/>
                </a:solidFill>
              </a:rPr>
              <a:t>C</a:t>
            </a:r>
            <a:r>
              <a:rPr lang="zh-CN" altLang="en-US" sz="2500" b="0">
                <a:solidFill>
                  <a:schemeClr val="tx1"/>
                </a:solidFill>
              </a:rPr>
              <a:t>．</a:t>
            </a:r>
            <a:r>
              <a:rPr lang="en-US" altLang="zh-CN" sz="2500" b="0">
                <a:solidFill>
                  <a:schemeClr val="tx1"/>
                </a:solidFill>
              </a:rPr>
              <a:t>In a fashion magazine.  </a:t>
            </a:r>
          </a:p>
          <a:p>
            <a:pPr eaLnBrk="1" fontAlgn="auto" hangingPunct="1">
              <a:lnSpc>
                <a:spcPct val="150000"/>
              </a:lnSpc>
              <a:spcBef>
                <a:spcPts val="0"/>
              </a:spcBef>
              <a:spcAft>
                <a:spcPts val="0"/>
              </a:spcAft>
              <a:defRPr/>
            </a:pPr>
            <a:r>
              <a:rPr lang="en-US" altLang="zh-CN" sz="2500" b="0">
                <a:solidFill>
                  <a:schemeClr val="tx1"/>
                </a:solidFill>
              </a:rPr>
              <a:t>D</a:t>
            </a:r>
            <a:r>
              <a:rPr lang="zh-CN" altLang="en-US" sz="2500" b="0">
                <a:solidFill>
                  <a:schemeClr val="tx1"/>
                </a:solidFill>
              </a:rPr>
              <a:t>．</a:t>
            </a:r>
            <a:r>
              <a:rPr lang="en-US" altLang="zh-CN" sz="2500" b="0">
                <a:solidFill>
                  <a:schemeClr val="tx1"/>
                </a:solidFill>
              </a:rPr>
              <a:t>On a travel website.</a:t>
            </a:r>
          </a:p>
        </p:txBody>
      </p:sp>
      <p:sp>
        <p:nvSpPr>
          <p:cNvPr id="5" name="Rectangle 3"/>
          <p:cNvSpPr>
            <a:spLocks noChangeArrowheads="1"/>
          </p:cNvSpPr>
          <p:nvPr/>
        </p:nvSpPr>
        <p:spPr bwMode="auto">
          <a:xfrm>
            <a:off x="457200" y="967978"/>
            <a:ext cx="9144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D</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30"/>
          <p:cNvSpPr>
            <a:spLocks noChangeArrowheads="1"/>
          </p:cNvSpPr>
          <p:nvPr/>
        </p:nvSpPr>
        <p:spPr bwMode="auto">
          <a:xfrm>
            <a:off x="229791" y="3431381"/>
            <a:ext cx="8722519" cy="122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dirty="0">
                <a:solidFill>
                  <a:schemeClr val="tx1"/>
                </a:solidFill>
              </a:rPr>
              <a:t>1.(</a:t>
            </a:r>
            <a:r>
              <a:rPr lang="zh-CN" altLang="en-US" sz="2500" b="0" dirty="0">
                <a:solidFill>
                  <a:schemeClr val="tx1"/>
                </a:solidFill>
              </a:rPr>
              <a:t>表示面积单位</a:t>
            </a:r>
            <a:r>
              <a:rPr lang="en-US" altLang="zh-CN" sz="2500" b="0" dirty="0">
                <a:solidFill>
                  <a:schemeClr val="tx1"/>
                </a:solidFill>
              </a:rPr>
              <a:t>)</a:t>
            </a:r>
            <a:r>
              <a:rPr lang="zh-CN" altLang="en-US" sz="2500" b="0" dirty="0">
                <a:solidFill>
                  <a:schemeClr val="tx1"/>
                </a:solidFill>
              </a:rPr>
              <a:t>平方的 </a:t>
            </a:r>
            <a:r>
              <a:rPr lang="en-US" altLang="zh-CN" sz="2500" b="0" dirty="0">
                <a:solidFill>
                  <a:schemeClr val="tx1"/>
                </a:solidFill>
              </a:rPr>
              <a:t>____________   </a:t>
            </a:r>
          </a:p>
          <a:p>
            <a:pPr eaLnBrk="1" fontAlgn="auto" hangingPunct="1">
              <a:lnSpc>
                <a:spcPct val="150000"/>
              </a:lnSpc>
              <a:spcBef>
                <a:spcPts val="0"/>
              </a:spcBef>
              <a:spcAft>
                <a:spcPts val="0"/>
              </a:spcAft>
              <a:defRPr/>
            </a:pPr>
            <a:r>
              <a:rPr lang="en-US" altLang="zh-CN" sz="2500" b="0" dirty="0">
                <a:solidFill>
                  <a:schemeClr val="tx1"/>
                </a:solidFill>
              </a:rPr>
              <a:t>2.</a:t>
            </a:r>
            <a:r>
              <a:rPr lang="zh-CN" altLang="en-US" sz="2500" b="0" dirty="0">
                <a:solidFill>
                  <a:schemeClr val="tx1"/>
                </a:solidFill>
              </a:rPr>
              <a:t>淡水的 </a:t>
            </a:r>
            <a:r>
              <a:rPr lang="en-US" altLang="zh-CN" sz="2500" b="0" dirty="0">
                <a:solidFill>
                  <a:schemeClr val="tx1"/>
                </a:solidFill>
              </a:rPr>
              <a:t>____________ </a:t>
            </a:r>
            <a:endParaRPr lang="zh-CN" altLang="en-US" sz="2500" b="0" dirty="0">
              <a:solidFill>
                <a:schemeClr val="tx1"/>
              </a:solidFill>
            </a:endParaRPr>
          </a:p>
        </p:txBody>
      </p:sp>
      <p:sp>
        <p:nvSpPr>
          <p:cNvPr id="6147" name="矩形 30"/>
          <p:cNvSpPr>
            <a:spLocks noChangeArrowheads="1"/>
          </p:cNvSpPr>
          <p:nvPr/>
        </p:nvSpPr>
        <p:spPr bwMode="auto">
          <a:xfrm>
            <a:off x="191691" y="1381125"/>
            <a:ext cx="8722519" cy="122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dirty="0">
                <a:solidFill>
                  <a:schemeClr val="tx1"/>
                </a:solidFill>
              </a:rPr>
              <a:t>1.</a:t>
            </a:r>
            <a:r>
              <a:rPr lang="zh-CN" altLang="en-US" sz="2500" b="0" dirty="0">
                <a:solidFill>
                  <a:schemeClr val="tx1"/>
                </a:solidFill>
              </a:rPr>
              <a:t>唤醒；醒来 </a:t>
            </a:r>
            <a:r>
              <a:rPr lang="en-US" altLang="zh-CN" sz="2500" b="0" dirty="0">
                <a:solidFill>
                  <a:schemeClr val="tx1"/>
                </a:solidFill>
              </a:rPr>
              <a:t>____________   </a:t>
            </a:r>
          </a:p>
          <a:p>
            <a:pPr eaLnBrk="1" fontAlgn="auto" hangingPunct="1">
              <a:lnSpc>
                <a:spcPct val="150000"/>
              </a:lnSpc>
              <a:spcBef>
                <a:spcPts val="0"/>
              </a:spcBef>
              <a:spcAft>
                <a:spcPts val="0"/>
              </a:spcAft>
              <a:defRPr/>
            </a:pPr>
            <a:r>
              <a:rPr lang="en-US" altLang="zh-CN" sz="2500" b="0" dirty="0">
                <a:solidFill>
                  <a:schemeClr val="tx1"/>
                </a:solidFill>
              </a:rPr>
              <a:t>2.(</a:t>
            </a:r>
            <a:r>
              <a:rPr lang="zh-CN" altLang="en-US" sz="2500" b="0" dirty="0">
                <a:solidFill>
                  <a:schemeClr val="tx1"/>
                </a:solidFill>
              </a:rPr>
              <a:t>用手</a:t>
            </a:r>
            <a:r>
              <a:rPr lang="en-US" altLang="zh-CN" sz="2500" b="0" dirty="0">
                <a:solidFill>
                  <a:schemeClr val="tx1"/>
                </a:solidFill>
              </a:rPr>
              <a:t>)</a:t>
            </a:r>
            <a:r>
              <a:rPr lang="zh-CN" altLang="en-US" sz="2500" b="0" dirty="0">
                <a:solidFill>
                  <a:schemeClr val="tx1"/>
                </a:solidFill>
              </a:rPr>
              <a:t>拉，牵，扯 </a:t>
            </a:r>
            <a:r>
              <a:rPr lang="en-US" altLang="zh-CN" sz="2500" b="0" dirty="0">
                <a:solidFill>
                  <a:schemeClr val="tx1"/>
                </a:solidFill>
              </a:rPr>
              <a:t>____________</a:t>
            </a:r>
            <a:endParaRPr lang="zh-CN" altLang="en-US" sz="2500" b="0" dirty="0">
              <a:solidFill>
                <a:schemeClr val="tx1"/>
              </a:solidFill>
            </a:endParaRPr>
          </a:p>
        </p:txBody>
      </p:sp>
      <p:sp>
        <p:nvSpPr>
          <p:cNvPr id="4" name="Rectangle 3"/>
          <p:cNvSpPr>
            <a:spLocks noChangeArrowheads="1"/>
          </p:cNvSpPr>
          <p:nvPr/>
        </p:nvSpPr>
        <p:spPr bwMode="auto">
          <a:xfrm>
            <a:off x="2400300" y="1423988"/>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wake   </a:t>
            </a:r>
          </a:p>
        </p:txBody>
      </p:sp>
      <p:sp>
        <p:nvSpPr>
          <p:cNvPr id="5" name="Rectangle 3"/>
          <p:cNvSpPr>
            <a:spLocks noChangeArrowheads="1"/>
          </p:cNvSpPr>
          <p:nvPr/>
        </p:nvSpPr>
        <p:spPr bwMode="auto">
          <a:xfrm>
            <a:off x="3200400" y="2003823"/>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pull  </a:t>
            </a:r>
          </a:p>
        </p:txBody>
      </p:sp>
      <p:sp>
        <p:nvSpPr>
          <p:cNvPr id="11" name="矩形 30"/>
          <p:cNvSpPr>
            <a:spLocks noChangeArrowheads="1"/>
          </p:cNvSpPr>
          <p:nvPr/>
        </p:nvSpPr>
        <p:spPr bwMode="auto">
          <a:xfrm>
            <a:off x="229791" y="742951"/>
            <a:ext cx="1484709" cy="288131"/>
          </a:xfrm>
          <a:prstGeom prst="rect">
            <a:avLst/>
          </a:prstGeom>
          <a:noFill/>
          <a:ln w="9525">
            <a:noFill/>
            <a:miter lim="800000"/>
          </a:ln>
        </p:spPr>
        <p:txBody>
          <a:bodyPr lIns="68580" tIns="34290" rIns="68580" bIns="34290">
            <a:spAutoFit/>
          </a:bodyPr>
          <a:lstStyle/>
          <a:p>
            <a:pPr algn="just" eaLnBrk="1" fontAlgn="auto" hangingPunct="1">
              <a:spcBef>
                <a:spcPts val="0"/>
              </a:spcBef>
              <a:spcAft>
                <a:spcPts val="0"/>
              </a:spcAft>
              <a:defRPr/>
            </a:pPr>
            <a:r>
              <a:rPr lang="zh-CN" altLang="en-US" sz="1400" kern="100" dirty="0">
                <a:latin typeface="Times New Roman" panose="02020603050405020304"/>
                <a:ea typeface="+mn-ea"/>
              </a:rPr>
              <a:t>动词</a:t>
            </a:r>
          </a:p>
        </p:txBody>
      </p:sp>
      <p:sp>
        <p:nvSpPr>
          <p:cNvPr id="6151" name="矩形 30"/>
          <p:cNvSpPr>
            <a:spLocks noChangeArrowheads="1"/>
          </p:cNvSpPr>
          <p:nvPr/>
        </p:nvSpPr>
        <p:spPr bwMode="auto">
          <a:xfrm>
            <a:off x="266700" y="2792016"/>
            <a:ext cx="14859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zh-CN" altLang="en-US" sz="2500" dirty="0">
                <a:solidFill>
                  <a:schemeClr val="tx1"/>
                </a:solidFill>
              </a:rPr>
              <a:t>形容词</a:t>
            </a:r>
          </a:p>
        </p:txBody>
      </p:sp>
      <p:sp>
        <p:nvSpPr>
          <p:cNvPr id="8" name="Rectangle 3"/>
          <p:cNvSpPr>
            <a:spLocks noChangeArrowheads="1"/>
          </p:cNvSpPr>
          <p:nvPr/>
        </p:nvSpPr>
        <p:spPr bwMode="auto">
          <a:xfrm>
            <a:off x="3771900" y="3474244"/>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square   </a:t>
            </a:r>
          </a:p>
        </p:txBody>
      </p:sp>
      <p:sp>
        <p:nvSpPr>
          <p:cNvPr id="9" name="Rectangle 3"/>
          <p:cNvSpPr>
            <a:spLocks noChangeArrowheads="1"/>
          </p:cNvSpPr>
          <p:nvPr/>
        </p:nvSpPr>
        <p:spPr bwMode="auto">
          <a:xfrm>
            <a:off x="1714500" y="4052888"/>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freshwater</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矩形 30"/>
          <p:cNvSpPr>
            <a:spLocks noChangeArrowheads="1"/>
          </p:cNvSpPr>
          <p:nvPr/>
        </p:nvSpPr>
        <p:spPr bwMode="auto">
          <a:xfrm>
            <a:off x="229791" y="3431382"/>
            <a:ext cx="8722519"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zh-CN" altLang="en-US" sz="2500" b="0">
                <a:solidFill>
                  <a:schemeClr val="tx1"/>
                </a:solidFill>
              </a:rPr>
              <a:t>某人；有人 </a:t>
            </a:r>
            <a:r>
              <a:rPr lang="en-US" altLang="zh-CN" sz="2500" b="0">
                <a:solidFill>
                  <a:schemeClr val="tx1"/>
                </a:solidFill>
              </a:rPr>
              <a:t>____________ </a:t>
            </a:r>
            <a:endParaRPr lang="zh-CN" altLang="en-US" sz="2500" b="0">
              <a:solidFill>
                <a:schemeClr val="tx1"/>
              </a:solidFill>
            </a:endParaRPr>
          </a:p>
        </p:txBody>
      </p:sp>
      <p:sp>
        <p:nvSpPr>
          <p:cNvPr id="7171" name="矩形 30"/>
          <p:cNvSpPr>
            <a:spLocks noChangeArrowheads="1"/>
          </p:cNvSpPr>
          <p:nvPr/>
        </p:nvSpPr>
        <p:spPr bwMode="auto">
          <a:xfrm>
            <a:off x="191691" y="1381126"/>
            <a:ext cx="8722519"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zh-CN" altLang="en-US" sz="2500" b="0">
                <a:solidFill>
                  <a:schemeClr val="tx1"/>
                </a:solidFill>
              </a:rPr>
              <a:t>向四周；向各处 </a:t>
            </a:r>
            <a:r>
              <a:rPr lang="en-US" altLang="zh-CN" sz="2500" b="0">
                <a:solidFill>
                  <a:schemeClr val="tx1"/>
                </a:solidFill>
              </a:rPr>
              <a:t>____________</a:t>
            </a:r>
            <a:endParaRPr lang="zh-CN" altLang="en-US" sz="2500" b="0">
              <a:solidFill>
                <a:schemeClr val="tx1"/>
              </a:solidFill>
            </a:endParaRPr>
          </a:p>
        </p:txBody>
      </p:sp>
      <p:sp>
        <p:nvSpPr>
          <p:cNvPr id="4" name="Rectangle 3"/>
          <p:cNvSpPr>
            <a:spLocks noChangeArrowheads="1"/>
          </p:cNvSpPr>
          <p:nvPr/>
        </p:nvSpPr>
        <p:spPr bwMode="auto">
          <a:xfrm>
            <a:off x="2743200" y="1316832"/>
            <a:ext cx="285631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about </a:t>
            </a:r>
          </a:p>
        </p:txBody>
      </p:sp>
      <p:sp>
        <p:nvSpPr>
          <p:cNvPr id="7173" name="矩形 30"/>
          <p:cNvSpPr>
            <a:spLocks noChangeArrowheads="1"/>
          </p:cNvSpPr>
          <p:nvPr/>
        </p:nvSpPr>
        <p:spPr bwMode="auto">
          <a:xfrm>
            <a:off x="229791" y="742951"/>
            <a:ext cx="1484709"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zh-CN" altLang="en-US" sz="2500">
                <a:solidFill>
                  <a:schemeClr val="tx1"/>
                </a:solidFill>
              </a:rPr>
              <a:t>副词</a:t>
            </a:r>
          </a:p>
        </p:txBody>
      </p:sp>
      <p:sp>
        <p:nvSpPr>
          <p:cNvPr id="7174" name="矩形 30"/>
          <p:cNvSpPr>
            <a:spLocks noChangeArrowheads="1"/>
          </p:cNvSpPr>
          <p:nvPr/>
        </p:nvSpPr>
        <p:spPr bwMode="auto">
          <a:xfrm>
            <a:off x="266700" y="2792016"/>
            <a:ext cx="14859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zh-CN" altLang="en-US" sz="2500">
                <a:solidFill>
                  <a:schemeClr val="tx1"/>
                </a:solidFill>
              </a:rPr>
              <a:t>代词</a:t>
            </a:r>
          </a:p>
        </p:txBody>
      </p:sp>
      <p:sp>
        <p:nvSpPr>
          <p:cNvPr id="8" name="Rectangle 3"/>
          <p:cNvSpPr>
            <a:spLocks noChangeArrowheads="1"/>
          </p:cNvSpPr>
          <p:nvPr/>
        </p:nvSpPr>
        <p:spPr bwMode="auto">
          <a:xfrm>
            <a:off x="2171700" y="3374232"/>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somebody</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30"/>
          <p:cNvSpPr>
            <a:spLocks noChangeArrowheads="1"/>
          </p:cNvSpPr>
          <p:nvPr/>
        </p:nvSpPr>
        <p:spPr bwMode="auto">
          <a:xfrm>
            <a:off x="191691" y="857250"/>
            <a:ext cx="8722519" cy="392415"/>
          </a:xfrm>
          <a:prstGeom prst="rect">
            <a:avLst/>
          </a:prstGeom>
          <a:noFill/>
          <a:ln w="9525">
            <a:noFill/>
            <a:miter lim="800000"/>
          </a:ln>
        </p:spPr>
        <p:txBody>
          <a:bodyPr lIns="68580" tIns="34290" rIns="68580" bIns="34290">
            <a:spAutoFit/>
          </a:bodyPr>
          <a:lstStyle/>
          <a:p>
            <a:pPr algn="just" eaLnBrk="1" fontAlgn="auto" hangingPunct="1">
              <a:lnSpc>
                <a:spcPct val="150000"/>
              </a:lnSpc>
              <a:spcBef>
                <a:spcPts val="0"/>
              </a:spcBef>
              <a:spcAft>
                <a:spcPts val="0"/>
              </a:spcAft>
              <a:defRPr/>
            </a:pPr>
            <a:r>
              <a:rPr lang="zh-CN" altLang="en-US" sz="1400" kern="100" dirty="0">
                <a:latin typeface="宋体" panose="02010600030101010101" pitchFamily="2" charset="-122"/>
                <a:ea typeface="+mn-ea"/>
                <a:cs typeface="Times New Roman" panose="02020603050405020304"/>
              </a:rPr>
              <a:t>二、常用短语</a:t>
            </a:r>
            <a:r>
              <a:rPr lang="en-US" altLang="zh-CN" sz="1400" kern="100" dirty="0">
                <a:latin typeface="宋体" panose="02010600030101010101" pitchFamily="2" charset="-122"/>
                <a:ea typeface="+mn-ea"/>
                <a:cs typeface="Times New Roman" panose="02020603050405020304"/>
              </a:rPr>
              <a:t>(</a:t>
            </a:r>
            <a:r>
              <a:rPr lang="zh-CN" altLang="en-US" sz="1400" kern="100" dirty="0">
                <a:latin typeface="宋体" panose="02010600030101010101" pitchFamily="2" charset="-122"/>
                <a:ea typeface="+mn-ea"/>
                <a:cs typeface="Times New Roman" panose="02020603050405020304"/>
              </a:rPr>
              <a:t>请在课文中画出下列短语</a:t>
            </a:r>
            <a:r>
              <a:rPr lang="en-US" altLang="zh-CN" sz="1400" kern="100" dirty="0">
                <a:latin typeface="宋体" panose="02010600030101010101" pitchFamily="2" charset="-122"/>
                <a:ea typeface="+mn-ea"/>
                <a:cs typeface="Times New Roman" panose="02020603050405020304"/>
              </a:rPr>
              <a:t>)</a:t>
            </a:r>
            <a:endParaRPr lang="en-US" altLang="zh-CN" sz="1400" dirty="0">
              <a:latin typeface="+mn-lt"/>
              <a:ea typeface="+mn-ea"/>
            </a:endParaRPr>
          </a:p>
        </p:txBody>
      </p:sp>
      <p:sp>
        <p:nvSpPr>
          <p:cNvPr id="8195" name="矩形 30"/>
          <p:cNvSpPr>
            <a:spLocks noChangeArrowheads="1"/>
          </p:cNvSpPr>
          <p:nvPr/>
        </p:nvSpPr>
        <p:spPr bwMode="auto">
          <a:xfrm>
            <a:off x="114300" y="1595438"/>
            <a:ext cx="8723710"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dirty="0">
                <a:solidFill>
                  <a:schemeClr val="tx1"/>
                </a:solidFill>
              </a:rPr>
              <a:t>1.</a:t>
            </a:r>
            <a:r>
              <a:rPr lang="zh-CN" altLang="en-US" sz="2500" b="0" dirty="0">
                <a:solidFill>
                  <a:schemeClr val="tx1"/>
                </a:solidFill>
              </a:rPr>
              <a:t>答应做某事    </a:t>
            </a:r>
            <a:r>
              <a:rPr lang="en-US" altLang="zh-CN" sz="2500" b="0" dirty="0">
                <a:solidFill>
                  <a:schemeClr val="tx1"/>
                </a:solidFill>
              </a:rPr>
              <a:t>promise to do </a:t>
            </a:r>
            <a:r>
              <a:rPr lang="en-US" altLang="zh-CN" sz="2500" b="0" dirty="0" err="1">
                <a:solidFill>
                  <a:schemeClr val="tx1"/>
                </a:solidFill>
              </a:rPr>
              <a:t>sth</a:t>
            </a:r>
            <a:r>
              <a:rPr lang="en-US" altLang="zh-CN" sz="2500" b="0" dirty="0">
                <a:solidFill>
                  <a:schemeClr val="tx1"/>
                </a:solidFill>
              </a:rPr>
              <a:t>.</a:t>
            </a:r>
          </a:p>
          <a:p>
            <a:pPr eaLnBrk="1" fontAlgn="auto" hangingPunct="1">
              <a:lnSpc>
                <a:spcPct val="150000"/>
              </a:lnSpc>
              <a:spcBef>
                <a:spcPts val="0"/>
              </a:spcBef>
              <a:spcAft>
                <a:spcPts val="0"/>
              </a:spcAft>
              <a:defRPr/>
            </a:pPr>
            <a:r>
              <a:rPr lang="en-US" altLang="zh-CN" sz="2500" b="0" dirty="0">
                <a:solidFill>
                  <a:schemeClr val="tx1"/>
                </a:solidFill>
              </a:rPr>
              <a:t>2.</a:t>
            </a:r>
            <a:r>
              <a:rPr lang="zh-CN" altLang="en-US" sz="2500" b="0" dirty="0">
                <a:solidFill>
                  <a:schemeClr val="tx1"/>
                </a:solidFill>
              </a:rPr>
              <a:t>玩得开心    </a:t>
            </a:r>
            <a:r>
              <a:rPr lang="en-US" altLang="zh-CN" sz="2500" b="0" dirty="0">
                <a:solidFill>
                  <a:schemeClr val="tx1"/>
                </a:solidFill>
              </a:rPr>
              <a:t>have a wonderful time</a:t>
            </a:r>
          </a:p>
          <a:p>
            <a:pPr eaLnBrk="1" fontAlgn="auto" hangingPunct="1">
              <a:lnSpc>
                <a:spcPct val="150000"/>
              </a:lnSpc>
              <a:spcBef>
                <a:spcPts val="0"/>
              </a:spcBef>
              <a:spcAft>
                <a:spcPts val="0"/>
              </a:spcAft>
              <a:defRPr/>
            </a:pPr>
            <a:r>
              <a:rPr lang="en-US" altLang="zh-CN" sz="2500" b="0" dirty="0">
                <a:solidFill>
                  <a:schemeClr val="tx1"/>
                </a:solidFill>
              </a:rPr>
              <a:t>3.</a:t>
            </a:r>
            <a:r>
              <a:rPr lang="zh-CN" altLang="en-US" sz="2500" b="0" dirty="0">
                <a:solidFill>
                  <a:schemeClr val="tx1"/>
                </a:solidFill>
              </a:rPr>
              <a:t>看起来像    </a:t>
            </a:r>
            <a:r>
              <a:rPr lang="en-US" altLang="zh-CN" sz="2500" b="0" dirty="0">
                <a:solidFill>
                  <a:schemeClr val="tx1"/>
                </a:solidFill>
              </a:rPr>
              <a:t>look like</a:t>
            </a:r>
          </a:p>
          <a:p>
            <a:pPr eaLnBrk="1" fontAlgn="auto" hangingPunct="1">
              <a:lnSpc>
                <a:spcPct val="150000"/>
              </a:lnSpc>
              <a:spcBef>
                <a:spcPts val="0"/>
              </a:spcBef>
              <a:spcAft>
                <a:spcPts val="0"/>
              </a:spcAft>
              <a:defRPr/>
            </a:pPr>
            <a:r>
              <a:rPr lang="en-US" altLang="zh-CN" sz="2500" b="0" dirty="0">
                <a:solidFill>
                  <a:schemeClr val="tx1"/>
                </a:solidFill>
              </a:rPr>
              <a:t>4.</a:t>
            </a:r>
            <a:r>
              <a:rPr lang="zh-CN" altLang="en-US" sz="2500" b="0" dirty="0">
                <a:solidFill>
                  <a:schemeClr val="tx1"/>
                </a:solidFill>
              </a:rPr>
              <a:t>在一个小湖边宿营    </a:t>
            </a:r>
            <a:r>
              <a:rPr lang="en-US" altLang="zh-CN" sz="2500" b="0" dirty="0">
                <a:solidFill>
                  <a:schemeClr val="tx1"/>
                </a:solidFill>
              </a:rPr>
              <a:t>camp by a small lake</a:t>
            </a:r>
          </a:p>
          <a:p>
            <a:pPr eaLnBrk="1" fontAlgn="auto" hangingPunct="1">
              <a:lnSpc>
                <a:spcPct val="150000"/>
              </a:lnSpc>
              <a:spcBef>
                <a:spcPts val="0"/>
              </a:spcBef>
              <a:spcAft>
                <a:spcPts val="0"/>
              </a:spcAft>
              <a:defRPr/>
            </a:pPr>
            <a:r>
              <a:rPr lang="en-US" altLang="zh-CN" sz="2500" b="0" dirty="0">
                <a:solidFill>
                  <a:schemeClr val="tx1"/>
                </a:solidFill>
              </a:rPr>
              <a:t>5.</a:t>
            </a:r>
            <a:r>
              <a:rPr lang="zh-CN" altLang="en-US" sz="2500" b="0" dirty="0">
                <a:solidFill>
                  <a:schemeClr val="tx1"/>
                </a:solidFill>
              </a:rPr>
              <a:t>在夜间   </a:t>
            </a:r>
            <a:r>
              <a:rPr lang="en-US" altLang="zh-CN" sz="2500" b="0" dirty="0">
                <a:solidFill>
                  <a:schemeClr val="tx1"/>
                </a:solidFill>
              </a:rPr>
              <a:t>during the night</a:t>
            </a: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30"/>
          <p:cNvSpPr>
            <a:spLocks noChangeArrowheads="1"/>
          </p:cNvSpPr>
          <p:nvPr/>
        </p:nvSpPr>
        <p:spPr bwMode="auto">
          <a:xfrm>
            <a:off x="114300" y="628651"/>
            <a:ext cx="8723710" cy="387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400" b="0" dirty="0">
                <a:solidFill>
                  <a:schemeClr val="tx1"/>
                </a:solidFill>
              </a:rPr>
              <a:t>6.</a:t>
            </a:r>
            <a:r>
              <a:rPr lang="zh-CN" altLang="en-US" sz="2400" b="0" dirty="0">
                <a:solidFill>
                  <a:schemeClr val="tx1"/>
                </a:solidFill>
              </a:rPr>
              <a:t>叫醒某人    </a:t>
            </a:r>
            <a:r>
              <a:rPr lang="en-US" altLang="zh-CN" sz="2400" b="0" dirty="0">
                <a:solidFill>
                  <a:schemeClr val="tx1"/>
                </a:solidFill>
              </a:rPr>
              <a:t>wake </a:t>
            </a:r>
            <a:r>
              <a:rPr lang="en-US" altLang="zh-CN" sz="2400" b="0" dirty="0" err="1">
                <a:solidFill>
                  <a:schemeClr val="tx1"/>
                </a:solidFill>
              </a:rPr>
              <a:t>sb.up</a:t>
            </a:r>
            <a:endParaRPr lang="en-US" altLang="zh-CN" sz="2400" b="0" dirty="0">
              <a:solidFill>
                <a:schemeClr val="tx1"/>
              </a:solidFill>
            </a:endParaRPr>
          </a:p>
          <a:p>
            <a:pPr eaLnBrk="1" fontAlgn="auto" hangingPunct="1">
              <a:lnSpc>
                <a:spcPct val="150000"/>
              </a:lnSpc>
              <a:spcBef>
                <a:spcPts val="0"/>
              </a:spcBef>
              <a:spcAft>
                <a:spcPts val="0"/>
              </a:spcAft>
              <a:defRPr/>
            </a:pPr>
            <a:r>
              <a:rPr lang="en-US" altLang="zh-CN" sz="2400" b="0" dirty="0">
                <a:solidFill>
                  <a:schemeClr val="tx1"/>
                </a:solidFill>
              </a:rPr>
              <a:t>7.</a:t>
            </a:r>
            <a:r>
              <a:rPr lang="zh-CN" altLang="en-US" sz="2400" b="0" dirty="0">
                <a:solidFill>
                  <a:schemeClr val="tx1"/>
                </a:solidFill>
              </a:rPr>
              <a:t>四处走动    </a:t>
            </a:r>
            <a:r>
              <a:rPr lang="en-US" altLang="zh-CN" sz="2400" b="0" dirty="0">
                <a:solidFill>
                  <a:schemeClr val="tx1"/>
                </a:solidFill>
              </a:rPr>
              <a:t>move about</a:t>
            </a:r>
          </a:p>
          <a:p>
            <a:pPr eaLnBrk="1" fontAlgn="auto" hangingPunct="1">
              <a:lnSpc>
                <a:spcPct val="150000"/>
              </a:lnSpc>
              <a:spcBef>
                <a:spcPts val="0"/>
              </a:spcBef>
              <a:spcAft>
                <a:spcPts val="0"/>
              </a:spcAft>
              <a:defRPr/>
            </a:pPr>
            <a:r>
              <a:rPr lang="en-US" altLang="zh-CN" sz="2400" b="0" dirty="0">
                <a:solidFill>
                  <a:schemeClr val="tx1"/>
                </a:solidFill>
              </a:rPr>
              <a:t>8.</a:t>
            </a:r>
            <a:r>
              <a:rPr lang="zh-CN" altLang="en-US" sz="2400" b="0" dirty="0">
                <a:solidFill>
                  <a:schemeClr val="tx1"/>
                </a:solidFill>
              </a:rPr>
              <a:t>没有发出响声    </a:t>
            </a:r>
            <a:r>
              <a:rPr lang="en-US" altLang="zh-CN" sz="2400" b="0" dirty="0">
                <a:solidFill>
                  <a:schemeClr val="tx1"/>
                </a:solidFill>
              </a:rPr>
              <a:t>without making any noise</a:t>
            </a:r>
          </a:p>
          <a:p>
            <a:pPr eaLnBrk="1" fontAlgn="auto" hangingPunct="1">
              <a:lnSpc>
                <a:spcPct val="150000"/>
              </a:lnSpc>
              <a:spcBef>
                <a:spcPts val="0"/>
              </a:spcBef>
              <a:spcAft>
                <a:spcPts val="0"/>
              </a:spcAft>
              <a:defRPr/>
            </a:pPr>
            <a:r>
              <a:rPr lang="en-US" altLang="zh-CN" sz="2400" b="0" dirty="0">
                <a:solidFill>
                  <a:schemeClr val="tx1"/>
                </a:solidFill>
              </a:rPr>
              <a:t>9.</a:t>
            </a:r>
            <a:r>
              <a:rPr lang="zh-CN" altLang="en-US" sz="2400" b="0" dirty="0">
                <a:solidFill>
                  <a:schemeClr val="tx1"/>
                </a:solidFill>
              </a:rPr>
              <a:t>寻找    </a:t>
            </a:r>
            <a:r>
              <a:rPr lang="en-US" altLang="zh-CN" sz="2400" b="0" dirty="0">
                <a:solidFill>
                  <a:schemeClr val="tx1"/>
                </a:solidFill>
              </a:rPr>
              <a:t>look for</a:t>
            </a:r>
          </a:p>
          <a:p>
            <a:pPr eaLnBrk="1" fontAlgn="auto" hangingPunct="1">
              <a:lnSpc>
                <a:spcPct val="150000"/>
              </a:lnSpc>
              <a:spcBef>
                <a:spcPts val="0"/>
              </a:spcBef>
              <a:spcAft>
                <a:spcPts val="0"/>
              </a:spcAft>
              <a:defRPr/>
            </a:pPr>
            <a:r>
              <a:rPr lang="en-US" altLang="zh-CN" sz="2400" b="0" dirty="0">
                <a:solidFill>
                  <a:schemeClr val="tx1"/>
                </a:solidFill>
              </a:rPr>
              <a:t>10.</a:t>
            </a:r>
            <a:r>
              <a:rPr lang="zh-CN" altLang="en-US" sz="2400" b="0" dirty="0">
                <a:solidFill>
                  <a:schemeClr val="tx1"/>
                </a:solidFill>
              </a:rPr>
              <a:t>希望做某事    </a:t>
            </a:r>
            <a:r>
              <a:rPr lang="en-US" altLang="zh-CN" sz="2400" b="0" dirty="0">
                <a:solidFill>
                  <a:schemeClr val="tx1"/>
                </a:solidFill>
              </a:rPr>
              <a:t>hope to do </a:t>
            </a:r>
            <a:r>
              <a:rPr lang="en-US" altLang="zh-CN" sz="2400" b="0" dirty="0" err="1">
                <a:solidFill>
                  <a:schemeClr val="tx1"/>
                </a:solidFill>
              </a:rPr>
              <a:t>sth</a:t>
            </a:r>
            <a:r>
              <a:rPr lang="en-US" altLang="zh-CN" sz="2400" b="0" dirty="0">
                <a:solidFill>
                  <a:schemeClr val="tx1"/>
                </a:solidFill>
              </a:rPr>
              <a:t>.</a:t>
            </a:r>
          </a:p>
          <a:p>
            <a:pPr eaLnBrk="1" fontAlgn="auto" hangingPunct="1">
              <a:lnSpc>
                <a:spcPct val="150000"/>
              </a:lnSpc>
              <a:spcBef>
                <a:spcPts val="0"/>
              </a:spcBef>
              <a:spcAft>
                <a:spcPts val="0"/>
              </a:spcAft>
              <a:defRPr/>
            </a:pPr>
            <a:r>
              <a:rPr lang="en-US" altLang="zh-CN" sz="2400" b="0" dirty="0">
                <a:solidFill>
                  <a:schemeClr val="tx1"/>
                </a:solidFill>
              </a:rPr>
              <a:t>11.</a:t>
            </a:r>
            <a:r>
              <a:rPr lang="zh-CN" altLang="en-US" sz="2400" b="0" dirty="0">
                <a:solidFill>
                  <a:schemeClr val="tx1"/>
                </a:solidFill>
              </a:rPr>
              <a:t>沿小路而下   </a:t>
            </a:r>
            <a:r>
              <a:rPr lang="en-US" altLang="zh-CN" sz="2400" b="0" dirty="0">
                <a:solidFill>
                  <a:schemeClr val="tx1"/>
                </a:solidFill>
              </a:rPr>
              <a:t>walk down the path</a:t>
            </a:r>
          </a:p>
          <a:p>
            <a:pPr eaLnBrk="1" fontAlgn="auto" hangingPunct="1">
              <a:lnSpc>
                <a:spcPct val="150000"/>
              </a:lnSpc>
              <a:spcBef>
                <a:spcPts val="0"/>
              </a:spcBef>
              <a:spcAft>
                <a:spcPts val="0"/>
              </a:spcAft>
              <a:defRPr/>
            </a:pPr>
            <a:r>
              <a:rPr lang="en-US" altLang="zh-CN" sz="2400" b="0" dirty="0">
                <a:solidFill>
                  <a:schemeClr val="tx1"/>
                </a:solidFill>
              </a:rPr>
              <a:t>12.</a:t>
            </a:r>
            <a:r>
              <a:rPr lang="zh-CN" altLang="en-US" sz="2400" b="0" dirty="0">
                <a:solidFill>
                  <a:schemeClr val="tx1"/>
                </a:solidFill>
              </a:rPr>
              <a:t>从</a:t>
            </a:r>
            <a:r>
              <a:rPr lang="en-US" altLang="zh-CN" sz="2400" b="0" dirty="0">
                <a:solidFill>
                  <a:schemeClr val="tx1"/>
                </a:solidFill>
              </a:rPr>
              <a:t>……</a:t>
            </a:r>
            <a:r>
              <a:rPr lang="zh-CN" altLang="en-US" sz="2400" b="0" dirty="0">
                <a:solidFill>
                  <a:schemeClr val="tx1"/>
                </a:solidFill>
              </a:rPr>
              <a:t>扯下</a:t>
            </a:r>
            <a:r>
              <a:rPr lang="en-US" altLang="zh-CN" sz="2400" b="0" dirty="0">
                <a:solidFill>
                  <a:schemeClr val="tx1"/>
                </a:solidFill>
              </a:rPr>
              <a:t>/</a:t>
            </a:r>
            <a:r>
              <a:rPr lang="zh-CN" altLang="en-US" sz="2400" b="0" dirty="0">
                <a:solidFill>
                  <a:schemeClr val="tx1"/>
                </a:solidFill>
              </a:rPr>
              <a:t>拉下</a:t>
            </a:r>
            <a:r>
              <a:rPr lang="en-US" altLang="zh-CN" sz="2400" b="0" dirty="0">
                <a:solidFill>
                  <a:schemeClr val="tx1"/>
                </a:solidFill>
              </a:rPr>
              <a:t>……   pull…off…</a:t>
            </a: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30"/>
          <p:cNvSpPr>
            <a:spLocks noChangeArrowheads="1"/>
          </p:cNvSpPr>
          <p:nvPr/>
        </p:nvSpPr>
        <p:spPr bwMode="auto">
          <a:xfrm>
            <a:off x="229791" y="857250"/>
            <a:ext cx="6856809" cy="392415"/>
          </a:xfrm>
          <a:prstGeom prst="rect">
            <a:avLst/>
          </a:prstGeom>
          <a:noFill/>
          <a:ln w="9525">
            <a:noFill/>
            <a:miter lim="800000"/>
          </a:ln>
        </p:spPr>
        <p:txBody>
          <a:bodyPr lIns="68580" tIns="34290" rIns="68580" bIns="34290">
            <a:spAutoFit/>
          </a:bodyPr>
          <a:lstStyle/>
          <a:p>
            <a:pPr algn="just" eaLnBrk="1" fontAlgn="auto" hangingPunct="1">
              <a:lnSpc>
                <a:spcPct val="150000"/>
              </a:lnSpc>
              <a:spcBef>
                <a:spcPts val="0"/>
              </a:spcBef>
              <a:spcAft>
                <a:spcPts val="0"/>
              </a:spcAft>
              <a:defRPr/>
            </a:pPr>
            <a:r>
              <a:rPr lang="zh-CN" altLang="en-US" sz="1400" kern="100" dirty="0">
                <a:latin typeface="宋体" panose="02010600030101010101" pitchFamily="2" charset="-122"/>
                <a:ea typeface="+mn-ea"/>
                <a:cs typeface="Times New Roman" panose="02020603050405020304"/>
              </a:rPr>
              <a:t>三、经典句型</a:t>
            </a:r>
            <a:r>
              <a:rPr lang="en-US" altLang="zh-CN" sz="1400" kern="100" dirty="0">
                <a:latin typeface="宋体" panose="02010600030101010101" pitchFamily="2" charset="-122"/>
                <a:ea typeface="+mn-ea"/>
                <a:cs typeface="Times New Roman" panose="02020603050405020304"/>
              </a:rPr>
              <a:t>(</a:t>
            </a:r>
            <a:r>
              <a:rPr lang="zh-CN" altLang="en-US" sz="1400" kern="100" dirty="0">
                <a:latin typeface="宋体" panose="02010600030101010101" pitchFamily="2" charset="-122"/>
                <a:ea typeface="+mn-ea"/>
                <a:cs typeface="Times New Roman" panose="02020603050405020304"/>
              </a:rPr>
              <a:t>请在课文中画出下列句型</a:t>
            </a:r>
            <a:r>
              <a:rPr lang="en-US" altLang="zh-CN" sz="1400" kern="100" dirty="0">
                <a:latin typeface="宋体" panose="02010600030101010101" pitchFamily="2" charset="-122"/>
                <a:ea typeface="+mn-ea"/>
                <a:cs typeface="Times New Roman" panose="02020603050405020304"/>
              </a:rPr>
              <a:t>)</a:t>
            </a:r>
            <a:endParaRPr lang="zh-CN" altLang="en-US" sz="1900" kern="100" dirty="0">
              <a:latin typeface="Calibri" panose="020F0502020204030204"/>
              <a:ea typeface="+mn-ea"/>
              <a:cs typeface="Times New Roman" panose="02020603050405020304"/>
            </a:endParaRPr>
          </a:p>
        </p:txBody>
      </p:sp>
      <p:graphicFrame>
        <p:nvGraphicFramePr>
          <p:cNvPr id="4" name="表格 3"/>
          <p:cNvGraphicFramePr>
            <a:graphicFrameLocks noGrp="1"/>
          </p:cNvGraphicFramePr>
          <p:nvPr/>
        </p:nvGraphicFramePr>
        <p:xfrm>
          <a:off x="457200" y="1657350"/>
          <a:ext cx="8343900" cy="2623176"/>
        </p:xfrm>
        <a:graphic>
          <a:graphicData uri="http://schemas.openxmlformats.org/drawingml/2006/table">
            <a:tbl>
              <a:tblPr/>
              <a:tblGrid>
                <a:gridCol w="44577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1311588">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1.</a:t>
                      </a:r>
                      <a:r>
                        <a:rPr kumimoji="0" lang="zh-CN" altLang="en-US"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我们认为是有人在四处走动。</a:t>
                      </a:r>
                      <a:endPar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30" marR="54430" marT="38574" marB="3857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We thought somebody was moving about.</a:t>
                      </a:r>
                      <a:endParaRPr kumimoji="0" lang="en-US" alt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30" marR="54430" marT="38574" marB="3857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11588">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2.</a:t>
                      </a:r>
                      <a:r>
                        <a:rPr kumimoji="0" lang="zh-CN" altLang="en-US"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玲玲的叔叔说那是一只动物。</a:t>
                      </a:r>
                      <a:endPar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30" marR="54430" marT="38574" marB="3857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4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Lingling's</a:t>
                      </a:r>
                      <a:r>
                        <a:rPr kumimoji="0" lang="en-US"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 uncle said it was an animal.</a:t>
                      </a:r>
                      <a:endParaRPr kumimoji="0" lang="en-US" alt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30" marR="54430" marT="38574" marB="3857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342900" y="971550"/>
          <a:ext cx="8343900" cy="2475173"/>
        </p:xfrm>
        <a:graphic>
          <a:graphicData uri="http://schemas.openxmlformats.org/drawingml/2006/table">
            <a:tbl>
              <a:tblPr/>
              <a:tblGrid>
                <a:gridCol w="44577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2475173">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6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3.</a:t>
                      </a:r>
                      <a:r>
                        <a:rPr kumimoji="0" lang="zh-CN" altLang="en-US" sz="26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我们悄悄地出来，发现是一只饥饿的猴子在找食物。</a:t>
                      </a:r>
                      <a:endParaRPr kumimoji="0" lang="zh-CN" altLang="en-US" sz="2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30" marR="54430" marT="37436" marB="374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6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We came out without making any noise, and found it was just a hungry monkey looking for food.</a:t>
                      </a:r>
                      <a:endParaRPr kumimoji="0" lang="en-US" altLang="zh-CN" sz="2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30" marR="54430" marT="37436" marB="374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2203</Words>
  <Application>Microsoft Office PowerPoint</Application>
  <PresentationFormat>全屏显示(16:9)</PresentationFormat>
  <Paragraphs>245</Paragraphs>
  <Slides>39</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39</vt:i4>
      </vt:variant>
    </vt:vector>
  </HeadingPairs>
  <TitlesOfParts>
    <vt:vector size="48" baseType="lpstr">
      <vt:lpstr>等线</vt:lpstr>
      <vt:lpstr>等线 Light</vt:lpstr>
      <vt:lpstr>宋体</vt:lpstr>
      <vt:lpstr>微软雅黑</vt:lpstr>
      <vt:lpstr>Arial</vt:lpstr>
      <vt:lpstr>Calibri</vt:lpstr>
      <vt:lpstr>Courier New</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2018-12-18T11:00:00Z</dcterms:created>
  <dcterms:modified xsi:type="dcterms:W3CDTF">2023-01-16T14:46:19Z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D1AF3557746F4BC286B8DAB56CAE820A</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