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309" r:id="rId3"/>
    <p:sldId id="299" r:id="rId4"/>
    <p:sldId id="260" r:id="rId5"/>
    <p:sldId id="300" r:id="rId6"/>
    <p:sldId id="307" r:id="rId7"/>
    <p:sldId id="295" r:id="rId8"/>
    <p:sldId id="310" r:id="rId9"/>
    <p:sldId id="272" r:id="rId10"/>
    <p:sldId id="289" r:id="rId11"/>
    <p:sldId id="296" r:id="rId12"/>
    <p:sldId id="293" r:id="rId13"/>
    <p:sldId id="290" r:id="rId14"/>
    <p:sldId id="311" r:id="rId15"/>
    <p:sldId id="292" r:id="rId16"/>
    <p:sldId id="302" r:id="rId17"/>
    <p:sldId id="303" r:id="rId18"/>
    <p:sldId id="308" r:id="rId19"/>
    <p:sldId id="305" r:id="rId20"/>
    <p:sldId id="312" r:id="rId21"/>
    <p:sldId id="306" r:id="rId22"/>
    <p:sldId id="276" r:id="rId23"/>
    <p:sldId id="315" r:id="rId24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9DC37C"/>
    <a:srgbClr val="BFD27B"/>
    <a:srgbClr val="8DC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78" autoAdjust="0"/>
    <p:restoredTop sz="96231" autoAdjust="0"/>
  </p:normalViewPr>
  <p:slideViewPr>
    <p:cSldViewPr snapToGrid="0" snapToObjects="1">
      <p:cViewPr>
        <p:scale>
          <a:sx n="100" d="100"/>
          <a:sy n="100" d="100"/>
        </p:scale>
        <p:origin x="-216" y="-804"/>
      </p:cViewPr>
      <p:guideLst>
        <p:guide orient="horz" pos="164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FECEF-85DF-429D-910D-7462FA2F52B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8381E-254C-4188-850E-BBF8A64474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8381E-254C-4188-850E-BBF8A644744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8381E-254C-4188-850E-BBF8A644744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25E67-290C-D544-BA68-3A52053CE179}" type="datetimeFigureOut">
              <a:rPr kumimoji="1" lang="zh-CN" altLang="en-US" smtClean="0"/>
              <a:t>2023-01-16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6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2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7.bin"/><Relationship Id="rId3" Type="http://schemas.openxmlformats.org/officeDocument/2006/relationships/image" Target="../media/image15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2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1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063" y="2"/>
            <a:ext cx="9135879" cy="514349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63" y="814802"/>
            <a:ext cx="913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第二章</a:t>
            </a:r>
            <a:r>
              <a:rPr kumimoji="1"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   </a:t>
            </a:r>
            <a:r>
              <a:rPr kumimoji="1"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一元二次方程</a:t>
            </a:r>
            <a:endParaRPr kumimoji="1"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7123" y="2155639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用公式法求解一元二次方程</a:t>
            </a:r>
            <a:endParaRPr kumimoji="1"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黑体 Std R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13290" y="3063566"/>
            <a:ext cx="16017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kumimoji="1" lang="zh-CN" altLang="en-US" sz="2800" b="1" spc="3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第</a:t>
            </a:r>
            <a:r>
              <a:rPr kumimoji="1" lang="en-US" altLang="zh-CN" sz="2800" b="1" spc="3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2</a:t>
            </a:r>
            <a:r>
              <a:rPr kumimoji="1" lang="zh-CN" altLang="en-US" sz="2800" b="1" spc="3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课时</a:t>
            </a:r>
            <a:endParaRPr kumimoji="1" lang="zh-CN" altLang="en-US" sz="2800" b="1" spc="3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63" y="4497045"/>
            <a:ext cx="9135879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878525" y="1013524"/>
            <a:ext cx="7053467" cy="47089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5000"/>
              </a:lnSpc>
              <a:spcBef>
                <a:spcPts val="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不解方程，判断下列方程根的情况．</a:t>
            </a:r>
          </a:p>
          <a:p>
            <a:pPr algn="l">
              <a:lnSpc>
                <a:spcPct val="175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 smtClean="0">
                <a:solidFill>
                  <a:srgbClr val="FF0000"/>
                </a:solidFill>
              </a:rPr>
              <a:t>           根的判别式是在一般形式下确定的，因此应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srgbClr val="FF0000"/>
                </a:solidFill>
              </a:rPr>
              <a:t>          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先将方程化成一般形式，然后算出判别式的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srgbClr val="FF0000"/>
                </a:solidFill>
              </a:rPr>
              <a:t>      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    值．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(1)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原方程化为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lnSpc>
                <a:spcPct val="125000"/>
              </a:lnSpc>
              <a:spcBef>
                <a:spcPts val="0"/>
              </a:spcBef>
            </a:pP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</a:pPr>
            <a:endParaRPr lang="en-US" altLang="zh-CN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669538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3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2257207" y="1349760"/>
          <a:ext cx="1854000" cy="6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4" name="Equation" r:id="rId5" imgW="926465" imgH="406400" progId="Equation.DSMT4">
                  <p:embed/>
                </p:oleObj>
              </mc:Choice>
              <mc:Fallback>
                <p:oleObj name="Equation" r:id="rId5" imgW="926465" imgH="4064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207" y="1349760"/>
                        <a:ext cx="1854000" cy="609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4997449" y="1373408"/>
          <a:ext cx="1955520" cy="6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5" name="Equation" r:id="rId7" imgW="977265" imgH="406400" progId="Equation.DSMT4">
                  <p:embed/>
                </p:oleObj>
              </mc:Choice>
              <mc:Fallback>
                <p:oleObj name="Equation" r:id="rId7" imgW="977265" imgH="406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449" y="1373408"/>
                        <a:ext cx="1955520" cy="609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2225675" y="3367301"/>
          <a:ext cx="2057040" cy="6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6" name="Equation" r:id="rId9" imgW="1028065" imgH="406400" progId="Equation.DSMT4">
                  <p:embed/>
                </p:oleObj>
              </mc:Choice>
              <mc:Fallback>
                <p:oleObj name="Equation" r:id="rId9" imgW="1028065" imgH="406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3367301"/>
                        <a:ext cx="2057040" cy="609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083795" y="4012297"/>
            <a:ext cx="409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∴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方程有两个相等的实数根</a:t>
            </a:r>
          </a:p>
        </p:txBody>
      </p:sp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4438650" y="3364533"/>
          <a:ext cx="2640960" cy="6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7" name="Equation" r:id="rId11" imgW="1320165" imgH="406400" progId="Equation.DSMT4">
                  <p:embed/>
                </p:oleObj>
              </mc:Choice>
              <mc:Fallback>
                <p:oleObj name="Equation" r:id="rId11" imgW="1320165" imgH="406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3364533"/>
                        <a:ext cx="2640960" cy="609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797927" y="1935232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94510" y="3127474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669538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3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2242616" y="1698467"/>
          <a:ext cx="2260080" cy="6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4" name="Equation" r:id="rId5" imgW="1129665" imgH="406400" progId="Equation.DSMT4">
                  <p:embed/>
                </p:oleObj>
              </mc:Choice>
              <mc:Fallback>
                <p:oleObj name="Equation" r:id="rId5" imgW="1129665" imgH="406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2616" y="1698467"/>
                        <a:ext cx="2260080" cy="609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2195406" y="2321484"/>
          <a:ext cx="3606480" cy="6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5" name="Equation" r:id="rId7" imgW="1802765" imgH="406400" progId="Equation.DSMT4">
                  <p:embed/>
                </p:oleObj>
              </mc:Choice>
              <mc:Fallback>
                <p:oleObj name="Equation" r:id="rId7" imgW="1802765" imgH="406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406" y="2321484"/>
                        <a:ext cx="3606480" cy="609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103583" y="2992402"/>
            <a:ext cx="4846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∴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方程有两个不相等的实数根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87279" y="1298179"/>
            <a:ext cx="3209926" cy="43742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>
              <a:lnSpc>
                <a:spcPct val="145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原方程化为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"/>
            <a:ext cx="9144000" cy="1903747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7669538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6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grpSp>
        <p:nvGrpSpPr>
          <p:cNvPr id="3" name="组 7"/>
          <p:cNvGrpSpPr/>
          <p:nvPr/>
        </p:nvGrpSpPr>
        <p:grpSpPr>
          <a:xfrm>
            <a:off x="3653959" y="1056418"/>
            <a:ext cx="1841693" cy="553998"/>
            <a:chOff x="3437515" y="1408557"/>
            <a:chExt cx="1841693" cy="738662"/>
          </a:xfrm>
        </p:grpSpPr>
        <p:sp>
          <p:nvSpPr>
            <p:cNvPr id="27" name="文本框 26"/>
            <p:cNvSpPr txBox="1"/>
            <p:nvPr/>
          </p:nvSpPr>
          <p:spPr>
            <a:xfrm>
              <a:off x="3933968" y="1408557"/>
              <a:ext cx="1345240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000" b="1" dirty="0" smtClean="0">
                  <a:solidFill>
                    <a:srgbClr val="008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dobe 黑体 Std R"/>
                </a:rPr>
                <a:t>总  结</a:t>
              </a:r>
              <a:endParaRPr kumimoji="1" lang="zh-CN" altLang="en-US" sz="3000" b="1" dirty="0">
                <a:solidFill>
                  <a:srgbClr val="008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endParaRPr>
            </a:p>
          </p:txBody>
        </p:sp>
        <p:pic>
          <p:nvPicPr>
            <p:cNvPr id="28" name="Picture 6" descr="BS00554_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组 38"/>
          <p:cNvGrpSpPr/>
          <p:nvPr/>
        </p:nvGrpSpPr>
        <p:grpSpPr>
          <a:xfrm>
            <a:off x="984246" y="1515714"/>
            <a:ext cx="8170127" cy="350428"/>
            <a:chOff x="984243" y="2020950"/>
            <a:chExt cx="8170127" cy="467237"/>
          </a:xfrm>
        </p:grpSpPr>
        <p:cxnSp>
          <p:nvCxnSpPr>
            <p:cNvPr id="40" name="直接连接符 12"/>
            <p:cNvCxnSpPr/>
            <p:nvPr/>
          </p:nvCxnSpPr>
          <p:spPr>
            <a:xfrm rot="10800000">
              <a:off x="8248241" y="2020950"/>
              <a:ext cx="90612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19"/>
            <p:cNvCxnSpPr/>
            <p:nvPr/>
          </p:nvCxnSpPr>
          <p:spPr>
            <a:xfrm flipH="1">
              <a:off x="984243" y="2020950"/>
              <a:ext cx="7267971" cy="235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355943" y="1642048"/>
            <a:ext cx="6813088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b="1" dirty="0" smtClean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判断方程根的情况的方法：</a:t>
            </a:r>
            <a:endParaRPr lang="en-US" altLang="zh-CN" sz="2000" b="1" dirty="0" smtClean="0">
              <a:solidFill>
                <a:srgbClr val="0000FF"/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①若一元二次方程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0(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≠0)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中的 左边是一个完全平方式，则该方程有两个相等的实数根；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若方程中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异号，或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≠0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时，则该方程有两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个不相等的实数根；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③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当方程中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同号时，必须通过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的符号来判断根的情况．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582636" y="1303408"/>
            <a:ext cx="6589108" cy="29731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</a:pP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一元二次方程</a:t>
            </a:r>
            <a:r>
              <a:rPr lang="en-US" altLang="zh-CN" sz="24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kern="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的根的情况是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40000"/>
              </a:lnSpc>
            </a:pP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．有两个不相等的实数根</a:t>
            </a:r>
          </a:p>
          <a:p>
            <a:pPr algn="just">
              <a:lnSpc>
                <a:spcPct val="140000"/>
              </a:lnSpc>
            </a:pP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．有两个相等的实数根</a:t>
            </a:r>
          </a:p>
          <a:p>
            <a:pPr algn="just">
              <a:lnSpc>
                <a:spcPct val="140000"/>
              </a:lnSpc>
            </a:pP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．无实数根</a:t>
            </a:r>
          </a:p>
          <a:p>
            <a:pPr algn="just">
              <a:lnSpc>
                <a:spcPct val="140000"/>
              </a:lnSpc>
            </a:pP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．无法确定</a:t>
            </a:r>
          </a:p>
        </p:txBody>
      </p:sp>
      <p:sp>
        <p:nvSpPr>
          <p:cNvPr id="33" name="矩形 32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8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068366" y="1348134"/>
            <a:ext cx="446092" cy="461665"/>
            <a:chOff x="847642" y="1371828"/>
            <a:chExt cx="446092" cy="615553"/>
          </a:xfrm>
        </p:grpSpPr>
        <p:sp>
          <p:nvSpPr>
            <p:cNvPr id="3" name="矩形 2"/>
            <p:cNvSpPr/>
            <p:nvPr/>
          </p:nvSpPr>
          <p:spPr>
            <a:xfrm>
              <a:off x="847642" y="1391025"/>
              <a:ext cx="446092" cy="446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901411" y="1371828"/>
              <a:ext cx="338554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582636" y="1303408"/>
            <a:ext cx="6589108" cy="29731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一元二次方程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kern="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的根的情况是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40000"/>
              </a:lnSpc>
            </a:pP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．有两个相等的实数根  </a:t>
            </a:r>
          </a:p>
          <a:p>
            <a:pPr algn="just">
              <a:lnSpc>
                <a:spcPct val="140000"/>
              </a:lnSpc>
            </a:pP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．有两个不相等的实数根</a:t>
            </a:r>
          </a:p>
          <a:p>
            <a:pPr algn="just">
              <a:lnSpc>
                <a:spcPct val="140000"/>
              </a:lnSpc>
            </a:pP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．只有一个实数根  </a:t>
            </a:r>
          </a:p>
          <a:p>
            <a:pPr algn="just">
              <a:lnSpc>
                <a:spcPct val="140000"/>
              </a:lnSpc>
            </a:pP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．没有实数根</a:t>
            </a:r>
          </a:p>
        </p:txBody>
      </p:sp>
      <p:sp>
        <p:nvSpPr>
          <p:cNvPr id="33" name="矩形 32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8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068366" y="1348134"/>
            <a:ext cx="446092" cy="461665"/>
            <a:chOff x="847642" y="1371828"/>
            <a:chExt cx="446092" cy="615553"/>
          </a:xfrm>
        </p:grpSpPr>
        <p:sp>
          <p:nvSpPr>
            <p:cNvPr id="3" name="矩形 2"/>
            <p:cNvSpPr/>
            <p:nvPr/>
          </p:nvSpPr>
          <p:spPr>
            <a:xfrm>
              <a:off x="847642" y="1391025"/>
              <a:ext cx="446092" cy="446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901411" y="1371828"/>
              <a:ext cx="338554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b="1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1073141" y="1331864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8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32" name="内容占位符 7"/>
          <p:cNvSpPr txBox="1"/>
          <p:nvPr/>
        </p:nvSpPr>
        <p:spPr>
          <a:xfrm>
            <a:off x="1136510" y="1292595"/>
            <a:ext cx="6568564" cy="241912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不解方程，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判断下列方程的根的情况：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  <a:p>
            <a:pPr algn="l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(2)</a:t>
            </a:r>
          </a:p>
          <a:p>
            <a:pPr algn="l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(3)</a:t>
            </a: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2139889" y="1775222"/>
          <a:ext cx="1727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8" name="Equation" r:id="rId5" imgW="20726400" imgH="5486400" progId="Equation.DSMT4">
                  <p:embed/>
                </p:oleObj>
              </mc:Choice>
              <mc:Fallback>
                <p:oleObj name="Equation" r:id="rId5" imgW="20726400" imgH="5486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889" y="1775222"/>
                        <a:ext cx="17272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/>
          <p:nvPr/>
        </p:nvGraphicFramePr>
        <p:xfrm>
          <a:off x="2123251" y="2284646"/>
          <a:ext cx="220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9" name="Equation" r:id="rId7" imgW="26517600" imgH="4876800" progId="Equation.DSMT4">
                  <p:embed/>
                </p:oleObj>
              </mc:Choice>
              <mc:Fallback>
                <p:oleObj name="Equation" r:id="rId7" imgW="26517600" imgH="4876800" progId="Equation.DSMT4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251" y="2284646"/>
                        <a:ext cx="22098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096168" y="2685723"/>
          <a:ext cx="2540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0" name="Equation" r:id="rId9" imgW="30480000" imgH="5486400" progId="Equation.DSMT4">
                  <p:embed/>
                </p:oleObj>
              </mc:Choice>
              <mc:Fallback>
                <p:oleObj name="Equation" r:id="rId9" imgW="30480000" imgH="5486400" progId="Equation.DSMT4">
                  <p:embed/>
                  <p:pic>
                    <p:nvPicPr>
                      <p:cNvPr id="0" name="对象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6168" y="2685723"/>
                        <a:ext cx="2540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/>
          <p:cNvSpPr>
            <a:spLocks noChangeArrowheads="1"/>
          </p:cNvSpPr>
          <p:nvPr/>
        </p:nvSpPr>
        <p:spPr bwMode="gray">
          <a:xfrm flipH="1">
            <a:off x="2376746" y="1019715"/>
            <a:ext cx="5292788" cy="331009"/>
          </a:xfrm>
          <a:prstGeom prst="roundRect">
            <a:avLst>
              <a:gd name="adj" fmla="val 47680"/>
            </a:avLst>
          </a:prstGeom>
          <a:solidFill>
            <a:srgbClr val="008000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" name="Picture 33" descr="jihexingt2i"/>
          <p:cNvPicPr>
            <a:picLocks noChangeAspect="1" noChangeArrowheads="1"/>
          </p:cNvPicPr>
          <p:nvPr/>
        </p:nvPicPr>
        <p:blipFill>
          <a:blip r:embed="rId2" cstate="email">
            <a:alphaModFix amt="20000"/>
          </a:blip>
          <a:srcRect/>
          <a:stretch>
            <a:fillRect/>
          </a:stretch>
        </p:blipFill>
        <p:spPr bwMode="auto">
          <a:xfrm flipH="1">
            <a:off x="4043483" y="2042446"/>
            <a:ext cx="5107074" cy="2034812"/>
          </a:xfrm>
          <a:prstGeom prst="rect">
            <a:avLst/>
          </a:prstGeom>
          <a:noFill/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AutoShape 2"/>
          <p:cNvSpPr>
            <a:spLocks noChangeArrowheads="1"/>
          </p:cNvSpPr>
          <p:nvPr/>
        </p:nvSpPr>
        <p:spPr bwMode="gray">
          <a:xfrm flipH="1">
            <a:off x="850807" y="1019715"/>
            <a:ext cx="1811489" cy="331009"/>
          </a:xfrm>
          <a:prstGeom prst="roundRect">
            <a:avLst>
              <a:gd name="adj" fmla="val 47680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gray">
          <a:xfrm>
            <a:off x="2156911" y="880473"/>
            <a:ext cx="777879" cy="583409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 dirty="0" smtClean="0">
                <a:solidFill>
                  <a:srgbClr val="FFFFFF"/>
                </a:solidFill>
                <a:ea typeface="Gulim" charset="0"/>
                <a:cs typeface="Gulim" charset="0"/>
              </a:rPr>
              <a:t>3</a:t>
            </a:r>
            <a:endParaRPr lang="en-US" altLang="ko-KR" sz="2800" b="1" dirty="0">
              <a:solidFill>
                <a:srgbClr val="FFFFFF"/>
              </a:solidFill>
              <a:ea typeface="Gulim" charset="0"/>
              <a:cs typeface="Gulim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63581" y="979444"/>
            <a:ext cx="11897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6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知识点</a:t>
            </a:r>
            <a:endParaRPr kumimoji="1" lang="zh-CN" altLang="en-US" sz="2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854499" y="976374"/>
            <a:ext cx="50679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一元二次方程根的判别式的应用</a:t>
            </a:r>
            <a:endParaRPr lang="en-US" altLang="zh-CN" sz="26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794811" y="1520071"/>
            <a:ext cx="184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sz="3000" b="1" dirty="0">
              <a:solidFill>
                <a:srgbClr val="008000"/>
              </a:solidFill>
              <a:latin typeface="Adobe 黑体 Std R"/>
              <a:ea typeface="Adobe 黑体 Std R"/>
              <a:cs typeface="Adobe 黑体 Std R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sp>
        <p:nvSpPr>
          <p:cNvPr id="48" name="矩形 47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7669538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pic>
        <p:nvPicPr>
          <p:cNvPr id="55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26" name="内容占位符 7"/>
          <p:cNvSpPr txBox="1"/>
          <p:nvPr/>
        </p:nvSpPr>
        <p:spPr>
          <a:xfrm>
            <a:off x="1026643" y="1614667"/>
            <a:ext cx="7087290" cy="28623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取何值时，关于</a:t>
            </a:r>
            <a:r>
              <a:rPr lang="en-US" alt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的一元二次方程</a:t>
            </a:r>
            <a:r>
              <a:rPr lang="en-US" alt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en-US" altLang="en-US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有两个不相等的实数根？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已知方程有两个不相等的实数根，则该方程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Δ&gt;0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，用含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的代数式表示出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，然后列出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为未知数的不等式，求出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669538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3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82082" y="1443039"/>
            <a:ext cx="7295831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</a:t>
            </a:r>
            <a:r>
              <a:rPr lang="zh-CN" altLang="en-US" sz="2400" b="1" spc="-15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：</a:t>
            </a:r>
            <a:r>
              <a:rPr lang="zh-CN" altLang="en-US" sz="24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∵</a:t>
            </a:r>
            <a:r>
              <a:rPr lang="zh-CN" altLang="en-US" sz="24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方程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en-US" altLang="en-US" sz="2400" b="1" spc="-15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en-US" sz="24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en-US" sz="24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sz="24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en-US" sz="24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是关于</a:t>
            </a:r>
            <a:r>
              <a:rPr lang="en-US" altLang="en-US" sz="2400" b="1" i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的一元二次方程，</a:t>
            </a:r>
            <a:r>
              <a:rPr lang="en-US" altLang="zh-CN" sz="24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∴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方程根的判别式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Δ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12)</a:t>
            </a:r>
            <a:r>
              <a:rPr lang="en-US" alt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×9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，求得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，又 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∴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时，方程有两个不相等的实数根．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"/>
            <a:ext cx="9144000" cy="1903747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7669538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6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grpSp>
        <p:nvGrpSpPr>
          <p:cNvPr id="3" name="组 7"/>
          <p:cNvGrpSpPr/>
          <p:nvPr/>
        </p:nvGrpSpPr>
        <p:grpSpPr>
          <a:xfrm>
            <a:off x="3653959" y="1056418"/>
            <a:ext cx="1841693" cy="553998"/>
            <a:chOff x="3437515" y="1408557"/>
            <a:chExt cx="1841693" cy="738662"/>
          </a:xfrm>
        </p:grpSpPr>
        <p:sp>
          <p:nvSpPr>
            <p:cNvPr id="27" name="文本框 26"/>
            <p:cNvSpPr txBox="1"/>
            <p:nvPr/>
          </p:nvSpPr>
          <p:spPr>
            <a:xfrm>
              <a:off x="3933968" y="1408557"/>
              <a:ext cx="1345240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000" b="1" dirty="0" smtClean="0">
                  <a:solidFill>
                    <a:srgbClr val="008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dobe 黑体 Std R"/>
                </a:rPr>
                <a:t>归  纳</a:t>
              </a:r>
              <a:endParaRPr kumimoji="1" lang="zh-CN" altLang="en-US" sz="3000" b="1" dirty="0">
                <a:solidFill>
                  <a:srgbClr val="008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endParaRPr>
            </a:p>
          </p:txBody>
        </p:sp>
        <p:pic>
          <p:nvPicPr>
            <p:cNvPr id="28" name="Picture 6" descr="BS00554_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组 38"/>
          <p:cNvGrpSpPr/>
          <p:nvPr/>
        </p:nvGrpSpPr>
        <p:grpSpPr>
          <a:xfrm>
            <a:off x="984246" y="1515714"/>
            <a:ext cx="8170127" cy="350428"/>
            <a:chOff x="984243" y="2020950"/>
            <a:chExt cx="8170127" cy="467237"/>
          </a:xfrm>
        </p:grpSpPr>
        <p:cxnSp>
          <p:nvCxnSpPr>
            <p:cNvPr id="40" name="直接连接符 12"/>
            <p:cNvCxnSpPr/>
            <p:nvPr/>
          </p:nvCxnSpPr>
          <p:spPr>
            <a:xfrm rot="10800000">
              <a:off x="8248241" y="2020950"/>
              <a:ext cx="90612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19"/>
            <p:cNvCxnSpPr/>
            <p:nvPr/>
          </p:nvCxnSpPr>
          <p:spPr>
            <a:xfrm flipH="1">
              <a:off x="984243" y="2020950"/>
              <a:ext cx="7267971" cy="235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460720" y="1996773"/>
            <a:ext cx="6471273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方程有两个不相等的实数根，说明两点：</a:t>
            </a:r>
            <a:endParaRPr lang="en-US" altLang="zh-CN" sz="2000" b="1" dirty="0" smtClean="0">
              <a:solidFill>
                <a:srgbClr val="0000FF"/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  <a:cs typeface="Times New Roman" panose="02020603050405020304" pitchFamily="18" charset="0"/>
              </a:rPr>
              <a:t>     一是该方程是一元二次方程，即二次项系数不为零；</a:t>
            </a:r>
            <a:endParaRPr lang="en-US" altLang="zh-CN" sz="2000" b="1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  <a:cs typeface="Times New Roman" panose="02020603050405020304" pitchFamily="18" charset="0"/>
              </a:rPr>
              <a:t>     二是该方程的</a:t>
            </a:r>
            <a:r>
              <a:rPr lang="en-US" altLang="zh-CN" sz="2000" b="1" i="1" dirty="0" smtClean="0">
                <a:latin typeface="+mn-ea"/>
                <a:cs typeface="Times New Roman" panose="02020603050405020304" pitchFamily="18" charset="0"/>
              </a:rPr>
              <a:t>Δ</a:t>
            </a:r>
            <a:r>
              <a:rPr lang="en-US" altLang="zh-CN" sz="2000" b="1" dirty="0" smtClean="0">
                <a:latin typeface="+mn-ea"/>
                <a:cs typeface="Times New Roman" panose="02020603050405020304" pitchFamily="18" charset="0"/>
              </a:rPr>
              <a:t>&gt;0</a:t>
            </a:r>
            <a:r>
              <a:rPr lang="en-US" altLang="zh-CN" sz="2000" dirty="0" smtClean="0">
                <a:latin typeface="+mn-ea"/>
                <a:cs typeface="Times New Roman" panose="02020603050405020304" pitchFamily="18" charset="0"/>
              </a:rPr>
              <a:t>.</a:t>
            </a:r>
            <a:endParaRPr lang="zh-CN" altLang="en-US" sz="2000" b="1" dirty="0"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12508" y="1350952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541562" y="1276495"/>
            <a:ext cx="6741488" cy="21236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若关于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的一元二次方程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根，则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的取值范围是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≥1 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B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≤1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＜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矩形 32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3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567937" y="4739226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3" y="1695450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3" y="155614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640683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303590" y="1606153"/>
            <a:ext cx="493216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</a:rPr>
              <a:t>一元二次方程根的判别式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</a:rPr>
              <a:t>一元二次方程根的类别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</a:rPr>
              <a:t>一元二次方程根的判别式的应用</a:t>
            </a: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3" y="2600325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3" y="246102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543176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41114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411141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238500"/>
            <a:ext cx="1236663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411141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2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12508" y="1350952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541562" y="1203504"/>
            <a:ext cx="6741488" cy="31085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为常数，且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  <a:r>
              <a:rPr lang="en-US" altLang="zh-C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，则关于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的方程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0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的根的情况是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．有两个相等的实数根  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．有两个不相等的实数根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．无实数根  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．有一根为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3" name="矩形 32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3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567937" y="4739226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60252" y="1131703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242008" y="1069073"/>
            <a:ext cx="6808206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若关于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的一元二次方程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kb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有两个不相等的实数根，则一次函数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的大致图象可能是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3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7491" y="4727402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pic>
        <p:nvPicPr>
          <p:cNvPr id="94221" name="Picture 13" descr="ZKJT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9422" y="2704185"/>
            <a:ext cx="7772310" cy="153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" y="1"/>
            <a:ext cx="9143998" cy="1224067"/>
          </a:xfrm>
          <a:prstGeom prst="rect">
            <a:avLst/>
          </a:prstGeom>
        </p:spPr>
      </p:pic>
      <p:grpSp>
        <p:nvGrpSpPr>
          <p:cNvPr id="10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284757" y="405128"/>
            <a:ext cx="2574486" cy="44977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33653" y="1814513"/>
            <a:ext cx="3171825" cy="857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ct val="145000"/>
              </a:lnSpc>
            </a:pP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76553" y="1457326"/>
            <a:ext cx="408207" cy="1071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ct val="145000"/>
              </a:lnSpc>
            </a:pP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97130" y="1597741"/>
            <a:ext cx="710572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今天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我们是在一元二次方程解法的基础上，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学习了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根的判别式的应用，它在整个中学数学中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占有重要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地位，是中考命题的重要知识点，所以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必须牢固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掌握好它。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注意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根的判别式定理与逆定理的使用区别：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一般当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已知△值的符号时，使用定理；当已知方程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根的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情况时，使用逆定理。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" y="2"/>
            <a:ext cx="9143998" cy="597521"/>
          </a:xfrm>
          <a:prstGeom prst="rect">
            <a:avLst/>
          </a:prstGeom>
        </p:spPr>
      </p:pic>
      <p:grpSp>
        <p:nvGrpSpPr>
          <p:cNvPr id="10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533653" y="1814513"/>
            <a:ext cx="3171825" cy="857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ct val="145000"/>
              </a:lnSpc>
            </a:pP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76553" y="1457326"/>
            <a:ext cx="408207" cy="1071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ct val="145000"/>
              </a:lnSpc>
            </a:pP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19138" y="977842"/>
            <a:ext cx="7105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一元二次方程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0(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≠0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453542" y="1648969"/>
          <a:ext cx="7022816" cy="249241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92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5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4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768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判别式的情况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根 的 情 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定 理 与 逆 定 理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zh-CN" sz="1800" b="1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△＞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两个不相等的实根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△＞</a:t>
                      </a:r>
                      <a:r>
                        <a:rPr lang="en-US" altLang="zh-CN" sz="18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     </a:t>
                      </a:r>
                      <a:r>
                        <a:rPr lang="zh-CN" altLang="en-US" sz="18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两个不相等</a:t>
                      </a:r>
                      <a:endParaRPr lang="en-US" altLang="zh-CN" sz="1800" b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的实根</a:t>
                      </a:r>
                      <a:endParaRPr lang="zh-CN" altLang="zh-CN" sz="1800" b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△＝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两个相等的实根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△＝</a:t>
                      </a:r>
                      <a:r>
                        <a:rPr lang="en-US" altLang="zh-CN" sz="18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     </a:t>
                      </a:r>
                      <a:r>
                        <a:rPr lang="en-US" altLang="zh-CN" sz="1800" b="1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1800" b="1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两个相等的</a:t>
                      </a:r>
                      <a:endParaRPr lang="en-US" altLang="zh-CN" sz="1800" b="1" kern="100" baseline="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实根</a:t>
                      </a:r>
                      <a:r>
                        <a:rPr lang="en-US" altLang="zh-CN" sz="1800" b="1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endParaRPr lang="zh-CN" altLang="zh-CN" sz="1800" b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13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△＜</a:t>
                      </a: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无实根</a:t>
                      </a:r>
                      <a:endParaRPr lang="en-US" sz="1800" b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△＜</a:t>
                      </a:r>
                      <a:r>
                        <a:rPr lang="en-US" altLang="zh-CN" sz="18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800" b="1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zh-CN" altLang="en-US" sz="1800" b="1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无实根</a:t>
                      </a:r>
                      <a:endParaRPr lang="zh-CN" altLang="zh-CN" sz="1800" b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左右箭头 5"/>
          <p:cNvSpPr/>
          <p:nvPr/>
        </p:nvSpPr>
        <p:spPr>
          <a:xfrm>
            <a:off x="6295687" y="2481837"/>
            <a:ext cx="307427" cy="142382"/>
          </a:xfrm>
          <a:prstGeom prst="leftRight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左右箭头 30"/>
          <p:cNvSpPr/>
          <p:nvPr/>
        </p:nvSpPr>
        <p:spPr>
          <a:xfrm>
            <a:off x="6291730" y="3128224"/>
            <a:ext cx="307427" cy="142382"/>
          </a:xfrm>
          <a:prstGeom prst="leftRight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左右箭头 31"/>
          <p:cNvSpPr/>
          <p:nvPr/>
        </p:nvSpPr>
        <p:spPr>
          <a:xfrm>
            <a:off x="6641195" y="3785023"/>
            <a:ext cx="307427" cy="142382"/>
          </a:xfrm>
          <a:prstGeom prst="leftRight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1269" name="图片 2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3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307013" y="1796664"/>
            <a:ext cx="70864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任何一个一元二次方程都可以写成一般形式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24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ax</a:t>
            </a:r>
            <a:r>
              <a:rPr lang="en-US" altLang="en-US" sz="2400" b="1" baseline="30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en-US" sz="2400" b="1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bx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0(</a:t>
            </a:r>
            <a:r>
              <a:rPr lang="en-US" alt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≠0)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        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(Ⅲ)</a:t>
            </a:r>
            <a:endParaRPr lang="zh-CN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能否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也用配方法得出</a:t>
            </a:r>
            <a:r>
              <a:rPr lang="en-US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(Ⅲ)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的解呢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？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2"/>
          <p:cNvSpPr>
            <a:spLocks noChangeArrowheads="1"/>
          </p:cNvSpPr>
          <p:nvPr/>
        </p:nvSpPr>
        <p:spPr bwMode="gray">
          <a:xfrm flipH="1">
            <a:off x="2487777" y="1480504"/>
            <a:ext cx="4455948" cy="331009"/>
          </a:xfrm>
          <a:prstGeom prst="roundRect">
            <a:avLst>
              <a:gd name="adj" fmla="val 47680"/>
            </a:avLst>
          </a:prstGeom>
          <a:solidFill>
            <a:srgbClr val="008000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" y="1"/>
            <a:ext cx="9143998" cy="1224067"/>
          </a:xfrm>
          <a:prstGeom prst="rect">
            <a:avLst/>
          </a:prstGeom>
        </p:spPr>
      </p:pic>
      <p:grpSp>
        <p:nvGrpSpPr>
          <p:cNvPr id="10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AutoShape 2"/>
          <p:cNvSpPr>
            <a:spLocks noChangeArrowheads="1"/>
          </p:cNvSpPr>
          <p:nvPr/>
        </p:nvSpPr>
        <p:spPr bwMode="gray">
          <a:xfrm flipH="1">
            <a:off x="850810" y="1480504"/>
            <a:ext cx="1720943" cy="331009"/>
          </a:xfrm>
          <a:prstGeom prst="roundRect">
            <a:avLst>
              <a:gd name="adj" fmla="val 47680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gray">
          <a:xfrm>
            <a:off x="2156911" y="1341263"/>
            <a:ext cx="777879" cy="583409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 dirty="0">
                <a:solidFill>
                  <a:srgbClr val="FFFFFF"/>
                </a:solidFill>
                <a:ea typeface="Gulim" charset="0"/>
                <a:cs typeface="Gulim" charset="0"/>
              </a:rPr>
              <a:t>1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63581" y="1428409"/>
            <a:ext cx="11897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6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知识点</a:t>
            </a:r>
            <a:endParaRPr kumimoji="1" lang="zh-CN" altLang="en-US" sz="2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818479" y="1437164"/>
            <a:ext cx="43728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一元二次方程根的判别式</a:t>
            </a:r>
            <a:endParaRPr lang="en-US" altLang="zh-CN" sz="26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cxnSp>
        <p:nvCxnSpPr>
          <p:cNvPr id="39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284757" y="405126"/>
            <a:ext cx="2574486" cy="449778"/>
          </a:xfrm>
          <a:prstGeom prst="rect">
            <a:avLst/>
          </a:prstGeom>
        </p:spPr>
      </p:pic>
      <p:sp>
        <p:nvSpPr>
          <p:cNvPr id="27" name="内容占位符 7"/>
          <p:cNvSpPr txBox="1"/>
          <p:nvPr/>
        </p:nvSpPr>
        <p:spPr>
          <a:xfrm>
            <a:off x="1006243" y="2145368"/>
            <a:ext cx="7555345" cy="269920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5000"/>
              </a:lnSpc>
              <a:spcBef>
                <a:spcPts val="0"/>
              </a:spcBef>
            </a:pPr>
            <a:r>
              <a:rPr lang="zh-CN" altLang="en-US" sz="2400" b="1" spc="-150" dirty="0" smtClean="0">
                <a:solidFill>
                  <a:schemeClr val="tx1"/>
                </a:solidFill>
                <a:latin typeface="+mn-ea"/>
              </a:rPr>
              <a:t>我们可以用配方法解一元二次方程</a:t>
            </a:r>
            <a:r>
              <a:rPr lang="en-US" altLang="en-US" sz="2400" b="1" i="1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x</a:t>
            </a:r>
            <a:r>
              <a:rPr lang="en-US" altLang="en-US" sz="2400" b="1" spc="-15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en-US" sz="2400" b="1" i="1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x</a:t>
            </a:r>
            <a:r>
              <a:rPr lang="zh-CN" altLang="en-US" sz="2400" b="1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en-US" sz="2400" b="1" i="1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en-US" sz="2400" b="1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(</a:t>
            </a:r>
            <a:r>
              <a:rPr lang="en-US" altLang="en-US" sz="2400" b="1" i="1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="1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≠0)</a:t>
            </a:r>
            <a:r>
              <a:rPr lang="zh-CN" altLang="en-US" sz="2400" b="1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en-US" altLang="zh-CN" sz="2400" b="1" spc="-1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</a:pPr>
            <a:r>
              <a:rPr lang="zh-CN" altLang="en-US" sz="2400" b="1" dirty="0" smtClean="0">
                <a:solidFill>
                  <a:schemeClr val="tx1"/>
                </a:solidFill>
                <a:latin typeface="+mn-ea"/>
              </a:rPr>
              <a:t>移项，得</a:t>
            </a:r>
            <a:endParaRPr lang="en-US" altLang="zh-CN" sz="2400" b="1" dirty="0" smtClean="0">
              <a:solidFill>
                <a:schemeClr val="tx1"/>
              </a:solidFill>
              <a:latin typeface="+mn-ea"/>
            </a:endParaRPr>
          </a:p>
          <a:p>
            <a:pPr algn="l">
              <a:lnSpc>
                <a:spcPct val="125000"/>
              </a:lnSpc>
            </a:pP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+mn-ea"/>
              </a:rPr>
              <a:t>二次项系数化为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  <a:latin typeface="+mn-ea"/>
              </a:rPr>
              <a:t>，得</a:t>
            </a:r>
            <a:endParaRPr lang="zh-CN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45000"/>
              </a:lnSpc>
              <a:spcBef>
                <a:spcPts val="575"/>
              </a:spcBef>
            </a:pPr>
            <a:r>
              <a:rPr lang="zh-CN" altLang="en-US" sz="2400" b="1" dirty="0" smtClean="0">
                <a:solidFill>
                  <a:schemeClr val="tx1"/>
                </a:solidFill>
                <a:latin typeface="+mn-ea"/>
              </a:rPr>
              <a:t>      </a:t>
            </a:r>
            <a:endParaRPr lang="en-US" altLang="zh-CN" sz="2400" b="1" dirty="0" smtClean="0">
              <a:solidFill>
                <a:schemeClr val="tx1"/>
              </a:solidFill>
              <a:latin typeface="+mn-ea"/>
              <a:cs typeface="Adobe 楷体 Std R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489728" y="1078192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文本框 45"/>
          <p:cNvSpPr txBox="1"/>
          <p:nvPr/>
        </p:nvSpPr>
        <p:spPr>
          <a:xfrm>
            <a:off x="7583276" y="1056759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graphicFrame>
        <p:nvGraphicFramePr>
          <p:cNvPr id="50177" name="Object 2"/>
          <p:cNvGraphicFramePr>
            <a:graphicFrameLocks noChangeAspect="1"/>
          </p:cNvGraphicFramePr>
          <p:nvPr/>
        </p:nvGraphicFramePr>
        <p:xfrm>
          <a:off x="2828392" y="2696886"/>
          <a:ext cx="1955520" cy="30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5" name="Equation" r:id="rId6" imgW="977265" imgH="203200" progId="Equation.DSMT4">
                  <p:embed/>
                </p:oleObj>
              </mc:Choice>
              <mc:Fallback>
                <p:oleObj name="Equation" r:id="rId6" imgW="977265" imgH="203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392" y="2696886"/>
                        <a:ext cx="1955520" cy="304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8" name="Object 3"/>
          <p:cNvGraphicFramePr>
            <a:graphicFrameLocks noChangeAspect="1"/>
          </p:cNvGraphicFramePr>
          <p:nvPr/>
        </p:nvGraphicFramePr>
        <p:xfrm>
          <a:off x="2687638" y="3734991"/>
          <a:ext cx="2057040" cy="6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6" name="Equation" r:id="rId8" imgW="24688800" imgH="9753600" progId="Equation.DSMT4">
                  <p:embed/>
                </p:oleObj>
              </mc:Choice>
              <mc:Fallback>
                <p:oleObj name="Equation" r:id="rId8" imgW="24688800" imgH="9753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3734991"/>
                        <a:ext cx="2057040" cy="609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内容占位符 7"/>
          <p:cNvSpPr txBox="1"/>
          <p:nvPr/>
        </p:nvSpPr>
        <p:spPr>
          <a:xfrm>
            <a:off x="1262977" y="1125714"/>
            <a:ext cx="6781059" cy="452739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zh-CN" altLang="en-US" sz="2400" b="1" spc="-150" dirty="0" smtClean="0">
                <a:solidFill>
                  <a:schemeClr val="tx1"/>
                </a:solidFill>
                <a:latin typeface="+mn-ea"/>
              </a:rPr>
              <a:t>配方，</a:t>
            </a:r>
            <a:r>
              <a:rPr lang="zh-CN" altLang="en-US" sz="2400" b="1" dirty="0" smtClean="0">
                <a:solidFill>
                  <a:schemeClr val="tx1"/>
                </a:solidFill>
                <a:latin typeface="+mn-ea"/>
              </a:rPr>
              <a:t>得</a:t>
            </a:r>
            <a:endParaRPr lang="en-US" altLang="zh-CN" sz="2400" b="1" dirty="0" smtClean="0">
              <a:solidFill>
                <a:schemeClr val="tx1"/>
              </a:solidFill>
              <a:latin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altLang="zh-CN" sz="2400" b="1" dirty="0" smtClean="0">
              <a:solidFill>
                <a:schemeClr val="tx1"/>
              </a:solidFill>
              <a:latin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+mn-ea"/>
              </a:rPr>
              <a:t>即</a:t>
            </a:r>
            <a:endParaRPr lang="en-US" altLang="zh-CN" sz="2400" b="1" dirty="0" smtClean="0">
              <a:solidFill>
                <a:schemeClr val="tx1"/>
              </a:solidFill>
              <a:latin typeface="+mn-ea"/>
            </a:endParaRPr>
          </a:p>
          <a:p>
            <a:pPr algn="l">
              <a:lnSpc>
                <a:spcPct val="120000"/>
              </a:lnSpc>
            </a:pP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575"/>
              </a:spcBef>
            </a:pPr>
            <a:r>
              <a:rPr lang="zh-CN" altLang="en-US" sz="2400" b="1" dirty="0" smtClean="0">
                <a:solidFill>
                  <a:schemeClr val="tx1"/>
                </a:solidFill>
                <a:latin typeface="+mn-ea"/>
              </a:rPr>
              <a:t> 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因为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≠0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，所以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 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式子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的值有以下三种情况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          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(1)</a:t>
            </a:r>
            <a:r>
              <a:rPr lang="zh-CN" altLang="en-US" sz="24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2400" b="1" dirty="0" smtClean="0">
              <a:solidFill>
                <a:schemeClr val="tx1"/>
              </a:solidFill>
              <a:latin typeface="+mn-ea"/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          (2)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          (3)</a:t>
            </a:r>
            <a:r>
              <a:rPr lang="zh-CN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en-US" altLang="zh-CN" sz="2400" b="1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" y="2"/>
            <a:ext cx="9143998" cy="697625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963581" y="1463882"/>
            <a:ext cx="854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600" b="1" dirty="0" smtClean="0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识点</a:t>
            </a:r>
            <a:endParaRPr kumimoji="1" lang="zh-CN" altLang="en-US" sz="2600" b="1" dirty="0">
              <a:solidFill>
                <a:schemeClr val="bg1"/>
              </a:solidFill>
              <a:latin typeface="Adobe 黑体 Std R"/>
              <a:ea typeface="Adobe 黑体 Std R"/>
              <a:cs typeface="Adobe 黑体 Std R"/>
            </a:endParaRPr>
          </a:p>
        </p:txBody>
      </p:sp>
      <p:cxnSp>
        <p:nvCxnSpPr>
          <p:cNvPr id="39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sp>
        <p:nvSpPr>
          <p:cNvPr id="50" name="矩形 49"/>
          <p:cNvSpPr/>
          <p:nvPr/>
        </p:nvSpPr>
        <p:spPr>
          <a:xfrm>
            <a:off x="7489728" y="770755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文本框 45"/>
          <p:cNvSpPr txBox="1"/>
          <p:nvPr/>
        </p:nvSpPr>
        <p:spPr>
          <a:xfrm>
            <a:off x="7583276" y="749322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graphicFrame>
        <p:nvGraphicFramePr>
          <p:cNvPr id="77829" name="Object 4"/>
          <p:cNvGraphicFramePr>
            <a:graphicFrameLocks noChangeAspect="1"/>
          </p:cNvGraphicFramePr>
          <p:nvPr/>
        </p:nvGraphicFramePr>
        <p:xfrm>
          <a:off x="2703683" y="964511"/>
          <a:ext cx="472392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9" name="Equation" r:id="rId5" imgW="2362200" imgH="482600" progId="Equation.DSMT4">
                  <p:embed/>
                </p:oleObj>
              </mc:Choice>
              <mc:Fallback>
                <p:oleObj name="Equation" r:id="rId5" imgW="23622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683" y="964511"/>
                        <a:ext cx="4723920" cy="72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0" name="Object 4"/>
          <p:cNvGraphicFramePr>
            <a:graphicFrameLocks noChangeAspect="1"/>
          </p:cNvGraphicFramePr>
          <p:nvPr/>
        </p:nvGraphicFramePr>
        <p:xfrm>
          <a:off x="2362370" y="1688111"/>
          <a:ext cx="292032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0" name="Equation" r:id="rId7" imgW="1459865" imgH="482600" progId="Equation.DSMT4">
                  <p:embed/>
                </p:oleObj>
              </mc:Choice>
              <mc:Fallback>
                <p:oleObj name="Equation" r:id="rId7" imgW="1459865" imgH="482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370" y="1688111"/>
                        <a:ext cx="2920320" cy="72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2" name="Object 3"/>
          <p:cNvGraphicFramePr>
            <a:graphicFrameLocks noChangeAspect="1"/>
          </p:cNvGraphicFramePr>
          <p:nvPr/>
        </p:nvGraphicFramePr>
        <p:xfrm>
          <a:off x="2695746" y="3359280"/>
          <a:ext cx="1548720" cy="30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1" name="Equation" r:id="rId9" imgW="774065" imgH="203200" progId="Equation.DSMT4">
                  <p:embed/>
                </p:oleObj>
              </mc:Choice>
              <mc:Fallback>
                <p:oleObj name="Equation" r:id="rId9" imgW="774065" imgH="203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746" y="3359280"/>
                        <a:ext cx="1548720" cy="304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5" name="Object 11"/>
          <p:cNvGraphicFramePr/>
          <p:nvPr/>
        </p:nvGraphicFramePr>
        <p:xfrm>
          <a:off x="2684633" y="3760030"/>
          <a:ext cx="1574640" cy="30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2" name="Equation" r:id="rId11" imgW="786765" imgH="203200" progId="Equation.DSMT4">
                  <p:embed/>
                </p:oleObj>
              </mc:Choice>
              <mc:Fallback>
                <p:oleObj name="Equation" r:id="rId11" imgW="786765" imgH="203200" progId="Equation.DSMT4">
                  <p:embed/>
                  <p:pic>
                    <p:nvPicPr>
                      <p:cNvPr id="0" name="Picture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633" y="3760030"/>
                        <a:ext cx="1574640" cy="304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6" name="Object 12"/>
          <p:cNvGraphicFramePr/>
          <p:nvPr/>
        </p:nvGraphicFramePr>
        <p:xfrm>
          <a:off x="2703683" y="4153799"/>
          <a:ext cx="1548720" cy="30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3" name="Equation" r:id="rId13" imgW="774065" imgH="203200" progId="Equation.DSMT4">
                  <p:embed/>
                </p:oleObj>
              </mc:Choice>
              <mc:Fallback>
                <p:oleObj name="Equation" r:id="rId13" imgW="774065" imgH="203200" progId="Equation.DSMT4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683" y="4153799"/>
                        <a:ext cx="1548720" cy="304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"/>
            <a:ext cx="9144000" cy="1903747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7669538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6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grpSp>
        <p:nvGrpSpPr>
          <p:cNvPr id="3" name="组 7"/>
          <p:cNvGrpSpPr/>
          <p:nvPr/>
        </p:nvGrpSpPr>
        <p:grpSpPr>
          <a:xfrm>
            <a:off x="3653956" y="1056418"/>
            <a:ext cx="1851218" cy="553998"/>
            <a:chOff x="3437515" y="1408557"/>
            <a:chExt cx="1851218" cy="738662"/>
          </a:xfrm>
        </p:grpSpPr>
        <p:sp>
          <p:nvSpPr>
            <p:cNvPr id="27" name="文本框 26"/>
            <p:cNvSpPr txBox="1"/>
            <p:nvPr/>
          </p:nvSpPr>
          <p:spPr>
            <a:xfrm>
              <a:off x="3943493" y="1408557"/>
              <a:ext cx="1345240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000" b="1" dirty="0" smtClean="0">
                  <a:solidFill>
                    <a:srgbClr val="008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dobe 黑体 Std R"/>
                </a:rPr>
                <a:t>归  纳</a:t>
              </a:r>
              <a:endParaRPr kumimoji="1" lang="zh-CN" altLang="en-US" sz="3000" b="1" dirty="0">
                <a:solidFill>
                  <a:srgbClr val="008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endParaRPr>
            </a:p>
          </p:txBody>
        </p:sp>
        <p:pic>
          <p:nvPicPr>
            <p:cNvPr id="28" name="Picture 6" descr="BS00554_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组 38"/>
          <p:cNvGrpSpPr/>
          <p:nvPr/>
        </p:nvGrpSpPr>
        <p:grpSpPr>
          <a:xfrm>
            <a:off x="984246" y="1515714"/>
            <a:ext cx="8170127" cy="350428"/>
            <a:chOff x="984243" y="2020950"/>
            <a:chExt cx="8170127" cy="467237"/>
          </a:xfrm>
        </p:grpSpPr>
        <p:cxnSp>
          <p:nvCxnSpPr>
            <p:cNvPr id="40" name="直接连接符 12"/>
            <p:cNvCxnSpPr/>
            <p:nvPr/>
          </p:nvCxnSpPr>
          <p:spPr>
            <a:xfrm rot="10800000">
              <a:off x="8248241" y="2020950"/>
              <a:ext cx="90612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19"/>
            <p:cNvCxnSpPr/>
            <p:nvPr/>
          </p:nvCxnSpPr>
          <p:spPr>
            <a:xfrm flipH="1">
              <a:off x="984243" y="2020950"/>
              <a:ext cx="7267971" cy="235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内容占位符 7"/>
          <p:cNvSpPr txBox="1"/>
          <p:nvPr/>
        </p:nvSpPr>
        <p:spPr>
          <a:xfrm>
            <a:off x="1569480" y="2306179"/>
            <a:ext cx="6526147" cy="182819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+mn-ea"/>
              </a:rPr>
              <a:t>    一般地，式子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+mn-ea"/>
              </a:rPr>
              <a:t>－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 dirty="0" smtClean="0">
                <a:solidFill>
                  <a:schemeClr val="tx1"/>
                </a:solidFill>
                <a:latin typeface="+mn-ea"/>
              </a:rPr>
              <a:t>叫做一元二次方程</a:t>
            </a:r>
            <a:endParaRPr lang="en-US" altLang="zh-CN" sz="2400" b="1" dirty="0" smtClean="0">
              <a:solidFill>
                <a:schemeClr val="tx1"/>
              </a:solidFill>
              <a:latin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+mn-ea"/>
              </a:rPr>
              <a:t>＋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zh-CN" altLang="en-US" sz="2400" b="1" dirty="0" smtClean="0">
                <a:solidFill>
                  <a:schemeClr val="tx1"/>
                </a:solidFill>
                <a:latin typeface="+mn-ea"/>
              </a:rPr>
              <a:t>＋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solidFill>
                  <a:schemeClr val="tx1"/>
                </a:solidFill>
                <a:latin typeface="+mn-ea"/>
              </a:rPr>
              <a:t>＝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 smtClean="0">
                <a:solidFill>
                  <a:srgbClr val="0000FF"/>
                </a:solidFill>
                <a:latin typeface="+mn-ea"/>
              </a:rPr>
              <a:t>根的判别式</a:t>
            </a:r>
            <a:r>
              <a:rPr lang="zh-CN" altLang="en-US" sz="2400" b="1" dirty="0" smtClean="0">
                <a:solidFill>
                  <a:schemeClr val="tx1"/>
                </a:solidFill>
                <a:latin typeface="+mn-ea"/>
              </a:rPr>
              <a:t>，通常用希腊字母</a:t>
            </a:r>
            <a:r>
              <a:rPr lang="en-US" sz="2400" b="1" dirty="0" smtClean="0">
                <a:solidFill>
                  <a:schemeClr val="tx1"/>
                </a:solidFill>
                <a:latin typeface="+mn-ea"/>
              </a:rPr>
              <a:t>“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zh-CN" altLang="en-US" sz="2400" b="1" dirty="0" smtClean="0">
                <a:solidFill>
                  <a:schemeClr val="tx1"/>
                </a:solidFill>
                <a:latin typeface="+mn-ea"/>
              </a:rPr>
              <a:t>”表示它，即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zh-CN" altLang="en-US" sz="2400" b="1" dirty="0" smtClean="0">
                <a:solidFill>
                  <a:srgbClr val="0000FF"/>
                </a:solidFill>
                <a:latin typeface="+mn-ea"/>
              </a:rPr>
              <a:t>＝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0000FF"/>
                </a:solidFill>
                <a:latin typeface="+mn-ea"/>
              </a:rPr>
              <a:t>－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b="1" dirty="0" smtClean="0">
                <a:solidFill>
                  <a:schemeClr val="tx1"/>
                </a:solidFill>
                <a:latin typeface="+mn-ea"/>
              </a:rPr>
              <a:t>   </a:t>
            </a:r>
            <a:endParaRPr lang="en-US" altLang="zh-CN" sz="2400" b="1" dirty="0" smtClean="0">
              <a:solidFill>
                <a:schemeClr val="tx1"/>
              </a:solidFill>
              <a:latin typeface="+mn-ea"/>
              <a:cs typeface="Adobe 楷体 Std 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12508" y="1327303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486806" y="1258329"/>
            <a:ext cx="6713209" cy="28623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方程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化为一般形式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0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的值为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 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矩形 32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12508" y="1280005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471040" y="1211030"/>
            <a:ext cx="7095129" cy="230832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已知方程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mx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的判别式的值为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，则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的值为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                             　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       　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                             　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2028239" y="2131313"/>
          <a:ext cx="63432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4" name="Equation" r:id="rId5" imgW="317500" imgH="228600" progId="Equation.DSMT4">
                  <p:embed/>
                </p:oleObj>
              </mc:Choice>
              <mc:Fallback>
                <p:oleObj name="Equation" r:id="rId5" imgW="317500" imgH="228600" progId="Equation.DSMT4">
                  <p:embed/>
                  <p:pic>
                    <p:nvPicPr>
                      <p:cNvPr id="0" name="图片 95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239" y="2131313"/>
                        <a:ext cx="63432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2059771" y="2516601"/>
          <a:ext cx="81216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5" name="Equation" r:id="rId7" imgW="406400" imgH="228600" progId="Equation.DSMT4">
                  <p:embed/>
                </p:oleObj>
              </mc:Choice>
              <mc:Fallback>
                <p:oleObj name="Equation" r:id="rId7" imgW="406400" imgH="228600" progId="Equation.DSMT4">
                  <p:embed/>
                  <p:pic>
                    <p:nvPicPr>
                      <p:cNvPr id="0" name="图片 95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9771" y="2516601"/>
                        <a:ext cx="81216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5386279" y="2502308"/>
          <a:ext cx="81216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6" name="Equation" r:id="rId9" imgW="406400" imgH="228600" progId="Equation.DSMT4">
                  <p:embed/>
                </p:oleObj>
              </mc:Choice>
              <mc:Fallback>
                <p:oleObj name="Equation" r:id="rId9" imgW="406400" imgH="228600" progId="Equation.DSMT4">
                  <p:embed/>
                  <p:pic>
                    <p:nvPicPr>
                      <p:cNvPr id="0" name="图片 95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279" y="2502308"/>
                        <a:ext cx="81216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5386279" y="2125358"/>
          <a:ext cx="86328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7" name="Equation" r:id="rId11" imgW="431800" imgH="228600" progId="Equation.DSMT4">
                  <p:embed/>
                </p:oleObj>
              </mc:Choice>
              <mc:Fallback>
                <p:oleObj name="Equation" r:id="rId11" imgW="431800" imgH="228600" progId="Equation.DSMT4">
                  <p:embed/>
                  <p:pic>
                    <p:nvPicPr>
                      <p:cNvPr id="0" name="图片 952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279" y="2125358"/>
                        <a:ext cx="86328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/>
          <p:cNvSpPr>
            <a:spLocks noChangeArrowheads="1"/>
          </p:cNvSpPr>
          <p:nvPr/>
        </p:nvSpPr>
        <p:spPr bwMode="gray">
          <a:xfrm flipH="1">
            <a:off x="2376749" y="1019715"/>
            <a:ext cx="4014526" cy="331009"/>
          </a:xfrm>
          <a:prstGeom prst="roundRect">
            <a:avLst>
              <a:gd name="adj" fmla="val 47680"/>
            </a:avLst>
          </a:prstGeom>
          <a:solidFill>
            <a:srgbClr val="008000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" name="Picture 33" descr="jihexingt2i"/>
          <p:cNvPicPr>
            <a:picLocks noChangeAspect="1" noChangeArrowheads="1"/>
          </p:cNvPicPr>
          <p:nvPr/>
        </p:nvPicPr>
        <p:blipFill>
          <a:blip r:embed="rId2" cstate="email">
            <a:alphaModFix amt="20000"/>
          </a:blip>
          <a:srcRect/>
          <a:stretch>
            <a:fillRect/>
          </a:stretch>
        </p:blipFill>
        <p:spPr bwMode="auto">
          <a:xfrm flipH="1">
            <a:off x="4043483" y="2042446"/>
            <a:ext cx="5107074" cy="2034812"/>
          </a:xfrm>
          <a:prstGeom prst="rect">
            <a:avLst/>
          </a:prstGeom>
          <a:noFill/>
        </p:spPr>
      </p:pic>
      <p:grpSp>
        <p:nvGrpSpPr>
          <p:cNvPr id="10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AutoShape 2"/>
          <p:cNvSpPr>
            <a:spLocks noChangeArrowheads="1"/>
          </p:cNvSpPr>
          <p:nvPr/>
        </p:nvSpPr>
        <p:spPr bwMode="gray">
          <a:xfrm flipH="1">
            <a:off x="850807" y="1019715"/>
            <a:ext cx="1811489" cy="331009"/>
          </a:xfrm>
          <a:prstGeom prst="roundRect">
            <a:avLst>
              <a:gd name="adj" fmla="val 47680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gray">
          <a:xfrm>
            <a:off x="2156911" y="880473"/>
            <a:ext cx="777879" cy="583409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 dirty="0" smtClean="0">
                <a:solidFill>
                  <a:srgbClr val="FFFFFF"/>
                </a:solidFill>
                <a:ea typeface="Gulim" charset="0"/>
                <a:cs typeface="Gulim" charset="0"/>
              </a:rPr>
              <a:t>2</a:t>
            </a:r>
            <a:endParaRPr lang="en-US" altLang="ko-KR" sz="2800" b="1" dirty="0">
              <a:solidFill>
                <a:srgbClr val="FFFFFF"/>
              </a:solidFill>
              <a:ea typeface="Gulim" charset="0"/>
              <a:cs typeface="Gulim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63581" y="955795"/>
            <a:ext cx="11897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6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知识点</a:t>
            </a:r>
            <a:endParaRPr kumimoji="1" lang="zh-CN" altLang="en-US" sz="2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864026" y="976374"/>
            <a:ext cx="3679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一元二次方程根的类别</a:t>
            </a:r>
            <a:endParaRPr lang="en-US" altLang="zh-CN" sz="26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794811" y="1520071"/>
            <a:ext cx="184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sz="3000" b="1" dirty="0">
              <a:solidFill>
                <a:srgbClr val="008000"/>
              </a:solidFill>
              <a:latin typeface="Adobe 黑体 Std R"/>
              <a:ea typeface="Adobe 黑体 Std R"/>
              <a:cs typeface="Adobe 黑体 Std R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sp>
        <p:nvSpPr>
          <p:cNvPr id="48" name="矩形 47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pic>
        <p:nvPicPr>
          <p:cNvPr id="55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94295" y="1933100"/>
            <a:ext cx="7041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一元二次方程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+bx+c=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0(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≠0)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的根有三种情况：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Δ&gt;0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时，方程有两个不等的实数根；</a:t>
            </a:r>
            <a:endParaRPr lang="en-US" altLang="zh-CN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时，方程有两个相等的实数根；</a:t>
            </a:r>
            <a:endParaRPr lang="en-US" altLang="zh-CN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Δ&lt; 0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zh-CN" altLang="en-US" sz="2400" dirty="0" smtClean="0">
                <a:solidFill>
                  <a:srgbClr val="0000FF"/>
                </a:solidFill>
              </a:rPr>
              <a:t>，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方程无实数裉．</a:t>
            </a:r>
            <a:endParaRPr lang="en-US" altLang="zh-CN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 algn="l">
          <a:lnSpc>
            <a:spcPct val="145000"/>
          </a:lnSpc>
          <a:defRPr sz="2400" b="1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1089</Words>
  <Application>Microsoft Office PowerPoint</Application>
  <PresentationFormat>全屏显示(16:9)</PresentationFormat>
  <Paragraphs>160</Paragraphs>
  <Slides>23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Adobe 黑体 Std R</vt:lpstr>
      <vt:lpstr>Adobe 楷体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2023-01-16T14:46:24Z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AE09AE8F06734EA29A4DC26F8A79E498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