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68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43" autoAdjust="0"/>
    <p:restoredTop sz="94660"/>
  </p:normalViewPr>
  <p:slideViewPr>
    <p:cSldViewPr snapToGrid="0">
      <p:cViewPr>
        <p:scale>
          <a:sx n="30" d="100"/>
          <a:sy n="30" d="100"/>
        </p:scale>
        <p:origin x="1476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1B8BC401-B0AC-4259-9DC0-BE26EAF7E40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206BDF34-B26E-4F5C-A987-16434A78AE19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BDF34-B26E-4F5C-A987-16434A78AE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BDF34-B26E-4F5C-A987-16434A78AE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BDF34-B26E-4F5C-A987-16434A78AE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BDF34-B26E-4F5C-A987-16434A78AE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BDF34-B26E-4F5C-A987-16434A78AE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BDF34-B26E-4F5C-A987-16434A78AE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BDF34-B26E-4F5C-A987-16434A78AE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BDF34-B26E-4F5C-A987-16434A78AE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BDF34-B26E-4F5C-A987-16434A78AE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BDF34-B26E-4F5C-A987-16434A78AE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BDF34-B26E-4F5C-A987-16434A78AE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BDF34-B26E-4F5C-A987-16434A78AE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4785-2D5E-4B1D-B57E-AE0D46CB86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9880-B808-4558-BB1D-2D4070DDB8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>
        <p:wipe/>
      </p:transition>
    </mc:Choice>
    <mc:Fallback>
      <p:transition spd="slow" advTm="4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4785-2D5E-4B1D-B57E-AE0D46CB86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9880-B808-4558-BB1D-2D4070DDB8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>
        <p:wipe/>
      </p:transition>
    </mc:Choice>
    <mc:Fallback>
      <p:transition spd="slow" advTm="4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4785-2D5E-4B1D-B57E-AE0D46CB86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9880-B808-4558-BB1D-2D4070DDB8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>
        <p:wipe/>
      </p:transition>
    </mc:Choice>
    <mc:Fallback>
      <p:transition spd="slow" advTm="4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4785-2D5E-4B1D-B57E-AE0D46CB86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9880-B808-4558-BB1D-2D4070DDB8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>
        <p:wipe/>
      </p:transition>
    </mc:Choice>
    <mc:Fallback>
      <p:transition spd="slow" advTm="4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4785-2D5E-4B1D-B57E-AE0D46CB86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9880-B808-4558-BB1D-2D4070DDB8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>
        <p:wipe/>
      </p:transition>
    </mc:Choice>
    <mc:Fallback>
      <p:transition spd="slow" advTm="4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4785-2D5E-4B1D-B57E-AE0D46CB86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9880-B808-4558-BB1D-2D4070DDB8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>
        <p:wipe/>
      </p:transition>
    </mc:Choice>
    <mc:Fallback>
      <p:transition spd="slow" advTm="4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4785-2D5E-4B1D-B57E-AE0D46CB86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9880-B808-4558-BB1D-2D4070DDB8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>
        <p:wipe/>
      </p:transition>
    </mc:Choice>
    <mc:Fallback>
      <p:transition spd="slow" advTm="4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4785-2D5E-4B1D-B57E-AE0D46CB86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9880-B808-4558-BB1D-2D4070DDB8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>
        <p:wipe/>
      </p:transition>
    </mc:Choice>
    <mc:Fallback>
      <p:transition spd="slow" advTm="4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4785-2D5E-4B1D-B57E-AE0D46CB86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9880-B808-4558-BB1D-2D4070DDB8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>
        <p:wipe/>
      </p:transition>
    </mc:Choice>
    <mc:Fallback>
      <p:transition spd="slow" advTm="4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4785-2D5E-4B1D-B57E-AE0D46CB86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9880-B808-4558-BB1D-2D4070DDB8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>
        <p:wipe/>
      </p:transition>
    </mc:Choice>
    <mc:Fallback>
      <p:transition spd="slow" advTm="4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4785-2D5E-4B1D-B57E-AE0D46CB86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9880-B808-4558-BB1D-2D4070DDB8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>
        <p:wipe/>
      </p:transition>
    </mc:Choice>
    <mc:Fallback>
      <p:transition spd="slow" advTm="4000">
        <p:wip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6B6F4785-2D5E-4B1D-B57E-AE0D46CB86A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5799880-B808-4558-BB1D-2D4070DDB86D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4000">
        <p:wipe/>
      </p:transition>
    </mc:Choice>
    <mc:Fallback>
      <p:transition spd="slow" advTm="4000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6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microsoft.com/office/2007/relationships/hdphoto" Target="../media/image19.wdp"/><Relationship Id="rId2" Type="http://schemas.openxmlformats.org/officeDocument/2006/relationships/image" Target="../media/image18.png"/><Relationship Id="rId1" Type="http://schemas.openxmlformats.org/officeDocument/2006/relationships/image" Target="../media/image7.png"/></Relationships>
</file>

<file path=ppt/slides/_rels/slide11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7.png"/></Relationships>
</file>

<file path=ppt/slides/_rels/slide12.xml.rels><?xml version='1.0' encoding='UTF-8' standalone='yes'?>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'1.0' encoding='UTF-8' standalone='yes'?>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7.png"/></Relationships>
</file>

<file path=ppt/slides/_rels/slide6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7.png"/></Relationships>
</file>

<file path=ppt/slides/_rels/slide7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microsoft.com/office/2007/relationships/hdphoto" Target="../media/image15.wdp"/><Relationship Id="rId2" Type="http://schemas.openxmlformats.org/officeDocument/2006/relationships/image" Target="../media/image14.png"/><Relationship Id="rId1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microsoft.com/office/2007/relationships/hdphoto" Target="../media/image17.wdp"/><Relationship Id="rId2" Type="http://schemas.openxmlformats.org/officeDocument/2006/relationships/image" Target="../media/image16.png"/><Relationship Id="rId1" Type="http://schemas.openxmlformats.org/officeDocument/2006/relationships/image" Target="../media/image7.png"/></Relationships>
</file>

<file path=ppt/slides/_rels/slide9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8100"/>
            <a:ext cx="3076575" cy="30099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6828" y1="44586" x2="66828" y2="44586"/>
                        <a14:foregroundMark x1="81965" y1="49363" x2="81965" y2="49363"/>
                        <a14:foregroundMark x1="73913" y1="64331" x2="73913" y2="64331"/>
                        <a14:foregroundMark x1="88084" y1="65287" x2="88084" y2="65287"/>
                        <a14:foregroundMark x1="89050" y1="78981" x2="89050" y2="78981"/>
                        <a14:backgroundMark x1="49436" y1="17197" x2="49436" y2="17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396" y="1409700"/>
            <a:ext cx="3993584" cy="40386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2" y="349421"/>
            <a:ext cx="10058400" cy="234604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599161" y="498663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印品黑体" panose="00000500000000000000" pitchFamily="2" charset="-122"/>
                <a:ea typeface="印品黑体" panose="00000500000000000000" pitchFamily="2" charset="-122"/>
              </a:rPr>
              <a:t>花好月圆</a:t>
            </a:r>
            <a:endParaRPr lang="zh-CN" altLang="en-US" sz="2400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931892" y="498663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印品黑体" panose="00000500000000000000" pitchFamily="2" charset="-122"/>
                <a:ea typeface="印品黑体" panose="00000500000000000000" pitchFamily="2" charset="-122"/>
              </a:rPr>
              <a:t>欢庆中秋</a:t>
            </a:r>
            <a:endParaRPr lang="zh-CN" altLang="en-US" sz="2400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14946" y="3555474"/>
            <a:ext cx="461665" cy="171938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dirty="0" smtClean="0">
                <a:latin typeface="印品黑体" panose="00000500000000000000" pitchFamily="2" charset="-122"/>
                <a:ea typeface="印品黑体" panose="00000500000000000000" pitchFamily="2" charset="-122"/>
              </a:rPr>
              <a:t>中秋节贺卡模版</a:t>
            </a:r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14946" y="3555474"/>
            <a:ext cx="461665" cy="170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2" name="春节喜庆民族流行欢快热情宣传片配乐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3395127" y="17526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>
        <p:wipe/>
      </p:transition>
    </mc:Choice>
    <mc:Fallback>
      <p:transition spd="slow" advTm="4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11" grpId="0"/>
      <p:bldP spid="12" grpId="0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7"/>
          <a:stretch>
            <a:fillRect/>
          </a:stretch>
        </p:blipFill>
        <p:spPr>
          <a:xfrm>
            <a:off x="19050" y="0"/>
            <a:ext cx="1217295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7" r="23814"/>
          <a:stretch>
            <a:fillRect/>
          </a:stretch>
        </p:blipFill>
        <p:spPr>
          <a:xfrm>
            <a:off x="-971550" y="782194"/>
            <a:ext cx="5353050" cy="551021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916924" y="2231140"/>
            <a:ext cx="6093976" cy="26123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spc="6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海上生明月，天涯共此时。</a:t>
            </a:r>
            <a:endParaRPr lang="zh-CN" altLang="en-US" sz="2400" spc="6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spc="6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情人怨遥夜，竟夕起相思。</a:t>
            </a:r>
            <a:endParaRPr lang="zh-CN" altLang="en-US" sz="2400" spc="6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spc="6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灭烛怜光满，披衣觉露滋。</a:t>
            </a:r>
            <a:endParaRPr lang="zh-CN" altLang="en-US" sz="2400" spc="6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spc="6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不堪盈手赠，还寝梦佳期。</a:t>
            </a:r>
            <a:endParaRPr lang="zh-CN" altLang="en-US" sz="2400" spc="6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>
        <p:wipe/>
      </p:transition>
    </mc:Choice>
    <mc:Fallback>
      <p:transition spd="slow" advTm="4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7"/>
          <a:stretch>
            <a:fillRect/>
          </a:stretch>
        </p:blipFill>
        <p:spPr>
          <a:xfrm>
            <a:off x="19050" y="0"/>
            <a:ext cx="1217295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24169" y="587617"/>
            <a:ext cx="1726340" cy="627038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86678" y="255183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悠悠的云里有淡淡的诗，淡淡的诗里有绵绵的喜悦，绵绵的喜悦里有我轻轻的问候，中秋快乐！</a:t>
            </a:r>
            <a:endParaRPr lang="zh-CN" altLang="en-US" sz="24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>
        <p:wipe/>
      </p:transition>
    </mc:Choice>
    <mc:Fallback>
      <p:transition spd="slow" advTm="4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8100"/>
            <a:ext cx="3076575" cy="30099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6828" y1="44586" x2="66828" y2="44586"/>
                        <a14:foregroundMark x1="81965" y1="49363" x2="81965" y2="49363"/>
                        <a14:foregroundMark x1="73913" y1="64331" x2="73913" y2="64331"/>
                        <a14:foregroundMark x1="88084" y1="65287" x2="88084" y2="65287"/>
                        <a14:foregroundMark x1="89050" y1="78981" x2="89050" y2="78981"/>
                        <a14:backgroundMark x1="49436" y1="17197" x2="49436" y2="17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396" y="1409700"/>
            <a:ext cx="3993584" cy="40386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2" y="349421"/>
            <a:ext cx="10058400" cy="234604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599161" y="4986635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印品黑体" panose="00000500000000000000" pitchFamily="2" charset="-122"/>
                <a:ea typeface="印品黑体" panose="00000500000000000000" pitchFamily="2" charset="-122"/>
              </a:rPr>
              <a:t>祝福大家中秋快乐</a:t>
            </a:r>
            <a:endParaRPr lang="zh-CN" altLang="en-US" sz="2400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14946" y="3555474"/>
            <a:ext cx="461665" cy="171938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dirty="0" smtClean="0">
                <a:latin typeface="印品黑体" panose="00000500000000000000" pitchFamily="2" charset="-122"/>
                <a:ea typeface="印品黑体" panose="00000500000000000000" pitchFamily="2" charset="-122"/>
              </a:rPr>
              <a:t>中秋节贺卡模版</a:t>
            </a:r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14946" y="3555474"/>
            <a:ext cx="461665" cy="170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>
        <p:wipe/>
      </p:transition>
    </mc:Choice>
    <mc:Fallback>
      <p:transition spd="slow" advTm="4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8100"/>
            <a:ext cx="3076575" cy="30099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6828" y1="44586" x2="66828" y2="44586"/>
                        <a14:foregroundMark x1="81965" y1="49363" x2="81965" y2="49363"/>
                        <a14:foregroundMark x1="73913" y1="64331" x2="73913" y2="64331"/>
                        <a14:foregroundMark x1="88084" y1="65287" x2="88084" y2="65287"/>
                        <a14:foregroundMark x1="89050" y1="78981" x2="89050" y2="78981"/>
                        <a14:backgroundMark x1="49436" y1="17197" x2="49436" y2="17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396" y="1409700"/>
            <a:ext cx="3993584" cy="40386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2" y="349421"/>
            <a:ext cx="10058400" cy="234604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599161" y="498663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印品黑体" panose="00000500000000000000" pitchFamily="2" charset="-122"/>
                <a:ea typeface="印品黑体" panose="00000500000000000000" pitchFamily="2" charset="-122"/>
              </a:rPr>
              <a:t>花好月圆</a:t>
            </a:r>
            <a:endParaRPr lang="zh-CN" altLang="en-US" sz="2400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931892" y="498663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印品黑体" panose="00000500000000000000" pitchFamily="2" charset="-122"/>
                <a:ea typeface="印品黑体" panose="00000500000000000000" pitchFamily="2" charset="-122"/>
              </a:rPr>
              <a:t>欢庆中秋</a:t>
            </a:r>
            <a:endParaRPr lang="zh-CN" altLang="en-US" sz="2400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14946" y="3555474"/>
            <a:ext cx="461665" cy="171938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dirty="0" smtClean="0">
                <a:latin typeface="印品黑体" panose="00000500000000000000" pitchFamily="2" charset="-122"/>
                <a:ea typeface="印品黑体" panose="00000500000000000000" pitchFamily="2" charset="-122"/>
              </a:rPr>
              <a:t>中秋节贺卡模版</a:t>
            </a:r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14946" y="3555474"/>
            <a:ext cx="461665" cy="170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>
        <p:wipe/>
      </p:transition>
    </mc:Choice>
    <mc:Fallback>
      <p:transition spd="slow" advTm="4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7"/>
          <a:stretch>
            <a:fillRect/>
          </a:stretch>
        </p:blipFill>
        <p:spPr>
          <a:xfrm>
            <a:off x="19050" y="0"/>
            <a:ext cx="1217295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586394" y="1997839"/>
            <a:ext cx="70531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    中秋节，又称月夕、秋节、仲秋节、八月节、八月会、追月节、玩月节、拜月节、女儿节或团圆节，是流行于中国众多民族与汉字文化圈诸国的传统文化节日，时在农历八月十五；因其恰值三秋之半，故名，也有些地方将中秋节定在八月十六。</a:t>
            </a:r>
            <a:endParaRPr lang="zh-CN" altLang="en-US" sz="24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34" y="932024"/>
            <a:ext cx="1789712" cy="215266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2975169" y="2982930"/>
            <a:ext cx="927537" cy="111563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1843332" y="4418789"/>
            <a:ext cx="918781" cy="11051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>
        <p:wipe/>
      </p:transition>
    </mc:Choice>
    <mc:Fallback>
      <p:transition spd="slow" advTm="4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7"/>
          <a:stretch>
            <a:fillRect/>
          </a:stretch>
        </p:blipFill>
        <p:spPr>
          <a:xfrm>
            <a:off x="19050" y="0"/>
            <a:ext cx="1217295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6751"/>
            <a:ext cx="12192000" cy="238125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244162" y="1856944"/>
            <a:ext cx="889516" cy="2127766"/>
            <a:chOff x="1778258" y="1816447"/>
            <a:chExt cx="889516" cy="2127766"/>
          </a:xfrm>
        </p:grpSpPr>
        <p:sp>
          <p:nvSpPr>
            <p:cNvPr id="6" name="矩形 5"/>
            <p:cNvSpPr/>
            <p:nvPr/>
          </p:nvSpPr>
          <p:spPr>
            <a:xfrm>
              <a:off x="1853684" y="1910834"/>
              <a:ext cx="738664" cy="1945404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600" b="0" i="0" dirty="0" smtClean="0">
                  <a:solidFill>
                    <a:schemeClr val="bg1"/>
                  </a:solidFill>
                  <a:effectLst/>
                  <a:latin typeface="印品黑体" panose="00000500000000000000" pitchFamily="2" charset="-122"/>
                  <a:ea typeface="印品黑体" panose="00000500000000000000" pitchFamily="2" charset="-122"/>
                  <a:cs typeface="经典繁毛楷" panose="02010609000101010101" pitchFamily="49" charset="-122"/>
                </a:rPr>
                <a:t>嫦娥奔月</a:t>
              </a:r>
              <a:endParaRPr lang="zh-CN" altLang="en-US" sz="3600" b="0" i="0" dirty="0">
                <a:solidFill>
                  <a:schemeClr val="bg1"/>
                </a:solidFill>
                <a:effectLst/>
                <a:latin typeface="印品黑体" panose="00000500000000000000" pitchFamily="2" charset="-122"/>
                <a:ea typeface="印品黑体" panose="00000500000000000000" pitchFamily="2" charset="-122"/>
                <a:cs typeface="经典繁毛楷" panose="02010609000101010101" pitchFamily="49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78258" y="1816447"/>
              <a:ext cx="889516" cy="212776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515549" y="1856944"/>
            <a:ext cx="889516" cy="2127766"/>
            <a:chOff x="1778258" y="1816447"/>
            <a:chExt cx="889516" cy="2127766"/>
          </a:xfrm>
        </p:grpSpPr>
        <p:sp>
          <p:nvSpPr>
            <p:cNvPr id="10" name="矩形 9"/>
            <p:cNvSpPr/>
            <p:nvPr/>
          </p:nvSpPr>
          <p:spPr>
            <a:xfrm>
              <a:off x="1853684" y="1910834"/>
              <a:ext cx="738664" cy="1945404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600" b="0" i="0" dirty="0" smtClean="0">
                  <a:solidFill>
                    <a:schemeClr val="bg1"/>
                  </a:solidFill>
                  <a:effectLst/>
                  <a:latin typeface="印品黑体" panose="00000500000000000000" pitchFamily="2" charset="-122"/>
                  <a:ea typeface="印品黑体" panose="00000500000000000000" pitchFamily="2" charset="-122"/>
                  <a:cs typeface="经典繁毛楷" panose="02010609000101010101" pitchFamily="49" charset="-122"/>
                </a:rPr>
                <a:t>吴刚折桂</a:t>
              </a:r>
              <a:endParaRPr lang="zh-CN" altLang="en-US" sz="3600" b="0" i="0" dirty="0">
                <a:solidFill>
                  <a:schemeClr val="bg1"/>
                </a:solidFill>
                <a:effectLst/>
                <a:latin typeface="印品黑体" panose="00000500000000000000" pitchFamily="2" charset="-122"/>
                <a:ea typeface="印品黑体" panose="00000500000000000000" pitchFamily="2" charset="-122"/>
                <a:cs typeface="经典繁毛楷" panose="02010609000101010101" pitchFamily="49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8258" y="1816447"/>
              <a:ext cx="889516" cy="212776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786936" y="1856944"/>
            <a:ext cx="889516" cy="2127766"/>
            <a:chOff x="1778258" y="1816447"/>
            <a:chExt cx="889516" cy="2127766"/>
          </a:xfrm>
        </p:grpSpPr>
        <p:sp>
          <p:nvSpPr>
            <p:cNvPr id="13" name="矩形 12"/>
            <p:cNvSpPr/>
            <p:nvPr/>
          </p:nvSpPr>
          <p:spPr>
            <a:xfrm>
              <a:off x="1853684" y="1910834"/>
              <a:ext cx="738664" cy="1945404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600" b="0" i="0" dirty="0" smtClean="0">
                  <a:solidFill>
                    <a:schemeClr val="bg1"/>
                  </a:solidFill>
                  <a:effectLst/>
                  <a:latin typeface="印品黑体" panose="00000500000000000000" pitchFamily="2" charset="-122"/>
                  <a:ea typeface="印品黑体" panose="00000500000000000000" pitchFamily="2" charset="-122"/>
                  <a:cs typeface="经典繁毛楷" panose="02010609000101010101" pitchFamily="49" charset="-122"/>
                </a:rPr>
                <a:t>玉兔捣药</a:t>
              </a:r>
              <a:endParaRPr lang="zh-CN" altLang="en-US" sz="3600" b="0" i="0" dirty="0">
                <a:solidFill>
                  <a:schemeClr val="bg1"/>
                </a:solidFill>
                <a:effectLst/>
                <a:latin typeface="印品黑体" panose="00000500000000000000" pitchFamily="2" charset="-122"/>
                <a:ea typeface="印品黑体" panose="00000500000000000000" pitchFamily="2" charset="-122"/>
                <a:cs typeface="经典繁毛楷" panose="02010609000101010101" pitchFamily="49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778258" y="1816447"/>
              <a:ext cx="889516" cy="212776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058323" y="1844590"/>
            <a:ext cx="889516" cy="2127766"/>
            <a:chOff x="1778258" y="1816447"/>
            <a:chExt cx="889516" cy="2127766"/>
          </a:xfrm>
        </p:grpSpPr>
        <p:sp>
          <p:nvSpPr>
            <p:cNvPr id="16" name="矩形 15"/>
            <p:cNvSpPr/>
            <p:nvPr/>
          </p:nvSpPr>
          <p:spPr>
            <a:xfrm>
              <a:off x="1853684" y="1910834"/>
              <a:ext cx="738664" cy="1945404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600" b="0" i="0" dirty="0" smtClean="0">
                  <a:solidFill>
                    <a:schemeClr val="bg1"/>
                  </a:solidFill>
                  <a:effectLst/>
                  <a:latin typeface="印品黑体" panose="00000500000000000000" pitchFamily="2" charset="-122"/>
                  <a:ea typeface="印品黑体" panose="00000500000000000000" pitchFamily="2" charset="-122"/>
                  <a:cs typeface="经典繁毛楷" panose="02010609000101010101" pitchFamily="49" charset="-122"/>
                </a:rPr>
                <a:t>月饼起义</a:t>
              </a:r>
              <a:endParaRPr lang="zh-CN" altLang="en-US" sz="3600" b="0" i="0" dirty="0">
                <a:solidFill>
                  <a:schemeClr val="bg1"/>
                </a:solidFill>
                <a:effectLst/>
                <a:latin typeface="印品黑体" panose="00000500000000000000" pitchFamily="2" charset="-122"/>
                <a:ea typeface="印品黑体" panose="00000500000000000000" pitchFamily="2" charset="-122"/>
                <a:cs typeface="经典繁毛楷" panose="02010609000101010101" pitchFamily="49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778258" y="1816447"/>
              <a:ext cx="889516" cy="212776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>
        <p:wipe/>
      </p:transition>
    </mc:Choice>
    <mc:Fallback>
      <p:transition spd="slow" advTm="4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7"/>
          <a:stretch>
            <a:fillRect/>
          </a:stretch>
        </p:blipFill>
        <p:spPr>
          <a:xfrm>
            <a:off x="19050" y="0"/>
            <a:ext cx="1217295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87924" y="2028825"/>
            <a:ext cx="6093976" cy="332898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spc="6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昔年八月十五夜，曲江池畔杏园边。</a:t>
            </a:r>
            <a:endParaRPr lang="zh-CN" altLang="en-US" sz="2400" spc="6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spc="6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今年八月十五夜，湓浦沙头水馆前。</a:t>
            </a:r>
            <a:endParaRPr lang="zh-CN" altLang="en-US" sz="2400" spc="6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spc="6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西北望乡何处是，东南见月几回圆。</a:t>
            </a:r>
            <a:endParaRPr lang="zh-CN" altLang="en-US" sz="2400" spc="6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spc="6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昨风一吹无人会，今夜清光似往年。</a:t>
            </a:r>
            <a:endParaRPr lang="zh-CN" altLang="en-US" sz="2400" spc="6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0"/>
            <a:ext cx="7391400" cy="38576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75" y="3895725"/>
            <a:ext cx="5838825" cy="3019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>
        <p:wipe/>
      </p:transition>
    </mc:Choice>
    <mc:Fallback>
      <p:transition spd="slow" advTm="4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7"/>
          <a:stretch>
            <a:fillRect/>
          </a:stretch>
        </p:blipFill>
        <p:spPr>
          <a:xfrm>
            <a:off x="19050" y="0"/>
            <a:ext cx="1217295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246196" y="1856944"/>
            <a:ext cx="6093976" cy="314411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spc="6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明月几时有？把酒问青天。不知天上宫阙，今夕是何年。我欲乘风归去，又恐琼楼玉宇，高处不胜寒。起舞弄清影，何似在人间</a:t>
            </a:r>
            <a:r>
              <a:rPr lang="zh-CN" altLang="en-US" sz="2400" spc="600" dirty="0" smtClean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？</a:t>
            </a:r>
            <a:endParaRPr lang="zh-CN" altLang="en-US" sz="2400" spc="6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3915207"/>
            <a:ext cx="6648450" cy="2171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1" y="0"/>
            <a:ext cx="6058142" cy="4171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>
        <p:wipe/>
      </p:transition>
    </mc:Choice>
    <mc:Fallback>
      <p:transition spd="slow" advTm="4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7"/>
          <a:stretch>
            <a:fillRect/>
          </a:stretch>
        </p:blipFill>
        <p:spPr>
          <a:xfrm>
            <a:off x="19050" y="0"/>
            <a:ext cx="1217295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17" b="100000" l="7009" r="89915">
                        <a14:foregroundMark x1="22393" y1="18333" x2="23761" y2="2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333" b="25000"/>
          <a:stretch>
            <a:fillRect/>
          </a:stretch>
        </p:blipFill>
        <p:spPr>
          <a:xfrm>
            <a:off x="7400925" y="3429000"/>
            <a:ext cx="4829175" cy="34290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034612" y="2273722"/>
            <a:ext cx="7566588" cy="2308324"/>
            <a:chOff x="2034612" y="2273722"/>
            <a:chExt cx="7566588" cy="2308324"/>
          </a:xfrm>
        </p:grpSpPr>
        <p:grpSp>
          <p:nvGrpSpPr>
            <p:cNvPr id="5" name="组合 4"/>
            <p:cNvGrpSpPr/>
            <p:nvPr/>
          </p:nvGrpSpPr>
          <p:grpSpPr>
            <a:xfrm>
              <a:off x="2034612" y="2364001"/>
              <a:ext cx="889516" cy="2127766"/>
              <a:chOff x="1778258" y="1816447"/>
              <a:chExt cx="889516" cy="2127766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1853684" y="2025134"/>
                <a:ext cx="738664" cy="1712969"/>
              </a:xfrm>
              <a:prstGeom prst="rect">
                <a:avLst/>
              </a:prstGeom>
            </p:spPr>
            <p:txBody>
              <a:bodyPr vert="eaVert" wrap="none">
                <a:spAutoFit/>
              </a:bodyPr>
              <a:lstStyle/>
              <a:p>
                <a:r>
                  <a:rPr lang="zh-CN" altLang="en-US" sz="3600" b="0" i="0" spc="600" dirty="0" smtClean="0">
                    <a:solidFill>
                      <a:schemeClr val="bg1"/>
                    </a:solidFill>
                    <a:effectLst/>
                    <a:latin typeface="印品黑体" panose="00000500000000000000" pitchFamily="2" charset="-122"/>
                    <a:ea typeface="印品黑体" panose="00000500000000000000" pitchFamily="2" charset="-122"/>
                    <a:cs typeface="经典繁毛楷" panose="02010609000101010101" pitchFamily="49" charset="-122"/>
                  </a:rPr>
                  <a:t>猜灯谜</a:t>
                </a:r>
                <a:endParaRPr lang="zh-CN" altLang="en-US" sz="3600" b="0" i="0" spc="600" dirty="0">
                  <a:solidFill>
                    <a:schemeClr val="bg1"/>
                  </a:solidFill>
                  <a:effectLst/>
                  <a:latin typeface="印品黑体" panose="00000500000000000000" pitchFamily="2" charset="-122"/>
                  <a:ea typeface="印品黑体" panose="00000500000000000000" pitchFamily="2" charset="-122"/>
                  <a:cs typeface="经典繁毛楷" panose="02010609000101010101" pitchFamily="49" charset="-122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778258" y="1816447"/>
                <a:ext cx="889516" cy="212776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3505200" y="2273722"/>
              <a:ext cx="6096000" cy="23083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 smtClean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人们</a:t>
              </a:r>
              <a:r>
                <a:rPr lang="zh-CN" altLang="en-US" sz="24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都聚集在一起，猜灯笼身上写的谜语，因为是大多数年轻男女喜爱的活动，同时在这些活动上也传出爱情佳话，因此中秋猜灯谜也被衍生了一种男女相恋的形式。</a:t>
              </a:r>
              <a:endPara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>
        <p:wipe/>
      </p:transition>
    </mc:Choice>
    <mc:Fallback>
      <p:transition spd="slow" advTm="4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7"/>
          <a:stretch>
            <a:fillRect/>
          </a:stretch>
        </p:blipFill>
        <p:spPr>
          <a:xfrm>
            <a:off x="19050" y="0"/>
            <a:ext cx="1217295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4326">
                        <a14:foregroundMark x1="55319" y1="26582" x2="66667" y2="34177"/>
                        <a14:foregroundMark x1="60284" y1="53165" x2="48936" y2="69620"/>
                        <a14:foregroundMark x1="54610" y1="66456" x2="44681" y2="708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50" y="3845868"/>
            <a:ext cx="5372100" cy="30099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034612" y="1995607"/>
            <a:ext cx="7671363" cy="2862322"/>
            <a:chOff x="2034612" y="1995607"/>
            <a:chExt cx="7671363" cy="2862322"/>
          </a:xfrm>
        </p:grpSpPr>
        <p:grpSp>
          <p:nvGrpSpPr>
            <p:cNvPr id="6" name="组合 5"/>
            <p:cNvGrpSpPr/>
            <p:nvPr/>
          </p:nvGrpSpPr>
          <p:grpSpPr>
            <a:xfrm>
              <a:off x="2034612" y="2364001"/>
              <a:ext cx="889516" cy="2127766"/>
              <a:chOff x="1778258" y="1816447"/>
              <a:chExt cx="889516" cy="2127766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1853684" y="2025134"/>
                <a:ext cx="738664" cy="1712969"/>
              </a:xfrm>
              <a:prstGeom prst="rect">
                <a:avLst/>
              </a:prstGeom>
            </p:spPr>
            <p:txBody>
              <a:bodyPr vert="eaVert" wrap="none">
                <a:spAutoFit/>
              </a:bodyPr>
              <a:lstStyle/>
              <a:p>
                <a:r>
                  <a:rPr lang="zh-CN" altLang="en-US" sz="3600" b="0" i="0" spc="600" dirty="0" smtClean="0">
                    <a:solidFill>
                      <a:schemeClr val="bg1"/>
                    </a:solidFill>
                    <a:effectLst/>
                    <a:latin typeface="印品黑体" panose="00000500000000000000" pitchFamily="2" charset="-122"/>
                    <a:ea typeface="印品黑体" panose="00000500000000000000" pitchFamily="2" charset="-122"/>
                    <a:cs typeface="经典繁毛楷" panose="02010609000101010101" pitchFamily="49" charset="-122"/>
                  </a:rPr>
                  <a:t>次月饼</a:t>
                </a:r>
                <a:endParaRPr lang="zh-CN" altLang="en-US" sz="3600" b="0" i="0" spc="600" dirty="0">
                  <a:solidFill>
                    <a:schemeClr val="bg1"/>
                  </a:solidFill>
                  <a:effectLst/>
                  <a:latin typeface="印品黑体" panose="00000500000000000000" pitchFamily="2" charset="-122"/>
                  <a:ea typeface="印品黑体" panose="00000500000000000000" pitchFamily="2" charset="-122"/>
                  <a:cs typeface="经典繁毛楷" panose="02010609000101010101" pitchFamily="49" charset="-122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778258" y="1816447"/>
                <a:ext cx="889516" cy="212776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3609975" y="1995607"/>
              <a:ext cx="6096000" cy="286232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 smtClean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源于南宋吴自牧的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《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梦梁录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》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，那时仅是一种点心食品。到后来人们逐渐把赏月与月饼结合在一起，寓意家人团圆，寄托思念。同时，月饼也是中秋时节朋友间用来联络感情的重要礼物。</a:t>
              </a:r>
              <a:endPara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>
        <p:wipe/>
      </p:transition>
    </mc:Choice>
    <mc:Fallback>
      <p:transition spd="slow" advTm="4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7"/>
          <a:stretch>
            <a:fillRect/>
          </a:stretch>
        </p:blipFill>
        <p:spPr>
          <a:xfrm>
            <a:off x="19050" y="0"/>
            <a:ext cx="12172950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034612" y="2026993"/>
            <a:ext cx="7566588" cy="2862322"/>
            <a:chOff x="2034612" y="2026993"/>
            <a:chExt cx="7566588" cy="2862322"/>
          </a:xfrm>
        </p:grpSpPr>
        <p:grpSp>
          <p:nvGrpSpPr>
            <p:cNvPr id="6" name="组合 5"/>
            <p:cNvGrpSpPr/>
            <p:nvPr/>
          </p:nvGrpSpPr>
          <p:grpSpPr>
            <a:xfrm>
              <a:off x="2034612" y="2364001"/>
              <a:ext cx="889516" cy="2127766"/>
              <a:chOff x="1778258" y="1816447"/>
              <a:chExt cx="889516" cy="2127766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1853684" y="2025134"/>
                <a:ext cx="738664" cy="1712969"/>
              </a:xfrm>
              <a:prstGeom prst="rect">
                <a:avLst/>
              </a:prstGeom>
            </p:spPr>
            <p:txBody>
              <a:bodyPr vert="eaVert" wrap="none">
                <a:spAutoFit/>
              </a:bodyPr>
              <a:lstStyle/>
              <a:p>
                <a:r>
                  <a:rPr lang="zh-CN" altLang="en-US" sz="3600" b="0" i="0" spc="600" dirty="0" smtClean="0">
                    <a:solidFill>
                      <a:schemeClr val="bg1"/>
                    </a:solidFill>
                    <a:effectLst/>
                    <a:latin typeface="印品黑体" panose="00000500000000000000" pitchFamily="2" charset="-122"/>
                    <a:ea typeface="印品黑体" panose="00000500000000000000" pitchFamily="2" charset="-122"/>
                    <a:cs typeface="经典繁毛楷" panose="02010609000101010101" pitchFamily="49" charset="-122"/>
                  </a:rPr>
                  <a:t>玩花灯</a:t>
                </a:r>
                <a:endParaRPr lang="zh-CN" altLang="en-US" sz="3600" b="0" i="0" spc="600" dirty="0">
                  <a:solidFill>
                    <a:schemeClr val="bg1"/>
                  </a:solidFill>
                  <a:effectLst/>
                  <a:latin typeface="印品黑体" panose="00000500000000000000" pitchFamily="2" charset="-122"/>
                  <a:ea typeface="印品黑体" panose="00000500000000000000" pitchFamily="2" charset="-122"/>
                  <a:cs typeface="经典繁毛楷" panose="02010609000101010101" pitchFamily="49" charset="-122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778258" y="1816447"/>
                <a:ext cx="889516" cy="212776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3505200" y="2026993"/>
              <a:ext cx="6096000" cy="286232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 smtClean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中秋没有像元宵节那样的大型灯会，玩灯主要只是在家庭、儿童之间进行的。早在北宋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《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武林旧事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》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中，记载中秋夜节俗，就有‘将“一点红”灯放入江中漂流玩耍的活动。中秋玩花灯，多集中在南方。</a:t>
              </a:r>
              <a:endPara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001" y="1617438"/>
            <a:ext cx="1789712" cy="215266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9611236" y="4438264"/>
            <a:ext cx="1507892" cy="1813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>
        <p:wipe/>
      </p:transition>
    </mc:Choice>
    <mc:Fallback>
      <p:transition spd="slow" advTm="4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PRING_PRESENTATION_TITLE" val="090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636</Words>
  <Application>WPS 演示</Application>
  <PresentationFormat>宽屏</PresentationFormat>
  <Paragraphs>52</Paragraphs>
  <Slides>12</Slides>
  <Notes>13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宋体</vt:lpstr>
      <vt:lpstr>Wingdings</vt:lpstr>
      <vt:lpstr>印品黑体</vt:lpstr>
      <vt:lpstr>黑体</vt:lpstr>
      <vt:lpstr>经典繁毛楷</vt:lpstr>
      <vt:lpstr>微软雅黑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13</cp:revision>
  <dcterms:created xsi:type="dcterms:W3CDTF">2017-09-04T11:40:00Z</dcterms:created>
  <dcterms:modified xsi:type="dcterms:W3CDTF">2020-04-23T03:21:28Z</dcterms:modified>
  <cp:category/>
  <dc:description/>
  <cp:contentStatus/>
  <dc:identifier/>
  <cp:keywords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