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57" r:id="rId17"/>
  </p:sldIdLst>
  <p:sldSz cx="12192000" cy="6858000"/>
  <p:notesSz cx="6858000" cy="9144000"/>
  <p:embeddedFontLst>
    <p:embeddedFont>
      <p:font typeface="微软雅黑" panose="020B0503020204020204" pitchFamily="34" charset="-122"/>
      <p:regular r:id="rId20"/>
      <p:bold r:id="rId21"/>
    </p:embeddedFont>
    <p:embeddedFont>
      <p:font typeface="Calibri" panose="020F0502020204030204" pitchFamily="34" charset="0"/>
      <p:regular r:id="rId22"/>
      <p:bold r:id="rId23"/>
      <p:italic r:id="rId24"/>
      <p:boldItalic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3928">
          <p15:clr>
            <a:srgbClr val="A4A3A4"/>
          </p15:clr>
        </p15:guide>
        <p15:guide id="4"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86" y="792"/>
      </p:cViewPr>
      <p:guideLst>
        <p:guide pos="416"/>
        <p:guide pos="7256"/>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AD69BF4A-D039-4C91-9E65-1BCCCE6A6C72}"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AC623556-3E57-4E4C-9353-96BF08D33E8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623556-3E57-4E4C-9353-96BF08D33E8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4762983" y="-1238492"/>
            <a:ext cx="9525965" cy="952596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r="1556"/>
          <a:stretch>
            <a:fillRect/>
          </a:stretch>
        </p:blipFill>
        <p:spPr>
          <a:xfrm>
            <a:off x="0" y="0"/>
            <a:ext cx="4500880" cy="6858000"/>
          </a:xfrm>
          <a:custGeom>
            <a:avLst/>
            <a:gdLst>
              <a:gd name="connsiteX0" fmla="*/ 0 w 4500880"/>
              <a:gd name="connsiteY0" fmla="*/ 0 h 6858000"/>
              <a:gd name="connsiteX1" fmla="*/ 2642951 w 4500880"/>
              <a:gd name="connsiteY1" fmla="*/ 0 h 6858000"/>
              <a:gd name="connsiteX2" fmla="*/ 2695663 w 4500880"/>
              <a:gd name="connsiteY2" fmla="*/ 33793 h 6858000"/>
              <a:gd name="connsiteX3" fmla="*/ 4500880 w 4500880"/>
              <a:gd name="connsiteY3" fmla="*/ 3429000 h 6858000"/>
              <a:gd name="connsiteX4" fmla="*/ 2695663 w 4500880"/>
              <a:gd name="connsiteY4" fmla="*/ 6824207 h 6858000"/>
              <a:gd name="connsiteX5" fmla="*/ 2642951 w 4500880"/>
              <a:gd name="connsiteY5" fmla="*/ 6858000 h 6858000"/>
              <a:gd name="connsiteX6" fmla="*/ 0 w 4500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0880" h="6858000">
                <a:moveTo>
                  <a:pt x="0" y="0"/>
                </a:moveTo>
                <a:lnTo>
                  <a:pt x="2642951" y="0"/>
                </a:lnTo>
                <a:lnTo>
                  <a:pt x="2695663" y="33793"/>
                </a:lnTo>
                <a:cubicBezTo>
                  <a:pt x="3784801" y="769601"/>
                  <a:pt x="4500880" y="2015676"/>
                  <a:pt x="4500880" y="3429000"/>
                </a:cubicBezTo>
                <a:cubicBezTo>
                  <a:pt x="4500880" y="4842325"/>
                  <a:pt x="3784801" y="6088400"/>
                  <a:pt x="2695663" y="6824207"/>
                </a:cubicBezTo>
                <a:lnTo>
                  <a:pt x="2642951" y="6858000"/>
                </a:lnTo>
                <a:lnTo>
                  <a:pt x="0" y="6858000"/>
                </a:lnTo>
                <a:close/>
              </a:path>
            </a:pathLst>
          </a:custGeom>
        </p:spPr>
      </p:pic>
      <p:sp>
        <p:nvSpPr>
          <p:cNvPr id="13" name="文本框 12"/>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15" name="文本框 14"/>
          <p:cNvSpPr txBox="1"/>
          <p:nvPr/>
        </p:nvSpPr>
        <p:spPr>
          <a:xfrm>
            <a:off x="6314341" y="2169740"/>
            <a:ext cx="4091300" cy="523220"/>
          </a:xfrm>
          <a:prstGeom prst="rect">
            <a:avLst/>
          </a:prstGeom>
          <a:noFill/>
        </p:spPr>
        <p:txBody>
          <a:bodyPr wrap="square" rtlCol="0">
            <a:spAutoFit/>
          </a:bodyP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第一单元   第三课  </a:t>
            </a:r>
          </a:p>
        </p:txBody>
      </p:sp>
      <p:sp>
        <p:nvSpPr>
          <p:cNvPr id="17" name="文本框 16"/>
          <p:cNvSpPr txBox="1"/>
          <p:nvPr/>
        </p:nvSpPr>
        <p:spPr>
          <a:xfrm>
            <a:off x="6464570" y="5324983"/>
            <a:ext cx="3767212" cy="460375"/>
          </a:xfrm>
          <a:prstGeom prst="rect">
            <a:avLst/>
          </a:prstGeom>
          <a:noFill/>
        </p:spPr>
        <p:txBody>
          <a:bodyPr wrap="square" rtlCol="0">
            <a:spAutoFit/>
          </a:bodyPr>
          <a:lstStyle/>
          <a:p>
            <a:pPr algn="ctr"/>
            <a:r>
              <a:rPr lang="zh-CN" altLang="en-US" sz="2400" smtClean="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smtClean="0">
                <a:latin typeface="Arial" panose="020B0604020202020204" pitchFamily="34" charset="0"/>
                <a:ea typeface="思源黑体 CN Regular" panose="020B0500000000000000" pitchFamily="34" charset="-122"/>
                <a:sym typeface="Arial" panose="020B0604020202020204" pitchFamily="34" charset="0"/>
              </a:rPr>
              <a:t>PPT818</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文本框 17"/>
          <p:cNvSpPr txBox="1"/>
          <p:nvPr/>
        </p:nvSpPr>
        <p:spPr>
          <a:xfrm>
            <a:off x="7133414" y="3986155"/>
            <a:ext cx="4568943" cy="646331"/>
          </a:xfrm>
          <a:prstGeom prst="rect">
            <a:avLst/>
          </a:prstGeom>
          <a:noFill/>
        </p:spPr>
        <p:txBody>
          <a:bodyPr wrap="square" rtlCol="0">
            <a:spAutoFit/>
          </a:bodyPr>
          <a:lstStyle/>
          <a:p>
            <a:pPr algn="ct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——跳水姑娘吕伟夺魁记</a:t>
            </a:r>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a:t>
            </a: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矩形: 圆角 19"/>
          <p:cNvSpPr/>
          <p:nvPr/>
        </p:nvSpPr>
        <p:spPr>
          <a:xfrm>
            <a:off x="5602377" y="2953473"/>
            <a:ext cx="5515227" cy="923330"/>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文本框 20"/>
          <p:cNvSpPr txBox="1"/>
          <p:nvPr/>
        </p:nvSpPr>
        <p:spPr>
          <a:xfrm>
            <a:off x="5841397" y="3045806"/>
            <a:ext cx="4991068" cy="830997"/>
          </a:xfrm>
          <a:prstGeom prst="rect">
            <a:avLst/>
          </a:prstGeom>
          <a:noFill/>
        </p:spPr>
        <p:txBody>
          <a:bodyPr wrap="square" rtlCol="0">
            <a:spAutoFit/>
          </a:bodyPr>
          <a:lstStyle/>
          <a:p>
            <a:pPr algn="ctr"/>
            <a:r>
              <a:rPr lang="zh-CN" altLang="en-US" sz="4800" b="1"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sym typeface="Arial" panose="020B0604020202020204" pitchFamily="34" charset="0"/>
              </a:rPr>
              <a:t>“飞天”凌空</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sp>
        <p:nvSpPr>
          <p:cNvPr id="6" name="文本框 1"/>
          <p:cNvSpPr txBox="1"/>
          <p:nvPr/>
        </p:nvSpPr>
        <p:spPr>
          <a:xfrm>
            <a:off x="660400" y="1328271"/>
            <a:ext cx="11226800" cy="2433230"/>
          </a:xfrm>
          <a:prstGeom prst="rect">
            <a:avLst/>
          </a:prstGeom>
          <a:noFill/>
          <a:ln w="9525">
            <a:noFill/>
          </a:ln>
        </p:spPr>
        <p:txBody>
          <a:bodyPr wrap="square" anchor="t">
            <a:spAutoFit/>
          </a:bodyPr>
          <a:lstStyle/>
          <a:p>
            <a:pPr>
              <a:lnSpc>
                <a:spcPct val="150000"/>
              </a:lnSpc>
            </a:pPr>
            <a:r>
              <a:rPr lang="zh-CN" altLang="en-US" sz="2400" b="1" dirty="0">
                <a:solidFill>
                  <a:srgbClr val="0070C0"/>
                </a:solidFill>
                <a:latin typeface="Arial" panose="020B0604020202020204" pitchFamily="34" charset="0"/>
                <a:ea typeface="思源黑体 CN Regular" panose="020B0500000000000000" pitchFamily="34" charset="-122"/>
                <a:sym typeface="Arial" panose="020B0604020202020204" pitchFamily="34" charset="0"/>
              </a:rPr>
              <a:t>在读课文，细细品味</a:t>
            </a:r>
            <a:endParaRPr lang="zh-CN" altLang="en-US" sz="2400" dirty="0">
              <a:solidFill>
                <a:srgbClr val="0070C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1.“她站在十米高台的前沿，沉静自若，风度优雅，白云似的在她的头顶飘浮，飞鸟掠过她的身旁。”这段描写运用了什么手法？有什么作用？</a:t>
            </a:r>
            <a:endPar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动静结合。以飘浮的白云、飞鸟掠过之动态，与吕伟的“沉静自若”的静态，形成鲜明的对比，从而衬托出她的“沉静自若、风度优雅”的特点。</a:t>
            </a:r>
          </a:p>
        </p:txBody>
      </p:sp>
      <p:sp>
        <p:nvSpPr>
          <p:cNvPr id="7" name="文本框 2"/>
          <p:cNvSpPr txBox="1"/>
          <p:nvPr/>
        </p:nvSpPr>
        <p:spPr>
          <a:xfrm>
            <a:off x="660400" y="3978367"/>
            <a:ext cx="10858500" cy="1879232"/>
          </a:xfrm>
          <a:prstGeom prst="rect">
            <a:avLst/>
          </a:prstGeom>
          <a:noFill/>
          <a:ln w="9525">
            <a:noFill/>
          </a:ln>
        </p:spPr>
        <p:txBody>
          <a:bodyPr wrap="square" anchor="t">
            <a:spAutoFit/>
          </a:bodyPr>
          <a:lstStyle/>
          <a:p>
            <a:pPr>
              <a:lnSpc>
                <a:spcPct val="15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2.“她那修长美妙的身体犹如被空中托住了，衬着蓝天白云，酷似郭煌壁画中凌空翔舞的“飞天”。这句中“托”字有何表达效果？  </a:t>
            </a:r>
          </a:p>
          <a:p>
            <a:pPr>
              <a:lnSpc>
                <a:spcPct val="150000"/>
              </a:lnSpc>
            </a:pP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一个“托” 字犹如定格在空中，从而更加表现出吕伟身材的修长、美妙、轻盈的特点，为下文的精彩表现埋下伏笔。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sp>
        <p:nvSpPr>
          <p:cNvPr id="6" name="文本框 1"/>
          <p:cNvSpPr txBox="1"/>
          <p:nvPr/>
        </p:nvSpPr>
        <p:spPr>
          <a:xfrm>
            <a:off x="623570" y="1290320"/>
            <a:ext cx="11026140" cy="1140505"/>
          </a:xfrm>
          <a:prstGeom prst="rect">
            <a:avLst/>
          </a:prstGeom>
          <a:noFill/>
          <a:ln w="9525">
            <a:noFill/>
          </a:ln>
        </p:spPr>
        <p:txBody>
          <a:bodyPr wrap="square" anchor="t">
            <a:spAutoFit/>
          </a:bodyPr>
          <a:lstStyle/>
          <a:p>
            <a:pPr>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吕伟跳水动作连贯流畅，全程只有1.7秒，但作者却解说得十分清楚，这里使用了什么样的写作技巧？有何作用？</a:t>
            </a:r>
          </a:p>
        </p:txBody>
      </p:sp>
      <p:sp>
        <p:nvSpPr>
          <p:cNvPr id="7" name="文本框 5"/>
          <p:cNvSpPr txBox="1"/>
          <p:nvPr/>
        </p:nvSpPr>
        <p:spPr>
          <a:xfrm>
            <a:off x="701040" y="2737155"/>
            <a:ext cx="10871200" cy="2947025"/>
          </a:xfrm>
          <a:prstGeom prst="rect">
            <a:avLst/>
          </a:prstGeom>
          <a:noFill/>
          <a:ln w="9525">
            <a:noFill/>
          </a:ln>
        </p:spPr>
        <p:txBody>
          <a:bodyPr wrap="square" anchor="t">
            <a:spAutoFit/>
          </a:bodyPr>
          <a:lstStyle/>
          <a:p>
            <a:pPr>
              <a:lnSpc>
                <a:spcPct val="15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写法上重点采用了</a:t>
            </a: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特写镜头</a:t>
            </a:r>
            <a:r>
              <a:rPr lang="zh-CN" altLang="en-US" dirty="0">
                <a:latin typeface="Arial" panose="020B0604020202020204" pitchFamily="34" charset="0"/>
                <a:ea typeface="思源黑体 CN Regular" panose="020B0500000000000000" pitchFamily="34" charset="-122"/>
                <a:sym typeface="Arial" panose="020B0604020202020204" pitchFamily="34" charset="0"/>
              </a:rPr>
              <a:t>。特写就是要对报道的某些局部做突出的重点的描绘，而不是面面俱到的泛泛之笔。但这篇特写没有写整个紧张曲折的过程，没有写赢得金牌后五星红旗如何在赛场上冉冉升起，也没有写她平时怎样刻苦练功终于今日为国争得荣誉。而是全靠记者现场观察，所摄取的只是跳水冠军吕伟最后夺冠的一刹那，并把这一刹那，及一连串的跳水动作用电影分镜头的艺术表现手法，逐一摄下、定格、放大，如“轻舒双臂，向上高举”、“轻轻一蹬”、“向前翻腾一周半”、“空中转体三周”、“插进碧波之中”等等。这一系列短语把吕伟的5136这个高难动作分解成一连串特写镜头、慢镜头，描摹出吕伟精彩刹那的具体形象让读者产生了比看电视还要深刻的印象，这就是典型的特写形态。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拓展探究</a:t>
              </a:r>
            </a:p>
          </p:txBody>
        </p:sp>
      </p:grpSp>
      <p:sp>
        <p:nvSpPr>
          <p:cNvPr id="6" name="文本框 1"/>
          <p:cNvSpPr txBox="1"/>
          <p:nvPr/>
        </p:nvSpPr>
        <p:spPr>
          <a:xfrm>
            <a:off x="814705" y="1377950"/>
            <a:ext cx="10788015" cy="668901"/>
          </a:xfrm>
          <a:prstGeom prst="rect">
            <a:avLst/>
          </a:prstGeom>
          <a:noFill/>
          <a:ln w="9525">
            <a:noFill/>
          </a:ln>
        </p:spPr>
        <p:txBody>
          <a:bodyPr wrap="square" anchor="t">
            <a:spAutoFit/>
          </a:bodyPr>
          <a:lstStyle/>
          <a:p>
            <a:pPr>
              <a:lnSpc>
                <a:spcPct val="150000"/>
              </a:lnSpc>
            </a:pP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1. </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议一议，文章以“‘飞天’凌空”为题有什么妙处？  </a:t>
            </a:r>
          </a:p>
        </p:txBody>
      </p:sp>
      <p:sp>
        <p:nvSpPr>
          <p:cNvPr id="7" name="文本框 1"/>
          <p:cNvSpPr txBox="1"/>
          <p:nvPr/>
        </p:nvSpPr>
        <p:spPr>
          <a:xfrm>
            <a:off x="814705" y="2543639"/>
            <a:ext cx="6155055" cy="2929072"/>
          </a:xfrm>
          <a:prstGeom prst="rect">
            <a:avLst/>
          </a:prstGeom>
          <a:noFill/>
          <a:ln w="9525">
            <a:noFill/>
          </a:ln>
        </p:spPr>
        <p:txBody>
          <a:bodyPr wrap="square" anchor="t">
            <a:spAutoFit/>
          </a:bodyPr>
          <a:lstStyle/>
          <a:p>
            <a:pPr>
              <a:lnSpc>
                <a:spcPct val="200000"/>
              </a:lnSpc>
            </a:pP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敦煌壁画中著名的“飞天”是飘飘欲飞的仙女，以“‘飞天’凌空”为题，比喻跳水姑娘如仙女般优美绝伦，增加了特写的文采，使动作更加可视可感。</a:t>
            </a: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135" y="27965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拓展探究</a:t>
              </a:r>
            </a:p>
          </p:txBody>
        </p:sp>
      </p:grpSp>
      <p:sp>
        <p:nvSpPr>
          <p:cNvPr id="9" name="文本框 1"/>
          <p:cNvSpPr txBox="1"/>
          <p:nvPr/>
        </p:nvSpPr>
        <p:spPr>
          <a:xfrm>
            <a:off x="676592" y="1547622"/>
            <a:ext cx="7091680" cy="583565"/>
          </a:xfrm>
          <a:prstGeom prst="rect">
            <a:avLst/>
          </a:prstGeom>
          <a:noFill/>
          <a:ln w="9525">
            <a:noFill/>
          </a:ln>
        </p:spPr>
        <p:txBody>
          <a:bodyPr wrap="none" anchor="t">
            <a:spAutoFit/>
          </a:bodyPr>
          <a:lstStyle/>
          <a:p>
            <a:pPr eaLnBrk="0" hangingPunct="0">
              <a:buSzTx/>
            </a:pPr>
            <a:r>
              <a:rPr lang="en-US" altLang="zh-CN" sz="3200" dirty="0">
                <a:solidFill>
                  <a:srgbClr val="00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2.</a:t>
            </a:r>
            <a:r>
              <a:rPr lang="zh-CN" altLang="en-US" sz="3200" dirty="0">
                <a:solidFill>
                  <a:srgbClr val="00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想一想，</a:t>
            </a:r>
            <a:r>
              <a:rPr lang="zh-CN" altLang="zh-CN" sz="3200" dirty="0">
                <a:solidFill>
                  <a:srgbClr val="000000"/>
                </a:solidFill>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本篇特写的结尾有何作用？</a:t>
            </a:r>
            <a:endParaRPr lang="zh-CN" altLang="en-US" sz="32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endParaRPr>
          </a:p>
        </p:txBody>
      </p:sp>
      <p:sp>
        <p:nvSpPr>
          <p:cNvPr id="10" name="矩形 9"/>
          <p:cNvSpPr/>
          <p:nvPr/>
        </p:nvSpPr>
        <p:spPr>
          <a:xfrm>
            <a:off x="961552" y="2441308"/>
            <a:ext cx="10056015" cy="523220"/>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defRPr/>
            </a:pPr>
            <a:r>
              <a:rPr kumimoji="0" lang="zh-CN" altLang="zh-CN" sz="2800" b="1" i="0" u="none" strike="noStrike" kern="1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Times New Roman" panose="02020603050405020304"/>
                <a:sym typeface="Arial" panose="020B0604020202020204" pitchFamily="34" charset="0"/>
              </a:rPr>
              <a:t>运用侧面描写，突显了体育健儿奋力拼搏为祖国争光的主题。</a:t>
            </a:r>
          </a:p>
        </p:txBody>
      </p:sp>
      <p:sp>
        <p:nvSpPr>
          <p:cNvPr id="11" name="文本框 4"/>
          <p:cNvSpPr txBox="1"/>
          <p:nvPr/>
        </p:nvSpPr>
        <p:spPr>
          <a:xfrm>
            <a:off x="676592" y="3598741"/>
            <a:ext cx="10423525" cy="2061210"/>
          </a:xfrm>
          <a:prstGeom prst="rect">
            <a:avLst/>
          </a:prstGeom>
          <a:noFill/>
          <a:ln w="9525">
            <a:noFill/>
          </a:ln>
        </p:spPr>
        <p:txBody>
          <a:bodyPr wrap="square" anchor="t">
            <a:spAutoFit/>
          </a:bodyPr>
          <a:lstStyle/>
          <a:p>
            <a:r>
              <a:rPr lang="en-US" altLang="zh-CN" sz="32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3</a:t>
            </a:r>
            <a:r>
              <a:rPr lang="zh-CN" altLang="en-US" sz="32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.说一说，这篇特写表现了作者怎样的思想感情</a:t>
            </a:r>
            <a:r>
              <a:rPr lang="en-US" altLang="zh-CN" sz="32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a:t>
            </a:r>
            <a:endParaRPr lang="zh-CN" altLang="en-US" sz="3200" dirty="0">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endParaRPr>
          </a:p>
          <a:p>
            <a:endParaRPr lang="zh-CN" altLang="en-US" sz="3200" dirty="0">
              <a:latin typeface="Arial" panose="020B0604020202020204" pitchFamily="34" charset="0"/>
              <a:ea typeface="思源黑体 CN Regular" panose="020B0500000000000000" pitchFamily="34" charset="-122"/>
              <a:sym typeface="Arial" panose="020B0604020202020204" pitchFamily="34" charset="0"/>
            </a:endParaRPr>
          </a:p>
          <a:p>
            <a:r>
              <a:rPr lang="zh-CN" altLang="en-US" sz="32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32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对运动员吕伟为国争光的赞美，为 中国有这样优秀的   跳水运动员而自豪，表达作者对祖国的热爱之情。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小结</a:t>
              </a:r>
            </a:p>
          </p:txBody>
        </p:sp>
      </p:grpSp>
      <p:sp>
        <p:nvSpPr>
          <p:cNvPr id="12" name="文本框 11"/>
          <p:cNvSpPr txBox="1"/>
          <p:nvPr/>
        </p:nvSpPr>
        <p:spPr>
          <a:xfrm>
            <a:off x="930117" y="1764665"/>
            <a:ext cx="10170160" cy="3606757"/>
          </a:xfrm>
          <a:prstGeom prst="rect">
            <a:avLst/>
          </a:prstGeom>
          <a:noFill/>
          <a:ln w="9525">
            <a:solidFill>
              <a:srgbClr val="FFC000"/>
            </a:solidFill>
          </a:ln>
        </p:spPr>
        <p:txBody>
          <a:bodyPr wrap="square" anchor="t">
            <a:spAutoFit/>
          </a:bodyPr>
          <a:lstStyle/>
          <a:p>
            <a:pPr>
              <a:lnSpc>
                <a:spcPct val="250000"/>
              </a:lnSpc>
            </a:pPr>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这篇新闻特写，善于捕捉瞬间，落笔集中突出一点，在一秒七的时间里，记者层次鲜明地描绘了一幅美丽的“飞天”画卷。文势有起有伏，动静相宜侧面烘托，将体育健儿奋力拼搏为祖国争光的主题突显出来，不仅是一篇非常优秀的人物特写，更是一篇不可多得的美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板书设计</a:t>
              </a:r>
            </a:p>
          </p:txBody>
        </p:sp>
      </p:grpSp>
      <p:pic>
        <p:nvPicPr>
          <p:cNvPr id="7" name="图片 6"/>
          <p:cNvPicPr>
            <a:picLocks noChangeAspect="1"/>
          </p:cNvPicPr>
          <p:nvPr/>
        </p:nvPicPr>
        <p:blipFill>
          <a:blip r:embed="rId4"/>
          <a:stretch>
            <a:fillRect/>
          </a:stretch>
        </p:blipFill>
        <p:spPr>
          <a:xfrm>
            <a:off x="1184275" y="1679575"/>
            <a:ext cx="10410825" cy="4368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14" name="矩形: 圆角 13"/>
          <p:cNvSpPr/>
          <p:nvPr/>
        </p:nvSpPr>
        <p:spPr>
          <a:xfrm>
            <a:off x="3368463" y="2921168"/>
            <a:ext cx="5515227" cy="923330"/>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文本框 15"/>
          <p:cNvSpPr txBox="1"/>
          <p:nvPr/>
        </p:nvSpPr>
        <p:spPr>
          <a:xfrm>
            <a:off x="3630542" y="3013501"/>
            <a:ext cx="4991068" cy="830997"/>
          </a:xfrm>
          <a:prstGeom prst="rect">
            <a:avLst/>
          </a:prstGeom>
          <a:noFill/>
        </p:spPr>
        <p:txBody>
          <a:bodyPr wrap="square" rtlCol="0">
            <a:spAutoFit/>
          </a:bodyPr>
          <a:lstStyle/>
          <a:p>
            <a:pPr algn="ctr"/>
            <a:r>
              <a:rPr lang="zh-CN" altLang="en-US" sz="4800" b="1"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sym typeface="Arial" panose="020B0604020202020204" pitchFamily="34" charset="0"/>
              </a:rPr>
              <a:t>感谢各位的聆听</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学习目标</a:t>
              </a:r>
            </a:p>
          </p:txBody>
        </p:sp>
      </p:grpSp>
      <p:sp>
        <p:nvSpPr>
          <p:cNvPr id="7" name="文本框 6"/>
          <p:cNvSpPr txBox="1"/>
          <p:nvPr/>
        </p:nvSpPr>
        <p:spPr>
          <a:xfrm>
            <a:off x="716280" y="1183086"/>
            <a:ext cx="10637520" cy="2203167"/>
          </a:xfrm>
          <a:prstGeom prst="rect">
            <a:avLst/>
          </a:prstGeom>
          <a:noFill/>
        </p:spPr>
        <p:txBody>
          <a:bodyPr wrap="square">
            <a:spAutoFit/>
          </a:bodyPr>
          <a:lstStyle/>
          <a:p>
            <a:pPr>
              <a:lnSpc>
                <a:spcPct val="20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1.了解这则特写的有关内容，培养学生阅读新闻的能力。</a:t>
            </a:r>
          </a:p>
          <a:p>
            <a:pPr>
              <a:lnSpc>
                <a:spcPct val="20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2.学习本文妙用修辞、动静结合、正面与侧面结合的写作手法。</a:t>
            </a:r>
          </a:p>
          <a:p>
            <a:pPr>
              <a:lnSpc>
                <a:spcPct val="20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3.学习运动员不怕困难勇于拼搏的精神，增强民族自豪感。</a:t>
            </a:r>
          </a:p>
        </p:txBody>
      </p:sp>
      <p:sp>
        <p:nvSpPr>
          <p:cNvPr id="15" name="文本框 14"/>
          <p:cNvSpPr txBox="1"/>
          <p:nvPr/>
        </p:nvSpPr>
        <p:spPr>
          <a:xfrm>
            <a:off x="716280" y="4563810"/>
            <a:ext cx="10637520" cy="1464503"/>
          </a:xfrm>
          <a:prstGeom prst="rect">
            <a:avLst/>
          </a:prstGeom>
          <a:noFill/>
        </p:spPr>
        <p:txBody>
          <a:bodyPr wrap="square">
            <a:spAutoFit/>
          </a:bodyPr>
          <a:lstStyle/>
          <a:p>
            <a:pPr>
              <a:lnSpc>
                <a:spcPct val="200000"/>
              </a:lnSpc>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认真阅读新闻，领会文章内容，了解这则新闻的意义，</a:t>
            </a:r>
          </a:p>
          <a:p>
            <a:pPr>
              <a:lnSpc>
                <a:spcPct val="200000"/>
              </a:lnSpc>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学习运动员不怕困难勇于拼搏的精神，增强民族自豪感。</a:t>
            </a:r>
          </a:p>
        </p:txBody>
      </p:sp>
      <p:grpSp>
        <p:nvGrpSpPr>
          <p:cNvPr id="17" name="组合 16"/>
          <p:cNvGrpSpPr/>
          <p:nvPr/>
        </p:nvGrpSpPr>
        <p:grpSpPr>
          <a:xfrm>
            <a:off x="533877" y="3578844"/>
            <a:ext cx="4518975" cy="853335"/>
            <a:chOff x="320040" y="167640"/>
            <a:chExt cx="4518975" cy="853335"/>
          </a:xfrm>
        </p:grpSpPr>
        <p:sp>
          <p:nvSpPr>
            <p:cNvPr id="18" name="椭圆 17"/>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文本框 19"/>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重点难点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简介背景</a:t>
              </a:r>
            </a:p>
          </p:txBody>
        </p:sp>
      </p:grpSp>
      <p:sp>
        <p:nvSpPr>
          <p:cNvPr id="11" name="文本框 1"/>
          <p:cNvSpPr txBox="1"/>
          <p:nvPr/>
        </p:nvSpPr>
        <p:spPr>
          <a:xfrm>
            <a:off x="814070" y="1734820"/>
            <a:ext cx="10563860" cy="3898568"/>
          </a:xfrm>
          <a:prstGeom prst="rect">
            <a:avLst/>
          </a:prstGeom>
          <a:noFill/>
          <a:ln w="9525">
            <a:solidFill>
              <a:srgbClr val="FFC000"/>
            </a:solidFill>
          </a:ln>
        </p:spPr>
        <p:txBody>
          <a:bodyPr wrap="square" anchor="t">
            <a:spAutoFit/>
          </a:bodyPr>
          <a:lstStyle/>
          <a:p>
            <a:pPr>
              <a:lnSpc>
                <a:spcPct val="150000"/>
              </a:lnSpc>
            </a:pP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1982年11月，在新德里举行的第9届亚运会，是“文革”后中国派选手参加的第一个国际性综合大型运动会，吸引了国内众多媒体的目光。女子10米高台跳水是中国的优势项目，夺魁不成问题，仅仅写一篇消息通报赛况不足以吸引读者的眼球，也容易与其他媒体的报道撞车。于是作者独辟蹊径，采用新闻特写的形式，捕捉、截取新秀吕伟比赛中的几个场景，以动作分解的方式，精雕细刻，徐徐写来，从高、险、难、美四个字上下功夫，再现了吕伟夺魁的精彩瞬间，让读者身临其境般欣赏“飞天”凌空的美丽画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sp>
        <p:nvSpPr>
          <p:cNvPr id="7" name="文本框 1"/>
          <p:cNvSpPr txBox="1"/>
          <p:nvPr/>
        </p:nvSpPr>
        <p:spPr>
          <a:xfrm>
            <a:off x="747476" y="1678265"/>
            <a:ext cx="10697048" cy="4455835"/>
          </a:xfrm>
          <a:prstGeom prst="rect">
            <a:avLst/>
          </a:prstGeom>
          <a:noFill/>
          <a:ln w="9525">
            <a:solidFill>
              <a:srgbClr val="FFC000"/>
            </a:solidFill>
          </a:ln>
        </p:spPr>
        <p:txBody>
          <a:bodyPr wrap="square" anchor="t">
            <a:spAutoFit/>
          </a:bodyPr>
          <a:lstStyle/>
          <a:p>
            <a:pPr eaLnBrk="0" hangingPunct="0">
              <a:lnSpc>
                <a:spcPct val="150000"/>
              </a:lnSpc>
            </a:pP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所谓特写</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，本是摄影、电视、电影的一种常用手法，指拍摄人或物的某一部分，使之放大占据整个画面，形成强烈视觉效果，以增强艺术表现力。</a:t>
            </a:r>
          </a:p>
          <a:p>
            <a:pPr eaLnBrk="0" hangingPunct="0">
              <a:lnSpc>
                <a:spcPct val="150000"/>
              </a:lnSpc>
            </a:pP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新闻特写</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，是指采用类似于</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特写</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的手法，以</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形象化的描写</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作为主要表现手段，截取新闻事件中最</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具有价值</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最生动感人</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最富有特征的片段和部分予以放大</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，从而鲜明再现</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典型人物</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事件</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场景</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的一种新闻体裁。</a:t>
            </a:r>
          </a:p>
          <a:p>
            <a:pPr eaLnBrk="0" hangingPunct="0">
              <a:lnSpc>
                <a:spcPct val="150000"/>
              </a:lnSpc>
            </a:pP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新闻特写</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兼有</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新闻</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和</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文学</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的特点，但由于其强调</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新闻性</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时效性</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和</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真实性</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，所以更接近于</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通讯体裁</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p>
          <a:p>
            <a:pPr eaLnBrk="0" hangingPunct="0">
              <a:lnSpc>
                <a:spcPct val="150000"/>
              </a:lnSpc>
            </a:pP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graphicFrame>
        <p:nvGraphicFramePr>
          <p:cNvPr id="6" name="表格 5"/>
          <p:cNvGraphicFramePr/>
          <p:nvPr>
            <p:custDataLst>
              <p:tags r:id="rId1"/>
            </p:custDataLst>
          </p:nvPr>
        </p:nvGraphicFramePr>
        <p:xfrm>
          <a:off x="792480" y="1463443"/>
          <a:ext cx="10726420" cy="4732252"/>
        </p:xfrm>
        <a:graphic>
          <a:graphicData uri="http://schemas.openxmlformats.org/drawingml/2006/table">
            <a:tbl>
              <a:tblPr firstRow="1" bandRow="1">
                <a:tableStyleId>{69C7853C-536D-4A76-A0AE-DD22124D55A5}</a:tableStyleId>
              </a:tblPr>
              <a:tblGrid>
                <a:gridCol w="2056121">
                  <a:extLst>
                    <a:ext uri="{9D8B030D-6E8A-4147-A177-3AD203B41FA5}">
                      <a16:colId xmlns:a16="http://schemas.microsoft.com/office/drawing/2014/main" val="20000"/>
                    </a:ext>
                  </a:extLst>
                </a:gridCol>
                <a:gridCol w="3947191">
                  <a:extLst>
                    <a:ext uri="{9D8B030D-6E8A-4147-A177-3AD203B41FA5}">
                      <a16:colId xmlns:a16="http://schemas.microsoft.com/office/drawing/2014/main" val="20001"/>
                    </a:ext>
                  </a:extLst>
                </a:gridCol>
                <a:gridCol w="4723108">
                  <a:extLst>
                    <a:ext uri="{9D8B030D-6E8A-4147-A177-3AD203B41FA5}">
                      <a16:colId xmlns:a16="http://schemas.microsoft.com/office/drawing/2014/main" val="20002"/>
                    </a:ext>
                  </a:extLst>
                </a:gridCol>
              </a:tblGrid>
              <a:tr h="537471">
                <a:tc>
                  <a:txBody>
                    <a:bodyPr/>
                    <a:lstStyle/>
                    <a:p>
                      <a:pPr indent="0" algn="ctr">
                        <a:buNone/>
                      </a:pPr>
                      <a:r>
                        <a:rPr lang="en-US" sz="2400" b="0" dirty="0" err="1">
                          <a:latin typeface="Arial" panose="020B0604020202020204" pitchFamily="34" charset="0"/>
                          <a:ea typeface="思源黑体 CN Regular" panose="020B0500000000000000" pitchFamily="34" charset="-122"/>
                          <a:sym typeface="Arial" panose="020B0604020202020204" pitchFamily="34" charset="0"/>
                        </a:rPr>
                        <a:t>比较异同</a:t>
                      </a:r>
                      <a:endParaRPr lang="en-US" altLang="en-US" sz="2400" b="0" dirty="0">
                        <a:latin typeface="Arial" panose="020B0604020202020204" pitchFamily="34" charset="0"/>
                        <a:ea typeface="思源黑体 CN Regular" panose="020B0500000000000000" pitchFamily="34" charset="-122"/>
                        <a:sym typeface="Arial" panose="020B0604020202020204" pitchFamily="34" charset="0"/>
                      </a:endParaRPr>
                    </a:p>
                  </a:txBody>
                  <a:tcPr marL="68580" marR="68580" marT="0" marB="0" anchor="ctr">
                    <a:solidFill>
                      <a:schemeClr val="bg2">
                        <a:lumMod val="50000"/>
                      </a:schemeClr>
                    </a:solidFill>
                  </a:tcPr>
                </a:tc>
                <a:tc>
                  <a:txBody>
                    <a:bodyPr/>
                    <a:lstStyle/>
                    <a:p>
                      <a:pPr indent="0" algn="ctr">
                        <a:buNone/>
                      </a:pPr>
                      <a:r>
                        <a:rPr lang="en-US" sz="2400" b="0" dirty="0" err="1">
                          <a:latin typeface="Arial" panose="020B0604020202020204" pitchFamily="34" charset="0"/>
                          <a:ea typeface="思源黑体 CN Regular" panose="020B0500000000000000" pitchFamily="34" charset="-122"/>
                          <a:sym typeface="Arial" panose="020B0604020202020204" pitchFamily="34" charset="0"/>
                        </a:rPr>
                        <a:t>相同点</a:t>
                      </a:r>
                      <a:endParaRPr lang="en-US" altLang="en-US" sz="2400" b="0" dirty="0">
                        <a:latin typeface="Arial" panose="020B0604020202020204" pitchFamily="34" charset="0"/>
                        <a:ea typeface="思源黑体 CN Regular" panose="020B0500000000000000" pitchFamily="34" charset="-122"/>
                        <a:sym typeface="Arial" panose="020B0604020202020204" pitchFamily="34" charset="0"/>
                      </a:endParaRPr>
                    </a:p>
                  </a:txBody>
                  <a:tcPr marL="68580" marR="68580" marT="0" marB="0" anchor="ctr">
                    <a:solidFill>
                      <a:schemeClr val="bg2">
                        <a:lumMod val="50000"/>
                      </a:schemeClr>
                    </a:solidFill>
                  </a:tcPr>
                </a:tc>
                <a:tc>
                  <a:txBody>
                    <a:bodyPr/>
                    <a:lstStyle/>
                    <a:p>
                      <a:pPr indent="0" algn="ctr">
                        <a:buNone/>
                      </a:pPr>
                      <a:r>
                        <a:rPr lang="en-US" sz="2400" b="0" dirty="0" err="1">
                          <a:latin typeface="Arial" panose="020B0604020202020204" pitchFamily="34" charset="0"/>
                          <a:ea typeface="思源黑体 CN Regular" panose="020B0500000000000000" pitchFamily="34" charset="-122"/>
                          <a:sym typeface="Arial" panose="020B0604020202020204" pitchFamily="34" charset="0"/>
                        </a:rPr>
                        <a:t>不同点</a:t>
                      </a:r>
                      <a:endParaRPr lang="en-US" altLang="en-US" sz="2400" b="0" dirty="0">
                        <a:latin typeface="Arial" panose="020B0604020202020204" pitchFamily="34" charset="0"/>
                        <a:ea typeface="思源黑体 CN Regular" panose="020B0500000000000000" pitchFamily="34" charset="-122"/>
                        <a:sym typeface="Arial" panose="020B0604020202020204" pitchFamily="34" charset="0"/>
                      </a:endParaRPr>
                    </a:p>
                  </a:txBody>
                  <a:tcPr marL="68580" marR="68580" marT="0" marB="0" anchor="ctr">
                    <a:solidFill>
                      <a:schemeClr val="bg2">
                        <a:lumMod val="50000"/>
                      </a:schemeClr>
                    </a:solidFill>
                  </a:tcPr>
                </a:tc>
                <a:extLst>
                  <a:ext uri="{0D108BD9-81ED-4DB2-BD59-A6C34878D82A}">
                    <a16:rowId xmlns:a16="http://schemas.microsoft.com/office/drawing/2014/main" val="10000"/>
                  </a:ext>
                </a:extLst>
              </a:tr>
              <a:tr h="2119462">
                <a:tc>
                  <a:txBody>
                    <a:bodyPr/>
                    <a:lstStyle/>
                    <a:p>
                      <a:pPr indent="0" algn="ctr">
                        <a:buNone/>
                      </a:pPr>
                      <a:r>
                        <a:rPr lang="en-US" sz="1800" b="0">
                          <a:solidFill>
                            <a:srgbClr val="FF0000"/>
                          </a:solidFill>
                          <a:latin typeface="Arial" panose="020B0604020202020204" pitchFamily="34" charset="0"/>
                          <a:ea typeface="思源黑体 CN Regular" panose="020B0500000000000000" pitchFamily="34" charset="-122"/>
                          <a:sym typeface="Arial" panose="020B0604020202020204" pitchFamily="34" charset="0"/>
                        </a:rPr>
                        <a:t>新闻特写</a:t>
                      </a:r>
                      <a:r>
                        <a:rPr lang="en-US" sz="1800" b="0">
                          <a:latin typeface="Arial" panose="020B0604020202020204" pitchFamily="34" charset="0"/>
                          <a:ea typeface="思源黑体 CN Regular" panose="020B0500000000000000" pitchFamily="34" charset="-122"/>
                          <a:sym typeface="Arial" panose="020B0604020202020204" pitchFamily="34" charset="0"/>
                        </a:rPr>
                        <a:t>与</a:t>
                      </a:r>
                    </a:p>
                    <a:p>
                      <a:pPr indent="0" algn="ctr">
                        <a:buNone/>
                      </a:pPr>
                      <a:r>
                        <a:rPr lang="en-US" sz="1800" b="0">
                          <a:solidFill>
                            <a:srgbClr val="00B0F0"/>
                          </a:solidFill>
                          <a:latin typeface="Arial" panose="020B0604020202020204" pitchFamily="34" charset="0"/>
                          <a:ea typeface="思源黑体 CN Regular" panose="020B0500000000000000" pitchFamily="34" charset="-122"/>
                          <a:sym typeface="Arial" panose="020B0604020202020204" pitchFamily="34" charset="0"/>
                        </a:rPr>
                        <a:t>消息</a:t>
                      </a:r>
                      <a:r>
                        <a:rPr lang="en-US" sz="1800" b="0">
                          <a:latin typeface="Arial" panose="020B0604020202020204" pitchFamily="34" charset="0"/>
                          <a:ea typeface="思源黑体 CN Regular" panose="020B0500000000000000" pitchFamily="34" charset="-122"/>
                          <a:sym typeface="Arial" panose="020B0604020202020204" pitchFamily="34" charset="0"/>
                        </a:rPr>
                        <a:t>的异同</a:t>
                      </a:r>
                      <a:endParaRPr lang="en-US" altLang="en-US" sz="1800" b="0">
                        <a:latin typeface="Arial" panose="020B0604020202020204" pitchFamily="34" charset="0"/>
                        <a:ea typeface="思源黑体 CN Regular" panose="020B0500000000000000" pitchFamily="34" charset="-122"/>
                        <a:sym typeface="Arial" panose="020B0604020202020204" pitchFamily="34" charset="0"/>
                      </a:endParaRPr>
                    </a:p>
                  </a:txBody>
                  <a:tcPr marL="68580" marR="68580" marT="0" marB="0" anchor="ctr">
                    <a:solidFill>
                      <a:schemeClr val="bg1"/>
                    </a:solidFill>
                  </a:tcPr>
                </a:tc>
                <a:tc>
                  <a:txBody>
                    <a:bodyPr/>
                    <a:lstStyle/>
                    <a:p>
                      <a:pPr indent="0" algn="l">
                        <a:lnSpc>
                          <a:spcPct val="150000"/>
                        </a:lnSpc>
                        <a:buNone/>
                      </a:pPr>
                      <a:r>
                        <a:rPr lang="en-US" sz="1800" b="0" dirty="0">
                          <a:latin typeface="Arial" panose="020B0604020202020204" pitchFamily="34" charset="0"/>
                          <a:ea typeface="思源黑体 CN Regular" panose="020B0500000000000000" pitchFamily="34" charset="-122"/>
                          <a:sym typeface="Arial" panose="020B0604020202020204" pitchFamily="34" charset="0"/>
                        </a:rPr>
                        <a:t>1.简要和迅速地报道新闻事实，是新闻特写与消息的共同点所在。</a:t>
                      </a:r>
                    </a:p>
                    <a:p>
                      <a:pPr indent="0" algn="l">
                        <a:lnSpc>
                          <a:spcPct val="150000"/>
                        </a:lnSpc>
                        <a:buNone/>
                      </a:pPr>
                      <a:r>
                        <a:rPr lang="en-US" sz="1800" b="0" dirty="0">
                          <a:latin typeface="Arial" panose="020B0604020202020204" pitchFamily="34" charset="0"/>
                          <a:ea typeface="思源黑体 CN Regular" panose="020B0500000000000000" pitchFamily="34" charset="-122"/>
                          <a:sym typeface="Arial" panose="020B0604020202020204" pitchFamily="34" charset="0"/>
                        </a:rPr>
                        <a:t>2. </a:t>
                      </a:r>
                      <a:r>
                        <a:rPr lang="en-US" sz="1800" b="0" dirty="0" err="1">
                          <a:latin typeface="Arial" panose="020B0604020202020204" pitchFamily="34" charset="0"/>
                          <a:ea typeface="思源黑体 CN Regular" panose="020B0500000000000000" pitchFamily="34" charset="-122"/>
                          <a:sym typeface="Arial" panose="020B0604020202020204" pitchFamily="34" charset="0"/>
                        </a:rPr>
                        <a:t>重视运用形象思维，采取多种文学手法，生动形象地报道新闻事实</a:t>
                      </a:r>
                      <a:r>
                        <a:rPr lang="en-US" sz="1800" b="0" dirty="0">
                          <a:latin typeface="Arial" panose="020B0604020202020204" pitchFamily="34" charset="0"/>
                          <a:ea typeface="思源黑体 CN Regular" panose="020B0500000000000000" pitchFamily="34" charset="-122"/>
                          <a:sym typeface="Arial" panose="020B0604020202020204" pitchFamily="34" charset="0"/>
                        </a:rPr>
                        <a:t>。</a:t>
                      </a:r>
                      <a:endParaRPr lang="en-US" altLang="en-US" sz="1800" b="0" dirty="0">
                        <a:latin typeface="Arial" panose="020B0604020202020204" pitchFamily="34" charset="0"/>
                        <a:ea typeface="思源黑体 CN Regular" panose="020B0500000000000000" pitchFamily="34" charset="-122"/>
                        <a:sym typeface="Arial" panose="020B0604020202020204" pitchFamily="34" charset="0"/>
                      </a:endParaRPr>
                    </a:p>
                  </a:txBody>
                  <a:tcPr marL="68580" marR="68580" marT="0" marB="0" anchor="ctr">
                    <a:solidFill>
                      <a:schemeClr val="bg1"/>
                    </a:solidFill>
                  </a:tcPr>
                </a:tc>
                <a:tc>
                  <a:txBody>
                    <a:bodyPr/>
                    <a:lstStyle/>
                    <a:p>
                      <a:pPr indent="0" algn="l">
                        <a:lnSpc>
                          <a:spcPct val="150000"/>
                        </a:lnSpc>
                        <a:buNone/>
                      </a:pPr>
                      <a:r>
                        <a:rPr lang="en-US" sz="1800" b="0">
                          <a:latin typeface="Arial" panose="020B0604020202020204" pitchFamily="34" charset="0"/>
                          <a:ea typeface="思源黑体 CN Regular" panose="020B0500000000000000" pitchFamily="34" charset="-122"/>
                          <a:sym typeface="Arial" panose="020B0604020202020204" pitchFamily="34" charset="0"/>
                        </a:rPr>
                        <a:t>1.消息往往要报道新闻事件的全过程。2.新闻特写则主要描绘新闻事件中的片段。 </a:t>
                      </a:r>
                      <a:endParaRPr lang="en-US" altLang="en-US" sz="1800" b="0">
                        <a:latin typeface="Arial" panose="020B0604020202020204" pitchFamily="34" charset="0"/>
                        <a:ea typeface="思源黑体 CN Regular" panose="020B0500000000000000" pitchFamily="34" charset="-122"/>
                        <a:sym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1"/>
                  </a:ext>
                </a:extLst>
              </a:tr>
              <a:tr h="2075319">
                <a:tc>
                  <a:txBody>
                    <a:bodyPr/>
                    <a:lstStyle/>
                    <a:p>
                      <a:pPr indent="0" algn="ctr">
                        <a:buNone/>
                      </a:pPr>
                      <a:r>
                        <a:rPr lang="en-US" sz="1800" b="0">
                          <a:solidFill>
                            <a:srgbClr val="FF0000"/>
                          </a:solidFill>
                          <a:latin typeface="Arial" panose="020B0604020202020204" pitchFamily="34" charset="0"/>
                          <a:ea typeface="思源黑体 CN Regular" panose="020B0500000000000000" pitchFamily="34" charset="-122"/>
                          <a:sym typeface="Arial" panose="020B0604020202020204" pitchFamily="34" charset="0"/>
                        </a:rPr>
                        <a:t>新闻特写</a:t>
                      </a:r>
                      <a:r>
                        <a:rPr lang="en-US" sz="1800" b="0">
                          <a:latin typeface="Arial" panose="020B0604020202020204" pitchFamily="34" charset="0"/>
                          <a:ea typeface="思源黑体 CN Regular" panose="020B0500000000000000" pitchFamily="34" charset="-122"/>
                          <a:sym typeface="Arial" panose="020B0604020202020204" pitchFamily="34" charset="0"/>
                        </a:rPr>
                        <a:t>与</a:t>
                      </a:r>
                    </a:p>
                    <a:p>
                      <a:pPr indent="0" algn="ctr">
                        <a:buNone/>
                      </a:pPr>
                      <a:r>
                        <a:rPr lang="en-US" sz="1800" b="0">
                          <a:solidFill>
                            <a:srgbClr val="00B0F0"/>
                          </a:solidFill>
                          <a:latin typeface="Arial" panose="020B0604020202020204" pitchFamily="34" charset="0"/>
                          <a:ea typeface="思源黑体 CN Regular" panose="020B0500000000000000" pitchFamily="34" charset="-122"/>
                          <a:sym typeface="Arial" panose="020B0604020202020204" pitchFamily="34" charset="0"/>
                        </a:rPr>
                        <a:t>通讯</a:t>
                      </a:r>
                      <a:r>
                        <a:rPr lang="en-US" sz="1800" b="0">
                          <a:latin typeface="Arial" panose="020B0604020202020204" pitchFamily="34" charset="0"/>
                          <a:ea typeface="思源黑体 CN Regular" panose="020B0500000000000000" pitchFamily="34" charset="-122"/>
                          <a:sym typeface="Arial" panose="020B0604020202020204" pitchFamily="34" charset="0"/>
                        </a:rPr>
                        <a:t>的异同</a:t>
                      </a:r>
                      <a:endParaRPr lang="en-US" altLang="en-US" sz="1800" b="0">
                        <a:latin typeface="Arial" panose="020B0604020202020204" pitchFamily="34" charset="0"/>
                        <a:ea typeface="思源黑体 CN Regular" panose="020B0500000000000000" pitchFamily="34" charset="-122"/>
                        <a:sym typeface="Arial" panose="020B0604020202020204" pitchFamily="34" charset="0"/>
                      </a:endParaRPr>
                    </a:p>
                  </a:txBody>
                  <a:tcPr marL="68580" marR="68580" marT="0" marB="0" anchor="ctr">
                    <a:solidFill>
                      <a:schemeClr val="bg1"/>
                    </a:solidFill>
                  </a:tcPr>
                </a:tc>
                <a:tc>
                  <a:txBody>
                    <a:bodyPr/>
                    <a:lstStyle/>
                    <a:p>
                      <a:pPr indent="0" algn="l">
                        <a:lnSpc>
                          <a:spcPct val="150000"/>
                        </a:lnSpc>
                        <a:buNone/>
                      </a:pPr>
                      <a:r>
                        <a:rPr lang="en-US" sz="1800" b="0">
                          <a:latin typeface="Arial" panose="020B0604020202020204" pitchFamily="34" charset="0"/>
                          <a:ea typeface="思源黑体 CN Regular" panose="020B0500000000000000" pitchFamily="34" charset="-122"/>
                          <a:sym typeface="Arial" panose="020B0604020202020204" pitchFamily="34" charset="0"/>
                        </a:rPr>
                        <a:t>重视运用形象思维，采取多种文学手法，生动形象地报道新闻事实。 </a:t>
                      </a:r>
                      <a:endParaRPr lang="en-US" altLang="en-US" sz="1800" b="0">
                        <a:latin typeface="Arial" panose="020B0604020202020204" pitchFamily="34" charset="0"/>
                        <a:ea typeface="思源黑体 CN Regular" panose="020B0500000000000000" pitchFamily="34" charset="-122"/>
                        <a:sym typeface="Arial" panose="020B0604020202020204" pitchFamily="34" charset="0"/>
                      </a:endParaRPr>
                    </a:p>
                  </a:txBody>
                  <a:tcPr marL="68580" marR="68580" marT="0" marB="0" anchor="ctr">
                    <a:solidFill>
                      <a:schemeClr val="bg1"/>
                    </a:solidFill>
                  </a:tcPr>
                </a:tc>
                <a:tc>
                  <a:txBody>
                    <a:bodyPr/>
                    <a:lstStyle/>
                    <a:p>
                      <a:pPr indent="0" algn="l">
                        <a:lnSpc>
                          <a:spcPct val="150000"/>
                        </a:lnSpc>
                        <a:buNone/>
                      </a:pPr>
                      <a:r>
                        <a:rPr lang="en-US" sz="1800" b="0" dirty="0">
                          <a:latin typeface="Arial" panose="020B0604020202020204" pitchFamily="34" charset="0"/>
                          <a:ea typeface="思源黑体 CN Regular" panose="020B0500000000000000" pitchFamily="34" charset="-122"/>
                          <a:sym typeface="Arial" panose="020B0604020202020204" pitchFamily="34" charset="0"/>
                        </a:rPr>
                        <a:t>在报道同一新闻事实时，通讯一般展示新闻事件的纵剖面，来龙去脉比较完整；新闻特写则是集中笔力，主要展示新闻事件的某一横剖面，着重描写精彩瞬间，并且比通讯更强调时效性和现场感。</a:t>
                      </a:r>
                      <a:endParaRPr lang="en-US" altLang="en-US" sz="1800" b="0" dirty="0">
                        <a:latin typeface="Arial" panose="020B0604020202020204" pitchFamily="34" charset="0"/>
                        <a:ea typeface="思源黑体 CN Regular" panose="020B0500000000000000" pitchFamily="34" charset="-122"/>
                        <a:sym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读一读</a:t>
              </a:r>
            </a:p>
          </p:txBody>
        </p:sp>
      </p:grpSp>
      <p:sp>
        <p:nvSpPr>
          <p:cNvPr id="7" name="文本框 6"/>
          <p:cNvSpPr txBox="1"/>
          <p:nvPr/>
        </p:nvSpPr>
        <p:spPr>
          <a:xfrm>
            <a:off x="961552" y="1675765"/>
            <a:ext cx="8789586" cy="2800254"/>
          </a:xfrm>
          <a:prstGeom prst="rect">
            <a:avLst/>
          </a:prstGeom>
          <a:noFill/>
          <a:ln w="9525">
            <a:noFill/>
          </a:ln>
        </p:spPr>
        <p:txBody>
          <a:bodyPr wrap="none" anchor="t">
            <a:spAutoFit/>
          </a:bodyPr>
          <a:lstStyle/>
          <a:p>
            <a:pPr>
              <a:lnSpc>
                <a:spcPct val="170000"/>
              </a:lnSpc>
            </a:pP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优</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雅</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掠</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过（       ）</a:t>
            </a:r>
          </a:p>
          <a:p>
            <a:pPr>
              <a:lnSpc>
                <a:spcPct val="170000"/>
              </a:lnSpc>
            </a:pP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翘</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首（      ）</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屏</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息（      ）一</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刹</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那（       ）</a:t>
            </a:r>
          </a:p>
          <a:p>
            <a:pPr>
              <a:lnSpc>
                <a:spcPct val="170000"/>
              </a:lnSpc>
            </a:pP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慷</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慨</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哧</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地（       ）</a:t>
            </a:r>
            <a:r>
              <a:rPr lang="zh-CN" altLang="en-US" sz="3600" b="1" u="sng" dirty="0">
                <a:latin typeface="Arial" panose="020B0604020202020204" pitchFamily="34" charset="0"/>
                <a:ea typeface="思源黑体 CN Regular" panose="020B0500000000000000" pitchFamily="34" charset="-122"/>
                <a:sym typeface="Arial" panose="020B0604020202020204" pitchFamily="34" charset="0"/>
              </a:rPr>
              <a:t>悄</a:t>
            </a:r>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然（        ）</a:t>
            </a:r>
          </a:p>
        </p:txBody>
      </p:sp>
      <p:sp>
        <p:nvSpPr>
          <p:cNvPr id="8" name="文本框 7"/>
          <p:cNvSpPr txBox="1"/>
          <p:nvPr/>
        </p:nvSpPr>
        <p:spPr>
          <a:xfrm>
            <a:off x="2521438" y="1969231"/>
            <a:ext cx="585417" cy="523220"/>
          </a:xfrm>
          <a:prstGeom prst="rect">
            <a:avLst/>
          </a:prstGeom>
          <a:noFill/>
          <a:ln w="9525">
            <a:noFill/>
          </a:ln>
        </p:spPr>
        <p:txBody>
          <a:bodyPr wrap="none" anchor="t">
            <a:spAutoFit/>
          </a:bodyPr>
          <a:lstStyle/>
          <a:p>
            <a:r>
              <a:rPr lang="en-US" altLang="zh-CN" sz="2800" b="1" dirty="0" err="1">
                <a:solidFill>
                  <a:schemeClr val="accent2"/>
                </a:solidFill>
                <a:latin typeface="Arial" panose="020B0604020202020204" pitchFamily="34" charset="0"/>
                <a:ea typeface="思源黑体 CN Regular" panose="020B0500000000000000" pitchFamily="34" charset="-122"/>
                <a:sym typeface="Arial" panose="020B0604020202020204" pitchFamily="34" charset="0"/>
              </a:rPr>
              <a:t>yǎ</a:t>
            </a:r>
            <a:endParaRPr lang="en-US" altLang="zh-CN" sz="2800" b="1" dirty="0">
              <a:solidFill>
                <a:schemeClr val="accent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5199073" y="1951858"/>
            <a:ext cx="704039" cy="523220"/>
          </a:xfrm>
          <a:prstGeom prst="rect">
            <a:avLst/>
          </a:prstGeom>
          <a:noFill/>
          <a:ln w="9525">
            <a:noFill/>
          </a:ln>
        </p:spPr>
        <p:txBody>
          <a:bodyPr wrap="none" anchor="t">
            <a:spAutoFit/>
          </a:bodyPr>
          <a:lstStyle/>
          <a:p>
            <a:r>
              <a:rPr lang="en-US" altLang="en-US" sz="2800" b="1" dirty="0" err="1">
                <a:solidFill>
                  <a:schemeClr val="accent2"/>
                </a:solidFill>
                <a:latin typeface="Arial" panose="020B0604020202020204" pitchFamily="34" charset="0"/>
                <a:ea typeface="思源黑体 CN Regular" panose="020B0500000000000000" pitchFamily="34" charset="-122"/>
                <a:sym typeface="Arial" panose="020B0604020202020204" pitchFamily="34" charset="0"/>
              </a:rPr>
              <a:t>l</a:t>
            </a:r>
            <a:r>
              <a:rPr lang="en-US" altLang="zh-CN" sz="2800" b="1" dirty="0" err="1">
                <a:solidFill>
                  <a:schemeClr val="accent2"/>
                </a:solidFill>
                <a:latin typeface="Arial" panose="020B0604020202020204" pitchFamily="34" charset="0"/>
                <a:ea typeface="思源黑体 CN Regular" panose="020B0500000000000000" pitchFamily="34" charset="-122"/>
                <a:sym typeface="Arial" panose="020B0604020202020204" pitchFamily="34" charset="0"/>
              </a:rPr>
              <a:t>üè</a:t>
            </a:r>
            <a:endParaRPr lang="en-US" altLang="zh-CN" sz="2800" b="1" dirty="0">
              <a:solidFill>
                <a:schemeClr val="accent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9"/>
          <p:cNvSpPr txBox="1"/>
          <p:nvPr/>
        </p:nvSpPr>
        <p:spPr>
          <a:xfrm>
            <a:off x="2396811" y="2881570"/>
            <a:ext cx="1001713" cy="521970"/>
          </a:xfrm>
          <a:prstGeom prst="rect">
            <a:avLst/>
          </a:prstGeom>
          <a:noFill/>
          <a:ln w="9525">
            <a:noFill/>
          </a:ln>
        </p:spPr>
        <p:txBody>
          <a:bodyPr anchor="t">
            <a:spAutoFit/>
          </a:bodyPr>
          <a:lstStyle/>
          <a:p>
            <a:r>
              <a:rPr lang="en-US" altLang="zh-CN" sz="2800" b="1" dirty="0" err="1">
                <a:solidFill>
                  <a:schemeClr val="accent2"/>
                </a:solidFill>
                <a:latin typeface="Arial" panose="020B0604020202020204" pitchFamily="34" charset="0"/>
                <a:ea typeface="思源黑体 CN Regular" panose="020B0500000000000000" pitchFamily="34" charset="-122"/>
                <a:sym typeface="Arial" panose="020B0604020202020204" pitchFamily="34" charset="0"/>
              </a:rPr>
              <a:t>qiào</a:t>
            </a:r>
            <a:endParaRPr lang="en-US" altLang="zh-CN" sz="2800" b="1" dirty="0">
              <a:solidFill>
                <a:schemeClr val="accent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4987531" y="2897648"/>
            <a:ext cx="1127125" cy="521970"/>
          </a:xfrm>
          <a:prstGeom prst="rect">
            <a:avLst/>
          </a:prstGeom>
          <a:noFill/>
          <a:ln w="9525">
            <a:noFill/>
          </a:ln>
        </p:spPr>
        <p:txBody>
          <a:bodyPr anchor="t">
            <a:spAutoFit/>
          </a:bodyPr>
          <a:lstStyle/>
          <a:p>
            <a:r>
              <a:rPr lang="en-US" altLang="zh-CN" sz="2800" b="1" dirty="0" err="1">
                <a:solidFill>
                  <a:schemeClr val="accent2"/>
                </a:solidFill>
                <a:latin typeface="Arial" panose="020B0604020202020204" pitchFamily="34" charset="0"/>
                <a:ea typeface="思源黑体 CN Regular" panose="020B0500000000000000" pitchFamily="34" charset="-122"/>
                <a:sym typeface="Arial" panose="020B0604020202020204" pitchFamily="34" charset="0"/>
              </a:rPr>
              <a:t>bǐng</a:t>
            </a:r>
            <a:endParaRPr lang="en-US" altLang="zh-CN" sz="2800" b="1" dirty="0">
              <a:solidFill>
                <a:schemeClr val="accent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1"/>
          <p:cNvSpPr txBox="1"/>
          <p:nvPr/>
        </p:nvSpPr>
        <p:spPr>
          <a:xfrm>
            <a:off x="8281268" y="2916458"/>
            <a:ext cx="946150" cy="521970"/>
          </a:xfrm>
          <a:prstGeom prst="rect">
            <a:avLst/>
          </a:prstGeom>
          <a:noFill/>
          <a:ln w="9525">
            <a:noFill/>
          </a:ln>
        </p:spPr>
        <p:txBody>
          <a:bodyPr anchor="t">
            <a:spAutoFit/>
          </a:bodyPr>
          <a:lstStyle/>
          <a:p>
            <a:r>
              <a:rPr lang="en-US" altLang="zh-CN" sz="2800" b="1" dirty="0" err="1">
                <a:solidFill>
                  <a:schemeClr val="accent2"/>
                </a:solidFill>
                <a:latin typeface="Arial" panose="020B0604020202020204" pitchFamily="34" charset="0"/>
                <a:ea typeface="思源黑体 CN Regular" panose="020B0500000000000000" pitchFamily="34" charset="-122"/>
                <a:sym typeface="Arial" panose="020B0604020202020204" pitchFamily="34" charset="0"/>
              </a:rPr>
              <a:t>chà</a:t>
            </a:r>
            <a:endParaRPr lang="en-US" altLang="zh-CN" sz="2800" b="1" dirty="0">
              <a:solidFill>
                <a:schemeClr val="accent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文本框 12"/>
          <p:cNvSpPr txBox="1"/>
          <p:nvPr/>
        </p:nvSpPr>
        <p:spPr>
          <a:xfrm>
            <a:off x="2471744" y="3883250"/>
            <a:ext cx="684803" cy="523220"/>
          </a:xfrm>
          <a:prstGeom prst="rect">
            <a:avLst/>
          </a:prstGeom>
          <a:noFill/>
          <a:ln w="9525">
            <a:noFill/>
          </a:ln>
        </p:spPr>
        <p:txBody>
          <a:bodyPr wrap="none" anchor="t">
            <a:spAutoFit/>
          </a:bodyPr>
          <a:lstStyle/>
          <a:p>
            <a:r>
              <a:rPr lang="en-US" altLang="zh-CN" sz="2800" b="1" dirty="0" err="1">
                <a:solidFill>
                  <a:schemeClr val="accent2"/>
                </a:solidFill>
                <a:latin typeface="Arial" panose="020B0604020202020204" pitchFamily="34" charset="0"/>
                <a:ea typeface="思源黑体 CN Regular" panose="020B0500000000000000" pitchFamily="34" charset="-122"/>
                <a:sym typeface="Arial" panose="020B0604020202020204" pitchFamily="34" charset="0"/>
              </a:rPr>
              <a:t>kǎi</a:t>
            </a:r>
            <a:endParaRPr lang="en-US" altLang="zh-CN" sz="2800" b="1" dirty="0">
              <a:solidFill>
                <a:schemeClr val="accent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5134184" y="3828732"/>
            <a:ext cx="704039" cy="523220"/>
          </a:xfrm>
          <a:prstGeom prst="rect">
            <a:avLst/>
          </a:prstGeom>
          <a:noFill/>
          <a:ln w="9525">
            <a:noFill/>
          </a:ln>
        </p:spPr>
        <p:txBody>
          <a:bodyPr wrap="none" anchor="t">
            <a:spAutoFit/>
          </a:bodyPr>
          <a:lstStyle/>
          <a:p>
            <a:r>
              <a:rPr lang="en-US" altLang="zh-CN" sz="2800" b="1" dirty="0" err="1">
                <a:solidFill>
                  <a:schemeClr val="accent2"/>
                </a:solidFill>
                <a:latin typeface="Arial" panose="020B0604020202020204" pitchFamily="34" charset="0"/>
                <a:ea typeface="思源黑体 CN Regular" panose="020B0500000000000000" pitchFamily="34" charset="-122"/>
                <a:sym typeface="Arial" panose="020B0604020202020204" pitchFamily="34" charset="0"/>
              </a:rPr>
              <a:t>chī</a:t>
            </a:r>
            <a:endParaRPr lang="en-US" altLang="zh-CN" sz="2800" b="1" dirty="0">
              <a:solidFill>
                <a:schemeClr val="accent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文本框 14"/>
          <p:cNvSpPr txBox="1"/>
          <p:nvPr/>
        </p:nvSpPr>
        <p:spPr>
          <a:xfrm>
            <a:off x="7946897" y="3828732"/>
            <a:ext cx="923651" cy="523220"/>
          </a:xfrm>
          <a:prstGeom prst="rect">
            <a:avLst/>
          </a:prstGeom>
          <a:noFill/>
          <a:ln w="9525">
            <a:noFill/>
          </a:ln>
        </p:spPr>
        <p:txBody>
          <a:bodyPr wrap="none" anchor="t">
            <a:spAutoFit/>
          </a:bodyPr>
          <a:lstStyle/>
          <a:p>
            <a:r>
              <a:rPr lang="en-US" altLang="zh-CN" sz="2800" b="1" dirty="0" err="1">
                <a:solidFill>
                  <a:schemeClr val="accent2"/>
                </a:solidFill>
                <a:latin typeface="Arial" panose="020B0604020202020204" pitchFamily="34" charset="0"/>
                <a:ea typeface="思源黑体 CN Regular" panose="020B0500000000000000" pitchFamily="34" charset="-122"/>
                <a:sym typeface="Arial" panose="020B0604020202020204" pitchFamily="34" charset="0"/>
              </a:rPr>
              <a:t>qiǎo</a:t>
            </a:r>
            <a:endParaRPr lang="en-US" altLang="zh-CN" sz="2800" b="1" dirty="0">
              <a:solidFill>
                <a:schemeClr val="accent2"/>
              </a:solidFill>
              <a:latin typeface="Arial" panose="020B0604020202020204" pitchFamily="34" charset="0"/>
              <a:ea typeface="思源黑体 CN Regular" panose="020B0500000000000000" pitchFamily="34" charset="-122"/>
              <a:sym typeface="Arial" panose="020B0604020202020204" pitchFamily="34"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135" y="27965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100000">
                                          <p:val>
                                            <p:strVal val="#ppt_x"/>
                                          </p:val>
                                        </p:tav>
                                      </p:tavLst>
                                    </p:anim>
                                    <p:anim calcmode="lin" valueType="num">
                                      <p:cBhvr>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ppt_x</p:attrName>
                                        </p:attrNameLst>
                                      </p:cBhvr>
                                      <p:tavLst>
                                        <p:tav tm="0">
                                          <p:val>
                                            <p:strVal val="#ppt_x"/>
                                          </p:val>
                                        </p:tav>
                                        <p:tav tm="100000">
                                          <p:val>
                                            <p:strVal val="#ppt_x"/>
                                          </p:val>
                                        </p:tav>
                                      </p:tavLst>
                                    </p:anim>
                                    <p:anim calcmode="lin" valueType="num">
                                      <p:cBhvr>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记一记</a:t>
              </a:r>
            </a:p>
          </p:txBody>
        </p:sp>
      </p:grpSp>
      <p:sp>
        <p:nvSpPr>
          <p:cNvPr id="6" name="文本框 5"/>
          <p:cNvSpPr txBox="1"/>
          <p:nvPr/>
        </p:nvSpPr>
        <p:spPr>
          <a:xfrm>
            <a:off x="961552" y="1547622"/>
            <a:ext cx="1499128" cy="4198714"/>
          </a:xfrm>
          <a:prstGeom prst="rect">
            <a:avLst/>
          </a:prstGeom>
          <a:noFill/>
          <a:ln w="9525">
            <a:noFill/>
          </a:ln>
        </p:spPr>
        <p:txBody>
          <a:bodyPr wrap="none" anchor="t">
            <a:spAutoFit/>
          </a:bodyPr>
          <a:lstStyle/>
          <a:p>
            <a:pPr>
              <a:lnSpc>
                <a:spcPct val="15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翘首：</a:t>
            </a:r>
          </a:p>
          <a:p>
            <a:pPr>
              <a:lnSpc>
                <a:spcPct val="15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屏息：</a:t>
            </a:r>
          </a:p>
          <a:p>
            <a:pPr>
              <a:lnSpc>
                <a:spcPct val="15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酷似：</a:t>
            </a:r>
          </a:p>
          <a:p>
            <a:pPr>
              <a:lnSpc>
                <a:spcPct val="15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慷慨：</a:t>
            </a:r>
          </a:p>
          <a:p>
            <a:pPr>
              <a:lnSpc>
                <a:spcPct val="15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轻盈：</a:t>
            </a:r>
          </a:p>
          <a:p>
            <a:pPr>
              <a:lnSpc>
                <a:spcPct val="15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由衷：</a:t>
            </a:r>
          </a:p>
          <a:p>
            <a:pPr>
              <a:lnSpc>
                <a:spcPct val="15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如梦初醒：</a:t>
            </a:r>
          </a:p>
          <a:p>
            <a:pPr>
              <a:lnSpc>
                <a:spcPct val="150000"/>
              </a:lnSpc>
            </a:pPr>
            <a:endParaRPr lang="zh-CN" altLang="en-US" sz="2000" b="1" dirty="0">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震耳欲聋：</a:t>
            </a:r>
          </a:p>
        </p:txBody>
      </p:sp>
      <p:sp>
        <p:nvSpPr>
          <p:cNvPr id="7" name="文本框 6"/>
          <p:cNvSpPr txBox="1"/>
          <p:nvPr/>
        </p:nvSpPr>
        <p:spPr>
          <a:xfrm>
            <a:off x="2578896" y="1594397"/>
            <a:ext cx="9044144" cy="4105163"/>
          </a:xfrm>
          <a:prstGeom prst="rect">
            <a:avLst/>
          </a:prstGeom>
          <a:noFill/>
          <a:ln w="9525">
            <a:noFill/>
          </a:ln>
        </p:spPr>
        <p:txBody>
          <a:bodyPr wrap="square" anchor="t">
            <a:spAutoFit/>
          </a:bodyPr>
          <a:lstStyle/>
          <a:p>
            <a:pPr>
              <a:lnSpc>
                <a:spcPct val="150000"/>
              </a:lnSpc>
            </a:pP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抬起头来</a:t>
            </a:r>
          </a:p>
          <a:p>
            <a:pPr>
              <a:lnSpc>
                <a:spcPct val="150000"/>
              </a:lnSpc>
            </a:pP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暂时抑制呼吸</a:t>
            </a:r>
          </a:p>
          <a:p>
            <a:pPr>
              <a:lnSpc>
                <a:spcPct val="150000"/>
              </a:lnSpc>
            </a:pP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好像</a:t>
            </a:r>
          </a:p>
          <a:p>
            <a:pPr>
              <a:lnSpc>
                <a:spcPct val="150000"/>
              </a:lnSpc>
            </a:pP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大方、不吝惜</a:t>
            </a:r>
          </a:p>
          <a:p>
            <a:pPr>
              <a:lnSpc>
                <a:spcPct val="150000"/>
              </a:lnSpc>
            </a:pP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形容好动作、姿态轻柔优美</a:t>
            </a:r>
          </a:p>
          <a:p>
            <a:pPr>
              <a:lnSpc>
                <a:spcPct val="150000"/>
              </a:lnSpc>
            </a:pP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指衷心、发自内心的，不是假装的</a:t>
            </a:r>
          </a:p>
          <a:p>
            <a:pPr>
              <a:lnSpc>
                <a:spcPct val="150000"/>
              </a:lnSpc>
            </a:pP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像刚从梦中醒来。比喻过去一直糊涂，在别人或事实的启发下刚好明白过来。</a:t>
            </a:r>
          </a:p>
          <a:p>
            <a:pPr>
              <a:lnSpc>
                <a:spcPct val="150000"/>
              </a:lnSpc>
            </a:pPr>
            <a:endParaRPr lang="zh-CN" altLang="en-US" sz="16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形容声音很大，耳朵都快要震聋了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plus(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sp>
        <p:nvSpPr>
          <p:cNvPr id="8" name="文本框 7"/>
          <p:cNvSpPr txBox="1"/>
          <p:nvPr/>
        </p:nvSpPr>
        <p:spPr>
          <a:xfrm>
            <a:off x="666750" y="1296825"/>
            <a:ext cx="10858500" cy="1142813"/>
          </a:xfrm>
          <a:prstGeom prst="rect">
            <a:avLst/>
          </a:prstGeom>
          <a:noFill/>
          <a:ln w="9525">
            <a:noFill/>
          </a:ln>
        </p:spPr>
        <p:txBody>
          <a:bodyPr wrap="square" anchor="t">
            <a:spAutoFit/>
          </a:bodyPr>
          <a:lstStyle/>
          <a:p>
            <a:pPr>
              <a:lnSpc>
                <a:spcPct val="150000"/>
              </a:lnSpc>
            </a:pP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   1</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听课文朗读，思考：这则新闻特写报道了一件什么事？着重抓住什么场面来刻画的？</a:t>
            </a:r>
          </a:p>
        </p:txBody>
      </p:sp>
      <p:sp>
        <p:nvSpPr>
          <p:cNvPr id="9" name="文本框 8"/>
          <p:cNvSpPr txBox="1"/>
          <p:nvPr/>
        </p:nvSpPr>
        <p:spPr>
          <a:xfrm>
            <a:off x="660401" y="3130298"/>
            <a:ext cx="7010400" cy="2250809"/>
          </a:xfrm>
          <a:prstGeom prst="rect">
            <a:avLst/>
          </a:prstGeom>
          <a:noFill/>
          <a:ln w="9525">
            <a:noFill/>
          </a:ln>
        </p:spPr>
        <p:txBody>
          <a:bodyPr wrap="square" anchor="t">
            <a:spAutoFit/>
          </a:bodyPr>
          <a:lstStyle/>
          <a:p>
            <a:pPr>
              <a:lnSpc>
                <a:spcPct val="150000"/>
              </a:lnSpc>
            </a:pPr>
            <a:r>
              <a:rPr lang="en-US" altLang="zh-CN" sz="2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这则新闻特写报道的是：跳水姑娘吕伟在新德里亚运会上赢得金牌的事。</a:t>
            </a:r>
            <a:endParaRPr lang="en-US" altLang="zh-CN"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endParaRPr lang="zh-CN" altLang="en-US"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4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  课文抓住吕伟跳水动作来细致刻画的。</a:t>
            </a:r>
          </a:p>
        </p:txBody>
      </p:sp>
      <p:pic>
        <p:nvPicPr>
          <p:cNvPr id="10" name="“飞天”凌空——跳水姑娘吕伟夺魁记素材 新人教版(朗读素材)">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2875915" y="2016532"/>
            <a:ext cx="495300" cy="495300"/>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7135" y="27965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blinds(horizontal)">
                                      <p:cBhvr>
                                        <p:cTn id="23" dur="500"/>
                                        <p:tgtEl>
                                          <p:spTgt spid="9">
                                            <p:txEl>
                                              <p:pRg st="2" end="2"/>
                                            </p:txEl>
                                          </p:spTgt>
                                        </p:tgtEl>
                                      </p:cBhvr>
                                    </p:animEffect>
                                  </p:childTnLst>
                                </p:cTn>
                              </p:par>
                            </p:childTnLst>
                          </p:cTn>
                        </p:par>
                        <p:par>
                          <p:cTn id="24" fill="hold">
                            <p:stCondLst>
                              <p:cond delay="500"/>
                            </p:stCondLst>
                            <p:childTnLst>
                              <p:par>
                                <p:cTn id="25" presetID="1" presetClass="mediacall" presetSubtype="0" fill="hold" nodeType="afterEffect">
                                  <p:stCondLst>
                                    <p:cond delay="0"/>
                                  </p:stCondLst>
                                  <p:childTnLst>
                                    <p:cmd type="call" cmd="playFrom(0.0)">
                                      <p:cBhvr additive="base">
                                        <p:cTn id="26" dur="14685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1">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8" grpId="0"/>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4343" y="258070"/>
            <a:ext cx="3437657" cy="611620"/>
          </a:xfrm>
          <a:prstGeom prst="rect">
            <a:avLst/>
          </a:prstGeom>
        </p:spPr>
      </p:pic>
      <p:grpSp>
        <p:nvGrpSpPr>
          <p:cNvPr id="4" name="组合 3"/>
          <p:cNvGrpSpPr/>
          <p:nvPr/>
        </p:nvGrpSpPr>
        <p:grpSpPr>
          <a:xfrm>
            <a:off x="533877" y="258070"/>
            <a:ext cx="4518975" cy="853335"/>
            <a:chOff x="320040" y="167640"/>
            <a:chExt cx="4518975" cy="853335"/>
          </a:xfrm>
        </p:grpSpPr>
        <p:sp>
          <p:nvSpPr>
            <p:cNvPr id="2" name="椭圆 1"/>
            <p:cNvSpPr/>
            <p:nvPr/>
          </p:nvSpPr>
          <p:spPr>
            <a:xfrm rot="19800000">
              <a:off x="320040" y="167640"/>
              <a:ext cx="792480" cy="792480"/>
            </a:xfrm>
            <a:prstGeom prst="ellipse">
              <a:avLst/>
            </a:prstGeom>
            <a:gradFill>
              <a:gsLst>
                <a:gs pos="0">
                  <a:srgbClr val="FFC000"/>
                </a:gs>
                <a:gs pos="100000">
                  <a:srgbClr val="FFC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文本框 18"/>
            <p:cNvSpPr txBox="1"/>
            <p:nvPr/>
          </p:nvSpPr>
          <p:spPr>
            <a:xfrm>
              <a:off x="747715" y="374644"/>
              <a:ext cx="4091300" cy="646331"/>
            </a:xfrm>
            <a:prstGeom prst="rect">
              <a:avLst/>
            </a:prstGeom>
            <a:noFill/>
          </p:spPr>
          <p:txBody>
            <a:bodyPr wrap="square" rtlCol="0">
              <a:spAutoFit/>
            </a:bodyPr>
            <a:lstStyle/>
            <a:p>
              <a:r>
                <a:rPr lang="zh-CN" altLang="en-US" sz="3600" b="1"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sp>
        <p:nvSpPr>
          <p:cNvPr id="6" name="文本框 5"/>
          <p:cNvSpPr txBox="1"/>
          <p:nvPr/>
        </p:nvSpPr>
        <p:spPr>
          <a:xfrm>
            <a:off x="660400" y="1545283"/>
            <a:ext cx="10739755" cy="830997"/>
          </a:xfrm>
          <a:prstGeom prst="rect">
            <a:avLst/>
          </a:prstGeom>
          <a:noFill/>
          <a:ln w="9525">
            <a:noFill/>
          </a:ln>
        </p:spPr>
        <p:txBody>
          <a:bodyPr wrap="square" anchor="t">
            <a:spAutoFit/>
          </a:bodyPr>
          <a:lstStyle/>
          <a:p>
            <a:r>
              <a:rPr lang="en-US" altLang="zh-CN" sz="24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再读课文，思考：本文按照什么顺序来记叙的？能不能列出课文的结构提纲。</a:t>
            </a:r>
          </a:p>
        </p:txBody>
      </p:sp>
      <p:sp>
        <p:nvSpPr>
          <p:cNvPr id="7" name="文本框 6"/>
          <p:cNvSpPr txBox="1"/>
          <p:nvPr/>
        </p:nvSpPr>
        <p:spPr>
          <a:xfrm>
            <a:off x="1087120" y="2533457"/>
            <a:ext cx="4289957" cy="461665"/>
          </a:xfrm>
          <a:prstGeom prst="rect">
            <a:avLst/>
          </a:prstGeom>
          <a:noFill/>
          <a:ln w="9525">
            <a:noFill/>
          </a:ln>
        </p:spPr>
        <p:txBody>
          <a:bodyPr wrap="none" anchor="t">
            <a:spAutoFit/>
          </a:bodyPr>
          <a:lstStyle/>
          <a:p>
            <a:r>
              <a:rPr lang="zh-CN" altLang="en-US" sz="2400" b="1"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本文按照时间顺序来记叙的。</a:t>
            </a:r>
          </a:p>
        </p:txBody>
      </p:sp>
      <p:sp>
        <p:nvSpPr>
          <p:cNvPr id="8" name="文本框 7"/>
          <p:cNvSpPr txBox="1"/>
          <p:nvPr/>
        </p:nvSpPr>
        <p:spPr>
          <a:xfrm>
            <a:off x="930117" y="3429000"/>
            <a:ext cx="11496675" cy="2352760"/>
          </a:xfrm>
          <a:prstGeom prst="rect">
            <a:avLst/>
          </a:prstGeom>
          <a:noFill/>
          <a:ln w="9525">
            <a:noFill/>
          </a:ln>
        </p:spPr>
        <p:txBody>
          <a:bodyPr wrap="square" anchor="t">
            <a:spAutoFit/>
          </a:bodyPr>
          <a:lstStyle/>
          <a:p>
            <a:pPr>
              <a:lnSpc>
                <a:spcPct val="150000"/>
              </a:lnSpc>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课文分为</a:t>
            </a:r>
            <a:r>
              <a:rPr lang="en-US" altLang="zh-CN" sz="2000" b="1">
                <a:latin typeface="Arial" panose="020B0604020202020204" pitchFamily="34" charset="0"/>
                <a:ea typeface="思源黑体 CN Regular" panose="020B0500000000000000" pitchFamily="34" charset="-122"/>
                <a:sym typeface="Arial" panose="020B0604020202020204" pitchFamily="34" charset="0"/>
              </a:rPr>
              <a:t>2</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个部分：</a:t>
            </a:r>
          </a:p>
          <a:p>
            <a:pPr>
              <a:lnSpc>
                <a:spcPct val="150000"/>
              </a:lnSpc>
            </a:pPr>
            <a:r>
              <a:rPr lang="zh-CN" altLang="en-US"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第一部分：</a:t>
            </a:r>
            <a:endParaRPr lang="zh-CN" altLang="en-US" sz="2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000" b="1">
                <a:solidFill>
                  <a:srgbClr val="7030A0"/>
                </a:solidFill>
                <a:latin typeface="Arial" panose="020B0604020202020204" pitchFamily="34" charset="0"/>
                <a:ea typeface="思源黑体 CN Regular" panose="020B0500000000000000" pitchFamily="34" charset="-122"/>
                <a:sym typeface="Arial" panose="020B0604020202020204" pitchFamily="34" charset="0"/>
              </a:rPr>
              <a:t>1-4</a:t>
            </a:r>
            <a:r>
              <a:rPr lang="zh-CN" altLang="en-US" sz="2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）记者利用特写镜头，细致刻画吕伟跳水夺冠精彩瞬间。</a:t>
            </a:r>
          </a:p>
          <a:p>
            <a:pPr>
              <a:lnSpc>
                <a:spcPct val="150000"/>
              </a:lnSpc>
            </a:pPr>
            <a:r>
              <a:rPr lang="zh-CN" altLang="en-US" sz="2000"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rPr>
              <a:t>第二部分：</a:t>
            </a:r>
          </a:p>
          <a:p>
            <a:pPr>
              <a:lnSpc>
                <a:spcPct val="150000"/>
              </a:lnSpc>
            </a:pPr>
            <a:r>
              <a:rPr lang="zh-CN" altLang="en-US" sz="2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000" b="1">
                <a:solidFill>
                  <a:srgbClr val="7030A0"/>
                </a:solidFill>
                <a:latin typeface="Arial" panose="020B0604020202020204" pitchFamily="34" charset="0"/>
                <a:ea typeface="思源黑体 CN Regular" panose="020B0500000000000000" pitchFamily="34" charset="-122"/>
                <a:sym typeface="Arial" panose="020B0604020202020204" pitchFamily="34" charset="0"/>
              </a:rPr>
              <a:t>5-8</a:t>
            </a:r>
            <a:r>
              <a:rPr lang="zh-CN" altLang="en-US" sz="2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）写了外国记者、观众等对吕伟精彩跳水动作的赞赏。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linds(horizont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linds(horizontal)">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8d540482-651a-4b10-85ac-f53a4025f14e}"/>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宽屏</PresentationFormat>
  <Paragraphs>114</Paragraphs>
  <Slides>16</Slides>
  <Notes>16</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微软雅黑</vt:lpstr>
      <vt:lpstr>宋体</vt:lpstr>
      <vt:lpstr>Times New Roman</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2020-12-15T03:03:00Z</dcterms:created>
  <dcterms:modified xsi:type="dcterms:W3CDTF">2023-01-10T10:04:00Z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0CF9C648D37E4E7C9D7EAB3BC7A05229</vt:lpwstr>
  </property>
  <property fmtid="{A09F084E-AD41-489F-8076-AA5BE3082BCA}" pid="100">
    <vt:ui4>5</vt:ui4>
  </property>
  <property fmtid="{64440492-4C8B-11D1-8B70-080036B11A03}" pid="11">
    <vt:lpwstr>www.2ppt.com-爱PPT提供资源下载</vt:lpwstr>
  </property>
</Properties>
</file>