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70" r:id="rId10"/>
    <p:sldId id="265" r:id="rId11"/>
    <p:sldId id="275" r:id="rId12"/>
    <p:sldId id="276" r:id="rId13"/>
    <p:sldId id="278" r:id="rId14"/>
    <p:sldId id="296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29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xkb1.com" initials="x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/>
    <p:restoredTop sz="94660"/>
  </p:normalViewPr>
  <p:slideViewPr>
    <p:cSldViewPr snapToGrid="0" showGuides="1">
      <p:cViewPr>
        <p:scale>
          <a:sx n="100" d="100"/>
          <a:sy n="100" d="100"/>
        </p:scale>
        <p:origin x="-240" y="-264"/>
      </p:cViewPr>
      <p:guideLst>
        <p:guide orient="horz" pos="2114"/>
        <p:guide pos="29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6FB14132-30C0-467D-8DAF-F48939165351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1FA75594-631C-468B-A8C2-E852214B84EF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169D9FE-D0B2-43F4-B7B9-9FA79DA2475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33D63C-8C3B-4F1A-AD0D-F7D4DB183ED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6.wmf"/><Relationship Id="rId5" Type="http://schemas.openxmlformats.org/officeDocument/2006/relationships/image" Target="../media/image50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9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0" y="1571625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075" name="Line 10"/>
          <p:cNvSpPr/>
          <p:nvPr/>
        </p:nvSpPr>
        <p:spPr>
          <a:xfrm>
            <a:off x="2251075" y="2266315"/>
            <a:ext cx="3600450" cy="19050"/>
          </a:xfrm>
          <a:prstGeom prst="line">
            <a:avLst/>
          </a:prstGeom>
          <a:ln w="57150" cap="flat" cmpd="thinThick">
            <a:solidFill>
              <a:srgbClr val="8DD2E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16205" y="1644650"/>
            <a:ext cx="4512310" cy="66230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500" b="1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3500" b="1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</a:t>
            </a:r>
            <a:r>
              <a:rPr lang="zh-CN" altLang="en-US" sz="1500" b="1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3500" b="1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四</a:t>
            </a:r>
            <a:r>
              <a:rPr lang="zh-CN" altLang="en-US" sz="1500" b="1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3500" b="1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单元    </a:t>
            </a:r>
            <a:r>
              <a:rPr lang="zh-CN" altLang="en-US" sz="3500" b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分数乘法</a:t>
            </a:r>
          </a:p>
        </p:txBody>
      </p:sp>
      <p:sp>
        <p:nvSpPr>
          <p:cNvPr id="3077" name="Oval 5"/>
          <p:cNvSpPr/>
          <p:nvPr/>
        </p:nvSpPr>
        <p:spPr>
          <a:xfrm>
            <a:off x="2740025" y="2976563"/>
            <a:ext cx="685800" cy="685800"/>
          </a:xfrm>
          <a:prstGeom prst="ellipse">
            <a:avLst/>
          </a:prstGeom>
          <a:solidFill>
            <a:srgbClr val="8DD2EB"/>
          </a:solidFill>
          <a:ln w="9525">
            <a:noFill/>
          </a:ln>
        </p:spPr>
        <p:txBody>
          <a:bodyPr wrap="none" anchor="ctr"/>
          <a:lstStyle/>
          <a:p>
            <a:pPr algn="ctr" eaLnBrk="0" hangingPunct="0"/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27000" y="3000375"/>
            <a:ext cx="8758238" cy="679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3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第  </a:t>
            </a:r>
            <a:r>
              <a:rPr lang="en-US" altLang="zh-CN" sz="3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课时   分 数 乘 法</a:t>
            </a:r>
          </a:p>
        </p:txBody>
      </p:sp>
      <p:sp>
        <p:nvSpPr>
          <p:cNvPr id="8" name="矩形 7"/>
          <p:cNvSpPr/>
          <p:nvPr/>
        </p:nvSpPr>
        <p:spPr>
          <a:xfrm>
            <a:off x="-293370" y="579891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-84137" y="427038"/>
            <a:ext cx="5592762" cy="1143000"/>
          </a:xfrm>
        </p:spPr>
        <p:txBody>
          <a:bodyPr lIns="91440" tIns="45720" rIns="91440" bIns="45720" anchor="ctr"/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</a:rPr>
              <a:t>30</a:t>
            </a:r>
            <a:r>
              <a:rPr lang="zh-CN" altLang="en-US" sz="3200" b="1">
                <a:latin typeface="Times New Roman" panose="02020603050405020304" pitchFamily="18" charset="0"/>
              </a:rPr>
              <a:t>千克的     是多少？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1579563"/>
            <a:ext cx="1584325" cy="1655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32"/>
          <p:cNvGrpSpPr/>
          <p:nvPr/>
        </p:nvGrpSpPr>
        <p:grpSpPr>
          <a:xfrm>
            <a:off x="2741613" y="485775"/>
            <a:ext cx="503237" cy="1027113"/>
            <a:chOff x="4167425" y="1267454"/>
            <a:chExt cx="504408" cy="1025833"/>
          </a:xfrm>
        </p:grpSpPr>
        <p:sp>
          <p:nvSpPr>
            <p:cNvPr id="14341" name="文本框 4"/>
            <p:cNvSpPr txBox="1"/>
            <p:nvPr/>
          </p:nvSpPr>
          <p:spPr>
            <a:xfrm>
              <a:off x="4171254" y="1267454"/>
              <a:ext cx="500579" cy="5857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文本框 12"/>
            <p:cNvSpPr txBox="1"/>
            <p:nvPr/>
          </p:nvSpPr>
          <p:spPr>
            <a:xfrm>
              <a:off x="4167425" y="1707499"/>
              <a:ext cx="504406" cy="5857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 bwMode="auto">
            <a:xfrm>
              <a:off x="4207205" y="1784334"/>
              <a:ext cx="2895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44" name="标题 1"/>
          <p:cNvSpPr txBox="1"/>
          <p:nvPr/>
        </p:nvSpPr>
        <p:spPr>
          <a:xfrm>
            <a:off x="79375" y="2949575"/>
            <a:ext cx="54292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ctr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千克的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30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倍是多少？</a:t>
            </a:r>
          </a:p>
        </p:txBody>
      </p:sp>
      <p:grpSp>
        <p:nvGrpSpPr>
          <p:cNvPr id="14345" name="组合 4"/>
          <p:cNvGrpSpPr/>
          <p:nvPr/>
        </p:nvGrpSpPr>
        <p:grpSpPr>
          <a:xfrm>
            <a:off x="1187450" y="2947988"/>
            <a:ext cx="431800" cy="1039812"/>
            <a:chOff x="7126276" y="4039041"/>
            <a:chExt cx="432569" cy="1039813"/>
          </a:xfrm>
        </p:grpSpPr>
        <p:sp>
          <p:nvSpPr>
            <p:cNvPr id="14346" name="文本框 4"/>
            <p:cNvSpPr txBox="1"/>
            <p:nvPr/>
          </p:nvSpPr>
          <p:spPr>
            <a:xfrm>
              <a:off x="7126276" y="4039041"/>
              <a:ext cx="432569" cy="5857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7" name="文本框 12"/>
            <p:cNvSpPr txBox="1"/>
            <p:nvPr/>
          </p:nvSpPr>
          <p:spPr>
            <a:xfrm>
              <a:off x="7127864" y="4493066"/>
              <a:ext cx="358973" cy="5857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>
              <a:off x="7167625" y="4569266"/>
              <a:ext cx="289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21"/>
          <p:cNvGrpSpPr/>
          <p:nvPr/>
        </p:nvGrpSpPr>
        <p:grpSpPr>
          <a:xfrm>
            <a:off x="79375" y="1336675"/>
            <a:ext cx="4338638" cy="1189038"/>
            <a:chOff x="295516" y="2177616"/>
            <a:chExt cx="4339000" cy="1189307"/>
          </a:xfrm>
        </p:grpSpPr>
        <p:grpSp>
          <p:nvGrpSpPr>
            <p:cNvPr id="14350" name="组合 18"/>
            <p:cNvGrpSpPr/>
            <p:nvPr/>
          </p:nvGrpSpPr>
          <p:grpSpPr>
            <a:xfrm>
              <a:off x="295516" y="2177616"/>
              <a:ext cx="3254129" cy="1143000"/>
              <a:chOff x="295516" y="2177616"/>
              <a:chExt cx="3254129" cy="1143000"/>
            </a:xfrm>
          </p:grpSpPr>
          <p:grpSp>
            <p:nvGrpSpPr>
              <p:cNvPr id="14351" name="组合 9"/>
              <p:cNvGrpSpPr/>
              <p:nvPr/>
            </p:nvGrpSpPr>
            <p:grpSpPr>
              <a:xfrm>
                <a:off x="2021433" y="2195882"/>
                <a:ext cx="936625" cy="1039813"/>
                <a:chOff x="7527529" y="1838753"/>
                <a:chExt cx="936625" cy="1039813"/>
              </a:xfrm>
            </p:grpSpPr>
            <p:sp>
              <p:nvSpPr>
                <p:cNvPr id="14352" name="文本框 4"/>
                <p:cNvSpPr txBox="1"/>
                <p:nvPr/>
              </p:nvSpPr>
              <p:spPr>
                <a:xfrm>
                  <a:off x="7527529" y="1838753"/>
                  <a:ext cx="936625" cy="585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/>
                  <a:r>
                    <a:rPr lang="en-US" altLang="zh-CN" sz="32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zh-CN" altLang="en-US" sz="3200" b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53" name="文本框 12"/>
                <p:cNvSpPr txBox="1"/>
                <p:nvPr/>
              </p:nvSpPr>
              <p:spPr>
                <a:xfrm>
                  <a:off x="7529117" y="2292778"/>
                  <a:ext cx="935037" cy="585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/>
                  <a:r>
                    <a:rPr lang="en-US" altLang="zh-CN" sz="32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CN" altLang="en-US" sz="3200" b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77" name="直接连接符 76"/>
                <p:cNvCxnSpPr/>
                <p:nvPr/>
              </p:nvCxnSpPr>
              <p:spPr bwMode="auto">
                <a:xfrm>
                  <a:off x="7568647" y="2373062"/>
                  <a:ext cx="288949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55" name="标题 1"/>
              <p:cNvSpPr txBox="1"/>
              <p:nvPr/>
            </p:nvSpPr>
            <p:spPr>
              <a:xfrm>
                <a:off x="295516" y="2177616"/>
                <a:ext cx="3254129" cy="1143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/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30×    =</a:t>
                </a:r>
                <a:endPara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56" name="组合 20"/>
            <p:cNvGrpSpPr/>
            <p:nvPr/>
          </p:nvGrpSpPr>
          <p:grpSpPr>
            <a:xfrm>
              <a:off x="2957976" y="2212094"/>
              <a:ext cx="1676540" cy="1154829"/>
              <a:chOff x="2957976" y="2212094"/>
              <a:chExt cx="1676540" cy="1154829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2957976" y="2781003"/>
                <a:ext cx="16765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358" name="文本框 14"/>
              <p:cNvSpPr txBox="1"/>
              <p:nvPr/>
            </p:nvSpPr>
            <p:spPr>
              <a:xfrm>
                <a:off x="3561001" y="2781670"/>
                <a:ext cx="1067433" cy="5852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9" name="文本框 78"/>
              <p:cNvSpPr txBox="1"/>
              <p:nvPr/>
            </p:nvSpPr>
            <p:spPr>
              <a:xfrm>
                <a:off x="3132318" y="2212094"/>
                <a:ext cx="1450494" cy="5852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30×4</a:t>
                </a:r>
                <a:endPara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0" name="文本框 131"/>
          <p:cNvSpPr txBox="1"/>
          <p:nvPr/>
        </p:nvSpPr>
        <p:spPr>
          <a:xfrm>
            <a:off x="2168525" y="2312988"/>
            <a:ext cx="2662238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=24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kg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85" name="文本框 131"/>
          <p:cNvSpPr txBox="1"/>
          <p:nvPr/>
        </p:nvSpPr>
        <p:spPr>
          <a:xfrm>
            <a:off x="2224088" y="4811713"/>
            <a:ext cx="26622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=24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kg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grpSp>
        <p:nvGrpSpPr>
          <p:cNvPr id="8" name="组合 30"/>
          <p:cNvGrpSpPr/>
          <p:nvPr/>
        </p:nvGrpSpPr>
        <p:grpSpPr>
          <a:xfrm>
            <a:off x="323850" y="3822700"/>
            <a:ext cx="4102100" cy="1147763"/>
            <a:chOff x="1241909" y="4412870"/>
            <a:chExt cx="4113612" cy="1148397"/>
          </a:xfrm>
        </p:grpSpPr>
        <p:grpSp>
          <p:nvGrpSpPr>
            <p:cNvPr id="14363" name="组合 27"/>
            <p:cNvGrpSpPr/>
            <p:nvPr/>
          </p:nvGrpSpPr>
          <p:grpSpPr>
            <a:xfrm>
              <a:off x="1241909" y="4418267"/>
              <a:ext cx="3254129" cy="1143000"/>
              <a:chOff x="1252747" y="4390110"/>
              <a:chExt cx="3254129" cy="1143000"/>
            </a:xfrm>
          </p:grpSpPr>
          <p:sp>
            <p:nvSpPr>
              <p:cNvPr id="14364" name="标题 1"/>
              <p:cNvSpPr txBox="1"/>
              <p:nvPr/>
            </p:nvSpPr>
            <p:spPr>
              <a:xfrm>
                <a:off x="1252747" y="4390110"/>
                <a:ext cx="3254129" cy="1143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pPr lvl="0" algn="ctr"/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×30 =</a:t>
                </a:r>
                <a:endPara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65" name="组合 85"/>
              <p:cNvGrpSpPr/>
              <p:nvPr/>
            </p:nvGrpSpPr>
            <p:grpSpPr>
              <a:xfrm>
                <a:off x="1911797" y="4390110"/>
                <a:ext cx="469400" cy="1039813"/>
                <a:chOff x="7307616" y="4039041"/>
                <a:chExt cx="469400" cy="1039813"/>
              </a:xfrm>
            </p:grpSpPr>
            <p:sp>
              <p:nvSpPr>
                <p:cNvPr id="14366" name="文本框 4"/>
                <p:cNvSpPr txBox="1"/>
                <p:nvPr/>
              </p:nvSpPr>
              <p:spPr>
                <a:xfrm>
                  <a:off x="7307616" y="4039041"/>
                  <a:ext cx="469400" cy="585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/>
                  <a:r>
                    <a:rPr lang="en-US" altLang="zh-CN" sz="32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zh-CN" altLang="en-US" sz="3200" b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67" name="文本框 12"/>
                <p:cNvSpPr txBox="1"/>
                <p:nvPr/>
              </p:nvSpPr>
              <p:spPr>
                <a:xfrm>
                  <a:off x="7309204" y="4493066"/>
                  <a:ext cx="395797" cy="585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/>
                  <a:r>
                    <a:rPr lang="en-US" altLang="zh-CN" sz="32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CN" altLang="en-US" sz="3200" b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89" name="直接连接符 88"/>
                <p:cNvCxnSpPr/>
                <p:nvPr/>
              </p:nvCxnSpPr>
              <p:spPr bwMode="auto">
                <a:xfrm>
                  <a:off x="7349026" y="4568927"/>
                  <a:ext cx="28973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369" name="组合 28"/>
            <p:cNvGrpSpPr/>
            <p:nvPr/>
          </p:nvGrpSpPr>
          <p:grpSpPr>
            <a:xfrm>
              <a:off x="3693456" y="4412870"/>
              <a:ext cx="1662065" cy="1039813"/>
              <a:chOff x="3683347" y="4412996"/>
              <a:chExt cx="1662065" cy="1039813"/>
            </a:xfrm>
          </p:grpSpPr>
          <p:sp>
            <p:nvSpPr>
              <p:cNvPr id="14370" name="文本框 82"/>
              <p:cNvSpPr txBox="1"/>
              <p:nvPr/>
            </p:nvSpPr>
            <p:spPr>
              <a:xfrm>
                <a:off x="3962234" y="4638444"/>
                <a:ext cx="1383178" cy="5850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×30</a:t>
                </a:r>
                <a:endPara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71" name="组合 89"/>
              <p:cNvGrpSpPr/>
              <p:nvPr/>
            </p:nvGrpSpPr>
            <p:grpSpPr>
              <a:xfrm>
                <a:off x="3683347" y="4412996"/>
                <a:ext cx="936625" cy="1039813"/>
                <a:chOff x="7126276" y="4039041"/>
                <a:chExt cx="936625" cy="1039813"/>
              </a:xfrm>
            </p:grpSpPr>
            <p:sp>
              <p:nvSpPr>
                <p:cNvPr id="14372" name="文本框 4"/>
                <p:cNvSpPr txBox="1"/>
                <p:nvPr/>
              </p:nvSpPr>
              <p:spPr>
                <a:xfrm>
                  <a:off x="7126276" y="4039041"/>
                  <a:ext cx="936625" cy="585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/>
                  <a:r>
                    <a:rPr lang="en-US" altLang="zh-CN" sz="32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endParaRPr lang="zh-CN" altLang="en-US" sz="3200" b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73" name="文本框 12"/>
                <p:cNvSpPr txBox="1"/>
                <p:nvPr/>
              </p:nvSpPr>
              <p:spPr>
                <a:xfrm>
                  <a:off x="7127864" y="4493066"/>
                  <a:ext cx="935037" cy="5857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/>
                  <a:r>
                    <a:rPr lang="en-US" altLang="zh-CN" sz="32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endParaRPr lang="zh-CN" altLang="en-US" sz="3200" b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93" name="直接连接符 92"/>
                <p:cNvCxnSpPr/>
                <p:nvPr/>
              </p:nvCxnSpPr>
              <p:spPr bwMode="auto">
                <a:xfrm>
                  <a:off x="7167731" y="4569559"/>
                  <a:ext cx="28814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圆角矩形标注 15"/>
          <p:cNvSpPr/>
          <p:nvPr/>
        </p:nvSpPr>
        <p:spPr>
          <a:xfrm>
            <a:off x="4572000" y="1292225"/>
            <a:ext cx="2952750" cy="1871663"/>
          </a:xfrm>
          <a:prstGeom prst="wedgeRoundRectCallout">
            <a:avLst>
              <a:gd name="adj1" fmla="val 62464"/>
              <a:gd name="adj2" fmla="val 235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</a:rPr>
              <a:t>为了计算简便，能“约分”的要先“约分”，然后再计算。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856163" y="3805238"/>
            <a:ext cx="4071938" cy="19986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3200" b="1" strike="noStrike" noProof="1">
                <a:solidFill>
                  <a:srgbClr val="FF0000"/>
                </a:solidFill>
                <a:latin typeface="Times New Roman" panose="02020603050405020304" pitchFamily="18" charset="0"/>
              </a:rPr>
              <a:t>分数和整数相乘，用分数的分子和整数相乘的积做分子，分母不变。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916238" y="1512888"/>
            <a:ext cx="628650" cy="35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244850" y="2041525"/>
            <a:ext cx="628650" cy="357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文本框 131"/>
          <p:cNvSpPr txBox="1"/>
          <p:nvPr/>
        </p:nvSpPr>
        <p:spPr>
          <a:xfrm>
            <a:off x="2635250" y="1271588"/>
            <a:ext cx="5175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" name="文本框 131"/>
          <p:cNvSpPr txBox="1"/>
          <p:nvPr/>
        </p:nvSpPr>
        <p:spPr>
          <a:xfrm>
            <a:off x="3940175" y="2035175"/>
            <a:ext cx="51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3502025" y="4178300"/>
            <a:ext cx="630238" cy="357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740025" y="4522788"/>
            <a:ext cx="447675" cy="169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文本框 131"/>
          <p:cNvSpPr txBox="1"/>
          <p:nvPr/>
        </p:nvSpPr>
        <p:spPr>
          <a:xfrm>
            <a:off x="3092450" y="4432300"/>
            <a:ext cx="51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" name="文本框 131"/>
          <p:cNvSpPr txBox="1"/>
          <p:nvPr/>
        </p:nvSpPr>
        <p:spPr>
          <a:xfrm>
            <a:off x="4005263" y="3811588"/>
            <a:ext cx="51593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/>
      <p:bldP spid="16" grpId="0" bldLvl="0" animBg="1"/>
      <p:bldP spid="17" grpId="0" bldLvl="0" animBg="1"/>
      <p:bldP spid="101" grpId="0"/>
      <p:bldP spid="102" grpId="0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/>
          <p:nvPr/>
        </p:nvSpPr>
        <p:spPr>
          <a:xfrm>
            <a:off x="285750" y="715963"/>
            <a:ext cx="371475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算一算。</a:t>
            </a:r>
          </a:p>
        </p:txBody>
      </p:sp>
      <p:sp>
        <p:nvSpPr>
          <p:cNvPr id="16387" name="TextBox 10"/>
          <p:cNvSpPr txBox="1"/>
          <p:nvPr/>
        </p:nvSpPr>
        <p:spPr>
          <a:xfrm>
            <a:off x="1000125" y="2501900"/>
            <a:ext cx="435768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×2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463" y="1787525"/>
            <a:ext cx="1000125" cy="1570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=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425" y="1773238"/>
            <a:ext cx="1000125" cy="1570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=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000125" y="4787900"/>
            <a:ext cx="435768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×2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71813" y="4716463"/>
            <a:ext cx="4357687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×2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12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13" y="1255713"/>
            <a:ext cx="9239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350" y="5173663"/>
            <a:ext cx="11525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椭圆形标注 17"/>
          <p:cNvSpPr/>
          <p:nvPr/>
        </p:nvSpPr>
        <p:spPr>
          <a:xfrm>
            <a:off x="2809875" y="833438"/>
            <a:ext cx="4643438" cy="1214438"/>
          </a:xfrm>
          <a:prstGeom prst="wedgeEllipseCallout">
            <a:avLst>
              <a:gd name="adj1" fmla="val 53199"/>
              <a:gd name="adj2" fmla="val 431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结果不是最简分数的，要约分。</a:t>
            </a:r>
          </a:p>
        </p:txBody>
      </p:sp>
      <p:sp>
        <p:nvSpPr>
          <p:cNvPr id="19" name="椭圆形标注 18"/>
          <p:cNvSpPr/>
          <p:nvPr/>
        </p:nvSpPr>
        <p:spPr>
          <a:xfrm>
            <a:off x="5505450" y="3700463"/>
            <a:ext cx="3384550" cy="1152525"/>
          </a:xfrm>
          <a:prstGeom prst="wedgeEllipseCallout">
            <a:avLst>
              <a:gd name="adj1" fmla="val 16507"/>
              <a:gd name="adj2" fmla="val 664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也可以先约分，再乘。</a:t>
            </a:r>
          </a:p>
        </p:txBody>
      </p:sp>
      <p:cxnSp>
        <p:nvCxnSpPr>
          <p:cNvPr id="23" name="直接连接符 22"/>
          <p:cNvCxnSpPr/>
          <p:nvPr/>
        </p:nvCxnSpPr>
        <p:spPr>
          <a:xfrm rot="16200000" flipH="1">
            <a:off x="4393406" y="5037931"/>
            <a:ext cx="285750" cy="214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4525" y="3068638"/>
            <a:ext cx="5000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7213" y="2257425"/>
            <a:ext cx="5016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50" y="4287838"/>
            <a:ext cx="5000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313" y="5430838"/>
            <a:ext cx="5000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401" name="Object 27"/>
          <p:cNvGraphicFramePr>
            <a:graphicFrameLocks noChangeAspect="1"/>
          </p:cNvGraphicFramePr>
          <p:nvPr/>
        </p:nvGraphicFramePr>
        <p:xfrm>
          <a:off x="1116013" y="2205038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6" imgW="139700" imgH="368300" progId="Equation.3">
                  <p:embed/>
                </p:oleObj>
              </mc:Choice>
              <mc:Fallback>
                <p:oleObj r:id="rId6" imgW="139700" imgH="368300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6013" y="2205038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3348038" y="2205038"/>
          <a:ext cx="12827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8" imgW="330200" imgH="368300" progId="Equation.3">
                  <p:embed/>
                </p:oleObj>
              </mc:Choice>
              <mc:Fallback>
                <p:oleObj r:id="rId8" imgW="330200" imgH="368300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8038" y="2205038"/>
                        <a:ext cx="1282700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5292725" y="2205038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r:id="rId10" imgW="139700" imgH="368300" progId="Equation.3">
                  <p:embed/>
                </p:oleObj>
              </mc:Choice>
              <mc:Fallback>
                <p:oleObj r:id="rId10" imgW="139700" imgH="3683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92725" y="2205038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 rot="16200000" flipH="1">
            <a:off x="5399881" y="2456656"/>
            <a:ext cx="285750" cy="214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5472906" y="3248819"/>
            <a:ext cx="285750" cy="214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6588125" y="2205038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r:id="rId12" imgW="139700" imgH="368300" progId="Equation.3">
                  <p:embed/>
                </p:oleObj>
              </mc:Choice>
              <mc:Fallback>
                <p:oleObj r:id="rId12" imgW="139700" imgH="3683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88125" y="2205038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" name="Object 31"/>
          <p:cNvGraphicFramePr>
            <a:graphicFrameLocks noChangeAspect="1"/>
          </p:cNvGraphicFramePr>
          <p:nvPr/>
        </p:nvGraphicFramePr>
        <p:xfrm>
          <a:off x="1076325" y="4443413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14" imgW="139700" imgH="368300" progId="Equation.3">
                  <p:embed/>
                </p:oleObj>
              </mc:Choice>
              <mc:Fallback>
                <p:oleObj r:id="rId14" imgW="139700" imgH="3683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6325" y="4443413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3276600" y="4437063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r:id="rId15" imgW="139700" imgH="368300" progId="Equation.3">
                  <p:embed/>
                </p:oleObj>
              </mc:Choice>
              <mc:Fallback>
                <p:oleObj r:id="rId15" imgW="139700" imgH="3683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4437063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5292725" y="4437063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r:id="rId16" imgW="139700" imgH="368300" progId="Equation.3">
                  <p:embed/>
                </p:oleObj>
              </mc:Choice>
              <mc:Fallback>
                <p:oleObj r:id="rId16" imgW="139700" imgH="3683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92725" y="4437063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/>
          <p:cNvCxnSpPr/>
          <p:nvPr/>
        </p:nvCxnSpPr>
        <p:spPr>
          <a:xfrm rot="16200000" flipH="1">
            <a:off x="3393281" y="5395119"/>
            <a:ext cx="285750" cy="214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18" grpId="0" bldLvl="0" animBg="1"/>
      <p:bldP spid="19" grpId="0" bldLvl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0"/>
          <p:cNvSpPr txBox="1"/>
          <p:nvPr/>
        </p:nvSpPr>
        <p:spPr>
          <a:xfrm>
            <a:off x="1403350" y="4424363"/>
            <a:ext cx="4357688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×4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935788" y="3136265"/>
          <a:ext cx="7572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r:id="rId4" imgW="114300" imgH="177800" progId="Equation.DSMT4">
                  <p:embed/>
                </p:oleObj>
              </mc:Choice>
              <mc:Fallback>
                <p:oleObj r:id="rId4" imgW="114300" imgH="1778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5788" y="3136265"/>
                        <a:ext cx="757237" cy="67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5"/>
          <p:cNvGraphicFramePr>
            <a:graphicFrameLocks noChangeAspect="1"/>
          </p:cNvGraphicFramePr>
          <p:nvPr/>
        </p:nvGraphicFramePr>
        <p:xfrm>
          <a:off x="1373188" y="4071938"/>
          <a:ext cx="788987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r:id="rId6" imgW="203200" imgH="368300" progId="Equation.3">
                  <p:embed/>
                </p:oleObj>
              </mc:Choice>
              <mc:Fallback>
                <p:oleObj r:id="rId6" imgW="203200" imgH="3683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3188" y="4071938"/>
                        <a:ext cx="788987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3532188" y="4143375"/>
          <a:ext cx="5429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r:id="rId8" imgW="139700" imgH="368300" progId="Equation.3">
                  <p:embed/>
                </p:oleObj>
              </mc:Choice>
              <mc:Fallback>
                <p:oleObj r:id="rId8" imgW="139700" imgH="368300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2188" y="4143375"/>
                        <a:ext cx="542925" cy="1433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Box 10"/>
          <p:cNvSpPr txBox="1"/>
          <p:nvPr/>
        </p:nvSpPr>
        <p:spPr>
          <a:xfrm>
            <a:off x="1426845" y="1623060"/>
            <a:ext cx="435768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×2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TextBox 10"/>
          <p:cNvSpPr txBox="1"/>
          <p:nvPr/>
        </p:nvSpPr>
        <p:spPr>
          <a:xfrm>
            <a:off x="1030923" y="3066733"/>
            <a:ext cx="4357687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3 ×    =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199" name="Object 4"/>
          <p:cNvGraphicFramePr>
            <a:graphicFrameLocks noChangeAspect="1"/>
          </p:cNvGraphicFramePr>
          <p:nvPr/>
        </p:nvGraphicFramePr>
        <p:xfrm>
          <a:off x="1542733" y="1253173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r:id="rId10" imgW="139700" imgH="368300" progId="Equation.3">
                  <p:embed/>
                </p:oleObj>
              </mc:Choice>
              <mc:Fallback>
                <p:oleObj r:id="rId10" imgW="139700" imgH="3683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42733" y="1253173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3687445" y="1205865"/>
          <a:ext cx="5429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r:id="rId12" imgW="139700" imgH="368300" progId="Equation.3">
                  <p:embed/>
                </p:oleObj>
              </mc:Choice>
              <mc:Fallback>
                <p:oleObj r:id="rId12" imgW="139700" imgH="3683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87445" y="1205865"/>
                        <a:ext cx="542925" cy="1433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6"/>
          <p:cNvGraphicFramePr>
            <a:graphicFrameLocks noChangeAspect="1"/>
          </p:cNvGraphicFramePr>
          <p:nvPr/>
        </p:nvGraphicFramePr>
        <p:xfrm>
          <a:off x="2659698" y="2695575"/>
          <a:ext cx="5429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r:id="rId14" imgW="139700" imgH="368300" progId="Equation.3">
                  <p:embed/>
                </p:oleObj>
              </mc:Choice>
              <mc:Fallback>
                <p:oleObj r:id="rId14" imgW="139700" imgH="3683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59698" y="2695575"/>
                        <a:ext cx="542925" cy="1433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637915" y="2639695"/>
          <a:ext cx="5429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r:id="rId16" imgW="139700" imgH="368300" progId="Equation.3">
                  <p:embed/>
                </p:oleObj>
              </mc:Choice>
              <mc:Fallback>
                <p:oleObj r:id="rId16" imgW="139700" imgH="3683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37915" y="2639695"/>
                        <a:ext cx="542925" cy="1433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0"/>
          <p:cNvSpPr txBox="1"/>
          <p:nvPr/>
        </p:nvSpPr>
        <p:spPr>
          <a:xfrm>
            <a:off x="4603115" y="3112770"/>
            <a:ext cx="435768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12×   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532630" y="1604963"/>
            <a:ext cx="4357688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4800" b="1">
                <a:latin typeface="Times New Roman" panose="02020603050405020304" pitchFamily="18" charset="0"/>
                <a:ea typeface="宋体" panose="02010600030101010101" pitchFamily="2" charset="-122"/>
              </a:rPr>
              <a:t>    ×6 =                       </a:t>
            </a:r>
            <a:endParaRPr lang="zh-CN" altLang="en-US" sz="4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4718368" y="1373188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r:id="rId18" imgW="139700" imgH="368300" progId="Equation.3">
                  <p:embed/>
                </p:oleObj>
              </mc:Choice>
              <mc:Fallback>
                <p:oleObj r:id="rId18" imgW="139700" imgH="3683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18368" y="1373188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6663055" y="1301750"/>
          <a:ext cx="5429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r:id="rId20" imgW="139700" imgH="368300" progId="Equation.3">
                  <p:embed/>
                </p:oleObj>
              </mc:Choice>
              <mc:Fallback>
                <p:oleObj r:id="rId20" imgW="139700" imgH="3683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63055" y="1301750"/>
                        <a:ext cx="542925" cy="143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5677853" y="2749233"/>
          <a:ext cx="54292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r:id="rId22" imgW="139700" imgH="368300" progId="Equation.3">
                  <p:embed/>
                </p:oleObj>
              </mc:Choice>
              <mc:Fallback>
                <p:oleObj r:id="rId22" imgW="139700" imgH="3683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77853" y="2749233"/>
                        <a:ext cx="542925" cy="1433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TextEdit="1"/>
          </p:cNvSpPr>
          <p:nvPr/>
        </p:nvSpPr>
        <p:spPr>
          <a:xfrm>
            <a:off x="285750" y="587375"/>
            <a:ext cx="21605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作业</a:t>
            </a:r>
          </a:p>
        </p:txBody>
      </p:sp>
      <p:sp>
        <p:nvSpPr>
          <p:cNvPr id="20483" name="Text Box 3"/>
          <p:cNvSpPr txBox="1"/>
          <p:nvPr/>
        </p:nvSpPr>
        <p:spPr>
          <a:xfrm>
            <a:off x="3051175" y="1490663"/>
            <a:ext cx="12239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484" name="Line 4"/>
          <p:cNvSpPr/>
          <p:nvPr/>
        </p:nvSpPr>
        <p:spPr>
          <a:xfrm>
            <a:off x="3267075" y="2317750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3124200" y="2189163"/>
            <a:ext cx="10080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54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2546350" y="1851025"/>
            <a:ext cx="647700" cy="173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×   </a:t>
            </a:r>
          </a:p>
        </p:txBody>
      </p:sp>
      <p:sp>
        <p:nvSpPr>
          <p:cNvPr id="20487" name="Text Box 7"/>
          <p:cNvSpPr txBox="1"/>
          <p:nvPr/>
        </p:nvSpPr>
        <p:spPr>
          <a:xfrm>
            <a:off x="1970088" y="1830388"/>
            <a:ext cx="720725" cy="923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30" name="Text Box 8"/>
          <p:cNvSpPr txBox="1"/>
          <p:nvPr/>
        </p:nvSpPr>
        <p:spPr>
          <a:xfrm>
            <a:off x="4130675" y="1820863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=   </a:t>
            </a:r>
          </a:p>
        </p:txBody>
      </p:sp>
      <p:sp>
        <p:nvSpPr>
          <p:cNvPr id="31" name="Text Box 9"/>
          <p:cNvSpPr txBox="1"/>
          <p:nvPr/>
        </p:nvSpPr>
        <p:spPr>
          <a:xfrm>
            <a:off x="6580188" y="1820863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=   </a:t>
            </a:r>
          </a:p>
        </p:txBody>
      </p:sp>
      <p:sp>
        <p:nvSpPr>
          <p:cNvPr id="32" name="Text Box 10"/>
          <p:cNvSpPr txBox="1"/>
          <p:nvPr/>
        </p:nvSpPr>
        <p:spPr>
          <a:xfrm>
            <a:off x="7085013" y="1533525"/>
            <a:ext cx="12223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49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" name="Line 11"/>
          <p:cNvSpPr/>
          <p:nvPr/>
        </p:nvSpPr>
        <p:spPr>
          <a:xfrm>
            <a:off x="7299325" y="2359025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4" name="Text Box 12"/>
          <p:cNvSpPr txBox="1"/>
          <p:nvPr/>
        </p:nvSpPr>
        <p:spPr>
          <a:xfrm>
            <a:off x="7158038" y="2232025"/>
            <a:ext cx="10064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5" name="Text Box 14"/>
          <p:cNvSpPr txBox="1"/>
          <p:nvPr/>
        </p:nvSpPr>
        <p:spPr>
          <a:xfrm>
            <a:off x="4562475" y="1533525"/>
            <a:ext cx="12239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6" name="Line 15"/>
          <p:cNvSpPr/>
          <p:nvPr/>
        </p:nvSpPr>
        <p:spPr>
          <a:xfrm>
            <a:off x="4779963" y="2362200"/>
            <a:ext cx="1730375" cy="206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7" name="Text Box 16"/>
          <p:cNvSpPr txBox="1"/>
          <p:nvPr/>
        </p:nvSpPr>
        <p:spPr>
          <a:xfrm>
            <a:off x="5067300" y="2232025"/>
            <a:ext cx="10080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8" name="Text Box 17"/>
          <p:cNvSpPr txBox="1"/>
          <p:nvPr/>
        </p:nvSpPr>
        <p:spPr>
          <a:xfrm>
            <a:off x="5929313" y="1533525"/>
            <a:ext cx="79375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</a:p>
        </p:txBody>
      </p:sp>
      <p:sp>
        <p:nvSpPr>
          <p:cNvPr id="39" name="Text Box 18"/>
          <p:cNvSpPr txBox="1"/>
          <p:nvPr/>
        </p:nvSpPr>
        <p:spPr>
          <a:xfrm>
            <a:off x="5211763" y="1512888"/>
            <a:ext cx="647700" cy="173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×   </a:t>
            </a:r>
          </a:p>
        </p:txBody>
      </p:sp>
      <p:sp>
        <p:nvSpPr>
          <p:cNvPr id="20498" name="Text Box 20"/>
          <p:cNvSpPr txBox="1"/>
          <p:nvPr/>
        </p:nvSpPr>
        <p:spPr>
          <a:xfrm>
            <a:off x="1924050" y="3076575"/>
            <a:ext cx="12239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499" name="Line 21"/>
          <p:cNvSpPr/>
          <p:nvPr/>
        </p:nvSpPr>
        <p:spPr>
          <a:xfrm>
            <a:off x="2138363" y="3903663"/>
            <a:ext cx="8651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00" name="Text Box 22"/>
          <p:cNvSpPr txBox="1"/>
          <p:nvPr/>
        </p:nvSpPr>
        <p:spPr>
          <a:xfrm>
            <a:off x="1997075" y="3775075"/>
            <a:ext cx="10064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01" name="Text Box 23"/>
          <p:cNvSpPr txBox="1"/>
          <p:nvPr/>
        </p:nvSpPr>
        <p:spPr>
          <a:xfrm>
            <a:off x="2789238" y="3436938"/>
            <a:ext cx="12239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×   </a:t>
            </a:r>
          </a:p>
        </p:txBody>
      </p:sp>
      <p:sp>
        <p:nvSpPr>
          <p:cNvPr id="20502" name="Text Box 24"/>
          <p:cNvSpPr txBox="1"/>
          <p:nvPr/>
        </p:nvSpPr>
        <p:spPr>
          <a:xfrm>
            <a:off x="3438525" y="3436938"/>
            <a:ext cx="1079500" cy="9128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12   </a:t>
            </a:r>
          </a:p>
        </p:txBody>
      </p:sp>
      <p:sp>
        <p:nvSpPr>
          <p:cNvPr id="45" name="Text Box 25"/>
          <p:cNvSpPr txBox="1"/>
          <p:nvPr/>
        </p:nvSpPr>
        <p:spPr>
          <a:xfrm>
            <a:off x="4156075" y="3436938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=   </a:t>
            </a:r>
          </a:p>
        </p:txBody>
      </p:sp>
      <p:sp>
        <p:nvSpPr>
          <p:cNvPr id="46" name="Text Box 26"/>
          <p:cNvSpPr txBox="1"/>
          <p:nvPr/>
        </p:nvSpPr>
        <p:spPr>
          <a:xfrm>
            <a:off x="4589463" y="3148013"/>
            <a:ext cx="12239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7" name="Line 27"/>
          <p:cNvSpPr/>
          <p:nvPr/>
        </p:nvSpPr>
        <p:spPr>
          <a:xfrm>
            <a:off x="4803775" y="3976688"/>
            <a:ext cx="1730375" cy="22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8" name="Text Box 28"/>
          <p:cNvSpPr txBox="1"/>
          <p:nvPr/>
        </p:nvSpPr>
        <p:spPr>
          <a:xfrm>
            <a:off x="5094288" y="3848100"/>
            <a:ext cx="10080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9" name="Text Box 29"/>
          <p:cNvSpPr txBox="1"/>
          <p:nvPr/>
        </p:nvSpPr>
        <p:spPr>
          <a:xfrm>
            <a:off x="5238750" y="3149600"/>
            <a:ext cx="93345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×   </a:t>
            </a:r>
          </a:p>
        </p:txBody>
      </p:sp>
      <p:sp>
        <p:nvSpPr>
          <p:cNvPr id="50" name="Text Box 30"/>
          <p:cNvSpPr txBox="1"/>
          <p:nvPr/>
        </p:nvSpPr>
        <p:spPr>
          <a:xfrm>
            <a:off x="5813425" y="3148013"/>
            <a:ext cx="10080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12   </a:t>
            </a:r>
          </a:p>
        </p:txBody>
      </p:sp>
      <p:sp>
        <p:nvSpPr>
          <p:cNvPr id="51" name="Text Box 31"/>
          <p:cNvSpPr txBox="1"/>
          <p:nvPr/>
        </p:nvSpPr>
        <p:spPr>
          <a:xfrm>
            <a:off x="6604000" y="3436938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=   </a:t>
            </a:r>
          </a:p>
        </p:txBody>
      </p:sp>
      <p:sp>
        <p:nvSpPr>
          <p:cNvPr id="52" name="Text Box 32"/>
          <p:cNvSpPr txBox="1"/>
          <p:nvPr/>
        </p:nvSpPr>
        <p:spPr>
          <a:xfrm>
            <a:off x="7254875" y="3148013"/>
            <a:ext cx="12223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27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3" name="Line 33"/>
          <p:cNvSpPr/>
          <p:nvPr/>
        </p:nvSpPr>
        <p:spPr>
          <a:xfrm>
            <a:off x="7324725" y="3975100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4" name="Text Box 34"/>
          <p:cNvSpPr txBox="1"/>
          <p:nvPr/>
        </p:nvSpPr>
        <p:spPr>
          <a:xfrm>
            <a:off x="7326313" y="3848100"/>
            <a:ext cx="10080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13" name="Text Box 36"/>
          <p:cNvSpPr txBox="1"/>
          <p:nvPr/>
        </p:nvSpPr>
        <p:spPr>
          <a:xfrm>
            <a:off x="2879725" y="4660900"/>
            <a:ext cx="12239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14" name="Line 37"/>
          <p:cNvSpPr/>
          <p:nvPr/>
        </p:nvSpPr>
        <p:spPr>
          <a:xfrm>
            <a:off x="3095625" y="5487988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15" name="Text Box 38"/>
          <p:cNvSpPr txBox="1"/>
          <p:nvPr/>
        </p:nvSpPr>
        <p:spPr>
          <a:xfrm>
            <a:off x="2952750" y="5359400"/>
            <a:ext cx="100806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516" name="Text Box 39"/>
          <p:cNvSpPr txBox="1"/>
          <p:nvPr/>
        </p:nvSpPr>
        <p:spPr>
          <a:xfrm>
            <a:off x="2378075" y="5021263"/>
            <a:ext cx="12954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×   </a:t>
            </a:r>
          </a:p>
        </p:txBody>
      </p:sp>
      <p:sp>
        <p:nvSpPr>
          <p:cNvPr id="20517" name="Text Box 40"/>
          <p:cNvSpPr txBox="1"/>
          <p:nvPr/>
        </p:nvSpPr>
        <p:spPr>
          <a:xfrm>
            <a:off x="2087563" y="5000625"/>
            <a:ext cx="720725" cy="923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60" name="Text Box 41"/>
          <p:cNvSpPr txBox="1"/>
          <p:nvPr/>
        </p:nvSpPr>
        <p:spPr>
          <a:xfrm>
            <a:off x="3887788" y="5019675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=   </a:t>
            </a:r>
          </a:p>
        </p:txBody>
      </p:sp>
      <p:sp>
        <p:nvSpPr>
          <p:cNvPr id="61" name="Text Box 42"/>
          <p:cNvSpPr txBox="1"/>
          <p:nvPr/>
        </p:nvSpPr>
        <p:spPr>
          <a:xfrm>
            <a:off x="6335713" y="5019675"/>
            <a:ext cx="6477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=   </a:t>
            </a:r>
          </a:p>
        </p:txBody>
      </p:sp>
      <p:sp>
        <p:nvSpPr>
          <p:cNvPr id="62" name="Text Box 43"/>
          <p:cNvSpPr txBox="1"/>
          <p:nvPr/>
        </p:nvSpPr>
        <p:spPr>
          <a:xfrm>
            <a:off x="6840538" y="4730750"/>
            <a:ext cx="12239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12 </a:t>
            </a:r>
            <a:endParaRPr lang="zh-CN" altLang="en-US" sz="54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3" name="Line 44"/>
          <p:cNvSpPr/>
          <p:nvPr/>
        </p:nvSpPr>
        <p:spPr>
          <a:xfrm>
            <a:off x="7056438" y="5557838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4" name="Text Box 45"/>
          <p:cNvSpPr txBox="1"/>
          <p:nvPr/>
        </p:nvSpPr>
        <p:spPr>
          <a:xfrm>
            <a:off x="6913563" y="5430838"/>
            <a:ext cx="10080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5" name="Text Box 47"/>
          <p:cNvSpPr txBox="1"/>
          <p:nvPr/>
        </p:nvSpPr>
        <p:spPr>
          <a:xfrm>
            <a:off x="4319588" y="4732338"/>
            <a:ext cx="12239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6" name="Line 48"/>
          <p:cNvSpPr/>
          <p:nvPr/>
        </p:nvSpPr>
        <p:spPr>
          <a:xfrm>
            <a:off x="4537075" y="5561013"/>
            <a:ext cx="1728788" cy="206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7" name="Text Box 49"/>
          <p:cNvSpPr txBox="1"/>
          <p:nvPr/>
        </p:nvSpPr>
        <p:spPr>
          <a:xfrm>
            <a:off x="4824413" y="5430838"/>
            <a:ext cx="10064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zh-CN" altLang="en-US" sz="54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8" name="Text Box 50"/>
          <p:cNvSpPr txBox="1"/>
          <p:nvPr/>
        </p:nvSpPr>
        <p:spPr>
          <a:xfrm>
            <a:off x="5618163" y="4732338"/>
            <a:ext cx="79216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69" name="Text Box 51"/>
          <p:cNvSpPr txBox="1"/>
          <p:nvPr/>
        </p:nvSpPr>
        <p:spPr>
          <a:xfrm>
            <a:off x="4967288" y="4711700"/>
            <a:ext cx="938212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5400" b="1">
                <a:latin typeface="Times New Roman" panose="02020603050405020304" pitchFamily="18" charset="0"/>
                <a:ea typeface="宋体" panose="02010600030101010101" pitchFamily="2" charset="-122"/>
              </a:rPr>
              <a:t>×   </a:t>
            </a:r>
          </a:p>
        </p:txBody>
      </p:sp>
      <p:sp>
        <p:nvSpPr>
          <p:cNvPr id="20528" name="Text Box 51"/>
          <p:cNvSpPr txBox="1"/>
          <p:nvPr/>
        </p:nvSpPr>
        <p:spPr>
          <a:xfrm>
            <a:off x="344488" y="1571625"/>
            <a:ext cx="23495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4400" b="1" dirty="0">
                <a:latin typeface="Calibri" panose="020F0502020204030204" charset="0"/>
                <a:ea typeface="宋体" panose="02010600030101010101" pitchFamily="2" charset="-122"/>
              </a:rPr>
              <a:t>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bldLvl="0" animBg="1"/>
      <p:bldP spid="34" grpId="0"/>
      <p:bldP spid="35" grpId="0"/>
      <p:bldP spid="36" grpId="0" bldLvl="0" animBg="1"/>
      <p:bldP spid="37" grpId="0"/>
      <p:bldP spid="38" grpId="0"/>
      <p:bldP spid="39" grpId="0"/>
      <p:bldP spid="45" grpId="0"/>
      <p:bldP spid="46" grpId="0"/>
      <p:bldP spid="47" grpId="0" bldLvl="0" animBg="1"/>
      <p:bldP spid="48" grpId="0"/>
      <p:bldP spid="49" grpId="0"/>
      <p:bldP spid="50" grpId="0"/>
      <p:bldP spid="51" grpId="0"/>
      <p:bldP spid="52" grpId="0"/>
      <p:bldP spid="53" grpId="0" bldLvl="0" animBg="1"/>
      <p:bldP spid="54" grpId="0"/>
      <p:bldP spid="60" grpId="0"/>
      <p:bldP spid="61" grpId="0"/>
      <p:bldP spid="62" grpId="0"/>
      <p:bldP spid="63" grpId="0" bldLvl="0" animBg="1"/>
      <p:bldP spid="64" grpId="0"/>
      <p:bldP spid="65" grpId="0"/>
      <p:bldP spid="66" grpId="0" bldLvl="0" animBg="1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7000"/>
            <a:ext cx="5105400" cy="1263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3"/>
          <p:cNvSpPr txBox="1"/>
          <p:nvPr/>
        </p:nvSpPr>
        <p:spPr>
          <a:xfrm>
            <a:off x="508000" y="668655"/>
            <a:ext cx="752094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、每袋糖重    千克，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袋糖共重多少千克？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688" y="1238885"/>
            <a:ext cx="1154112" cy="155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57478" y="1067435"/>
            <a:ext cx="1011237" cy="1533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1254125" y="1143635"/>
            <a:ext cx="1728788" cy="660400"/>
            <a:chOff x="1711915" y="1489872"/>
            <a:chExt cx="1727475" cy="661341"/>
          </a:xfrm>
        </p:grpSpPr>
        <p:sp>
          <p:nvSpPr>
            <p:cNvPr id="7" name="椭圆形标注 6"/>
            <p:cNvSpPr/>
            <p:nvPr/>
          </p:nvSpPr>
          <p:spPr>
            <a:xfrm>
              <a:off x="1711915" y="1489872"/>
              <a:ext cx="1727475" cy="661341"/>
            </a:xfrm>
            <a:prstGeom prst="wedgeEllipseCallout">
              <a:avLst>
                <a:gd name="adj1" fmla="val -50065"/>
                <a:gd name="adj2" fmla="val 8300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03" name="文本框 8"/>
            <p:cNvSpPr txBox="1"/>
            <p:nvPr/>
          </p:nvSpPr>
          <p:spPr>
            <a:xfrm>
              <a:off x="1945951" y="1567350"/>
              <a:ext cx="1475509" cy="4578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这样算：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94008" y="1201602"/>
            <a:ext cx="2120408" cy="468765"/>
            <a:chOff x="4654521" y="1739342"/>
            <a:chExt cx="2121178" cy="468179"/>
          </a:xfrm>
        </p:grpSpPr>
        <p:sp>
          <p:nvSpPr>
            <p:cNvPr id="8" name="矩形标注 7"/>
            <p:cNvSpPr/>
            <p:nvPr/>
          </p:nvSpPr>
          <p:spPr>
            <a:xfrm>
              <a:off x="4749313" y="1739342"/>
              <a:ext cx="2026386" cy="411600"/>
            </a:xfrm>
            <a:prstGeom prst="wedgeRectCallout">
              <a:avLst>
                <a:gd name="adj1" fmla="val 49016"/>
                <a:gd name="adj2" fmla="val 10599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06" name="文本框 9"/>
            <p:cNvSpPr txBox="1"/>
            <p:nvPr/>
          </p:nvSpPr>
          <p:spPr>
            <a:xfrm>
              <a:off x="4654521" y="1750893"/>
              <a:ext cx="2029562" cy="456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可以利用乘法：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88745" y="2926398"/>
            <a:ext cx="1809750" cy="862012"/>
            <a:chOff x="1523964" y="3388190"/>
            <a:chExt cx="1808379" cy="860512"/>
          </a:xfrm>
        </p:grpSpPr>
        <p:pic>
          <p:nvPicPr>
            <p:cNvPr id="4108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964" y="3397746"/>
              <a:ext cx="334698" cy="8509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9" name="文本框 22"/>
            <p:cNvSpPr txBox="1"/>
            <p:nvPr/>
          </p:nvSpPr>
          <p:spPr>
            <a:xfrm>
              <a:off x="1858662" y="3589179"/>
              <a:ext cx="39485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+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10" name="文本框 24"/>
            <p:cNvSpPr txBox="1"/>
            <p:nvPr/>
          </p:nvSpPr>
          <p:spPr>
            <a:xfrm>
              <a:off x="2666575" y="3589179"/>
              <a:ext cx="39485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+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4111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299" y="3388190"/>
              <a:ext cx="334698" cy="8509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2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7645" y="3397746"/>
              <a:ext cx="334698" cy="85095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1" name="组合 40"/>
          <p:cNvGrpSpPr/>
          <p:nvPr/>
        </p:nvGrpSpPr>
        <p:grpSpPr>
          <a:xfrm>
            <a:off x="1004570" y="3788410"/>
            <a:ext cx="1617663" cy="823913"/>
            <a:chOff x="1139620" y="4248702"/>
            <a:chExt cx="1616966" cy="825264"/>
          </a:xfrm>
        </p:grpSpPr>
        <p:pic>
          <p:nvPicPr>
            <p:cNvPr id="4114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3058" y="4248702"/>
              <a:ext cx="1173528" cy="8252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5" name="文本框 27"/>
            <p:cNvSpPr txBox="1"/>
            <p:nvPr/>
          </p:nvSpPr>
          <p:spPr>
            <a:xfrm>
              <a:off x="1139620" y="4380533"/>
              <a:ext cx="4779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04570" y="4407535"/>
            <a:ext cx="1846263" cy="801688"/>
            <a:chOff x="1139620" y="4868238"/>
            <a:chExt cx="1846502" cy="801359"/>
          </a:xfrm>
        </p:grpSpPr>
        <p:pic>
          <p:nvPicPr>
            <p:cNvPr id="4117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5001" y="4868238"/>
              <a:ext cx="290945" cy="801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8" name="文本框 23"/>
            <p:cNvSpPr txBox="1"/>
            <p:nvPr/>
          </p:nvSpPr>
          <p:spPr>
            <a:xfrm>
              <a:off x="1139620" y="5007308"/>
              <a:ext cx="4779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  <p:sp>
          <p:nvSpPr>
            <p:cNvPr id="4119" name="文本框 31"/>
            <p:cNvSpPr txBox="1"/>
            <p:nvPr/>
          </p:nvSpPr>
          <p:spPr>
            <a:xfrm>
              <a:off x="1665444" y="5112437"/>
              <a:ext cx="132067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（千克）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063" y="2934335"/>
            <a:ext cx="715962" cy="844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" name="组合 43"/>
          <p:cNvGrpSpPr/>
          <p:nvPr/>
        </p:nvGrpSpPr>
        <p:grpSpPr>
          <a:xfrm>
            <a:off x="4795838" y="3677285"/>
            <a:ext cx="1214437" cy="868363"/>
            <a:chOff x="4290800" y="4138447"/>
            <a:chExt cx="1214039" cy="868861"/>
          </a:xfrm>
        </p:grpSpPr>
        <p:pic>
          <p:nvPicPr>
            <p:cNvPr id="41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8783" y="4138447"/>
              <a:ext cx="736056" cy="8688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3" name="文本框 29"/>
            <p:cNvSpPr txBox="1"/>
            <p:nvPr/>
          </p:nvSpPr>
          <p:spPr>
            <a:xfrm>
              <a:off x="4290800" y="4289921"/>
              <a:ext cx="4779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95838" y="4471035"/>
            <a:ext cx="2001837" cy="801688"/>
            <a:chOff x="4290800" y="4931795"/>
            <a:chExt cx="2001276" cy="801359"/>
          </a:xfrm>
        </p:grpSpPr>
        <p:sp>
          <p:nvSpPr>
            <p:cNvPr id="4125" name="文本框 28"/>
            <p:cNvSpPr txBox="1"/>
            <p:nvPr/>
          </p:nvSpPr>
          <p:spPr>
            <a:xfrm>
              <a:off x="4290800" y="5042822"/>
              <a:ext cx="4779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  <p:pic>
          <p:nvPicPr>
            <p:cNvPr id="4126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9424" y="4931795"/>
              <a:ext cx="290945" cy="8013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7" name="文本框 32"/>
            <p:cNvSpPr txBox="1"/>
            <p:nvPr/>
          </p:nvSpPr>
          <p:spPr>
            <a:xfrm>
              <a:off x="4971398" y="5108621"/>
              <a:ext cx="132067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（千克）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859395" y="5175250"/>
            <a:ext cx="912813" cy="12652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组合 38"/>
          <p:cNvGrpSpPr/>
          <p:nvPr/>
        </p:nvGrpSpPr>
        <p:grpSpPr>
          <a:xfrm>
            <a:off x="507365" y="5909317"/>
            <a:ext cx="6975475" cy="494666"/>
            <a:chOff x="-1270441" y="6382522"/>
            <a:chExt cx="6992392" cy="494335"/>
          </a:xfrm>
        </p:grpSpPr>
        <p:sp>
          <p:nvSpPr>
            <p:cNvPr id="35" name="矩形标注 34"/>
            <p:cNvSpPr/>
            <p:nvPr/>
          </p:nvSpPr>
          <p:spPr>
            <a:xfrm>
              <a:off x="-1270441" y="6386965"/>
              <a:ext cx="6992392" cy="489892"/>
            </a:xfrm>
            <a:prstGeom prst="wedgeRectCallout">
              <a:avLst>
                <a:gd name="adj1" fmla="val 55583"/>
                <a:gd name="adj2" fmla="val 3398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31" name="文本框 35"/>
            <p:cNvSpPr txBox="1"/>
            <p:nvPr/>
          </p:nvSpPr>
          <p:spPr>
            <a:xfrm>
              <a:off x="-1270441" y="6382522"/>
              <a:ext cx="6992392" cy="4568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分数乘整数，用分子乘整数的积作分子，分母不变。</a:t>
              </a:r>
            </a:p>
          </p:txBody>
        </p:sp>
      </p:grpSp>
      <p:pic>
        <p:nvPicPr>
          <p:cNvPr id="4132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940" y="474663"/>
            <a:ext cx="333375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C679543DFAA393D0E93FF7A8C522E65E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16200000">
            <a:off x="3733800" y="864870"/>
            <a:ext cx="1285240" cy="302577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538730" y="5111750"/>
            <a:ext cx="4758690" cy="801370"/>
            <a:chOff x="3998" y="8050"/>
            <a:chExt cx="7494" cy="1262"/>
          </a:xfrm>
        </p:grpSpPr>
        <p:sp>
          <p:nvSpPr>
            <p:cNvPr id="4" name="文本框 35"/>
            <p:cNvSpPr txBox="1"/>
            <p:nvPr/>
          </p:nvSpPr>
          <p:spPr>
            <a:xfrm>
              <a:off x="3998" y="8331"/>
              <a:ext cx="749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答：</a:t>
              </a:r>
              <a:r>
                <a:rPr lang="en-US" altLang="zh-CN" sz="2400" b="1" dirty="0">
                  <a:latin typeface="Calibri" panose="020F0502020204030204" charset="0"/>
                  <a:ea typeface="宋体" panose="02010600030101010101" pitchFamily="2" charset="-122"/>
                </a:rPr>
                <a:t>3</a:t>
              </a:r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袋糖共重       千克。</a:t>
              </a:r>
            </a:p>
          </p:txBody>
        </p:sp>
        <p:pic>
          <p:nvPicPr>
            <p:cNvPr id="9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0" y="8050"/>
              <a:ext cx="458" cy="12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/>
          <p:nvPr/>
        </p:nvSpPr>
        <p:spPr>
          <a:xfrm>
            <a:off x="214948" y="538163"/>
            <a:ext cx="8713787" cy="18592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一瓶洗发水有   升，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瓶这样的洗发水共有多少升？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24" name="Text Box 76"/>
          <p:cNvSpPr txBox="1"/>
          <p:nvPr/>
        </p:nvSpPr>
        <p:spPr>
          <a:xfrm>
            <a:off x="979488" y="5465763"/>
            <a:ext cx="7993062" cy="587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答：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4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瓶这样的洗发水共有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升。</a:t>
            </a:r>
          </a:p>
        </p:txBody>
      </p:sp>
      <p:graphicFrame>
        <p:nvGraphicFramePr>
          <p:cNvPr id="5124" name="对象 1"/>
          <p:cNvGraphicFramePr>
            <a:graphicFrameLocks noChangeAspect="1"/>
          </p:cNvGraphicFramePr>
          <p:nvPr/>
        </p:nvGraphicFramePr>
        <p:xfrm>
          <a:off x="2917508" y="1036638"/>
          <a:ext cx="36036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203200" imgH="622300" progId="Equation.DSMT4">
                  <p:embed/>
                </p:oleObj>
              </mc:Choice>
              <mc:Fallback>
                <p:oleObj r:id="rId3" imgW="203200" imgH="6223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7508" y="1036638"/>
                        <a:ext cx="360362" cy="1039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498730" y="4191159"/>
            <a:ext cx="4083045" cy="1182370"/>
            <a:chOff x="2144306" y="2773072"/>
            <a:chExt cx="4083655" cy="1182706"/>
          </a:xfrm>
        </p:grpSpPr>
        <p:sp>
          <p:nvSpPr>
            <p:cNvPr id="5126" name="Text Box 75"/>
            <p:cNvSpPr txBox="1"/>
            <p:nvPr/>
          </p:nvSpPr>
          <p:spPr>
            <a:xfrm>
              <a:off x="3851077" y="3009106"/>
              <a:ext cx="2376884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（升）</a:t>
              </a:r>
            </a:p>
          </p:txBody>
        </p:sp>
        <p:graphicFrame>
          <p:nvGraphicFramePr>
            <p:cNvPr id="5127" name="对象 2"/>
            <p:cNvGraphicFramePr>
              <a:graphicFrameLocks noChangeAspect="1"/>
            </p:cNvGraphicFramePr>
            <p:nvPr/>
          </p:nvGraphicFramePr>
          <p:xfrm>
            <a:off x="2144306" y="2773072"/>
            <a:ext cx="1711581" cy="118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r:id="rId5" imgW="901065" imgH="622300" progId="Equation.DSMT4">
                    <p:embed/>
                  </p:oleObj>
                </mc:Choice>
                <mc:Fallback>
                  <p:oleObj r:id="rId5" imgW="901065" imgH="6223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44306" y="2773072"/>
                          <a:ext cx="1711581" cy="11827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128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85925" y="2265045"/>
            <a:ext cx="8128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17825" y="2312670"/>
            <a:ext cx="8128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81500" y="2344420"/>
            <a:ext cx="812800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46763" y="2349183"/>
            <a:ext cx="812800" cy="183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29630" y="503238"/>
            <a:ext cx="2895600" cy="237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4"/>
          <p:cNvSpPr txBox="1"/>
          <p:nvPr/>
        </p:nvSpPr>
        <p:spPr>
          <a:xfrm>
            <a:off x="93663" y="385763"/>
            <a:ext cx="6296025" cy="1595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千克草莓应付多少元？</a:t>
            </a:r>
          </a:p>
          <a:p>
            <a:pPr lvl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）买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千克草莓应付多少元？</a:t>
            </a:r>
          </a:p>
          <a:p>
            <a:pPr lvl="0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）买千克，千克草莓各付多少元？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7800" y="2306638"/>
            <a:ext cx="1228725" cy="1417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0" y="5046663"/>
            <a:ext cx="141922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1631950" y="2503488"/>
            <a:ext cx="3148013" cy="457200"/>
            <a:chOff x="1631373" y="2503099"/>
            <a:chExt cx="3148447" cy="458017"/>
          </a:xfrm>
        </p:grpSpPr>
        <p:sp>
          <p:nvSpPr>
            <p:cNvPr id="8" name="矩形标注 7"/>
            <p:cNvSpPr/>
            <p:nvPr/>
          </p:nvSpPr>
          <p:spPr>
            <a:xfrm>
              <a:off x="1631373" y="2556533"/>
              <a:ext cx="2640694" cy="354327"/>
            </a:xfrm>
            <a:prstGeom prst="wedgeRectCallout">
              <a:avLst>
                <a:gd name="adj1" fmla="val -57870"/>
                <a:gd name="adj2" fmla="val 291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6152" name="文本框 8"/>
            <p:cNvSpPr txBox="1"/>
            <p:nvPr/>
          </p:nvSpPr>
          <p:spPr>
            <a:xfrm>
              <a:off x="1693720" y="2503099"/>
              <a:ext cx="3086100" cy="458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自己试着算一算。</a:t>
              </a:r>
              <a:r>
                <a:rPr lang="zh-CN" altLang="en-US" dirty="0">
                  <a:latin typeface="Calibri" panose="020F0502020204030204" charset="0"/>
                  <a:ea typeface="宋体" panose="02010600030101010101" pitchFamily="2" charset="-122"/>
                </a:rPr>
                <a:t>　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71800" y="3286125"/>
            <a:ext cx="3417888" cy="522288"/>
          </a:xfrm>
          <a:prstGeom prst="rect">
            <a:avLst/>
          </a:prstGeom>
          <a:solidFill>
            <a:srgbClr val="9DC3E6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单价</a:t>
            </a:r>
            <a:r>
              <a:rPr lang="en-US" altLang="zh-CN" sz="2800" b="1" dirty="0">
                <a:latin typeface="Calibri" panose="020F0502020204030204" charset="0"/>
                <a:ea typeface="宋体" panose="02010600030101010101" pitchFamily="2" charset="-122"/>
              </a:rPr>
              <a:t>×</a:t>
            </a: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数量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总价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47955" y="4665980"/>
            <a:ext cx="7871460" cy="989330"/>
            <a:chOff x="50851" y="3774186"/>
            <a:chExt cx="7658100" cy="990421"/>
          </a:xfrm>
        </p:grpSpPr>
        <p:sp>
          <p:nvSpPr>
            <p:cNvPr id="6155" name="文本框 10"/>
            <p:cNvSpPr txBox="1"/>
            <p:nvPr/>
          </p:nvSpPr>
          <p:spPr>
            <a:xfrm>
              <a:off x="50851" y="3924777"/>
              <a:ext cx="7658100" cy="6465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5×    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2.5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（元）  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5×  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＝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（元）</a:t>
              </a:r>
            </a:p>
          </p:txBody>
        </p:sp>
        <p:pic>
          <p:nvPicPr>
            <p:cNvPr id="6156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0338" y="3829684"/>
              <a:ext cx="367724" cy="9349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7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9866" y="3774186"/>
              <a:ext cx="359546" cy="9141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8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8507" y="3811747"/>
              <a:ext cx="370893" cy="9429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6623" y="3790923"/>
              <a:ext cx="523013" cy="9603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" name="矩形 19"/>
          <p:cNvSpPr/>
          <p:nvPr/>
        </p:nvSpPr>
        <p:spPr>
          <a:xfrm>
            <a:off x="173038" y="3786188"/>
            <a:ext cx="3606800" cy="6524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5×2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（元）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638" y="4276725"/>
            <a:ext cx="3606800" cy="652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5×3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（元）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17588" y="5688013"/>
            <a:ext cx="6323012" cy="523875"/>
            <a:chOff x="792127" y="5707448"/>
            <a:chExt cx="6322446" cy="523220"/>
          </a:xfrm>
        </p:grpSpPr>
        <p:sp>
          <p:nvSpPr>
            <p:cNvPr id="23" name="矩形标注 22"/>
            <p:cNvSpPr/>
            <p:nvPr/>
          </p:nvSpPr>
          <p:spPr>
            <a:xfrm>
              <a:off x="797442" y="5714481"/>
              <a:ext cx="6063745" cy="509154"/>
            </a:xfrm>
            <a:prstGeom prst="wedgeRectCallout">
              <a:avLst>
                <a:gd name="adj1" fmla="val 59329"/>
                <a:gd name="adj2" fmla="val -868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6164" name="文本框 23"/>
            <p:cNvSpPr txBox="1"/>
            <p:nvPr/>
          </p:nvSpPr>
          <p:spPr>
            <a:xfrm>
              <a:off x="792127" y="5707448"/>
              <a:ext cx="632244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求一个数的几分之几，利用乘法计算。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7655" y="3577908"/>
            <a:ext cx="7326313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赞美祖国的文章：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件的     有多少件？</a:t>
            </a:r>
          </a:p>
        </p:txBody>
      </p:sp>
      <p:grpSp>
        <p:nvGrpSpPr>
          <p:cNvPr id="7171" name="组合 15"/>
          <p:cNvGrpSpPr/>
          <p:nvPr/>
        </p:nvGrpSpPr>
        <p:grpSpPr>
          <a:xfrm>
            <a:off x="173038" y="350838"/>
            <a:ext cx="6132195" cy="1882775"/>
            <a:chOff x="72736" y="346612"/>
            <a:chExt cx="6133227" cy="1882429"/>
          </a:xfrm>
        </p:grpSpPr>
        <p:sp>
          <p:nvSpPr>
            <p:cNvPr id="7172" name="文本框 3"/>
            <p:cNvSpPr txBox="1"/>
            <p:nvPr/>
          </p:nvSpPr>
          <p:spPr>
            <a:xfrm>
              <a:off x="72736" y="346612"/>
              <a:ext cx="6133227" cy="18824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例</a:t>
              </a: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、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五（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）班举办“我爱祖国”作品展览，共收到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45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件作品。其中，绘画作品占    ，赞美祖国的文章占    ，各种图片占     。三件作品各有多少件？</a:t>
              </a:r>
            </a:p>
          </p:txBody>
        </p:sp>
        <p:pic>
          <p:nvPicPr>
            <p:cNvPr id="7173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4415" y="682823"/>
              <a:ext cx="349393" cy="888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9494" y="1077433"/>
              <a:ext cx="352715" cy="8967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1813" y="1065616"/>
              <a:ext cx="494776" cy="9085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953" y="2701608"/>
            <a:ext cx="882650" cy="85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464503" y="2868295"/>
            <a:ext cx="4291012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45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（件）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65" y="2685733"/>
            <a:ext cx="349250" cy="889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0" name="直接连接符 19"/>
          <p:cNvCxnSpPr/>
          <p:nvPr/>
        </p:nvCxnSpPr>
        <p:spPr>
          <a:xfrm>
            <a:off x="2053590" y="2795270"/>
            <a:ext cx="249238" cy="2698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40915" y="3269933"/>
            <a:ext cx="249238" cy="271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97990" y="2580958"/>
            <a:ext cx="287338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42453" y="3166745"/>
            <a:ext cx="3429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7338" y="2050733"/>
            <a:ext cx="5984875" cy="889000"/>
            <a:chOff x="529936" y="2177871"/>
            <a:chExt cx="5985164" cy="888317"/>
          </a:xfrm>
        </p:grpSpPr>
        <p:sp>
          <p:nvSpPr>
            <p:cNvPr id="7184" name="文本框 4"/>
            <p:cNvSpPr txBox="1"/>
            <p:nvPr/>
          </p:nvSpPr>
          <p:spPr>
            <a:xfrm>
              <a:off x="529936" y="2446132"/>
              <a:ext cx="5985164" cy="4600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绘画作品：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45</a:t>
              </a:r>
              <a:r>
                <a:rPr lang="zh-CN" altLang="en-US" sz="2400" b="1" dirty="0">
                  <a:latin typeface="Calibri" panose="020F0502020204030204" charset="0"/>
                  <a:ea typeface="宋体" panose="02010600030101010101" pitchFamily="2" charset="-122"/>
                </a:rPr>
                <a:t>件的    有多少件？  </a:t>
              </a:r>
            </a:p>
          </p:txBody>
        </p:sp>
        <p:pic>
          <p:nvPicPr>
            <p:cNvPr id="7185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7632" y="2177871"/>
              <a:ext cx="349393" cy="88831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38" y="3358198"/>
            <a:ext cx="352425" cy="89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391160" y="4351020"/>
            <a:ext cx="48831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45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45×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（件）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48" y="4135120"/>
            <a:ext cx="352425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998" y="4135120"/>
            <a:ext cx="352425" cy="895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1867535" y="4478020"/>
            <a:ext cx="311150" cy="279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258060" y="4697095"/>
            <a:ext cx="311150" cy="279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569085" y="4031933"/>
            <a:ext cx="67627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07298" y="4665028"/>
            <a:ext cx="6032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94" name="图片 3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7288" y="571183"/>
            <a:ext cx="2894012" cy="1550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95" name="组合 29"/>
          <p:cNvGrpSpPr/>
          <p:nvPr/>
        </p:nvGrpSpPr>
        <p:grpSpPr>
          <a:xfrm>
            <a:off x="304800" y="4880928"/>
            <a:ext cx="5470525" cy="908050"/>
            <a:chOff x="485286" y="643210"/>
            <a:chExt cx="5470814" cy="908519"/>
          </a:xfrm>
        </p:grpSpPr>
        <p:sp>
          <p:nvSpPr>
            <p:cNvPr id="7196" name="文本框 3"/>
            <p:cNvSpPr txBox="1"/>
            <p:nvPr/>
          </p:nvSpPr>
          <p:spPr>
            <a:xfrm>
              <a:off x="485286" y="899701"/>
              <a:ext cx="547081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各种图片：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45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件的     有多少件？</a:t>
              </a:r>
            </a:p>
          </p:txBody>
        </p:sp>
        <p:pic>
          <p:nvPicPr>
            <p:cNvPr id="719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2546" y="643210"/>
              <a:ext cx="494776" cy="9085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8" name="文本框 6"/>
          <p:cNvSpPr txBox="1"/>
          <p:nvPr/>
        </p:nvSpPr>
        <p:spPr>
          <a:xfrm>
            <a:off x="389255" y="5716270"/>
            <a:ext cx="4456113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45×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45×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（件）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30" y="5524183"/>
            <a:ext cx="495300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93" y="5524183"/>
            <a:ext cx="493712" cy="908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1" name="直接连接符 40"/>
          <p:cNvCxnSpPr/>
          <p:nvPr/>
        </p:nvCxnSpPr>
        <p:spPr>
          <a:xfrm>
            <a:off x="1857693" y="5629910"/>
            <a:ext cx="311150" cy="312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251393" y="6057583"/>
            <a:ext cx="415925" cy="25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14"/>
          <p:cNvSpPr txBox="1"/>
          <p:nvPr/>
        </p:nvSpPr>
        <p:spPr>
          <a:xfrm>
            <a:off x="1658620" y="5411470"/>
            <a:ext cx="7096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" name="文本框 15"/>
          <p:cNvSpPr txBox="1"/>
          <p:nvPr/>
        </p:nvSpPr>
        <p:spPr>
          <a:xfrm>
            <a:off x="2633980" y="6063933"/>
            <a:ext cx="72707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9255" y="6447790"/>
            <a:ext cx="7200000" cy="16510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2" grpId="0"/>
      <p:bldP spid="23" grpId="0"/>
      <p:bldP spid="27" grpId="0"/>
      <p:bldP spid="33" grpId="0"/>
      <p:bldP spid="34" grpId="0"/>
      <p:bldP spid="38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9625" y="1519238"/>
            <a:ext cx="3971925" cy="2366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7"/>
          <p:cNvGrpSpPr/>
          <p:nvPr/>
        </p:nvGrpSpPr>
        <p:grpSpPr>
          <a:xfrm>
            <a:off x="376238" y="436880"/>
            <a:ext cx="6774815" cy="1082675"/>
            <a:chOff x="529936" y="238165"/>
            <a:chExt cx="6774968" cy="1083160"/>
          </a:xfrm>
        </p:grpSpPr>
        <p:sp>
          <p:nvSpPr>
            <p:cNvPr id="10244" name="文本框 3"/>
            <p:cNvSpPr txBox="1"/>
            <p:nvPr/>
          </p:nvSpPr>
          <p:spPr>
            <a:xfrm>
              <a:off x="529936" y="529760"/>
              <a:ext cx="6774968" cy="5222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Times New Roman" panose="02020603050405020304" pitchFamily="18" charset="0"/>
                  <a:sym typeface="+mn-ea"/>
                </a:rPr>
                <a:t>例</a:t>
              </a:r>
              <a:r>
                <a:rPr lang="en-US" altLang="zh-CN" sz="2800" b="1" dirty="0">
                  <a:latin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sym typeface="+mn-ea"/>
                </a:rPr>
                <a:t>、</a:t>
              </a:r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一台收割机每小时收割小麦      公顷。</a:t>
              </a:r>
            </a:p>
          </p:txBody>
        </p:sp>
        <p:pic>
          <p:nvPicPr>
            <p:cNvPr id="10245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211" y="238165"/>
              <a:ext cx="426028" cy="10831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46" name="组合 17"/>
          <p:cNvGrpSpPr/>
          <p:nvPr/>
        </p:nvGrpSpPr>
        <p:grpSpPr>
          <a:xfrm>
            <a:off x="676275" y="4489450"/>
            <a:ext cx="2806700" cy="1350963"/>
            <a:chOff x="831272" y="4291445"/>
            <a:chExt cx="2805546" cy="1350820"/>
          </a:xfrm>
        </p:grpSpPr>
        <p:sp>
          <p:nvSpPr>
            <p:cNvPr id="12" name="矩形 11"/>
            <p:cNvSpPr/>
            <p:nvPr/>
          </p:nvSpPr>
          <p:spPr>
            <a:xfrm>
              <a:off x="831273" y="4291445"/>
              <a:ext cx="2805545" cy="6754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3" name="矩形 12"/>
            <p:cNvSpPr/>
            <p:nvPr/>
          </p:nvSpPr>
          <p:spPr>
            <a:xfrm>
              <a:off x="831272" y="4966855"/>
              <a:ext cx="2805545" cy="675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0249" name="组合 16"/>
          <p:cNvGrpSpPr/>
          <p:nvPr/>
        </p:nvGrpSpPr>
        <p:grpSpPr>
          <a:xfrm>
            <a:off x="3524250" y="4286250"/>
            <a:ext cx="1746250" cy="1082675"/>
            <a:chOff x="3678381" y="4087569"/>
            <a:chExt cx="1745673" cy="1083160"/>
          </a:xfrm>
        </p:grpSpPr>
        <p:sp>
          <p:nvSpPr>
            <p:cNvPr id="14" name="右大括号 13"/>
            <p:cNvSpPr/>
            <p:nvPr/>
          </p:nvSpPr>
          <p:spPr>
            <a:xfrm>
              <a:off x="3678381" y="4327813"/>
              <a:ext cx="176644" cy="602673"/>
            </a:xfrm>
            <a:prstGeom prst="rightBrace">
              <a:avLst>
                <a:gd name="adj1" fmla="val 25000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0251" name="文本框 14"/>
            <p:cNvSpPr txBox="1"/>
            <p:nvPr/>
          </p:nvSpPr>
          <p:spPr>
            <a:xfrm>
              <a:off x="4154103" y="4367539"/>
              <a:ext cx="126995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公顷</a:t>
              </a:r>
            </a:p>
          </p:txBody>
        </p:sp>
        <p:pic>
          <p:nvPicPr>
            <p:cNvPr id="10252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6588" y="4087569"/>
              <a:ext cx="426028" cy="108316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3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7925" y="4886325"/>
            <a:ext cx="1011238" cy="153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标注 19"/>
          <p:cNvSpPr/>
          <p:nvPr/>
        </p:nvSpPr>
        <p:spPr>
          <a:xfrm>
            <a:off x="4067175" y="5503863"/>
            <a:ext cx="3216275" cy="425450"/>
          </a:xfrm>
          <a:prstGeom prst="wedgeRectCallout">
            <a:avLst>
              <a:gd name="adj1" fmla="val 59035"/>
              <a:gd name="adj2" fmla="val 137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0255" name="文本框 20"/>
          <p:cNvSpPr txBox="1"/>
          <p:nvPr/>
        </p:nvSpPr>
        <p:spPr>
          <a:xfrm>
            <a:off x="4000500" y="5470525"/>
            <a:ext cx="3614738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大长方形表示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公顷。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7"/>
          <p:cNvGrpSpPr/>
          <p:nvPr/>
        </p:nvGrpSpPr>
        <p:grpSpPr>
          <a:xfrm>
            <a:off x="0" y="708025"/>
            <a:ext cx="8308975" cy="930109"/>
            <a:chOff x="0" y="146510"/>
            <a:chExt cx="7304809" cy="931176"/>
          </a:xfrm>
        </p:grpSpPr>
        <p:sp>
          <p:nvSpPr>
            <p:cNvPr id="11267" name="文本框 4"/>
            <p:cNvSpPr txBox="1"/>
            <p:nvPr/>
          </p:nvSpPr>
          <p:spPr>
            <a:xfrm>
              <a:off x="0" y="353291"/>
              <a:ext cx="7304809" cy="5187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）这台收割机    小时收割小麦多少公顷？</a:t>
              </a:r>
            </a:p>
          </p:txBody>
        </p:sp>
        <p:pic>
          <p:nvPicPr>
            <p:cNvPr id="11268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5289" y="146510"/>
              <a:ext cx="338077" cy="9311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790575" y="2719388"/>
            <a:ext cx="2159000" cy="1082675"/>
            <a:chOff x="841800" y="1918853"/>
            <a:chExt cx="2160000" cy="1083465"/>
          </a:xfrm>
        </p:grpSpPr>
        <p:sp>
          <p:nvSpPr>
            <p:cNvPr id="9" name="矩形 8"/>
            <p:cNvSpPr/>
            <p:nvPr/>
          </p:nvSpPr>
          <p:spPr>
            <a:xfrm>
              <a:off x="1381800" y="1922318"/>
              <a:ext cx="1620000" cy="54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0" name="矩形 9"/>
            <p:cNvSpPr/>
            <p:nvPr/>
          </p:nvSpPr>
          <p:spPr>
            <a:xfrm>
              <a:off x="841800" y="2462318"/>
              <a:ext cx="216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841800" y="1922318"/>
              <a:ext cx="54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1901018" y="1922318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437885" y="1918853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377818" y="2462318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897553" y="2459185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437885" y="2448794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左大括号 18"/>
          <p:cNvSpPr/>
          <p:nvPr/>
        </p:nvSpPr>
        <p:spPr>
          <a:xfrm rot="5400000">
            <a:off x="984250" y="2378075"/>
            <a:ext cx="173038" cy="509588"/>
          </a:xfrm>
          <a:prstGeom prst="leftBrace">
            <a:avLst>
              <a:gd name="adj1" fmla="val 30989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0" name="左大括号 19"/>
          <p:cNvSpPr/>
          <p:nvPr/>
        </p:nvSpPr>
        <p:spPr>
          <a:xfrm rot="10800000">
            <a:off x="2949575" y="2728913"/>
            <a:ext cx="169863" cy="520700"/>
          </a:xfrm>
          <a:prstGeom prst="leftBrace">
            <a:avLst>
              <a:gd name="adj1" fmla="val 30989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25" name="组合 24"/>
          <p:cNvGrpSpPr/>
          <p:nvPr/>
        </p:nvGrpSpPr>
        <p:grpSpPr>
          <a:xfrm>
            <a:off x="381000" y="1709738"/>
            <a:ext cx="3203575" cy="915987"/>
            <a:chOff x="4339993" y="1863813"/>
            <a:chExt cx="3203808" cy="915678"/>
          </a:xfrm>
        </p:grpSpPr>
        <p:sp>
          <p:nvSpPr>
            <p:cNvPr id="11281" name="文本框 20"/>
            <p:cNvSpPr txBox="1"/>
            <p:nvPr/>
          </p:nvSpPr>
          <p:spPr>
            <a:xfrm>
              <a:off x="4561609" y="2067791"/>
              <a:ext cx="298219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的公顷的</a:t>
              </a:r>
            </a:p>
          </p:txBody>
        </p:sp>
        <p:pic>
          <p:nvPicPr>
            <p:cNvPr id="11282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9993" y="1863813"/>
              <a:ext cx="349092" cy="8875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3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8741" y="1863813"/>
              <a:ext cx="332450" cy="9156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" name="组合 28"/>
          <p:cNvGrpSpPr/>
          <p:nvPr/>
        </p:nvGrpSpPr>
        <p:grpSpPr>
          <a:xfrm>
            <a:off x="3235325" y="2544763"/>
            <a:ext cx="1785938" cy="887412"/>
            <a:chOff x="4610344" y="1800235"/>
            <a:chExt cx="1785147" cy="887550"/>
          </a:xfrm>
        </p:grpSpPr>
        <p:pic>
          <p:nvPicPr>
            <p:cNvPr id="11285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0344" y="1800235"/>
              <a:ext cx="349092" cy="8875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6" name="文本框 27"/>
            <p:cNvSpPr txBox="1"/>
            <p:nvPr/>
          </p:nvSpPr>
          <p:spPr>
            <a:xfrm>
              <a:off x="4795291" y="2087777"/>
              <a:ext cx="16002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公顷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629150" y="2174875"/>
            <a:ext cx="4017963" cy="2333625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　公顷的　，就是把　公顷平均分成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份，也就是把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公顷平均分成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2×4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份，取其中的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份。　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38" y="2109788"/>
            <a:ext cx="301625" cy="76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75" y="2081213"/>
            <a:ext cx="312738" cy="79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2081213"/>
            <a:ext cx="273050" cy="752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" name="组合 46"/>
          <p:cNvGrpSpPr/>
          <p:nvPr/>
        </p:nvGrpSpPr>
        <p:grpSpPr>
          <a:xfrm>
            <a:off x="850900" y="4854575"/>
            <a:ext cx="4921250" cy="1047750"/>
            <a:chOff x="799537" y="4232192"/>
            <a:chExt cx="4921842" cy="1049048"/>
          </a:xfrm>
        </p:grpSpPr>
        <p:grpSp>
          <p:nvGrpSpPr>
            <p:cNvPr id="11292" name="组合 44"/>
            <p:cNvGrpSpPr/>
            <p:nvPr/>
          </p:nvGrpSpPr>
          <p:grpSpPr>
            <a:xfrm>
              <a:off x="799537" y="4232192"/>
              <a:ext cx="4069109" cy="1049048"/>
              <a:chOff x="866313" y="4455944"/>
              <a:chExt cx="4069109" cy="1049048"/>
            </a:xfrm>
          </p:grpSpPr>
          <p:pic>
            <p:nvPicPr>
              <p:cNvPr id="11293" name="图片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313" y="4492458"/>
                <a:ext cx="388046" cy="9865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94" name="文本框 34"/>
              <p:cNvSpPr txBox="1"/>
              <p:nvPr/>
            </p:nvSpPr>
            <p:spPr>
              <a:xfrm>
                <a:off x="1148875" y="4744916"/>
                <a:ext cx="588726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×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1295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25262" y="4490028"/>
                <a:ext cx="361748" cy="9963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96" name="文本框 36"/>
              <p:cNvSpPr txBox="1"/>
              <p:nvPr/>
            </p:nvSpPr>
            <p:spPr>
              <a:xfrm>
                <a:off x="1786482" y="4760456"/>
                <a:ext cx="2059888" cy="5181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</a:t>
                </a:r>
                <a:r>
                  <a:rPr lang="en-US" altLang="zh-CN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    </a:t>
                </a:r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</a:t>
                </a:r>
              </a:p>
            </p:txBody>
          </p:sp>
          <p:pic>
            <p:nvPicPr>
              <p:cNvPr id="11297" name="图片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4003" y="4482471"/>
                <a:ext cx="1105233" cy="10147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98" name="图片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336" y="4508062"/>
                <a:ext cx="723900" cy="9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99" name="图片 4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5567" y="4455944"/>
                <a:ext cx="362688" cy="9989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00" name="文本框 43"/>
              <p:cNvSpPr txBox="1"/>
              <p:nvPr/>
            </p:nvSpPr>
            <p:spPr>
              <a:xfrm>
                <a:off x="4033497" y="4744838"/>
                <a:ext cx="901925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</a:t>
                </a:r>
              </a:p>
            </p:txBody>
          </p:sp>
        </p:grpSp>
        <p:sp>
          <p:nvSpPr>
            <p:cNvPr id="11301" name="文本框 45"/>
            <p:cNvSpPr txBox="1"/>
            <p:nvPr/>
          </p:nvSpPr>
          <p:spPr>
            <a:xfrm>
              <a:off x="4443297" y="4558414"/>
              <a:ext cx="127808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（公顷）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3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5"/>
          <p:cNvSpPr txBox="1"/>
          <p:nvPr/>
        </p:nvSpPr>
        <p:spPr>
          <a:xfrm>
            <a:off x="0" y="601663"/>
            <a:ext cx="7304088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）这台收割机    小时收割小麦多少公顷？</a:t>
            </a:r>
          </a:p>
        </p:txBody>
      </p:sp>
      <p:pic>
        <p:nvPicPr>
          <p:cNvPr id="12291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3" y="371475"/>
            <a:ext cx="371475" cy="941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29"/>
          <p:cNvGrpSpPr/>
          <p:nvPr/>
        </p:nvGrpSpPr>
        <p:grpSpPr>
          <a:xfrm>
            <a:off x="687388" y="2520950"/>
            <a:ext cx="2700337" cy="1087438"/>
            <a:chOff x="915220" y="1479569"/>
            <a:chExt cx="2700654" cy="1086926"/>
          </a:xfrm>
        </p:grpSpPr>
        <p:sp>
          <p:nvSpPr>
            <p:cNvPr id="18" name="矩形 17"/>
            <p:cNvSpPr/>
            <p:nvPr/>
          </p:nvSpPr>
          <p:spPr>
            <a:xfrm>
              <a:off x="915220" y="1479569"/>
              <a:ext cx="54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55220" y="1479569"/>
              <a:ext cx="54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95220" y="1479569"/>
              <a:ext cx="54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1" name="矩形 20"/>
            <p:cNvSpPr/>
            <p:nvPr/>
          </p:nvSpPr>
          <p:spPr>
            <a:xfrm>
              <a:off x="2535220" y="1479569"/>
              <a:ext cx="1080654" cy="54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5220" y="2019569"/>
              <a:ext cx="270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065156" y="1479569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455220" y="2019569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992087" y="2005713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532414" y="2026495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62343" y="2016104"/>
              <a:ext cx="0" cy="54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左大括号 30"/>
          <p:cNvSpPr/>
          <p:nvPr/>
        </p:nvSpPr>
        <p:spPr>
          <a:xfrm rot="5400000">
            <a:off x="1403350" y="1587500"/>
            <a:ext cx="201613" cy="1617663"/>
          </a:xfrm>
          <a:prstGeom prst="leftBrace">
            <a:avLst>
              <a:gd name="adj1" fmla="val 12198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2" name="左大括号 31"/>
          <p:cNvSpPr/>
          <p:nvPr/>
        </p:nvSpPr>
        <p:spPr>
          <a:xfrm rot="10800000">
            <a:off x="3402013" y="2532063"/>
            <a:ext cx="93663" cy="525463"/>
          </a:xfrm>
          <a:prstGeom prst="leftBrace">
            <a:avLst>
              <a:gd name="adj1" fmla="val 12198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36" name="组合 35"/>
          <p:cNvGrpSpPr/>
          <p:nvPr/>
        </p:nvGrpSpPr>
        <p:grpSpPr>
          <a:xfrm>
            <a:off x="785813" y="1382713"/>
            <a:ext cx="1712912" cy="965200"/>
            <a:chOff x="785169" y="1134404"/>
            <a:chExt cx="1713268" cy="965451"/>
          </a:xfrm>
        </p:grpSpPr>
        <p:pic>
          <p:nvPicPr>
            <p:cNvPr id="12306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169" y="1134404"/>
              <a:ext cx="359723" cy="9145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7" name="文本框 33"/>
            <p:cNvSpPr txBox="1"/>
            <p:nvPr/>
          </p:nvSpPr>
          <p:spPr>
            <a:xfrm>
              <a:off x="979792" y="1402655"/>
              <a:ext cx="132402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公顷的</a:t>
              </a:r>
            </a:p>
          </p:txBody>
        </p:sp>
        <p:pic>
          <p:nvPicPr>
            <p:cNvPr id="12308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7825" y="1157589"/>
              <a:ext cx="370612" cy="94226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8" y="2333625"/>
            <a:ext cx="3587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文本框 37"/>
          <p:cNvSpPr txBox="1"/>
          <p:nvPr/>
        </p:nvSpPr>
        <p:spPr>
          <a:xfrm>
            <a:off x="3813175" y="2565400"/>
            <a:ext cx="11112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公顷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87363" y="4090988"/>
            <a:ext cx="5332412" cy="981075"/>
            <a:chOff x="653134" y="3899301"/>
            <a:chExt cx="5332029" cy="980366"/>
          </a:xfrm>
        </p:grpSpPr>
        <p:pic>
          <p:nvPicPr>
            <p:cNvPr id="12312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1386" y="3915908"/>
              <a:ext cx="699813" cy="9637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3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7064" y="3899301"/>
              <a:ext cx="711872" cy="9803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4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3984" y="3903429"/>
              <a:ext cx="519046" cy="9530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5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134" y="3918605"/>
              <a:ext cx="359723" cy="9145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6" name="文本框 40"/>
            <p:cNvSpPr txBox="1"/>
            <p:nvPr/>
          </p:nvSpPr>
          <p:spPr>
            <a:xfrm>
              <a:off x="880262" y="4114286"/>
              <a:ext cx="51212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endPara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2317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6620" y="3904763"/>
              <a:ext cx="370612" cy="9422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8" name="文本框 42"/>
            <p:cNvSpPr txBox="1"/>
            <p:nvPr/>
          </p:nvSpPr>
          <p:spPr>
            <a:xfrm>
              <a:off x="1455329" y="4135464"/>
              <a:ext cx="55303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  <p:sp>
          <p:nvSpPr>
            <p:cNvPr id="12319" name="文本框 43"/>
            <p:cNvSpPr txBox="1"/>
            <p:nvPr/>
          </p:nvSpPr>
          <p:spPr>
            <a:xfrm>
              <a:off x="2425459" y="4114286"/>
              <a:ext cx="97674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800" dirty="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0" name="文本框 45"/>
            <p:cNvSpPr txBox="1"/>
            <p:nvPr/>
          </p:nvSpPr>
          <p:spPr>
            <a:xfrm>
              <a:off x="3062418" y="4110822"/>
              <a:ext cx="44050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  <p:sp>
          <p:nvSpPr>
            <p:cNvPr id="12321" name="文本框 46"/>
            <p:cNvSpPr txBox="1"/>
            <p:nvPr/>
          </p:nvSpPr>
          <p:spPr>
            <a:xfrm>
              <a:off x="4044141" y="4110822"/>
              <a:ext cx="5278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</a:p>
          </p:txBody>
        </p:sp>
        <p:sp>
          <p:nvSpPr>
            <p:cNvPr id="12322" name="文本框 47"/>
            <p:cNvSpPr txBox="1"/>
            <p:nvPr/>
          </p:nvSpPr>
          <p:spPr>
            <a:xfrm>
              <a:off x="4720127" y="4135464"/>
              <a:ext cx="126503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（公顷）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319713" y="1203325"/>
            <a:ext cx="3482975" cy="2894013"/>
          </a:xfrm>
          <a:prstGeom prst="rect">
            <a:avLst/>
          </a:prstGeom>
          <a:noFill/>
          <a:ln w="19050" cap="flat" cmpd="sng">
            <a:solidFill>
              <a:srgbClr val="2E75B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求     公顷的     ，就是把     公顷平均分成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份，也就是把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公顷平均分成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2×5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份，取其中的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份。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1119188"/>
            <a:ext cx="341313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88" y="1590675"/>
            <a:ext cx="342900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25" y="1133475"/>
            <a:ext cx="369888" cy="85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88163" y="4997450"/>
            <a:ext cx="933450" cy="13541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" name="组合 56"/>
          <p:cNvGrpSpPr/>
          <p:nvPr/>
        </p:nvGrpSpPr>
        <p:grpSpPr>
          <a:xfrm>
            <a:off x="1341438" y="5218113"/>
            <a:ext cx="5527675" cy="954087"/>
            <a:chOff x="1341569" y="5141800"/>
            <a:chExt cx="5527635" cy="954107"/>
          </a:xfrm>
        </p:grpSpPr>
        <p:sp>
          <p:nvSpPr>
            <p:cNvPr id="55" name="矩形标注 54"/>
            <p:cNvSpPr/>
            <p:nvPr/>
          </p:nvSpPr>
          <p:spPr>
            <a:xfrm>
              <a:off x="1363159" y="5181592"/>
              <a:ext cx="5158926" cy="867557"/>
            </a:xfrm>
            <a:prstGeom prst="wedgeRectCallout">
              <a:avLst>
                <a:gd name="adj1" fmla="val 56920"/>
                <a:gd name="adj2" fmla="val 2678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2330" name="文本框 55"/>
            <p:cNvSpPr txBox="1"/>
            <p:nvPr/>
          </p:nvSpPr>
          <p:spPr>
            <a:xfrm>
              <a:off x="1341569" y="5141800"/>
              <a:ext cx="5527635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800" b="1" dirty="0">
                  <a:latin typeface="Calibri" panose="020F0502020204030204" charset="0"/>
                  <a:ea typeface="宋体" panose="02010600030101010101" pitchFamily="2" charset="-122"/>
                </a:rPr>
                <a:t>分数乘分数，用分子相乘的积作分子，分母相乘的积作分母。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8" grpId="0"/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336550" y="1125538"/>
            <a:ext cx="8713788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成人身体里的水分约占体重  。张老师的体重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76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千克，他体内的水分约有多少千克？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24" name="Text Box 76"/>
          <p:cNvSpPr txBox="1"/>
          <p:nvPr/>
        </p:nvSpPr>
        <p:spPr>
          <a:xfrm>
            <a:off x="1050925" y="4511675"/>
            <a:ext cx="7993063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答：他体内的水分约有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57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千克。</a:t>
            </a:r>
          </a:p>
        </p:txBody>
      </p:sp>
      <p:graphicFrame>
        <p:nvGraphicFramePr>
          <p:cNvPr id="13316" name="对象 1"/>
          <p:cNvGraphicFramePr>
            <a:graphicFrameLocks noChangeAspect="1"/>
          </p:cNvGraphicFramePr>
          <p:nvPr/>
        </p:nvGraphicFramePr>
        <p:xfrm>
          <a:off x="5364163" y="896938"/>
          <a:ext cx="36036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3" imgW="203200" imgH="622300" progId="Equation.DSMT4">
                  <p:embed/>
                </p:oleObj>
              </mc:Choice>
              <mc:Fallback>
                <p:oleObj r:id="rId3" imgW="203200" imgH="6223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4163" y="896938"/>
                        <a:ext cx="360362" cy="1039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124075" y="2738438"/>
            <a:ext cx="4319588" cy="1182687"/>
            <a:chOff x="1907704" y="2738269"/>
            <a:chExt cx="4320257" cy="1183023"/>
          </a:xfrm>
        </p:grpSpPr>
        <p:sp>
          <p:nvSpPr>
            <p:cNvPr id="13318" name="Text Box 75"/>
            <p:cNvSpPr txBox="1"/>
            <p:nvPr/>
          </p:nvSpPr>
          <p:spPr>
            <a:xfrm>
              <a:off x="3851077" y="3009106"/>
              <a:ext cx="2376884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（千克）</a:t>
              </a:r>
            </a:p>
          </p:txBody>
        </p:sp>
        <p:graphicFrame>
          <p:nvGraphicFramePr>
            <p:cNvPr id="13319" name="对象 2"/>
            <p:cNvGraphicFramePr>
              <a:graphicFrameLocks noChangeAspect="1"/>
            </p:cNvGraphicFramePr>
            <p:nvPr/>
          </p:nvGraphicFramePr>
          <p:xfrm>
            <a:off x="1907704" y="2738269"/>
            <a:ext cx="2195314" cy="1183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r:id="rId5" imgW="1155700" imgH="622300" progId="Equation.DSMT4">
                    <p:embed/>
                  </p:oleObj>
                </mc:Choice>
                <mc:Fallback>
                  <p:oleObj r:id="rId5" imgW="1155700" imgH="622300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07704" y="2738269"/>
                          <a:ext cx="2195314" cy="11830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653</Words>
  <Application>Microsoft Office PowerPoint</Application>
  <PresentationFormat>全屏显示(4:3)</PresentationFormat>
  <Paragraphs>151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（1）30千克的     是多少？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10</cp:revision>
  <dcterms:created xsi:type="dcterms:W3CDTF">2015-03-17T10:31:00Z</dcterms:created>
  <dcterms:modified xsi:type="dcterms:W3CDTF">2023-01-16T14:46:30Z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503264CFB1E6422EBA1595118E6DD6FC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