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57AEBEF-E502-4320-8104-4933B2239FD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239B3D9-4A3C-41FC-8B22-5090E8427B39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D9F9B7F-D14B-4A64-AE70-E60D1F23C8CC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536337-CBD6-4A8C-B40F-41AE66168242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52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52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52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F4A4F90-7BD9-49C2-93AE-5BF5E5895422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BC2D3EF-2324-42BD-B42C-6D67E263157F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72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72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728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E765FD7-076D-4139-826F-925969A4EB88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1578F36-CF4C-4089-8647-A08071F61860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93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933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933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BC0E797-0CD2-4E29-952F-2A8DAA1E49ED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097F22C-D241-445F-A5B2-CD70E1016105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1013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137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138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D9E1832-4280-413F-B4DD-3DBE20069B2F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683D9DD-916E-4AF2-981E-D8A6248655D7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454CCB5-8E0C-4D19-9340-5AEE04211D80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11E4913-2934-4A5D-A3DD-9EDF98EFA35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2D44DAE-DC30-4D6F-BB8D-B3EE9045C2E4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E9ECBDE-5AFA-47EF-902D-3E836CDBEB6C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48B1E93-78F6-4D98-BC11-53D786C4C011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9E3B631-A23B-41C1-A25C-72AECBD19F57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2E93206-D503-4D22-B2ED-B837FAA04C3C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74B55E-607A-4901-847F-3A6769B51BD0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86B9752-09A9-48A4-AAC2-8495C68EDDA0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5AEF29E-CD41-4B8F-9B50-5232C782574C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530CA6B-8BD7-43F7-9134-D84694ACC1AD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E852025-E5DA-4C30-B894-24B504E69CDE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0D90367-4B88-4D21-8DB8-3666C2955E9D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F32F504-4B20-4455-B81B-7F51FA3CA486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FA315AA-6309-4014-A6DF-BF213F76C424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C741D-3177-4C75-B8EC-815854B22D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713BB-09D9-4526-A334-8646297560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A218B-3743-4ECB-8C34-65A8D98C8E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057AD-E11D-447C-90B6-EC445D5FF9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359A-B0BD-437B-A99E-DE5E446CEF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9BB12-6DC3-4396-B7E5-5636FB6434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225A6-7E34-485C-98C8-9EF2E24FC6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362F7-2E4F-4E23-A265-08CBEFE1CF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89F0-5840-4396-804E-28E058C849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7D50-70C1-449B-92B6-2062FF3A9C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E62-589E-42D8-BB68-883A1DA29C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4C13288-2C53-4D18-A26C-B93F022A4D3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矩形 8"/>
          <p:cNvSpPr>
            <a:spLocks noChangeArrowheads="1"/>
          </p:cNvSpPr>
          <p:nvPr/>
        </p:nvSpPr>
        <p:spPr bwMode="auto">
          <a:xfrm>
            <a:off x="0" y="609600"/>
            <a:ext cx="9144000" cy="266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5200" b="1" dirty="0" smtClean="0"/>
              <a:t>Why </a:t>
            </a:r>
            <a:r>
              <a:rPr lang="en-US" altLang="zh-CN" sz="5200" b="1" dirty="0"/>
              <a:t>do you like pandas?</a:t>
            </a:r>
          </a:p>
        </p:txBody>
      </p:sp>
      <p:sp>
        <p:nvSpPr>
          <p:cNvPr id="9" name="矩形 8"/>
          <p:cNvSpPr/>
          <p:nvPr/>
        </p:nvSpPr>
        <p:spPr>
          <a:xfrm>
            <a:off x="990600" y="5214508"/>
            <a:ext cx="61722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4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en-US" sz="3200" b="1"/>
              <a:t>Writing </a:t>
            </a:r>
            <a:r>
              <a:rPr lang="en-US" altLang="zh-CN" sz="3200" b="1"/>
              <a:t>)</a:t>
            </a:r>
            <a:endParaRPr lang="en-US" altLang="zh-CN" sz="3200"/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0" y="785813"/>
            <a:ext cx="91440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写作一：完成课本</a:t>
            </a:r>
            <a:r>
              <a:rPr lang="en-US" altLang="zh-CN" sz="3200" dirty="0"/>
              <a:t>p30</a:t>
            </a:r>
            <a:r>
              <a:rPr lang="zh-CN" altLang="en-US" sz="3200" dirty="0"/>
              <a:t>的</a:t>
            </a:r>
            <a:r>
              <a:rPr lang="en-US" altLang="zh-CN" sz="3200" dirty="0"/>
              <a:t>3b </a:t>
            </a:r>
            <a:r>
              <a:rPr lang="zh-CN" altLang="en-US" sz="3200" dirty="0"/>
              <a:t>练习。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写作二：动物园来了两只新动物。请根据一下表中的信息写一篇短文，以 “ </a:t>
            </a:r>
            <a:r>
              <a:rPr lang="en-US" altLang="zh-CN" sz="3200" dirty="0"/>
              <a:t>The new friends in the zoo” </a:t>
            </a:r>
            <a:r>
              <a:rPr lang="zh-CN" altLang="en-US" sz="3200" dirty="0"/>
              <a:t>为题，对它们进行描述，并呼吁人们要爱护动物。（</a:t>
            </a:r>
            <a:r>
              <a:rPr lang="en-US" altLang="zh-CN" sz="3200" dirty="0"/>
              <a:t>80</a:t>
            </a:r>
            <a:r>
              <a:rPr lang="zh-CN" altLang="en-US" sz="3200" dirty="0"/>
              <a:t>词左右）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925" y="3502025"/>
          <a:ext cx="8904288" cy="1905003"/>
        </p:xfrm>
        <a:graphic>
          <a:graphicData uri="http://schemas.openxmlformats.org/drawingml/2006/table">
            <a:tbl>
              <a:tblPr/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动物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名字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国家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食物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特点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喜好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考拉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Molly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澳大利亚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叶子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对人友好，但是有点懒惰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整天在树上睡觉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狮子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Larry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南非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肉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强壮，但是有点可怕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擅长跑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直接连接符 2"/>
          <p:cNvCxnSpPr/>
          <p:nvPr/>
        </p:nvCxnSpPr>
        <p:spPr>
          <a:xfrm>
            <a:off x="1495425" y="3538538"/>
            <a:ext cx="0" cy="1851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339975" y="3500438"/>
            <a:ext cx="0" cy="1851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419475" y="3500438"/>
            <a:ext cx="0" cy="1851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427538" y="3500438"/>
            <a:ext cx="0" cy="1851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804025" y="3500438"/>
            <a:ext cx="0" cy="1871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2163" name="矩形 2"/>
          <p:cNvSpPr>
            <a:spLocks noChangeArrowheads="1"/>
          </p:cNvSpPr>
          <p:nvPr/>
        </p:nvSpPr>
        <p:spPr bwMode="auto">
          <a:xfrm>
            <a:off x="304800" y="974725"/>
            <a:ext cx="80772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思路点拨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第一步</a:t>
            </a:r>
            <a:r>
              <a:rPr lang="en-US" altLang="zh-CN" sz="3200" dirty="0"/>
              <a:t>: </a:t>
            </a:r>
            <a:r>
              <a:rPr lang="zh-CN" altLang="en-US" sz="3200" dirty="0"/>
              <a:t>审题：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人称</a:t>
            </a:r>
            <a:r>
              <a:rPr lang="en-US" altLang="zh-CN" sz="3200" dirty="0"/>
              <a:t>___________ 	</a:t>
            </a:r>
            <a:r>
              <a:rPr lang="en-US" altLang="zh-CN" sz="3200" dirty="0" smtClean="0"/>
              <a:t>  </a:t>
            </a:r>
            <a:r>
              <a:rPr lang="zh-CN" altLang="en-US" sz="3200" dirty="0" smtClean="0"/>
              <a:t>时</a:t>
            </a:r>
            <a:r>
              <a:rPr lang="zh-CN" altLang="en-US" sz="3200" dirty="0"/>
              <a:t>态</a:t>
            </a:r>
            <a:r>
              <a:rPr lang="en-US" altLang="zh-CN" sz="3200" dirty="0" smtClean="0"/>
              <a:t>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第二步</a:t>
            </a:r>
            <a:r>
              <a:rPr lang="en-US" altLang="zh-CN" sz="3200" dirty="0"/>
              <a:t>: </a:t>
            </a:r>
            <a:r>
              <a:rPr lang="zh-CN" altLang="en-US" sz="3200" dirty="0"/>
              <a:t>列出主要的短语和句型。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来自</a:t>
            </a:r>
            <a:r>
              <a:rPr lang="en-US" altLang="zh-CN" sz="3200" dirty="0"/>
              <a:t>________________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</a:t>
            </a:r>
            <a:r>
              <a:rPr lang="zh-CN" altLang="en-US" sz="3200" dirty="0"/>
              <a:t>对人友好</a:t>
            </a:r>
            <a:r>
              <a:rPr lang="en-US" altLang="zh-CN" sz="3200" dirty="0"/>
              <a:t>________________	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有点懒惰</a:t>
            </a:r>
            <a:r>
              <a:rPr lang="en-US" altLang="zh-CN" sz="3200" dirty="0"/>
              <a:t>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整天睡觉</a:t>
            </a:r>
            <a:r>
              <a:rPr lang="en-US" altLang="zh-CN" sz="3200" dirty="0"/>
              <a:t>________________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</a:t>
            </a:r>
            <a:r>
              <a:rPr lang="zh-CN" altLang="en-US" sz="3200" dirty="0"/>
              <a:t>在树上</a:t>
            </a:r>
            <a:r>
              <a:rPr lang="en-US" altLang="zh-CN" sz="3200" dirty="0"/>
              <a:t>__________________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擅长</a:t>
            </a:r>
            <a:r>
              <a:rPr lang="en-US" altLang="zh-CN" sz="3200" dirty="0"/>
              <a:t>________________</a:t>
            </a:r>
          </a:p>
        </p:txBody>
      </p:sp>
      <p:sp>
        <p:nvSpPr>
          <p:cNvPr id="92164" name="TextBox 9"/>
          <p:cNvSpPr txBox="1">
            <a:spLocks noChangeArrowheads="1"/>
          </p:cNvSpPr>
          <p:nvPr/>
        </p:nvSpPr>
        <p:spPr bwMode="auto">
          <a:xfrm>
            <a:off x="5257801" y="1890713"/>
            <a:ext cx="2476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一般现在时</a:t>
            </a:r>
          </a:p>
        </p:txBody>
      </p:sp>
      <p:sp>
        <p:nvSpPr>
          <p:cNvPr id="92165" name="矩形 14"/>
          <p:cNvSpPr>
            <a:spLocks noChangeArrowheads="1"/>
          </p:cNvSpPr>
          <p:nvPr/>
        </p:nvSpPr>
        <p:spPr bwMode="auto">
          <a:xfrm>
            <a:off x="2859088" y="2898775"/>
            <a:ext cx="361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come from</a:t>
            </a:r>
          </a:p>
        </p:txBody>
      </p:sp>
      <p:sp>
        <p:nvSpPr>
          <p:cNvPr id="92166" name="TextBox 9"/>
          <p:cNvSpPr txBox="1">
            <a:spLocks noChangeArrowheads="1"/>
          </p:cNvSpPr>
          <p:nvPr/>
        </p:nvSpPr>
        <p:spPr bwMode="auto">
          <a:xfrm>
            <a:off x="1425575" y="1963738"/>
            <a:ext cx="2689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第三人称单数</a:t>
            </a:r>
          </a:p>
        </p:txBody>
      </p:sp>
      <p:sp>
        <p:nvSpPr>
          <p:cNvPr id="92167" name="矩形 14"/>
          <p:cNvSpPr>
            <a:spLocks noChangeArrowheads="1"/>
          </p:cNvSpPr>
          <p:nvPr/>
        </p:nvSpPr>
        <p:spPr bwMode="auto">
          <a:xfrm>
            <a:off x="3216275" y="4340225"/>
            <a:ext cx="451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sleep all day	</a:t>
            </a:r>
          </a:p>
        </p:txBody>
      </p:sp>
      <p:sp>
        <p:nvSpPr>
          <p:cNvPr id="92168" name="TextBox 9"/>
          <p:cNvSpPr txBox="1">
            <a:spLocks noChangeArrowheads="1"/>
          </p:cNvSpPr>
          <p:nvPr/>
        </p:nvSpPr>
        <p:spPr bwMode="auto">
          <a:xfrm>
            <a:off x="2284413" y="4772025"/>
            <a:ext cx="397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tree</a:t>
            </a:r>
          </a:p>
        </p:txBody>
      </p:sp>
      <p:sp>
        <p:nvSpPr>
          <p:cNvPr id="92169" name="TextBox 9"/>
          <p:cNvSpPr txBox="1">
            <a:spLocks noChangeArrowheads="1"/>
          </p:cNvSpPr>
          <p:nvPr/>
        </p:nvSpPr>
        <p:spPr bwMode="auto">
          <a:xfrm>
            <a:off x="2363788" y="5275263"/>
            <a:ext cx="397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good at</a:t>
            </a:r>
          </a:p>
        </p:txBody>
      </p:sp>
      <p:sp>
        <p:nvSpPr>
          <p:cNvPr id="92170" name="矩形 14"/>
          <p:cNvSpPr>
            <a:spLocks noChangeArrowheads="1"/>
          </p:cNvSpPr>
          <p:nvPr/>
        </p:nvSpPr>
        <p:spPr bwMode="auto">
          <a:xfrm>
            <a:off x="3505200" y="34036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friendly to</a:t>
            </a:r>
          </a:p>
        </p:txBody>
      </p:sp>
      <p:sp>
        <p:nvSpPr>
          <p:cNvPr id="92171" name="矩形 14"/>
          <p:cNvSpPr>
            <a:spLocks noChangeArrowheads="1"/>
          </p:cNvSpPr>
          <p:nvPr/>
        </p:nvSpPr>
        <p:spPr bwMode="auto">
          <a:xfrm>
            <a:off x="2787650" y="3908425"/>
            <a:ext cx="550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kind of lazy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4211" name="矩形 2"/>
          <p:cNvSpPr>
            <a:spLocks noChangeArrowheads="1"/>
          </p:cNvSpPr>
          <p:nvPr/>
        </p:nvSpPr>
        <p:spPr bwMode="auto">
          <a:xfrm>
            <a:off x="0" y="78422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第三步：列出可能会用到的句型</a:t>
            </a:r>
            <a:r>
              <a:rPr lang="en-US" altLang="zh-CN" sz="3200" dirty="0"/>
              <a:t>,</a:t>
            </a:r>
            <a:r>
              <a:rPr lang="zh-CN" altLang="en-US" sz="3200" dirty="0"/>
              <a:t>尽可能地做到一句话写出不同的句型，避免写作时重复，简单。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</a:t>
            </a:r>
            <a:r>
              <a:rPr lang="zh-CN" altLang="en-US" sz="3200" dirty="0"/>
              <a:t>介绍名字：他的名字叫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en-US" altLang="zh-CN" sz="3200" dirty="0"/>
              <a:t> 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介绍国家：他来自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en-US" altLang="zh-CN" sz="3200" dirty="0"/>
              <a:t> 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</a:t>
            </a:r>
            <a:r>
              <a:rPr lang="zh-CN" altLang="en-US" sz="3200" dirty="0"/>
              <a:t>介绍喜欢的食物或事情：他最喜欢吃</a:t>
            </a:r>
            <a:r>
              <a:rPr lang="en-US" altLang="zh-CN" sz="3200" dirty="0"/>
              <a:t>/</a:t>
            </a:r>
            <a:r>
              <a:rPr lang="zh-CN" altLang="en-US" sz="3200" dirty="0"/>
              <a:t>做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en-US" altLang="zh-CN" sz="3200" dirty="0"/>
              <a:t> 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</a:t>
            </a:r>
            <a:r>
              <a:rPr lang="zh-CN" altLang="en-US" sz="3200" dirty="0"/>
              <a:t>介绍年龄：他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岁 </a:t>
            </a:r>
            <a:r>
              <a:rPr lang="en-US" altLang="zh-CN" sz="3200" dirty="0"/>
              <a:t>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</a:t>
            </a:r>
            <a:r>
              <a:rPr lang="zh-CN" altLang="en-US" sz="3200" dirty="0"/>
              <a:t>呼吁人们</a:t>
            </a:r>
            <a:r>
              <a:rPr lang="en-US" altLang="zh-CN" sz="3200" dirty="0"/>
              <a:t>: </a:t>
            </a:r>
            <a:r>
              <a:rPr lang="zh-CN" altLang="en-US" sz="3200" dirty="0"/>
              <a:t>我们应该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____________________________________.</a:t>
            </a:r>
          </a:p>
        </p:txBody>
      </p:sp>
      <p:sp>
        <p:nvSpPr>
          <p:cNvPr id="94212" name="TextBox 9"/>
          <p:cNvSpPr txBox="1">
            <a:spLocks noChangeArrowheads="1"/>
          </p:cNvSpPr>
          <p:nvPr/>
        </p:nvSpPr>
        <p:spPr bwMode="auto">
          <a:xfrm>
            <a:off x="395288" y="2133600"/>
            <a:ext cx="85407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is.../His name is .../ He is a ...named...	</a:t>
            </a:r>
          </a:p>
        </p:txBody>
      </p:sp>
      <p:sp>
        <p:nvSpPr>
          <p:cNvPr id="94213" name="TextBox 9"/>
          <p:cNvSpPr txBox="1">
            <a:spLocks noChangeArrowheads="1"/>
          </p:cNvSpPr>
          <p:nvPr/>
        </p:nvSpPr>
        <p:spPr bwMode="auto">
          <a:xfrm>
            <a:off x="323850" y="3141663"/>
            <a:ext cx="8540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 from.../He comes from...</a:t>
            </a:r>
          </a:p>
        </p:txBody>
      </p:sp>
      <p:sp>
        <p:nvSpPr>
          <p:cNvPr id="94214" name="TextBox 9"/>
          <p:cNvSpPr txBox="1">
            <a:spLocks noChangeArrowheads="1"/>
          </p:cNvSpPr>
          <p:nvPr/>
        </p:nvSpPr>
        <p:spPr bwMode="auto">
          <a:xfrm>
            <a:off x="179388" y="4149725"/>
            <a:ext cx="8863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likes eating...best./ His favorite food is ... </a:t>
            </a:r>
          </a:p>
        </p:txBody>
      </p:sp>
      <p:sp>
        <p:nvSpPr>
          <p:cNvPr id="94215" name="TextBox 9"/>
          <p:cNvSpPr txBox="1">
            <a:spLocks noChangeArrowheads="1"/>
          </p:cNvSpPr>
          <p:nvPr/>
        </p:nvSpPr>
        <p:spPr bwMode="auto">
          <a:xfrm>
            <a:off x="179388" y="5084763"/>
            <a:ext cx="8540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 ...years old.</a:t>
            </a:r>
          </a:p>
        </p:txBody>
      </p:sp>
      <p:sp>
        <p:nvSpPr>
          <p:cNvPr id="94216" name="TextBox 9"/>
          <p:cNvSpPr txBox="1">
            <a:spLocks noChangeArrowheads="1"/>
          </p:cNvSpPr>
          <p:nvPr/>
        </p:nvSpPr>
        <p:spPr bwMode="auto">
          <a:xfrm>
            <a:off x="179388" y="6092825"/>
            <a:ext cx="8540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 should.../ We had better...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  <p:bldP spid="94215" grpId="0"/>
      <p:bldP spid="942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2"/>
          <p:cNvSpPr>
            <a:spLocks noChangeArrowheads="1"/>
          </p:cNvSpPr>
          <p:nvPr/>
        </p:nvSpPr>
        <p:spPr bwMode="auto">
          <a:xfrm>
            <a:off x="0" y="785813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第四步：运用 </a:t>
            </a:r>
            <a:r>
              <a:rPr lang="en-US" altLang="zh-CN" sz="3200" dirty="0"/>
              <a:t>and, also, but, besides...</a:t>
            </a:r>
            <a:r>
              <a:rPr lang="zh-CN" altLang="en-US" sz="3200" dirty="0"/>
              <a:t>等连词将以上要点连接词将以上要点连成文章，并注意加上开头，结尾，注意分段。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/>
              <a:t>The new friends in the zoo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We have two new friends in the zoo.___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</p:txBody>
      </p:sp>
      <p:sp>
        <p:nvSpPr>
          <p:cNvPr id="9625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6260" name="文本框 1"/>
          <p:cNvSpPr txBox="1">
            <a:spLocks noChangeArrowheads="1"/>
          </p:cNvSpPr>
          <p:nvPr/>
        </p:nvSpPr>
        <p:spPr bwMode="auto">
          <a:xfrm>
            <a:off x="107950" y="3213100"/>
            <a:ext cx="86582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They are a koala and a lion.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  The koala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 dirty="0">
                <a:solidFill>
                  <a:srgbClr val="FF0000"/>
                </a:solidFill>
              </a:rPr>
              <a:t>s name is Molly. She is from Australia, and she is 3 years old now. She likes eating leaves best. She is very friendly to people. But I think she is also kind of lazy, because she likes sleeping in the tree all day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2"/>
          <p:cNvSpPr>
            <a:spLocks noChangeArrowheads="1"/>
          </p:cNvSpPr>
          <p:nvPr/>
        </p:nvSpPr>
        <p:spPr bwMode="auto">
          <a:xfrm>
            <a:off x="0" y="1001713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      The lion Larry comes from South Africa. She is 6 years old. Her favorite food is meat. She looks very strong, but it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a little scary, too. Larry is very good at running, so she runs all the time. 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       These are the two new friends in the zoo. I think animals are all our friends. We should be friendly to them.  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9830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8308" name="文本框 2"/>
          <p:cNvSpPr txBox="1">
            <a:spLocks noChangeArrowheads="1"/>
          </p:cNvSpPr>
          <p:nvPr/>
        </p:nvSpPr>
        <p:spPr bwMode="auto">
          <a:xfrm>
            <a:off x="250825" y="1054100"/>
            <a:ext cx="868045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</a:t>
            </a:r>
            <a:endParaRPr lang="en-US" altLang="zh-CN" sz="3200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  __________________________________________________________________________ _____________________________________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______________________________________________________________________________________________________________</a:t>
            </a:r>
            <a:endParaRPr lang="en-US" altLang="zh-CN" sz="3200" b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charRg st="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charRg st="0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0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2"/>
          <p:cNvSpPr>
            <a:spLocks noChangeArrowheads="1"/>
          </p:cNvSpPr>
          <p:nvPr/>
        </p:nvSpPr>
        <p:spPr bwMode="auto">
          <a:xfrm>
            <a:off x="0" y="1531939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第五步：修改文章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zh-CN" altLang="en-US" sz="3200" dirty="0"/>
              <a:t>自己复查，小组互改。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</a:t>
            </a:r>
            <a:r>
              <a:rPr lang="zh-CN" altLang="en-US" sz="3200" dirty="0"/>
              <a:t>）用红笔在文章中纠错    </a:t>
            </a:r>
            <a:r>
              <a:rPr lang="en-US" altLang="zh-CN" sz="3200" dirty="0"/>
              <a:t>2</a:t>
            </a:r>
            <a:r>
              <a:rPr lang="zh-CN" altLang="en-US" sz="3200" dirty="0"/>
              <a:t>）欣赏好词好句；评选小组内写得最好的三个句子，摘抄下来。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0355" name="Text Box 21"/>
          <p:cNvSpPr txBox="1">
            <a:spLocks noChangeArrowheads="1"/>
          </p:cNvSpPr>
          <p:nvPr/>
        </p:nvSpPr>
        <p:spPr bwMode="auto">
          <a:xfrm>
            <a:off x="500063" y="746126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100356" name="文本框 1"/>
          <p:cNvSpPr txBox="1">
            <a:spLocks noChangeArrowheads="1"/>
          </p:cNvSpPr>
          <p:nvPr/>
        </p:nvSpPr>
        <p:spPr bwMode="auto">
          <a:xfrm>
            <a:off x="898525" y="2878139"/>
            <a:ext cx="2217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（省略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）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457200" y="83820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 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&amp;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目 标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-12700" y="1905000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学习重点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阅读有关文章并将目标语言、短语及句型运用到写作中。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学习目标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学会写一篇关于动物的文章。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04800" y="46038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12700" y="843379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 My favorite animal       </a:t>
            </a:r>
          </a:p>
          <a:p>
            <a:pPr algn="l"/>
            <a:r>
              <a:rPr lang="en-US" altLang="zh-CN" sz="2800" dirty="0"/>
              <a:t>        Do you like animals? My favorite animal is a dog. Its name is Steve. Steve comes from the USA. My mother bought it for me as my birthday gift last year. Now he is 3 years old. </a:t>
            </a:r>
          </a:p>
          <a:p>
            <a:pPr algn="l"/>
            <a:r>
              <a:rPr lang="en-US" altLang="zh-CN" sz="2800" dirty="0"/>
              <a:t>       Steve is very beautiful. It’s black and white with big blue eyes. It likes eating meat. It also likes going for a walk with me. Every afternoon I take a walk with it, and it is very happy. </a:t>
            </a:r>
          </a:p>
          <a:p>
            <a:pPr algn="l"/>
            <a:r>
              <a:rPr lang="en-US" altLang="zh-CN" sz="2800" dirty="0"/>
              <a:t>       Steve is very smart, too. It can help me with many things. First, it can help me watch the door. Besides, he is my good company(</a:t>
            </a:r>
            <a:r>
              <a:rPr lang="zh-CN" altLang="en-US" sz="2800" dirty="0"/>
              <a:t>伙伴</a:t>
            </a:r>
            <a:r>
              <a:rPr lang="en-US" altLang="zh-CN" sz="2800" dirty="0"/>
              <a:t>) 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1219200"/>
            <a:ext cx="9144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he is a very good listener. When I am sad, I’d like to talk about the bad things with Steve. He is so friendly that all my family love it very much. </a:t>
            </a:r>
          </a:p>
          <a:p>
            <a:pPr algn="l"/>
            <a:r>
              <a:rPr lang="en-US" altLang="zh-CN" sz="3200" dirty="0"/>
              <a:t>        I think people should love their dogs because they are really our best friends.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>
            <a:graphicFrameLocks noGrp="1"/>
          </p:cNvGraphicFramePr>
          <p:nvPr/>
        </p:nvGraphicFramePr>
        <p:xfrm>
          <a:off x="395288" y="1339850"/>
          <a:ext cx="8540750" cy="4876169"/>
        </p:xfrm>
        <a:graphic>
          <a:graphicData uri="http://schemas.openxmlformats.org/drawingml/2006/table">
            <a:tbl>
              <a:tblPr/>
              <a:tblGrid>
                <a:gridCol w="4719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name of the dog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place the dog come from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________________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age of the dog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thing the dog like doing every afternoon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thing the writer would like to do when he is sad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____________________________________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89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9895" name="矩形 2"/>
          <p:cNvSpPr>
            <a:spLocks noChangeArrowheads="1"/>
          </p:cNvSpPr>
          <p:nvPr/>
        </p:nvSpPr>
        <p:spPr bwMode="auto">
          <a:xfrm>
            <a:off x="381000" y="710625"/>
            <a:ext cx="708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一、根据文章内容，完成下列信息卡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  <p:sp>
        <p:nvSpPr>
          <p:cNvPr id="79896" name="TextBox 11"/>
          <p:cNvSpPr txBox="1">
            <a:spLocks noChangeArrowheads="1"/>
          </p:cNvSpPr>
          <p:nvPr/>
        </p:nvSpPr>
        <p:spPr bwMode="auto">
          <a:xfrm>
            <a:off x="5508625" y="1412875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Steve	</a:t>
            </a:r>
          </a:p>
        </p:txBody>
      </p:sp>
      <p:sp>
        <p:nvSpPr>
          <p:cNvPr id="79897" name="TextBox 13"/>
          <p:cNvSpPr txBox="1">
            <a:spLocks noChangeArrowheads="1"/>
          </p:cNvSpPr>
          <p:nvPr/>
        </p:nvSpPr>
        <p:spPr bwMode="auto">
          <a:xfrm>
            <a:off x="5364163" y="4654550"/>
            <a:ext cx="32861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Talking about the bad things with Steve</a:t>
            </a:r>
          </a:p>
        </p:txBody>
      </p:sp>
      <p:sp>
        <p:nvSpPr>
          <p:cNvPr id="79898" name="TextBox 15"/>
          <p:cNvSpPr txBox="1">
            <a:spLocks noChangeArrowheads="1"/>
          </p:cNvSpPr>
          <p:nvPr/>
        </p:nvSpPr>
        <p:spPr bwMode="auto">
          <a:xfrm>
            <a:off x="5794375" y="2276475"/>
            <a:ext cx="3255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 USA</a:t>
            </a:r>
          </a:p>
        </p:txBody>
      </p:sp>
      <p:sp>
        <p:nvSpPr>
          <p:cNvPr id="79899" name="TextBox 16"/>
          <p:cNvSpPr txBox="1">
            <a:spLocks noChangeArrowheads="1"/>
          </p:cNvSpPr>
          <p:nvPr/>
        </p:nvSpPr>
        <p:spPr bwMode="auto">
          <a:xfrm>
            <a:off x="5508625" y="3213100"/>
            <a:ext cx="3532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3 years old</a:t>
            </a:r>
          </a:p>
        </p:txBody>
      </p:sp>
      <p:sp>
        <p:nvSpPr>
          <p:cNvPr id="79900" name="TextBox 19"/>
          <p:cNvSpPr txBox="1">
            <a:spLocks noChangeArrowheads="1"/>
          </p:cNvSpPr>
          <p:nvPr/>
        </p:nvSpPr>
        <p:spPr bwMode="auto">
          <a:xfrm>
            <a:off x="5581650" y="3792538"/>
            <a:ext cx="376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Taking a walk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/>
      <p:bldP spid="79897" grpId="0"/>
      <p:bldP spid="79898" grpId="0"/>
      <p:bldP spid="79899" grpId="0"/>
      <p:bldP spid="799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511175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1082675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二、重点词汇积累。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来自 </a:t>
            </a:r>
            <a:r>
              <a:rPr lang="en-US" altLang="zh-CN" sz="3200" dirty="0"/>
              <a:t>______________________________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给某人买</a:t>
            </a:r>
            <a:r>
              <a:rPr lang="en-US" altLang="zh-CN" sz="3200" dirty="0"/>
              <a:t>……_______________________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有着蓝色的眼睛 </a:t>
            </a:r>
            <a:r>
              <a:rPr lang="en-US" altLang="zh-CN" sz="3200" dirty="0"/>
              <a:t>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喜欢去散步</a:t>
            </a:r>
            <a:r>
              <a:rPr lang="en-US" altLang="zh-CN" sz="3200" dirty="0"/>
              <a:t>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帮助某人做某事 </a:t>
            </a:r>
            <a:r>
              <a:rPr lang="en-US" altLang="zh-CN" sz="3200" dirty="0"/>
              <a:t>_______________________   11. </a:t>
            </a:r>
            <a:r>
              <a:rPr lang="zh-CN" altLang="en-US" sz="3200" dirty="0"/>
              <a:t>看门 </a:t>
            </a:r>
            <a:r>
              <a:rPr lang="en-US" altLang="zh-CN" sz="3200" dirty="0"/>
              <a:t>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与某人谈论某事 </a:t>
            </a:r>
            <a:r>
              <a:rPr lang="en-US" altLang="zh-CN" sz="3200" dirty="0"/>
              <a:t>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对</a:t>
            </a:r>
            <a:r>
              <a:rPr lang="en-US" altLang="zh-CN" sz="3200" dirty="0"/>
              <a:t>……</a:t>
            </a:r>
            <a:r>
              <a:rPr lang="zh-CN" altLang="en-US" sz="3200" dirty="0"/>
              <a:t>友好 </a:t>
            </a:r>
            <a:r>
              <a:rPr lang="en-US" altLang="zh-CN" sz="3200" dirty="0"/>
              <a:t>__________________________</a:t>
            </a:r>
          </a:p>
        </p:txBody>
      </p:sp>
      <p:sp>
        <p:nvSpPr>
          <p:cNvPr id="81924" name="TextBox 13"/>
          <p:cNvSpPr txBox="1">
            <a:spLocks noChangeArrowheads="1"/>
          </p:cNvSpPr>
          <p:nvPr/>
        </p:nvSpPr>
        <p:spPr bwMode="auto">
          <a:xfrm>
            <a:off x="3348038" y="1419225"/>
            <a:ext cx="321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come from</a:t>
            </a:r>
          </a:p>
        </p:txBody>
      </p:sp>
      <p:sp>
        <p:nvSpPr>
          <p:cNvPr id="81925" name="TextBox 15"/>
          <p:cNvSpPr txBox="1">
            <a:spLocks noChangeArrowheads="1"/>
          </p:cNvSpPr>
          <p:nvPr/>
        </p:nvSpPr>
        <p:spPr bwMode="auto">
          <a:xfrm>
            <a:off x="3489325" y="1995488"/>
            <a:ext cx="4562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buy...for sb.</a:t>
            </a:r>
          </a:p>
        </p:txBody>
      </p:sp>
      <p:sp>
        <p:nvSpPr>
          <p:cNvPr id="81926" name="TextBox 17"/>
          <p:cNvSpPr txBox="1">
            <a:spLocks noChangeArrowheads="1"/>
          </p:cNvSpPr>
          <p:nvPr/>
        </p:nvSpPr>
        <p:spPr bwMode="auto">
          <a:xfrm>
            <a:off x="3563938" y="2500313"/>
            <a:ext cx="3678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 blue eyes</a:t>
            </a:r>
          </a:p>
        </p:txBody>
      </p:sp>
      <p:sp>
        <p:nvSpPr>
          <p:cNvPr id="81927" name="TextBox 18"/>
          <p:cNvSpPr txBox="1">
            <a:spLocks noChangeArrowheads="1"/>
          </p:cNvSpPr>
          <p:nvPr/>
        </p:nvSpPr>
        <p:spPr bwMode="auto">
          <a:xfrm>
            <a:off x="3492500" y="3003550"/>
            <a:ext cx="3771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like walking</a:t>
            </a:r>
          </a:p>
        </p:txBody>
      </p:sp>
      <p:sp>
        <p:nvSpPr>
          <p:cNvPr id="81928" name="TextBox 18"/>
          <p:cNvSpPr txBox="1">
            <a:spLocks noChangeArrowheads="1"/>
          </p:cNvSpPr>
          <p:nvPr/>
        </p:nvSpPr>
        <p:spPr bwMode="auto">
          <a:xfrm>
            <a:off x="4060825" y="3435350"/>
            <a:ext cx="3771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help sb. do	</a:t>
            </a:r>
          </a:p>
        </p:txBody>
      </p:sp>
      <p:sp>
        <p:nvSpPr>
          <p:cNvPr id="81929" name="TextBox 18"/>
          <p:cNvSpPr txBox="1">
            <a:spLocks noChangeArrowheads="1"/>
          </p:cNvSpPr>
          <p:nvPr/>
        </p:nvSpPr>
        <p:spPr bwMode="auto">
          <a:xfrm>
            <a:off x="2914650" y="3940175"/>
            <a:ext cx="377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watch the door</a:t>
            </a:r>
          </a:p>
        </p:txBody>
      </p:sp>
      <p:sp>
        <p:nvSpPr>
          <p:cNvPr id="81930" name="TextBox 18"/>
          <p:cNvSpPr txBox="1">
            <a:spLocks noChangeArrowheads="1"/>
          </p:cNvSpPr>
          <p:nvPr/>
        </p:nvSpPr>
        <p:spPr bwMode="auto">
          <a:xfrm>
            <a:off x="3916362" y="4473575"/>
            <a:ext cx="4859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talk about </a:t>
            </a:r>
            <a:r>
              <a:rPr lang="en-US" altLang="en-US" sz="3200" b="1" dirty="0" err="1">
                <a:solidFill>
                  <a:srgbClr val="FF0000"/>
                </a:solidFill>
                <a:sym typeface="Arial" panose="020B0604020202020204" pitchFamily="34" charset="0"/>
              </a:rPr>
              <a:t>sth</a:t>
            </a: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. with </a:t>
            </a:r>
            <a:r>
              <a:rPr lang="en-US" altLang="en-US" sz="32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sb.</a:t>
            </a: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	</a:t>
            </a:r>
          </a:p>
        </p:txBody>
      </p:sp>
      <p:sp>
        <p:nvSpPr>
          <p:cNvPr id="81931" name="TextBox 18"/>
          <p:cNvSpPr txBox="1">
            <a:spLocks noChangeArrowheads="1"/>
          </p:cNvSpPr>
          <p:nvPr/>
        </p:nvSpPr>
        <p:spPr bwMode="auto">
          <a:xfrm>
            <a:off x="2960688" y="4983163"/>
            <a:ext cx="4706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be friendly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  <p:bldP spid="81930" grpId="0"/>
      <p:bldP spid="819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930275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三、找出文章中的连接词。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也，并且 </a:t>
            </a:r>
            <a:r>
              <a:rPr lang="en-US" altLang="zh-CN" sz="3200" dirty="0"/>
              <a:t>_____________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首先 </a:t>
            </a:r>
            <a:r>
              <a:rPr lang="en-US" altLang="zh-CN" sz="3200" dirty="0"/>
              <a:t>_______________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此外，还 </a:t>
            </a:r>
            <a:r>
              <a:rPr lang="en-US" altLang="zh-CN" sz="3200" dirty="0"/>
              <a:t>_______________         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四、重点句型解析并造句。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It’s black and white with big blue eyes. </a:t>
            </a:r>
            <a:r>
              <a:rPr lang="zh-CN" altLang="en-US" sz="3200" dirty="0"/>
              <a:t>它是黑白相间的，有着一双大大的蓝眼睛。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</a:t>
            </a:r>
            <a:r>
              <a:rPr lang="zh-CN" altLang="en-US" sz="3200" dirty="0" smtClean="0"/>
              <a:t>“</a:t>
            </a:r>
            <a:r>
              <a:rPr lang="en-US" altLang="zh-CN" sz="3200" dirty="0" smtClean="0"/>
              <a:t>with </a:t>
            </a:r>
            <a:r>
              <a:rPr lang="en-US" altLang="zh-CN" sz="3200" dirty="0"/>
              <a:t>” </a:t>
            </a:r>
            <a:r>
              <a:rPr lang="zh-CN" altLang="en-US" sz="3200" dirty="0"/>
              <a:t>介词，表示“有着</a:t>
            </a:r>
            <a:r>
              <a:rPr lang="en-US" altLang="zh-CN" sz="3200" dirty="0"/>
              <a:t>……” </a:t>
            </a:r>
            <a:r>
              <a:rPr lang="zh-CN" altLang="en-US" sz="3200" dirty="0"/>
              <a:t>常用来补充描述前面的名词</a:t>
            </a:r>
            <a:r>
              <a:rPr lang="zh-CN" altLang="en-US" sz="3200" dirty="0" smtClean="0"/>
              <a:t>。       </a:t>
            </a:r>
            <a:endParaRPr lang="zh-CN" altLang="en-US" sz="3200" dirty="0"/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2770188" y="1341438"/>
            <a:ext cx="2808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and; also	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2768600" y="1844675"/>
            <a:ext cx="305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83974" name="TextBox 4"/>
          <p:cNvSpPr txBox="1">
            <a:spLocks noChangeArrowheads="1"/>
          </p:cNvSpPr>
          <p:nvPr/>
        </p:nvSpPr>
        <p:spPr bwMode="auto">
          <a:xfrm>
            <a:off x="3198813" y="2349500"/>
            <a:ext cx="3059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858838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Sandy</a:t>
            </a:r>
            <a:r>
              <a:rPr lang="zh-CN" altLang="en-US" sz="3200" dirty="0">
                <a:sym typeface="Arial" panose="020B0604020202020204" pitchFamily="34" charset="0"/>
              </a:rPr>
              <a:t>是一个有着好看的长头发的漂亮的女孩子。   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Sandy is a beautiful girl___________________.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他有一栋带着大花园的大房子。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 has a big house ______________________.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He is so friendly that all my family love it very much. </a:t>
            </a:r>
            <a:r>
              <a:rPr lang="zh-CN" altLang="en-US" sz="3200" dirty="0"/>
              <a:t>他如此友好，以致我全家人都爱他。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err="1"/>
              <a:t>so+adj</a:t>
            </a:r>
            <a:r>
              <a:rPr lang="en-US" altLang="zh-CN" sz="3200" dirty="0"/>
              <a:t>.+that+</a:t>
            </a:r>
            <a:r>
              <a:rPr lang="zh-CN" altLang="en-US" sz="3200" dirty="0"/>
              <a:t>句子 表示 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zh-CN" altLang="en-US" sz="3200" dirty="0"/>
              <a:t>如此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以致</a:t>
            </a:r>
            <a:r>
              <a:rPr lang="en-US" altLang="zh-CN" sz="3200" dirty="0">
                <a:latin typeface="Calibri" panose="020F0502020204030204" pitchFamily="34" charset="0"/>
              </a:rPr>
              <a:t>……”</a:t>
            </a:r>
            <a:r>
              <a:rPr lang="zh-CN" altLang="en-US" sz="3200" dirty="0"/>
              <a:t>；</a:t>
            </a:r>
            <a:r>
              <a:rPr lang="en-US" altLang="zh-CN" sz="3200" dirty="0"/>
              <a:t>that </a:t>
            </a:r>
            <a:r>
              <a:rPr lang="zh-CN" altLang="en-US" sz="3200" dirty="0"/>
              <a:t>后面加否定句时常翻译为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zh-CN" altLang="en-US" sz="3200" dirty="0"/>
              <a:t>太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以致不能</a:t>
            </a:r>
            <a:r>
              <a:rPr lang="en-US" altLang="zh-CN" sz="3200" dirty="0">
                <a:latin typeface="Calibri" panose="020F0502020204030204" pitchFamily="34" charset="0"/>
              </a:rPr>
              <a:t>……”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6020" name="TextBox 4"/>
          <p:cNvSpPr txBox="1">
            <a:spLocks noChangeArrowheads="1"/>
          </p:cNvSpPr>
          <p:nvPr/>
        </p:nvSpPr>
        <p:spPr bwMode="auto">
          <a:xfrm>
            <a:off x="4356100" y="1701800"/>
            <a:ext cx="46593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 long beautiful hair	</a:t>
            </a:r>
          </a:p>
        </p:txBody>
      </p:sp>
      <p:sp>
        <p:nvSpPr>
          <p:cNvPr id="86021" name="TextBox 4"/>
          <p:cNvSpPr txBox="1">
            <a:spLocks noChangeArrowheads="1"/>
          </p:cNvSpPr>
          <p:nvPr/>
        </p:nvSpPr>
        <p:spPr bwMode="auto">
          <a:xfrm>
            <a:off x="3995738" y="2708275"/>
            <a:ext cx="4659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 a big garden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858838"/>
            <a:ext cx="9144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19.</a:t>
            </a:r>
            <a:r>
              <a:rPr lang="zh-CN" altLang="en-US" sz="3200"/>
              <a:t>他太老了以致不能去工作。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He is _______________________ go to work.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20.</a:t>
            </a:r>
            <a:r>
              <a:rPr lang="zh-CN" altLang="en-US" sz="3200"/>
              <a:t>这个婴儿如此可爱，以致每个人都喜欢跟他玩。 </a:t>
            </a:r>
            <a:r>
              <a:rPr lang="en-US" altLang="zh-CN" sz="3200"/>
              <a:t>______________________________________________________________________________. 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1116013" y="1773238"/>
            <a:ext cx="5576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 so old that he can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</a:t>
            </a:r>
          </a:p>
        </p:txBody>
      </p:sp>
      <p:sp>
        <p:nvSpPr>
          <p:cNvPr id="88069" name="TextBox 4"/>
          <p:cNvSpPr txBox="1">
            <a:spLocks noChangeArrowheads="1"/>
          </p:cNvSpPr>
          <p:nvPr/>
        </p:nvSpPr>
        <p:spPr bwMode="auto">
          <a:xfrm>
            <a:off x="250825" y="2708275"/>
            <a:ext cx="8358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 baby is so lovely that everyone likes playing with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全屏显示(4:3)</PresentationFormat>
  <Paragraphs>185</Paragraphs>
  <Slides>15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2023-01-16T14:46:35Z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CA3DB075F3264F1CAD5334E237BF82F7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