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4"/>
  </p:notesMasterIdLst>
  <p:sldIdLst>
    <p:sldId id="531" r:id="rId2"/>
    <p:sldId id="510" r:id="rId3"/>
    <p:sldId id="527" r:id="rId4"/>
    <p:sldId id="528" r:id="rId5"/>
    <p:sldId id="529" r:id="rId6"/>
    <p:sldId id="472" r:id="rId7"/>
    <p:sldId id="518" r:id="rId8"/>
    <p:sldId id="525" r:id="rId9"/>
    <p:sldId id="521" r:id="rId10"/>
    <p:sldId id="530" r:id="rId11"/>
    <p:sldId id="507" r:id="rId12"/>
    <p:sldId id="501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黑体" panose="02010609060101010101" pitchFamily="49" charset="-122"/>
      <p:regular r:id="rId19"/>
    </p:embeddedFont>
    <p:embeddedFont>
      <p:font typeface="楷体" panose="02010609060101010101" pitchFamily="49" charset="-122"/>
      <p:regular r:id="rId20"/>
    </p:embeddedFont>
    <p:embeddedFont>
      <p:font typeface="Microsoft JhengHei" panose="020B0604030504040204" pitchFamily="34" charset="-120"/>
      <p:regular r:id="rId21"/>
      <p:bold r:id="rId22"/>
    </p:embeddedFont>
    <p:embeddedFont>
      <p:font typeface="微软雅黑" panose="020B0503020204020204" pitchFamily="34" charset="-122"/>
      <p:regular r:id="rId23"/>
      <p:bold r:id="rId24"/>
    </p:embeddedFont>
    <p:embeddedFont>
      <p:font typeface="幼圆" panose="02010509060101010101" pitchFamily="49" charset="-122"/>
      <p:regular r:id="rId25"/>
    </p:embeddedFont>
  </p:embeddedFontLst>
  <p:defaultTextStyle>
    <a:defPPr>
      <a:defRPr lang="zh-CN"/>
    </a:defPPr>
    <a:lvl1pPr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900" indent="1143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5800" indent="2286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8700" indent="3429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71600" indent="4572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6600"/>
    <a:srgbClr val="009900"/>
    <a:srgbClr val="0000FF"/>
    <a:srgbClr val="AFF22A"/>
    <a:srgbClr val="FF9933"/>
    <a:srgbClr val="FFFFFF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5" autoAdjust="0"/>
    <p:restoredTop sz="99556" autoAdjust="0"/>
  </p:normalViewPr>
  <p:slideViewPr>
    <p:cSldViewPr>
      <p:cViewPr varScale="1">
        <p:scale>
          <a:sx n="154" d="100"/>
          <a:sy n="154" d="100"/>
        </p:scale>
        <p:origin x="-384" y="-84"/>
      </p:cViewPr>
      <p:guideLst>
        <p:guide orient="horz" pos="161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28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98EEE99F-4578-487E-8BA5-571807A29C05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414E0CF9-D8C9-4A7C-BB21-5B636C65E8CB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891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8E11B41-EFA3-4B42-B615-E5824596BF6C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6</a:t>
            </a:fld>
            <a:endParaRPr lang="en-US" altLang="zh-CN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530820CF-B880-4189-942D-D702A7CBA730}" type="datetimeFigureOut">
              <a:rPr lang="zh-CN" altLang="en-US" sz="1400" smtClean="0">
                <a:solidFill>
                  <a:prstClr val="black"/>
                </a:solidFill>
              </a:rPr>
              <a:t>2023-01-16</a:t>
            </a:fld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685800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0C913308-F349-4B6D-A68A-DD1791B4A57B}" type="slidenum">
              <a:rPr lang="zh-CN" altLang="en-US" sz="1400" smtClean="0">
                <a:solidFill>
                  <a:prstClr val="black"/>
                </a:solidFill>
              </a:rPr>
              <a:t>‹#›</a:t>
            </a:fld>
            <a:endParaRPr lang="zh-CN" altLang="en-US" sz="14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530820CF-B880-4189-942D-D702A7CBA730}" type="datetimeFigureOut">
              <a:rPr lang="zh-CN" altLang="en-US" sz="1400" smtClean="0">
                <a:solidFill>
                  <a:prstClr val="black"/>
                </a:solidFill>
              </a:rPr>
              <a:t>2023-01-16</a:t>
            </a:fld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685800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0C913308-F349-4B6D-A68A-DD1791B4A57B}" type="slidenum">
              <a:rPr lang="zh-CN" altLang="en-US" sz="1400" smtClean="0">
                <a:solidFill>
                  <a:prstClr val="black"/>
                </a:solidFill>
              </a:rPr>
              <a:t>‹#›</a:t>
            </a:fld>
            <a:endParaRPr lang="zh-CN" altLang="en-US" sz="14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9" cstate="email"/>
          <a:stretch>
            <a:fillRect/>
          </a:stretch>
        </p:blipFill>
        <p:spPr>
          <a:xfrm>
            <a:off x="0" y="4514192"/>
            <a:ext cx="9144000" cy="629306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 flipH="1">
            <a:off x="0" y="123478"/>
            <a:ext cx="3419872" cy="216000"/>
          </a:xfrm>
          <a:prstGeom prst="rect">
            <a:avLst/>
          </a:prstGeom>
          <a:gradFill flip="none" rotWithShape="1">
            <a:gsLst>
              <a:gs pos="40000">
                <a:srgbClr val="63D6FF"/>
              </a:gs>
              <a:gs pos="97000">
                <a:schemeClr val="bg1">
                  <a:alpha val="0"/>
                </a:schemeClr>
              </a:gs>
              <a:gs pos="70000">
                <a:srgbClr val="96E4FF">
                  <a:alpha val="75686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zh-CN" altLang="en-US" sz="140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26750" y="93861"/>
            <a:ext cx="3221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简易方程</a:t>
            </a:r>
            <a:r>
              <a:rPr lang="zh-CN" altLang="en-US" sz="1200" baseline="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列一步计算方程解决实际问题</a:t>
            </a:r>
            <a:endParaRPr lang="zh-CN" altLang="en-US" sz="1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2.xml"/><Relationship Id="rId7" Type="http://schemas.openxmlformats.org/officeDocument/2006/relationships/slide" Target="slide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slide" Target="slide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5.xml"/><Relationship Id="rId6" Type="http://schemas.openxmlformats.org/officeDocument/2006/relationships/slide" Target="slide1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slide" Target="slide1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7.jpeg"/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12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11" Type="http://schemas.openxmlformats.org/officeDocument/2006/relationships/image" Target="../media/image9.png"/><Relationship Id="rId5" Type="http://schemas.openxmlformats.org/officeDocument/2006/relationships/image" Target="../media/image13.png"/><Relationship Id="rId10" Type="http://schemas.openxmlformats.org/officeDocument/2006/relationships/slide" Target="slide2.xml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slide" Target="slide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slide" Target="slide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image" Target="../media/image14.jpeg"/><Relationship Id="rId12" Type="http://schemas.openxmlformats.org/officeDocument/2006/relationships/slide" Target="slid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11" Type="http://schemas.openxmlformats.org/officeDocument/2006/relationships/image" Target="../media/image9.png"/><Relationship Id="rId5" Type="http://schemas.openxmlformats.org/officeDocument/2006/relationships/image" Target="../media/image24.png"/><Relationship Id="rId10" Type="http://schemas.openxmlformats.org/officeDocument/2006/relationships/slide" Target="slide2.xml"/><Relationship Id="rId4" Type="http://schemas.openxmlformats.org/officeDocument/2006/relationships/image" Target="../media/image23.pn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slide" Target="slide1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1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4067944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kumimoji="1"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kumimoji="1" lang="zh-CN" altLang="en-US" sz="1400">
                <a:solidFill>
                  <a:prstClr val="white"/>
                </a:solidFill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187576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/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苏教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版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数学  五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年级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下册</a:t>
                </a: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单圆角矩形 8">
            <a:hlinkClick r:id="" action="ppaction://noaction"/>
          </p:cNvPr>
          <p:cNvSpPr/>
          <p:nvPr/>
        </p:nvSpPr>
        <p:spPr>
          <a:xfrm>
            <a:off x="5014951" y="3581658"/>
            <a:ext cx="1799760" cy="432048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zh-CN" altLang="en-US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单圆角矩形 9">
            <a:hlinkClick r:id="" action="ppaction://noaction"/>
          </p:cNvPr>
          <p:cNvSpPr/>
          <p:nvPr/>
        </p:nvSpPr>
        <p:spPr>
          <a:xfrm>
            <a:off x="2206199" y="3581658"/>
            <a:ext cx="1799760" cy="432048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zh-CN" altLang="en-US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单圆角矩形 10">
            <a:hlinkClick r:id="" action="ppaction://noaction"/>
          </p:cNvPr>
          <p:cNvSpPr/>
          <p:nvPr/>
        </p:nvSpPr>
        <p:spPr>
          <a:xfrm>
            <a:off x="5950615" y="2887391"/>
            <a:ext cx="1799760" cy="432048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zh-CN" altLang="en-US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单圆角矩形 11">
            <a:hlinkClick r:id="rId2" action="ppaction://hlinksldjump"/>
          </p:cNvPr>
          <p:cNvSpPr/>
          <p:nvPr/>
        </p:nvSpPr>
        <p:spPr>
          <a:xfrm>
            <a:off x="3574791" y="2887391"/>
            <a:ext cx="1799760" cy="432048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zh-CN" altLang="en-US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单圆角矩形 12">
            <a:hlinkClick r:id="rId3" action="ppaction://hlinksldjump"/>
          </p:cNvPr>
          <p:cNvSpPr/>
          <p:nvPr/>
        </p:nvSpPr>
        <p:spPr>
          <a:xfrm>
            <a:off x="1198087" y="2887391"/>
            <a:ext cx="1799760" cy="432048"/>
          </a:xfrm>
          <a:prstGeom prst="round1Rect">
            <a:avLst/>
          </a:prstGeom>
          <a:solidFill>
            <a:srgbClr val="AC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zh-CN" altLang="en-US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" y="1419622"/>
            <a:ext cx="9143999" cy="746358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列方程解决实际问题</a:t>
            </a:r>
            <a:endParaRPr lang="zh-CN" altLang="en-US" sz="44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15" name="图片 5"/>
          <p:cNvPicPr>
            <a:picLocks noChangeAspect="1"/>
          </p:cNvPicPr>
          <p:nvPr/>
        </p:nvPicPr>
        <p:blipFill rotWithShape="1">
          <a:blip r:embed="rId4" cstate="email"/>
          <a:srcRect l="35500" r="32250" b="80044"/>
          <a:stretch>
            <a:fillRect/>
          </a:stretch>
        </p:blipFill>
        <p:spPr bwMode="auto">
          <a:xfrm flipH="1">
            <a:off x="1695777" y="4373194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圆角矩形 15">
            <a:hlinkClick r:id="rId3" action="ppaction://hlinksldjump"/>
          </p:cNvPr>
          <p:cNvSpPr/>
          <p:nvPr/>
        </p:nvSpPr>
        <p:spPr>
          <a:xfrm>
            <a:off x="1220408" y="2814191"/>
            <a:ext cx="1669378" cy="578448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defTabSz="685800"/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</a:p>
        </p:txBody>
      </p:sp>
      <p:sp>
        <p:nvSpPr>
          <p:cNvPr id="17" name="圆角矩形 16">
            <a:hlinkClick r:id="rId2" action="ppaction://hlinksldjump"/>
          </p:cNvPr>
          <p:cNvSpPr/>
          <p:nvPr/>
        </p:nvSpPr>
        <p:spPr>
          <a:xfrm>
            <a:off x="3635356" y="2794334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defTabSz="685800"/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8" name="圆角矩形 17">
            <a:hlinkClick r:id="rId5" action="ppaction://hlinksldjump"/>
          </p:cNvPr>
          <p:cNvSpPr/>
          <p:nvPr/>
        </p:nvSpPr>
        <p:spPr>
          <a:xfrm>
            <a:off x="2258324" y="3511134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defTabSz="685800"/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19" name="圆角矩形 18">
            <a:hlinkClick r:id="rId6" action="ppaction://hlinksldjump"/>
          </p:cNvPr>
          <p:cNvSpPr/>
          <p:nvPr/>
        </p:nvSpPr>
        <p:spPr>
          <a:xfrm>
            <a:off x="5084220" y="3511134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defTabSz="685800"/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</a:p>
        </p:txBody>
      </p:sp>
      <p:sp>
        <p:nvSpPr>
          <p:cNvPr id="20" name="矩形 19"/>
          <p:cNvSpPr/>
          <p:nvPr/>
        </p:nvSpPr>
        <p:spPr>
          <a:xfrm>
            <a:off x="1018154" y="598680"/>
            <a:ext cx="1779974" cy="56169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defTabSz="685800"/>
            <a:r>
              <a:rPr lang="zh-CN" altLang="en-US" sz="3200" dirty="0" smtClean="0">
                <a:solidFill>
                  <a:srgbClr val="0050A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简易方程</a:t>
            </a:r>
            <a:endParaRPr lang="zh-CN" altLang="en-US" sz="3200" dirty="0">
              <a:solidFill>
                <a:srgbClr val="0050AA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圆角矩形 20">
            <a:hlinkClick r:id="rId7" action="ppaction://hlinksldjump"/>
          </p:cNvPr>
          <p:cNvSpPr/>
          <p:nvPr/>
        </p:nvSpPr>
        <p:spPr>
          <a:xfrm>
            <a:off x="6058851" y="2794334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defTabSz="685800"/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</a:p>
        </p:txBody>
      </p:sp>
      <p:pic>
        <p:nvPicPr>
          <p:cNvPr id="22" name="图片 5"/>
          <p:cNvPicPr>
            <a:picLocks noChangeAspect="1"/>
          </p:cNvPicPr>
          <p:nvPr/>
        </p:nvPicPr>
        <p:blipFill rotWithShape="1">
          <a:blip r:embed="rId4" cstate="email"/>
          <a:srcRect l="35500" r="32250" b="80044"/>
          <a:stretch>
            <a:fillRect/>
          </a:stretch>
        </p:blipFill>
        <p:spPr bwMode="auto">
          <a:xfrm>
            <a:off x="6780547" y="4413687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组合 22"/>
          <p:cNvGrpSpPr/>
          <p:nvPr/>
        </p:nvGrpSpPr>
        <p:grpSpPr>
          <a:xfrm>
            <a:off x="231783" y="519703"/>
            <a:ext cx="654821" cy="683823"/>
            <a:chOff x="1306635" y="1404594"/>
            <a:chExt cx="654821" cy="683823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25" name="文本框 10"/>
            <p:cNvSpPr txBox="1"/>
            <p:nvPr/>
          </p:nvSpPr>
          <p:spPr>
            <a:xfrm>
              <a:off x="1428700" y="1404594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kumimoji="1" lang="en-US" altLang="zh-CN" sz="3500" b="1" dirty="0">
                  <a:solidFill>
                    <a:srgbClr val="0050AA"/>
                  </a:solidFill>
                  <a:latin typeface="宋体" panose="02010600030101010101" pitchFamily="2" charset="-122"/>
                </a:rPr>
                <a:t>1</a:t>
              </a:r>
              <a:endParaRPr kumimoji="1" lang="zh-CN" altLang="en-US" sz="3500" b="1" dirty="0">
                <a:solidFill>
                  <a:srgbClr val="0050AA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3084706" y="4253632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3813" y="428625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55299" name="文本框 19"/>
          <p:cNvSpPr txBox="1">
            <a:spLocks noChangeArrowheads="1"/>
          </p:cNvSpPr>
          <p:nvPr/>
        </p:nvSpPr>
        <p:spPr bwMode="auto">
          <a:xfrm>
            <a:off x="433388" y="280988"/>
            <a:ext cx="11049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</a:rPr>
              <a:t>同步练习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466814"/>
            <a:ext cx="76099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中华人民共和国国旗的长应是宽的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1.5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倍。一面国旗长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144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厘米，宽应是多少厘米？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9" name="Picture 3" descr="D:\童晓芳\个人专业成长\各类撰稿\20180605路编1-6下册《课件》\课件专用人物图\33.jpg"/>
          <p:cNvPicPr>
            <a:picLocks noChangeAspect="1" noChangeArrowheads="1"/>
          </p:cNvPicPr>
          <p:nvPr/>
        </p:nvPicPr>
        <p:blipFill rotWithShape="1">
          <a:blip r:embed="rId2" cstate="email"/>
          <a:srcRect l="30410" t="9934" r="25162" b="24128"/>
          <a:stretch>
            <a:fillRect/>
          </a:stretch>
        </p:blipFill>
        <p:spPr bwMode="auto">
          <a:xfrm>
            <a:off x="6984461" y="2488866"/>
            <a:ext cx="972967" cy="115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11"/>
          <p:cNvSpPr txBox="1">
            <a:spLocks noChangeArrowheads="1"/>
          </p:cNvSpPr>
          <p:nvPr/>
        </p:nvSpPr>
        <p:spPr bwMode="auto">
          <a:xfrm>
            <a:off x="2206388" y="2875976"/>
            <a:ext cx="24860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zh-CN" sz="2400" b="1" i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x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×1.5 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= 144 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TextBox 11"/>
          <p:cNvSpPr txBox="1">
            <a:spLocks noChangeArrowheads="1"/>
          </p:cNvSpPr>
          <p:nvPr/>
        </p:nvSpPr>
        <p:spPr bwMode="auto">
          <a:xfrm>
            <a:off x="2000250" y="2355726"/>
            <a:ext cx="3435846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解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：宽应是 </a:t>
            </a:r>
            <a:r>
              <a:rPr lang="en-US" altLang="zh-CN" sz="2400" b="1" i="1" dirty="0" smtClean="0">
                <a:latin typeface="Times New Roman" panose="02020603050405020304" pitchFamily="18" charset="0"/>
                <a:sym typeface="宋体" panose="02010600030101010101" pitchFamily="2" charset="-122"/>
              </a:rPr>
              <a:t>x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厘米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32" name="TextBox 11"/>
          <p:cNvSpPr txBox="1">
            <a:spLocks noChangeArrowheads="1"/>
          </p:cNvSpPr>
          <p:nvPr/>
        </p:nvSpPr>
        <p:spPr bwMode="auto">
          <a:xfrm>
            <a:off x="3059832" y="3264520"/>
            <a:ext cx="2304256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zh-CN" sz="2400" b="1" i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x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= 144÷1.5 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TextBox 11"/>
          <p:cNvSpPr txBox="1">
            <a:spLocks noChangeArrowheads="1"/>
          </p:cNvSpPr>
          <p:nvPr/>
        </p:nvSpPr>
        <p:spPr bwMode="auto">
          <a:xfrm>
            <a:off x="3059832" y="3651870"/>
            <a:ext cx="1152128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zh-CN" sz="2400" b="1" i="1" dirty="0" smtClean="0">
                <a:latin typeface="Times New Roman" panose="02020603050405020304" pitchFamily="18" charset="0"/>
                <a:sym typeface="宋体" panose="02010600030101010101" pitchFamily="2" charset="-122"/>
              </a:rPr>
              <a:t>x  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= 96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" name="TextBox 11"/>
          <p:cNvSpPr txBox="1">
            <a:spLocks noChangeArrowheads="1"/>
          </p:cNvSpPr>
          <p:nvPr/>
        </p:nvSpPr>
        <p:spPr bwMode="auto">
          <a:xfrm>
            <a:off x="2502645" y="4011910"/>
            <a:ext cx="3725539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答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：宽应是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96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厘米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35" name="TextBox 22"/>
          <p:cNvSpPr txBox="1">
            <a:spLocks noChangeArrowheads="1"/>
          </p:cNvSpPr>
          <p:nvPr/>
        </p:nvSpPr>
        <p:spPr bwMode="auto">
          <a:xfrm>
            <a:off x="2231664" y="1606800"/>
            <a:ext cx="25816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宽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×1.5 = 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长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9" name="图片 18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0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68" y="1751774"/>
            <a:ext cx="7500895" cy="2620176"/>
          </a:xfrm>
          <a:prstGeom prst="rect">
            <a:avLst/>
          </a:prstGeom>
        </p:spPr>
      </p:pic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1115616" y="1995686"/>
            <a:ext cx="6745207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0"/>
              </a:spcBef>
            </a:pP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列方程解决实际问题要先</a:t>
            </a:r>
            <a:r>
              <a:rPr lang="en-US" altLang="zh-CN" sz="2400" b="1" dirty="0" err="1" smtClean="0">
                <a:latin typeface="楷体" panose="02010609060101010101" pitchFamily="49" charset="-122"/>
                <a:ea typeface="楷体" panose="02010609060101010101" pitchFamily="49" charset="-122"/>
              </a:rPr>
              <a:t>根据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题意找出</a:t>
            </a:r>
            <a:r>
              <a:rPr lang="en-US" altLang="zh-CN" sz="24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数量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之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ts val="0"/>
              </a:spcBef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间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的相等关系</a:t>
            </a:r>
            <a:r>
              <a:rPr 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1115616" y="2892881"/>
            <a:ext cx="67687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再分清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等量关系中的已知量和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未知量，用字母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表示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未知量并列出方程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1187624" y="3694261"/>
            <a:ext cx="5292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解方程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，及时检验，写出答句。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20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798332" y="1059582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4" name="图片 23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5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688" y="1059582"/>
            <a:ext cx="5437285" cy="4130864"/>
          </a:xfrm>
          <a:prstGeom prst="rect">
            <a:avLst/>
          </a:prstGeom>
        </p:spPr>
      </p:pic>
      <p:sp>
        <p:nvSpPr>
          <p:cNvPr id="51209" name="矩形 4"/>
          <p:cNvSpPr>
            <a:spLocks noChangeArrowheads="1"/>
          </p:cNvSpPr>
          <p:nvPr/>
        </p:nvSpPr>
        <p:spPr bwMode="auto">
          <a:xfrm>
            <a:off x="3490912" y="1707654"/>
            <a:ext cx="1873175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补充</a:t>
            </a: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习题</a:t>
            </a:r>
            <a:r>
              <a:rPr lang="en-US" altLang="zh-CN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对应</a:t>
            </a:r>
            <a:r>
              <a:rPr lang="zh-CN" altLang="en-US" sz="32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练习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4144"/>
            <a:ext cx="366861" cy="456339"/>
          </a:xfrm>
          <a:prstGeom prst="rect">
            <a:avLst/>
          </a:prstGeom>
        </p:spPr>
      </p:pic>
      <p:sp>
        <p:nvSpPr>
          <p:cNvPr id="10" name="文本框 14"/>
          <p:cNvSpPr txBox="1"/>
          <p:nvPr/>
        </p:nvSpPr>
        <p:spPr>
          <a:xfrm>
            <a:off x="611560" y="42588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课后作业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3" name="图片 12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4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童晓芳\个人专业成长\各类撰稿\20180605路编1-6下册《课件》\课件专用人物图\78.jpg"/>
          <p:cNvPicPr>
            <a:picLocks noChangeAspect="1" noChangeArrowheads="1"/>
          </p:cNvPicPr>
          <p:nvPr/>
        </p:nvPicPr>
        <p:blipFill rotWithShape="1">
          <a:blip r:embed="rId2" cstate="email"/>
          <a:srcRect l="23281" t="13430"/>
          <a:stretch>
            <a:fillRect/>
          </a:stretch>
        </p:blipFill>
        <p:spPr bwMode="auto">
          <a:xfrm>
            <a:off x="251520" y="1051567"/>
            <a:ext cx="1657695" cy="1494452"/>
          </a:xfrm>
          <a:prstGeom prst="rect">
            <a:avLst/>
          </a:prstGeom>
          <a:noFill/>
        </p:spPr>
      </p:pic>
      <p:pic>
        <p:nvPicPr>
          <p:cNvPr id="2" name="Picture 2" descr="D:\童晓芳\个人专业成长\各类撰稿\20180605路编1-6下册《课件》\课件专用人物图\75.jpg"/>
          <p:cNvPicPr>
            <a:picLocks noChangeAspect="1" noChangeArrowheads="1"/>
          </p:cNvPicPr>
          <p:nvPr/>
        </p:nvPicPr>
        <p:blipFill rotWithShape="1">
          <a:blip r:embed="rId3" cstate="email"/>
          <a:srcRect l="3464" t="4139" r="9238" b="6462"/>
          <a:stretch>
            <a:fillRect/>
          </a:stretch>
        </p:blipFill>
        <p:spPr bwMode="auto">
          <a:xfrm>
            <a:off x="7452320" y="2787774"/>
            <a:ext cx="1598389" cy="1311216"/>
          </a:xfrm>
          <a:prstGeom prst="rect">
            <a:avLst/>
          </a:prstGeom>
          <a:noFill/>
        </p:spPr>
      </p:pic>
      <p:sp>
        <p:nvSpPr>
          <p:cNvPr id="22" name="圆角矩形标注 21"/>
          <p:cNvSpPr>
            <a:spLocks noChangeArrowheads="1"/>
          </p:cNvSpPr>
          <p:nvPr/>
        </p:nvSpPr>
        <p:spPr bwMode="auto">
          <a:xfrm>
            <a:off x="4355976" y="2931790"/>
            <a:ext cx="3312368" cy="360040"/>
          </a:xfrm>
          <a:prstGeom prst="wedgeRoundRectCallout">
            <a:avLst>
              <a:gd name="adj1" fmla="val 56760"/>
              <a:gd name="adj2" fmla="val 34045"/>
              <a:gd name="adj3" fmla="val 16667"/>
            </a:avLst>
          </a:prstGeom>
          <a:noFill/>
          <a:ln w="25400" algn="ctr">
            <a:solidFill>
              <a:srgbClr val="F9C7C7"/>
            </a:solidFill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小军体重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+31=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爸爸体重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圆角矩形标注 18"/>
          <p:cNvSpPr>
            <a:spLocks noChangeArrowheads="1"/>
          </p:cNvSpPr>
          <p:nvPr/>
        </p:nvSpPr>
        <p:spPr bwMode="auto">
          <a:xfrm>
            <a:off x="1926096" y="1059582"/>
            <a:ext cx="3149960" cy="1080120"/>
          </a:xfrm>
          <a:prstGeom prst="wedgeRoundRectCallout">
            <a:avLst>
              <a:gd name="adj1" fmla="val -56077"/>
              <a:gd name="adj2" fmla="val 35860"/>
              <a:gd name="adj3" fmla="val 16667"/>
            </a:avLst>
          </a:prstGeom>
          <a:noFill/>
          <a:ln w="25400" algn="ctr">
            <a:solidFill>
              <a:srgbClr val="F9C7C7"/>
            </a:solidFill>
            <a:miter lim="800000"/>
          </a:ln>
        </p:spPr>
        <p:txBody>
          <a:bodyPr anchor="ctr"/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小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军的体重是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35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千克，比爸爸轻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31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千克，爸爸的体重是多少千克？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3" name="Picture 2" descr="D:\童晓芳\个人专业成长\各类撰稿\20180605路编1-6下册《课件》\课件专用人物图\40.jpg"/>
          <p:cNvPicPr>
            <a:picLocks noChangeAspect="1" noChangeArrowheads="1"/>
          </p:cNvPicPr>
          <p:nvPr/>
        </p:nvPicPr>
        <p:blipFill rotWithShape="1">
          <a:blip r:embed="rId4" cstate="email"/>
          <a:srcRect l="25388" t="17536" r="23766" b="8409"/>
          <a:stretch>
            <a:fillRect/>
          </a:stretch>
        </p:blipFill>
        <p:spPr bwMode="auto">
          <a:xfrm>
            <a:off x="428819" y="2263879"/>
            <a:ext cx="1275662" cy="1484414"/>
          </a:xfrm>
          <a:prstGeom prst="rect">
            <a:avLst/>
          </a:prstGeom>
          <a:noFill/>
        </p:spPr>
      </p:pic>
      <p:sp>
        <p:nvSpPr>
          <p:cNvPr id="14" name="圆角矩形标注 13"/>
          <p:cNvSpPr>
            <a:spLocks noChangeArrowheads="1"/>
          </p:cNvSpPr>
          <p:nvPr/>
        </p:nvSpPr>
        <p:spPr bwMode="auto">
          <a:xfrm>
            <a:off x="1835696" y="2263878"/>
            <a:ext cx="2376264" cy="742207"/>
          </a:xfrm>
          <a:prstGeom prst="wedgeRoundRectCallout">
            <a:avLst>
              <a:gd name="adj1" fmla="val -60669"/>
              <a:gd name="adj2" fmla="val 45323"/>
              <a:gd name="adj3" fmla="val 16667"/>
            </a:avLst>
          </a:prstGeom>
          <a:noFill/>
          <a:ln w="25400" algn="ctr">
            <a:solidFill>
              <a:srgbClr val="F9C7C7"/>
            </a:solidFill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你能找出题中的数量关系吗？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圆角矩形标注 15"/>
          <p:cNvSpPr>
            <a:spLocks noChangeArrowheads="1"/>
          </p:cNvSpPr>
          <p:nvPr/>
        </p:nvSpPr>
        <p:spPr bwMode="auto">
          <a:xfrm>
            <a:off x="4283968" y="3435846"/>
            <a:ext cx="3384376" cy="360040"/>
          </a:xfrm>
          <a:prstGeom prst="wedgeRoundRectCallout">
            <a:avLst>
              <a:gd name="adj1" fmla="val 59356"/>
              <a:gd name="adj2" fmla="val -18982"/>
              <a:gd name="adj3" fmla="val 16667"/>
            </a:avLst>
          </a:prstGeom>
          <a:noFill/>
          <a:ln w="25400" algn="ctr">
            <a:solidFill>
              <a:srgbClr val="F9C7C7"/>
            </a:solidFill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爸爸体重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31=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小军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体重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圆角矩形标注 16"/>
          <p:cNvSpPr>
            <a:spLocks noChangeArrowheads="1"/>
          </p:cNvSpPr>
          <p:nvPr/>
        </p:nvSpPr>
        <p:spPr bwMode="auto">
          <a:xfrm>
            <a:off x="4597855" y="3900757"/>
            <a:ext cx="3312368" cy="360040"/>
          </a:xfrm>
          <a:prstGeom prst="wedgeRoundRectCallout">
            <a:avLst>
              <a:gd name="adj1" fmla="val 63250"/>
              <a:gd name="adj2" fmla="val -58055"/>
              <a:gd name="adj3" fmla="val 16667"/>
            </a:avLst>
          </a:prstGeom>
          <a:noFill/>
          <a:ln w="25400" algn="ctr">
            <a:solidFill>
              <a:srgbClr val="F9C7C7"/>
            </a:solidFill>
            <a:miter lim="800000"/>
          </a:ln>
        </p:spPr>
        <p:txBody>
          <a:bodyPr anchor="ctr"/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爸爸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体重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小军体重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=31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情境导</a:t>
            </a:r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入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92082" y="492072"/>
            <a:ext cx="366860" cy="456339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1" name="图片 20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3" name="文本框 26">
              <a:hlinkClick r:id="rId8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9" grpId="0" animBg="1"/>
      <p:bldP spid="14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图片 66" descr="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8943" y="2656790"/>
            <a:ext cx="8045505" cy="185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" descr="D:\童晓芳\个人专业成长\各类撰稿\20180605路编1-6下册《课件》\课件专用人物图\1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68669" y="1181050"/>
            <a:ext cx="1414372" cy="113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组合 24"/>
          <p:cNvGrpSpPr/>
          <p:nvPr/>
        </p:nvGrpSpPr>
        <p:grpSpPr>
          <a:xfrm>
            <a:off x="899592" y="3135681"/>
            <a:ext cx="7219541" cy="1348131"/>
            <a:chOff x="971600" y="2598753"/>
            <a:chExt cx="7219541" cy="2011495"/>
          </a:xfrm>
        </p:grpSpPr>
        <p:pic>
          <p:nvPicPr>
            <p:cNvPr id="26" name="Picture 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971600" y="2598753"/>
              <a:ext cx="7219541" cy="2011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图片 26" descr="屏幕剪辑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061610" y="3507854"/>
              <a:ext cx="1152686" cy="981212"/>
            </a:xfrm>
            <a:prstGeom prst="rect">
              <a:avLst/>
            </a:prstGeom>
          </p:spPr>
        </p:pic>
        <p:pic>
          <p:nvPicPr>
            <p:cNvPr id="28" name="图片 27" descr="屏幕剪辑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6947706" y="3534754"/>
              <a:ext cx="1152686" cy="981212"/>
            </a:xfrm>
            <a:prstGeom prst="rect">
              <a:avLst/>
            </a:prstGeom>
          </p:spPr>
        </p:pic>
      </p:grpSp>
      <p:pic>
        <p:nvPicPr>
          <p:cNvPr id="18" name="Picture 2" descr="D:\童晓芳\个人专业成长\各类撰稿\20180605路编1-6下册《课件》\课件专用人物图\40.jpg"/>
          <p:cNvPicPr>
            <a:picLocks noChangeAspect="1" noChangeArrowheads="1"/>
          </p:cNvPicPr>
          <p:nvPr/>
        </p:nvPicPr>
        <p:blipFill rotWithShape="1">
          <a:blip r:embed="rId6" cstate="email"/>
          <a:srcRect l="25388" t="17536" r="23766" b="8409"/>
          <a:stretch>
            <a:fillRect/>
          </a:stretch>
        </p:blipFill>
        <p:spPr bwMode="auto">
          <a:xfrm>
            <a:off x="1043608" y="3257571"/>
            <a:ext cx="761594" cy="88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D:\童晓芳\个人专业成长\各类撰稿\20180605路编1-6下册《课件》\课件专用人物图\33.jpg"/>
          <p:cNvPicPr>
            <a:picLocks noChangeAspect="1" noChangeArrowheads="1"/>
          </p:cNvPicPr>
          <p:nvPr/>
        </p:nvPicPr>
        <p:blipFill rotWithShape="1">
          <a:blip r:embed="rId7" cstate="email"/>
          <a:srcRect l="30410" t="9934" r="25162" b="24128"/>
          <a:stretch>
            <a:fillRect/>
          </a:stretch>
        </p:blipFill>
        <p:spPr bwMode="auto">
          <a:xfrm>
            <a:off x="7164288" y="3289976"/>
            <a:ext cx="720080" cy="85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图片 5" descr="d_p4_53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63844" y="843558"/>
            <a:ext cx="2530475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AutoShape 34"/>
          <p:cNvSpPr>
            <a:spLocks noChangeArrowheads="1"/>
          </p:cNvSpPr>
          <p:nvPr/>
        </p:nvSpPr>
        <p:spPr bwMode="auto">
          <a:xfrm>
            <a:off x="4070000" y="295780"/>
            <a:ext cx="1726136" cy="425450"/>
          </a:xfrm>
          <a:prstGeom prst="wedgeRoundRectCallout">
            <a:avLst>
              <a:gd name="adj1" fmla="val 25818"/>
              <a:gd name="adj2" fmla="val 96221"/>
              <a:gd name="adj3" fmla="val 16667"/>
            </a:avLst>
          </a:prstGeom>
          <a:noFill/>
          <a:ln w="12700">
            <a:solidFill>
              <a:srgbClr val="9CD487"/>
            </a:solidFill>
            <a:miter lim="800000"/>
          </a:ln>
        </p:spPr>
        <p:txBody>
          <a:bodyPr/>
          <a:lstStyle/>
          <a:p>
            <a:pPr eaLnBrk="1" hangingPunct="1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重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36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千克。</a:t>
            </a:r>
          </a:p>
        </p:txBody>
      </p:sp>
      <p:sp>
        <p:nvSpPr>
          <p:cNvPr id="58" name="TextBox 22"/>
          <p:cNvSpPr txBox="1">
            <a:spLocks noChangeArrowheads="1"/>
          </p:cNvSpPr>
          <p:nvPr/>
        </p:nvSpPr>
        <p:spPr bwMode="auto">
          <a:xfrm>
            <a:off x="683568" y="2708644"/>
            <a:ext cx="79222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先说说题中的条件和问题，再找出数量之间的相等关系。</a:t>
            </a:r>
          </a:p>
        </p:txBody>
      </p:sp>
      <p:sp>
        <p:nvSpPr>
          <p:cNvPr id="61" name="AutoShape 34"/>
          <p:cNvSpPr>
            <a:spLocks noChangeArrowheads="1"/>
          </p:cNvSpPr>
          <p:nvPr/>
        </p:nvSpPr>
        <p:spPr bwMode="auto">
          <a:xfrm>
            <a:off x="1980262" y="3229072"/>
            <a:ext cx="2231697" cy="1173522"/>
          </a:xfrm>
          <a:prstGeom prst="wedgeRoundRectCallout">
            <a:avLst>
              <a:gd name="adj1" fmla="val -58148"/>
              <a:gd name="adj2" fmla="val -16198"/>
              <a:gd name="adj3" fmla="val 16667"/>
            </a:avLst>
          </a:prstGeom>
          <a:gradFill rotWithShape="1">
            <a:gsLst>
              <a:gs pos="0">
                <a:srgbClr val="CECEFF"/>
              </a:gs>
              <a:gs pos="100000">
                <a:srgbClr val="FCFCFF"/>
              </a:gs>
            </a:gsLst>
            <a:lin ang="5400000" scaled="1"/>
          </a:gradFill>
          <a:ln w="12700">
            <a:solidFill>
              <a:srgbClr val="D8BEEE"/>
            </a:solidFill>
            <a:miter lim="800000"/>
          </a:ln>
        </p:spPr>
        <p:txBody>
          <a:bodyPr/>
          <a:lstStyle/>
          <a:p>
            <a:pPr eaLnBrk="1" hangingPunct="1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去年的体重加上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2.5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千克等于今年的体重。</a:t>
            </a:r>
          </a:p>
        </p:txBody>
      </p:sp>
      <p:sp>
        <p:nvSpPr>
          <p:cNvPr id="63" name="AutoShape 34"/>
          <p:cNvSpPr>
            <a:spLocks noChangeArrowheads="1"/>
          </p:cNvSpPr>
          <p:nvPr/>
        </p:nvSpPr>
        <p:spPr bwMode="auto">
          <a:xfrm>
            <a:off x="4788024" y="3197693"/>
            <a:ext cx="2227038" cy="1204901"/>
          </a:xfrm>
          <a:prstGeom prst="wedgeRoundRectCallout">
            <a:avLst>
              <a:gd name="adj1" fmla="val 63095"/>
              <a:gd name="adj2" fmla="val -17795"/>
              <a:gd name="adj3" fmla="val 16667"/>
            </a:avLst>
          </a:prstGeom>
          <a:gradFill rotWithShape="1">
            <a:gsLst>
              <a:gs pos="0">
                <a:srgbClr val="95C9FD"/>
              </a:gs>
              <a:gs pos="100000">
                <a:srgbClr val="FEFEFE"/>
              </a:gs>
            </a:gsLst>
            <a:lin ang="5400000" scaled="1"/>
          </a:gradFill>
          <a:ln w="12700">
            <a:solidFill>
              <a:srgbClr val="86A9EE"/>
            </a:solidFill>
            <a:miter lim="800000"/>
          </a:ln>
        </p:spPr>
        <p:txBody>
          <a:bodyPr/>
          <a:lstStyle/>
          <a:p>
            <a:pPr eaLnBrk="1" hangingPunct="1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今年的体重减去去年的体重等于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2.5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千克。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763688" y="935416"/>
            <a:ext cx="2232248" cy="1132277"/>
            <a:chOff x="772227" y="940177"/>
            <a:chExt cx="2180281" cy="927146"/>
          </a:xfrm>
          <a:noFill/>
        </p:grpSpPr>
        <p:sp>
          <p:nvSpPr>
            <p:cNvPr id="65" name="云形标注 64"/>
            <p:cNvSpPr>
              <a:spLocks noChangeArrowheads="1"/>
            </p:cNvSpPr>
            <p:nvPr/>
          </p:nvSpPr>
          <p:spPr bwMode="auto">
            <a:xfrm>
              <a:off x="772227" y="940177"/>
              <a:ext cx="2180281" cy="911226"/>
            </a:xfrm>
            <a:prstGeom prst="cloudCallout">
              <a:avLst>
                <a:gd name="adj1" fmla="val 63993"/>
                <a:gd name="adj2" fmla="val -29165"/>
              </a:avLst>
            </a:prstGeom>
            <a:grpFill/>
            <a:ln w="25400" algn="ctr">
              <a:solidFill>
                <a:srgbClr val="AB7ABD"/>
              </a:solidFill>
              <a:round/>
            </a:ln>
          </p:spPr>
          <p:txBody>
            <a:bodyPr anchor="ctr"/>
            <a:lstStyle/>
            <a:p>
              <a:pPr algn="ctr"/>
              <a:endParaRPr lang="zh-CN" altLang="en-US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869305" y="1054850"/>
              <a:ext cx="1872208" cy="812473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我比去年增加了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2.5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千克。</a:t>
              </a:r>
              <a:endPara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30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7932830" y="4487660"/>
            <a:ext cx="1105042" cy="370719"/>
            <a:chOff x="7643422" y="4681236"/>
            <a:chExt cx="1105042" cy="370719"/>
          </a:xfrm>
        </p:grpSpPr>
        <p:pic>
          <p:nvPicPr>
            <p:cNvPr id="32" name="图片 31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11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3" name="文本框 26">
              <a:hlinkClick r:id="rId12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97015" y="1003143"/>
            <a:ext cx="1166673" cy="1064551"/>
            <a:chOff x="670145" y="1457273"/>
            <a:chExt cx="1555361" cy="1419401"/>
          </a:xfrm>
        </p:grpSpPr>
        <p:pic>
          <p:nvPicPr>
            <p:cNvPr id="35" name="图片 34" descr="28Z58PICt4r.jpg"/>
            <p:cNvPicPr>
              <a:picLocks noChangeAspect="1" noChangeArrowheads="1"/>
            </p:cNvPicPr>
            <p:nvPr/>
          </p:nvPicPr>
          <p:blipFill>
            <a:blip r:embed="rId1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70145" y="1457273"/>
              <a:ext cx="1555361" cy="1393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矩形 35"/>
            <p:cNvSpPr/>
            <p:nvPr/>
          </p:nvSpPr>
          <p:spPr>
            <a:xfrm>
              <a:off x="921335" y="2322677"/>
              <a:ext cx="970652" cy="553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1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例 </a:t>
              </a:r>
              <a:r>
                <a:rPr lang="en-US" altLang="zh-CN" sz="21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7</a:t>
              </a:r>
              <a:endParaRPr lang="zh-CN" altLang="en-US" sz="21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2" name="云形标注 1"/>
          <p:cNvSpPr/>
          <p:nvPr/>
        </p:nvSpPr>
        <p:spPr>
          <a:xfrm>
            <a:off x="6156176" y="1126208"/>
            <a:ext cx="1896514" cy="1445542"/>
          </a:xfrm>
          <a:prstGeom prst="cloudCallout">
            <a:avLst>
              <a:gd name="adj1" fmla="val 55674"/>
              <a:gd name="adj2" fmla="val -1995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6300192" y="1227986"/>
            <a:ext cx="142974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小红去年的体重是多少千克？</a:t>
            </a:r>
          </a:p>
          <a:p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8" grpId="0"/>
      <p:bldP spid="61" grpId="0" animBg="1"/>
      <p:bldP spid="63" grpId="0" animBg="1"/>
      <p:bldP spid="2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34" descr="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771550"/>
            <a:ext cx="8136904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矩形 29"/>
          <p:cNvSpPr/>
          <p:nvPr/>
        </p:nvSpPr>
        <p:spPr>
          <a:xfrm>
            <a:off x="1763688" y="2111529"/>
            <a:ext cx="5976144" cy="1756365"/>
          </a:xfrm>
          <a:prstGeom prst="rect">
            <a:avLst/>
          </a:prstGeom>
          <a:solidFill>
            <a:srgbClr val="D3EF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/>
          </a:p>
        </p:txBody>
      </p:sp>
      <p:sp>
        <p:nvSpPr>
          <p:cNvPr id="33" name="TextBox 11"/>
          <p:cNvSpPr txBox="1">
            <a:spLocks noChangeArrowheads="1"/>
          </p:cNvSpPr>
          <p:nvPr/>
        </p:nvSpPr>
        <p:spPr bwMode="auto">
          <a:xfrm>
            <a:off x="3817814" y="2544440"/>
            <a:ext cx="24860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zh-CN" sz="2400" b="1" i="1" dirty="0">
                <a:latin typeface="Times New Roman" panose="02020603050405020304" pitchFamily="18" charset="0"/>
                <a:sym typeface="宋体" panose="02010600030101010101" pitchFamily="2" charset="-122"/>
              </a:rPr>
              <a:t>x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+ 2.5 = 36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" name="TextBox 11"/>
          <p:cNvSpPr txBox="1">
            <a:spLocks noChangeArrowheads="1"/>
          </p:cNvSpPr>
          <p:nvPr/>
        </p:nvSpPr>
        <p:spPr bwMode="auto">
          <a:xfrm>
            <a:off x="2350964" y="2111529"/>
            <a:ext cx="5626100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解：设小红去年的体重是</a:t>
            </a:r>
            <a:r>
              <a:rPr lang="en-US" altLang="zh-CN" sz="24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x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千克。</a:t>
            </a:r>
          </a:p>
        </p:txBody>
      </p:sp>
      <p:sp>
        <p:nvSpPr>
          <p:cNvPr id="35" name="TextBox 11"/>
          <p:cNvSpPr txBox="1">
            <a:spLocks noChangeArrowheads="1"/>
          </p:cNvSpPr>
          <p:nvPr/>
        </p:nvSpPr>
        <p:spPr bwMode="auto">
          <a:xfrm>
            <a:off x="4750271" y="2904480"/>
            <a:ext cx="24860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zh-CN" sz="2400" b="1" i="1" dirty="0">
                <a:latin typeface="Times New Roman" panose="02020603050405020304" pitchFamily="18" charset="0"/>
                <a:sym typeface="宋体" panose="02010600030101010101" pitchFamily="2" charset="-122"/>
              </a:rPr>
              <a:t>x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= 36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－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2.5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6" name="TextBox 11"/>
          <p:cNvSpPr txBox="1">
            <a:spLocks noChangeArrowheads="1"/>
          </p:cNvSpPr>
          <p:nvPr/>
        </p:nvSpPr>
        <p:spPr bwMode="auto">
          <a:xfrm>
            <a:off x="4694114" y="3336528"/>
            <a:ext cx="24860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zh-CN" sz="2400" b="1" i="1" dirty="0">
                <a:latin typeface="Times New Roman" panose="02020603050405020304" pitchFamily="18" charset="0"/>
                <a:sym typeface="宋体" panose="02010600030101010101" pitchFamily="2" charset="-122"/>
              </a:rPr>
              <a:t>x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= 3</a:t>
            </a:r>
            <a:r>
              <a:rPr lang="en-US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.5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8" name="AutoShape 34"/>
          <p:cNvSpPr>
            <a:spLocks noChangeArrowheads="1"/>
          </p:cNvSpPr>
          <p:nvPr/>
        </p:nvSpPr>
        <p:spPr bwMode="auto">
          <a:xfrm>
            <a:off x="1187624" y="987574"/>
            <a:ext cx="7231708" cy="504056"/>
          </a:xfrm>
          <a:prstGeom prst="wedgeRoundRectCallout">
            <a:avLst>
              <a:gd name="adj1" fmla="val -52937"/>
              <a:gd name="adj2" fmla="val 38192"/>
              <a:gd name="adj3" fmla="val 16667"/>
            </a:avLst>
          </a:prstGeom>
          <a:noFill/>
          <a:ln w="12700">
            <a:solidFill>
              <a:srgbClr val="9CD487"/>
            </a:solidFill>
            <a:miter lim="800000"/>
          </a:ln>
        </p:spPr>
        <p:txBody>
          <a:bodyPr/>
          <a:lstStyle/>
          <a:p>
            <a:pPr eaLnBrk="1" hangingPunct="1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可以根据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“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去年的体重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+2.5=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今年的体重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”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列出方程。</a:t>
            </a:r>
          </a:p>
        </p:txBody>
      </p:sp>
      <p:sp>
        <p:nvSpPr>
          <p:cNvPr id="39" name="AutoShape 34"/>
          <p:cNvSpPr>
            <a:spLocks noChangeArrowheads="1"/>
          </p:cNvSpPr>
          <p:nvPr/>
        </p:nvSpPr>
        <p:spPr bwMode="auto">
          <a:xfrm>
            <a:off x="1403648" y="1592525"/>
            <a:ext cx="6264696" cy="403161"/>
          </a:xfrm>
          <a:prstGeom prst="wedgeRoundRectCallout">
            <a:avLst>
              <a:gd name="adj1" fmla="val -52937"/>
              <a:gd name="adj2" fmla="val 38192"/>
              <a:gd name="adj3" fmla="val 16667"/>
            </a:avLst>
          </a:prstGeom>
          <a:noFill/>
          <a:ln w="12700">
            <a:solidFill>
              <a:srgbClr val="9CD487"/>
            </a:solidFill>
            <a:miter lim="800000"/>
          </a:ln>
        </p:spPr>
        <p:txBody>
          <a:bodyPr/>
          <a:lstStyle/>
          <a:p>
            <a:pPr eaLnBrk="1" hangingPunct="1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去年的体重不知道，可以设去年体重为</a:t>
            </a:r>
            <a:r>
              <a:rPr lang="en-US" altLang="zh-CN" sz="24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x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千克。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7986445" y="4546630"/>
            <a:ext cx="1105042" cy="370719"/>
            <a:chOff x="7643422" y="4681236"/>
            <a:chExt cx="1105042" cy="370719"/>
          </a:xfrm>
        </p:grpSpPr>
        <p:pic>
          <p:nvPicPr>
            <p:cNvPr id="28" name="图片 27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1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p:pic>
        <p:nvPicPr>
          <p:cNvPr id="40" name="图片 39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24018" y="1927256"/>
            <a:ext cx="882898" cy="126525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3" grpId="0"/>
      <p:bldP spid="34" grpId="0"/>
      <p:bldP spid="35" grpId="0"/>
      <p:bldP spid="36" grpId="0"/>
      <p:bldP spid="38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34" descr="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11510"/>
            <a:ext cx="7648575" cy="4160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矩形 29"/>
          <p:cNvSpPr/>
          <p:nvPr/>
        </p:nvSpPr>
        <p:spPr>
          <a:xfrm>
            <a:off x="1979712" y="1492804"/>
            <a:ext cx="5976144" cy="2807137"/>
          </a:xfrm>
          <a:prstGeom prst="rect">
            <a:avLst/>
          </a:prstGeom>
          <a:solidFill>
            <a:srgbClr val="D3EF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/>
          </a:p>
        </p:txBody>
      </p:sp>
      <p:sp>
        <p:nvSpPr>
          <p:cNvPr id="34" name="TextBox 11"/>
          <p:cNvSpPr txBox="1">
            <a:spLocks noChangeArrowheads="1"/>
          </p:cNvSpPr>
          <p:nvPr/>
        </p:nvSpPr>
        <p:spPr bwMode="auto">
          <a:xfrm>
            <a:off x="2154734" y="1563638"/>
            <a:ext cx="5626100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解：设小红去年的体重是</a:t>
            </a:r>
            <a:r>
              <a:rPr lang="en-US" altLang="zh-CN" sz="24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x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千克。</a:t>
            </a:r>
          </a:p>
        </p:txBody>
      </p:sp>
      <p:sp>
        <p:nvSpPr>
          <p:cNvPr id="38" name="AutoShape 34"/>
          <p:cNvSpPr>
            <a:spLocks noChangeArrowheads="1"/>
          </p:cNvSpPr>
          <p:nvPr/>
        </p:nvSpPr>
        <p:spPr bwMode="auto">
          <a:xfrm>
            <a:off x="1221844" y="627534"/>
            <a:ext cx="6878547" cy="793262"/>
          </a:xfrm>
          <a:prstGeom prst="wedgeRoundRectCallout">
            <a:avLst>
              <a:gd name="adj1" fmla="val -53167"/>
              <a:gd name="adj2" fmla="val 41682"/>
              <a:gd name="adj3" fmla="val 16667"/>
            </a:avLst>
          </a:prstGeom>
          <a:noFill/>
          <a:ln w="12700">
            <a:solidFill>
              <a:srgbClr val="9CD487"/>
            </a:solidFill>
            <a:miter lim="800000"/>
          </a:ln>
        </p:spPr>
        <p:txBody>
          <a:bodyPr/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根据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“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今年的体重－去年的体重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=2.5”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可以怎样列出方程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31" name="TextBox 11"/>
          <p:cNvSpPr txBox="1">
            <a:spLocks noChangeArrowheads="1"/>
          </p:cNvSpPr>
          <p:nvPr/>
        </p:nvSpPr>
        <p:spPr bwMode="auto">
          <a:xfrm>
            <a:off x="3894138" y="1883608"/>
            <a:ext cx="2486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36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－</a:t>
            </a:r>
            <a:r>
              <a:rPr lang="en-US" altLang="zh-CN" sz="2000" b="1" i="1" dirty="0">
                <a:latin typeface="Times New Roman" panose="02020603050405020304" pitchFamily="18" charset="0"/>
                <a:sym typeface="宋体" panose="02010600030101010101" pitchFamily="2" charset="-122"/>
              </a:rPr>
              <a:t>x 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= 2.5  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0" name="TextBox 11"/>
          <p:cNvSpPr txBox="1">
            <a:spLocks noChangeArrowheads="1"/>
          </p:cNvSpPr>
          <p:nvPr/>
        </p:nvSpPr>
        <p:spPr bwMode="auto">
          <a:xfrm>
            <a:off x="3635896" y="2243648"/>
            <a:ext cx="48069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36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－</a:t>
            </a:r>
            <a:r>
              <a:rPr lang="en-US" altLang="zh-CN" sz="2000" b="1" i="1" dirty="0" err="1">
                <a:latin typeface="Times New Roman" panose="02020603050405020304" pitchFamily="18" charset="0"/>
                <a:sym typeface="宋体" panose="02010600030101010101" pitchFamily="2" charset="-122"/>
              </a:rPr>
              <a:t>x+x</a:t>
            </a:r>
            <a:r>
              <a:rPr lang="en-US" altLang="zh-CN" sz="2000" b="1" i="1" dirty="0">
                <a:latin typeface="Times New Roman" panose="02020603050405020304" pitchFamily="18" charset="0"/>
                <a:sym typeface="宋体" panose="02010600030101010101" pitchFamily="2" charset="-122"/>
              </a:rPr>
              <a:t> 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= 2.5</a:t>
            </a:r>
            <a:r>
              <a:rPr lang="en-US" altLang="zh-CN" sz="2000" b="1" i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+ </a:t>
            </a:r>
            <a:r>
              <a:rPr lang="en-US" altLang="zh-CN" sz="2000" b="1" i="1" dirty="0">
                <a:latin typeface="Times New Roman" panose="02020603050405020304" pitchFamily="18" charset="0"/>
                <a:sym typeface="宋体" panose="02010600030101010101" pitchFamily="2" charset="-122"/>
              </a:rPr>
              <a:t>x </a:t>
            </a:r>
            <a:r>
              <a:rPr lang="en-US" altLang="zh-CN" sz="2000" b="1" dirty="0">
                <a:latin typeface="宋体" panose="02010600030101010101" pitchFamily="2" charset="-122"/>
                <a:sym typeface="宋体" panose="02010600030101010101" pitchFamily="2" charset="-122"/>
              </a:rPr>
              <a:t>  </a:t>
            </a:r>
            <a:r>
              <a:rPr lang="zh-CN" altLang="en-US" sz="2000" b="1" dirty="0">
                <a:latin typeface="宋体" panose="02010600030101010101" pitchFamily="2" charset="-122"/>
                <a:sym typeface="宋体" panose="02010600030101010101" pitchFamily="2" charset="-122"/>
              </a:rPr>
              <a:t> </a:t>
            </a:r>
            <a:endParaRPr lang="en-US" altLang="zh-CN" sz="2000" b="1" dirty="0">
              <a:latin typeface="宋体" panose="02010600030101010101" pitchFamily="2" charset="-122"/>
            </a:endParaRPr>
          </a:p>
        </p:txBody>
      </p:sp>
      <p:sp>
        <p:nvSpPr>
          <p:cNvPr id="41" name="TextBox 11"/>
          <p:cNvSpPr txBox="1">
            <a:spLocks noChangeArrowheads="1"/>
          </p:cNvSpPr>
          <p:nvPr/>
        </p:nvSpPr>
        <p:spPr bwMode="auto">
          <a:xfrm>
            <a:off x="4225379" y="2643758"/>
            <a:ext cx="30829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36</a:t>
            </a:r>
            <a:r>
              <a:rPr lang="en-US" altLang="zh-CN" sz="2000" b="1" i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= 2.5</a:t>
            </a:r>
            <a:r>
              <a:rPr lang="en-US" altLang="zh-CN" sz="2000" b="1" i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+ </a:t>
            </a:r>
            <a:r>
              <a:rPr lang="en-US" altLang="zh-CN" sz="2000" b="1" i="1" dirty="0">
                <a:latin typeface="Times New Roman" panose="02020603050405020304" pitchFamily="18" charset="0"/>
                <a:sym typeface="宋体" panose="02010600030101010101" pitchFamily="2" charset="-122"/>
              </a:rPr>
              <a:t>x </a:t>
            </a:r>
            <a:r>
              <a:rPr lang="en-US" altLang="zh-CN" sz="2000" b="1" dirty="0">
                <a:latin typeface="宋体" panose="02010600030101010101" pitchFamily="2" charset="-122"/>
                <a:sym typeface="宋体" panose="02010600030101010101" pitchFamily="2" charset="-122"/>
              </a:rPr>
              <a:t>  </a:t>
            </a:r>
            <a:r>
              <a:rPr lang="zh-CN" altLang="en-US" sz="2000" b="1" dirty="0">
                <a:latin typeface="宋体" panose="02010600030101010101" pitchFamily="2" charset="-122"/>
                <a:sym typeface="宋体" panose="02010600030101010101" pitchFamily="2" charset="-122"/>
              </a:rPr>
              <a:t> </a:t>
            </a:r>
            <a:endParaRPr lang="en-US" altLang="zh-CN" sz="2000" b="1" dirty="0">
              <a:latin typeface="宋体" panose="02010600030101010101" pitchFamily="2" charset="-122"/>
            </a:endParaRPr>
          </a:p>
        </p:txBody>
      </p:sp>
      <p:sp>
        <p:nvSpPr>
          <p:cNvPr id="42" name="TextBox 11"/>
          <p:cNvSpPr txBox="1">
            <a:spLocks noChangeArrowheads="1"/>
          </p:cNvSpPr>
          <p:nvPr/>
        </p:nvSpPr>
        <p:spPr bwMode="auto">
          <a:xfrm>
            <a:off x="3923928" y="2963728"/>
            <a:ext cx="30829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2.5+</a:t>
            </a:r>
            <a:r>
              <a:rPr lang="en-US" altLang="zh-CN" sz="2000" b="1" i="1" dirty="0">
                <a:latin typeface="Times New Roman" panose="02020603050405020304" pitchFamily="18" charset="0"/>
                <a:sym typeface="宋体" panose="02010600030101010101" pitchFamily="2" charset="-122"/>
              </a:rPr>
              <a:t>x 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= 36  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3" name="TextBox 22"/>
          <p:cNvSpPr txBox="1">
            <a:spLocks noChangeArrowheads="1"/>
          </p:cNvSpPr>
          <p:nvPr/>
        </p:nvSpPr>
        <p:spPr bwMode="auto">
          <a:xfrm>
            <a:off x="2771800" y="3683808"/>
            <a:ext cx="4841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答：小红去年的体重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是  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千克。</a:t>
            </a:r>
          </a:p>
        </p:txBody>
      </p:sp>
      <p:sp>
        <p:nvSpPr>
          <p:cNvPr id="44" name="TextBox 11"/>
          <p:cNvSpPr txBox="1">
            <a:spLocks noChangeArrowheads="1"/>
          </p:cNvSpPr>
          <p:nvPr/>
        </p:nvSpPr>
        <p:spPr bwMode="auto">
          <a:xfrm>
            <a:off x="6046415" y="3698726"/>
            <a:ext cx="2486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33.5</a:t>
            </a:r>
            <a:r>
              <a:rPr lang="en-US" altLang="zh-CN" sz="2400" b="1" dirty="0">
                <a:latin typeface="宋体" panose="02010600030101010101" pitchFamily="2" charset="-122"/>
                <a:sym typeface="宋体" panose="02010600030101010101" pitchFamily="2" charset="-122"/>
              </a:rPr>
              <a:t> </a:t>
            </a:r>
            <a:r>
              <a:rPr lang="zh-CN" altLang="en-US" sz="2400" b="1" dirty="0">
                <a:latin typeface="宋体" panose="02010600030101010101" pitchFamily="2" charset="-122"/>
                <a:sym typeface="宋体" panose="02010600030101010101" pitchFamily="2" charset="-122"/>
              </a:rPr>
              <a:t> </a:t>
            </a:r>
            <a:endParaRPr lang="en-US" altLang="zh-CN" sz="2400" b="1" dirty="0">
              <a:latin typeface="宋体" panose="02010600030101010101" pitchFamily="2" charset="-122"/>
            </a:endParaRPr>
          </a:p>
        </p:txBody>
      </p:sp>
      <p:cxnSp>
        <p:nvCxnSpPr>
          <p:cNvPr id="46" name="直接连接符 45"/>
          <p:cNvCxnSpPr/>
          <p:nvPr/>
        </p:nvCxnSpPr>
        <p:spPr>
          <a:xfrm>
            <a:off x="6012160" y="4083694"/>
            <a:ext cx="800100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11"/>
          <p:cNvSpPr txBox="1">
            <a:spLocks noChangeArrowheads="1"/>
          </p:cNvSpPr>
          <p:nvPr/>
        </p:nvSpPr>
        <p:spPr bwMode="auto">
          <a:xfrm>
            <a:off x="4441403" y="3323768"/>
            <a:ext cx="30829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i="1" dirty="0" smtClean="0">
                <a:latin typeface="Times New Roman" panose="02020603050405020304" pitchFamily="18" charset="0"/>
                <a:sym typeface="宋体" panose="02010600030101010101" pitchFamily="2" charset="-122"/>
              </a:rPr>
              <a:t>x 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= 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33.5  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8015490" y="4572005"/>
            <a:ext cx="1105042" cy="370719"/>
            <a:chOff x="7643422" y="4681236"/>
            <a:chExt cx="1105042" cy="370719"/>
          </a:xfrm>
        </p:grpSpPr>
        <p:pic>
          <p:nvPicPr>
            <p:cNvPr id="33" name="图片 32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5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p:pic>
        <p:nvPicPr>
          <p:cNvPr id="36" name="图片 35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868034" y="1492805"/>
            <a:ext cx="1111678" cy="159311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4" grpId="0"/>
      <p:bldP spid="38" grpId="0" animBg="1"/>
      <p:bldP spid="31" grpId="0"/>
      <p:bldP spid="40" grpId="0"/>
      <p:bldP spid="41" grpId="0"/>
      <p:bldP spid="42" grpId="0"/>
      <p:bldP spid="43" grpId="0"/>
      <p:bldP spid="44" grpId="0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 descr="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411510"/>
            <a:ext cx="7648575" cy="192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11"/>
          <p:cNvSpPr txBox="1">
            <a:spLocks noChangeArrowheads="1"/>
          </p:cNvSpPr>
          <p:nvPr/>
        </p:nvSpPr>
        <p:spPr bwMode="auto">
          <a:xfrm>
            <a:off x="749548" y="483518"/>
            <a:ext cx="5626100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你打算怎样检验？与同学交流。</a:t>
            </a:r>
          </a:p>
        </p:txBody>
      </p:sp>
      <p:grpSp>
        <p:nvGrpSpPr>
          <p:cNvPr id="50" name="组合 49"/>
          <p:cNvGrpSpPr/>
          <p:nvPr/>
        </p:nvGrpSpPr>
        <p:grpSpPr>
          <a:xfrm>
            <a:off x="650797" y="853480"/>
            <a:ext cx="7058425" cy="1358230"/>
            <a:chOff x="971600" y="2598753"/>
            <a:chExt cx="7219541" cy="2011495"/>
          </a:xfrm>
        </p:grpSpPr>
        <p:pic>
          <p:nvPicPr>
            <p:cNvPr id="51" name="Picture 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971600" y="2598753"/>
              <a:ext cx="7219541" cy="2011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" name="图片 51" descr="屏幕剪辑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061610" y="3507854"/>
              <a:ext cx="1152686" cy="981212"/>
            </a:xfrm>
            <a:prstGeom prst="rect">
              <a:avLst/>
            </a:prstGeom>
          </p:spPr>
        </p:pic>
        <p:pic>
          <p:nvPicPr>
            <p:cNvPr id="53" name="图片 52" descr="屏幕剪辑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6947706" y="3534754"/>
              <a:ext cx="1152686" cy="981212"/>
            </a:xfrm>
            <a:prstGeom prst="rect">
              <a:avLst/>
            </a:prstGeom>
          </p:spPr>
        </p:pic>
      </p:grpSp>
      <p:pic>
        <p:nvPicPr>
          <p:cNvPr id="54" name="Picture 2" descr="D:\童晓芳\个人专业成长\各类撰稿\20180605路编1-6下册《课件》\课件专用人物图\40.jpg"/>
          <p:cNvPicPr>
            <a:picLocks noChangeAspect="1" noChangeArrowheads="1"/>
          </p:cNvPicPr>
          <p:nvPr/>
        </p:nvPicPr>
        <p:blipFill rotWithShape="1">
          <a:blip r:embed="rId6" cstate="email"/>
          <a:srcRect l="25388" t="17536" r="23766" b="8409"/>
          <a:stretch>
            <a:fillRect/>
          </a:stretch>
        </p:blipFill>
        <p:spPr bwMode="auto">
          <a:xfrm>
            <a:off x="754940" y="1109463"/>
            <a:ext cx="761594" cy="88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3" descr="D:\童晓芳\个人专业成长\各类撰稿\20180605路编1-6下册《课件》\课件专用人物图\33.jpg"/>
          <p:cNvPicPr>
            <a:picLocks noChangeAspect="1" noChangeArrowheads="1"/>
          </p:cNvPicPr>
          <p:nvPr/>
        </p:nvPicPr>
        <p:blipFill rotWithShape="1">
          <a:blip r:embed="rId7" cstate="email"/>
          <a:srcRect l="30410" t="9934" r="25162" b="24128"/>
          <a:stretch>
            <a:fillRect/>
          </a:stretch>
        </p:blipFill>
        <p:spPr bwMode="auto">
          <a:xfrm>
            <a:off x="6791744" y="1285884"/>
            <a:ext cx="720080" cy="85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AutoShape 34"/>
          <p:cNvSpPr>
            <a:spLocks noChangeArrowheads="1"/>
          </p:cNvSpPr>
          <p:nvPr/>
        </p:nvSpPr>
        <p:spPr bwMode="auto">
          <a:xfrm>
            <a:off x="1563391" y="915566"/>
            <a:ext cx="2584424" cy="1214318"/>
          </a:xfrm>
          <a:prstGeom prst="wedgeRoundRectCallout">
            <a:avLst>
              <a:gd name="adj1" fmla="val -57098"/>
              <a:gd name="adj2" fmla="val 11815"/>
              <a:gd name="adj3" fmla="val 16667"/>
            </a:avLst>
          </a:prstGeom>
          <a:gradFill rotWithShape="1">
            <a:gsLst>
              <a:gs pos="0">
                <a:srgbClr val="CECEFF"/>
              </a:gs>
              <a:gs pos="100000">
                <a:srgbClr val="FCFCFF"/>
              </a:gs>
            </a:gsLst>
            <a:lin ang="5400000" scaled="1"/>
          </a:gradFill>
          <a:ln w="12700">
            <a:solidFill>
              <a:srgbClr val="D8BEEE"/>
            </a:solidFill>
            <a:miter lim="800000"/>
          </a:ln>
        </p:spPr>
        <p:txBody>
          <a:bodyPr/>
          <a:lstStyle/>
          <a:p>
            <a:pPr eaLnBrk="1" hangingPunct="1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先检查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方程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列得是否正确，再检验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方程的解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。</a:t>
            </a:r>
          </a:p>
        </p:txBody>
      </p:sp>
      <p:sp>
        <p:nvSpPr>
          <p:cNvPr id="64" name="AutoShape 34"/>
          <p:cNvSpPr>
            <a:spLocks noChangeArrowheads="1"/>
          </p:cNvSpPr>
          <p:nvPr/>
        </p:nvSpPr>
        <p:spPr bwMode="auto">
          <a:xfrm>
            <a:off x="4572000" y="935305"/>
            <a:ext cx="1918615" cy="1204397"/>
          </a:xfrm>
          <a:prstGeom prst="wedgeRoundRectCallout">
            <a:avLst>
              <a:gd name="adj1" fmla="val 58699"/>
              <a:gd name="adj2" fmla="val 13851"/>
              <a:gd name="adj3" fmla="val 16667"/>
            </a:avLst>
          </a:prstGeom>
          <a:gradFill rotWithShape="1">
            <a:gsLst>
              <a:gs pos="0">
                <a:srgbClr val="FFAAC4"/>
              </a:gs>
              <a:gs pos="100000">
                <a:srgbClr val="FFE2EB"/>
              </a:gs>
            </a:gsLst>
            <a:lin ang="5400000" scaled="1"/>
          </a:gradFill>
          <a:ln w="12700">
            <a:solidFill>
              <a:srgbClr val="F996B0"/>
            </a:solidFill>
            <a:miter lim="800000"/>
          </a:ln>
        </p:spPr>
        <p:txBody>
          <a:bodyPr/>
          <a:lstStyle/>
          <a:p>
            <a:pPr eaLnBrk="1" hangingPunct="1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看两种方程的解答结果是否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相同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。</a:t>
            </a:r>
          </a:p>
        </p:txBody>
      </p:sp>
      <p:pic>
        <p:nvPicPr>
          <p:cNvPr id="65" name="图片 34" descr="1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95536" y="2334238"/>
            <a:ext cx="7648575" cy="225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TextBox 11"/>
          <p:cNvSpPr txBox="1">
            <a:spLocks noChangeArrowheads="1"/>
          </p:cNvSpPr>
          <p:nvPr/>
        </p:nvSpPr>
        <p:spPr bwMode="auto">
          <a:xfrm>
            <a:off x="640011" y="2427733"/>
            <a:ext cx="5626100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列方程解决实际问题时要注意什么？</a:t>
            </a:r>
          </a:p>
        </p:txBody>
      </p:sp>
      <p:sp>
        <p:nvSpPr>
          <p:cNvPr id="70" name="AutoShape 34"/>
          <p:cNvSpPr>
            <a:spLocks noChangeArrowheads="1"/>
          </p:cNvSpPr>
          <p:nvPr/>
        </p:nvSpPr>
        <p:spPr bwMode="auto">
          <a:xfrm>
            <a:off x="598579" y="2786680"/>
            <a:ext cx="2610257" cy="927275"/>
          </a:xfrm>
          <a:prstGeom prst="wedgeRoundRectCallout">
            <a:avLst>
              <a:gd name="adj1" fmla="val 1578"/>
              <a:gd name="adj2" fmla="val 69554"/>
              <a:gd name="adj3" fmla="val 16667"/>
            </a:avLst>
          </a:prstGeom>
          <a:gradFill rotWithShape="1">
            <a:gsLst>
              <a:gs pos="0">
                <a:srgbClr val="8EC6FD"/>
              </a:gs>
              <a:gs pos="100000">
                <a:srgbClr val="FAFCFE"/>
              </a:gs>
            </a:gsLst>
            <a:lin ang="5400000" scaled="1"/>
          </a:gradFill>
          <a:ln w="12700">
            <a:solidFill>
              <a:srgbClr val="B5BFCE"/>
            </a:solidFill>
            <a:miter lim="800000"/>
          </a:ln>
        </p:spPr>
        <p:txBody>
          <a:bodyPr/>
          <a:lstStyle/>
          <a:p>
            <a:pPr eaLnBrk="1" hangingPunct="1">
              <a:lnSpc>
                <a:spcPts val="2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先弄清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题意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，找出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未知量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，并用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字母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表示。</a:t>
            </a:r>
          </a:p>
        </p:txBody>
      </p:sp>
      <p:sp>
        <p:nvSpPr>
          <p:cNvPr id="72" name="AutoShape 34"/>
          <p:cNvSpPr>
            <a:spLocks noChangeArrowheads="1"/>
          </p:cNvSpPr>
          <p:nvPr/>
        </p:nvSpPr>
        <p:spPr bwMode="auto">
          <a:xfrm>
            <a:off x="5910360" y="2766287"/>
            <a:ext cx="1870870" cy="947669"/>
          </a:xfrm>
          <a:prstGeom prst="wedgeRoundRectCallout">
            <a:avLst>
              <a:gd name="adj1" fmla="val -9241"/>
              <a:gd name="adj2" fmla="val 68821"/>
              <a:gd name="adj3" fmla="val 16667"/>
            </a:avLst>
          </a:prstGeom>
          <a:gradFill rotWithShape="1">
            <a:gsLst>
              <a:gs pos="0">
                <a:srgbClr val="FCE75A"/>
              </a:gs>
              <a:gs pos="100000">
                <a:srgbClr val="FCFCD5"/>
              </a:gs>
            </a:gsLst>
            <a:lin ang="5400000" scaled="1"/>
          </a:gradFill>
          <a:ln w="12700">
            <a:solidFill>
              <a:srgbClr val="F9D43B"/>
            </a:solidFill>
            <a:miter lim="800000"/>
          </a:ln>
        </p:spPr>
        <p:txBody>
          <a:bodyPr/>
          <a:lstStyle/>
          <a:p>
            <a:pPr eaLnBrk="1" hangingPunct="1">
              <a:lnSpc>
                <a:spcPts val="2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求出答案后，还要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检验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结果是否正确。</a:t>
            </a:r>
          </a:p>
        </p:txBody>
      </p:sp>
      <p:sp>
        <p:nvSpPr>
          <p:cNvPr id="74" name="AutoShape 34"/>
          <p:cNvSpPr>
            <a:spLocks noChangeArrowheads="1"/>
          </p:cNvSpPr>
          <p:nvPr/>
        </p:nvSpPr>
        <p:spPr bwMode="auto">
          <a:xfrm>
            <a:off x="3280844" y="2813088"/>
            <a:ext cx="2556170" cy="900867"/>
          </a:xfrm>
          <a:prstGeom prst="wedgeRoundRectCallout">
            <a:avLst>
              <a:gd name="adj1" fmla="val 2875"/>
              <a:gd name="adj2" fmla="val 69890"/>
              <a:gd name="adj3" fmla="val 16667"/>
            </a:avLst>
          </a:prstGeom>
          <a:gradFill rotWithShape="1">
            <a:gsLst>
              <a:gs pos="0">
                <a:srgbClr val="AAE0A9"/>
              </a:gs>
              <a:gs pos="100000">
                <a:srgbClr val="F5FBEF"/>
              </a:gs>
            </a:gsLst>
            <a:lin ang="5400000" scaled="1"/>
          </a:gradFill>
          <a:ln w="12700">
            <a:solidFill>
              <a:srgbClr val="AED179"/>
            </a:solidFill>
            <a:miter lim="800000"/>
          </a:ln>
        </p:spPr>
        <p:txBody>
          <a:bodyPr/>
          <a:lstStyle/>
          <a:p>
            <a:pPr eaLnBrk="1" hangingPunct="1">
              <a:lnSpc>
                <a:spcPts val="2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要根据题中数量之间的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相等关系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列方程。</a:t>
            </a:r>
          </a:p>
        </p:txBody>
      </p:sp>
      <p:pic>
        <p:nvPicPr>
          <p:cNvPr id="76" name="Picture 2" descr="D:\童晓芳\个人专业成长\各类撰稿\20180605路编1-6下册《课件》\课件专用人物图\40.jpg"/>
          <p:cNvPicPr>
            <a:picLocks noChangeAspect="1" noChangeArrowheads="1"/>
          </p:cNvPicPr>
          <p:nvPr/>
        </p:nvPicPr>
        <p:blipFill rotWithShape="1">
          <a:blip r:embed="rId6" cstate="email"/>
          <a:srcRect l="25388" t="28818" r="23766" b="8410"/>
          <a:stretch>
            <a:fillRect/>
          </a:stretch>
        </p:blipFill>
        <p:spPr bwMode="auto">
          <a:xfrm>
            <a:off x="1219479" y="3823890"/>
            <a:ext cx="702035" cy="69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3" descr="D:\童晓芳\个人专业成长\各类撰稿\20180605路编1-6下册《课件》\课件专用人物图\33.jpg"/>
          <p:cNvPicPr>
            <a:picLocks noChangeAspect="1" noChangeArrowheads="1"/>
          </p:cNvPicPr>
          <p:nvPr/>
        </p:nvPicPr>
        <p:blipFill rotWithShape="1">
          <a:blip r:embed="rId7" cstate="email"/>
          <a:srcRect l="30410" t="9934" r="25162" b="24128"/>
          <a:stretch>
            <a:fillRect/>
          </a:stretch>
        </p:blipFill>
        <p:spPr bwMode="auto">
          <a:xfrm>
            <a:off x="6890005" y="3785964"/>
            <a:ext cx="546563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D:\童晓芳\个人专业成长\各类撰稿\20180605路编1-6下册《课件》\课件专用人物图\16.jpg"/>
          <p:cNvPicPr>
            <a:picLocks noChangeAspect="1" noChangeArrowheads="1"/>
          </p:cNvPicPr>
          <p:nvPr/>
        </p:nvPicPr>
        <p:blipFill rotWithShape="1">
          <a:blip r:embed="rId9" cstate="email"/>
          <a:srcRect l="13607" t="7226" r="20399" b="15496"/>
          <a:stretch>
            <a:fillRect/>
          </a:stretch>
        </p:blipFill>
        <p:spPr bwMode="auto">
          <a:xfrm>
            <a:off x="3748782" y="3713956"/>
            <a:ext cx="769682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组合 24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6" name="图片 25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11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7" name="文本框 26">
              <a:hlinkClick r:id="rId12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58" grpId="0" animBg="1"/>
      <p:bldP spid="64" grpId="0" animBg="1"/>
      <p:bldP spid="69" grpId="0"/>
      <p:bldP spid="70" grpId="0" animBg="1"/>
      <p:bldP spid="72" grpId="0" animBg="1"/>
      <p:bldP spid="7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22"/>
          <p:cNvSpPr txBox="1">
            <a:spLocks noChangeArrowheads="1"/>
          </p:cNvSpPr>
          <p:nvPr/>
        </p:nvSpPr>
        <p:spPr bwMode="auto">
          <a:xfrm>
            <a:off x="683568" y="915566"/>
            <a:ext cx="16741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练一练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4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3813" y="428625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5" name="文本框 19"/>
          <p:cNvSpPr txBox="1">
            <a:spLocks noChangeArrowheads="1"/>
          </p:cNvSpPr>
          <p:nvPr/>
        </p:nvSpPr>
        <p:spPr bwMode="auto">
          <a:xfrm>
            <a:off x="433388" y="280988"/>
            <a:ext cx="11049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</a:rPr>
              <a:t>同步练习</a:t>
            </a:r>
          </a:p>
        </p:txBody>
      </p:sp>
      <p:pic>
        <p:nvPicPr>
          <p:cNvPr id="14" name="Picture 2" descr="D:\童晓芳\个人专业成长\各类撰稿\20180605路编1-6下册《课件》\课件专用人物图\40.jpg"/>
          <p:cNvPicPr>
            <a:picLocks noChangeAspect="1" noChangeArrowheads="1"/>
          </p:cNvPicPr>
          <p:nvPr/>
        </p:nvPicPr>
        <p:blipFill rotWithShape="1">
          <a:blip r:embed="rId2" cstate="email"/>
          <a:srcRect l="25388" t="17536" r="23766" b="8409"/>
          <a:stretch>
            <a:fillRect/>
          </a:stretch>
        </p:blipFill>
        <p:spPr bwMode="auto">
          <a:xfrm>
            <a:off x="323528" y="3435846"/>
            <a:ext cx="1113868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22"/>
          <p:cNvSpPr txBox="1">
            <a:spLocks noChangeArrowheads="1"/>
          </p:cNvSpPr>
          <p:nvPr/>
        </p:nvSpPr>
        <p:spPr bwMode="auto">
          <a:xfrm>
            <a:off x="323529" y="1419622"/>
            <a:ext cx="87849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一头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蓝鲸重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165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吨，大约是一头非洲象的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33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倍。这头非洲象大约重多少吨？</a:t>
            </a:r>
            <a:r>
              <a:rPr lang="zh-CN" altLang="en-US" sz="2400" b="1" dirty="0">
                <a:solidFill>
                  <a:srgbClr val="FF0F5E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（先把数量间的相等关系填写完整，再列方程解答）</a:t>
            </a:r>
          </a:p>
        </p:txBody>
      </p:sp>
      <p:sp>
        <p:nvSpPr>
          <p:cNvPr id="17" name="TextBox 22"/>
          <p:cNvSpPr txBox="1">
            <a:spLocks noChangeArrowheads="1"/>
          </p:cNvSpPr>
          <p:nvPr/>
        </p:nvSpPr>
        <p:spPr bwMode="auto">
          <a:xfrm>
            <a:off x="1568450" y="2330574"/>
            <a:ext cx="6489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FF0F5E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      ）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的体重 ×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33 =</a:t>
            </a:r>
            <a:r>
              <a:rPr lang="zh-CN" altLang="en-US" sz="2400" b="1" dirty="0">
                <a:solidFill>
                  <a:srgbClr val="FF0F5E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      ）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的体重</a:t>
            </a:r>
          </a:p>
        </p:txBody>
      </p:sp>
      <p:sp>
        <p:nvSpPr>
          <p:cNvPr id="18" name="TextBox 22"/>
          <p:cNvSpPr txBox="1">
            <a:spLocks noChangeArrowheads="1"/>
          </p:cNvSpPr>
          <p:nvPr/>
        </p:nvSpPr>
        <p:spPr bwMode="auto">
          <a:xfrm>
            <a:off x="1917700" y="2330574"/>
            <a:ext cx="1139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非洲象</a:t>
            </a:r>
            <a:endParaRPr lang="zh-CN" altLang="en-US" sz="2400" b="1" dirty="0">
              <a:solidFill>
                <a:srgbClr val="FF0F5E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19" name="TextBox 22"/>
          <p:cNvSpPr txBox="1">
            <a:spLocks noChangeArrowheads="1"/>
          </p:cNvSpPr>
          <p:nvPr/>
        </p:nvSpPr>
        <p:spPr bwMode="auto">
          <a:xfrm>
            <a:off x="5680075" y="2330574"/>
            <a:ext cx="1139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蓝鲸</a:t>
            </a:r>
            <a:endParaRPr lang="zh-CN" altLang="en-US" sz="2400" b="1" dirty="0">
              <a:solidFill>
                <a:srgbClr val="FF0F5E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>
            <a:off x="3382119" y="3264520"/>
            <a:ext cx="24860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33</a:t>
            </a:r>
            <a:r>
              <a:rPr lang="en-US" altLang="zh-CN" sz="24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x</a:t>
            </a:r>
            <a:r>
              <a:rPr lang="en-US" altLang="zh-CN" sz="2400" b="1" i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= 165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TextBox 11"/>
          <p:cNvSpPr txBox="1">
            <a:spLocks noChangeArrowheads="1"/>
          </p:cNvSpPr>
          <p:nvPr/>
        </p:nvSpPr>
        <p:spPr bwMode="auto">
          <a:xfrm>
            <a:off x="2000250" y="2861617"/>
            <a:ext cx="5626100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解：设这头非洲象大约重</a:t>
            </a:r>
            <a:r>
              <a:rPr lang="en-US" altLang="zh-CN" sz="2400" b="1" i="1" dirty="0">
                <a:latin typeface="Times New Roman" panose="02020603050405020304" pitchFamily="18" charset="0"/>
                <a:sym typeface="宋体" panose="02010600030101010101" pitchFamily="2" charset="-122"/>
              </a:rPr>
              <a:t> x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吨。</a:t>
            </a:r>
          </a:p>
        </p:txBody>
      </p:sp>
      <p:sp>
        <p:nvSpPr>
          <p:cNvPr id="22" name="TextBox 11"/>
          <p:cNvSpPr txBox="1">
            <a:spLocks noChangeArrowheads="1"/>
          </p:cNvSpPr>
          <p:nvPr/>
        </p:nvSpPr>
        <p:spPr bwMode="auto">
          <a:xfrm>
            <a:off x="2627784" y="3624560"/>
            <a:ext cx="38322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33</a:t>
            </a:r>
            <a:r>
              <a:rPr lang="en-US" altLang="zh-CN" sz="24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x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÷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33 = 165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÷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33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TextBox 11"/>
          <p:cNvSpPr txBox="1">
            <a:spLocks noChangeArrowheads="1"/>
          </p:cNvSpPr>
          <p:nvPr/>
        </p:nvSpPr>
        <p:spPr bwMode="auto">
          <a:xfrm>
            <a:off x="3811588" y="3984600"/>
            <a:ext cx="1077912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zh-CN" sz="2400" b="1" i="1" dirty="0">
                <a:latin typeface="Times New Roman" panose="02020603050405020304" pitchFamily="18" charset="0"/>
                <a:sym typeface="宋体" panose="02010600030101010101" pitchFamily="2" charset="-122"/>
              </a:rPr>
              <a:t>x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= 5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TextBox 11"/>
          <p:cNvSpPr txBox="1">
            <a:spLocks noChangeArrowheads="1"/>
          </p:cNvSpPr>
          <p:nvPr/>
        </p:nvSpPr>
        <p:spPr bwMode="auto">
          <a:xfrm>
            <a:off x="1979712" y="4299850"/>
            <a:ext cx="56261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答：这头非洲象大约重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5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吨。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2"/>
            <a:ext cx="366860" cy="456338"/>
          </a:xfrm>
          <a:prstGeom prst="rect">
            <a:avLst/>
          </a:prstGeom>
        </p:spPr>
      </p:pic>
      <p:sp>
        <p:nvSpPr>
          <p:cNvPr id="32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</a:t>
            </a:r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4" name="图片 33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5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3813" y="428625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56323" name="文本框 19"/>
          <p:cNvSpPr txBox="1">
            <a:spLocks noChangeArrowheads="1"/>
          </p:cNvSpPr>
          <p:nvPr/>
        </p:nvSpPr>
        <p:spPr bwMode="auto">
          <a:xfrm>
            <a:off x="433388" y="280988"/>
            <a:ext cx="11049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</a:rPr>
              <a:t>同步练习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0186" y="428625"/>
            <a:ext cx="1836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解方程。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47664" y="1075733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宋体" panose="02010600030101010101" pitchFamily="2" charset="-122"/>
              </a:rPr>
              <a:t>x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+56=102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20072" y="1059582"/>
            <a:ext cx="1841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宋体" panose="02010600030101010101" pitchFamily="2" charset="-122"/>
              </a:rPr>
              <a:t>x 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-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970=270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03648" y="1537398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解：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宋体" panose="02010600030101010101" pitchFamily="2" charset="-122"/>
              </a:rPr>
              <a:t>x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=102-56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35538" y="1495007"/>
            <a:ext cx="2720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解：</a:t>
            </a:r>
            <a:r>
              <a:rPr lang="en-US" altLang="zh-CN" sz="2400" b="1" i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宋体" panose="02010600030101010101" pitchFamily="2" charset="-122"/>
              </a:rPr>
              <a:t>x 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=270+970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51720" y="1969446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宋体" panose="02010600030101010101" pitchFamily="2" charset="-122"/>
              </a:rPr>
              <a:t>x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=46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68144" y="1897438"/>
            <a:ext cx="1841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宋体" panose="02010600030101010101" pitchFamily="2" charset="-122"/>
              </a:rPr>
              <a:t>x 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=1240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72072" y="2719143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15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宋体" panose="02010600030101010101" pitchFamily="2" charset="-122"/>
              </a:rPr>
              <a:t>x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=3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1396" y="2689526"/>
            <a:ext cx="2336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宋体" panose="02010600030101010101" pitchFamily="2" charset="-122"/>
              </a:rPr>
              <a:t>x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÷0.8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=1.25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48036" y="3193582"/>
            <a:ext cx="2403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解：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宋体" panose="02010600030101010101" pitchFamily="2" charset="-122"/>
              </a:rPr>
              <a:t>x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=3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÷15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66705" y="3151191"/>
            <a:ext cx="2633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解：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宋体" panose="02010600030101010101" pitchFamily="2" charset="-122"/>
              </a:rPr>
              <a:t>x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=1.25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×0.8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60104" y="3625630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宋体" panose="02010600030101010101" pitchFamily="2" charset="-122"/>
              </a:rPr>
              <a:t>x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=0.2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20544" y="3553622"/>
            <a:ext cx="1841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宋体" panose="02010600030101010101" pitchFamily="2" charset="-122"/>
              </a:rPr>
              <a:t>x 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=1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2" name="图片 31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3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3" grpId="0"/>
      <p:bldP spid="26" grpId="0"/>
      <p:bldP spid="27" grpId="0"/>
      <p:bldP spid="28" grpId="0"/>
      <p:bldP spid="29" grpId="0"/>
      <p:bldP spid="20" grpId="0"/>
      <p:bldP spid="21" grpId="0"/>
      <p:bldP spid="22" grpId="0"/>
      <p:bldP spid="24" grpId="0"/>
      <p:bldP spid="25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3" descr="D:\童晓芳\个人专业成长\各类撰稿\20180605路编1-6下册《课件》\课件专用人物图\33.jpg"/>
          <p:cNvPicPr>
            <a:picLocks noChangeAspect="1" noChangeArrowheads="1"/>
          </p:cNvPicPr>
          <p:nvPr/>
        </p:nvPicPr>
        <p:blipFill rotWithShape="1">
          <a:blip r:embed="rId2" cstate="email"/>
          <a:srcRect l="30410" t="9934" r="25162" b="24128"/>
          <a:stretch>
            <a:fillRect/>
          </a:stretch>
        </p:blipFill>
        <p:spPr bwMode="auto">
          <a:xfrm>
            <a:off x="7469892" y="651399"/>
            <a:ext cx="972967" cy="115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298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3813" y="428625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55299" name="文本框 19"/>
          <p:cNvSpPr txBox="1">
            <a:spLocks noChangeArrowheads="1"/>
          </p:cNvSpPr>
          <p:nvPr/>
        </p:nvSpPr>
        <p:spPr bwMode="auto">
          <a:xfrm>
            <a:off x="433388" y="280988"/>
            <a:ext cx="11049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</a:rPr>
              <a:t>同步练习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335" y="339502"/>
            <a:ext cx="645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6" name="Picture 2" descr="C:\Users\tongxiaofang\Pictures\j_p11_2.png"/>
          <p:cNvPicPr>
            <a:picLocks noChangeAspect="1" noChangeArrowheads="1"/>
          </p:cNvPicPr>
          <p:nvPr/>
        </p:nvPicPr>
        <p:blipFill rotWithShape="1">
          <a:blip r:embed="rId3" cstate="email"/>
          <a:srcRect l="2543" t="23646" r="1667" b="30854"/>
          <a:stretch>
            <a:fillRect/>
          </a:stretch>
        </p:blipFill>
        <p:spPr bwMode="auto">
          <a:xfrm>
            <a:off x="2949995" y="375502"/>
            <a:ext cx="4142285" cy="140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AutoShape 34"/>
          <p:cNvSpPr>
            <a:spLocks noChangeArrowheads="1"/>
          </p:cNvSpPr>
          <p:nvPr/>
        </p:nvSpPr>
        <p:spPr bwMode="auto">
          <a:xfrm>
            <a:off x="1259632" y="411510"/>
            <a:ext cx="1855961" cy="1224136"/>
          </a:xfrm>
          <a:prstGeom prst="wedgeRoundRectCallout">
            <a:avLst>
              <a:gd name="adj1" fmla="val 81009"/>
              <a:gd name="adj2" fmla="val -11518"/>
              <a:gd name="adj3" fmla="val 16667"/>
            </a:avLst>
          </a:prstGeom>
          <a:noFill/>
          <a:ln w="12700">
            <a:solidFill>
              <a:srgbClr val="F996B0"/>
            </a:solidFill>
            <a:miter lim="800000"/>
          </a:ln>
        </p:spPr>
        <p:txBody>
          <a:bodyPr/>
          <a:lstStyle/>
          <a:p>
            <a:pPr eaLnBrk="1" hangingPunct="1"/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钢琴的黑键有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36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个，比白键少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16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个。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8" name="AutoShape 34"/>
          <p:cNvSpPr>
            <a:spLocks noChangeArrowheads="1"/>
          </p:cNvSpPr>
          <p:nvPr/>
        </p:nvSpPr>
        <p:spPr bwMode="auto">
          <a:xfrm>
            <a:off x="5436096" y="375502"/>
            <a:ext cx="2157479" cy="475865"/>
          </a:xfrm>
          <a:prstGeom prst="wedgeRoundRectCallout">
            <a:avLst>
              <a:gd name="adj1" fmla="val 40610"/>
              <a:gd name="adj2" fmla="val 83533"/>
              <a:gd name="adj3" fmla="val 16667"/>
            </a:avLst>
          </a:prstGeom>
          <a:noFill/>
          <a:ln w="12700">
            <a:solidFill>
              <a:srgbClr val="F996B0"/>
            </a:solidFill>
            <a:miter lim="800000"/>
          </a:ln>
        </p:spPr>
        <p:txBody>
          <a:bodyPr/>
          <a:lstStyle/>
          <a:p>
            <a:pPr eaLnBrk="1" hangingPunct="1"/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白键有多少个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？</a:t>
            </a:r>
          </a:p>
        </p:txBody>
      </p:sp>
      <p:sp>
        <p:nvSpPr>
          <p:cNvPr id="30" name="TextBox 11"/>
          <p:cNvSpPr txBox="1">
            <a:spLocks noChangeArrowheads="1"/>
          </p:cNvSpPr>
          <p:nvPr/>
        </p:nvSpPr>
        <p:spPr bwMode="auto">
          <a:xfrm>
            <a:off x="2013967" y="2976488"/>
            <a:ext cx="24860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zh-CN" sz="2400" b="1" i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x </a:t>
            </a:r>
            <a:r>
              <a:rPr lang="en-US" altLang="zh-CN" sz="2400" b="1" i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- 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36 = 16 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TextBox 11"/>
          <p:cNvSpPr txBox="1">
            <a:spLocks noChangeArrowheads="1"/>
          </p:cNvSpPr>
          <p:nvPr/>
        </p:nvSpPr>
        <p:spPr bwMode="auto">
          <a:xfrm>
            <a:off x="1967475" y="2513164"/>
            <a:ext cx="5626100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解：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设白键有</a:t>
            </a:r>
            <a:r>
              <a:rPr lang="en-US" altLang="zh-CN" sz="2400" b="1" i="1" dirty="0" smtClean="0">
                <a:latin typeface="Times New Roman" panose="02020603050405020304" pitchFamily="18" charset="0"/>
                <a:sym typeface="宋体" panose="02010600030101010101" pitchFamily="2" charset="-122"/>
              </a:rPr>
              <a:t>x 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个。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32" name="TextBox 11"/>
          <p:cNvSpPr txBox="1">
            <a:spLocks noChangeArrowheads="1"/>
          </p:cNvSpPr>
          <p:nvPr/>
        </p:nvSpPr>
        <p:spPr bwMode="auto">
          <a:xfrm>
            <a:off x="2699792" y="3291830"/>
            <a:ext cx="38322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zh-CN" sz="2400" b="1" i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x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= 16+36 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TextBox 11"/>
          <p:cNvSpPr txBox="1">
            <a:spLocks noChangeArrowheads="1"/>
          </p:cNvSpPr>
          <p:nvPr/>
        </p:nvSpPr>
        <p:spPr bwMode="auto">
          <a:xfrm>
            <a:off x="2699792" y="3651870"/>
            <a:ext cx="1152128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zh-CN" sz="2400" b="1" i="1" dirty="0" smtClean="0">
                <a:latin typeface="Times New Roman" panose="02020603050405020304" pitchFamily="18" charset="0"/>
                <a:sym typeface="宋体" panose="02010600030101010101" pitchFamily="2" charset="-122"/>
              </a:rPr>
              <a:t>x  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= 52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" name="TextBox 11"/>
          <p:cNvSpPr txBox="1">
            <a:spLocks noChangeArrowheads="1"/>
          </p:cNvSpPr>
          <p:nvPr/>
        </p:nvSpPr>
        <p:spPr bwMode="auto">
          <a:xfrm>
            <a:off x="2502645" y="4056608"/>
            <a:ext cx="3725539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答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：白键有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52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个。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35" name="TextBox 22"/>
          <p:cNvSpPr txBox="1">
            <a:spLocks noChangeArrowheads="1"/>
          </p:cNvSpPr>
          <p:nvPr/>
        </p:nvSpPr>
        <p:spPr bwMode="auto">
          <a:xfrm>
            <a:off x="877023" y="1894061"/>
            <a:ext cx="73789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白键个数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-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黑键个数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= 16  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白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键个数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-16=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黑键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个数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38" name="TextBox 11"/>
          <p:cNvSpPr txBox="1">
            <a:spLocks noChangeArrowheads="1"/>
          </p:cNvSpPr>
          <p:nvPr/>
        </p:nvSpPr>
        <p:spPr bwMode="auto">
          <a:xfrm>
            <a:off x="4462239" y="2931790"/>
            <a:ext cx="24860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zh-CN" sz="2400" b="1" i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x </a:t>
            </a:r>
            <a:r>
              <a:rPr lang="en-US" altLang="zh-CN" sz="2400" b="1" i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-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6 = 36 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9" name="TextBox 11"/>
          <p:cNvSpPr txBox="1">
            <a:spLocks noChangeArrowheads="1"/>
          </p:cNvSpPr>
          <p:nvPr/>
        </p:nvSpPr>
        <p:spPr bwMode="auto">
          <a:xfrm>
            <a:off x="5148064" y="3624112"/>
            <a:ext cx="1152128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zh-CN" sz="2400" b="1" i="1" dirty="0" smtClean="0">
                <a:latin typeface="Times New Roman" panose="02020603050405020304" pitchFamily="18" charset="0"/>
                <a:sym typeface="宋体" panose="02010600030101010101" pitchFamily="2" charset="-122"/>
              </a:rPr>
              <a:t>x  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= 52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0" name="TextBox 11"/>
          <p:cNvSpPr txBox="1">
            <a:spLocks noChangeArrowheads="1"/>
          </p:cNvSpPr>
          <p:nvPr/>
        </p:nvSpPr>
        <p:spPr bwMode="auto">
          <a:xfrm>
            <a:off x="5168267" y="3264520"/>
            <a:ext cx="2500077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zh-CN" sz="2400" b="1" i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x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= 16+36 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5" name="图片 24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6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 animBg="1"/>
      <p:bldP spid="28" grpId="0" animBg="1"/>
      <p:bldP spid="30" grpId="0"/>
      <p:bldP spid="31" grpId="0"/>
      <p:bldP spid="32" grpId="0"/>
      <p:bldP spid="33" grpId="0"/>
      <p:bldP spid="34" grpId="0"/>
      <p:bldP spid="35" grpId="0"/>
      <p:bldP spid="38" grpId="0"/>
      <p:bldP spid="39" grpId="0"/>
      <p:bldP spid="40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698</Words>
  <Application>Microsoft Office PowerPoint</Application>
  <PresentationFormat>全屏显示(16:9)</PresentationFormat>
  <Paragraphs>115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Calibri</vt:lpstr>
      <vt:lpstr>黑体</vt:lpstr>
      <vt:lpstr>楷体</vt:lpstr>
      <vt:lpstr>Microsoft JhengHei</vt:lpstr>
      <vt:lpstr>宋体</vt:lpstr>
      <vt:lpstr>Arial</vt:lpstr>
      <vt:lpstr>微软雅黑</vt:lpstr>
      <vt:lpstr>幼圆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2017-03-17T02:28:00Z</dcterms:created>
  <dcterms:modified xsi:type="dcterms:W3CDTF">2023-01-16T14:46:44Z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CA337170B5444E128FED8AB7B57F4C7A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