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media1.mp3" ContentType="audio/mp3"/>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7" r:id="rId3"/>
    <p:sldId id="258" r:id="rId4"/>
    <p:sldId id="259" r:id="rId5"/>
    <p:sldId id="263" r:id="rId6"/>
    <p:sldId id="285" r:id="rId7"/>
    <p:sldId id="284" r:id="rId8"/>
    <p:sldId id="260" r:id="rId10"/>
    <p:sldId id="286" r:id="rId11"/>
    <p:sldId id="287" r:id="rId12"/>
    <p:sldId id="288" r:id="rId13"/>
    <p:sldId id="261" r:id="rId14"/>
    <p:sldId id="289" r:id="rId15"/>
    <p:sldId id="290" r:id="rId16"/>
    <p:sldId id="291" r:id="rId17"/>
    <p:sldId id="292" r:id="rId18"/>
    <p:sldId id="262" r:id="rId19"/>
    <p:sldId id="293" r:id="rId20"/>
    <p:sldId id="294" r:id="rId21"/>
    <p:sldId id="295" r:id="rId22"/>
    <p:sldId id="297" r:id="rId23"/>
    <p:sldId id="302"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647"/>
    <a:srgbClr val="F6BB00"/>
    <a:srgbClr val="FFD966"/>
    <a:srgbClr val="EBF8FA"/>
    <a:srgbClr val="2AC4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31" autoAdjust="0"/>
    <p:restoredTop sz="94660"/>
  </p:normalViewPr>
  <p:slideViewPr>
    <p:cSldViewPr snapToGrid="0" showGuides="1">
      <p:cViewPr>
        <p:scale>
          <a:sx n="75" d="100"/>
          <a:sy n="75" d="100"/>
        </p:scale>
        <p:origin x="-6" y="5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C4D1D4-23C0-4D6F-AC4F-C337908A6174}" type="slidenum">
              <a:rPr lang="zh-CN" altLang="en-US" smtClean="0"/>
            </a:fld>
            <a:endParaRPr lang="zh-CN" altLang="en-US"/>
          </a:p>
        </p:txBody>
      </p:sp>
      <p:sp>
        <p:nvSpPr>
          <p:cNvPr id="5" name="矩形: 剪去对角 4"/>
          <p:cNvSpPr/>
          <p:nvPr userDrawn="1"/>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userDrawn="1"/>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任意多边形: 形状 6"/>
          <p:cNvSpPr/>
          <p:nvPr userDrawn="1"/>
        </p:nvSpPr>
        <p:spPr>
          <a:xfrm flipH="1">
            <a:off x="9570796" y="4259569"/>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657" y="-985501"/>
            <a:ext cx="10363200" cy="5828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A609594-7FE7-4861-AB09-82300CEAE41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C4D1D4-23C0-4D6F-AC4F-C337908A617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2464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09594-7FE7-4861-AB09-82300CEAE41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4D1D4-23C0-4D6F-AC4F-C337908A617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microsoft.com/office/2007/relationships/media" Target="../media/media1.mp3"/><Relationship Id="rId6"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3.wdp"/><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6.wdp"/><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hdphoto" Target="../media/image11.wdp"/><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3.wdp"/><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3.wdp"/><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4647"/>
        </a:solidFill>
        <a:effectLst/>
      </p:bgPr>
    </p:bg>
    <p:spTree>
      <p:nvGrpSpPr>
        <p:cNvPr id="1" name=""/>
        <p:cNvGrpSpPr/>
        <p:nvPr/>
      </p:nvGrpSpPr>
      <p:grpSpPr>
        <a:xfrm>
          <a:off x="0" y="0"/>
          <a:ext cx="0" cy="0"/>
          <a:chOff x="0" y="0"/>
          <a:chExt cx="0" cy="0"/>
        </a:xfrm>
      </p:grpSpPr>
      <p:sp>
        <p:nvSpPr>
          <p:cNvPr id="8" name="矩形: 剪去对角 7"/>
          <p:cNvSpPr/>
          <p:nvPr/>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p:cNvSpPr/>
          <p:nvPr/>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形状 5"/>
          <p:cNvSpPr/>
          <p:nvPr/>
        </p:nvSpPr>
        <p:spPr>
          <a:xfrm flipH="1">
            <a:off x="9568982" y="4218146"/>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2925" y="-76201"/>
            <a:ext cx="13515121" cy="7601362"/>
          </a:xfrm>
          <a:prstGeom prst="rect">
            <a:avLst/>
          </a:prstGeom>
        </p:spPr>
      </p:pic>
      <p:pic>
        <p:nvPicPr>
          <p:cNvPr id="10" name="图片 9"/>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GlowEdges trans="15000"/>
                    </a14:imgEffect>
                    <a14:imgEffect>
                      <a14:brightnessContrast bright="-4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238287" y="-534855"/>
            <a:ext cx="12192000" cy="6857194"/>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798" y="-1543557"/>
            <a:ext cx="14073348" cy="7915328"/>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534855"/>
            <a:ext cx="10363200" cy="5828615"/>
          </a:xfrm>
          <a:prstGeom prst="rect">
            <a:avLst/>
          </a:prstGeom>
        </p:spPr>
      </p:pic>
      <p:pic>
        <p:nvPicPr>
          <p:cNvPr id="13" name="pd-5b8311ff30b99489">
            <a:hlinkClick r:id="" action="ppaction://media"/>
          </p:cNvPr>
          <p:cNvPicPr>
            <a:picLocks noChangeAspect="1"/>
          </p:cNvPicPr>
          <p:nvPr>
            <a:audioFile r:link="rId6"/>
            <p:extLst>
              <p:ext uri="{DAA4B4D4-6D71-4841-9C94-3DE7FCFB9230}">
                <p14:media xmlns:p14="http://schemas.microsoft.com/office/powerpoint/2010/main" r:embed="rId7">
                  <p14:trim st="3500.000000"/>
                </p14:media>
              </p:ext>
            </p:extLst>
          </p:nvPr>
        </p:nvPicPr>
        <p:blipFill>
          <a:blip r:embed="rId8"/>
          <a:stretch>
            <a:fillRect/>
          </a:stretch>
        </p:blipFill>
        <p:spPr>
          <a:xfrm>
            <a:off x="2257212" y="-939780"/>
            <a:ext cx="609600" cy="609600"/>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3500" y="110090"/>
            <a:ext cx="2908300" cy="2908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strVal val="#ppt_w+.3"/>
                                          </p:val>
                                        </p:tav>
                                        <p:tav tm="100000">
                                          <p:val>
                                            <p:strVal val="#ppt_w"/>
                                          </p:val>
                                        </p:tav>
                                      </p:tavLst>
                                    </p:anim>
                                    <p:anim calcmode="lin" valueType="num">
                                      <p:cBhvr>
                                        <p:cTn id="45" dur="1000" fill="hold"/>
                                        <p:tgtEl>
                                          <p:spTgt spid="9"/>
                                        </p:tgtEl>
                                        <p:attrNameLst>
                                          <p:attrName>ppt_h</p:attrName>
                                        </p:attrNameLst>
                                      </p:cBhvr>
                                      <p:tavLst>
                                        <p:tav tm="0">
                                          <p:val>
                                            <p:strVal val="#ppt_h"/>
                                          </p:val>
                                        </p:tav>
                                        <p:tav tm="100000">
                                          <p:val>
                                            <p:strVal val="#ppt_h"/>
                                          </p:val>
                                        </p:tav>
                                      </p:tavLst>
                                    </p:anim>
                                    <p:animEffect transition="in" filter="fade">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13"/>
                </p:tgtEl>
              </p:cMediaNode>
            </p:audio>
          </p:childTnLst>
        </p:cTn>
      </p:par>
    </p:tnLst>
    <p:bldLst>
      <p:bldP spid="8"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79057" y="1786674"/>
            <a:ext cx="7485743" cy="3951723"/>
          </a:xfrm>
          <a:prstGeom prst="rect">
            <a:avLst/>
          </a:prstGeom>
          <a:noFill/>
        </p:spPr>
        <p:txBody>
          <a:bodyPr wrap="square">
            <a:spAutoFit/>
          </a:bodyPr>
          <a:lstStyle/>
          <a:p>
            <a:pPr algn="just">
              <a:lnSpc>
                <a:spcPts val="2650"/>
              </a:lnSpc>
              <a:buClr>
                <a:srgbClr val="115B32"/>
              </a:buClr>
            </a:pPr>
            <a:r>
              <a:rPr lang="en-US" altLang="zh-CN" sz="1600" dirty="0">
                <a:cs typeface="+mn-ea"/>
                <a:sym typeface="+mn-lt"/>
              </a:rPr>
              <a:t>1981</a:t>
            </a:r>
            <a:r>
              <a:rPr lang="zh-CN" altLang="en-US" sz="1600" dirty="0">
                <a:cs typeface="+mn-ea"/>
                <a:sym typeface="+mn-lt"/>
              </a:rPr>
              <a:t>年</a:t>
            </a:r>
            <a:r>
              <a:rPr lang="en-US" altLang="zh-CN" sz="1600" dirty="0">
                <a:cs typeface="+mn-ea"/>
                <a:sym typeface="+mn-lt"/>
              </a:rPr>
              <a:t>3</a:t>
            </a:r>
            <a:r>
              <a:rPr lang="zh-CN" altLang="en-US" sz="1600" dirty="0">
                <a:cs typeface="+mn-ea"/>
                <a:sym typeface="+mn-lt"/>
              </a:rPr>
              <a:t>月，中国人民政治协商会议第五届全国委员会第四次会议上，中国民主促进会的</a:t>
            </a:r>
            <a:r>
              <a:rPr lang="en-US" altLang="zh-CN" sz="1600" dirty="0">
                <a:cs typeface="+mn-ea"/>
                <a:sym typeface="+mn-lt"/>
              </a:rPr>
              <a:t>17</a:t>
            </a:r>
            <a:r>
              <a:rPr lang="zh-CN" altLang="en-US" sz="1600" dirty="0">
                <a:cs typeface="+mn-ea"/>
                <a:sym typeface="+mn-lt"/>
              </a:rPr>
              <a:t>位政协委员联名提交了一份提案：建议确定全国教师节日期及活动内容案。提案指出，教师担负着培养四化建设人才的重任，应当享有崇高的社会地位。</a:t>
            </a:r>
            <a:endParaRPr lang="en-US" altLang="zh-CN" sz="1600" dirty="0">
              <a:cs typeface="+mn-ea"/>
              <a:sym typeface="+mn-lt"/>
            </a:endParaRPr>
          </a:p>
          <a:p>
            <a:pPr algn="just">
              <a:lnSpc>
                <a:spcPts val="2650"/>
              </a:lnSpc>
              <a:buClr>
                <a:srgbClr val="115B32"/>
              </a:buClr>
            </a:pPr>
            <a:endParaRPr lang="en-US" altLang="zh-CN" sz="1600" dirty="0">
              <a:cs typeface="+mn-ea"/>
              <a:sym typeface="+mn-lt"/>
            </a:endParaRPr>
          </a:p>
          <a:p>
            <a:pPr algn="just">
              <a:lnSpc>
                <a:spcPts val="2650"/>
              </a:lnSpc>
              <a:buClr>
                <a:srgbClr val="115B32"/>
              </a:buClr>
            </a:pPr>
            <a:r>
              <a:rPr lang="en-US" altLang="zh-CN" sz="1600" dirty="0">
                <a:cs typeface="+mn-ea"/>
                <a:sym typeface="+mn-lt"/>
              </a:rPr>
              <a:t>1982</a:t>
            </a:r>
            <a:r>
              <a:rPr lang="zh-CN" altLang="en-US" sz="1600" dirty="0">
                <a:cs typeface="+mn-ea"/>
                <a:sym typeface="+mn-lt"/>
              </a:rPr>
              <a:t>年</a:t>
            </a:r>
            <a:r>
              <a:rPr lang="en-US" altLang="zh-CN" sz="1600" dirty="0">
                <a:cs typeface="+mn-ea"/>
                <a:sym typeface="+mn-lt"/>
              </a:rPr>
              <a:t>4</a:t>
            </a:r>
            <a:r>
              <a:rPr lang="zh-CN" altLang="en-US" sz="1600" dirty="0">
                <a:cs typeface="+mn-ea"/>
                <a:sym typeface="+mn-lt"/>
              </a:rPr>
              <a:t>月，教育部党组和全国教育工会分党组联合，由张承先和方明共同签发的“关于恢复‘教师节’的请示报告”送中央书记处，报告中并建议以马克思的诞辰日</a:t>
            </a:r>
            <a:r>
              <a:rPr lang="en-US" altLang="zh-CN" sz="1600" dirty="0">
                <a:cs typeface="+mn-ea"/>
                <a:sym typeface="+mn-lt"/>
              </a:rPr>
              <a:t>5</a:t>
            </a:r>
            <a:r>
              <a:rPr lang="zh-CN" altLang="en-US" sz="1600" dirty="0">
                <a:cs typeface="+mn-ea"/>
                <a:sym typeface="+mn-lt"/>
              </a:rPr>
              <a:t>月</a:t>
            </a:r>
            <a:r>
              <a:rPr lang="en-US" altLang="zh-CN" sz="1600" dirty="0">
                <a:cs typeface="+mn-ea"/>
                <a:sym typeface="+mn-lt"/>
              </a:rPr>
              <a:t>5</a:t>
            </a:r>
            <a:r>
              <a:rPr lang="zh-CN" altLang="en-US" sz="1600" dirty="0">
                <a:cs typeface="+mn-ea"/>
                <a:sym typeface="+mn-lt"/>
              </a:rPr>
              <a:t>日为教师节。</a:t>
            </a:r>
            <a:endParaRPr lang="en-US" altLang="zh-CN" sz="1600" dirty="0">
              <a:cs typeface="+mn-ea"/>
              <a:sym typeface="+mn-lt"/>
            </a:endParaRPr>
          </a:p>
          <a:p>
            <a:pPr algn="just">
              <a:lnSpc>
                <a:spcPts val="2300"/>
              </a:lnSpc>
              <a:buClr>
                <a:srgbClr val="115B32"/>
              </a:buClr>
            </a:pPr>
            <a:endParaRPr lang="en-US" altLang="zh-CN" sz="1600" dirty="0">
              <a:cs typeface="+mn-ea"/>
              <a:sym typeface="+mn-lt"/>
            </a:endParaRPr>
          </a:p>
          <a:p>
            <a:pPr algn="just">
              <a:lnSpc>
                <a:spcPts val="2300"/>
              </a:lnSpc>
              <a:buClr>
                <a:srgbClr val="115B32"/>
              </a:buClr>
            </a:pPr>
            <a:r>
              <a:rPr lang="en-US" altLang="zh-CN" sz="1600" dirty="0">
                <a:cs typeface="+mn-ea"/>
                <a:sym typeface="+mn-lt"/>
              </a:rPr>
              <a:t>1983</a:t>
            </a:r>
            <a:r>
              <a:rPr lang="zh-CN" altLang="en-US" sz="1600" dirty="0">
                <a:cs typeface="+mn-ea"/>
                <a:sym typeface="+mn-lt"/>
              </a:rPr>
              <a:t>年</a:t>
            </a:r>
            <a:r>
              <a:rPr lang="en-US" altLang="zh-CN" sz="1600" dirty="0">
                <a:cs typeface="+mn-ea"/>
                <a:sym typeface="+mn-lt"/>
              </a:rPr>
              <a:t>3</a:t>
            </a:r>
            <a:r>
              <a:rPr lang="zh-CN" altLang="en-US" sz="1600" dirty="0">
                <a:cs typeface="+mn-ea"/>
                <a:sym typeface="+mn-lt"/>
              </a:rPr>
              <a:t>月全国政协六届一次会议上，方明和民进</a:t>
            </a:r>
            <a:r>
              <a:rPr lang="en-US" altLang="zh-CN" sz="1600" dirty="0">
                <a:cs typeface="+mn-ea"/>
                <a:sym typeface="+mn-lt"/>
              </a:rPr>
              <a:t>18</a:t>
            </a:r>
            <a:r>
              <a:rPr lang="zh-CN" altLang="en-US" sz="1600" dirty="0">
                <a:cs typeface="+mn-ea"/>
                <a:sym typeface="+mn-lt"/>
              </a:rPr>
              <a:t>位政协委员联名再次提出“为提高教师的社会地位，造成尊师重教的社会风尚，建议恢复教师节案”。同年</a:t>
            </a:r>
            <a:r>
              <a:rPr lang="en-US" altLang="zh-CN" sz="1600" dirty="0">
                <a:cs typeface="+mn-ea"/>
                <a:sym typeface="+mn-lt"/>
              </a:rPr>
              <a:t>9</a:t>
            </a:r>
            <a:r>
              <a:rPr lang="zh-CN" altLang="en-US" sz="1600" dirty="0">
                <a:cs typeface="+mn-ea"/>
                <a:sym typeface="+mn-lt"/>
              </a:rPr>
              <a:t>月，中宣部办公厅致函教育部办公厅，经研究政协一次会议方明等同志的提案，同意恢复教师节。</a:t>
            </a:r>
            <a:endParaRPr lang="zh-CN" altLang="en-US" sz="1600" dirty="0">
              <a:cs typeface="+mn-ea"/>
              <a:sym typeface="+mn-lt"/>
            </a:endParaRPr>
          </a:p>
        </p:txBody>
      </p:sp>
      <p:sp>
        <p:nvSpPr>
          <p:cNvPr id="5" name="矩形 4"/>
          <p:cNvSpPr/>
          <p:nvPr/>
        </p:nvSpPr>
        <p:spPr>
          <a:xfrm>
            <a:off x="2148505" y="763689"/>
            <a:ext cx="4736554"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中国教师节由来</a:t>
            </a:r>
            <a:endParaRPr lang="en-US" altLang="zh-CN" sz="3200" b="1" dirty="0">
              <a:solidFill>
                <a:srgbClr val="024647"/>
              </a:solidFill>
              <a:cs typeface="+mn-ea"/>
              <a:sym typeface="+mn-lt"/>
            </a:endParaRPr>
          </a:p>
        </p:txBody>
      </p:sp>
      <p:sp>
        <p:nvSpPr>
          <p:cNvPr id="6" name="矩形: 圆角 5"/>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7" name="矩形: 圆角 6"/>
          <p:cNvSpPr/>
          <p:nvPr/>
        </p:nvSpPr>
        <p:spPr>
          <a:xfrm>
            <a:off x="1879850" y="832886"/>
            <a:ext cx="840651" cy="651140"/>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02</a:t>
            </a:r>
            <a:endParaRPr lang="zh-CN" altLang="en-US" sz="4000" dirty="0">
              <a:cs typeface="+mn-ea"/>
              <a:sym typeface="+mn-lt"/>
            </a:endParaRPr>
          </a:p>
        </p:txBody>
      </p:sp>
      <p:pic>
        <p:nvPicPr>
          <p:cNvPr id="12" name="图片 11"/>
          <p:cNvPicPr>
            <a:picLocks noChangeAspect="1"/>
          </p:cNvPicPr>
          <p:nvPr/>
        </p:nvPicPr>
        <p:blipFill>
          <a:blip r:embed="rId1">
            <a:extLst>
              <a:ext uri="{BEBA8EAE-BF5A-486C-A8C5-ECC9F3942E4B}">
                <a14:imgProps xmlns:a14="http://schemas.microsoft.com/office/drawing/2010/main">
                  <a14:imgLayer r:embed="rId2">
                    <a14:imgEffect>
                      <a14:backgroundRemoval t="1350" b="98250" l="0" r="68050">
                        <a14:backgroundMark x1="57000" y1="44400" x2="82000" y2="74300"/>
                        <a14:backgroundMark x1="54150" y1="69400" x2="59300" y2="39250"/>
                        <a14:backgroundMark x1="45900" y1="41600" x2="62150" y2="40050"/>
                        <a14:backgroundMark x1="42300" y1="56500" x2="43600" y2="49050"/>
                        <a14:backgroundMark x1="40250" y1="42850" x2="44900" y2="39250"/>
                        <a14:backgroundMark x1="42300" y1="49850" x2="44100" y2="61150"/>
                      </a14:backgroundRemoval>
                    </a14:imgEffect>
                  </a14:imgLayer>
                </a14:imgProps>
              </a:ext>
              <a:ext uri="{28A0092B-C50C-407E-A947-70E740481C1C}">
                <a14:useLocalDpi xmlns:a14="http://schemas.microsoft.com/office/drawing/2010/main" val="0"/>
              </a:ext>
            </a:extLst>
          </a:blip>
          <a:srcRect/>
          <a:stretch>
            <a:fillRect/>
          </a:stretch>
        </p:blipFill>
        <p:spPr>
          <a:xfrm rot="2293022" flipH="1">
            <a:off x="-139462" y="1860931"/>
            <a:ext cx="3474883" cy="34748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up)">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up)">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up)">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剪去对角 7"/>
          <p:cNvSpPr/>
          <p:nvPr/>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p:cNvSpPr/>
          <p:nvPr/>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形状 5"/>
          <p:cNvSpPr/>
          <p:nvPr/>
        </p:nvSpPr>
        <p:spPr>
          <a:xfrm flipH="1">
            <a:off x="9570796" y="4259569"/>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39154" y="316592"/>
            <a:ext cx="10766028" cy="6055179"/>
          </a:xfrm>
          <a:prstGeom prst="rect">
            <a:avLst/>
          </a:prstGeom>
        </p:spPr>
      </p:pic>
      <p:pic>
        <p:nvPicPr>
          <p:cNvPr id="22" name="图片 21"/>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GlowEdges trans="15000"/>
                    </a14:imgEffect>
                    <a14:imgEffect>
                      <a14:brightnessContrast bright="-4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535723" y="-420554"/>
            <a:ext cx="10477320" cy="5892800"/>
          </a:xfrm>
          <a:prstGeom prst="rect">
            <a:avLst/>
          </a:prstGeom>
        </p:spPr>
      </p:pic>
      <p:sp>
        <p:nvSpPr>
          <p:cNvPr id="3" name="矩形 2"/>
          <p:cNvSpPr/>
          <p:nvPr/>
        </p:nvSpPr>
        <p:spPr>
          <a:xfrm>
            <a:off x="2708738" y="3688111"/>
            <a:ext cx="6789038" cy="733534"/>
          </a:xfrm>
          <a:prstGeom prst="rect">
            <a:avLst/>
          </a:prstGeom>
        </p:spPr>
        <p:txBody>
          <a:bodyPr wrap="none" anchor="ctr">
            <a:spAutoFit/>
          </a:bodyPr>
          <a:lstStyle/>
          <a:p>
            <a:pPr algn="ctr">
              <a:lnSpc>
                <a:spcPts val="5000"/>
              </a:lnSpc>
            </a:pPr>
            <a:r>
              <a:rPr lang="zh-CN" altLang="en-US" sz="6000" b="1" dirty="0">
                <a:solidFill>
                  <a:srgbClr val="024647"/>
                </a:solidFill>
                <a:cs typeface="+mn-ea"/>
                <a:sym typeface="+mn-lt"/>
              </a:rPr>
              <a:t>中国古代的“教师节”</a:t>
            </a:r>
            <a:endParaRPr lang="zh-CN" altLang="en-US" sz="6000" spc="600" dirty="0">
              <a:cs typeface="+mn-ea"/>
              <a:sym typeface="+mn-lt"/>
            </a:endParaRPr>
          </a:p>
        </p:txBody>
      </p:sp>
      <p:pic>
        <p:nvPicPr>
          <p:cNvPr id="34"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657" y="-985501"/>
            <a:ext cx="10363200" cy="5828615"/>
          </a:xfrm>
          <a:prstGeom prst="rect">
            <a:avLst/>
          </a:prstGeom>
        </p:spPr>
      </p:pic>
      <p:sp>
        <p:nvSpPr>
          <p:cNvPr id="35" name="矩形: 圆角 34"/>
          <p:cNvSpPr/>
          <p:nvPr/>
        </p:nvSpPr>
        <p:spPr>
          <a:xfrm>
            <a:off x="4584700" y="2137410"/>
            <a:ext cx="316357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PRAT  03</a:t>
            </a:r>
            <a:endParaRPr lang="zh-CN" altLang="en-US" sz="4000" dirty="0">
              <a:cs typeface="+mn-ea"/>
              <a:sym typeface="+mn-lt"/>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269" y="843482"/>
            <a:ext cx="2204517" cy="22045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p:cTn id="4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3" grpId="0" build="p"/>
      <p:bldP spid="3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51402" y="2098876"/>
            <a:ext cx="5871891" cy="3770263"/>
          </a:xfrm>
          <a:prstGeom prst="rect">
            <a:avLst/>
          </a:prstGeom>
          <a:noFill/>
        </p:spPr>
        <p:txBody>
          <a:bodyPr wrap="square">
            <a:spAutoFit/>
          </a:bodyPr>
          <a:lstStyle/>
          <a:p>
            <a:pPr algn="just">
              <a:lnSpc>
                <a:spcPts val="2400"/>
              </a:lnSpc>
            </a:pPr>
            <a:r>
              <a:rPr lang="zh-CN" altLang="en-US" sz="1600" dirty="0">
                <a:solidFill>
                  <a:schemeClr val="tx1">
                    <a:lumMod val="85000"/>
                    <a:lumOff val="15000"/>
                  </a:schemeClr>
                </a:solidFill>
                <a:cs typeface="+mn-ea"/>
                <a:sym typeface="+mn-lt"/>
              </a:rPr>
              <a:t>        我国自古以来就有尊师重教的传统，在中国古代，教师一直是备受尊重的职业，汉武帝便是一位尊师有礼的贤君。据</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通鉴</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汉纪三十九</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载，有一天，汉武帝到东郡巡视，顺便去看望自己做太子时的老师，“丙辰，帝东巡，幸东郡，引及门生并郡县掾史并会庭中。帝先备弟子之仪，使讲</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尚书</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一篇，然后修君臣之礼。”之后， 就这一个小小的举动，便使得天下大化。尊师重教，孝亲友善，的风俗随即弥漫开去。蝴蝶效应，使得后汉前期，“天下安平，人无徭役，岁比登稔，百姓殷富，粟斛三十（物价超便宜），牛羊被野。”由此可见，老师一职，由传道授业到改政移风，都有着不可忽视的作用。好在中国社会历来对师者都极为敬重，自古以来就有“教师节”，只是日期不同于现代。</a:t>
            </a:r>
            <a:endParaRPr lang="zh-CN" altLang="en-US" sz="1600" dirty="0">
              <a:solidFill>
                <a:schemeClr val="tx1">
                  <a:lumMod val="85000"/>
                  <a:lumOff val="15000"/>
                </a:schemeClr>
              </a:solidFill>
              <a:cs typeface="+mn-ea"/>
              <a:sym typeface="+mn-lt"/>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1906" y="1646010"/>
            <a:ext cx="3509190" cy="4675996"/>
          </a:xfrm>
          <a:prstGeom prst="rect">
            <a:avLst/>
          </a:prstGeom>
          <a:noFill/>
        </p:spPr>
      </p:pic>
      <p:sp>
        <p:nvSpPr>
          <p:cNvPr id="7" name="矩形 6"/>
          <p:cNvSpPr/>
          <p:nvPr/>
        </p:nvSpPr>
        <p:spPr>
          <a:xfrm>
            <a:off x="2910505" y="842711"/>
            <a:ext cx="4736554" cy="584775"/>
          </a:xfrm>
          <a:prstGeom prst="rect">
            <a:avLst/>
          </a:prstGeom>
        </p:spPr>
        <p:txBody>
          <a:bodyPr wrap="square">
            <a:spAutoFit/>
          </a:bodyPr>
          <a:lstStyle/>
          <a:p>
            <a:r>
              <a:rPr lang="zh-CN" altLang="en-US" sz="3200" dirty="0">
                <a:solidFill>
                  <a:srgbClr val="024647"/>
                </a:solidFill>
                <a:cs typeface="+mn-ea"/>
                <a:sym typeface="+mn-lt"/>
              </a:rPr>
              <a:t>中国古代的“教师节” </a:t>
            </a:r>
            <a:endParaRPr lang="zh-CN" altLang="en-US" sz="3200" dirty="0">
              <a:solidFill>
                <a:srgbClr val="024647"/>
              </a:solidFill>
              <a:cs typeface="+mn-ea"/>
              <a:sym typeface="+mn-lt"/>
            </a:endParaRPr>
          </a:p>
        </p:txBody>
      </p:sp>
      <p:sp>
        <p:nvSpPr>
          <p:cNvPr id="8" name="矩形: 圆角 7"/>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9" name="矩形: 圆角 8"/>
          <p:cNvSpPr/>
          <p:nvPr/>
        </p:nvSpPr>
        <p:spPr>
          <a:xfrm>
            <a:off x="1885315" y="842645"/>
            <a:ext cx="1024255"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03</a:t>
            </a:r>
            <a:endParaRPr lang="zh-CN" altLang="en-US" sz="40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8687" y="2001370"/>
            <a:ext cx="6765013" cy="4013919"/>
          </a:xfrm>
          <a:prstGeom prst="rect">
            <a:avLst/>
          </a:prstGeom>
          <a:noFill/>
        </p:spPr>
        <p:txBody>
          <a:bodyPr wrap="square">
            <a:spAutoFit/>
          </a:bodyPr>
          <a:lstStyle/>
          <a:p>
            <a:pPr>
              <a:lnSpc>
                <a:spcPts val="2800"/>
              </a:lnSpc>
            </a:pPr>
            <a:r>
              <a:rPr lang="zh-CN" altLang="en-US" sz="1600" dirty="0">
                <a:solidFill>
                  <a:schemeClr val="tx1">
                    <a:lumMod val="85000"/>
                    <a:lumOff val="15000"/>
                  </a:schemeClr>
                </a:solidFill>
                <a:cs typeface="+mn-ea"/>
                <a:sym typeface="+mn-lt"/>
              </a:rPr>
              <a:t>古代的教师节和孔子有莫大的关系。在汉、晋时期，每到孔子诞辰日（农历</a:t>
            </a:r>
            <a:r>
              <a:rPr lang="en-US" altLang="zh-CN" sz="1600" dirty="0">
                <a:solidFill>
                  <a:schemeClr val="tx1">
                    <a:lumMod val="85000"/>
                    <a:lumOff val="15000"/>
                  </a:schemeClr>
                </a:solidFill>
                <a:cs typeface="+mn-ea"/>
                <a:sym typeface="+mn-lt"/>
              </a:rPr>
              <a:t>8</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27</a:t>
            </a:r>
            <a:r>
              <a:rPr lang="zh-CN" altLang="en-US" sz="1600" dirty="0">
                <a:solidFill>
                  <a:schemeClr val="tx1">
                    <a:lumMod val="85000"/>
                    <a:lumOff val="15000"/>
                  </a:schemeClr>
                </a:solidFill>
                <a:cs typeface="+mn-ea"/>
                <a:sym typeface="+mn-lt"/>
              </a:rPr>
              <a:t>日），皇帝就会率领文武官员去祭拜孔庙，还会请教师们吃饭，当时虽没有    </a:t>
            </a:r>
            <a:endParaRPr lang="en-US" altLang="zh-CN" sz="1600" dirty="0">
              <a:solidFill>
                <a:schemeClr val="tx1">
                  <a:lumMod val="85000"/>
                  <a:lumOff val="15000"/>
                </a:schemeClr>
              </a:solidFill>
              <a:cs typeface="+mn-ea"/>
              <a:sym typeface="+mn-lt"/>
            </a:endParaRPr>
          </a:p>
          <a:p>
            <a:pPr>
              <a:lnSpc>
                <a:spcPts val="2800"/>
              </a:lnSpc>
            </a:pPr>
            <a:r>
              <a:rPr lang="en-US" altLang="zh-CN" sz="1600" dirty="0">
                <a:solidFill>
                  <a:schemeClr val="tx1">
                    <a:lumMod val="85000"/>
                    <a:lumOff val="15000"/>
                  </a:schemeClr>
                </a:solidFill>
                <a:cs typeface="+mn-ea"/>
                <a:sym typeface="+mn-lt"/>
              </a:rPr>
              <a:t>      </a:t>
            </a:r>
            <a:r>
              <a:rPr lang="zh-CN" altLang="en-US" sz="1600" dirty="0">
                <a:solidFill>
                  <a:schemeClr val="tx1">
                    <a:lumMod val="85000"/>
                    <a:lumOff val="15000"/>
                  </a:schemeClr>
                </a:solidFill>
                <a:cs typeface="+mn-ea"/>
                <a:sym typeface="+mn-lt"/>
              </a:rPr>
              <a:t>确立孔子诞辰日为教师节，但教师已开始享受节日休假、会餐等福利待遇了。</a:t>
            </a:r>
            <a:endParaRPr lang="zh-CN" altLang="en-US" sz="1600" dirty="0">
              <a:solidFill>
                <a:schemeClr val="tx1">
                  <a:lumMod val="85000"/>
                  <a:lumOff val="15000"/>
                </a:schemeClr>
              </a:solidFill>
              <a:cs typeface="+mn-ea"/>
              <a:sym typeface="+mn-lt"/>
            </a:endParaRPr>
          </a:p>
          <a:p>
            <a:pPr>
              <a:lnSpc>
                <a:spcPts val="2800"/>
              </a:lnSpc>
            </a:pPr>
            <a:r>
              <a:rPr lang="zh-CN" altLang="en-US" sz="1600" dirty="0">
                <a:solidFill>
                  <a:schemeClr val="tx1">
                    <a:lumMod val="85000"/>
                    <a:lumOff val="15000"/>
                  </a:schemeClr>
                </a:solidFill>
                <a:cs typeface="+mn-ea"/>
                <a:sym typeface="+mn-lt"/>
              </a:rPr>
              <a:t>唐宋时代，每到这一天国都和各州、府、县都要举行孔子诞辰祭典，当时的祭典非常隆重。并且，国子监、书院以及州、府、县也会选拔成绩突出者为“司业”，报送朝廷，这些“先进教育工作者”最高可获赏银</a:t>
            </a:r>
            <a:r>
              <a:rPr lang="en-US" altLang="zh-CN" sz="1600" dirty="0">
                <a:solidFill>
                  <a:schemeClr val="tx1">
                    <a:lumMod val="85000"/>
                    <a:lumOff val="15000"/>
                  </a:schemeClr>
                </a:solidFill>
                <a:cs typeface="+mn-ea"/>
                <a:sym typeface="+mn-lt"/>
              </a:rPr>
              <a:t>500</a:t>
            </a:r>
            <a:r>
              <a:rPr lang="zh-CN" altLang="en-US" sz="1600" dirty="0">
                <a:solidFill>
                  <a:schemeClr val="tx1">
                    <a:lumMod val="85000"/>
                    <a:lumOff val="15000"/>
                  </a:schemeClr>
                </a:solidFill>
                <a:cs typeface="+mn-ea"/>
                <a:sym typeface="+mn-lt"/>
              </a:rPr>
              <a:t>两。</a:t>
            </a:r>
            <a:endParaRPr lang="zh-CN" altLang="en-US" sz="1600" dirty="0">
              <a:solidFill>
                <a:schemeClr val="tx1">
                  <a:lumMod val="85000"/>
                  <a:lumOff val="15000"/>
                </a:schemeClr>
              </a:solidFill>
              <a:cs typeface="+mn-ea"/>
              <a:sym typeface="+mn-lt"/>
            </a:endParaRPr>
          </a:p>
          <a:p>
            <a:pPr>
              <a:lnSpc>
                <a:spcPts val="2800"/>
              </a:lnSpc>
            </a:pPr>
            <a:r>
              <a:rPr lang="zh-CN" altLang="en-US" sz="1600" dirty="0">
                <a:solidFill>
                  <a:schemeClr val="tx1">
                    <a:lumMod val="85000"/>
                    <a:lumOff val="15000"/>
                  </a:schemeClr>
                </a:solidFill>
                <a:cs typeface="+mn-ea"/>
                <a:sym typeface="+mn-lt"/>
              </a:rPr>
              <a:t>       到了清代，孔子诞辰祭典的规模和范围愈加宏大，成绩最为卓著的教师在这天会被授予八品职衔，提升为院长、监院、掌教、馆师等。清代许多著名学者如颜元、阮元、惠士奇等就是在那时得到的提拔。</a:t>
            </a:r>
            <a:endParaRPr lang="zh-CN" altLang="en-US" sz="1600" dirty="0">
              <a:solidFill>
                <a:schemeClr val="tx1">
                  <a:lumMod val="85000"/>
                  <a:lumOff val="15000"/>
                </a:schemeClr>
              </a:solidFill>
              <a:cs typeface="+mn-ea"/>
              <a:sym typeface="+mn-lt"/>
            </a:endParaRPr>
          </a:p>
        </p:txBody>
      </p:sp>
      <p:sp>
        <p:nvSpPr>
          <p:cNvPr id="6" name="矩形 5"/>
          <p:cNvSpPr/>
          <p:nvPr/>
        </p:nvSpPr>
        <p:spPr>
          <a:xfrm>
            <a:off x="2910505" y="842711"/>
            <a:ext cx="4736554" cy="584775"/>
          </a:xfrm>
          <a:prstGeom prst="rect">
            <a:avLst/>
          </a:prstGeom>
        </p:spPr>
        <p:txBody>
          <a:bodyPr wrap="square">
            <a:spAutoFit/>
          </a:bodyPr>
          <a:lstStyle/>
          <a:p>
            <a:r>
              <a:rPr lang="zh-CN" altLang="en-US" sz="3200" dirty="0">
                <a:solidFill>
                  <a:srgbClr val="024647"/>
                </a:solidFill>
                <a:cs typeface="+mn-ea"/>
                <a:sym typeface="+mn-lt"/>
              </a:rPr>
              <a:t>中国古代的“教师节” </a:t>
            </a:r>
            <a:endParaRPr lang="zh-CN" altLang="en-US" sz="3200" dirty="0">
              <a:solidFill>
                <a:srgbClr val="024647"/>
              </a:solidFill>
              <a:cs typeface="+mn-ea"/>
              <a:sym typeface="+mn-lt"/>
            </a:endParaRPr>
          </a:p>
        </p:txBody>
      </p:sp>
      <p:sp>
        <p:nvSpPr>
          <p:cNvPr id="7" name="矩形: 圆角 6"/>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8" name="矩形: 圆角 7"/>
          <p:cNvSpPr/>
          <p:nvPr/>
        </p:nvSpPr>
        <p:spPr>
          <a:xfrm>
            <a:off x="1879600" y="833120"/>
            <a:ext cx="102997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03</a:t>
            </a:r>
            <a:endParaRPr lang="zh-CN" altLang="en-US" sz="4000" dirty="0">
              <a:cs typeface="+mn-ea"/>
              <a:sym typeface="+mn-lt"/>
            </a:endParaRPr>
          </a:p>
        </p:txBody>
      </p:sp>
      <p:sp>
        <p:nvSpPr>
          <p:cNvPr id="11" name="矩形 10"/>
          <p:cNvSpPr/>
          <p:nvPr/>
        </p:nvSpPr>
        <p:spPr>
          <a:xfrm>
            <a:off x="9153868" y="2001370"/>
            <a:ext cx="1292662" cy="4399514"/>
          </a:xfrm>
          <a:prstGeom prst="rect">
            <a:avLst/>
          </a:prstGeom>
        </p:spPr>
        <p:txBody>
          <a:bodyPr vert="eaVert" wrap="square">
            <a:spAutoFit/>
          </a:bodyPr>
          <a:lstStyle/>
          <a:p>
            <a:r>
              <a:rPr lang="zh-CN" altLang="en-US" sz="3600" b="1" dirty="0">
                <a:solidFill>
                  <a:srgbClr val="024647"/>
                </a:solidFill>
                <a:cs typeface="+mn-ea"/>
                <a:sym typeface="+mn-lt"/>
              </a:rPr>
              <a:t>古代教师节在哪天？和谁有关？</a:t>
            </a:r>
            <a:endParaRPr lang="zh-CN" altLang="en-US" sz="3600" b="1" dirty="0">
              <a:solidFill>
                <a:srgbClr val="024647"/>
              </a:solidFill>
              <a:cs typeface="+mn-ea"/>
              <a:sym typeface="+mn-lt"/>
            </a:endParaRPr>
          </a:p>
        </p:txBody>
      </p:sp>
      <p:pic>
        <p:nvPicPr>
          <p:cNvPr id="12" name="图片 1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65601" y="4201127"/>
            <a:ext cx="1753783" cy="17862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up)">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up)">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wipe(up)">
                                      <p:cBhvr>
                                        <p:cTn id="40" dur="5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p:cTn id="45"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47"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animBg="1"/>
      <p:bldP spid="8" grpId="0" bldLvl="0" animBg="1"/>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8820" y="1741574"/>
            <a:ext cx="9582680" cy="4493538"/>
          </a:xfrm>
          <a:prstGeom prst="rect">
            <a:avLst/>
          </a:prstGeom>
          <a:noFill/>
        </p:spPr>
        <p:txBody>
          <a:bodyPr wrap="square">
            <a:spAutoFit/>
          </a:bodyPr>
          <a:lstStyle/>
          <a:p>
            <a:pPr algn="ctr"/>
            <a:r>
              <a:rPr lang="zh-CN" altLang="en-US" sz="1600" dirty="0">
                <a:solidFill>
                  <a:schemeClr val="tx1">
                    <a:lumMod val="85000"/>
                    <a:lumOff val="15000"/>
                  </a:schemeClr>
                </a:solidFill>
                <a:cs typeface="+mn-ea"/>
                <a:sym typeface="+mn-lt"/>
              </a:rPr>
              <a:t>“老师”最初指年老资深的学者或传授学术的人，如</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史记</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孟子荀卿列传</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：“齐襄王时，而荀卿最为老师。” 后来，人们把教学生的人也称为“老师”。其实，除了“老师”之外，古代对教师的称呼还有很多，</a:t>
            </a:r>
            <a:r>
              <a:rPr lang="zh-CN" altLang="en-US" sz="2000" b="1" u="sng" dirty="0">
                <a:solidFill>
                  <a:srgbClr val="024647"/>
                </a:solidFill>
                <a:cs typeface="+mn-ea"/>
                <a:sym typeface="+mn-lt"/>
              </a:rPr>
              <a:t>比如先生、夫子、师父、师傅、西席、教授、助教、博士</a:t>
            </a:r>
            <a:r>
              <a:rPr lang="zh-CN" altLang="en-US" sz="2000" dirty="0">
                <a:solidFill>
                  <a:srgbClr val="024647"/>
                </a:solidFill>
                <a:cs typeface="+mn-ea"/>
                <a:sym typeface="+mn-lt"/>
              </a:rPr>
              <a:t>等等</a:t>
            </a:r>
            <a:r>
              <a:rPr lang="en-US" altLang="zh-CN" sz="2000" dirty="0">
                <a:solidFill>
                  <a:srgbClr val="024647"/>
                </a:solidFill>
                <a:cs typeface="+mn-ea"/>
                <a:sym typeface="+mn-lt"/>
              </a:rPr>
              <a:t>……</a:t>
            </a:r>
            <a:endParaRPr lang="en-US" altLang="zh-CN" sz="2000" dirty="0">
              <a:solidFill>
                <a:srgbClr val="024647"/>
              </a:solidFill>
              <a:cs typeface="+mn-ea"/>
              <a:sym typeface="+mn-lt"/>
            </a:endParaRPr>
          </a:p>
          <a:p>
            <a:pPr algn="ctr"/>
            <a:r>
              <a:rPr lang="zh-CN" altLang="en-US" sz="1600" dirty="0">
                <a:solidFill>
                  <a:schemeClr val="tx1">
                    <a:lumMod val="85000"/>
                    <a:lumOff val="15000"/>
                  </a:schemeClr>
                </a:solidFill>
                <a:cs typeface="+mn-ea"/>
                <a:sym typeface="+mn-lt"/>
              </a:rPr>
              <a:t>那么，有些在现代社会中常见的称呼和古代是表示同样的意思吗？</a:t>
            </a:r>
            <a:endParaRPr lang="zh-CN" altLang="en-US" sz="1600" dirty="0">
              <a:solidFill>
                <a:schemeClr val="tx1">
                  <a:lumMod val="85000"/>
                  <a:lumOff val="15000"/>
                </a:schemeClr>
              </a:solidFill>
              <a:cs typeface="+mn-ea"/>
              <a:sym typeface="+mn-lt"/>
            </a:endParaRPr>
          </a:p>
          <a:p>
            <a:endParaRPr lang="zh-CN" altLang="en-US" sz="1600" dirty="0">
              <a:solidFill>
                <a:schemeClr val="tx1">
                  <a:lumMod val="85000"/>
                  <a:lumOff val="15000"/>
                </a:schemeClr>
              </a:solidFill>
              <a:cs typeface="+mn-ea"/>
              <a:sym typeface="+mn-lt"/>
            </a:endParaRPr>
          </a:p>
          <a:p>
            <a:pPr marL="285750" indent="-285750">
              <a:buFont typeface="Wingdings" panose="05000000000000000000" pitchFamily="2" charset="2"/>
              <a:buChar char="Ø"/>
            </a:pPr>
            <a:r>
              <a:rPr lang="en-US" altLang="zh-CN" b="1" dirty="0">
                <a:solidFill>
                  <a:srgbClr val="024647"/>
                </a:solidFill>
                <a:cs typeface="+mn-ea"/>
                <a:sym typeface="+mn-lt"/>
              </a:rPr>
              <a:t>【</a:t>
            </a:r>
            <a:r>
              <a:rPr lang="zh-CN" altLang="en-US" b="1" dirty="0">
                <a:solidFill>
                  <a:srgbClr val="024647"/>
                </a:solidFill>
                <a:cs typeface="+mn-ea"/>
                <a:sym typeface="+mn-lt"/>
              </a:rPr>
              <a:t>博士</a:t>
            </a:r>
            <a:r>
              <a:rPr lang="en-US" altLang="zh-CN" b="1" dirty="0">
                <a:solidFill>
                  <a:srgbClr val="024647"/>
                </a:solidFill>
                <a:cs typeface="+mn-ea"/>
                <a:sym typeface="+mn-lt"/>
              </a:rPr>
              <a:t>】</a:t>
            </a:r>
            <a:endParaRPr lang="en-US" altLang="zh-CN" b="1" dirty="0">
              <a:solidFill>
                <a:srgbClr val="024647"/>
              </a:solidFill>
              <a:cs typeface="+mn-ea"/>
              <a:sym typeface="+mn-lt"/>
            </a:endParaRPr>
          </a:p>
          <a:p>
            <a:r>
              <a:rPr lang="zh-CN" altLang="en-US" sz="1400" dirty="0">
                <a:solidFill>
                  <a:schemeClr val="tx1">
                    <a:lumMod val="85000"/>
                    <a:lumOff val="15000"/>
                  </a:schemeClr>
                </a:solidFill>
                <a:cs typeface="+mn-ea"/>
                <a:sym typeface="+mn-lt"/>
              </a:rPr>
              <a:t>如今的博士通常指的是拥有或正在攻读博士学位的人。然而在古代，早有博士一词。博士在古代是个官名。秦汉时期，博士是掌管书籍文典、通晓史事的官职，后成为学术上专通一经或精通一艺、从事教授生徒的官职。如明代初期，朱允炆曾封方孝孺为“文学博士”等。</a:t>
            </a:r>
            <a:endParaRPr lang="zh-CN" altLang="en-US" sz="1400" dirty="0">
              <a:solidFill>
                <a:schemeClr val="tx1">
                  <a:lumMod val="85000"/>
                  <a:lumOff val="15000"/>
                </a:schemeClr>
              </a:solidFill>
              <a:cs typeface="+mn-ea"/>
              <a:sym typeface="+mn-lt"/>
            </a:endParaRPr>
          </a:p>
          <a:p>
            <a:endParaRPr lang="zh-CN" altLang="en-US" sz="1600" dirty="0">
              <a:solidFill>
                <a:schemeClr val="tx1">
                  <a:lumMod val="85000"/>
                  <a:lumOff val="15000"/>
                </a:schemeClr>
              </a:solidFill>
              <a:cs typeface="+mn-ea"/>
              <a:sym typeface="+mn-lt"/>
            </a:endParaRPr>
          </a:p>
          <a:p>
            <a:pPr marL="285750" indent="-285750">
              <a:buFont typeface="Wingdings" panose="05000000000000000000" pitchFamily="2" charset="2"/>
              <a:buChar char="Ø"/>
            </a:pPr>
            <a:r>
              <a:rPr lang="en-US" altLang="zh-CN" b="1" dirty="0">
                <a:solidFill>
                  <a:srgbClr val="024647"/>
                </a:solidFill>
                <a:cs typeface="+mn-ea"/>
                <a:sym typeface="+mn-lt"/>
              </a:rPr>
              <a:t>【</a:t>
            </a:r>
            <a:r>
              <a:rPr lang="zh-CN" altLang="en-US" b="1" dirty="0">
                <a:solidFill>
                  <a:srgbClr val="024647"/>
                </a:solidFill>
                <a:cs typeface="+mn-ea"/>
                <a:sym typeface="+mn-lt"/>
              </a:rPr>
              <a:t>教授</a:t>
            </a:r>
            <a:r>
              <a:rPr lang="en-US" altLang="zh-CN" b="1" dirty="0">
                <a:solidFill>
                  <a:srgbClr val="024647"/>
                </a:solidFill>
                <a:cs typeface="+mn-ea"/>
                <a:sym typeface="+mn-lt"/>
              </a:rPr>
              <a:t>】</a:t>
            </a:r>
            <a:endParaRPr lang="en-US" altLang="zh-CN" sz="1600" dirty="0">
              <a:solidFill>
                <a:srgbClr val="024647"/>
              </a:solidFill>
              <a:cs typeface="+mn-ea"/>
              <a:sym typeface="+mn-lt"/>
            </a:endParaRPr>
          </a:p>
          <a:p>
            <a:r>
              <a:rPr lang="zh-CN" altLang="en-US" sz="1400" dirty="0">
                <a:solidFill>
                  <a:schemeClr val="tx1">
                    <a:lumMod val="85000"/>
                    <a:lumOff val="15000"/>
                  </a:schemeClr>
                </a:solidFill>
                <a:cs typeface="+mn-ea"/>
                <a:sym typeface="+mn-lt"/>
              </a:rPr>
              <a:t>如今的教授一词是高等教育体系中的一种职称，但在古代太学中则是讲学的博士。中国汉、唐两代太学都设有博士，宋代中央和地方的学校始设教授，元代各路、州、府儒学以及明清两代的府学也都设有教授。</a:t>
            </a:r>
            <a:endParaRPr lang="zh-CN" altLang="en-US" sz="1400" dirty="0">
              <a:solidFill>
                <a:schemeClr val="tx1">
                  <a:lumMod val="85000"/>
                  <a:lumOff val="15000"/>
                </a:schemeClr>
              </a:solidFill>
              <a:cs typeface="+mn-ea"/>
              <a:sym typeface="+mn-lt"/>
            </a:endParaRPr>
          </a:p>
          <a:p>
            <a:pPr marL="285750" indent="-285750">
              <a:buFont typeface="Wingdings" panose="05000000000000000000" pitchFamily="2" charset="2"/>
              <a:buChar char="Ø"/>
            </a:pPr>
            <a:endParaRPr lang="zh-CN" altLang="en-US" sz="1600" dirty="0">
              <a:solidFill>
                <a:srgbClr val="024647"/>
              </a:solidFill>
              <a:cs typeface="+mn-ea"/>
              <a:sym typeface="+mn-lt"/>
            </a:endParaRPr>
          </a:p>
          <a:p>
            <a:pPr marL="285750" indent="-285750">
              <a:buFont typeface="Wingdings" panose="05000000000000000000" pitchFamily="2" charset="2"/>
              <a:buChar char="Ø"/>
            </a:pPr>
            <a:r>
              <a:rPr lang="en-US" altLang="zh-CN" b="1" dirty="0">
                <a:solidFill>
                  <a:srgbClr val="024647"/>
                </a:solidFill>
                <a:cs typeface="+mn-ea"/>
                <a:sym typeface="+mn-lt"/>
              </a:rPr>
              <a:t>【</a:t>
            </a:r>
            <a:r>
              <a:rPr lang="zh-CN" altLang="en-US" b="1" dirty="0">
                <a:solidFill>
                  <a:srgbClr val="024647"/>
                </a:solidFill>
                <a:cs typeface="+mn-ea"/>
                <a:sym typeface="+mn-lt"/>
              </a:rPr>
              <a:t>助教</a:t>
            </a:r>
            <a:r>
              <a:rPr lang="en-US" altLang="zh-CN" b="1" dirty="0">
                <a:solidFill>
                  <a:srgbClr val="024647"/>
                </a:solidFill>
                <a:cs typeface="+mn-ea"/>
                <a:sym typeface="+mn-lt"/>
              </a:rPr>
              <a:t>】</a:t>
            </a:r>
            <a:endParaRPr lang="en-US" altLang="zh-CN" sz="1600" dirty="0">
              <a:solidFill>
                <a:srgbClr val="024647"/>
              </a:solidFill>
              <a:cs typeface="+mn-ea"/>
              <a:sym typeface="+mn-lt"/>
            </a:endParaRPr>
          </a:p>
          <a:p>
            <a:r>
              <a:rPr lang="zh-CN" altLang="en-US" sz="1400" dirty="0">
                <a:solidFill>
                  <a:schemeClr val="tx1">
                    <a:lumMod val="85000"/>
                    <a:lumOff val="15000"/>
                  </a:schemeClr>
                </a:solidFill>
                <a:cs typeface="+mn-ea"/>
                <a:sym typeface="+mn-lt"/>
              </a:rPr>
              <a:t>如今的助教有助理教师的意思。然而在古代，助教指的是在国子监任教的教师。西晋咸宁二年立国子学，始设助教，协调国子祭酒、博士传授儒家经学。此后除个别朝代外，国子监中都设经学助教，称国子助教、太学助教、四门助教、广文助教等。</a:t>
            </a:r>
            <a:endParaRPr lang="zh-CN" altLang="en-US" sz="1400" dirty="0">
              <a:solidFill>
                <a:schemeClr val="tx1">
                  <a:lumMod val="85000"/>
                  <a:lumOff val="15000"/>
                </a:schemeClr>
              </a:solidFill>
              <a:cs typeface="+mn-ea"/>
              <a:sym typeface="+mn-lt"/>
            </a:endParaRPr>
          </a:p>
        </p:txBody>
      </p:sp>
      <p:sp>
        <p:nvSpPr>
          <p:cNvPr id="4" name="矩形 3"/>
          <p:cNvSpPr/>
          <p:nvPr/>
        </p:nvSpPr>
        <p:spPr>
          <a:xfrm>
            <a:off x="2910505" y="842711"/>
            <a:ext cx="4736554" cy="584775"/>
          </a:xfrm>
          <a:prstGeom prst="rect">
            <a:avLst/>
          </a:prstGeom>
        </p:spPr>
        <p:txBody>
          <a:bodyPr wrap="square">
            <a:spAutoFit/>
          </a:bodyPr>
          <a:lstStyle/>
          <a:p>
            <a:r>
              <a:rPr lang="zh-CN" altLang="en-US" sz="3200" dirty="0">
                <a:solidFill>
                  <a:srgbClr val="024647"/>
                </a:solidFill>
                <a:cs typeface="+mn-ea"/>
                <a:sym typeface="+mn-lt"/>
              </a:rPr>
              <a:t>中国古代的“教师节” </a:t>
            </a:r>
            <a:endParaRPr lang="zh-CN" altLang="en-US" sz="3200" dirty="0">
              <a:solidFill>
                <a:srgbClr val="024647"/>
              </a:solidFill>
              <a:cs typeface="+mn-ea"/>
              <a:sym typeface="+mn-lt"/>
            </a:endParaRPr>
          </a:p>
        </p:txBody>
      </p:sp>
      <p:sp>
        <p:nvSpPr>
          <p:cNvPr id="5" name="矩形: 圆角 4"/>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6" name="矩形: 圆角 5"/>
          <p:cNvSpPr/>
          <p:nvPr/>
        </p:nvSpPr>
        <p:spPr>
          <a:xfrm>
            <a:off x="1879600" y="833120"/>
            <a:ext cx="103124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03</a:t>
            </a:r>
            <a:endParaRPr lang="zh-CN" altLang="en-US" sz="40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3"/>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up)">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up)">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up)">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up)">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wipe(up)">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wipe(up)">
                                      <p:cBhvr>
                                        <p:cTn id="55" dur="500"/>
                                        <p:tgtEl>
                                          <p:spTgt spid="3">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wipe(up)">
                                      <p:cBhvr>
                                        <p:cTn id="6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1186" y="2471880"/>
            <a:ext cx="738664" cy="3357419"/>
          </a:xfrm>
          <a:prstGeom prst="rect">
            <a:avLst/>
          </a:prstGeom>
        </p:spPr>
        <p:txBody>
          <a:bodyPr vert="eaVert" wrap="square">
            <a:spAutoFit/>
          </a:bodyPr>
          <a:lstStyle/>
          <a:p>
            <a:r>
              <a:rPr lang="zh-CN" altLang="en-US" sz="3600" b="1" dirty="0">
                <a:solidFill>
                  <a:srgbClr val="024647"/>
                </a:solidFill>
                <a:cs typeface="+mn-ea"/>
                <a:sym typeface="+mn-lt"/>
              </a:rPr>
              <a:t>宋代教师考试</a:t>
            </a:r>
            <a:endParaRPr lang="zh-CN" altLang="en-US" sz="3600" b="1" dirty="0">
              <a:solidFill>
                <a:srgbClr val="024647"/>
              </a:solidFill>
              <a:cs typeface="+mn-ea"/>
              <a:sym typeface="+mn-lt"/>
            </a:endParaRPr>
          </a:p>
        </p:txBody>
      </p:sp>
      <p:sp>
        <p:nvSpPr>
          <p:cNvPr id="4" name="矩形 3"/>
          <p:cNvSpPr/>
          <p:nvPr/>
        </p:nvSpPr>
        <p:spPr>
          <a:xfrm>
            <a:off x="1999000" y="2090880"/>
            <a:ext cx="8529300" cy="3493264"/>
          </a:xfrm>
          <a:prstGeom prst="rect">
            <a:avLst/>
          </a:prstGeom>
          <a:noFill/>
        </p:spPr>
        <p:txBody>
          <a:bodyPr wrap="square">
            <a:spAutoFit/>
          </a:bodyPr>
          <a:lstStyle/>
          <a:p>
            <a:pPr>
              <a:lnSpc>
                <a:spcPts val="3000"/>
              </a:lnSpc>
            </a:pPr>
            <a:r>
              <a:rPr lang="zh-CN" altLang="en-US" sz="1600" dirty="0">
                <a:cs typeface="+mn-ea"/>
                <a:sym typeface="+mn-lt"/>
              </a:rPr>
              <a:t>       在西汉以前，教师多是推荐，并不需要从业考试。但到东汉时期，中国出现了教师“资格考试”</a:t>
            </a:r>
            <a:r>
              <a:rPr lang="en-US" altLang="zh-CN" sz="1600" dirty="0">
                <a:cs typeface="+mn-ea"/>
                <a:sym typeface="+mn-lt"/>
              </a:rPr>
              <a:t>——</a:t>
            </a:r>
            <a:r>
              <a:rPr lang="zh-CN" altLang="en-US" sz="1600" dirty="0">
                <a:cs typeface="+mn-ea"/>
                <a:sym typeface="+mn-lt"/>
              </a:rPr>
              <a:t>要想成为太学博士，得通过太常主持的考试（有点类似今天教育部主持的考试）。而且，教师个人的教学经历和年龄都有相应的规定，要求曾教过学生</a:t>
            </a:r>
            <a:r>
              <a:rPr lang="en-US" altLang="zh-CN" sz="1600" dirty="0">
                <a:cs typeface="+mn-ea"/>
                <a:sym typeface="+mn-lt"/>
              </a:rPr>
              <a:t>50</a:t>
            </a:r>
            <a:r>
              <a:rPr lang="zh-CN" altLang="en-US" sz="1600" dirty="0">
                <a:cs typeface="+mn-ea"/>
                <a:sym typeface="+mn-lt"/>
              </a:rPr>
              <a:t>名以上，年龄不小于</a:t>
            </a:r>
            <a:r>
              <a:rPr lang="en-US" altLang="zh-CN" sz="1600" dirty="0">
                <a:cs typeface="+mn-ea"/>
                <a:sym typeface="+mn-lt"/>
              </a:rPr>
              <a:t>50</a:t>
            </a:r>
            <a:r>
              <a:rPr lang="zh-CN" altLang="en-US" sz="1600" dirty="0">
                <a:cs typeface="+mn-ea"/>
                <a:sym typeface="+mn-lt"/>
              </a:rPr>
              <a:t>岁。</a:t>
            </a:r>
            <a:endParaRPr lang="zh-CN" altLang="en-US" sz="1600" dirty="0">
              <a:cs typeface="+mn-ea"/>
              <a:sym typeface="+mn-lt"/>
            </a:endParaRPr>
          </a:p>
          <a:p>
            <a:pPr>
              <a:lnSpc>
                <a:spcPts val="3000"/>
              </a:lnSpc>
            </a:pPr>
            <a:r>
              <a:rPr lang="zh-CN" altLang="en-US" sz="1600" dirty="0">
                <a:cs typeface="+mn-ea"/>
                <a:sym typeface="+mn-lt"/>
              </a:rPr>
              <a:t>       隋唐时期，中国形成了完备的官学制度。官学，相当于今天的公办学校，既有小学，也有大学；既有综合性学校，也有专科学校。当然，教学管理和要求也更规范更严格了，对教师从业资格和教学能力都有一套完善的考核办法。其中，授课数量是考核定级的重要标准之一。　</a:t>
            </a:r>
            <a:endParaRPr lang="zh-CN" altLang="en-US" sz="1600" dirty="0">
              <a:cs typeface="+mn-ea"/>
              <a:sym typeface="+mn-lt"/>
            </a:endParaRPr>
          </a:p>
          <a:p>
            <a:pPr>
              <a:lnSpc>
                <a:spcPts val="3000"/>
              </a:lnSpc>
            </a:pPr>
            <a:r>
              <a:rPr lang="zh-CN" altLang="en-US" sz="1600" dirty="0">
                <a:cs typeface="+mn-ea"/>
                <a:sym typeface="+mn-lt"/>
              </a:rPr>
              <a:t>       宋代是民办学校开始兴起和繁荣的时代，私立书院流行，但朝廷对官学同样抓得很紧，要当上“公办教师”同样得考试。宋熙宁八年（公元</a:t>
            </a:r>
            <a:r>
              <a:rPr lang="en-US" altLang="zh-CN" sz="1600" dirty="0">
                <a:cs typeface="+mn-ea"/>
                <a:sym typeface="+mn-lt"/>
              </a:rPr>
              <a:t>1076</a:t>
            </a:r>
            <a:r>
              <a:rPr lang="zh-CN" altLang="en-US" sz="1600" dirty="0">
                <a:cs typeface="+mn-ea"/>
                <a:sym typeface="+mn-lt"/>
              </a:rPr>
              <a:t>年）实施的“教官试”制度，大概是中国教育史上最难通过的教育主管和教师资格考试。由于考试过严，全国州、县的教授数量明显减少。</a:t>
            </a:r>
            <a:endParaRPr lang="zh-CN" altLang="en-US" sz="1600" dirty="0">
              <a:cs typeface="+mn-ea"/>
              <a:sym typeface="+mn-lt"/>
            </a:endParaRPr>
          </a:p>
        </p:txBody>
      </p:sp>
      <p:sp>
        <p:nvSpPr>
          <p:cNvPr id="7" name="矩形 6"/>
          <p:cNvSpPr/>
          <p:nvPr/>
        </p:nvSpPr>
        <p:spPr>
          <a:xfrm>
            <a:off x="2910505" y="842711"/>
            <a:ext cx="4736554" cy="584775"/>
          </a:xfrm>
          <a:prstGeom prst="rect">
            <a:avLst/>
          </a:prstGeom>
        </p:spPr>
        <p:txBody>
          <a:bodyPr wrap="square">
            <a:spAutoFit/>
          </a:bodyPr>
          <a:lstStyle/>
          <a:p>
            <a:r>
              <a:rPr lang="zh-CN" altLang="en-US" sz="3200" dirty="0">
                <a:solidFill>
                  <a:srgbClr val="024647"/>
                </a:solidFill>
                <a:cs typeface="+mn-ea"/>
                <a:sym typeface="+mn-lt"/>
              </a:rPr>
              <a:t>中国古代的“教师节” </a:t>
            </a:r>
            <a:endParaRPr lang="zh-CN" altLang="en-US" sz="3200" dirty="0">
              <a:solidFill>
                <a:srgbClr val="024647"/>
              </a:solidFill>
              <a:cs typeface="+mn-ea"/>
              <a:sym typeface="+mn-lt"/>
            </a:endParaRPr>
          </a:p>
        </p:txBody>
      </p:sp>
      <p:sp>
        <p:nvSpPr>
          <p:cNvPr id="8" name="矩形: 圆角 7"/>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9" name="矩形: 圆角 8"/>
          <p:cNvSpPr/>
          <p:nvPr/>
        </p:nvSpPr>
        <p:spPr>
          <a:xfrm>
            <a:off x="1879600" y="833120"/>
            <a:ext cx="102997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03</a:t>
            </a:r>
            <a:endParaRPr lang="zh-CN" altLang="en-US" sz="40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xEl>
                                              <p:pRg st="0" end="0"/>
                                            </p:txEl>
                                          </p:spTgt>
                                        </p:tgtEl>
                                      </p:cBhvr>
                                    </p:animEffect>
                                  </p:childTnLst>
                                </p:cTn>
                              </p:par>
                            </p:childTnLst>
                          </p:cTn>
                        </p:par>
                        <p:par>
                          <p:cTn id="30" fill="hold">
                            <p:stCondLst>
                              <p:cond delay="750"/>
                            </p:stCondLst>
                            <p:childTnLst>
                              <p:par>
                                <p:cTn id="31" presetID="22" presetClass="entr" presetSubtype="1"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8" grpId="0" animBg="1"/>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剪去对角 7"/>
          <p:cNvSpPr/>
          <p:nvPr/>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p:cNvSpPr/>
          <p:nvPr/>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形状 5"/>
          <p:cNvSpPr/>
          <p:nvPr/>
        </p:nvSpPr>
        <p:spPr>
          <a:xfrm flipH="1">
            <a:off x="9570796" y="4259569"/>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39154" y="316592"/>
            <a:ext cx="10766028" cy="6055179"/>
          </a:xfrm>
          <a:prstGeom prst="rect">
            <a:avLst/>
          </a:prstGeom>
        </p:spPr>
      </p:pic>
      <p:pic>
        <p:nvPicPr>
          <p:cNvPr id="22" name="图片 21"/>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GlowEdges trans="15000"/>
                    </a14:imgEffect>
                    <a14:imgEffect>
                      <a14:brightnessContrast bright="-4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535723" y="-420554"/>
            <a:ext cx="10477320" cy="5892800"/>
          </a:xfrm>
          <a:prstGeom prst="rect">
            <a:avLst/>
          </a:prstGeom>
        </p:spPr>
      </p:pic>
      <p:sp>
        <p:nvSpPr>
          <p:cNvPr id="3" name="矩形 2"/>
          <p:cNvSpPr/>
          <p:nvPr/>
        </p:nvSpPr>
        <p:spPr>
          <a:xfrm>
            <a:off x="2978042" y="3688111"/>
            <a:ext cx="6250429" cy="733534"/>
          </a:xfrm>
          <a:prstGeom prst="rect">
            <a:avLst/>
          </a:prstGeom>
        </p:spPr>
        <p:txBody>
          <a:bodyPr wrap="none" anchor="ctr">
            <a:spAutoFit/>
          </a:bodyPr>
          <a:lstStyle/>
          <a:p>
            <a:pPr algn="ctr">
              <a:lnSpc>
                <a:spcPts val="5000"/>
              </a:lnSpc>
            </a:pPr>
            <a:r>
              <a:rPr lang="zh-CN" altLang="en-US" sz="6000" b="1" dirty="0">
                <a:solidFill>
                  <a:srgbClr val="024647"/>
                </a:solidFill>
                <a:cs typeface="+mn-ea"/>
                <a:sym typeface="+mn-lt"/>
              </a:rPr>
              <a:t>各国风格的教师节</a:t>
            </a:r>
            <a:endParaRPr lang="zh-CN" altLang="en-US" sz="6000" spc="600" dirty="0">
              <a:cs typeface="+mn-ea"/>
              <a:sym typeface="+mn-lt"/>
            </a:endParaRPr>
          </a:p>
        </p:txBody>
      </p:sp>
      <p:pic>
        <p:nvPicPr>
          <p:cNvPr id="34"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657" y="-985501"/>
            <a:ext cx="10363200" cy="5828615"/>
          </a:xfrm>
          <a:prstGeom prst="rect">
            <a:avLst/>
          </a:prstGeom>
        </p:spPr>
      </p:pic>
      <p:sp>
        <p:nvSpPr>
          <p:cNvPr id="35" name="矩形: 圆角 34"/>
          <p:cNvSpPr/>
          <p:nvPr/>
        </p:nvSpPr>
        <p:spPr>
          <a:xfrm>
            <a:off x="4584700" y="2137410"/>
            <a:ext cx="308991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PRAT  04</a:t>
            </a:r>
            <a:endParaRPr lang="zh-CN" altLang="en-US" sz="4000" dirty="0">
              <a:cs typeface="+mn-ea"/>
              <a:sym typeface="+mn-lt"/>
            </a:endParaRPr>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269" y="843482"/>
            <a:ext cx="2204517" cy="22045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p:cTn id="4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3" grpId="0" build="p"/>
      <p:bldP spid="3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93205" y="2086327"/>
            <a:ext cx="5094143" cy="3877985"/>
          </a:xfrm>
          <a:prstGeom prst="rect">
            <a:avLst/>
          </a:prstGeom>
          <a:noFill/>
        </p:spPr>
        <p:txBody>
          <a:bodyPr wrap="square">
            <a:spAutoFit/>
          </a:bodyPr>
          <a:lstStyle/>
          <a:p>
            <a:pPr>
              <a:lnSpc>
                <a:spcPts val="3000"/>
              </a:lnSpc>
            </a:pPr>
            <a:r>
              <a:rPr lang="en-US" altLang="zh-CN" sz="1600" dirty="0">
                <a:solidFill>
                  <a:schemeClr val="tx1">
                    <a:lumMod val="75000"/>
                    <a:lumOff val="25000"/>
                  </a:schemeClr>
                </a:solidFill>
                <a:cs typeface="+mn-ea"/>
                <a:sym typeface="+mn-lt"/>
              </a:rPr>
              <a:t>1966</a:t>
            </a:r>
            <a:r>
              <a:rPr lang="zh-CN" altLang="en-US" sz="1600" dirty="0">
                <a:solidFill>
                  <a:schemeClr val="tx1">
                    <a:lumMod val="75000"/>
                    <a:lumOff val="25000"/>
                  </a:schemeClr>
                </a:solidFill>
                <a:cs typeface="+mn-ea"/>
                <a:sym typeface="+mn-lt"/>
              </a:rPr>
              <a:t>年</a:t>
            </a:r>
            <a:r>
              <a:rPr lang="en-US" altLang="zh-CN" sz="1600" dirty="0">
                <a:solidFill>
                  <a:schemeClr val="tx1">
                    <a:lumMod val="75000"/>
                    <a:lumOff val="25000"/>
                  </a:schemeClr>
                </a:solidFill>
                <a:cs typeface="+mn-ea"/>
                <a:sym typeface="+mn-lt"/>
              </a:rPr>
              <a:t>10</a:t>
            </a:r>
            <a:r>
              <a:rPr lang="zh-CN" altLang="en-US" sz="1600" dirty="0">
                <a:solidFill>
                  <a:schemeClr val="tx1">
                    <a:lumMod val="75000"/>
                    <a:lumOff val="25000"/>
                  </a:schemeClr>
                </a:solidFill>
                <a:cs typeface="+mn-ea"/>
                <a:sym typeface="+mn-lt"/>
              </a:rPr>
              <a:t>月</a:t>
            </a:r>
            <a:r>
              <a:rPr lang="en-US" altLang="zh-CN" sz="1600" dirty="0">
                <a:solidFill>
                  <a:schemeClr val="tx1">
                    <a:lumMod val="75000"/>
                    <a:lumOff val="25000"/>
                  </a:schemeClr>
                </a:solidFill>
                <a:cs typeface="+mn-ea"/>
                <a:sym typeface="+mn-lt"/>
              </a:rPr>
              <a:t>5</a:t>
            </a:r>
            <a:r>
              <a:rPr lang="zh-CN" altLang="en-US" sz="1600" dirty="0">
                <a:solidFill>
                  <a:schemeClr val="tx1">
                    <a:lumMod val="75000"/>
                    <a:lumOff val="25000"/>
                  </a:schemeClr>
                </a:solidFill>
                <a:cs typeface="+mn-ea"/>
                <a:sym typeface="+mn-lt"/>
              </a:rPr>
              <a:t>日，国际劳工组织和联合国教科文组织联合通过了</a:t>
            </a:r>
            <a:r>
              <a:rPr lang="en-US" altLang="zh-CN" sz="1600" dirty="0">
                <a:solidFill>
                  <a:schemeClr val="tx1">
                    <a:lumMod val="75000"/>
                    <a:lumOff val="25000"/>
                  </a:schemeClr>
                </a:solidFill>
                <a:cs typeface="+mn-ea"/>
                <a:sym typeface="+mn-lt"/>
              </a:rPr>
              <a:t>《</a:t>
            </a:r>
            <a:r>
              <a:rPr lang="zh-CN" altLang="en-US" sz="1600" dirty="0">
                <a:solidFill>
                  <a:schemeClr val="tx1">
                    <a:lumMod val="75000"/>
                    <a:lumOff val="25000"/>
                  </a:schemeClr>
                </a:solidFill>
                <a:cs typeface="+mn-ea"/>
                <a:sym typeface="+mn-lt"/>
              </a:rPr>
              <a:t>关于教师地位的建议</a:t>
            </a:r>
            <a:r>
              <a:rPr lang="en-US" altLang="zh-CN" sz="1600" dirty="0">
                <a:solidFill>
                  <a:schemeClr val="tx1">
                    <a:lumMod val="75000"/>
                    <a:lumOff val="25000"/>
                  </a:schemeClr>
                </a:solidFill>
                <a:cs typeface="+mn-ea"/>
                <a:sym typeface="+mn-lt"/>
              </a:rPr>
              <a:t>》</a:t>
            </a:r>
            <a:r>
              <a:rPr lang="zh-CN" altLang="en-US" sz="1600" dirty="0">
                <a:solidFill>
                  <a:schemeClr val="tx1">
                    <a:lumMod val="75000"/>
                    <a:lumOff val="25000"/>
                  </a:schemeClr>
                </a:solidFill>
                <a:cs typeface="+mn-ea"/>
                <a:sym typeface="+mn-lt"/>
              </a:rPr>
              <a:t>。</a:t>
            </a:r>
            <a:endParaRPr lang="en-US" altLang="zh-CN" sz="1600" dirty="0">
              <a:solidFill>
                <a:schemeClr val="tx1">
                  <a:lumMod val="75000"/>
                  <a:lumOff val="25000"/>
                </a:schemeClr>
              </a:solidFill>
              <a:cs typeface="+mn-ea"/>
              <a:sym typeface="+mn-lt"/>
            </a:endParaRPr>
          </a:p>
          <a:p>
            <a:pPr>
              <a:lnSpc>
                <a:spcPts val="3000"/>
              </a:lnSpc>
            </a:pPr>
            <a:endParaRPr lang="zh-CN" altLang="en-US" sz="1600" dirty="0">
              <a:solidFill>
                <a:schemeClr val="tx1">
                  <a:lumMod val="75000"/>
                  <a:lumOff val="25000"/>
                </a:schemeClr>
              </a:solidFill>
              <a:cs typeface="+mn-ea"/>
              <a:sym typeface="+mn-lt"/>
            </a:endParaRPr>
          </a:p>
          <a:p>
            <a:pPr>
              <a:lnSpc>
                <a:spcPts val="3000"/>
              </a:lnSpc>
            </a:pPr>
            <a:r>
              <a:rPr lang="en-US" altLang="zh-CN" sz="1600" dirty="0">
                <a:solidFill>
                  <a:schemeClr val="tx1">
                    <a:lumMod val="75000"/>
                    <a:lumOff val="25000"/>
                  </a:schemeClr>
                </a:solidFill>
                <a:cs typeface="+mn-ea"/>
                <a:sym typeface="+mn-lt"/>
              </a:rPr>
              <a:t>1994</a:t>
            </a:r>
            <a:r>
              <a:rPr lang="zh-CN" altLang="en-US" sz="1600" dirty="0">
                <a:solidFill>
                  <a:schemeClr val="tx1">
                    <a:lumMod val="75000"/>
                    <a:lumOff val="25000"/>
                  </a:schemeClr>
                </a:solidFill>
                <a:cs typeface="+mn-ea"/>
                <a:sym typeface="+mn-lt"/>
              </a:rPr>
              <a:t>年初，联合国教科文组织宣布从是年起，每年</a:t>
            </a:r>
            <a:r>
              <a:rPr lang="en-US" altLang="zh-CN" sz="1600" dirty="0">
                <a:solidFill>
                  <a:schemeClr val="tx1">
                    <a:lumMod val="75000"/>
                    <a:lumOff val="25000"/>
                  </a:schemeClr>
                </a:solidFill>
                <a:cs typeface="+mn-ea"/>
                <a:sym typeface="+mn-lt"/>
              </a:rPr>
              <a:t>10</a:t>
            </a:r>
            <a:r>
              <a:rPr lang="zh-CN" altLang="en-US" sz="1600" dirty="0">
                <a:solidFill>
                  <a:schemeClr val="tx1">
                    <a:lumMod val="75000"/>
                    <a:lumOff val="25000"/>
                  </a:schemeClr>
                </a:solidFill>
                <a:cs typeface="+mn-ea"/>
                <a:sym typeface="+mn-lt"/>
              </a:rPr>
              <a:t>月</a:t>
            </a:r>
            <a:r>
              <a:rPr lang="en-US" altLang="zh-CN" sz="1600" dirty="0">
                <a:solidFill>
                  <a:schemeClr val="tx1">
                    <a:lumMod val="75000"/>
                    <a:lumOff val="25000"/>
                  </a:schemeClr>
                </a:solidFill>
                <a:cs typeface="+mn-ea"/>
                <a:sym typeface="+mn-lt"/>
              </a:rPr>
              <a:t>5</a:t>
            </a:r>
            <a:r>
              <a:rPr lang="zh-CN" altLang="en-US" sz="1600" dirty="0">
                <a:solidFill>
                  <a:schemeClr val="tx1">
                    <a:lumMod val="75000"/>
                    <a:lumOff val="25000"/>
                  </a:schemeClr>
                </a:solidFill>
                <a:cs typeface="+mn-ea"/>
                <a:sym typeface="+mn-lt"/>
              </a:rPr>
              <a:t>日为“国际教师节”，目的是为了向全世界的所有教师表达国际社会的崇敬之情，“感谢他们的辛勤劳动，他们的敬业精神，以及他们为把今天的孩子培养成明天的公民所承担的巨大责任。”就在这年</a:t>
            </a:r>
            <a:r>
              <a:rPr lang="en-US" altLang="zh-CN" sz="1600" dirty="0">
                <a:solidFill>
                  <a:schemeClr val="tx1">
                    <a:lumMod val="75000"/>
                    <a:lumOff val="25000"/>
                  </a:schemeClr>
                </a:solidFill>
                <a:cs typeface="+mn-ea"/>
                <a:sym typeface="+mn-lt"/>
              </a:rPr>
              <a:t>10</a:t>
            </a:r>
            <a:r>
              <a:rPr lang="zh-CN" altLang="en-US" sz="1600" dirty="0">
                <a:solidFill>
                  <a:schemeClr val="tx1">
                    <a:lumMod val="75000"/>
                    <a:lumOff val="25000"/>
                  </a:schemeClr>
                </a:solidFill>
                <a:cs typeface="+mn-ea"/>
                <a:sym typeface="+mn-lt"/>
              </a:rPr>
              <a:t>月</a:t>
            </a:r>
            <a:r>
              <a:rPr lang="en-US" altLang="zh-CN" sz="1600" dirty="0">
                <a:solidFill>
                  <a:schemeClr val="tx1">
                    <a:lumMod val="75000"/>
                    <a:lumOff val="25000"/>
                  </a:schemeClr>
                </a:solidFill>
                <a:cs typeface="+mn-ea"/>
                <a:sym typeface="+mn-lt"/>
              </a:rPr>
              <a:t>5</a:t>
            </a:r>
            <a:r>
              <a:rPr lang="zh-CN" altLang="en-US" sz="1600" dirty="0">
                <a:solidFill>
                  <a:schemeClr val="tx1">
                    <a:lumMod val="75000"/>
                    <a:lumOff val="25000"/>
                  </a:schemeClr>
                </a:solidFill>
                <a:cs typeface="+mn-ea"/>
                <a:sym typeface="+mn-lt"/>
              </a:rPr>
              <a:t>日，出席在日内瓦召开的国际教育大会第 </a:t>
            </a:r>
            <a:r>
              <a:rPr lang="en-US" altLang="zh-CN" sz="1600" dirty="0">
                <a:solidFill>
                  <a:schemeClr val="tx1">
                    <a:lumMod val="75000"/>
                    <a:lumOff val="25000"/>
                  </a:schemeClr>
                </a:solidFill>
                <a:cs typeface="+mn-ea"/>
                <a:sym typeface="+mn-lt"/>
              </a:rPr>
              <a:t>44</a:t>
            </a:r>
            <a:r>
              <a:rPr lang="zh-CN" altLang="en-US" sz="1600" dirty="0">
                <a:solidFill>
                  <a:schemeClr val="tx1">
                    <a:lumMod val="75000"/>
                    <a:lumOff val="25000"/>
                  </a:schemeClr>
                </a:solidFill>
                <a:cs typeface="+mn-ea"/>
                <a:sym typeface="+mn-lt"/>
              </a:rPr>
              <a:t>届会议的代表，欢聚一起庆祝“国际教师节”的诞生。</a:t>
            </a:r>
            <a:endParaRPr lang="zh-CN" altLang="en-US" sz="1600" dirty="0">
              <a:solidFill>
                <a:schemeClr val="tx1">
                  <a:lumMod val="75000"/>
                  <a:lumOff val="25000"/>
                </a:schemeClr>
              </a:solidFill>
              <a:cs typeface="+mn-ea"/>
              <a:sym typeface="+mn-lt"/>
            </a:endParaRPr>
          </a:p>
        </p:txBody>
      </p:sp>
      <p:sp>
        <p:nvSpPr>
          <p:cNvPr id="4" name="矩形 3"/>
          <p:cNvSpPr/>
          <p:nvPr/>
        </p:nvSpPr>
        <p:spPr>
          <a:xfrm>
            <a:off x="1209009" y="2114218"/>
            <a:ext cx="615553" cy="2261196"/>
          </a:xfrm>
          <a:prstGeom prst="rect">
            <a:avLst/>
          </a:prstGeom>
        </p:spPr>
        <p:txBody>
          <a:bodyPr vert="eaVert" wrap="square">
            <a:spAutoFit/>
          </a:bodyPr>
          <a:lstStyle/>
          <a:p>
            <a:r>
              <a:rPr lang="zh-CN" altLang="en-US" sz="3600" b="1" dirty="0">
                <a:solidFill>
                  <a:srgbClr val="024647"/>
                </a:solidFill>
                <a:cs typeface="+mn-ea"/>
                <a:sym typeface="+mn-lt"/>
              </a:rPr>
              <a:t>国 际 教 师 节</a:t>
            </a:r>
            <a:endParaRPr lang="zh-CN" altLang="en-US" sz="3600" b="1" dirty="0">
              <a:solidFill>
                <a:srgbClr val="024647"/>
              </a:solidFill>
              <a:cs typeface="+mn-ea"/>
              <a:sym typeface="+mn-lt"/>
            </a:endParaRPr>
          </a:p>
        </p:txBody>
      </p:sp>
      <p:sp>
        <p:nvSpPr>
          <p:cNvPr id="6" name="矩形 5"/>
          <p:cNvSpPr/>
          <p:nvPr/>
        </p:nvSpPr>
        <p:spPr>
          <a:xfrm>
            <a:off x="2585648" y="832886"/>
            <a:ext cx="4736554" cy="584775"/>
          </a:xfrm>
          <a:prstGeom prst="rect">
            <a:avLst/>
          </a:prstGeom>
        </p:spPr>
        <p:txBody>
          <a:bodyPr wrap="square">
            <a:spAutoFit/>
          </a:bodyPr>
          <a:lstStyle/>
          <a:p>
            <a:pPr algn="ctr"/>
            <a:r>
              <a:rPr lang="zh-CN" altLang="en-US" sz="3200" dirty="0">
                <a:solidFill>
                  <a:srgbClr val="024647"/>
                </a:solidFill>
                <a:cs typeface="+mn-ea"/>
                <a:sym typeface="+mn-lt"/>
              </a:rPr>
              <a:t>风格各异的各国教师节</a:t>
            </a:r>
            <a:endParaRPr lang="zh-CN" altLang="en-US" sz="3200" dirty="0">
              <a:solidFill>
                <a:srgbClr val="024647"/>
              </a:solidFill>
              <a:cs typeface="+mn-ea"/>
              <a:sym typeface="+mn-lt"/>
            </a:endParaRPr>
          </a:p>
        </p:txBody>
      </p:sp>
      <p:sp>
        <p:nvSpPr>
          <p:cNvPr id="7" name="矩形: 圆角 6"/>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8" name="矩形: 圆角 7"/>
          <p:cNvSpPr/>
          <p:nvPr/>
        </p:nvSpPr>
        <p:spPr>
          <a:xfrm>
            <a:off x="1879600" y="833120"/>
            <a:ext cx="1026795"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04</a:t>
            </a:r>
            <a:endParaRPr lang="zh-CN" altLang="en-US" sz="4000" dirty="0">
              <a:cs typeface="+mn-ea"/>
              <a:sym typeface="+mn-lt"/>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11791" y="2086327"/>
            <a:ext cx="6527810" cy="435187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up)">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500"/>
                                        <p:tgtEl>
                                          <p:spTgt spid="3">
                                            <p:txEl>
                                              <p:pRg st="2" end="2"/>
                                            </p:tx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strVal val="#ppt_w+.3"/>
                                          </p:val>
                                        </p:tav>
                                        <p:tav tm="100000">
                                          <p:val>
                                            <p:strVal val="#ppt_w"/>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animEffect transition="in" filter="fade">
                                      <p:cBhvr>
                                        <p:cTn id="38" dur="1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animBg="1"/>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20501" y="2015252"/>
            <a:ext cx="3049521" cy="973343"/>
          </a:xfrm>
          <a:prstGeom prst="rect">
            <a:avLst/>
          </a:prstGeom>
          <a:noFill/>
        </p:spPr>
        <p:txBody>
          <a:bodyPr wrap="square">
            <a:spAutoFit/>
          </a:bodyPr>
          <a:lstStyle/>
          <a:p>
            <a:pPr>
              <a:lnSpc>
                <a:spcPts val="2400"/>
              </a:lnSpc>
            </a:pPr>
            <a:r>
              <a:rPr lang="zh-CN" altLang="en-US" sz="1600" dirty="0">
                <a:cs typeface="+mn-ea"/>
                <a:sym typeface="+mn-lt"/>
              </a:rPr>
              <a:t>每年</a:t>
            </a:r>
            <a:r>
              <a:rPr lang="en-US" altLang="zh-CN" sz="1600" dirty="0">
                <a:cs typeface="+mn-ea"/>
                <a:sym typeface="+mn-lt"/>
              </a:rPr>
              <a:t>9</a:t>
            </a:r>
            <a:r>
              <a:rPr lang="zh-CN" altLang="en-US" sz="1600" dirty="0">
                <a:cs typeface="+mn-ea"/>
                <a:sym typeface="+mn-lt"/>
              </a:rPr>
              <a:t>月</a:t>
            </a:r>
            <a:r>
              <a:rPr lang="en-US" altLang="zh-CN" sz="1600" dirty="0">
                <a:cs typeface="+mn-ea"/>
                <a:sym typeface="+mn-lt"/>
              </a:rPr>
              <a:t>5</a:t>
            </a:r>
            <a:r>
              <a:rPr lang="zh-CN" altLang="en-US" sz="1600" dirty="0">
                <a:cs typeface="+mn-ea"/>
                <a:sym typeface="+mn-lt"/>
              </a:rPr>
              <a:t>日定为教师节，而每年</a:t>
            </a:r>
            <a:r>
              <a:rPr lang="en-US" altLang="zh-CN" sz="1600" dirty="0">
                <a:cs typeface="+mn-ea"/>
                <a:sym typeface="+mn-lt"/>
              </a:rPr>
              <a:t>11</a:t>
            </a:r>
            <a:r>
              <a:rPr lang="zh-CN" altLang="en-US" sz="1600" dirty="0">
                <a:cs typeface="+mn-ea"/>
                <a:sym typeface="+mn-lt"/>
              </a:rPr>
              <a:t>月</a:t>
            </a:r>
            <a:r>
              <a:rPr lang="en-US" altLang="zh-CN" sz="1600" dirty="0">
                <a:cs typeface="+mn-ea"/>
                <a:sym typeface="+mn-lt"/>
              </a:rPr>
              <a:t>14</a:t>
            </a:r>
            <a:r>
              <a:rPr lang="zh-CN" altLang="en-US" sz="1600" dirty="0">
                <a:cs typeface="+mn-ea"/>
                <a:sym typeface="+mn-lt"/>
              </a:rPr>
              <a:t>日的印度儿童节同时定为印度儿童教育工作者的节日。</a:t>
            </a:r>
            <a:endParaRPr lang="en-US" altLang="zh-CN" sz="1600" dirty="0">
              <a:cs typeface="+mn-ea"/>
              <a:sym typeface="+mn-lt"/>
            </a:endParaRPr>
          </a:p>
        </p:txBody>
      </p:sp>
      <p:sp>
        <p:nvSpPr>
          <p:cNvPr id="31" name="矩形 30"/>
          <p:cNvSpPr/>
          <p:nvPr/>
        </p:nvSpPr>
        <p:spPr>
          <a:xfrm>
            <a:off x="2690005" y="3446576"/>
            <a:ext cx="3393103" cy="977640"/>
          </a:xfrm>
          <a:prstGeom prst="rect">
            <a:avLst/>
          </a:prstGeom>
        </p:spPr>
        <p:txBody>
          <a:bodyPr wrap="square">
            <a:spAutoFit/>
          </a:bodyPr>
          <a:lstStyle/>
          <a:p>
            <a:pPr>
              <a:lnSpc>
                <a:spcPts val="2400"/>
              </a:lnSpc>
            </a:pPr>
            <a:r>
              <a:rPr lang="zh-CN" altLang="en-US" dirty="0">
                <a:cs typeface="+mn-ea"/>
                <a:sym typeface="+mn-lt"/>
              </a:rPr>
              <a:t>从</a:t>
            </a:r>
            <a:r>
              <a:rPr lang="en-US" altLang="zh-CN" dirty="0">
                <a:cs typeface="+mn-ea"/>
                <a:sym typeface="+mn-lt"/>
              </a:rPr>
              <a:t>1967</a:t>
            </a:r>
            <a:r>
              <a:rPr lang="zh-CN" altLang="en-US" dirty="0">
                <a:cs typeface="+mn-ea"/>
                <a:sym typeface="+mn-lt"/>
              </a:rPr>
              <a:t>年起，把每年</a:t>
            </a:r>
            <a:r>
              <a:rPr lang="en-US" altLang="zh-CN" dirty="0">
                <a:cs typeface="+mn-ea"/>
                <a:sym typeface="+mn-lt"/>
              </a:rPr>
              <a:t>2</a:t>
            </a:r>
            <a:r>
              <a:rPr lang="zh-CN" altLang="en-US" dirty="0">
                <a:cs typeface="+mn-ea"/>
                <a:sym typeface="+mn-lt"/>
              </a:rPr>
              <a:t>月的第一个星期日定为教师日。</a:t>
            </a:r>
            <a:endParaRPr lang="en-US" altLang="zh-CN" dirty="0">
              <a:cs typeface="+mn-ea"/>
              <a:sym typeface="+mn-lt"/>
            </a:endParaRPr>
          </a:p>
          <a:p>
            <a:pPr>
              <a:lnSpc>
                <a:spcPts val="2400"/>
              </a:lnSpc>
            </a:pPr>
            <a:endParaRPr lang="zh-CN" altLang="en-US" dirty="0">
              <a:cs typeface="+mn-ea"/>
              <a:sym typeface="+mn-lt"/>
            </a:endParaRPr>
          </a:p>
        </p:txBody>
      </p:sp>
      <p:sp>
        <p:nvSpPr>
          <p:cNvPr id="32" name="矩形 31"/>
          <p:cNvSpPr/>
          <p:nvPr/>
        </p:nvSpPr>
        <p:spPr>
          <a:xfrm>
            <a:off x="2824858" y="4366392"/>
            <a:ext cx="3164070" cy="1285416"/>
          </a:xfrm>
          <a:prstGeom prst="rect">
            <a:avLst/>
          </a:prstGeom>
        </p:spPr>
        <p:txBody>
          <a:bodyPr wrap="square">
            <a:spAutoFit/>
          </a:bodyPr>
          <a:lstStyle/>
          <a:p>
            <a:pPr>
              <a:lnSpc>
                <a:spcPts val="2400"/>
              </a:lnSpc>
            </a:pPr>
            <a:endParaRPr lang="zh-CN" altLang="en-US" dirty="0">
              <a:cs typeface="+mn-ea"/>
              <a:sym typeface="+mn-lt"/>
            </a:endParaRPr>
          </a:p>
          <a:p>
            <a:pPr>
              <a:lnSpc>
                <a:spcPts val="2400"/>
              </a:lnSpc>
            </a:pPr>
            <a:r>
              <a:rPr lang="zh-CN" altLang="en-US" dirty="0">
                <a:cs typeface="+mn-ea"/>
                <a:sym typeface="+mn-lt"/>
              </a:rPr>
              <a:t>每年的</a:t>
            </a:r>
            <a:r>
              <a:rPr lang="en-US" altLang="zh-CN" dirty="0">
                <a:cs typeface="+mn-ea"/>
                <a:sym typeface="+mn-lt"/>
              </a:rPr>
              <a:t>3</a:t>
            </a:r>
            <a:r>
              <a:rPr lang="zh-CN" altLang="en-US" dirty="0">
                <a:cs typeface="+mn-ea"/>
                <a:sym typeface="+mn-lt"/>
              </a:rPr>
              <a:t>月</a:t>
            </a:r>
            <a:r>
              <a:rPr lang="en-US" altLang="zh-CN" dirty="0">
                <a:cs typeface="+mn-ea"/>
                <a:sym typeface="+mn-lt"/>
              </a:rPr>
              <a:t>7</a:t>
            </a:r>
            <a:r>
              <a:rPr lang="zh-CN" altLang="en-US" dirty="0">
                <a:cs typeface="+mn-ea"/>
                <a:sym typeface="+mn-lt"/>
              </a:rPr>
              <a:t>日，正好在妇女节的前一天。在教师节这天，阿尔巴尼亚放假一天。</a:t>
            </a:r>
            <a:endParaRPr lang="en-US" altLang="zh-CN" dirty="0">
              <a:cs typeface="+mn-ea"/>
              <a:sym typeface="+mn-lt"/>
            </a:endParaRPr>
          </a:p>
        </p:txBody>
      </p:sp>
      <p:sp>
        <p:nvSpPr>
          <p:cNvPr id="33" name="矩形 32"/>
          <p:cNvSpPr/>
          <p:nvPr/>
        </p:nvSpPr>
        <p:spPr>
          <a:xfrm>
            <a:off x="6848058" y="2001612"/>
            <a:ext cx="3784599" cy="3747629"/>
          </a:xfrm>
          <a:prstGeom prst="rect">
            <a:avLst/>
          </a:prstGeom>
          <a:noFill/>
        </p:spPr>
        <p:txBody>
          <a:bodyPr wrap="square">
            <a:spAutoFit/>
          </a:bodyPr>
          <a:lstStyle/>
          <a:p>
            <a:pPr>
              <a:lnSpc>
                <a:spcPts val="2400"/>
              </a:lnSpc>
            </a:pPr>
            <a:r>
              <a:rPr lang="zh-CN" altLang="en-US" dirty="0">
                <a:cs typeface="+mn-ea"/>
                <a:sym typeface="+mn-lt"/>
              </a:rPr>
              <a:t>教师节为</a:t>
            </a:r>
            <a:r>
              <a:rPr lang="en-US" altLang="zh-CN" dirty="0">
                <a:cs typeface="+mn-ea"/>
                <a:sym typeface="+mn-lt"/>
              </a:rPr>
              <a:t>9</a:t>
            </a:r>
            <a:r>
              <a:rPr lang="zh-CN" altLang="en-US" dirty="0">
                <a:cs typeface="+mn-ea"/>
                <a:sym typeface="+mn-lt"/>
              </a:rPr>
              <a:t>月</a:t>
            </a:r>
            <a:r>
              <a:rPr lang="en-US" altLang="zh-CN" dirty="0">
                <a:cs typeface="+mn-ea"/>
                <a:sym typeface="+mn-lt"/>
              </a:rPr>
              <a:t>11</a:t>
            </a:r>
            <a:r>
              <a:rPr lang="zh-CN" altLang="en-US" dirty="0">
                <a:cs typeface="+mn-ea"/>
                <a:sym typeface="+mn-lt"/>
              </a:rPr>
              <a:t>日，这个节日是在</a:t>
            </a:r>
            <a:r>
              <a:rPr lang="en-US" altLang="zh-CN" dirty="0">
                <a:cs typeface="+mn-ea"/>
                <a:sym typeface="+mn-lt"/>
              </a:rPr>
              <a:t>1943</a:t>
            </a:r>
            <a:r>
              <a:rPr lang="zh-CN" altLang="en-US" dirty="0">
                <a:cs typeface="+mn-ea"/>
                <a:sym typeface="+mn-lt"/>
              </a:rPr>
              <a:t>年巴拿马所举行的泛美教育会议</a:t>
            </a:r>
            <a:r>
              <a:rPr lang="en-US" altLang="zh-CN" dirty="0">
                <a:cs typeface="+mn-ea"/>
                <a:sym typeface="+mn-lt"/>
              </a:rPr>
              <a:t>(Interamerican Conference on Education)</a:t>
            </a:r>
            <a:r>
              <a:rPr lang="zh-CN" altLang="en-US" dirty="0">
                <a:cs typeface="+mn-ea"/>
                <a:sym typeface="+mn-lt"/>
              </a:rPr>
              <a:t>上所制定的。这天也是阿根廷教育家</a:t>
            </a:r>
            <a:r>
              <a:rPr lang="en-US" altLang="zh-CN" dirty="0">
                <a:cs typeface="+mn-ea"/>
                <a:sym typeface="+mn-lt"/>
              </a:rPr>
              <a:t>Domingo Faustino Sarmiento</a:t>
            </a:r>
            <a:r>
              <a:rPr lang="zh-CN" altLang="en-US" dirty="0">
                <a:cs typeface="+mn-ea"/>
                <a:sym typeface="+mn-lt"/>
              </a:rPr>
              <a:t>的逝世纪念日。许多拉丁美洲国家也会根据自己的国家的历史，设立教师节。在巴西，教师节是每年的</a:t>
            </a:r>
            <a:r>
              <a:rPr lang="en-US" altLang="zh-CN" dirty="0">
                <a:cs typeface="+mn-ea"/>
                <a:sym typeface="+mn-lt"/>
              </a:rPr>
              <a:t>10</a:t>
            </a:r>
            <a:r>
              <a:rPr lang="zh-CN" altLang="en-US" dirty="0">
                <a:cs typeface="+mn-ea"/>
                <a:sym typeface="+mn-lt"/>
              </a:rPr>
              <a:t>月</a:t>
            </a:r>
            <a:r>
              <a:rPr lang="en-US" altLang="zh-CN" dirty="0">
                <a:cs typeface="+mn-ea"/>
                <a:sym typeface="+mn-lt"/>
              </a:rPr>
              <a:t>15</a:t>
            </a:r>
            <a:r>
              <a:rPr lang="zh-CN" altLang="en-US" dirty="0">
                <a:cs typeface="+mn-ea"/>
                <a:sym typeface="+mn-lt"/>
              </a:rPr>
              <a:t>日</a:t>
            </a:r>
            <a:r>
              <a:rPr lang="en-US" altLang="zh-CN" dirty="0">
                <a:cs typeface="+mn-ea"/>
                <a:sym typeface="+mn-lt"/>
              </a:rPr>
              <a:t>;</a:t>
            </a:r>
            <a:r>
              <a:rPr lang="zh-CN" altLang="en-US" dirty="0">
                <a:cs typeface="+mn-ea"/>
                <a:sym typeface="+mn-lt"/>
              </a:rPr>
              <a:t>墨西哥的教师节始于 </a:t>
            </a:r>
            <a:r>
              <a:rPr lang="en-US" altLang="zh-CN" dirty="0">
                <a:cs typeface="+mn-ea"/>
                <a:sym typeface="+mn-lt"/>
              </a:rPr>
              <a:t>1917</a:t>
            </a:r>
            <a:r>
              <a:rPr lang="zh-CN" altLang="en-US" dirty="0">
                <a:cs typeface="+mn-ea"/>
                <a:sym typeface="+mn-lt"/>
              </a:rPr>
              <a:t>年的</a:t>
            </a:r>
            <a:r>
              <a:rPr lang="en-US" altLang="zh-CN" dirty="0">
                <a:cs typeface="+mn-ea"/>
                <a:sym typeface="+mn-lt"/>
              </a:rPr>
              <a:t>9</a:t>
            </a:r>
            <a:r>
              <a:rPr lang="zh-CN" altLang="en-US" dirty="0">
                <a:cs typeface="+mn-ea"/>
                <a:sym typeface="+mn-lt"/>
              </a:rPr>
              <a:t>月，由国家议会颁布</a:t>
            </a:r>
            <a:r>
              <a:rPr lang="en-US" altLang="zh-CN" dirty="0">
                <a:cs typeface="+mn-ea"/>
                <a:sym typeface="+mn-lt"/>
              </a:rPr>
              <a:t>5</a:t>
            </a:r>
            <a:r>
              <a:rPr lang="zh-CN" altLang="en-US" dirty="0">
                <a:cs typeface="+mn-ea"/>
                <a:sym typeface="+mn-lt"/>
              </a:rPr>
              <a:t>月</a:t>
            </a:r>
            <a:r>
              <a:rPr lang="en-US" altLang="zh-CN" dirty="0">
                <a:cs typeface="+mn-ea"/>
                <a:sym typeface="+mn-lt"/>
              </a:rPr>
              <a:t>15</a:t>
            </a:r>
            <a:r>
              <a:rPr lang="zh-CN" altLang="en-US" dirty="0">
                <a:cs typeface="+mn-ea"/>
                <a:sym typeface="+mn-lt"/>
              </a:rPr>
              <a:t>日为教师节，并于</a:t>
            </a:r>
            <a:r>
              <a:rPr lang="en-US" altLang="zh-CN" dirty="0">
                <a:cs typeface="+mn-ea"/>
                <a:sym typeface="+mn-lt"/>
              </a:rPr>
              <a:t>1918</a:t>
            </a:r>
            <a:r>
              <a:rPr lang="zh-CN" altLang="en-US" dirty="0">
                <a:cs typeface="+mn-ea"/>
                <a:sym typeface="+mn-lt"/>
              </a:rPr>
              <a:t>年首次庆祝。</a:t>
            </a:r>
            <a:endParaRPr lang="zh-CN" altLang="en-US" dirty="0">
              <a:cs typeface="+mn-ea"/>
              <a:sym typeface="+mn-lt"/>
            </a:endParaRPr>
          </a:p>
        </p:txBody>
      </p:sp>
      <p:sp>
        <p:nvSpPr>
          <p:cNvPr id="22" name="矩形 21"/>
          <p:cNvSpPr/>
          <p:nvPr/>
        </p:nvSpPr>
        <p:spPr>
          <a:xfrm>
            <a:off x="2585648" y="832886"/>
            <a:ext cx="4736554" cy="584775"/>
          </a:xfrm>
          <a:prstGeom prst="rect">
            <a:avLst/>
          </a:prstGeom>
        </p:spPr>
        <p:txBody>
          <a:bodyPr wrap="square">
            <a:spAutoFit/>
          </a:bodyPr>
          <a:lstStyle/>
          <a:p>
            <a:pPr algn="ctr"/>
            <a:r>
              <a:rPr lang="zh-CN" altLang="en-US" sz="3200" dirty="0">
                <a:solidFill>
                  <a:srgbClr val="024647"/>
                </a:solidFill>
                <a:cs typeface="+mn-ea"/>
                <a:sym typeface="+mn-lt"/>
              </a:rPr>
              <a:t>风格各异的各国教师节</a:t>
            </a:r>
            <a:endParaRPr lang="zh-CN" altLang="en-US" sz="3200" dirty="0">
              <a:solidFill>
                <a:srgbClr val="024647"/>
              </a:solidFill>
              <a:cs typeface="+mn-ea"/>
              <a:sym typeface="+mn-lt"/>
            </a:endParaRPr>
          </a:p>
        </p:txBody>
      </p:sp>
      <p:sp>
        <p:nvSpPr>
          <p:cNvPr id="23" name="矩形: 圆角 22"/>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26" name="矩形: 圆角 25"/>
          <p:cNvSpPr/>
          <p:nvPr/>
        </p:nvSpPr>
        <p:spPr>
          <a:xfrm>
            <a:off x="1879600" y="833120"/>
            <a:ext cx="102870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04</a:t>
            </a:r>
            <a:endParaRPr lang="zh-CN" altLang="en-US" sz="4000" dirty="0">
              <a:cs typeface="+mn-ea"/>
              <a:sym typeface="+mn-lt"/>
            </a:endParaRPr>
          </a:p>
        </p:txBody>
      </p:sp>
      <p:sp>
        <p:nvSpPr>
          <p:cNvPr id="27" name="矩形 26"/>
          <p:cNvSpPr/>
          <p:nvPr/>
        </p:nvSpPr>
        <p:spPr>
          <a:xfrm>
            <a:off x="1163060" y="2095934"/>
            <a:ext cx="1292662" cy="646331"/>
          </a:xfrm>
          <a:prstGeom prst="rect">
            <a:avLst/>
          </a:prstGeom>
        </p:spPr>
        <p:txBody>
          <a:bodyPr vert="horz" wrap="square">
            <a:spAutoFit/>
          </a:bodyPr>
          <a:lstStyle/>
          <a:p>
            <a:r>
              <a:rPr lang="zh-CN" altLang="en-US" sz="3600" b="1" dirty="0">
                <a:solidFill>
                  <a:srgbClr val="024647"/>
                </a:solidFill>
                <a:cs typeface="+mn-ea"/>
                <a:sym typeface="+mn-lt"/>
              </a:rPr>
              <a:t>印度</a:t>
            </a:r>
            <a:endParaRPr lang="zh-CN" altLang="en-US" sz="3600" b="1" dirty="0">
              <a:solidFill>
                <a:srgbClr val="024647"/>
              </a:solidFill>
              <a:cs typeface="+mn-ea"/>
              <a:sym typeface="+mn-lt"/>
            </a:endParaRPr>
          </a:p>
        </p:txBody>
      </p:sp>
      <p:sp>
        <p:nvSpPr>
          <p:cNvPr id="30" name="矩形 29"/>
          <p:cNvSpPr/>
          <p:nvPr/>
        </p:nvSpPr>
        <p:spPr>
          <a:xfrm>
            <a:off x="1163060" y="3474752"/>
            <a:ext cx="1292662" cy="646331"/>
          </a:xfrm>
          <a:prstGeom prst="rect">
            <a:avLst/>
          </a:prstGeom>
        </p:spPr>
        <p:txBody>
          <a:bodyPr vert="horz" wrap="square">
            <a:spAutoFit/>
          </a:bodyPr>
          <a:lstStyle/>
          <a:p>
            <a:r>
              <a:rPr lang="zh-CN" altLang="en-US" sz="3600" b="1" dirty="0">
                <a:solidFill>
                  <a:srgbClr val="024647"/>
                </a:solidFill>
                <a:cs typeface="+mn-ea"/>
                <a:sym typeface="+mn-lt"/>
              </a:rPr>
              <a:t>蒙古</a:t>
            </a:r>
            <a:endParaRPr lang="zh-CN" altLang="en-US" sz="3600" b="1" dirty="0">
              <a:solidFill>
                <a:srgbClr val="024647"/>
              </a:solidFill>
              <a:cs typeface="+mn-ea"/>
              <a:sym typeface="+mn-lt"/>
            </a:endParaRPr>
          </a:p>
        </p:txBody>
      </p:sp>
      <p:sp>
        <p:nvSpPr>
          <p:cNvPr id="34" name="矩形 33"/>
          <p:cNvSpPr/>
          <p:nvPr/>
        </p:nvSpPr>
        <p:spPr>
          <a:xfrm>
            <a:off x="799383" y="4853570"/>
            <a:ext cx="2954655" cy="461665"/>
          </a:xfrm>
          <a:prstGeom prst="rect">
            <a:avLst/>
          </a:prstGeom>
        </p:spPr>
        <p:txBody>
          <a:bodyPr vert="horz" wrap="square">
            <a:spAutoFit/>
          </a:bodyPr>
          <a:lstStyle/>
          <a:p>
            <a:r>
              <a:rPr lang="zh-CN" altLang="en-US" sz="2400" b="1" dirty="0">
                <a:solidFill>
                  <a:srgbClr val="024647"/>
                </a:solidFill>
                <a:cs typeface="+mn-ea"/>
                <a:sym typeface="+mn-lt"/>
              </a:rPr>
              <a:t>阿尔巴尼亚</a:t>
            </a:r>
            <a:endParaRPr lang="zh-CN" altLang="en-US" sz="2400" b="1" dirty="0">
              <a:solidFill>
                <a:srgbClr val="024647"/>
              </a:solidFill>
              <a:cs typeface="+mn-ea"/>
              <a:sym typeface="+mn-lt"/>
            </a:endParaRPr>
          </a:p>
        </p:txBody>
      </p:sp>
      <p:sp>
        <p:nvSpPr>
          <p:cNvPr id="35" name="矩形 34"/>
          <p:cNvSpPr/>
          <p:nvPr/>
        </p:nvSpPr>
        <p:spPr>
          <a:xfrm>
            <a:off x="6122905" y="2284292"/>
            <a:ext cx="738664" cy="3182267"/>
          </a:xfrm>
          <a:prstGeom prst="rect">
            <a:avLst/>
          </a:prstGeom>
        </p:spPr>
        <p:txBody>
          <a:bodyPr vert="eaVert" wrap="square">
            <a:spAutoFit/>
          </a:bodyPr>
          <a:lstStyle/>
          <a:p>
            <a:pPr algn="dist"/>
            <a:r>
              <a:rPr lang="zh-CN" altLang="en-US" sz="3600" b="1" dirty="0">
                <a:solidFill>
                  <a:srgbClr val="024647"/>
                </a:solidFill>
                <a:cs typeface="+mn-ea"/>
                <a:sym typeface="+mn-lt"/>
              </a:rPr>
              <a:t>拉丁美洲</a:t>
            </a:r>
            <a:endParaRPr lang="zh-CN" altLang="en-US" sz="3600" b="1" dirty="0">
              <a:solidFill>
                <a:srgbClr val="024647"/>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ppt_w</p:attrName>
                                        </p:attrNameLst>
                                      </p:cBhvr>
                                      <p:tavLst>
                                        <p:tav tm="0">
                                          <p:val>
                                            <p:strVal val="#ppt_w+.3"/>
                                          </p:val>
                                        </p:tav>
                                        <p:tav tm="100000">
                                          <p:val>
                                            <p:strVal val="#ppt_w"/>
                                          </p:val>
                                        </p:tav>
                                      </p:tavLst>
                                    </p:anim>
                                    <p:anim calcmode="lin" valueType="num">
                                      <p:cBhvr>
                                        <p:cTn id="19" dur="1000" fill="hold"/>
                                        <p:tgtEl>
                                          <p:spTgt spid="22"/>
                                        </p:tgtEl>
                                        <p:attrNameLst>
                                          <p:attrName>ppt_h</p:attrName>
                                        </p:attrNameLst>
                                      </p:cBhvr>
                                      <p:tavLst>
                                        <p:tav tm="0">
                                          <p:val>
                                            <p:strVal val="#ppt_h"/>
                                          </p:val>
                                        </p:tav>
                                        <p:tav tm="100000">
                                          <p:val>
                                            <p:strVal val="#ppt_h"/>
                                          </p:val>
                                        </p:tav>
                                      </p:tavLst>
                                    </p:anim>
                                    <p:animEffect transition="in" filter="fade">
                                      <p:cBhvr>
                                        <p:cTn id="20" dur="1000"/>
                                        <p:tgtEl>
                                          <p:spTgt spid="22"/>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par>
                          <p:cTn id="51" fill="hold">
                            <p:stCondLst>
                              <p:cond delay="4000"/>
                            </p:stCondLst>
                            <p:childTnLst>
                              <p:par>
                                <p:cTn id="52" presetID="53" presetClass="entr" presetSubtype="16"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par>
                          <p:cTn id="57" fill="hold">
                            <p:stCondLst>
                              <p:cond delay="4500"/>
                            </p:stCondLst>
                            <p:childTnLst>
                              <p:par>
                                <p:cTn id="58" presetID="22" presetClass="entr" presetSubtype="8"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P spid="32" grpId="0"/>
      <p:bldP spid="33" grpId="0"/>
      <p:bldP spid="22" grpId="0"/>
      <p:bldP spid="23" grpId="0" animBg="1"/>
      <p:bldP spid="26" grpId="0" bldLvl="0" animBg="1"/>
      <p:bldP spid="27" grpId="0"/>
      <p:bldP spid="30"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729925" y="1823812"/>
            <a:ext cx="3303075" cy="923330"/>
          </a:xfrm>
          <a:prstGeom prst="rect">
            <a:avLst/>
          </a:prstGeom>
          <a:noFill/>
        </p:spPr>
        <p:txBody>
          <a:bodyPr wrap="square">
            <a:spAutoFit/>
          </a:bodyPr>
          <a:lstStyle/>
          <a:p>
            <a:r>
              <a:rPr lang="zh-CN" altLang="en-US" dirty="0">
                <a:solidFill>
                  <a:schemeClr val="tx1">
                    <a:lumMod val="75000"/>
                    <a:lumOff val="25000"/>
                  </a:schemeClr>
                </a:solidFill>
                <a:cs typeface="+mn-ea"/>
                <a:sym typeface="+mn-lt"/>
              </a:rPr>
              <a:t>教师节是</a:t>
            </a:r>
            <a:r>
              <a:rPr lang="en-US" altLang="zh-CN" dirty="0">
                <a:solidFill>
                  <a:schemeClr val="tx1">
                    <a:lumMod val="75000"/>
                    <a:lumOff val="25000"/>
                  </a:schemeClr>
                </a:solidFill>
                <a:cs typeface="+mn-ea"/>
                <a:sym typeface="+mn-lt"/>
              </a:rPr>
              <a:t>5</a:t>
            </a:r>
            <a:r>
              <a:rPr lang="zh-CN" altLang="en-US" dirty="0">
                <a:solidFill>
                  <a:schemeClr val="tx1">
                    <a:lumMod val="75000"/>
                    <a:lumOff val="25000"/>
                  </a:schemeClr>
                </a:solidFill>
                <a:cs typeface="+mn-ea"/>
                <a:sym typeface="+mn-lt"/>
              </a:rPr>
              <a:t>月</a:t>
            </a:r>
            <a:r>
              <a:rPr lang="en-US" altLang="zh-CN" dirty="0">
                <a:solidFill>
                  <a:schemeClr val="tx1">
                    <a:lumMod val="75000"/>
                    <a:lumOff val="25000"/>
                  </a:schemeClr>
                </a:solidFill>
                <a:cs typeface="+mn-ea"/>
                <a:sym typeface="+mn-lt"/>
              </a:rPr>
              <a:t>15</a:t>
            </a:r>
            <a:r>
              <a:rPr lang="zh-CN" altLang="en-US" dirty="0">
                <a:solidFill>
                  <a:schemeClr val="tx1">
                    <a:lumMod val="75000"/>
                    <a:lumOff val="25000"/>
                  </a:schemeClr>
                </a:solidFill>
                <a:cs typeface="+mn-ea"/>
                <a:sym typeface="+mn-lt"/>
              </a:rPr>
              <a:t>日，在这天，学生们会送给老师们康乃馨，并和学生一起度过欢愉的一天</a:t>
            </a:r>
            <a:endParaRPr lang="zh-CN" altLang="en-US" dirty="0">
              <a:solidFill>
                <a:schemeClr val="tx1">
                  <a:lumMod val="75000"/>
                  <a:lumOff val="25000"/>
                </a:schemeClr>
              </a:solidFill>
              <a:cs typeface="+mn-ea"/>
              <a:sym typeface="+mn-lt"/>
            </a:endParaRPr>
          </a:p>
        </p:txBody>
      </p:sp>
      <p:sp>
        <p:nvSpPr>
          <p:cNvPr id="28" name="矩形 27"/>
          <p:cNvSpPr/>
          <p:nvPr/>
        </p:nvSpPr>
        <p:spPr>
          <a:xfrm>
            <a:off x="6734472" y="2860046"/>
            <a:ext cx="3298528" cy="1377300"/>
          </a:xfrm>
          <a:prstGeom prst="rect">
            <a:avLst/>
          </a:prstGeom>
        </p:spPr>
        <p:txBody>
          <a:bodyPr wrap="square">
            <a:spAutoFit/>
          </a:bodyPr>
          <a:lstStyle/>
          <a:p>
            <a:r>
              <a:rPr lang="zh-CN" altLang="en-US" dirty="0">
                <a:solidFill>
                  <a:schemeClr val="tx1">
                    <a:lumMod val="75000"/>
                    <a:lumOff val="25000"/>
                  </a:schemeClr>
                </a:solidFill>
                <a:cs typeface="+mn-ea"/>
                <a:sym typeface="+mn-lt"/>
              </a:rPr>
              <a:t>教师节是</a:t>
            </a:r>
            <a:r>
              <a:rPr lang="en-US" altLang="zh-CN" dirty="0">
                <a:solidFill>
                  <a:schemeClr val="tx1">
                    <a:lumMod val="75000"/>
                    <a:lumOff val="25000"/>
                  </a:schemeClr>
                </a:solidFill>
                <a:cs typeface="+mn-ea"/>
                <a:sym typeface="+mn-lt"/>
              </a:rPr>
              <a:t>9</a:t>
            </a:r>
            <a:r>
              <a:rPr lang="zh-CN" altLang="en-US" dirty="0">
                <a:solidFill>
                  <a:schemeClr val="tx1">
                    <a:lumMod val="75000"/>
                    <a:lumOff val="25000"/>
                  </a:schemeClr>
                </a:solidFill>
                <a:cs typeface="+mn-ea"/>
                <a:sym typeface="+mn-lt"/>
              </a:rPr>
              <a:t>月</a:t>
            </a:r>
            <a:r>
              <a:rPr lang="en-US" altLang="zh-CN" dirty="0">
                <a:solidFill>
                  <a:schemeClr val="tx1">
                    <a:lumMod val="75000"/>
                    <a:lumOff val="25000"/>
                  </a:schemeClr>
                </a:solidFill>
                <a:cs typeface="+mn-ea"/>
                <a:sym typeface="+mn-lt"/>
              </a:rPr>
              <a:t>1</a:t>
            </a:r>
            <a:r>
              <a:rPr lang="zh-CN" altLang="en-US" dirty="0">
                <a:solidFill>
                  <a:schemeClr val="tx1">
                    <a:lumMod val="75000"/>
                    <a:lumOff val="25000"/>
                  </a:schemeClr>
                </a:solidFill>
                <a:cs typeface="+mn-ea"/>
                <a:sym typeface="+mn-lt"/>
              </a:rPr>
              <a:t>日。这天新加坡所有的学校放假一天。</a:t>
            </a:r>
            <a:endParaRPr lang="zh-CN" altLang="en-US" dirty="0">
              <a:solidFill>
                <a:schemeClr val="tx1">
                  <a:lumMod val="75000"/>
                  <a:lumOff val="25000"/>
                </a:schemeClr>
              </a:solidFill>
              <a:cs typeface="+mn-ea"/>
              <a:sym typeface="+mn-lt"/>
            </a:endParaRPr>
          </a:p>
          <a:p>
            <a:pPr>
              <a:lnSpc>
                <a:spcPts val="1900"/>
              </a:lnSpc>
            </a:pPr>
            <a:endParaRPr lang="zh-CN" altLang="en-US" dirty="0">
              <a:solidFill>
                <a:schemeClr val="tx1">
                  <a:lumMod val="75000"/>
                  <a:lumOff val="25000"/>
                </a:schemeClr>
              </a:solidFill>
              <a:cs typeface="+mn-ea"/>
              <a:sym typeface="+mn-lt"/>
            </a:endParaRPr>
          </a:p>
          <a:p>
            <a:pPr>
              <a:lnSpc>
                <a:spcPts val="1900"/>
              </a:lnSpc>
            </a:pPr>
            <a:endParaRPr lang="en-US" altLang="zh-CN" sz="2400" b="1" dirty="0">
              <a:solidFill>
                <a:schemeClr val="tx1">
                  <a:lumMod val="75000"/>
                  <a:lumOff val="25000"/>
                </a:schemeClr>
              </a:solidFill>
              <a:cs typeface="+mn-ea"/>
              <a:sym typeface="+mn-lt"/>
            </a:endParaRPr>
          </a:p>
          <a:p>
            <a:pPr>
              <a:lnSpc>
                <a:spcPts val="1900"/>
              </a:lnSpc>
            </a:pPr>
            <a:endParaRPr lang="en-US" altLang="zh-CN" sz="2400" b="1" dirty="0">
              <a:solidFill>
                <a:schemeClr val="tx1">
                  <a:lumMod val="75000"/>
                  <a:lumOff val="25000"/>
                </a:schemeClr>
              </a:solidFill>
              <a:cs typeface="+mn-ea"/>
              <a:sym typeface="+mn-lt"/>
            </a:endParaRPr>
          </a:p>
        </p:txBody>
      </p:sp>
      <p:sp>
        <p:nvSpPr>
          <p:cNvPr id="29" name="矩形 28"/>
          <p:cNvSpPr/>
          <p:nvPr/>
        </p:nvSpPr>
        <p:spPr>
          <a:xfrm>
            <a:off x="6729924" y="3661900"/>
            <a:ext cx="3298528" cy="1343958"/>
          </a:xfrm>
          <a:prstGeom prst="rect">
            <a:avLst/>
          </a:prstGeom>
        </p:spPr>
        <p:txBody>
          <a:bodyPr wrap="square">
            <a:spAutoFit/>
          </a:bodyPr>
          <a:lstStyle/>
          <a:p>
            <a:pPr>
              <a:lnSpc>
                <a:spcPts val="1900"/>
              </a:lnSpc>
            </a:pPr>
            <a:r>
              <a:rPr lang="zh-CN" altLang="en-US" dirty="0">
                <a:solidFill>
                  <a:schemeClr val="tx1">
                    <a:lumMod val="75000"/>
                    <a:lumOff val="25000"/>
                  </a:schemeClr>
                </a:solidFill>
                <a:cs typeface="+mn-ea"/>
                <a:sym typeface="+mn-lt"/>
              </a:rPr>
              <a:t>每年</a:t>
            </a:r>
            <a:r>
              <a:rPr lang="en-US" altLang="zh-CN" dirty="0">
                <a:solidFill>
                  <a:schemeClr val="tx1">
                    <a:lumMod val="75000"/>
                    <a:lumOff val="25000"/>
                  </a:schemeClr>
                </a:solidFill>
                <a:cs typeface="+mn-ea"/>
                <a:sym typeface="+mn-lt"/>
              </a:rPr>
              <a:t>1</a:t>
            </a:r>
            <a:r>
              <a:rPr lang="zh-CN" altLang="en-US" dirty="0">
                <a:solidFill>
                  <a:schemeClr val="tx1">
                    <a:lumMod val="75000"/>
                    <a:lumOff val="25000"/>
                  </a:schemeClr>
                </a:solidFill>
                <a:cs typeface="+mn-ea"/>
                <a:sym typeface="+mn-lt"/>
              </a:rPr>
              <a:t>月</a:t>
            </a:r>
            <a:r>
              <a:rPr lang="en-US" altLang="zh-CN" dirty="0">
                <a:solidFill>
                  <a:schemeClr val="tx1">
                    <a:lumMod val="75000"/>
                    <a:lumOff val="25000"/>
                  </a:schemeClr>
                </a:solidFill>
                <a:cs typeface="+mn-ea"/>
                <a:sym typeface="+mn-lt"/>
              </a:rPr>
              <a:t>15</a:t>
            </a:r>
            <a:r>
              <a:rPr lang="zh-CN" altLang="en-US" dirty="0">
                <a:solidFill>
                  <a:schemeClr val="tx1">
                    <a:lumMod val="75000"/>
                    <a:lumOff val="25000"/>
                  </a:schemeClr>
                </a:solidFill>
                <a:cs typeface="+mn-ea"/>
                <a:sym typeface="+mn-lt"/>
              </a:rPr>
              <a:t>日定为教师节。这天除庆祝大会外，还有向教师献花等敬师活动。</a:t>
            </a:r>
            <a:endParaRPr lang="en-US" altLang="zh-CN" dirty="0">
              <a:solidFill>
                <a:schemeClr val="tx1">
                  <a:lumMod val="75000"/>
                  <a:lumOff val="25000"/>
                </a:schemeClr>
              </a:solidFill>
              <a:cs typeface="+mn-ea"/>
              <a:sym typeface="+mn-lt"/>
            </a:endParaRPr>
          </a:p>
          <a:p>
            <a:pPr>
              <a:lnSpc>
                <a:spcPts val="1900"/>
              </a:lnSpc>
            </a:pPr>
            <a:endParaRPr lang="zh-CN" altLang="en-US" dirty="0">
              <a:solidFill>
                <a:schemeClr val="tx1">
                  <a:lumMod val="75000"/>
                  <a:lumOff val="25000"/>
                </a:schemeClr>
              </a:solidFill>
              <a:cs typeface="+mn-ea"/>
              <a:sym typeface="+mn-lt"/>
            </a:endParaRPr>
          </a:p>
          <a:p>
            <a:endParaRPr lang="zh-CN" altLang="en-US" dirty="0">
              <a:solidFill>
                <a:schemeClr val="tx1">
                  <a:lumMod val="75000"/>
                  <a:lumOff val="25000"/>
                </a:schemeClr>
              </a:solidFill>
              <a:cs typeface="+mn-ea"/>
              <a:sym typeface="+mn-lt"/>
            </a:endParaRPr>
          </a:p>
        </p:txBody>
      </p:sp>
      <p:sp>
        <p:nvSpPr>
          <p:cNvPr id="30" name="矩形 29"/>
          <p:cNvSpPr/>
          <p:nvPr/>
        </p:nvSpPr>
        <p:spPr>
          <a:xfrm>
            <a:off x="6674498" y="4721858"/>
            <a:ext cx="3358502" cy="1477328"/>
          </a:xfrm>
          <a:prstGeom prst="rect">
            <a:avLst/>
          </a:prstGeom>
        </p:spPr>
        <p:txBody>
          <a:bodyPr wrap="square">
            <a:spAutoFit/>
          </a:bodyPr>
          <a:lstStyle/>
          <a:p>
            <a:r>
              <a:rPr lang="zh-CN" altLang="en-US" dirty="0">
                <a:solidFill>
                  <a:schemeClr val="tx1">
                    <a:lumMod val="75000"/>
                    <a:lumOff val="25000"/>
                  </a:schemeClr>
                </a:solidFill>
                <a:cs typeface="+mn-ea"/>
                <a:sym typeface="+mn-lt"/>
              </a:rPr>
              <a:t>每年</a:t>
            </a:r>
            <a:r>
              <a:rPr lang="en-US" altLang="zh-CN" dirty="0">
                <a:solidFill>
                  <a:schemeClr val="tx1">
                    <a:lumMod val="75000"/>
                    <a:lumOff val="25000"/>
                  </a:schemeClr>
                </a:solidFill>
                <a:cs typeface="+mn-ea"/>
                <a:sym typeface="+mn-lt"/>
              </a:rPr>
              <a:t>1</a:t>
            </a:r>
            <a:r>
              <a:rPr lang="zh-CN" altLang="en-US" dirty="0">
                <a:solidFill>
                  <a:schemeClr val="tx1">
                    <a:lumMod val="75000"/>
                    <a:lumOff val="25000"/>
                  </a:schemeClr>
                </a:solidFill>
                <a:cs typeface="+mn-ea"/>
                <a:sym typeface="+mn-lt"/>
              </a:rPr>
              <a:t>月</a:t>
            </a:r>
            <a:r>
              <a:rPr lang="en-US" altLang="zh-CN" dirty="0">
                <a:solidFill>
                  <a:schemeClr val="tx1">
                    <a:lumMod val="75000"/>
                    <a:lumOff val="25000"/>
                  </a:schemeClr>
                </a:solidFill>
                <a:cs typeface="+mn-ea"/>
                <a:sym typeface="+mn-lt"/>
              </a:rPr>
              <a:t>16</a:t>
            </a:r>
            <a:r>
              <a:rPr lang="zh-CN" altLang="en-US" dirty="0">
                <a:solidFill>
                  <a:schemeClr val="tx1">
                    <a:lumMod val="75000"/>
                    <a:lumOff val="25000"/>
                  </a:schemeClr>
                </a:solidFill>
                <a:cs typeface="+mn-ea"/>
                <a:sym typeface="+mn-lt"/>
              </a:rPr>
              <a:t>日定为教师节。这天全国学校放假，隆重庆祝。各地的庆祝仪式上，向当年退休和刚参加工作的教师颁发奖状并献花。</a:t>
            </a:r>
            <a:endParaRPr lang="zh-CN" altLang="en-US" dirty="0">
              <a:solidFill>
                <a:schemeClr val="tx1">
                  <a:lumMod val="75000"/>
                  <a:lumOff val="25000"/>
                </a:schemeClr>
              </a:solidFill>
              <a:cs typeface="+mn-ea"/>
              <a:sym typeface="+mn-lt"/>
            </a:endParaRPr>
          </a:p>
        </p:txBody>
      </p:sp>
      <p:sp>
        <p:nvSpPr>
          <p:cNvPr id="23" name="矩形 22"/>
          <p:cNvSpPr/>
          <p:nvPr/>
        </p:nvSpPr>
        <p:spPr>
          <a:xfrm>
            <a:off x="5061856" y="1823812"/>
            <a:ext cx="1612642" cy="646331"/>
          </a:xfrm>
          <a:prstGeom prst="rect">
            <a:avLst/>
          </a:prstGeom>
          <a:noFill/>
        </p:spPr>
        <p:txBody>
          <a:bodyPr wrap="square">
            <a:spAutoFit/>
          </a:bodyPr>
          <a:lstStyle/>
          <a:p>
            <a:r>
              <a:rPr lang="zh-CN" altLang="en-US" sz="3600" b="1" dirty="0">
                <a:solidFill>
                  <a:srgbClr val="024647"/>
                </a:solidFill>
                <a:cs typeface="+mn-ea"/>
                <a:sym typeface="+mn-lt"/>
              </a:rPr>
              <a:t>韩  国</a:t>
            </a:r>
            <a:endParaRPr lang="zh-CN" altLang="en-US" sz="3600" b="1" dirty="0">
              <a:solidFill>
                <a:srgbClr val="024647"/>
              </a:solidFill>
              <a:cs typeface="+mn-ea"/>
              <a:sym typeface="+mn-lt"/>
            </a:endParaRPr>
          </a:p>
        </p:txBody>
      </p:sp>
      <p:sp>
        <p:nvSpPr>
          <p:cNvPr id="24" name="矩形 23"/>
          <p:cNvSpPr/>
          <p:nvPr/>
        </p:nvSpPr>
        <p:spPr>
          <a:xfrm>
            <a:off x="5007114" y="2791246"/>
            <a:ext cx="1782884" cy="646331"/>
          </a:xfrm>
          <a:prstGeom prst="rect">
            <a:avLst/>
          </a:prstGeom>
          <a:noFill/>
        </p:spPr>
        <p:txBody>
          <a:bodyPr wrap="square">
            <a:spAutoFit/>
          </a:bodyPr>
          <a:lstStyle/>
          <a:p>
            <a:r>
              <a:rPr lang="zh-CN" altLang="en-US" sz="3600" b="1" dirty="0">
                <a:solidFill>
                  <a:srgbClr val="024647"/>
                </a:solidFill>
                <a:cs typeface="+mn-ea"/>
                <a:sym typeface="+mn-lt"/>
              </a:rPr>
              <a:t>新加坡</a:t>
            </a:r>
            <a:endParaRPr lang="zh-CN" altLang="en-US" sz="3600" b="1" dirty="0">
              <a:solidFill>
                <a:srgbClr val="024647"/>
              </a:solidFill>
              <a:cs typeface="+mn-ea"/>
              <a:sym typeface="+mn-lt"/>
            </a:endParaRPr>
          </a:p>
        </p:txBody>
      </p:sp>
      <p:sp>
        <p:nvSpPr>
          <p:cNvPr id="27" name="矩形 26"/>
          <p:cNvSpPr/>
          <p:nvPr/>
        </p:nvSpPr>
        <p:spPr>
          <a:xfrm>
            <a:off x="4536280" y="3807100"/>
            <a:ext cx="2340461" cy="523220"/>
          </a:xfrm>
          <a:prstGeom prst="rect">
            <a:avLst/>
          </a:prstGeom>
          <a:noFill/>
        </p:spPr>
        <p:txBody>
          <a:bodyPr wrap="square">
            <a:spAutoFit/>
          </a:bodyPr>
          <a:lstStyle/>
          <a:p>
            <a:pPr algn="ctr"/>
            <a:r>
              <a:rPr lang="zh-CN" altLang="en-US" sz="2800" b="1" dirty="0">
                <a:solidFill>
                  <a:srgbClr val="024647"/>
                </a:solidFill>
                <a:cs typeface="+mn-ea"/>
                <a:sym typeface="+mn-lt"/>
              </a:rPr>
              <a:t>委内瑞拉</a:t>
            </a:r>
            <a:endParaRPr lang="zh-CN" altLang="en-US" sz="2800" b="1" dirty="0">
              <a:solidFill>
                <a:srgbClr val="024647"/>
              </a:solidFill>
              <a:cs typeface="+mn-ea"/>
              <a:sym typeface="+mn-lt"/>
            </a:endParaRPr>
          </a:p>
        </p:txBody>
      </p:sp>
      <p:sp>
        <p:nvSpPr>
          <p:cNvPr id="31" name="矩形 30"/>
          <p:cNvSpPr/>
          <p:nvPr/>
        </p:nvSpPr>
        <p:spPr>
          <a:xfrm>
            <a:off x="5099422" y="4795957"/>
            <a:ext cx="1612642" cy="646331"/>
          </a:xfrm>
          <a:prstGeom prst="rect">
            <a:avLst/>
          </a:prstGeom>
          <a:noFill/>
        </p:spPr>
        <p:txBody>
          <a:bodyPr wrap="square">
            <a:spAutoFit/>
          </a:bodyPr>
          <a:lstStyle/>
          <a:p>
            <a:r>
              <a:rPr lang="zh-CN" altLang="en-US" sz="3600" b="1" dirty="0">
                <a:solidFill>
                  <a:srgbClr val="024647"/>
                </a:solidFill>
                <a:cs typeface="+mn-ea"/>
                <a:sym typeface="+mn-lt"/>
              </a:rPr>
              <a:t>泰  国</a:t>
            </a:r>
            <a:endParaRPr lang="zh-CN" altLang="en-US" sz="3600" b="1" dirty="0">
              <a:solidFill>
                <a:srgbClr val="024647"/>
              </a:solidFill>
              <a:cs typeface="+mn-ea"/>
              <a:sym typeface="+mn-lt"/>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92006" y="1739472"/>
            <a:ext cx="4765523" cy="4459714"/>
          </a:xfrm>
          <a:prstGeom prst="rect">
            <a:avLst/>
          </a:prstGeom>
        </p:spPr>
      </p:pic>
      <p:sp>
        <p:nvSpPr>
          <p:cNvPr id="32" name="矩形 31"/>
          <p:cNvSpPr/>
          <p:nvPr/>
        </p:nvSpPr>
        <p:spPr>
          <a:xfrm>
            <a:off x="2585648" y="832886"/>
            <a:ext cx="4736554" cy="584775"/>
          </a:xfrm>
          <a:prstGeom prst="rect">
            <a:avLst/>
          </a:prstGeom>
        </p:spPr>
        <p:txBody>
          <a:bodyPr wrap="square">
            <a:spAutoFit/>
          </a:bodyPr>
          <a:lstStyle/>
          <a:p>
            <a:pPr algn="ctr"/>
            <a:r>
              <a:rPr lang="zh-CN" altLang="en-US" sz="3200" dirty="0">
                <a:solidFill>
                  <a:srgbClr val="024647"/>
                </a:solidFill>
                <a:cs typeface="+mn-ea"/>
                <a:sym typeface="+mn-lt"/>
              </a:rPr>
              <a:t>风格各异的各国教师节</a:t>
            </a:r>
            <a:endParaRPr lang="zh-CN" altLang="en-US" sz="3200" dirty="0">
              <a:solidFill>
                <a:srgbClr val="024647"/>
              </a:solidFill>
              <a:cs typeface="+mn-ea"/>
              <a:sym typeface="+mn-lt"/>
            </a:endParaRPr>
          </a:p>
        </p:txBody>
      </p:sp>
      <p:sp>
        <p:nvSpPr>
          <p:cNvPr id="33" name="矩形: 圆角 32"/>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34" name="矩形: 圆角 33"/>
          <p:cNvSpPr/>
          <p:nvPr/>
        </p:nvSpPr>
        <p:spPr>
          <a:xfrm>
            <a:off x="1879600" y="833120"/>
            <a:ext cx="100838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04</a:t>
            </a:r>
            <a:endParaRPr lang="zh-CN" altLang="en-US" sz="40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1000" fill="hold"/>
                                        <p:tgtEl>
                                          <p:spTgt spid="32"/>
                                        </p:tgtEl>
                                        <p:attrNameLst>
                                          <p:attrName>ppt_w</p:attrName>
                                        </p:attrNameLst>
                                      </p:cBhvr>
                                      <p:tavLst>
                                        <p:tav tm="0">
                                          <p:val>
                                            <p:strVal val="#ppt_w+.3"/>
                                          </p:val>
                                        </p:tav>
                                        <p:tav tm="100000">
                                          <p:val>
                                            <p:strVal val="#ppt_w"/>
                                          </p:val>
                                        </p:tav>
                                      </p:tavLst>
                                    </p:anim>
                                    <p:anim calcmode="lin" valueType="num">
                                      <p:cBhvr>
                                        <p:cTn id="19" dur="1000" fill="hold"/>
                                        <p:tgtEl>
                                          <p:spTgt spid="32"/>
                                        </p:tgtEl>
                                        <p:attrNameLst>
                                          <p:attrName>ppt_h</p:attrName>
                                        </p:attrNameLst>
                                      </p:cBhvr>
                                      <p:tavLst>
                                        <p:tav tm="0">
                                          <p:val>
                                            <p:strVal val="#ppt_h"/>
                                          </p:val>
                                        </p:tav>
                                        <p:tav tm="100000">
                                          <p:val>
                                            <p:strVal val="#ppt_h"/>
                                          </p:val>
                                        </p:tav>
                                      </p:tavLst>
                                    </p:anim>
                                    <p:animEffect transition="in" filter="fade">
                                      <p:cBhvr>
                                        <p:cTn id="20" dur="1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3000"/>
                            </p:stCondLst>
                            <p:childTnLst>
                              <p:par>
                                <p:cTn id="49" presetID="53" presetClass="entr" presetSubtype="16"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par>
                          <p:cTn id="58" fill="hold">
                            <p:stCondLst>
                              <p:cond delay="4000"/>
                            </p:stCondLst>
                            <p:childTnLst>
                              <p:par>
                                <p:cTn id="59" presetID="53" presetClass="entr" presetSubtype="16"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29" grpId="0"/>
      <p:bldP spid="30" grpId="0"/>
      <p:bldP spid="23" grpId="0"/>
      <p:bldP spid="24" grpId="0"/>
      <p:bldP spid="27" grpId="0"/>
      <p:bldP spid="31" grpId="0"/>
      <p:bldP spid="32" grpId="0"/>
      <p:bldP spid="33" grpId="0" animBg="1"/>
      <p:bldP spid="3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剪去对角 7"/>
          <p:cNvSpPr/>
          <p:nvPr/>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p:cNvSpPr/>
          <p:nvPr/>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形状 5"/>
          <p:cNvSpPr/>
          <p:nvPr/>
        </p:nvSpPr>
        <p:spPr>
          <a:xfrm flipH="1">
            <a:off x="9570796" y="4259569"/>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933417" y="-1536299"/>
            <a:ext cx="14073348" cy="7915328"/>
          </a:xfrm>
          <a:prstGeom prst="rect">
            <a:avLst/>
          </a:prstGeom>
        </p:spPr>
      </p:pic>
      <p:sp>
        <p:nvSpPr>
          <p:cNvPr id="14" name="矩形 13"/>
          <p:cNvSpPr/>
          <p:nvPr/>
        </p:nvSpPr>
        <p:spPr>
          <a:xfrm>
            <a:off x="2596077" y="1466577"/>
            <a:ext cx="1292662" cy="2308324"/>
          </a:xfrm>
          <a:prstGeom prst="rect">
            <a:avLst/>
          </a:prstGeom>
        </p:spPr>
        <p:txBody>
          <a:bodyPr vert="eaVert" wrap="square">
            <a:spAutoFit/>
          </a:bodyPr>
          <a:lstStyle/>
          <a:p>
            <a:r>
              <a:rPr lang="zh-CN" altLang="en-US" sz="7200" b="1" dirty="0">
                <a:ln>
                  <a:solidFill>
                    <a:srgbClr val="024647"/>
                  </a:solidFill>
                </a:ln>
                <a:solidFill>
                  <a:srgbClr val="024647"/>
                </a:solidFill>
                <a:cs typeface="+mn-ea"/>
                <a:sym typeface="+mn-lt"/>
              </a:rPr>
              <a:t>目 录</a:t>
            </a:r>
            <a:endParaRPr lang="zh-CN" altLang="en-US" sz="7200" b="1" dirty="0">
              <a:ln>
                <a:solidFill>
                  <a:srgbClr val="024647"/>
                </a:solidFill>
              </a:ln>
              <a:solidFill>
                <a:srgbClr val="024647"/>
              </a:solidFill>
              <a:cs typeface="+mn-ea"/>
              <a:sym typeface="+mn-lt"/>
            </a:endParaRPr>
          </a:p>
        </p:txBody>
      </p:sp>
      <p:sp>
        <p:nvSpPr>
          <p:cNvPr id="15" name="矩形 14"/>
          <p:cNvSpPr/>
          <p:nvPr/>
        </p:nvSpPr>
        <p:spPr>
          <a:xfrm>
            <a:off x="5141760" y="2429733"/>
            <a:ext cx="4552846"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中国教师节由来</a:t>
            </a:r>
            <a:endParaRPr lang="en-US" altLang="zh-CN" sz="3200" b="1" dirty="0">
              <a:solidFill>
                <a:srgbClr val="024647"/>
              </a:solidFill>
              <a:cs typeface="+mn-ea"/>
              <a:sym typeface="+mn-lt"/>
            </a:endParaRPr>
          </a:p>
        </p:txBody>
      </p:sp>
      <p:sp>
        <p:nvSpPr>
          <p:cNvPr id="16" name="矩形 15"/>
          <p:cNvSpPr/>
          <p:nvPr/>
        </p:nvSpPr>
        <p:spPr>
          <a:xfrm>
            <a:off x="5141760" y="3592875"/>
            <a:ext cx="5755920"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中国古代的“教师节”</a:t>
            </a:r>
            <a:endParaRPr lang="en-US" altLang="zh-CN" sz="3200" b="1" dirty="0">
              <a:solidFill>
                <a:srgbClr val="024647"/>
              </a:solidFill>
              <a:cs typeface="+mn-ea"/>
              <a:sym typeface="+mn-lt"/>
            </a:endParaRPr>
          </a:p>
        </p:txBody>
      </p:sp>
      <p:sp>
        <p:nvSpPr>
          <p:cNvPr id="17" name="矩形 16"/>
          <p:cNvSpPr/>
          <p:nvPr/>
        </p:nvSpPr>
        <p:spPr>
          <a:xfrm>
            <a:off x="5141760" y="4583660"/>
            <a:ext cx="6434149"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风格各异的各国教师节</a:t>
            </a:r>
            <a:endParaRPr lang="zh-CN" altLang="en-US" sz="3200" b="1" dirty="0">
              <a:solidFill>
                <a:srgbClr val="024647"/>
              </a:solidFill>
              <a:cs typeface="+mn-ea"/>
              <a:sym typeface="+mn-lt"/>
            </a:endParaRPr>
          </a:p>
        </p:txBody>
      </p:sp>
      <p:sp>
        <p:nvSpPr>
          <p:cNvPr id="18" name="矩形 17"/>
          <p:cNvSpPr/>
          <p:nvPr/>
        </p:nvSpPr>
        <p:spPr>
          <a:xfrm>
            <a:off x="5141760" y="1328277"/>
            <a:ext cx="4736554"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中国教师节简介</a:t>
            </a:r>
            <a:endParaRPr lang="en-US" altLang="zh-CN" sz="3200" b="1" dirty="0">
              <a:solidFill>
                <a:srgbClr val="024647"/>
              </a:solidFill>
              <a:cs typeface="+mn-ea"/>
              <a:sym typeface="+mn-lt"/>
            </a:endParaRPr>
          </a:p>
        </p:txBody>
      </p:sp>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481" y="-775299"/>
            <a:ext cx="10363200" cy="5828615"/>
          </a:xfrm>
          <a:prstGeom prst="rect">
            <a:avLst/>
          </a:prstGeom>
        </p:spPr>
      </p:pic>
      <p:sp>
        <p:nvSpPr>
          <p:cNvPr id="4" name="矩形: 圆角 3"/>
          <p:cNvSpPr/>
          <p:nvPr/>
        </p:nvSpPr>
        <p:spPr>
          <a:xfrm>
            <a:off x="4878467" y="4665302"/>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24" name="矩形: 圆角 23"/>
          <p:cNvSpPr/>
          <p:nvPr/>
        </p:nvSpPr>
        <p:spPr>
          <a:xfrm>
            <a:off x="4872990" y="4665345"/>
            <a:ext cx="100711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04</a:t>
            </a:r>
            <a:endParaRPr lang="zh-CN" altLang="en-US" sz="4000" dirty="0">
              <a:cs typeface="+mn-ea"/>
              <a:sym typeface="+mn-lt"/>
            </a:endParaRPr>
          </a:p>
        </p:txBody>
      </p:sp>
      <p:sp>
        <p:nvSpPr>
          <p:cNvPr id="25" name="矩形: 圆角 24"/>
          <p:cNvSpPr/>
          <p:nvPr/>
        </p:nvSpPr>
        <p:spPr>
          <a:xfrm>
            <a:off x="4878467" y="3666485"/>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26" name="矩形: 圆角 25"/>
          <p:cNvSpPr/>
          <p:nvPr/>
        </p:nvSpPr>
        <p:spPr>
          <a:xfrm>
            <a:off x="4872990" y="3666490"/>
            <a:ext cx="100711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03</a:t>
            </a:r>
            <a:endParaRPr lang="zh-CN" altLang="en-US" sz="4000" dirty="0">
              <a:cs typeface="+mn-ea"/>
              <a:sym typeface="+mn-lt"/>
            </a:endParaRPr>
          </a:p>
        </p:txBody>
      </p:sp>
      <p:sp>
        <p:nvSpPr>
          <p:cNvPr id="27" name="矩形: 圆角 26"/>
          <p:cNvSpPr/>
          <p:nvPr/>
        </p:nvSpPr>
        <p:spPr>
          <a:xfrm>
            <a:off x="4878467" y="2523508"/>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28" name="矩形: 圆角 27"/>
          <p:cNvSpPr/>
          <p:nvPr/>
        </p:nvSpPr>
        <p:spPr>
          <a:xfrm>
            <a:off x="4872990" y="2523490"/>
            <a:ext cx="100711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02</a:t>
            </a:r>
            <a:endParaRPr lang="zh-CN" altLang="en-US" sz="4000" dirty="0">
              <a:cs typeface="+mn-ea"/>
              <a:sym typeface="+mn-lt"/>
            </a:endParaRPr>
          </a:p>
        </p:txBody>
      </p:sp>
      <p:sp>
        <p:nvSpPr>
          <p:cNvPr id="29" name="矩形: 圆角 28"/>
          <p:cNvSpPr/>
          <p:nvPr/>
        </p:nvSpPr>
        <p:spPr>
          <a:xfrm>
            <a:off x="4878467" y="1397474"/>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30" name="矩形: 圆角 29"/>
          <p:cNvSpPr/>
          <p:nvPr/>
        </p:nvSpPr>
        <p:spPr>
          <a:xfrm>
            <a:off x="4872990" y="1397635"/>
            <a:ext cx="100711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01</a:t>
            </a:r>
            <a:endParaRPr lang="zh-CN" altLang="en-US" sz="40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3"/>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Effect transition="in" filter="fade">
                                      <p:cBhvr>
                                        <p:cTn id="60" dur="500"/>
                                        <p:tgtEl>
                                          <p:spTgt spid="28"/>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50" presetClass="entr" presetSubtype="0" decel="10000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strVal val="#ppt_w+.3"/>
                                          </p:val>
                                        </p:tav>
                                        <p:tav tm="100000">
                                          <p:val>
                                            <p:strVal val="#ppt_w"/>
                                          </p:val>
                                        </p:tav>
                                      </p:tavLst>
                                    </p:anim>
                                    <p:anim calcmode="lin" valueType="num">
                                      <p:cBhvr>
                                        <p:cTn id="68" dur="1000" fill="hold"/>
                                        <p:tgtEl>
                                          <p:spTgt spid="15"/>
                                        </p:tgtEl>
                                        <p:attrNameLst>
                                          <p:attrName>ppt_h</p:attrName>
                                        </p:attrNameLst>
                                      </p:cBhvr>
                                      <p:tavLst>
                                        <p:tav tm="0">
                                          <p:val>
                                            <p:strVal val="#ppt_h"/>
                                          </p:val>
                                        </p:tav>
                                        <p:tav tm="100000">
                                          <p:val>
                                            <p:strVal val="#ppt_h"/>
                                          </p:val>
                                        </p:tav>
                                      </p:tavLst>
                                    </p:anim>
                                    <p:animEffect transition="in" filter="fade">
                                      <p:cBhvr>
                                        <p:cTn id="69" dur="1000"/>
                                        <p:tgtEl>
                                          <p:spTgt spid="15"/>
                                        </p:tgtEl>
                                      </p:cBhvr>
                                    </p:animEffect>
                                  </p:childTnLst>
                                </p:cTn>
                              </p:par>
                            </p:childTnLst>
                          </p:cTn>
                        </p:par>
                        <p:par>
                          <p:cTn id="70" fill="hold">
                            <p:stCondLst>
                              <p:cond delay="2000"/>
                            </p:stCondLst>
                            <p:childTnLst>
                              <p:par>
                                <p:cTn id="71" presetID="53" presetClass="entr" presetSubtype="16"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childTnLst>
                          </p:cTn>
                        </p:par>
                        <p:par>
                          <p:cTn id="76" fill="hold">
                            <p:stCondLst>
                              <p:cond delay="2500"/>
                            </p:stCondLst>
                            <p:childTnLst>
                              <p:par>
                                <p:cTn id="77" presetID="22" presetClass="entr" presetSubtype="8"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500"/>
                                        <p:tgtEl>
                                          <p:spTgt spid="25"/>
                                        </p:tgtEl>
                                      </p:cBhvr>
                                    </p:animEffect>
                                  </p:childTnLst>
                                </p:cTn>
                              </p:par>
                              <p:par>
                                <p:cTn id="80" presetID="50" presetClass="entr" presetSubtype="0" decel="10000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1000" fill="hold"/>
                                        <p:tgtEl>
                                          <p:spTgt spid="16"/>
                                        </p:tgtEl>
                                        <p:attrNameLst>
                                          <p:attrName>ppt_w</p:attrName>
                                        </p:attrNameLst>
                                      </p:cBhvr>
                                      <p:tavLst>
                                        <p:tav tm="0">
                                          <p:val>
                                            <p:strVal val="#ppt_w+.3"/>
                                          </p:val>
                                        </p:tav>
                                        <p:tav tm="100000">
                                          <p:val>
                                            <p:strVal val="#ppt_w"/>
                                          </p:val>
                                        </p:tav>
                                      </p:tavLst>
                                    </p:anim>
                                    <p:anim calcmode="lin" valueType="num">
                                      <p:cBhvr>
                                        <p:cTn id="83" dur="1000" fill="hold"/>
                                        <p:tgtEl>
                                          <p:spTgt spid="16"/>
                                        </p:tgtEl>
                                        <p:attrNameLst>
                                          <p:attrName>ppt_h</p:attrName>
                                        </p:attrNameLst>
                                      </p:cBhvr>
                                      <p:tavLst>
                                        <p:tav tm="0">
                                          <p:val>
                                            <p:strVal val="#ppt_h"/>
                                          </p:val>
                                        </p:tav>
                                        <p:tav tm="100000">
                                          <p:val>
                                            <p:strVal val="#ppt_h"/>
                                          </p:val>
                                        </p:tav>
                                      </p:tavLst>
                                    </p:anim>
                                    <p:animEffect transition="in" filter="fade">
                                      <p:cBhvr>
                                        <p:cTn id="84" dur="1000"/>
                                        <p:tgtEl>
                                          <p:spTgt spid="16"/>
                                        </p:tgtEl>
                                      </p:cBhvr>
                                    </p:animEffect>
                                  </p:childTnLst>
                                </p:cTn>
                              </p:par>
                            </p:childTnLst>
                          </p:cTn>
                        </p:par>
                        <p:par>
                          <p:cTn id="85" fill="hold">
                            <p:stCondLst>
                              <p:cond delay="3000"/>
                            </p:stCondLst>
                            <p:childTnLst>
                              <p:par>
                                <p:cTn id="86" presetID="53" presetClass="entr" presetSubtype="16"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animEffect transition="in" filter="fade">
                                      <p:cBhvr>
                                        <p:cTn id="90" dur="500"/>
                                        <p:tgtEl>
                                          <p:spTgt spid="24"/>
                                        </p:tgtEl>
                                      </p:cBhvr>
                                    </p:animEffect>
                                  </p:childTnLst>
                                </p:cTn>
                              </p:par>
                            </p:childTnLst>
                          </p:cTn>
                        </p:par>
                        <p:par>
                          <p:cTn id="91" fill="hold">
                            <p:stCondLst>
                              <p:cond delay="3500"/>
                            </p:stCondLst>
                            <p:childTnLst>
                              <p:par>
                                <p:cTn id="92" presetID="22" presetClass="entr" presetSubtype="8"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left)">
                                      <p:cBhvr>
                                        <p:cTn id="94" dur="500"/>
                                        <p:tgtEl>
                                          <p:spTgt spid="4"/>
                                        </p:tgtEl>
                                      </p:cBhvr>
                                    </p:animEffect>
                                  </p:childTnLst>
                                </p:cTn>
                              </p:par>
                              <p:par>
                                <p:cTn id="95" presetID="50" presetClass="entr" presetSubtype="0" decel="100000"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p:cTn id="97" dur="1000" fill="hold"/>
                                        <p:tgtEl>
                                          <p:spTgt spid="17"/>
                                        </p:tgtEl>
                                        <p:attrNameLst>
                                          <p:attrName>ppt_w</p:attrName>
                                        </p:attrNameLst>
                                      </p:cBhvr>
                                      <p:tavLst>
                                        <p:tav tm="0">
                                          <p:val>
                                            <p:strVal val="#ppt_w+.3"/>
                                          </p:val>
                                        </p:tav>
                                        <p:tav tm="100000">
                                          <p:val>
                                            <p:strVal val="#ppt_w"/>
                                          </p:val>
                                        </p:tav>
                                      </p:tavLst>
                                    </p:anim>
                                    <p:anim calcmode="lin" valueType="num">
                                      <p:cBhvr>
                                        <p:cTn id="98" dur="1000" fill="hold"/>
                                        <p:tgtEl>
                                          <p:spTgt spid="17"/>
                                        </p:tgtEl>
                                        <p:attrNameLst>
                                          <p:attrName>ppt_h</p:attrName>
                                        </p:attrNameLst>
                                      </p:cBhvr>
                                      <p:tavLst>
                                        <p:tav tm="0">
                                          <p:val>
                                            <p:strVal val="#ppt_h"/>
                                          </p:val>
                                        </p:tav>
                                        <p:tav tm="100000">
                                          <p:val>
                                            <p:strVal val="#ppt_h"/>
                                          </p:val>
                                        </p:tav>
                                      </p:tavLst>
                                    </p:anim>
                                    <p:animEffect transition="in" filter="fade">
                                      <p:cBhvr>
                                        <p:cTn id="9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14" grpId="0"/>
      <p:bldP spid="15" grpId="0"/>
      <p:bldP spid="16" grpId="0"/>
      <p:bldP spid="17" grpId="0"/>
      <p:bldP spid="18" grpId="0"/>
      <p:bldP spid="4" grpId="0" animBg="1"/>
      <p:bldP spid="24" grpId="0" bldLvl="0" animBg="1"/>
      <p:bldP spid="25" grpId="0" animBg="1"/>
      <p:bldP spid="26" grpId="0" bldLvl="0" animBg="1"/>
      <p:bldP spid="27" grpId="0" animBg="1"/>
      <p:bldP spid="28" grpId="0" bldLvl="0" animBg="1"/>
      <p:bldP spid="29" grpId="0" animBg="1"/>
      <p:bldP spid="3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83478" y="1041401"/>
            <a:ext cx="10700422" cy="6018278"/>
          </a:xfrm>
          <a:prstGeom prst="rect">
            <a:avLst/>
          </a:prstGeom>
        </p:spPr>
      </p:pic>
      <p:sp>
        <p:nvSpPr>
          <p:cNvPr id="3" name="矩形 2"/>
          <p:cNvSpPr/>
          <p:nvPr/>
        </p:nvSpPr>
        <p:spPr>
          <a:xfrm>
            <a:off x="3747897" y="4050540"/>
            <a:ext cx="7021703" cy="1731243"/>
          </a:xfrm>
          <a:prstGeom prst="rect">
            <a:avLst/>
          </a:prstGeom>
        </p:spPr>
        <p:txBody>
          <a:bodyPr vert="horz" wrap="square">
            <a:spAutoFit/>
          </a:bodyPr>
          <a:lstStyle/>
          <a:p>
            <a:pPr>
              <a:lnSpc>
                <a:spcPts val="3300"/>
              </a:lnSpc>
            </a:pPr>
            <a:r>
              <a:rPr lang="zh-CN" altLang="en-US" sz="2400" dirty="0">
                <a:solidFill>
                  <a:schemeClr val="tx1">
                    <a:lumMod val="85000"/>
                    <a:lumOff val="15000"/>
                  </a:schemeClr>
                </a:solidFill>
                <a:cs typeface="+mn-ea"/>
                <a:sym typeface="+mn-lt"/>
              </a:rPr>
              <a:t>凡学之道   严师为难</a:t>
            </a:r>
            <a:endParaRPr lang="en-US" altLang="zh-CN" sz="2400" dirty="0">
              <a:solidFill>
                <a:schemeClr val="tx1">
                  <a:lumMod val="85000"/>
                  <a:lumOff val="15000"/>
                </a:schemeClr>
              </a:solidFill>
              <a:cs typeface="+mn-ea"/>
              <a:sym typeface="+mn-lt"/>
            </a:endParaRPr>
          </a:p>
          <a:p>
            <a:pPr>
              <a:lnSpc>
                <a:spcPts val="3300"/>
              </a:lnSpc>
            </a:pPr>
            <a:r>
              <a:rPr lang="zh-CN" altLang="en-US" sz="2400" dirty="0">
                <a:solidFill>
                  <a:schemeClr val="tx1">
                    <a:lumMod val="85000"/>
                    <a:lumOff val="15000"/>
                  </a:schemeClr>
                </a:solidFill>
                <a:cs typeface="+mn-ea"/>
                <a:sym typeface="+mn-lt"/>
              </a:rPr>
              <a:t>师严然后道尊，道尊然后民知敬学。”</a:t>
            </a:r>
            <a:endParaRPr lang="en-US" altLang="zh-CN" sz="2400" dirty="0">
              <a:solidFill>
                <a:schemeClr val="tx1">
                  <a:lumMod val="85000"/>
                  <a:lumOff val="15000"/>
                </a:schemeClr>
              </a:solidFill>
              <a:cs typeface="+mn-ea"/>
              <a:sym typeface="+mn-lt"/>
            </a:endParaRPr>
          </a:p>
          <a:p>
            <a:pPr>
              <a:lnSpc>
                <a:spcPts val="3300"/>
              </a:lnSpc>
            </a:pPr>
            <a:r>
              <a:rPr lang="zh-CN" altLang="en-US" sz="2400" dirty="0">
                <a:solidFill>
                  <a:schemeClr val="tx1">
                    <a:lumMod val="85000"/>
                    <a:lumOff val="15000"/>
                  </a:schemeClr>
                </a:solidFill>
                <a:cs typeface="+mn-ea"/>
                <a:sym typeface="+mn-lt"/>
              </a:rPr>
              <a:t>求学路上，尊师是最难的，却也是最重要的。</a:t>
            </a:r>
            <a:endParaRPr lang="en-US" altLang="zh-CN" sz="2400" dirty="0">
              <a:solidFill>
                <a:schemeClr val="tx1">
                  <a:lumMod val="85000"/>
                  <a:lumOff val="15000"/>
                </a:schemeClr>
              </a:solidFill>
              <a:cs typeface="+mn-ea"/>
              <a:sym typeface="+mn-lt"/>
            </a:endParaRPr>
          </a:p>
          <a:p>
            <a:pPr>
              <a:lnSpc>
                <a:spcPts val="3300"/>
              </a:lnSpc>
            </a:pPr>
            <a:r>
              <a:rPr lang="zh-CN" altLang="en-US" sz="2400" dirty="0">
                <a:solidFill>
                  <a:schemeClr val="tx1">
                    <a:lumMod val="85000"/>
                    <a:lumOff val="15000"/>
                  </a:schemeClr>
                </a:solidFill>
                <a:cs typeface="+mn-ea"/>
                <a:sym typeface="+mn-lt"/>
              </a:rPr>
              <a:t>教师节将至，祝所有辛勤工作的老师们，节日快乐！</a:t>
            </a:r>
            <a:endParaRPr lang="zh-CN" altLang="en-US" sz="2400" dirty="0">
              <a:solidFill>
                <a:schemeClr val="tx1">
                  <a:lumMod val="85000"/>
                  <a:lumOff val="15000"/>
                </a:schemeClr>
              </a:solidFill>
              <a:cs typeface="+mn-ea"/>
              <a:sym typeface="+mn-lt"/>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041" y="864808"/>
            <a:ext cx="4483100" cy="3362325"/>
          </a:xfrm>
          <a:prstGeom prst="rect">
            <a:avLst/>
          </a:prstGeom>
        </p:spPr>
      </p:pic>
      <p:grpSp>
        <p:nvGrpSpPr>
          <p:cNvPr id="9" name="组合 8"/>
          <p:cNvGrpSpPr/>
          <p:nvPr/>
        </p:nvGrpSpPr>
        <p:grpSpPr>
          <a:xfrm>
            <a:off x="7632700" y="1076217"/>
            <a:ext cx="2324100" cy="1638300"/>
            <a:chOff x="7632700" y="1076217"/>
            <a:chExt cx="2324100" cy="1638300"/>
          </a:xfrm>
        </p:grpSpPr>
        <p:sp>
          <p:nvSpPr>
            <p:cNvPr id="6" name="思想气泡: 云 5"/>
            <p:cNvSpPr/>
            <p:nvPr/>
          </p:nvSpPr>
          <p:spPr>
            <a:xfrm>
              <a:off x="7632700" y="1076217"/>
              <a:ext cx="2324100" cy="1638300"/>
            </a:xfrm>
            <a:prstGeom prst="cloudCallout">
              <a:avLst>
                <a:gd name="adj1" fmla="val -63435"/>
                <a:gd name="adj2" fmla="val 17565"/>
              </a:avLst>
            </a:prstGeom>
            <a:noFill/>
            <a:ln w="38100">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969948" y="1462611"/>
              <a:ext cx="1619250" cy="584775"/>
            </a:xfrm>
            <a:prstGeom prst="rect">
              <a:avLst/>
            </a:prstGeom>
            <a:noFill/>
          </p:spPr>
          <p:txBody>
            <a:bodyPr wrap="square" rtlCol="0">
              <a:spAutoFit/>
            </a:bodyPr>
            <a:lstStyle/>
            <a:p>
              <a:pPr algn="dist"/>
              <a:r>
                <a:rPr lang="zh-CN" altLang="en-US" sz="3200" b="1" dirty="0">
                  <a:solidFill>
                    <a:srgbClr val="024647"/>
                  </a:solidFill>
                </a:rPr>
                <a:t>结束语</a:t>
              </a:r>
              <a:endParaRPr lang="zh-CN" altLang="en-US" sz="3200" b="1" dirty="0">
                <a:solidFill>
                  <a:srgbClr val="024647"/>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strVal val="#ppt_w+.3"/>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animEffect transition="in" filter="fade">
                                      <p:cBhvr>
                                        <p:cTn id="9" dur="1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
                                        </p:tgtEl>
                                        <p:attrNameLst>
                                          <p:attrName>ppt_y</p:attrName>
                                        </p:attrNameLst>
                                      </p:cBhvr>
                                      <p:tavLst>
                                        <p:tav tm="0">
                                          <p:val>
                                            <p:strVal val="#ppt_y"/>
                                          </p:val>
                                        </p:tav>
                                        <p:tav tm="100000">
                                          <p:val>
                                            <p:strVal val="#ppt_y"/>
                                          </p:val>
                                        </p:tav>
                                      </p:tavLst>
                                    </p:anim>
                                    <p:anim calcmode="lin" valueType="num">
                                      <p:cBhvr>
                                        <p:cTn id="2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剪去对角 7"/>
          <p:cNvSpPr/>
          <p:nvPr/>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p:cNvSpPr/>
          <p:nvPr/>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形状 5"/>
          <p:cNvSpPr/>
          <p:nvPr/>
        </p:nvSpPr>
        <p:spPr>
          <a:xfrm flipH="1">
            <a:off x="9568982" y="4218146"/>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2925" y="-76201"/>
            <a:ext cx="13515121" cy="7601362"/>
          </a:xfrm>
          <a:prstGeom prst="rect">
            <a:avLst/>
          </a:prstGeom>
        </p:spPr>
      </p:pic>
      <p:pic>
        <p:nvPicPr>
          <p:cNvPr id="10" name="图片 9"/>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GlowEdges trans="15000"/>
                    </a14:imgEffect>
                    <a14:imgEffect>
                      <a14:brightnessContrast bright="-4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238287" y="-534855"/>
            <a:ext cx="12192000" cy="6857194"/>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798" y="-1543557"/>
            <a:ext cx="14073348" cy="7915328"/>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534855"/>
            <a:ext cx="10363200" cy="5828615"/>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110090"/>
            <a:ext cx="2908300" cy="2908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10000">
        <p14:window dir="vert"/>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strVal val="#ppt_w+.3"/>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剪去对角 7"/>
          <p:cNvSpPr/>
          <p:nvPr/>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p:cNvSpPr/>
          <p:nvPr/>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形状 5"/>
          <p:cNvSpPr/>
          <p:nvPr/>
        </p:nvSpPr>
        <p:spPr>
          <a:xfrm flipH="1">
            <a:off x="9570796" y="4259569"/>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39154" y="316592"/>
            <a:ext cx="10766028" cy="6055179"/>
          </a:xfrm>
          <a:prstGeom prst="rect">
            <a:avLst/>
          </a:prstGeom>
        </p:spPr>
      </p:pic>
      <p:pic>
        <p:nvPicPr>
          <p:cNvPr id="22" name="图片 21"/>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GlowEdges trans="15000"/>
                    </a14:imgEffect>
                    <a14:imgEffect>
                      <a14:brightnessContrast bright="-4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535723" y="-420554"/>
            <a:ext cx="10477320" cy="5892800"/>
          </a:xfrm>
          <a:prstGeom prst="rect">
            <a:avLst/>
          </a:prstGeom>
        </p:spPr>
      </p:pic>
      <p:sp>
        <p:nvSpPr>
          <p:cNvPr id="3" name="矩形 2"/>
          <p:cNvSpPr/>
          <p:nvPr/>
        </p:nvSpPr>
        <p:spPr>
          <a:xfrm>
            <a:off x="3087848" y="3688111"/>
            <a:ext cx="6030818" cy="733534"/>
          </a:xfrm>
          <a:prstGeom prst="rect">
            <a:avLst/>
          </a:prstGeom>
        </p:spPr>
        <p:txBody>
          <a:bodyPr wrap="none" anchor="ctr">
            <a:spAutoFit/>
          </a:bodyPr>
          <a:lstStyle/>
          <a:p>
            <a:pPr algn="ctr">
              <a:lnSpc>
                <a:spcPts val="5000"/>
              </a:lnSpc>
            </a:pPr>
            <a:r>
              <a:rPr lang="zh-CN" altLang="en-US" sz="6000" b="1" spc="600" dirty="0">
                <a:solidFill>
                  <a:srgbClr val="024647"/>
                </a:solidFill>
                <a:cs typeface="+mn-ea"/>
                <a:sym typeface="+mn-lt"/>
              </a:rPr>
              <a:t>中国教师节简介</a:t>
            </a:r>
            <a:endParaRPr lang="zh-CN" altLang="en-US" sz="6000" spc="600" dirty="0">
              <a:cs typeface="+mn-ea"/>
              <a:sym typeface="+mn-lt"/>
            </a:endParaRPr>
          </a:p>
        </p:txBody>
      </p:sp>
      <p:pic>
        <p:nvPicPr>
          <p:cNvPr id="34"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657" y="-985501"/>
            <a:ext cx="10363200" cy="5828615"/>
          </a:xfrm>
          <a:prstGeom prst="rect">
            <a:avLst/>
          </a:prstGeom>
        </p:spPr>
      </p:pic>
      <p:sp>
        <p:nvSpPr>
          <p:cNvPr id="35" name="矩形: 圆角 34"/>
          <p:cNvSpPr/>
          <p:nvPr/>
        </p:nvSpPr>
        <p:spPr>
          <a:xfrm>
            <a:off x="4584700" y="2137410"/>
            <a:ext cx="295910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PRAT  01</a:t>
            </a:r>
            <a:endParaRPr lang="zh-CN" altLang="en-US" sz="4000" dirty="0">
              <a:cs typeface="+mn-ea"/>
              <a:sym typeface="+mn-lt"/>
            </a:endParaRPr>
          </a:p>
        </p:txBody>
      </p:sp>
      <p:pic>
        <p:nvPicPr>
          <p:cNvPr id="36" name="图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269" y="843482"/>
            <a:ext cx="2204517" cy="22045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p:cTn id="4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3" grpId="0" build="p"/>
      <p:bldP spid="3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71481" y="2059662"/>
            <a:ext cx="4560419" cy="1989006"/>
          </a:xfrm>
          <a:prstGeom prst="rect">
            <a:avLst/>
          </a:prstGeom>
        </p:spPr>
        <p:txBody>
          <a:bodyPr wrap="square">
            <a:spAutoFit/>
          </a:bodyPr>
          <a:lstStyle/>
          <a:p>
            <a:pPr algn="just">
              <a:lnSpc>
                <a:spcPts val="3000"/>
              </a:lnSpc>
            </a:pPr>
            <a:r>
              <a:rPr lang="zh-CN" altLang="en-US" dirty="0">
                <a:solidFill>
                  <a:schemeClr val="tx1">
                    <a:lumMod val="75000"/>
                    <a:lumOff val="25000"/>
                  </a:schemeClr>
                </a:solidFill>
                <a:cs typeface="+mn-ea"/>
                <a:sym typeface="+mn-lt"/>
              </a:rPr>
              <a:t>教师节，旨在肯定教师为教育事业所做的贡献。在中国近现代史上，多次以不同的日期作为过教师节。直至</a:t>
            </a:r>
            <a:r>
              <a:rPr lang="en-US" altLang="zh-CN" dirty="0">
                <a:solidFill>
                  <a:schemeClr val="tx1">
                    <a:lumMod val="75000"/>
                    <a:lumOff val="25000"/>
                  </a:schemeClr>
                </a:solidFill>
                <a:cs typeface="+mn-ea"/>
                <a:sym typeface="+mn-lt"/>
              </a:rPr>
              <a:t>1985</a:t>
            </a:r>
            <a:r>
              <a:rPr lang="zh-CN" altLang="en-US" dirty="0">
                <a:solidFill>
                  <a:schemeClr val="tx1">
                    <a:lumMod val="75000"/>
                    <a:lumOff val="25000"/>
                  </a:schemeClr>
                </a:solidFill>
                <a:cs typeface="+mn-ea"/>
                <a:sym typeface="+mn-lt"/>
              </a:rPr>
              <a:t>年，第六届全国人大常委会第九次会议通过了国务院关于建立教师节的议案，才真正确定了。</a:t>
            </a:r>
            <a:endParaRPr lang="zh-CN" altLang="en-US" dirty="0">
              <a:solidFill>
                <a:schemeClr val="tx1">
                  <a:lumMod val="75000"/>
                  <a:lumOff val="25000"/>
                </a:schemeClr>
              </a:solidFill>
              <a:cs typeface="+mn-ea"/>
              <a:sym typeface="+mn-lt"/>
            </a:endParaRPr>
          </a:p>
        </p:txBody>
      </p:sp>
      <p:sp>
        <p:nvSpPr>
          <p:cNvPr id="11" name="矩形 10"/>
          <p:cNvSpPr/>
          <p:nvPr/>
        </p:nvSpPr>
        <p:spPr>
          <a:xfrm>
            <a:off x="4875837" y="4609342"/>
            <a:ext cx="4956063" cy="954107"/>
          </a:xfrm>
          <a:prstGeom prst="rect">
            <a:avLst/>
          </a:prstGeom>
        </p:spPr>
        <p:txBody>
          <a:bodyPr wrap="square">
            <a:spAutoFit/>
          </a:bodyPr>
          <a:lstStyle/>
          <a:p>
            <a:pPr algn="ctr"/>
            <a:r>
              <a:rPr lang="en-US" altLang="zh-CN" sz="2800" b="1" spc="300" dirty="0">
                <a:solidFill>
                  <a:srgbClr val="F6BB00"/>
                </a:solidFill>
                <a:cs typeface="+mn-ea"/>
                <a:sym typeface="+mn-lt"/>
              </a:rPr>
              <a:t>1985</a:t>
            </a:r>
            <a:r>
              <a:rPr lang="zh-CN" altLang="en-US" sz="2800" b="1" spc="300" dirty="0">
                <a:solidFill>
                  <a:srgbClr val="F6BB00"/>
                </a:solidFill>
                <a:cs typeface="+mn-ea"/>
                <a:sym typeface="+mn-lt"/>
              </a:rPr>
              <a:t>年</a:t>
            </a:r>
            <a:r>
              <a:rPr lang="en-US" altLang="zh-CN" sz="2800" b="1" spc="300" dirty="0">
                <a:solidFill>
                  <a:srgbClr val="F6BB00"/>
                </a:solidFill>
                <a:cs typeface="+mn-ea"/>
                <a:sym typeface="+mn-lt"/>
              </a:rPr>
              <a:t>9</a:t>
            </a:r>
            <a:r>
              <a:rPr lang="zh-CN" altLang="en-US" sz="2800" b="1" spc="300" dirty="0">
                <a:solidFill>
                  <a:srgbClr val="F6BB00"/>
                </a:solidFill>
                <a:cs typeface="+mn-ea"/>
                <a:sym typeface="+mn-lt"/>
              </a:rPr>
              <a:t>月</a:t>
            </a:r>
            <a:r>
              <a:rPr lang="en-US" altLang="zh-CN" sz="2800" b="1" spc="300" dirty="0">
                <a:solidFill>
                  <a:srgbClr val="F6BB00"/>
                </a:solidFill>
                <a:cs typeface="+mn-ea"/>
                <a:sym typeface="+mn-lt"/>
              </a:rPr>
              <a:t>10</a:t>
            </a:r>
            <a:r>
              <a:rPr lang="zh-CN" altLang="en-US" sz="2800" b="1" spc="300" dirty="0">
                <a:solidFill>
                  <a:srgbClr val="F6BB00"/>
                </a:solidFill>
                <a:cs typeface="+mn-ea"/>
                <a:sym typeface="+mn-lt"/>
              </a:rPr>
              <a:t>日</a:t>
            </a:r>
            <a:endParaRPr lang="en-US" altLang="zh-CN" sz="2800" b="1" spc="300" dirty="0">
              <a:solidFill>
                <a:srgbClr val="F6BB00"/>
              </a:solidFill>
              <a:cs typeface="+mn-ea"/>
              <a:sym typeface="+mn-lt"/>
            </a:endParaRPr>
          </a:p>
          <a:p>
            <a:pPr algn="ctr"/>
            <a:r>
              <a:rPr lang="zh-CN" altLang="en-US" sz="2800" b="1" spc="300" dirty="0">
                <a:solidFill>
                  <a:srgbClr val="F6BB00"/>
                </a:solidFill>
                <a:cs typeface="+mn-ea"/>
                <a:sym typeface="+mn-lt"/>
              </a:rPr>
              <a:t>为中国第一个教师节</a:t>
            </a:r>
            <a:endParaRPr lang="zh-CN" altLang="en-US" sz="2800" b="1" spc="300" dirty="0">
              <a:solidFill>
                <a:srgbClr val="F6BB00"/>
              </a:solidFill>
              <a:cs typeface="+mn-ea"/>
              <a:sym typeface="+mn-lt"/>
            </a:endParaRPr>
          </a:p>
        </p:txBody>
      </p:sp>
      <p:sp>
        <p:nvSpPr>
          <p:cNvPr id="4" name="矩形 3"/>
          <p:cNvSpPr/>
          <p:nvPr/>
        </p:nvSpPr>
        <p:spPr>
          <a:xfrm flipH="1">
            <a:off x="3797616" y="2170536"/>
            <a:ext cx="738664" cy="1989006"/>
          </a:xfrm>
          <a:prstGeom prst="rect">
            <a:avLst/>
          </a:prstGeom>
        </p:spPr>
        <p:txBody>
          <a:bodyPr vert="eaVert" wrap="square">
            <a:spAutoFit/>
          </a:bodyPr>
          <a:lstStyle/>
          <a:p>
            <a:pPr algn="ctr"/>
            <a:r>
              <a:rPr lang="zh-CN" altLang="en-US" sz="3600" b="1" dirty="0">
                <a:solidFill>
                  <a:srgbClr val="024647"/>
                </a:solidFill>
                <a:cs typeface="+mn-ea"/>
                <a:sym typeface="+mn-lt"/>
              </a:rPr>
              <a:t>教  师  节</a:t>
            </a:r>
            <a:endParaRPr lang="zh-CN" altLang="en-US" sz="3600" b="1" dirty="0">
              <a:solidFill>
                <a:srgbClr val="024647"/>
              </a:solidFill>
              <a:cs typeface="+mn-ea"/>
              <a:sym typeface="+mn-lt"/>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1387305" y="2641614"/>
            <a:ext cx="3129477" cy="3747028"/>
          </a:xfrm>
          <a:prstGeom prst="rect">
            <a:avLst/>
          </a:prstGeom>
        </p:spPr>
      </p:pic>
      <p:sp>
        <p:nvSpPr>
          <p:cNvPr id="8" name="矩形 7"/>
          <p:cNvSpPr/>
          <p:nvPr/>
        </p:nvSpPr>
        <p:spPr>
          <a:xfrm>
            <a:off x="2148505" y="763689"/>
            <a:ext cx="4736554"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中国教师节简介</a:t>
            </a:r>
            <a:endParaRPr lang="en-US" altLang="zh-CN" sz="3200" b="1" dirty="0">
              <a:solidFill>
                <a:srgbClr val="024647"/>
              </a:solidFill>
              <a:cs typeface="+mn-ea"/>
              <a:sym typeface="+mn-lt"/>
            </a:endParaRPr>
          </a:p>
        </p:txBody>
      </p:sp>
      <p:sp>
        <p:nvSpPr>
          <p:cNvPr id="9" name="矩形: 圆角 8"/>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2" name="矩形: 圆角 11"/>
          <p:cNvSpPr/>
          <p:nvPr/>
        </p:nvSpPr>
        <p:spPr>
          <a:xfrm>
            <a:off x="1879850" y="832886"/>
            <a:ext cx="840651" cy="651140"/>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01</a:t>
            </a:r>
            <a:endParaRPr lang="zh-CN" altLang="en-US" sz="40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3"/>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4"/>
                                        </p:tgtEl>
                                        <p:attrNameLst>
                                          <p:attrName>ppt_y</p:attrName>
                                        </p:attrNameLst>
                                      </p:cBhvr>
                                      <p:tavLst>
                                        <p:tav tm="0">
                                          <p:val>
                                            <p:strVal val="#ppt_y"/>
                                          </p:val>
                                        </p:tav>
                                        <p:tav tm="100000">
                                          <p:val>
                                            <p:strVal val="#ppt_y"/>
                                          </p:val>
                                        </p:tav>
                                      </p:tavLst>
                                    </p:anim>
                                    <p:anim calcmode="lin" valueType="num">
                                      <p:cBhvr>
                                        <p:cTn id="3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p:cTn id="46"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47"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48" dur="1000"/>
                                        <p:tgtEl>
                                          <p:spTgt spid="1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anim calcmode="lin" valueType="num">
                                      <p:cBhvr>
                                        <p:cTn id="53" dur="1000" fill="hold"/>
                                        <p:tgtEl>
                                          <p:spTgt spid="11">
                                            <p:txEl>
                                              <p:pRg st="1" end="1"/>
                                            </p:txEl>
                                          </p:spTgt>
                                        </p:tgtEl>
                                        <p:attrNameLst>
                                          <p:attrName>ppt_w</p:attrName>
                                        </p:attrNameLst>
                                      </p:cBhvr>
                                      <p:tavLst>
                                        <p:tav tm="0">
                                          <p:val>
                                            <p:strVal val="#ppt_w+.3"/>
                                          </p:val>
                                        </p:tav>
                                        <p:tav tm="100000">
                                          <p:val>
                                            <p:strVal val="#ppt_w"/>
                                          </p:val>
                                        </p:tav>
                                      </p:tavLst>
                                    </p:anim>
                                    <p:anim calcmode="lin" valueType="num">
                                      <p:cBhvr>
                                        <p:cTn id="54" dur="1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55"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4" grpId="0"/>
      <p:bldP spid="8" grpId="0"/>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rot="16200000">
            <a:off x="535521" y="1462807"/>
            <a:ext cx="3747030" cy="3395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a:cs typeface="+mn-ea"/>
              <a:sym typeface="+mn-lt"/>
            </a:endParaRPr>
          </a:p>
        </p:txBody>
      </p:sp>
      <p:sp>
        <p:nvSpPr>
          <p:cNvPr id="13" name="矩形 12"/>
          <p:cNvSpPr/>
          <p:nvPr/>
        </p:nvSpPr>
        <p:spPr>
          <a:xfrm>
            <a:off x="1858564" y="2239977"/>
            <a:ext cx="5817245" cy="3493264"/>
          </a:xfrm>
          <a:prstGeom prst="rect">
            <a:avLst/>
          </a:prstGeom>
        </p:spPr>
        <p:txBody>
          <a:bodyPr vert="horz" wrap="square">
            <a:spAutoFit/>
          </a:bodyPr>
          <a:lstStyle/>
          <a:p>
            <a:pPr algn="just">
              <a:lnSpc>
                <a:spcPts val="3000"/>
              </a:lnSpc>
            </a:pPr>
            <a:r>
              <a:rPr lang="zh-CN" altLang="en-US" sz="1600" dirty="0">
                <a:solidFill>
                  <a:schemeClr val="tx1">
                    <a:lumMod val="85000"/>
                    <a:lumOff val="15000"/>
                  </a:schemeClr>
                </a:solidFill>
                <a:cs typeface="+mn-ea"/>
                <a:sym typeface="+mn-lt"/>
              </a:rPr>
              <a:t>       就是提高人们对教师为教育事业所做贡献的认识和评价。</a:t>
            </a:r>
            <a:r>
              <a:rPr lang="en-US" altLang="zh-CN" sz="1600" dirty="0">
                <a:solidFill>
                  <a:schemeClr val="tx1">
                    <a:lumMod val="85000"/>
                    <a:lumOff val="15000"/>
                  </a:schemeClr>
                </a:solidFill>
                <a:cs typeface="+mn-ea"/>
                <a:sym typeface="+mn-lt"/>
              </a:rPr>
              <a:t>1931</a:t>
            </a:r>
            <a:r>
              <a:rPr lang="zh-CN" altLang="en-US" sz="1600" dirty="0">
                <a:solidFill>
                  <a:schemeClr val="tx1">
                    <a:lumMod val="85000"/>
                    <a:lumOff val="15000"/>
                  </a:schemeClr>
                </a:solidFill>
                <a:cs typeface="+mn-ea"/>
                <a:sym typeface="+mn-lt"/>
              </a:rPr>
              <a:t>年，教育家邰爽秋、程其保等在南京中央大学集会，发表要求“改善教师待遇，保障教师工作和增进教师修养”的宣言，并议定</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日为教师节，也称双六节。不久，国民党政府先是同意</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日为教师节，后又将教师节改为</a:t>
            </a:r>
            <a:r>
              <a:rPr lang="en-US" altLang="zh-CN" sz="1600" dirty="0">
                <a:solidFill>
                  <a:schemeClr val="tx1">
                    <a:lumMod val="85000"/>
                    <a:lumOff val="15000"/>
                  </a:schemeClr>
                </a:solidFill>
                <a:cs typeface="+mn-ea"/>
                <a:sym typeface="+mn-lt"/>
              </a:rPr>
              <a:t>8</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27</a:t>
            </a:r>
            <a:r>
              <a:rPr lang="zh-CN" altLang="en-US" sz="1600" dirty="0">
                <a:solidFill>
                  <a:schemeClr val="tx1">
                    <a:lumMod val="85000"/>
                    <a:lumOff val="15000"/>
                  </a:schemeClr>
                </a:solidFill>
                <a:cs typeface="+mn-ea"/>
                <a:sym typeface="+mn-lt"/>
              </a:rPr>
              <a:t>日 </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孔子生日</a:t>
            </a:r>
            <a:r>
              <a:rPr lang="en-US" altLang="zh-CN" sz="1600" dirty="0">
                <a:solidFill>
                  <a:schemeClr val="tx1">
                    <a:lumMod val="85000"/>
                    <a:lumOff val="15000"/>
                  </a:schemeClr>
                </a:solidFill>
                <a:cs typeface="+mn-ea"/>
                <a:sym typeface="+mn-lt"/>
              </a:rPr>
              <a:t>)</a:t>
            </a:r>
            <a:r>
              <a:rPr lang="zh-CN" altLang="en-US" sz="1600" dirty="0">
                <a:solidFill>
                  <a:schemeClr val="tx1">
                    <a:lumMod val="85000"/>
                    <a:lumOff val="15000"/>
                  </a:schemeClr>
                </a:solidFill>
                <a:cs typeface="+mn-ea"/>
                <a:sym typeface="+mn-lt"/>
              </a:rPr>
              <a:t>。</a:t>
            </a:r>
            <a:endParaRPr lang="zh-CN" altLang="en-US" sz="1600" dirty="0">
              <a:solidFill>
                <a:schemeClr val="tx1">
                  <a:lumMod val="85000"/>
                  <a:lumOff val="15000"/>
                </a:schemeClr>
              </a:solidFill>
              <a:cs typeface="+mn-ea"/>
              <a:sym typeface="+mn-lt"/>
            </a:endParaRPr>
          </a:p>
          <a:p>
            <a:pPr algn="just">
              <a:lnSpc>
                <a:spcPts val="3000"/>
              </a:lnSpc>
            </a:pPr>
            <a:r>
              <a:rPr lang="zh-CN" altLang="en-US" sz="1600" dirty="0">
                <a:solidFill>
                  <a:schemeClr val="tx1">
                    <a:lumMod val="85000"/>
                    <a:lumOff val="15000"/>
                  </a:schemeClr>
                </a:solidFill>
                <a:cs typeface="+mn-ea"/>
                <a:sym typeface="+mn-lt"/>
              </a:rPr>
              <a:t>　　</a:t>
            </a:r>
            <a:r>
              <a:rPr lang="en-US" altLang="zh-CN" sz="1600" dirty="0">
                <a:solidFill>
                  <a:schemeClr val="tx1">
                    <a:lumMod val="85000"/>
                    <a:lumOff val="15000"/>
                  </a:schemeClr>
                </a:solidFill>
                <a:cs typeface="+mn-ea"/>
                <a:sym typeface="+mn-lt"/>
              </a:rPr>
              <a:t>1985</a:t>
            </a:r>
            <a:r>
              <a:rPr lang="zh-CN" altLang="en-US" sz="1600" dirty="0">
                <a:solidFill>
                  <a:schemeClr val="tx1">
                    <a:lumMod val="85000"/>
                    <a:lumOff val="15000"/>
                  </a:schemeClr>
                </a:solidFill>
                <a:cs typeface="+mn-ea"/>
                <a:sym typeface="+mn-lt"/>
              </a:rPr>
              <a:t>年</a:t>
            </a:r>
            <a:r>
              <a:rPr lang="en-US" altLang="zh-CN" sz="1600" dirty="0">
                <a:solidFill>
                  <a:schemeClr val="tx1">
                    <a:lumMod val="85000"/>
                    <a:lumOff val="15000"/>
                  </a:schemeClr>
                </a:solidFill>
                <a:cs typeface="+mn-ea"/>
                <a:sym typeface="+mn-lt"/>
              </a:rPr>
              <a:t>1</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21</a:t>
            </a:r>
            <a:r>
              <a:rPr lang="zh-CN" altLang="en-US" sz="1600" dirty="0">
                <a:solidFill>
                  <a:schemeClr val="tx1">
                    <a:lumMod val="85000"/>
                    <a:lumOff val="15000"/>
                  </a:schemeClr>
                </a:solidFill>
                <a:cs typeface="+mn-ea"/>
                <a:sym typeface="+mn-lt"/>
              </a:rPr>
              <a:t>日，第六届全国人大常委会第九次会议作出决议，将每年的</a:t>
            </a:r>
            <a:r>
              <a:rPr lang="en-US" altLang="zh-CN" sz="1600" dirty="0">
                <a:solidFill>
                  <a:schemeClr val="tx1">
                    <a:lumMod val="85000"/>
                    <a:lumOff val="15000"/>
                  </a:schemeClr>
                </a:solidFill>
                <a:cs typeface="+mn-ea"/>
                <a:sym typeface="+mn-lt"/>
              </a:rPr>
              <a:t>9</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10</a:t>
            </a:r>
            <a:r>
              <a:rPr lang="zh-CN" altLang="en-US" sz="1600" dirty="0">
                <a:solidFill>
                  <a:schemeClr val="tx1">
                    <a:lumMod val="85000"/>
                    <a:lumOff val="15000"/>
                  </a:schemeClr>
                </a:solidFill>
                <a:cs typeface="+mn-ea"/>
                <a:sym typeface="+mn-lt"/>
              </a:rPr>
              <a:t>日定为我国的教师节。</a:t>
            </a:r>
            <a:r>
              <a:rPr lang="en-US" altLang="zh-CN" sz="1600" dirty="0">
                <a:solidFill>
                  <a:schemeClr val="tx1">
                    <a:lumMod val="85000"/>
                    <a:lumOff val="15000"/>
                  </a:schemeClr>
                </a:solidFill>
                <a:cs typeface="+mn-ea"/>
                <a:sym typeface="+mn-lt"/>
              </a:rPr>
              <a:t>1985</a:t>
            </a:r>
            <a:r>
              <a:rPr lang="zh-CN" altLang="en-US" sz="1600" dirty="0">
                <a:solidFill>
                  <a:schemeClr val="tx1">
                    <a:lumMod val="85000"/>
                    <a:lumOff val="15000"/>
                  </a:schemeClr>
                </a:solidFill>
                <a:cs typeface="+mn-ea"/>
                <a:sym typeface="+mn-lt"/>
              </a:rPr>
              <a:t>年</a:t>
            </a:r>
            <a:r>
              <a:rPr lang="en-US" altLang="zh-CN" sz="1600" dirty="0">
                <a:solidFill>
                  <a:schemeClr val="tx1">
                    <a:lumMod val="85000"/>
                    <a:lumOff val="15000"/>
                  </a:schemeClr>
                </a:solidFill>
                <a:cs typeface="+mn-ea"/>
                <a:sym typeface="+mn-lt"/>
              </a:rPr>
              <a:t>9</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10</a:t>
            </a:r>
            <a:r>
              <a:rPr lang="zh-CN" altLang="en-US" sz="1600" dirty="0">
                <a:solidFill>
                  <a:schemeClr val="tx1">
                    <a:lumMod val="85000"/>
                    <a:lumOff val="15000"/>
                  </a:schemeClr>
                </a:solidFill>
                <a:cs typeface="+mn-ea"/>
                <a:sym typeface="+mn-lt"/>
              </a:rPr>
              <a:t>日，是中国恢复建立第一个教师节，从此以后，教师们便有了自己的节日。</a:t>
            </a:r>
            <a:endParaRPr lang="zh-CN" altLang="en-US" sz="1600" dirty="0">
              <a:solidFill>
                <a:schemeClr val="tx1">
                  <a:lumMod val="85000"/>
                  <a:lumOff val="15000"/>
                </a:schemeClr>
              </a:solidFill>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4814" y="2936264"/>
            <a:ext cx="4056018" cy="3795739"/>
          </a:xfrm>
          <a:prstGeom prst="rect">
            <a:avLst/>
          </a:prstGeom>
        </p:spPr>
      </p:pic>
      <p:sp>
        <p:nvSpPr>
          <p:cNvPr id="9" name="矩形 8"/>
          <p:cNvSpPr/>
          <p:nvPr/>
        </p:nvSpPr>
        <p:spPr>
          <a:xfrm>
            <a:off x="8085098" y="1823812"/>
            <a:ext cx="738664" cy="3029561"/>
          </a:xfrm>
          <a:prstGeom prst="rect">
            <a:avLst/>
          </a:prstGeom>
        </p:spPr>
        <p:txBody>
          <a:bodyPr vert="eaVert" wrap="square">
            <a:spAutoFit/>
          </a:bodyPr>
          <a:lstStyle/>
          <a:p>
            <a:pPr algn="ctr"/>
            <a:r>
              <a:rPr lang="zh-CN" altLang="en-US" sz="3600" b="1" dirty="0">
                <a:solidFill>
                  <a:srgbClr val="024647"/>
                </a:solidFill>
                <a:cs typeface="+mn-ea"/>
                <a:sym typeface="+mn-lt"/>
              </a:rPr>
              <a:t>教 师 节 宗 旨</a:t>
            </a:r>
            <a:endParaRPr lang="zh-CN" altLang="en-US" sz="3600" b="1" dirty="0">
              <a:solidFill>
                <a:srgbClr val="024647"/>
              </a:solidFill>
              <a:cs typeface="+mn-ea"/>
              <a:sym typeface="+mn-lt"/>
            </a:endParaRPr>
          </a:p>
        </p:txBody>
      </p:sp>
      <p:sp>
        <p:nvSpPr>
          <p:cNvPr id="7" name="矩形 6"/>
          <p:cNvSpPr/>
          <p:nvPr/>
        </p:nvSpPr>
        <p:spPr>
          <a:xfrm>
            <a:off x="2148505" y="763689"/>
            <a:ext cx="4736554"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中国教师节简介</a:t>
            </a:r>
            <a:endParaRPr lang="en-US" altLang="zh-CN" sz="3200" b="1" dirty="0">
              <a:solidFill>
                <a:srgbClr val="024647"/>
              </a:solidFill>
              <a:cs typeface="+mn-ea"/>
              <a:sym typeface="+mn-lt"/>
            </a:endParaRPr>
          </a:p>
        </p:txBody>
      </p:sp>
      <p:sp>
        <p:nvSpPr>
          <p:cNvPr id="8" name="矩形: 圆角 7"/>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1" name="矩形: 圆角 10"/>
          <p:cNvSpPr/>
          <p:nvPr/>
        </p:nvSpPr>
        <p:spPr>
          <a:xfrm>
            <a:off x="1879850" y="832886"/>
            <a:ext cx="840651" cy="651140"/>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01</a:t>
            </a:r>
            <a:endParaRPr lang="zh-CN" altLang="en-US" sz="40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
                                        </p:tgtEl>
                                        <p:attrNameLst>
                                          <p:attrName>ppt_y</p:attrName>
                                        </p:attrNameLst>
                                      </p:cBhvr>
                                      <p:tavLst>
                                        <p:tav tm="0">
                                          <p:val>
                                            <p:strVal val="#ppt_y"/>
                                          </p:val>
                                        </p:tav>
                                        <p:tav tm="100000">
                                          <p:val>
                                            <p:strVal val="#ppt_y"/>
                                          </p:val>
                                        </p:tav>
                                      </p:tavLst>
                                    </p:anim>
                                    <p:anim calcmode="lin" valueType="num">
                                      <p:cBhvr>
                                        <p:cTn id="3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up)">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wipe(up)">
                                      <p:cBhvr>
                                        <p:cTn id="4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9" grpId="0"/>
      <p:bldP spid="7" grpId="0"/>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777287" y="1852756"/>
            <a:ext cx="2948091" cy="1954381"/>
          </a:xfrm>
          <a:prstGeom prst="rect">
            <a:avLst/>
          </a:prstGeom>
        </p:spPr>
        <p:txBody>
          <a:bodyPr wrap="square">
            <a:spAutoFit/>
          </a:bodyPr>
          <a:lstStyle/>
          <a:p>
            <a:pPr algn="just">
              <a:lnSpc>
                <a:spcPts val="3000"/>
              </a:lnSpc>
            </a:pPr>
            <a:r>
              <a:rPr lang="en-US" altLang="zh-CN" sz="1600" dirty="0">
                <a:solidFill>
                  <a:schemeClr val="tx1">
                    <a:lumMod val="85000"/>
                    <a:lumOff val="15000"/>
                  </a:schemeClr>
                </a:solidFill>
                <a:cs typeface="+mn-ea"/>
                <a:sym typeface="+mn-lt"/>
              </a:rPr>
              <a:t>1997</a:t>
            </a:r>
            <a:r>
              <a:rPr lang="zh-CN" altLang="en-US" sz="1600" dirty="0">
                <a:solidFill>
                  <a:schemeClr val="tx1">
                    <a:lumMod val="85000"/>
                    <a:lumOff val="15000"/>
                  </a:schemeClr>
                </a:solidFill>
                <a:cs typeface="+mn-ea"/>
                <a:sym typeface="+mn-lt"/>
              </a:rPr>
              <a:t>年之前，香港的教师节定于每年的</a:t>
            </a:r>
            <a:r>
              <a:rPr lang="en-US" altLang="zh-CN" sz="1600" dirty="0">
                <a:solidFill>
                  <a:schemeClr val="tx1">
                    <a:lumMod val="85000"/>
                    <a:lumOff val="15000"/>
                  </a:schemeClr>
                </a:solidFill>
                <a:cs typeface="+mn-ea"/>
                <a:sym typeface="+mn-lt"/>
              </a:rPr>
              <a:t>9</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28</a:t>
            </a:r>
            <a:r>
              <a:rPr lang="zh-CN" altLang="en-US" sz="1600" dirty="0">
                <a:solidFill>
                  <a:schemeClr val="tx1">
                    <a:lumMod val="85000"/>
                    <a:lumOff val="15000"/>
                  </a:schemeClr>
                </a:solidFill>
                <a:cs typeface="+mn-ea"/>
                <a:sym typeface="+mn-lt"/>
              </a:rPr>
              <a:t>日（孔子诞辰），回归后则跟随中国内地规定，改为每年的</a:t>
            </a:r>
            <a:r>
              <a:rPr lang="en-US" altLang="zh-CN" sz="1600" dirty="0">
                <a:solidFill>
                  <a:schemeClr val="tx1">
                    <a:lumMod val="85000"/>
                    <a:lumOff val="15000"/>
                  </a:schemeClr>
                </a:solidFill>
                <a:cs typeface="+mn-ea"/>
                <a:sym typeface="+mn-lt"/>
              </a:rPr>
              <a:t>9</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10</a:t>
            </a:r>
            <a:r>
              <a:rPr lang="zh-CN" altLang="en-US" sz="1600" dirty="0">
                <a:solidFill>
                  <a:schemeClr val="tx1">
                    <a:lumMod val="85000"/>
                    <a:lumOff val="15000"/>
                  </a:schemeClr>
                </a:solidFill>
                <a:cs typeface="+mn-ea"/>
                <a:sym typeface="+mn-lt"/>
              </a:rPr>
              <a:t>日 。</a:t>
            </a:r>
            <a:endParaRPr lang="zh-CN" altLang="en-US" sz="1600" dirty="0">
              <a:solidFill>
                <a:schemeClr val="tx1">
                  <a:lumMod val="85000"/>
                  <a:lumOff val="15000"/>
                </a:schemeClr>
              </a:solidFill>
              <a:cs typeface="+mn-ea"/>
              <a:sym typeface="+mn-lt"/>
            </a:endParaRPr>
          </a:p>
          <a:p>
            <a:pPr algn="just">
              <a:lnSpc>
                <a:spcPts val="3000"/>
              </a:lnSpc>
            </a:pPr>
            <a:endParaRPr lang="en-US" altLang="zh-CN" sz="1600" dirty="0">
              <a:solidFill>
                <a:schemeClr val="tx1">
                  <a:lumMod val="85000"/>
                  <a:lumOff val="15000"/>
                </a:schemeClr>
              </a:solidFill>
              <a:cs typeface="+mn-ea"/>
              <a:sym typeface="+mn-lt"/>
            </a:endParaRPr>
          </a:p>
        </p:txBody>
      </p:sp>
      <p:sp>
        <p:nvSpPr>
          <p:cNvPr id="17" name="矩形 16"/>
          <p:cNvSpPr/>
          <p:nvPr/>
        </p:nvSpPr>
        <p:spPr>
          <a:xfrm>
            <a:off x="6705836" y="4191858"/>
            <a:ext cx="3090995" cy="1569660"/>
          </a:xfrm>
          <a:prstGeom prst="rect">
            <a:avLst/>
          </a:prstGeom>
        </p:spPr>
        <p:txBody>
          <a:bodyPr wrap="square">
            <a:spAutoFit/>
          </a:bodyPr>
          <a:lstStyle/>
          <a:p>
            <a:pPr algn="just">
              <a:lnSpc>
                <a:spcPts val="3000"/>
              </a:lnSpc>
            </a:pPr>
            <a:r>
              <a:rPr lang="zh-CN" altLang="en-US" sz="1600" dirty="0">
                <a:solidFill>
                  <a:schemeClr val="tx1">
                    <a:lumMod val="85000"/>
                    <a:lumOff val="15000"/>
                  </a:schemeClr>
                </a:solidFill>
                <a:cs typeface="+mn-ea"/>
                <a:sym typeface="+mn-lt"/>
              </a:rPr>
              <a:t>在台湾地区，从</a:t>
            </a:r>
            <a:r>
              <a:rPr lang="en-US" altLang="zh-CN" sz="1600" dirty="0">
                <a:solidFill>
                  <a:schemeClr val="tx1">
                    <a:lumMod val="85000"/>
                    <a:lumOff val="15000"/>
                  </a:schemeClr>
                </a:solidFill>
                <a:cs typeface="+mn-ea"/>
                <a:sym typeface="+mn-lt"/>
              </a:rPr>
              <a:t>1952</a:t>
            </a:r>
            <a:r>
              <a:rPr lang="zh-CN" altLang="en-US" sz="1600" dirty="0">
                <a:solidFill>
                  <a:schemeClr val="tx1">
                    <a:lumMod val="85000"/>
                    <a:lumOff val="15000"/>
                  </a:schemeClr>
                </a:solidFill>
                <a:cs typeface="+mn-ea"/>
                <a:sym typeface="+mn-lt"/>
              </a:rPr>
              <a:t>年起台湾当局就确定</a:t>
            </a:r>
            <a:r>
              <a:rPr lang="en-US" altLang="zh-CN" sz="1600" dirty="0">
                <a:solidFill>
                  <a:schemeClr val="tx1">
                    <a:lumMod val="85000"/>
                    <a:lumOff val="15000"/>
                  </a:schemeClr>
                </a:solidFill>
                <a:cs typeface="+mn-ea"/>
                <a:sym typeface="+mn-lt"/>
              </a:rPr>
              <a:t>9</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28</a:t>
            </a:r>
            <a:r>
              <a:rPr lang="zh-CN" altLang="en-US" sz="1600" dirty="0">
                <a:solidFill>
                  <a:schemeClr val="tx1">
                    <a:lumMod val="85000"/>
                    <a:lumOff val="15000"/>
                  </a:schemeClr>
                </a:solidFill>
                <a:cs typeface="+mn-ea"/>
                <a:sym typeface="+mn-lt"/>
              </a:rPr>
              <a:t>日为孔子诞辰日及教师节，并不随中国大陆教师节日期的变化而改变 。</a:t>
            </a:r>
            <a:endParaRPr lang="zh-CN" altLang="en-US" sz="1600" dirty="0">
              <a:solidFill>
                <a:schemeClr val="tx1">
                  <a:lumMod val="85000"/>
                  <a:lumOff val="15000"/>
                </a:schemeClr>
              </a:solidFill>
              <a:cs typeface="+mn-ea"/>
              <a:sym typeface="+mn-lt"/>
            </a:endParaRPr>
          </a:p>
        </p:txBody>
      </p:sp>
      <p:sp>
        <p:nvSpPr>
          <p:cNvPr id="8" name="矩形 7"/>
          <p:cNvSpPr/>
          <p:nvPr/>
        </p:nvSpPr>
        <p:spPr>
          <a:xfrm>
            <a:off x="2148505" y="763689"/>
            <a:ext cx="4736554"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中国教师节简介</a:t>
            </a:r>
            <a:endParaRPr lang="en-US" altLang="zh-CN" sz="3200" b="1" dirty="0">
              <a:solidFill>
                <a:srgbClr val="024647"/>
              </a:solidFill>
              <a:cs typeface="+mn-ea"/>
              <a:sym typeface="+mn-lt"/>
            </a:endParaRPr>
          </a:p>
        </p:txBody>
      </p:sp>
      <p:sp>
        <p:nvSpPr>
          <p:cNvPr id="9" name="矩形: 圆角 8"/>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3" name="矩形: 圆角 12"/>
          <p:cNvSpPr/>
          <p:nvPr/>
        </p:nvSpPr>
        <p:spPr>
          <a:xfrm>
            <a:off x="1879600" y="833120"/>
            <a:ext cx="107188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01</a:t>
            </a:r>
            <a:endParaRPr lang="zh-CN" altLang="en-US" sz="4000" dirty="0">
              <a:cs typeface="+mn-ea"/>
              <a:sym typeface="+mn-lt"/>
            </a:endParaRPr>
          </a:p>
        </p:txBody>
      </p:sp>
      <p:grpSp>
        <p:nvGrpSpPr>
          <p:cNvPr id="33" name="组合 32"/>
          <p:cNvGrpSpPr/>
          <p:nvPr/>
        </p:nvGrpSpPr>
        <p:grpSpPr>
          <a:xfrm>
            <a:off x="6540500" y="1790451"/>
            <a:ext cx="3327784" cy="4158214"/>
            <a:chOff x="6540500" y="1790451"/>
            <a:chExt cx="3327784" cy="4158214"/>
          </a:xfrm>
        </p:grpSpPr>
        <p:sp>
          <p:nvSpPr>
            <p:cNvPr id="2" name="矩形 1"/>
            <p:cNvSpPr/>
            <p:nvPr/>
          </p:nvSpPr>
          <p:spPr>
            <a:xfrm>
              <a:off x="6540500" y="1790451"/>
              <a:ext cx="3327784" cy="1954381"/>
            </a:xfrm>
            <a:prstGeom prst="rect">
              <a:avLst/>
            </a:prstGeom>
            <a:noFill/>
            <a:ln w="38100">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540500" y="3994284"/>
              <a:ext cx="3327784" cy="1954381"/>
            </a:xfrm>
            <a:prstGeom prst="rect">
              <a:avLst/>
            </a:prstGeom>
            <a:noFill/>
            <a:ln w="38100">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7715114" y="3407812"/>
              <a:ext cx="196850" cy="901700"/>
              <a:chOff x="4286250" y="2590800"/>
              <a:chExt cx="196850" cy="901700"/>
            </a:xfrm>
          </p:grpSpPr>
          <p:sp>
            <p:nvSpPr>
              <p:cNvPr id="3" name="椭圆 2"/>
              <p:cNvSpPr/>
              <p:nvPr/>
            </p:nvSpPr>
            <p:spPr>
              <a:xfrm>
                <a:off x="4292600" y="25908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flipH="1">
                <a:off x="4381500" y="2692400"/>
                <a:ext cx="6350" cy="647700"/>
              </a:xfrm>
              <a:prstGeom prst="line">
                <a:avLst/>
              </a:prstGeom>
              <a:ln w="38100">
                <a:solidFill>
                  <a:srgbClr val="F6BB00"/>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4286250" y="33020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8594834" y="3407812"/>
              <a:ext cx="196850" cy="901700"/>
              <a:chOff x="4286250" y="2590800"/>
              <a:chExt cx="196850" cy="901700"/>
            </a:xfrm>
          </p:grpSpPr>
          <p:sp>
            <p:nvSpPr>
              <p:cNvPr id="19" name="椭圆 18"/>
              <p:cNvSpPr/>
              <p:nvPr/>
            </p:nvSpPr>
            <p:spPr>
              <a:xfrm>
                <a:off x="4292600" y="25908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flipH="1">
                <a:off x="4381500" y="2692400"/>
                <a:ext cx="6350" cy="647700"/>
              </a:xfrm>
              <a:prstGeom prst="line">
                <a:avLst/>
              </a:prstGeom>
              <a:ln w="38100">
                <a:solidFill>
                  <a:srgbClr val="F6BB00"/>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4286250" y="33020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6835394" y="3407812"/>
              <a:ext cx="196850" cy="901700"/>
              <a:chOff x="4286250" y="2590800"/>
              <a:chExt cx="196850" cy="901700"/>
            </a:xfrm>
          </p:grpSpPr>
          <p:sp>
            <p:nvSpPr>
              <p:cNvPr id="23" name="椭圆 22"/>
              <p:cNvSpPr/>
              <p:nvPr/>
            </p:nvSpPr>
            <p:spPr>
              <a:xfrm>
                <a:off x="4292600" y="25908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4381500" y="2692400"/>
                <a:ext cx="6350" cy="647700"/>
              </a:xfrm>
              <a:prstGeom prst="line">
                <a:avLst/>
              </a:prstGeom>
              <a:ln w="38100">
                <a:solidFill>
                  <a:srgbClr val="F6BB00"/>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4286250" y="33020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9474555" y="3407812"/>
              <a:ext cx="196850" cy="901700"/>
              <a:chOff x="4286250" y="2590800"/>
              <a:chExt cx="196850" cy="901700"/>
            </a:xfrm>
          </p:grpSpPr>
          <p:sp>
            <p:nvSpPr>
              <p:cNvPr id="27" name="椭圆 26"/>
              <p:cNvSpPr/>
              <p:nvPr/>
            </p:nvSpPr>
            <p:spPr>
              <a:xfrm>
                <a:off x="4292600" y="25908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flipH="1">
                <a:off x="4381500" y="2692400"/>
                <a:ext cx="6350" cy="647700"/>
              </a:xfrm>
              <a:prstGeom prst="line">
                <a:avLst/>
              </a:prstGeom>
              <a:ln w="38100">
                <a:solidFill>
                  <a:srgbClr val="F6BB00"/>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4286250" y="3302000"/>
                <a:ext cx="190500" cy="190500"/>
              </a:xfrm>
              <a:prstGeom prst="ellipse">
                <a:avLst/>
              </a:prstGeom>
              <a:solidFill>
                <a:srgbClr val="F6BB00"/>
              </a:solidFill>
              <a:ln>
                <a:solidFill>
                  <a:srgbClr val="F6B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0" name="图片 29"/>
          <p:cNvPicPr>
            <a:picLocks noChangeAspect="1"/>
          </p:cNvPicPr>
          <p:nvPr/>
        </p:nvPicPr>
        <p:blipFill>
          <a:blip r:embed="rId1">
            <a:extLst>
              <a:ext uri="{BEBA8EAE-BF5A-486C-A8C5-ECC9F3942E4B}">
                <a14:imgProps xmlns:a14="http://schemas.microsoft.com/office/drawing/2010/main">
                  <a14:imgLayer r:embed="rId2">
                    <a14:imgEffect>
                      <a14:backgroundRemoval t="2183" b="100000" l="2332" r="89935"/>
                    </a14:imgEffect>
                  </a14:imgLayer>
                </a14:imgProps>
              </a:ext>
              <a:ext uri="{28A0092B-C50C-407E-A947-70E740481C1C}">
                <a14:useLocalDpi xmlns:a14="http://schemas.microsoft.com/office/drawing/2010/main" val="0"/>
              </a:ext>
            </a:extLst>
          </a:blip>
          <a:stretch>
            <a:fillRect/>
          </a:stretch>
        </p:blipFill>
        <p:spPr>
          <a:xfrm>
            <a:off x="1964967" y="1908964"/>
            <a:ext cx="4440092" cy="4496295"/>
          </a:xfrm>
          <a:prstGeom prst="rect">
            <a:avLst/>
          </a:prstGeom>
        </p:spPr>
      </p:pic>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76" y="1484026"/>
            <a:ext cx="7116156" cy="400236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3"/>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strVal val="#ppt_w+.3"/>
                                          </p:val>
                                        </p:tav>
                                        <p:tav tm="100000">
                                          <p:val>
                                            <p:strVal val="#ppt_w"/>
                                          </p:val>
                                        </p:tav>
                                      </p:tavLst>
                                    </p:anim>
                                    <p:anim calcmode="lin" valueType="num">
                                      <p:cBhvr>
                                        <p:cTn id="33" dur="1000" fill="hold"/>
                                        <p:tgtEl>
                                          <p:spTgt spid="32"/>
                                        </p:tgtEl>
                                        <p:attrNameLst>
                                          <p:attrName>ppt_h</p:attrName>
                                        </p:attrNameLst>
                                      </p:cBhvr>
                                      <p:tavLst>
                                        <p:tav tm="0">
                                          <p:val>
                                            <p:strVal val="#ppt_h"/>
                                          </p:val>
                                        </p:tav>
                                        <p:tav tm="100000">
                                          <p:val>
                                            <p:strVal val="#ppt_h"/>
                                          </p:val>
                                        </p:tav>
                                      </p:tavLst>
                                    </p:anim>
                                    <p:animEffect transition="in" filter="fade">
                                      <p:cBhvr>
                                        <p:cTn id="34" dur="10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8" grpId="0"/>
      <p:bldP spid="9" grpId="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剪去对角 7"/>
          <p:cNvSpPr/>
          <p:nvPr/>
        </p:nvSpPr>
        <p:spPr>
          <a:xfrm flipH="1">
            <a:off x="522514" y="478971"/>
            <a:ext cx="11161486" cy="5892800"/>
          </a:xfrm>
          <a:prstGeom prst="snip2DiagRect">
            <a:avLst/>
          </a:prstGeom>
          <a:solidFill>
            <a:srgbClr val="EB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p:cNvSpPr/>
          <p:nvPr/>
        </p:nvSpPr>
        <p:spPr>
          <a:xfrm flipV="1">
            <a:off x="0" y="0"/>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形状 5"/>
          <p:cNvSpPr/>
          <p:nvPr/>
        </p:nvSpPr>
        <p:spPr>
          <a:xfrm flipH="1">
            <a:off x="9570796" y="4259569"/>
            <a:ext cx="2635718" cy="2635718"/>
          </a:xfrm>
          <a:custGeom>
            <a:avLst/>
            <a:gdLst>
              <a:gd name="connsiteX0" fmla="*/ 1778474 w 2635718"/>
              <a:gd name="connsiteY0" fmla="*/ 2635718 h 2635718"/>
              <a:gd name="connsiteX1" fmla="*/ 2635718 w 2635718"/>
              <a:gd name="connsiteY1" fmla="*/ 2635718 h 2635718"/>
              <a:gd name="connsiteX2" fmla="*/ 0 w 2635718"/>
              <a:gd name="connsiteY2" fmla="*/ 0 h 2635718"/>
              <a:gd name="connsiteX3" fmla="*/ 0 w 2635718"/>
              <a:gd name="connsiteY3" fmla="*/ 857244 h 2635718"/>
            </a:gdLst>
            <a:ahLst/>
            <a:cxnLst>
              <a:cxn ang="0">
                <a:pos x="connsiteX0" y="connsiteY0"/>
              </a:cxn>
              <a:cxn ang="0">
                <a:pos x="connsiteX1" y="connsiteY1"/>
              </a:cxn>
              <a:cxn ang="0">
                <a:pos x="connsiteX2" y="connsiteY2"/>
              </a:cxn>
              <a:cxn ang="0">
                <a:pos x="connsiteX3" y="connsiteY3"/>
              </a:cxn>
            </a:cxnLst>
            <a:rect l="l" t="t" r="r" b="b"/>
            <a:pathLst>
              <a:path w="2635718" h="2635718">
                <a:moveTo>
                  <a:pt x="1778474" y="2635718"/>
                </a:moveTo>
                <a:lnTo>
                  <a:pt x="2635718" y="2635718"/>
                </a:lnTo>
                <a:lnTo>
                  <a:pt x="0" y="0"/>
                </a:lnTo>
                <a:lnTo>
                  <a:pt x="0" y="857244"/>
                </a:lnTo>
                <a:close/>
              </a:path>
            </a:pathLst>
          </a:custGeom>
          <a:solidFill>
            <a:schemeClr val="accent4">
              <a:lumMod val="60000"/>
              <a:lumOff val="40000"/>
            </a:schemeClr>
          </a:solidFill>
          <a:ln>
            <a:noFill/>
          </a:ln>
          <a:effectLst>
            <a:outerShdw blurRad="114300" dist="63500" dir="2700000" sx="102000" sy="102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39154" y="316592"/>
            <a:ext cx="10766028" cy="6055179"/>
          </a:xfrm>
          <a:prstGeom prst="rect">
            <a:avLst/>
          </a:prstGeom>
        </p:spPr>
      </p:pic>
      <p:pic>
        <p:nvPicPr>
          <p:cNvPr id="22" name="图片 21"/>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GlowEdges trans="15000"/>
                    </a14:imgEffect>
                    <a14:imgEffect>
                      <a14:brightnessContrast bright="-40000" contrast="-2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535723" y="-420554"/>
            <a:ext cx="10477320" cy="5892800"/>
          </a:xfrm>
          <a:prstGeom prst="rect">
            <a:avLst/>
          </a:prstGeom>
        </p:spPr>
      </p:pic>
      <p:sp>
        <p:nvSpPr>
          <p:cNvPr id="3" name="矩形 2"/>
          <p:cNvSpPr/>
          <p:nvPr/>
        </p:nvSpPr>
        <p:spPr>
          <a:xfrm>
            <a:off x="3089451" y="3688111"/>
            <a:ext cx="6027612" cy="733534"/>
          </a:xfrm>
          <a:prstGeom prst="rect">
            <a:avLst/>
          </a:prstGeom>
        </p:spPr>
        <p:txBody>
          <a:bodyPr wrap="none" anchor="ctr">
            <a:spAutoFit/>
          </a:bodyPr>
          <a:lstStyle/>
          <a:p>
            <a:pPr algn="ctr">
              <a:lnSpc>
                <a:spcPts val="5000"/>
              </a:lnSpc>
            </a:pPr>
            <a:r>
              <a:rPr lang="zh-CN" altLang="en-US" sz="6000" b="1" spc="600" dirty="0">
                <a:solidFill>
                  <a:srgbClr val="024647"/>
                </a:solidFill>
                <a:cs typeface="+mn-ea"/>
                <a:sym typeface="+mn-lt"/>
              </a:rPr>
              <a:t>中国教师节由来</a:t>
            </a:r>
            <a:endParaRPr lang="zh-CN" altLang="en-US" sz="6000" spc="600" dirty="0">
              <a:cs typeface="+mn-ea"/>
              <a:sym typeface="+mn-lt"/>
            </a:endParaRPr>
          </a:p>
        </p:txBody>
      </p:sp>
      <p:pic>
        <p:nvPicPr>
          <p:cNvPr id="34" name="图片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657" y="-985501"/>
            <a:ext cx="10363200" cy="5828615"/>
          </a:xfrm>
          <a:prstGeom prst="rect">
            <a:avLst/>
          </a:prstGeom>
        </p:spPr>
      </p:pic>
      <p:sp>
        <p:nvSpPr>
          <p:cNvPr id="35" name="矩形: 圆角 34"/>
          <p:cNvSpPr/>
          <p:nvPr/>
        </p:nvSpPr>
        <p:spPr>
          <a:xfrm>
            <a:off x="4584700" y="2137410"/>
            <a:ext cx="310769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PRAT  02</a:t>
            </a:r>
            <a:endParaRPr lang="zh-CN" altLang="en-US" sz="4000" dirty="0">
              <a:cs typeface="+mn-ea"/>
              <a:sym typeface="+mn-lt"/>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269" y="843482"/>
            <a:ext cx="2204517" cy="22045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ppt_x"/>
                                          </p:val>
                                        </p:tav>
                                        <p:tav tm="100000">
                                          <p:val>
                                            <p:strVal val="#ppt_x"/>
                                          </p:val>
                                        </p:tav>
                                      </p:tavLst>
                                    </p:anim>
                                    <p:anim calcmode="lin" valueType="num">
                                      <p:cBhvr additive="base">
                                        <p:cTn id="35" dur="500" fill="hold"/>
                                        <p:tgtEl>
                                          <p:spTgt spid="34"/>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
                                            <p:txEl>
                                              <p:pRg st="0" end="0"/>
                                            </p:txEl>
                                          </p:spTgt>
                                        </p:tgtEl>
                                        <p:attrNameLst>
                                          <p:attrName>style.visibility</p:attrName>
                                        </p:attrNameLst>
                                      </p:cBhvr>
                                      <p:to>
                                        <p:strVal val="visible"/>
                                      </p:to>
                                    </p:set>
                                    <p:anim calcmode="lin" valueType="num">
                                      <p:cBhvr>
                                        <p:cTn id="4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3" grpId="0" build="p"/>
      <p:bldP spid="3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07597" y="2089659"/>
            <a:ext cx="7204804" cy="3493264"/>
          </a:xfrm>
          <a:prstGeom prst="rect">
            <a:avLst/>
          </a:prstGeom>
          <a:noFill/>
        </p:spPr>
        <p:txBody>
          <a:bodyPr wrap="square">
            <a:spAutoFit/>
          </a:bodyPr>
          <a:lstStyle/>
          <a:p>
            <a:pPr>
              <a:lnSpc>
                <a:spcPts val="3000"/>
              </a:lnSpc>
              <a:buClr>
                <a:srgbClr val="115B32"/>
              </a:buClr>
            </a:pPr>
            <a:r>
              <a:rPr lang="en-US" altLang="zh-CN" sz="1600" dirty="0">
                <a:solidFill>
                  <a:schemeClr val="tx1">
                    <a:lumMod val="85000"/>
                    <a:lumOff val="15000"/>
                  </a:schemeClr>
                </a:solidFill>
                <a:cs typeface="+mn-ea"/>
                <a:sym typeface="+mn-lt"/>
              </a:rPr>
              <a:t>1932</a:t>
            </a:r>
            <a:r>
              <a:rPr lang="zh-CN" altLang="en-US" sz="1600" dirty="0">
                <a:solidFill>
                  <a:schemeClr val="tx1">
                    <a:lumMod val="85000"/>
                    <a:lumOff val="15000"/>
                  </a:schemeClr>
                </a:solidFill>
                <a:cs typeface="+mn-ea"/>
                <a:sym typeface="+mn-lt"/>
              </a:rPr>
              <a:t>年，民国政府曾规定</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日为教师节，解放后废除了</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月</a:t>
            </a:r>
            <a:r>
              <a:rPr lang="en-US" altLang="zh-CN" sz="1600" dirty="0">
                <a:solidFill>
                  <a:schemeClr val="tx1">
                    <a:lumMod val="85000"/>
                    <a:lumOff val="15000"/>
                  </a:schemeClr>
                </a:solidFill>
                <a:cs typeface="+mn-ea"/>
                <a:sym typeface="+mn-lt"/>
              </a:rPr>
              <a:t>6</a:t>
            </a:r>
            <a:r>
              <a:rPr lang="zh-CN" altLang="en-US" sz="1600" dirty="0">
                <a:solidFill>
                  <a:schemeClr val="tx1">
                    <a:lumMod val="85000"/>
                    <a:lumOff val="15000"/>
                  </a:schemeClr>
                </a:solidFill>
                <a:cs typeface="+mn-ea"/>
                <a:sym typeface="+mn-lt"/>
              </a:rPr>
              <a:t>日的教师节，改用“五一国际劳动节”为教师节。</a:t>
            </a:r>
            <a:endParaRPr lang="en-US" altLang="zh-CN" sz="1600" dirty="0">
              <a:solidFill>
                <a:schemeClr val="tx1">
                  <a:lumMod val="85000"/>
                  <a:lumOff val="15000"/>
                </a:schemeClr>
              </a:solidFill>
              <a:cs typeface="+mn-ea"/>
              <a:sym typeface="+mn-lt"/>
            </a:endParaRPr>
          </a:p>
          <a:p>
            <a:pPr>
              <a:lnSpc>
                <a:spcPts val="3000"/>
              </a:lnSpc>
              <a:buClr>
                <a:srgbClr val="115B32"/>
              </a:buClr>
            </a:pPr>
            <a:endParaRPr lang="en-US" altLang="zh-CN" sz="1600" dirty="0">
              <a:solidFill>
                <a:schemeClr val="tx1">
                  <a:lumMod val="85000"/>
                  <a:lumOff val="15000"/>
                </a:schemeClr>
              </a:solidFill>
              <a:cs typeface="+mn-ea"/>
              <a:sym typeface="+mn-lt"/>
            </a:endParaRPr>
          </a:p>
          <a:p>
            <a:pPr>
              <a:lnSpc>
                <a:spcPts val="3000"/>
              </a:lnSpc>
              <a:buClr>
                <a:srgbClr val="115B32"/>
              </a:buClr>
            </a:pPr>
            <a:r>
              <a:rPr lang="en-US" altLang="zh-CN" sz="1600" dirty="0">
                <a:solidFill>
                  <a:schemeClr val="tx1">
                    <a:lumMod val="85000"/>
                    <a:lumOff val="15000"/>
                  </a:schemeClr>
                </a:solidFill>
                <a:cs typeface="+mn-ea"/>
                <a:sym typeface="+mn-lt"/>
              </a:rPr>
              <a:t>1951</a:t>
            </a:r>
            <a:r>
              <a:rPr lang="zh-CN" altLang="en-US" sz="1600" dirty="0">
                <a:solidFill>
                  <a:schemeClr val="tx1">
                    <a:lumMod val="85000"/>
                    <a:lumOff val="15000"/>
                  </a:schemeClr>
                </a:solidFill>
                <a:cs typeface="+mn-ea"/>
                <a:sym typeface="+mn-lt"/>
              </a:rPr>
              <a:t>年，教育部和全国教育工会曾宣布“五一劳动节”同时为“教师节”，但执行的结果是教师节没有了。文化大革命中，教师被贬为“臭老九”，社会地位极其低下。</a:t>
            </a:r>
            <a:endParaRPr lang="en-US" altLang="zh-CN" sz="1600" dirty="0">
              <a:solidFill>
                <a:schemeClr val="tx1">
                  <a:lumMod val="85000"/>
                  <a:lumOff val="15000"/>
                </a:schemeClr>
              </a:solidFill>
              <a:cs typeface="+mn-ea"/>
              <a:sym typeface="+mn-lt"/>
            </a:endParaRPr>
          </a:p>
          <a:p>
            <a:pPr>
              <a:lnSpc>
                <a:spcPts val="3000"/>
              </a:lnSpc>
              <a:buClr>
                <a:srgbClr val="115B32"/>
              </a:buClr>
            </a:pPr>
            <a:endParaRPr lang="en-US" altLang="zh-CN" sz="1600" dirty="0">
              <a:solidFill>
                <a:schemeClr val="tx1">
                  <a:lumMod val="85000"/>
                  <a:lumOff val="15000"/>
                </a:schemeClr>
              </a:solidFill>
              <a:cs typeface="+mn-ea"/>
              <a:sym typeface="+mn-lt"/>
            </a:endParaRPr>
          </a:p>
          <a:p>
            <a:pPr>
              <a:lnSpc>
                <a:spcPts val="3000"/>
              </a:lnSpc>
              <a:buClr>
                <a:srgbClr val="115B32"/>
              </a:buClr>
            </a:pPr>
            <a:r>
              <a:rPr lang="zh-CN" altLang="en-US" sz="1600" dirty="0">
                <a:solidFill>
                  <a:schemeClr val="tx1">
                    <a:lumMod val="85000"/>
                    <a:lumOff val="15000"/>
                  </a:schemeClr>
                </a:solidFill>
                <a:cs typeface="+mn-ea"/>
                <a:sym typeface="+mn-lt"/>
              </a:rPr>
              <a:t>党的十一届三中全会拨乱反正，从</a:t>
            </a:r>
            <a:r>
              <a:rPr lang="en-US" altLang="zh-CN" sz="1600" dirty="0">
                <a:solidFill>
                  <a:schemeClr val="tx1">
                    <a:lumMod val="85000"/>
                    <a:lumOff val="15000"/>
                  </a:schemeClr>
                </a:solidFill>
                <a:cs typeface="+mn-ea"/>
                <a:sym typeface="+mn-lt"/>
              </a:rPr>
              <a:t>1980</a:t>
            </a:r>
            <a:r>
              <a:rPr lang="zh-CN" altLang="en-US" sz="1600" dirty="0">
                <a:solidFill>
                  <a:schemeClr val="tx1">
                    <a:lumMod val="85000"/>
                    <a:lumOff val="15000"/>
                  </a:schemeClr>
                </a:solidFill>
                <a:cs typeface="+mn-ea"/>
                <a:sym typeface="+mn-lt"/>
              </a:rPr>
              <a:t>年起，全国教育工会开展“庆教龄”、“五讲四美，为人师表”等一系列尊师重教活动，提高了教师的政治、社会地位。</a:t>
            </a:r>
            <a:endParaRPr lang="zh-CN" altLang="en-US" sz="1600" dirty="0">
              <a:solidFill>
                <a:schemeClr val="tx1">
                  <a:lumMod val="85000"/>
                  <a:lumOff val="15000"/>
                </a:schemeClr>
              </a:solidFill>
              <a:cs typeface="+mn-ea"/>
              <a:sym typeface="+mn-lt"/>
            </a:endParaRPr>
          </a:p>
        </p:txBody>
      </p:sp>
      <p:sp>
        <p:nvSpPr>
          <p:cNvPr id="6" name="矩形 5"/>
          <p:cNvSpPr/>
          <p:nvPr/>
        </p:nvSpPr>
        <p:spPr>
          <a:xfrm>
            <a:off x="2148505" y="763689"/>
            <a:ext cx="4736554"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中国教师节由来</a:t>
            </a:r>
            <a:endParaRPr lang="en-US" altLang="zh-CN" sz="3200" b="1" dirty="0">
              <a:solidFill>
                <a:srgbClr val="024647"/>
              </a:solidFill>
              <a:cs typeface="+mn-ea"/>
              <a:sym typeface="+mn-lt"/>
            </a:endParaRPr>
          </a:p>
        </p:txBody>
      </p:sp>
      <p:sp>
        <p:nvSpPr>
          <p:cNvPr id="7" name="矩形: 圆角 6"/>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8" name="矩形: 圆角 7"/>
          <p:cNvSpPr/>
          <p:nvPr/>
        </p:nvSpPr>
        <p:spPr>
          <a:xfrm>
            <a:off x="1879600" y="833120"/>
            <a:ext cx="1082675"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02</a:t>
            </a:r>
            <a:endParaRPr lang="zh-CN" altLang="en-US" sz="4000" dirty="0">
              <a:cs typeface="+mn-ea"/>
              <a:sym typeface="+mn-lt"/>
            </a:endParaRPr>
          </a:p>
        </p:txBody>
      </p:sp>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ackgroundRemoval t="1350" b="98250" l="0" r="68050">
                        <a14:backgroundMark x1="57000" y1="44400" x2="82000" y2="74300"/>
                        <a14:backgroundMark x1="54150" y1="69400" x2="59300" y2="39250"/>
                        <a14:backgroundMark x1="45900" y1="41600" x2="62150" y2="40050"/>
                        <a14:backgroundMark x1="42300" y1="56500" x2="43600" y2="49050"/>
                        <a14:backgroundMark x1="40250" y1="42850" x2="44900" y2="39250"/>
                        <a14:backgroundMark x1="42300" y1="49850" x2="44100" y2="61150"/>
                      </a14:backgroundRemoval>
                    </a14:imgEffect>
                  </a14:imgLayer>
                </a14:imgProps>
              </a:ext>
              <a:ext uri="{28A0092B-C50C-407E-A947-70E740481C1C}">
                <a14:useLocalDpi xmlns:a14="http://schemas.microsoft.com/office/drawing/2010/main" val="0"/>
              </a:ext>
            </a:extLst>
          </a:blip>
          <a:srcRect/>
          <a:stretch>
            <a:fillRect/>
          </a:stretch>
        </p:blipFill>
        <p:spPr>
          <a:xfrm rot="2293022" flipH="1">
            <a:off x="-139462" y="1860931"/>
            <a:ext cx="3474883" cy="347488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up)">
                                      <p:cBhvr>
                                        <p:cTn id="36" dur="5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up)">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823664" y="2086565"/>
            <a:ext cx="7488736" cy="3951723"/>
          </a:xfrm>
          <a:prstGeom prst="rect">
            <a:avLst/>
          </a:prstGeom>
          <a:noFill/>
        </p:spPr>
        <p:txBody>
          <a:bodyPr wrap="square">
            <a:spAutoFit/>
          </a:bodyPr>
          <a:lstStyle/>
          <a:p>
            <a:pPr algn="just">
              <a:lnSpc>
                <a:spcPts val="2650"/>
              </a:lnSpc>
              <a:buClr>
                <a:srgbClr val="115B32"/>
              </a:buClr>
            </a:pPr>
            <a:r>
              <a:rPr lang="en-US" altLang="zh-CN" sz="1600" dirty="0">
                <a:cs typeface="+mn-ea"/>
                <a:sym typeface="+mn-lt"/>
              </a:rPr>
              <a:t>1981</a:t>
            </a:r>
            <a:r>
              <a:rPr lang="zh-CN" altLang="en-US" sz="1600" dirty="0">
                <a:cs typeface="+mn-ea"/>
                <a:sym typeface="+mn-lt"/>
              </a:rPr>
              <a:t>年</a:t>
            </a:r>
            <a:r>
              <a:rPr lang="en-US" altLang="zh-CN" sz="1600" dirty="0">
                <a:cs typeface="+mn-ea"/>
                <a:sym typeface="+mn-lt"/>
              </a:rPr>
              <a:t>3</a:t>
            </a:r>
            <a:r>
              <a:rPr lang="zh-CN" altLang="en-US" sz="1600" dirty="0">
                <a:cs typeface="+mn-ea"/>
                <a:sym typeface="+mn-lt"/>
              </a:rPr>
              <a:t>月，中国人民政治协商会议第五届全国委员会第四次会议上，中国民主促进会的</a:t>
            </a:r>
            <a:r>
              <a:rPr lang="en-US" altLang="zh-CN" sz="1600" dirty="0">
                <a:cs typeface="+mn-ea"/>
                <a:sym typeface="+mn-lt"/>
              </a:rPr>
              <a:t>17</a:t>
            </a:r>
            <a:r>
              <a:rPr lang="zh-CN" altLang="en-US" sz="1600" dirty="0">
                <a:cs typeface="+mn-ea"/>
                <a:sym typeface="+mn-lt"/>
              </a:rPr>
              <a:t>位政协委员联名提交了一份提案：建议确定全国教师节日期及活动内容案。提案指出，教师担负着培养四化建设人才的重任，应当享有崇高的社会地位。</a:t>
            </a:r>
            <a:endParaRPr lang="en-US" altLang="zh-CN" sz="1600" dirty="0">
              <a:cs typeface="+mn-ea"/>
              <a:sym typeface="+mn-lt"/>
            </a:endParaRPr>
          </a:p>
          <a:p>
            <a:pPr algn="just">
              <a:lnSpc>
                <a:spcPts val="2650"/>
              </a:lnSpc>
              <a:buClr>
                <a:srgbClr val="115B32"/>
              </a:buClr>
            </a:pPr>
            <a:endParaRPr lang="en-US" altLang="zh-CN" sz="1600" dirty="0">
              <a:cs typeface="+mn-ea"/>
              <a:sym typeface="+mn-lt"/>
            </a:endParaRPr>
          </a:p>
          <a:p>
            <a:pPr algn="just">
              <a:lnSpc>
                <a:spcPts val="2650"/>
              </a:lnSpc>
              <a:buClr>
                <a:srgbClr val="115B32"/>
              </a:buClr>
            </a:pPr>
            <a:r>
              <a:rPr lang="en-US" altLang="zh-CN" sz="1600" dirty="0">
                <a:cs typeface="+mn-ea"/>
                <a:sym typeface="+mn-lt"/>
              </a:rPr>
              <a:t>1982</a:t>
            </a:r>
            <a:r>
              <a:rPr lang="zh-CN" altLang="en-US" sz="1600" dirty="0">
                <a:cs typeface="+mn-ea"/>
                <a:sym typeface="+mn-lt"/>
              </a:rPr>
              <a:t>年</a:t>
            </a:r>
            <a:r>
              <a:rPr lang="en-US" altLang="zh-CN" sz="1600" dirty="0">
                <a:cs typeface="+mn-ea"/>
                <a:sym typeface="+mn-lt"/>
              </a:rPr>
              <a:t>4</a:t>
            </a:r>
            <a:r>
              <a:rPr lang="zh-CN" altLang="en-US" sz="1600" dirty="0">
                <a:cs typeface="+mn-ea"/>
                <a:sym typeface="+mn-lt"/>
              </a:rPr>
              <a:t>月，教育部党组和全国教育工会分党组联合，由张承先和方明共同签发的“关于恢复‘教师节’的请示报告”送中央书记处，报告中并建议以马克思的诞辰日</a:t>
            </a:r>
            <a:r>
              <a:rPr lang="en-US" altLang="zh-CN" sz="1600" dirty="0">
                <a:cs typeface="+mn-ea"/>
                <a:sym typeface="+mn-lt"/>
              </a:rPr>
              <a:t>5</a:t>
            </a:r>
            <a:r>
              <a:rPr lang="zh-CN" altLang="en-US" sz="1600" dirty="0">
                <a:cs typeface="+mn-ea"/>
                <a:sym typeface="+mn-lt"/>
              </a:rPr>
              <a:t>月</a:t>
            </a:r>
            <a:r>
              <a:rPr lang="en-US" altLang="zh-CN" sz="1600" dirty="0">
                <a:cs typeface="+mn-ea"/>
                <a:sym typeface="+mn-lt"/>
              </a:rPr>
              <a:t>5</a:t>
            </a:r>
            <a:r>
              <a:rPr lang="zh-CN" altLang="en-US" sz="1600" dirty="0">
                <a:cs typeface="+mn-ea"/>
                <a:sym typeface="+mn-lt"/>
              </a:rPr>
              <a:t>日为教师节。</a:t>
            </a:r>
            <a:endParaRPr lang="en-US" altLang="zh-CN" sz="1600" dirty="0">
              <a:cs typeface="+mn-ea"/>
              <a:sym typeface="+mn-lt"/>
            </a:endParaRPr>
          </a:p>
          <a:p>
            <a:pPr algn="just">
              <a:lnSpc>
                <a:spcPts val="2300"/>
              </a:lnSpc>
              <a:buClr>
                <a:srgbClr val="115B32"/>
              </a:buClr>
            </a:pPr>
            <a:endParaRPr lang="en-US" altLang="zh-CN" sz="1600" dirty="0">
              <a:cs typeface="+mn-ea"/>
              <a:sym typeface="+mn-lt"/>
            </a:endParaRPr>
          </a:p>
          <a:p>
            <a:pPr algn="just">
              <a:lnSpc>
                <a:spcPts val="2300"/>
              </a:lnSpc>
              <a:buClr>
                <a:srgbClr val="115B32"/>
              </a:buClr>
            </a:pPr>
            <a:r>
              <a:rPr lang="en-US" altLang="zh-CN" sz="1600" dirty="0">
                <a:cs typeface="+mn-ea"/>
                <a:sym typeface="+mn-lt"/>
              </a:rPr>
              <a:t>1983</a:t>
            </a:r>
            <a:r>
              <a:rPr lang="zh-CN" altLang="en-US" sz="1600" dirty="0">
                <a:cs typeface="+mn-ea"/>
                <a:sym typeface="+mn-lt"/>
              </a:rPr>
              <a:t>年</a:t>
            </a:r>
            <a:r>
              <a:rPr lang="en-US" altLang="zh-CN" sz="1600" dirty="0">
                <a:cs typeface="+mn-ea"/>
                <a:sym typeface="+mn-lt"/>
              </a:rPr>
              <a:t>3</a:t>
            </a:r>
            <a:r>
              <a:rPr lang="zh-CN" altLang="en-US" sz="1600" dirty="0">
                <a:cs typeface="+mn-ea"/>
                <a:sym typeface="+mn-lt"/>
              </a:rPr>
              <a:t>月全国政协六届一次会议上，方明和民进</a:t>
            </a:r>
            <a:r>
              <a:rPr lang="en-US" altLang="zh-CN" sz="1600" dirty="0">
                <a:cs typeface="+mn-ea"/>
                <a:sym typeface="+mn-lt"/>
              </a:rPr>
              <a:t>18</a:t>
            </a:r>
            <a:r>
              <a:rPr lang="zh-CN" altLang="en-US" sz="1600" dirty="0">
                <a:cs typeface="+mn-ea"/>
                <a:sym typeface="+mn-lt"/>
              </a:rPr>
              <a:t>位政协委员联名再次提出“为提高教师的社会地位，造成尊师重教的社会风尚，建议恢复教师节案”。同年</a:t>
            </a:r>
            <a:r>
              <a:rPr lang="en-US" altLang="zh-CN" sz="1600" dirty="0">
                <a:cs typeface="+mn-ea"/>
                <a:sym typeface="+mn-lt"/>
              </a:rPr>
              <a:t>9</a:t>
            </a:r>
            <a:r>
              <a:rPr lang="zh-CN" altLang="en-US" sz="1600" dirty="0">
                <a:cs typeface="+mn-ea"/>
                <a:sym typeface="+mn-lt"/>
              </a:rPr>
              <a:t>月，中宣部办公厅致函教育部办公厅，经研究政协一次会议方明等同志的提案，同意恢复教师节。</a:t>
            </a:r>
            <a:endParaRPr lang="zh-CN" altLang="en-US" sz="1600" dirty="0">
              <a:cs typeface="+mn-ea"/>
              <a:sym typeface="+mn-lt"/>
            </a:endParaRPr>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backgroundRemoval t="1350" b="98250" l="0" r="68050">
                        <a14:backgroundMark x1="57000" y1="44400" x2="82000" y2="74300"/>
                        <a14:backgroundMark x1="54150" y1="69400" x2="59300" y2="39250"/>
                        <a14:backgroundMark x1="45900" y1="41600" x2="62150" y2="40050"/>
                        <a14:backgroundMark x1="42300" y1="56500" x2="43600" y2="49050"/>
                        <a14:backgroundMark x1="40250" y1="42850" x2="44900" y2="39250"/>
                        <a14:backgroundMark x1="42300" y1="49850" x2="44100" y2="61150"/>
                      </a14:backgroundRemoval>
                    </a14:imgEffect>
                  </a14:imgLayer>
                </a14:imgProps>
              </a:ext>
              <a:ext uri="{28A0092B-C50C-407E-A947-70E740481C1C}">
                <a14:useLocalDpi xmlns:a14="http://schemas.microsoft.com/office/drawing/2010/main" val="0"/>
              </a:ext>
            </a:extLst>
          </a:blip>
          <a:srcRect/>
          <a:stretch>
            <a:fillRect/>
          </a:stretch>
        </p:blipFill>
        <p:spPr>
          <a:xfrm rot="2293022" flipH="1">
            <a:off x="-139462" y="1860931"/>
            <a:ext cx="3474883" cy="3474883"/>
          </a:xfrm>
          <a:prstGeom prst="rect">
            <a:avLst/>
          </a:prstGeom>
        </p:spPr>
      </p:pic>
      <p:sp>
        <p:nvSpPr>
          <p:cNvPr id="7" name="矩形 6"/>
          <p:cNvSpPr/>
          <p:nvPr/>
        </p:nvSpPr>
        <p:spPr>
          <a:xfrm>
            <a:off x="2148505" y="763689"/>
            <a:ext cx="4736554" cy="651140"/>
          </a:xfrm>
          <a:prstGeom prst="rect">
            <a:avLst/>
          </a:prstGeom>
        </p:spPr>
        <p:txBody>
          <a:bodyPr wrap="square">
            <a:spAutoFit/>
          </a:bodyPr>
          <a:lstStyle/>
          <a:p>
            <a:pPr>
              <a:lnSpc>
                <a:spcPts val="5000"/>
              </a:lnSpc>
            </a:pPr>
            <a:r>
              <a:rPr lang="en-US" altLang="zh-CN" sz="3200" b="1" dirty="0">
                <a:solidFill>
                  <a:srgbClr val="024647"/>
                </a:solidFill>
                <a:cs typeface="+mn-ea"/>
                <a:sym typeface="+mn-lt"/>
              </a:rPr>
              <a:t>       </a:t>
            </a:r>
            <a:r>
              <a:rPr lang="zh-CN" altLang="en-US" sz="3200" b="1" dirty="0">
                <a:solidFill>
                  <a:srgbClr val="024647"/>
                </a:solidFill>
                <a:cs typeface="+mn-ea"/>
                <a:sym typeface="+mn-lt"/>
              </a:rPr>
              <a:t>中国教师节由来</a:t>
            </a:r>
            <a:endParaRPr lang="en-US" altLang="zh-CN" sz="3200" b="1" dirty="0">
              <a:solidFill>
                <a:srgbClr val="024647"/>
              </a:solidFill>
              <a:cs typeface="+mn-ea"/>
              <a:sym typeface="+mn-lt"/>
            </a:endParaRPr>
          </a:p>
        </p:txBody>
      </p:sp>
      <p:sp>
        <p:nvSpPr>
          <p:cNvPr id="8" name="矩形: 圆角 7"/>
          <p:cNvSpPr/>
          <p:nvPr/>
        </p:nvSpPr>
        <p:spPr>
          <a:xfrm>
            <a:off x="1885212" y="832886"/>
            <a:ext cx="5302136" cy="651140"/>
          </a:xfrm>
          <a:prstGeom prst="roundRect">
            <a:avLst/>
          </a:prstGeom>
          <a:no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9" name="矩形: 圆角 8"/>
          <p:cNvSpPr/>
          <p:nvPr/>
        </p:nvSpPr>
        <p:spPr>
          <a:xfrm>
            <a:off x="1879600" y="833120"/>
            <a:ext cx="1017270" cy="650875"/>
          </a:xfrm>
          <a:prstGeom prst="roundRect">
            <a:avLst/>
          </a:prstGeom>
          <a:solidFill>
            <a:srgbClr val="024647"/>
          </a:solidFill>
          <a:ln>
            <a:solidFill>
              <a:srgbClr val="024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cs typeface="+mn-ea"/>
                <a:sym typeface="+mn-lt"/>
              </a:rPr>
              <a:t>02</a:t>
            </a:r>
            <a:endParaRPr lang="zh-CN" altLang="en-US" sz="40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up)">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up)">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wipe(up)">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animBg="1"/>
      <p:bldP spid="9"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wywoqzh">
      <a:majorFont>
        <a:latin typeface="字体视界-紫水晶体"/>
        <a:ea typeface="字体视界-紫水晶体"/>
        <a:cs typeface=""/>
      </a:majorFont>
      <a:minorFont>
        <a:latin typeface="字体视界-紫水晶体"/>
        <a:ea typeface="字体视界-紫水晶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3944</Words>
  <Application>WPS 演示</Application>
  <PresentationFormat>宽屏</PresentationFormat>
  <Paragraphs>199</Paragraphs>
  <Slides>21</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Arial</vt:lpstr>
      <vt:lpstr>宋体</vt:lpstr>
      <vt:lpstr>Wingdings</vt:lpstr>
      <vt:lpstr>等线</vt:lpstr>
      <vt:lpstr>字体视界-紫水晶体</vt:lpstr>
      <vt:lpstr>Segoe Print</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105</cp:revision>
  <dcterms:created xsi:type="dcterms:W3CDTF">2019-08-08T08:35:00Z</dcterms:created>
  <dcterms:modified xsi:type="dcterms:W3CDTF">2020-04-23T09:05:04Z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