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E77FB-7FAC-4C83-A925-D2AB92E6D96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499C0-88B6-4798-A9C7-E230ED0F7F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A6E4D-B64D-4319-9EB1-0D059C43541C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6E4BE6-3637-4E33-85E1-C69A7FC52C7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DB7FA0-1EC9-4A87-A374-D7CD4523890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EE36E6-D0C0-46F0-B672-BA3E0E1D3DD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041AA1-A748-4894-9B02-7722707DF08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B15A96-36A2-48A4-A61C-1E175193C98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E6FC2D-46E5-4DCE-B0EB-40B6F45D082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A1599B-FB1B-4844-9FD2-119B4F9DB1D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265CF2-973A-4ED4-9F15-4E01F98638F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09B86-70C7-4E7B-950A-9497E94AC27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9B8E11-F2C8-4A00-A278-D8DF3C8AC85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24FD58-48A2-4ABF-8B28-5929CAF0D30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8DC4483-C9DC-4CE8-AB65-9EC47A2F099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536" y="1700808"/>
            <a:ext cx="8424936" cy="1392237"/>
          </a:xfrm>
          <a:extLst>
            <a:ext uri="{909E8E84-426E-40DD-AFC4-6F175D3DCCD1}">
              <a14:hiddenFill xmlns:a14="http://schemas.microsoft.com/office/drawing/2010/main">
                <a:solidFill>
                  <a:srgbClr val="3EABBA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zh-CN" b="1" dirty="0" smtClean="0">
                <a:latin typeface="Arial" panose="020B0604020202020204" pitchFamily="34" charset="0"/>
              </a:rPr>
              <a:t>Unit 2   </a:t>
            </a:r>
            <a:r>
              <a:rPr lang="en-US" altLang="zh-CN" b="1" dirty="0">
                <a:latin typeface="Arial" panose="020B0604020202020204" pitchFamily="34" charset="0"/>
              </a:rPr>
              <a:t>I’ll help to clean up the city parks.</a:t>
            </a:r>
          </a:p>
        </p:txBody>
      </p:sp>
      <p:sp>
        <p:nvSpPr>
          <p:cNvPr id="219139" name="Rectangle 7"/>
          <p:cNvSpPr>
            <a:spLocks noChangeArrowheads="1"/>
          </p:cNvSpPr>
          <p:nvPr/>
        </p:nvSpPr>
        <p:spPr bwMode="auto">
          <a:xfrm>
            <a:off x="2087910" y="3861047"/>
            <a:ext cx="4679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EABB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A 1a—2d</a:t>
            </a:r>
          </a:p>
        </p:txBody>
      </p:sp>
      <p:sp>
        <p:nvSpPr>
          <p:cNvPr id="6" name="矩形 5"/>
          <p:cNvSpPr/>
          <p:nvPr/>
        </p:nvSpPr>
        <p:spPr>
          <a:xfrm>
            <a:off x="1625675" y="5445224"/>
            <a:ext cx="3554178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836712"/>
            <a:ext cx="8229600" cy="5726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6600CC"/>
                </a:solidFill>
              </a:rPr>
              <a:t>(3) We should listen to them and care for them. </a:t>
            </a:r>
            <a:r>
              <a:rPr lang="zh-CN" altLang="en-US" sz="2800" b="1" dirty="0">
                <a:solidFill>
                  <a:srgbClr val="6600CC"/>
                </a:solidFill>
              </a:rPr>
              <a:t>我们应该倾听他们并照料他们。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care for sb. / </a:t>
            </a:r>
            <a:r>
              <a:rPr lang="en-US" altLang="zh-CN" sz="2800" b="1" dirty="0" err="1"/>
              <a:t>sth</a:t>
            </a:r>
            <a:r>
              <a:rPr lang="en-US" altLang="zh-CN" sz="2800" b="1" dirty="0"/>
              <a:t>. / </a:t>
            </a:r>
            <a:r>
              <a:rPr lang="en-US" altLang="zh-CN" sz="2800" b="1" i="1" dirty="0"/>
              <a:t>v.</a:t>
            </a:r>
            <a:r>
              <a:rPr lang="en-US" altLang="zh-CN" sz="2800" b="1" dirty="0"/>
              <a:t>-</a:t>
            </a:r>
            <a:r>
              <a:rPr lang="en-US" altLang="zh-CN" sz="2800" b="1" dirty="0" err="1"/>
              <a:t>ing</a:t>
            </a:r>
            <a:r>
              <a:rPr lang="en-US" altLang="zh-CN" sz="2800" b="1" dirty="0"/>
              <a:t> </a:t>
            </a:r>
            <a:r>
              <a:rPr lang="zh-CN" altLang="en-US" sz="2800" b="1" dirty="0"/>
              <a:t>喜欢；照料，服侍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/>
              <a:t>eg</a:t>
            </a:r>
            <a:r>
              <a:rPr lang="en-US" altLang="zh-CN" sz="2800" b="1" dirty="0"/>
              <a:t>. I care for music. </a:t>
            </a:r>
            <a:r>
              <a:rPr lang="zh-CN" altLang="en-US" sz="2800" b="1" dirty="0"/>
              <a:t>我喜欢音乐。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He doesn’t care for money. </a:t>
            </a:r>
            <a:r>
              <a:rPr lang="zh-CN" altLang="en-US" sz="2800" b="1" dirty="0"/>
              <a:t>他不爱财。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She cares for the children as if they were her own. </a:t>
            </a:r>
            <a:r>
              <a:rPr lang="zh-CN" altLang="en-US" sz="2800" b="1" dirty="0"/>
              <a:t>她就像照顾自己的孩子一样照看这些孩子们。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Who is going to care for our sick friend? </a:t>
            </a:r>
            <a:r>
              <a:rPr lang="zh-CN" altLang="en-US" sz="2800" b="1" dirty="0"/>
              <a:t>谁将照顾我们有病的朋友？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She always cares for my health. </a:t>
            </a:r>
            <a:r>
              <a:rPr lang="zh-CN" altLang="en-US" sz="2800" b="1" dirty="0"/>
              <a:t>她一直关心我的健康。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We must care for each other, must love and help each other. </a:t>
            </a:r>
            <a:r>
              <a:rPr lang="zh-CN" altLang="en-US" sz="2800" b="1" dirty="0"/>
              <a:t>我们必须互相关心，互相爱护，互相帮助。</a:t>
            </a: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708920"/>
            <a:ext cx="8229600" cy="32400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3400" b="1" dirty="0">
                <a:solidFill>
                  <a:srgbClr val="6600CC"/>
                </a:solidFill>
              </a:rPr>
              <a:t>A.</a:t>
            </a:r>
            <a:r>
              <a:rPr lang="en-US" altLang="zh-CN" sz="3400" b="1" dirty="0"/>
              <a:t> Listen to the tape and read after the tape of 1b,2a, 2b, 2d for three times and try to remember the new words and expressions of this lesson.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400" b="1" dirty="0">
                <a:solidFill>
                  <a:srgbClr val="6600CC"/>
                </a:solidFill>
              </a:rPr>
              <a:t>B.</a:t>
            </a:r>
            <a:r>
              <a:rPr lang="en-US" altLang="zh-CN" sz="3400" b="1" dirty="0"/>
              <a:t> Make a conversation according to the conversation in Section A 2d</a:t>
            </a:r>
            <a:r>
              <a:rPr lang="en-US" altLang="zh-CN" sz="3400" b="1" dirty="0" smtClean="0"/>
              <a:t>. </a:t>
            </a:r>
            <a:endParaRPr lang="en-US" altLang="zh-CN" sz="3400" b="1" dirty="0"/>
          </a:p>
        </p:txBody>
      </p:sp>
      <p:sp>
        <p:nvSpPr>
          <p:cNvPr id="229379" name="Text Box 4"/>
          <p:cNvSpPr txBox="1">
            <a:spLocks noChangeArrowheads="1"/>
          </p:cNvSpPr>
          <p:nvPr/>
        </p:nvSpPr>
        <p:spPr bwMode="auto">
          <a:xfrm>
            <a:off x="539552" y="620688"/>
            <a:ext cx="540067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6600" b="1" i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Homework</a:t>
            </a:r>
          </a:p>
        </p:txBody>
      </p:sp>
      <p:sp>
        <p:nvSpPr>
          <p:cNvPr id="229380" name="Rectangle 5"/>
          <p:cNvSpPr>
            <a:spLocks noChangeArrowheads="1"/>
          </p:cNvSpPr>
          <p:nvPr/>
        </p:nvSpPr>
        <p:spPr bwMode="auto">
          <a:xfrm>
            <a:off x="468313" y="2060848"/>
            <a:ext cx="8086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Please choose one of them as your homework.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764704"/>
            <a:ext cx="8229600" cy="576263"/>
          </a:xfrm>
          <a:noFill/>
        </p:spPr>
        <p:txBody>
          <a:bodyPr anchor="t"/>
          <a:lstStyle/>
          <a:p>
            <a:pPr eaLnBrk="1" hangingPunct="1"/>
            <a:r>
              <a:rPr lang="en-US" altLang="zh-CN" sz="4800" b="1" dirty="0"/>
              <a:t>Look and say </a:t>
            </a:r>
          </a:p>
        </p:txBody>
      </p:sp>
      <p:pic>
        <p:nvPicPr>
          <p:cNvPr id="220163" name="Picture 33" descr="U_4091~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813" y="1728097"/>
            <a:ext cx="2735262" cy="196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164" name="Picture 35" descr="U_3280~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62525" y="1655072"/>
            <a:ext cx="2808288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165" name="Picture 37" descr="U_4009~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5813" y="4320485"/>
            <a:ext cx="27368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166" name="Picture 39" descr="U_2371~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62525" y="4247460"/>
            <a:ext cx="2890838" cy="216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186" name="Picture 21" descr="U_8484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258219"/>
            <a:ext cx="1982788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187" name="Rectangle 2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229600" cy="576263"/>
          </a:xfrm>
          <a:noFill/>
        </p:spPr>
        <p:txBody>
          <a:bodyPr anchor="t"/>
          <a:lstStyle/>
          <a:p>
            <a:pPr eaLnBrk="1" hangingPunct="1"/>
            <a:r>
              <a:rPr lang="en-US" altLang="zh-CN" sz="3800" b="1" dirty="0"/>
              <a:t>Look and say</a:t>
            </a:r>
            <a:r>
              <a:rPr lang="en-US" altLang="zh-CN" sz="3800" dirty="0"/>
              <a:t> </a:t>
            </a:r>
          </a:p>
        </p:txBody>
      </p:sp>
      <p:pic>
        <p:nvPicPr>
          <p:cNvPr id="221188" name="Picture 24" descr="U_1401~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88" y="4149725"/>
            <a:ext cx="1592262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189" name="Picture 26" descr="U_1821~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08800" y="4005263"/>
            <a:ext cx="18732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190" name="Picture 28" descr="U_5188~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63938" y="2258219"/>
            <a:ext cx="2017712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191" name="Picture 30" descr="U_1364~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659563" y="2234406"/>
            <a:ext cx="2160587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192" name="Picture 32" descr="U_4262~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76600" y="4365625"/>
            <a:ext cx="273685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193" name="Text Box 33"/>
          <p:cNvSpPr txBox="1">
            <a:spLocks noChangeArrowheads="1"/>
          </p:cNvSpPr>
          <p:nvPr/>
        </p:nvSpPr>
        <p:spPr bwMode="auto">
          <a:xfrm>
            <a:off x="468313" y="981075"/>
            <a:ext cx="7127875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—What can you do to help sick people?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—I could…/I’d like to …/I hope to…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979712" y="2564904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模板：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www.1ppt.com/moban/                  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素材：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www.1ppt.com/sucai/</a:t>
            </a:r>
          </a:p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背景：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www.1ppt.com/beijing/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图表：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www.1ppt.com/tubiao/      </a:t>
            </a:r>
          </a:p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下载：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www.1ppt.com/xiazai/  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教程： 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www.1ppt.com/powerpoint/     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</a:rPr>
              <a:t>资料下载：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www.1ppt.com/ziliao/                 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范文下载：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www.1ppt.com/fanwen/            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</a:rPr>
              <a:t>试卷下载：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www.1ppt.com/shiti/                   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教案下载：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www.1ppt.com/jiaoan/               </a:t>
            </a:r>
          </a:p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论坛：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www.1ppt.cn                  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</a:rPr>
              <a:t>语文课件：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www.1ppt.com/kejian/yuwen/  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数学课件：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www.1ppt.com/kejian/shuxue/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</a:rPr>
              <a:t>英语课件：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www.1ppt.com/kejian/yingyu/  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美术课件：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www.1ppt.com/kejian/meishu/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</a:rPr>
              <a:t>科学课件：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www.1ppt.com/kejian/kexue/   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物理课件：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www.1ppt.com/kejian/wuli/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</a:rPr>
              <a:t>化学课件：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www.1ppt.com/kejian/huaxue/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生物课件：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www.1ppt.com/kejian/shengwu/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</a:rPr>
              <a:t>地理课件：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www.1ppt.com/kejian/dili/        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历史课件：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www.1ppt.com/kejian/lishi/        </a:t>
            </a:r>
          </a:p>
        </p:txBody>
      </p:sp>
      <p:sp>
        <p:nvSpPr>
          <p:cNvPr id="222210" name="Rectangle 23"/>
          <p:cNvSpPr>
            <a:spLocks noChangeArrowheads="1"/>
          </p:cNvSpPr>
          <p:nvPr/>
        </p:nvSpPr>
        <p:spPr bwMode="auto">
          <a:xfrm>
            <a:off x="323528" y="1916832"/>
            <a:ext cx="8353425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00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 The girl could visit the sick kids in the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hospital to cheer them up.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 The boy could give out food at the food      bank.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 The girl could volunteer in an after-school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study program to teach kids.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 The boy could help to clean up the city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parks.</a:t>
            </a:r>
          </a:p>
        </p:txBody>
      </p:sp>
      <p:sp>
        <p:nvSpPr>
          <p:cNvPr id="222211" name="Text Box 26"/>
          <p:cNvSpPr txBox="1">
            <a:spLocks noChangeArrowheads="1"/>
          </p:cNvSpPr>
          <p:nvPr/>
        </p:nvSpPr>
        <p:spPr bwMode="auto">
          <a:xfrm>
            <a:off x="492125" y="1000125"/>
            <a:ext cx="5111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1F497D"/>
                </a:solidFill>
                <a:latin typeface="Garamond" panose="02020404030301010803" pitchFamily="18" charset="0"/>
              </a:rPr>
              <a:t>1b Listen and number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5111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1F497D"/>
                </a:solidFill>
                <a:latin typeface="Garamond" panose="02020404030301010803" pitchFamily="18" charset="0"/>
              </a:rPr>
              <a:t>2a Listen and check</a:t>
            </a:r>
          </a:p>
        </p:txBody>
      </p:sp>
      <p:pic>
        <p:nvPicPr>
          <p:cNvPr id="223235" name="Picture 5"/>
          <p:cNvPicPr>
            <a:picLocks noChangeAspect="1" noChangeArrowheads="1"/>
          </p:cNvPicPr>
          <p:nvPr/>
        </p:nvPicPr>
        <p:blipFill>
          <a:blip r:embed="rId2" cstate="email"/>
          <a:srcRect b="3098"/>
          <a:stretch>
            <a:fillRect/>
          </a:stretch>
        </p:blipFill>
        <p:spPr bwMode="auto">
          <a:xfrm>
            <a:off x="755650" y="1341438"/>
            <a:ext cx="2160588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236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35375" y="1412875"/>
            <a:ext cx="208915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23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1412875"/>
            <a:ext cx="17335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238" name="Picture 8"/>
          <p:cNvPicPr>
            <a:picLocks noChangeAspect="1" noChangeArrowheads="1"/>
          </p:cNvPicPr>
          <p:nvPr/>
        </p:nvPicPr>
        <p:blipFill>
          <a:blip r:embed="rId5" cstate="email"/>
          <a:srcRect r="1550"/>
          <a:stretch>
            <a:fillRect/>
          </a:stretch>
        </p:blipFill>
        <p:spPr bwMode="auto">
          <a:xfrm>
            <a:off x="1835150" y="3716338"/>
            <a:ext cx="230505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239" name="Picture 9"/>
          <p:cNvPicPr>
            <a:picLocks noChangeAspect="1" noChangeArrowheads="1"/>
          </p:cNvPicPr>
          <p:nvPr/>
        </p:nvPicPr>
        <p:blipFill>
          <a:blip r:embed="rId6" cstate="email"/>
          <a:srcRect t="4935"/>
          <a:stretch>
            <a:fillRect/>
          </a:stretch>
        </p:blipFill>
        <p:spPr bwMode="auto">
          <a:xfrm>
            <a:off x="5292725" y="3789363"/>
            <a:ext cx="20193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628477"/>
            <a:ext cx="8229600" cy="4968875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000" b="1" dirty="0"/>
              <a:t>1. We need to _____ _____ _____ a plan to tell people about the city park clean-up.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000" b="1" dirty="0"/>
              <a:t>2. Clean-up Day is only two weeks from now. We can’t _____ _____ making a plan.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000" b="1" dirty="0"/>
              <a:t>3. We could _____ _____ signs.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000" b="1" dirty="0"/>
              <a:t>4. Let’s make some notices, too. Then I’ll _____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000" b="1" dirty="0"/>
              <a:t>    them _____ after school.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000" b="1" dirty="0"/>
              <a:t>5. We could each _____ _____ 10 students and ask them to come. </a:t>
            </a:r>
          </a:p>
        </p:txBody>
      </p:sp>
      <p:sp>
        <p:nvSpPr>
          <p:cNvPr id="224259" name="Text Box 5"/>
          <p:cNvSpPr txBox="1">
            <a:spLocks noChangeArrowheads="1"/>
          </p:cNvSpPr>
          <p:nvPr/>
        </p:nvSpPr>
        <p:spPr bwMode="auto">
          <a:xfrm>
            <a:off x="539750" y="836712"/>
            <a:ext cx="6769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1F497D"/>
                </a:solidFill>
                <a:latin typeface="Garamond" panose="02020404030301010803" pitchFamily="18" charset="0"/>
              </a:rPr>
              <a:t>2b Listen and fill in the blanks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5" y="1556792"/>
            <a:ext cx="5554663" cy="560387"/>
          </a:xfrm>
        </p:spPr>
        <p:txBody>
          <a:bodyPr anchor="t"/>
          <a:lstStyle/>
          <a:p>
            <a:pPr eaLnBrk="1" hangingPunct="1"/>
            <a:r>
              <a:rPr lang="en-US" altLang="zh-CN" sz="3400" b="1" dirty="0"/>
              <a:t>2d Role-play the conversation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3" y="2420888"/>
            <a:ext cx="8229600" cy="936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000" b="1" dirty="0"/>
              <a:t>Q: </a:t>
            </a:r>
            <a:r>
              <a:rPr lang="en-US" altLang="zh-CN" b="1" dirty="0"/>
              <a:t>What do they think they should do to the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b="1" dirty="0"/>
              <a:t>    old people?</a:t>
            </a:r>
            <a:endParaRPr lang="en-US" altLang="zh-CN" sz="3000" b="1" dirty="0"/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611187" y="3789040"/>
            <a:ext cx="74882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They think they should listen to the old people and care for them.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/>
      <p:bldP spid="2252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1" y="1700634"/>
            <a:ext cx="8229600" cy="45307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Q1 When did Tom work in the old people’s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      home?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Q2 How did most old people feel?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Q3 What did Tom learn from the old people?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   </a:t>
            </a:r>
          </a:p>
        </p:txBody>
      </p:sp>
      <p:sp>
        <p:nvSpPr>
          <p:cNvPr id="226307" name="Text Box 4"/>
          <p:cNvSpPr txBox="1">
            <a:spLocks noChangeArrowheads="1"/>
          </p:cNvSpPr>
          <p:nvPr/>
        </p:nvSpPr>
        <p:spPr bwMode="auto">
          <a:xfrm>
            <a:off x="446801" y="980728"/>
            <a:ext cx="3322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1F497D"/>
                </a:solidFill>
                <a:latin typeface="Garamond" panose="02020404030301010803" pitchFamily="18" charset="0"/>
              </a:rPr>
              <a:t>Read and answer</a:t>
            </a:r>
          </a:p>
        </p:txBody>
      </p:sp>
      <p:sp>
        <p:nvSpPr>
          <p:cNvPr id="226308" name="Rectangle 5"/>
          <p:cNvSpPr>
            <a:spLocks noChangeArrowheads="1"/>
          </p:cNvSpPr>
          <p:nvPr/>
        </p:nvSpPr>
        <p:spPr bwMode="auto">
          <a:xfrm>
            <a:off x="945181" y="2852936"/>
            <a:ext cx="54340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He worked there last summer.</a:t>
            </a:r>
          </a:p>
        </p:txBody>
      </p:sp>
      <p:sp>
        <p:nvSpPr>
          <p:cNvPr id="226309" name="Rectangle 6"/>
          <p:cNvSpPr>
            <a:spLocks noChangeArrowheads="1"/>
          </p:cNvSpPr>
          <p:nvPr/>
        </p:nvSpPr>
        <p:spPr bwMode="auto">
          <a:xfrm>
            <a:off x="971551" y="3933056"/>
            <a:ext cx="301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They feel lonely.</a:t>
            </a:r>
          </a:p>
        </p:txBody>
      </p:sp>
      <p:sp>
        <p:nvSpPr>
          <p:cNvPr id="226310" name="Rectangle 7"/>
          <p:cNvSpPr>
            <a:spLocks noChangeArrowheads="1"/>
          </p:cNvSpPr>
          <p:nvPr/>
        </p:nvSpPr>
        <p:spPr bwMode="auto">
          <a:xfrm>
            <a:off x="996156" y="5157192"/>
            <a:ext cx="5986463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He learned stories about the past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and how things used to be.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8" grpId="0"/>
      <p:bldP spid="226309" grpId="0"/>
      <p:bldP spid="2263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2098675" cy="704850"/>
          </a:xfrm>
        </p:spPr>
        <p:txBody>
          <a:bodyPr anchor="t"/>
          <a:lstStyle/>
          <a:p>
            <a:pPr eaLnBrk="1" hangingPunct="1"/>
            <a:r>
              <a:rPr lang="en-US" altLang="zh-CN" sz="3400" b="1" dirty="0"/>
              <a:t>Key points</a:t>
            </a:r>
          </a:p>
        </p:txBody>
      </p:sp>
      <p:sp>
        <p:nvSpPr>
          <p:cNvPr id="22733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412776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6600CC"/>
                </a:solidFill>
              </a:rPr>
              <a:t>(1) help out with </a:t>
            </a:r>
            <a:r>
              <a:rPr lang="en-US" altLang="zh-CN" sz="2800" b="1" dirty="0" err="1">
                <a:solidFill>
                  <a:srgbClr val="6600CC"/>
                </a:solidFill>
              </a:rPr>
              <a:t>sth</a:t>
            </a:r>
            <a:r>
              <a:rPr lang="en-US" altLang="zh-CN" sz="2800" b="1" dirty="0">
                <a:solidFill>
                  <a:srgbClr val="6600CC"/>
                </a:solidFill>
              </a:rPr>
              <a:t>. / doing </a:t>
            </a:r>
            <a:r>
              <a:rPr lang="en-US" altLang="zh-CN" sz="2800" b="1" dirty="0" err="1">
                <a:solidFill>
                  <a:srgbClr val="6600CC"/>
                </a:solidFill>
              </a:rPr>
              <a:t>sth</a:t>
            </a:r>
            <a:r>
              <a:rPr lang="en-US" altLang="zh-CN" sz="2800" b="1" dirty="0">
                <a:solidFill>
                  <a:srgbClr val="6600CC"/>
                </a:solidFill>
              </a:rPr>
              <a:t>. </a:t>
            </a:r>
            <a:r>
              <a:rPr lang="zh-CN" altLang="en-US" sz="2800" b="1" dirty="0">
                <a:solidFill>
                  <a:srgbClr val="6600CC"/>
                </a:solidFill>
              </a:rPr>
              <a:t>帮助</a:t>
            </a:r>
            <a:r>
              <a:rPr lang="en-US" altLang="zh-CN" sz="2800" b="1" dirty="0">
                <a:solidFill>
                  <a:srgbClr val="6600CC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800" b="1" dirty="0">
                <a:solidFill>
                  <a:srgbClr val="6600CC"/>
                </a:solidFill>
              </a:rPr>
              <a:t>做</a:t>
            </a:r>
            <a:r>
              <a:rPr lang="en-US" altLang="zh-CN" sz="2800" b="1" dirty="0">
                <a:solidFill>
                  <a:srgbClr val="6600CC"/>
                </a:solidFill>
                <a:latin typeface="宋体" panose="02010600030101010101" pitchFamily="2" charset="-122"/>
              </a:rPr>
              <a:t>……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/>
              <a:t>eg</a:t>
            </a:r>
            <a:r>
              <a:rPr lang="en-US" altLang="zh-CN" sz="2800" b="1" dirty="0"/>
              <a:t>. She often helped out with washing in the hotel. </a:t>
            </a:r>
            <a:r>
              <a:rPr lang="zh-CN" altLang="en-US" sz="2800" b="1" dirty="0"/>
              <a:t>她经常帮助那家旅馆洗东西。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Bob helped out with milking every morning. </a:t>
            </a:r>
            <a:r>
              <a:rPr lang="zh-CN" altLang="en-US" sz="2800" b="1" dirty="0"/>
              <a:t>每天早晨鲍勃帮着挤牛奶。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6600CC"/>
                </a:solidFill>
              </a:rPr>
              <a:t>(2) used to </a:t>
            </a:r>
            <a:r>
              <a:rPr lang="zh-CN" altLang="en-US" sz="2800" b="1" dirty="0">
                <a:solidFill>
                  <a:srgbClr val="6600CC"/>
                </a:solidFill>
              </a:rPr>
              <a:t>过去经常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/>
              <a:t>eg</a:t>
            </a:r>
            <a:r>
              <a:rPr lang="en-US" altLang="zh-CN" sz="2800" b="1" dirty="0"/>
              <a:t>. We used to live in the same house. </a:t>
            </a:r>
            <a:r>
              <a:rPr lang="zh-CN" altLang="en-US" sz="2800" b="1" dirty="0"/>
              <a:t>我们过去住在同一栋房子里。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I used to go swimming on Saturdays but now I don’t. </a:t>
            </a:r>
            <a:r>
              <a:rPr lang="zh-CN" altLang="en-US" sz="2800" b="1" dirty="0"/>
              <a:t>我过去常常在星期六去游泳，但现在不。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He used not to like fish, but now he does. </a:t>
            </a:r>
            <a:r>
              <a:rPr lang="zh-CN" altLang="en-US" sz="2800" b="1" dirty="0"/>
              <a:t>他过去一直不喜欢吃鱼，但现在他喜欢了。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725</Words>
  <Application>Microsoft Office PowerPoint</Application>
  <PresentationFormat>全屏显示(4:3)</PresentationFormat>
  <Paragraphs>71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宋体</vt:lpstr>
      <vt:lpstr>微软雅黑</vt:lpstr>
      <vt:lpstr>Arial</vt:lpstr>
      <vt:lpstr>Calibri</vt:lpstr>
      <vt:lpstr>Garamond</vt:lpstr>
      <vt:lpstr>Monotype Corsiva</vt:lpstr>
      <vt:lpstr>Times New Roman</vt:lpstr>
      <vt:lpstr>Wingdings</vt:lpstr>
      <vt:lpstr>WWW.2PPT.COM</vt:lpstr>
      <vt:lpstr>Unit 2   I’ll help to clean up the city parks.</vt:lpstr>
      <vt:lpstr>Look and say </vt:lpstr>
      <vt:lpstr>Look and say </vt:lpstr>
      <vt:lpstr>PowerPoint 演示文稿</vt:lpstr>
      <vt:lpstr>PowerPoint 演示文稿</vt:lpstr>
      <vt:lpstr>PowerPoint 演示文稿</vt:lpstr>
      <vt:lpstr>2d Role-play the conversation</vt:lpstr>
      <vt:lpstr>PowerPoint 演示文稿</vt:lpstr>
      <vt:lpstr>Key points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2017-10-19T02:17:00Z</dcterms:created>
  <dcterms:modified xsi:type="dcterms:W3CDTF">2023-01-16T14:46:48Z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0A55302538BB4FCCA58657CF398C61EA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