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76" r:id="rId2"/>
    <p:sldId id="518" r:id="rId3"/>
    <p:sldId id="574" r:id="rId4"/>
    <p:sldId id="488" r:id="rId5"/>
    <p:sldId id="490" r:id="rId6"/>
    <p:sldId id="491" r:id="rId7"/>
    <p:sldId id="492" r:id="rId8"/>
    <p:sldId id="493" r:id="rId9"/>
    <p:sldId id="575" r:id="rId10"/>
    <p:sldId id="571" r:id="rId11"/>
    <p:sldId id="555" r:id="rId12"/>
    <p:sldId id="576" r:id="rId13"/>
    <p:sldId id="577" r:id="rId14"/>
  </p:sldIdLst>
  <p:sldSz cx="9144000" cy="5143500" type="screen16x9"/>
  <p:notesSz cx="6858000" cy="9144000"/>
  <p:defaultTextStyle>
    <a:defPPr>
      <a:defRPr lang="zh-CN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CCFF"/>
    <a:srgbClr val="FF6600"/>
    <a:srgbClr val="FAFADC"/>
    <a:srgbClr val="0000FF"/>
    <a:srgbClr val="D3E0B6"/>
    <a:srgbClr val="3366FF"/>
    <a:srgbClr val="DAE5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3" autoAdjust="0"/>
    <p:restoredTop sz="94254" autoAdjust="0"/>
  </p:normalViewPr>
  <p:slideViewPr>
    <p:cSldViewPr snapToGrid="0" snapToObjects="1">
      <p:cViewPr varScale="1">
        <p:scale>
          <a:sx n="145" d="100"/>
          <a:sy n="145" d="100"/>
        </p:scale>
        <p:origin x="-768" y="-96"/>
      </p:cViewPr>
      <p:guideLst>
        <p:guide orient="horz" pos="1620"/>
        <p:guide pos="28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fld id="{8AA2CE30-F108-4415-8372-D91A5A8D4F9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B6EDB7A5-072E-42C2-B216-BA0EB5146C9B}" type="slidenum">
              <a:rPr lang="zh-CN" altLang="en-US">
                <a:latin typeface="Arial" panose="020B0604020202020204" pitchFamily="34" charset="0"/>
              </a:rPr>
              <a:t>2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16CBAEDC-B19A-4187-8259-EADA5BD91F24}" type="slidenum">
              <a:rPr lang="zh-CN" altLang="en-US">
                <a:latin typeface="Arial" panose="020B0604020202020204" pitchFamily="34" charset="0"/>
              </a:rPr>
              <a:t>3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大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596900" y="38100"/>
            <a:ext cx="2636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6699"/>
                </a:solidFill>
                <a:latin typeface="+mn-ea"/>
                <a:ea typeface="+mn-ea"/>
              </a:rPr>
              <a:t>习题链接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础巩固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650875" y="55563"/>
            <a:ext cx="1878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6699"/>
                </a:solidFill>
                <a:latin typeface="+mn-ea"/>
                <a:ea typeface="+mn-ea"/>
              </a:rPr>
              <a:t>基础巩固练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能力提升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671513" y="44450"/>
            <a:ext cx="1751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6699"/>
                </a:solidFill>
                <a:latin typeface="+mn-ea"/>
                <a:ea typeface="+mn-ea"/>
              </a:rPr>
              <a:t>能力提升练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866775" y="860425"/>
            <a:ext cx="7197725" cy="11079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Unit 1   </a:t>
            </a:r>
            <a:r>
              <a:rPr lang="en-US" altLang="zh-CN" sz="4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Know </a:t>
            </a:r>
            <a:r>
              <a:rPr lang="en-US" altLang="zh-CN" sz="4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yourself</a:t>
            </a:r>
            <a:endParaRPr lang="zh-CN" altLang="zh-CN" sz="44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403225" y="93663"/>
            <a:ext cx="2173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E46C0A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</a:t>
            </a:r>
            <a:r>
              <a:rPr lang="zh-CN" altLang="en-US" sz="2000" b="1">
                <a:solidFill>
                  <a:srgbClr val="FF669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译林版 九年级上</a:t>
            </a:r>
          </a:p>
        </p:txBody>
      </p:sp>
      <p:sp>
        <p:nvSpPr>
          <p:cNvPr id="6148" name="TextBox 19"/>
          <p:cNvSpPr txBox="1">
            <a:spLocks noChangeArrowheads="1"/>
          </p:cNvSpPr>
          <p:nvPr/>
        </p:nvSpPr>
        <p:spPr bwMode="auto">
          <a:xfrm>
            <a:off x="0" y="2214597"/>
            <a:ext cx="9144000" cy="661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Integrated </a:t>
            </a:r>
            <a:r>
              <a:rPr lang="en-US" altLang="zh-CN" sz="2800" b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skills &amp; Study skills</a:t>
            </a:r>
            <a:endParaRPr lang="zh-CN" altLang="zh-CN" sz="2800" b="1" dirty="0">
              <a:solidFill>
                <a:srgbClr val="FF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01161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84200" y="841375"/>
            <a:ext cx="82264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13.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生肖以固定的顺序出现。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 ______ appear ______ ______ ______ ______.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14.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那对双胞胎有相似的个性吗？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Do the twins have ________ _____________?</a:t>
            </a:r>
          </a:p>
        </p:txBody>
      </p:sp>
      <p:sp>
        <p:nvSpPr>
          <p:cNvPr id="10" name="圆角矩形标注 9"/>
          <p:cNvSpPr/>
          <p:nvPr/>
        </p:nvSpPr>
        <p:spPr>
          <a:xfrm>
            <a:off x="3008313" y="498475"/>
            <a:ext cx="1325562" cy="465138"/>
          </a:xfrm>
          <a:prstGeom prst="wedgeRoundRectCallout">
            <a:avLst>
              <a:gd name="adj1" fmla="val -38264"/>
              <a:gd name="adj2" fmla="val 91541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order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43013" y="1854200"/>
            <a:ext cx="7342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Animal      signs                  in          a        fixed    order</a:t>
            </a:r>
            <a:endParaRPr lang="zh-CN" altLang="en-US" sz="2400" b="1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2944813" y="1514475"/>
            <a:ext cx="558800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79800" y="3319463"/>
            <a:ext cx="3192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similar     personalities</a:t>
            </a:r>
            <a:endParaRPr lang="zh-CN" altLang="en-US" sz="2400" b="1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3008313" y="2986088"/>
            <a:ext cx="1468437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464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585788" y="423863"/>
            <a:ext cx="792956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四、阅读理解。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ctr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请同学们看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《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点拨训练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》P8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第四题短文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15. How many kids did the king have?</a:t>
            </a:r>
          </a:p>
          <a:p>
            <a:pPr indent="450850" algn="just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One.         B. Two.       C. Three.         D. None.</a:t>
            </a:r>
          </a:p>
        </p:txBody>
      </p:sp>
      <p:sp>
        <p:nvSpPr>
          <p:cNvPr id="15" name="圆角矩形标注 14"/>
          <p:cNvSpPr/>
          <p:nvPr/>
        </p:nvSpPr>
        <p:spPr>
          <a:xfrm>
            <a:off x="1092200" y="3622675"/>
            <a:ext cx="7423150" cy="711200"/>
          </a:xfrm>
          <a:prstGeom prst="wedgeRoundRectCallout">
            <a:avLst>
              <a:gd name="adj1" fmla="val -9592"/>
              <a:gd name="adj2" fmla="val -39232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由第二句“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had a beautiful queen and two kids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”可知。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630488" y="2835275"/>
            <a:ext cx="574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pic>
        <p:nvPicPr>
          <p:cNvPr id="20485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873125" y="544513"/>
            <a:ext cx="7545388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16. Why did the king marry another woman?</a:t>
            </a:r>
          </a:p>
          <a:p>
            <a:pPr indent="450850" algn="just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Because the king didn’t love the queen.</a:t>
            </a:r>
          </a:p>
          <a:p>
            <a:pPr indent="450850" algn="just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B. Because the queen died.</a:t>
            </a:r>
          </a:p>
          <a:p>
            <a:pPr indent="450850" algn="just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 Because the king loved that woman.</a:t>
            </a:r>
          </a:p>
          <a:p>
            <a:pPr indent="450850" algn="just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D. Because the two kids liked that woman.</a:t>
            </a:r>
          </a:p>
        </p:txBody>
      </p:sp>
      <p:sp>
        <p:nvSpPr>
          <p:cNvPr id="15" name="圆角矩形标注 14"/>
          <p:cNvSpPr/>
          <p:nvPr/>
        </p:nvSpPr>
        <p:spPr>
          <a:xfrm>
            <a:off x="1158875" y="3406775"/>
            <a:ext cx="6900863" cy="1046163"/>
          </a:xfrm>
          <a:prstGeom prst="wedgeRoundRectCallout">
            <a:avLst>
              <a:gd name="adj1" fmla="val -7138"/>
              <a:gd name="adj2" fmla="val -50404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由第三句“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 one day the queen died and soon after her death, the king married a new queen.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”可知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271588" y="1731963"/>
            <a:ext cx="5762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pic>
        <p:nvPicPr>
          <p:cNvPr id="21509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444500" y="317500"/>
            <a:ext cx="7808913" cy="452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17. Which of the following sentences is NOT TRUE?</a:t>
            </a:r>
          </a:p>
          <a:p>
            <a:pPr indent="450850" algn="just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The new queen hated the two children.</a:t>
            </a:r>
          </a:p>
          <a:p>
            <a:pPr indent="450850" algn="just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B. It was Zeus who saved the two children.</a:t>
            </a:r>
          </a:p>
          <a:p>
            <a:pPr indent="450850" algn="just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 The golden sheep became one of the twelve star signs.</a:t>
            </a:r>
          </a:p>
          <a:p>
            <a:pPr marL="808355" indent="-357505" algn="just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D. Zeus told the new queen the country would be in great danger.</a:t>
            </a:r>
          </a:p>
        </p:txBody>
      </p:sp>
      <p:sp>
        <p:nvSpPr>
          <p:cNvPr id="15" name="圆角矩形标注 14"/>
          <p:cNvSpPr/>
          <p:nvPr/>
        </p:nvSpPr>
        <p:spPr>
          <a:xfrm>
            <a:off x="6345238" y="1031875"/>
            <a:ext cx="2538412" cy="744538"/>
          </a:xfrm>
          <a:prstGeom prst="wedgeRoundRectCallout">
            <a:avLst>
              <a:gd name="adj1" fmla="val -59874"/>
              <a:gd name="adj2" fmla="val 15554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0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new queen didn’t like the two children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933450" y="3476625"/>
            <a:ext cx="574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5468938" y="984250"/>
            <a:ext cx="148907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圆角矩形标注 11"/>
          <p:cNvSpPr/>
          <p:nvPr/>
        </p:nvSpPr>
        <p:spPr>
          <a:xfrm>
            <a:off x="6456363" y="1822450"/>
            <a:ext cx="2640012" cy="996950"/>
          </a:xfrm>
          <a:prstGeom prst="wedgeRoundRectCallout">
            <a:avLst>
              <a:gd name="adj1" fmla="val -58756"/>
              <a:gd name="adj2" fmla="val -3499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0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sheep was sent by Zeus to save the two innocent children.</a:t>
            </a:r>
          </a:p>
        </p:txBody>
      </p:sp>
      <p:sp>
        <p:nvSpPr>
          <p:cNvPr id="13" name="圆角矩形标注 12"/>
          <p:cNvSpPr/>
          <p:nvPr/>
        </p:nvSpPr>
        <p:spPr>
          <a:xfrm>
            <a:off x="5478463" y="3205163"/>
            <a:ext cx="2206625" cy="404812"/>
          </a:xfrm>
          <a:prstGeom prst="wedgeRoundRectCallout">
            <a:avLst>
              <a:gd name="adj1" fmla="val -34008"/>
              <a:gd name="adj2" fmla="val -73782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短文最后一句</a:t>
            </a:r>
            <a:endParaRPr lang="en-US" altLang="zh-CN" sz="20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圆角矩形标注 13"/>
          <p:cNvSpPr/>
          <p:nvPr/>
        </p:nvSpPr>
        <p:spPr>
          <a:xfrm>
            <a:off x="2493963" y="4051300"/>
            <a:ext cx="4905375" cy="627063"/>
          </a:xfrm>
          <a:prstGeom prst="wedgeRoundRectCallout">
            <a:avLst>
              <a:gd name="adj1" fmla="val -34008"/>
              <a:gd name="adj2" fmla="val -73782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0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One day, she thought out an idea. She said to the king, “Last night, I dreamt of Zeus...</a:t>
            </a:r>
          </a:p>
        </p:txBody>
      </p:sp>
      <p:pic>
        <p:nvPicPr>
          <p:cNvPr id="22537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646113" y="461963"/>
            <a:ext cx="7891462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一、根据首字母及汉语提示完成单词。</a:t>
            </a:r>
          </a:p>
          <a:p>
            <a:pPr marL="355600" indent="-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1. Miss Sun is a good teacher. She always tries to make her class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l    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（活泼的）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and interesting.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 Is the date of the wedding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f     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（确定）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yet?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3. He suddenly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a          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（出现）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in the room.</a:t>
            </a:r>
          </a:p>
        </p:txBody>
      </p:sp>
      <p:pic>
        <p:nvPicPr>
          <p:cNvPr id="9219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738313" y="2174875"/>
            <a:ext cx="1206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ively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305300" y="2908300"/>
            <a:ext cx="1444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ixed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2689225" y="3652838"/>
            <a:ext cx="1443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ppeared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03238" y="427038"/>
            <a:ext cx="81184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4. —What’s the date today?</a:t>
            </a:r>
          </a:p>
          <a:p>
            <a:pPr indent="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—I don’t know. Let’s look at the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c        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（日历）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5. Mary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s       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（塑造）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the clay into the vase last night.</a:t>
            </a:r>
          </a:p>
        </p:txBody>
      </p:sp>
      <p:pic>
        <p:nvPicPr>
          <p:cNvPr id="11267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8"/>
          <p:cNvSpPr txBox="1">
            <a:spLocks noChangeArrowheads="1"/>
          </p:cNvSpPr>
          <p:nvPr/>
        </p:nvSpPr>
        <p:spPr bwMode="auto">
          <a:xfrm>
            <a:off x="5054600" y="1409700"/>
            <a:ext cx="1643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alendar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8"/>
          <p:cNvSpPr txBox="1">
            <a:spLocks noChangeArrowheads="1"/>
          </p:cNvSpPr>
          <p:nvPr/>
        </p:nvSpPr>
        <p:spPr bwMode="auto">
          <a:xfrm>
            <a:off x="1647825" y="2144713"/>
            <a:ext cx="1514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haped</a:t>
            </a:r>
            <a:endParaRPr lang="zh-CN" altLang="zh-CN" sz="2400" b="1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525463" y="485775"/>
            <a:ext cx="8332787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二、单项选择。 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6. [2018·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上海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] Mr. Zhou is good at cooking and he has decided _______ his own restaurant.</a:t>
            </a:r>
          </a:p>
          <a:p>
            <a:pPr indent="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open          B. opened         C. to open          D. opening</a:t>
            </a:r>
          </a:p>
        </p:txBody>
      </p:sp>
      <p:pic>
        <p:nvPicPr>
          <p:cNvPr id="13315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69200" y="42957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10"/>
          <p:cNvSpPr txBox="1">
            <a:spLocks noChangeArrowheads="1"/>
          </p:cNvSpPr>
          <p:nvPr/>
        </p:nvSpPr>
        <p:spPr bwMode="auto">
          <a:xfrm>
            <a:off x="1265238" y="2225675"/>
            <a:ext cx="650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C</a:t>
            </a:r>
            <a:endParaRPr lang="zh-CN" altLang="zh-CN" sz="2400" b="1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7467600" y="1905000"/>
            <a:ext cx="87312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圆角矩形标注 8"/>
          <p:cNvSpPr/>
          <p:nvPr/>
        </p:nvSpPr>
        <p:spPr>
          <a:xfrm>
            <a:off x="5151438" y="639763"/>
            <a:ext cx="2417762" cy="773112"/>
          </a:xfrm>
          <a:prstGeom prst="wedgeRoundRectCallout">
            <a:avLst>
              <a:gd name="adj1" fmla="val 55076"/>
              <a:gd name="adj2" fmla="val 73807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decided to do </a:t>
            </a:r>
            <a:r>
              <a:rPr lang="en-US" altLang="zh-CN" sz="2200" b="1" dirty="0" err="1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决定做某事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标注 10"/>
          <p:cNvSpPr/>
          <p:nvPr/>
        </p:nvSpPr>
        <p:spPr>
          <a:xfrm>
            <a:off x="6424613" y="547688"/>
            <a:ext cx="2517775" cy="563562"/>
          </a:xfrm>
          <a:prstGeom prst="wedgeRoundRectCallout">
            <a:avLst>
              <a:gd name="adj1" fmla="val -42404"/>
              <a:gd name="adj2" fmla="val 197391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不能相信他这个人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19100" y="1057275"/>
            <a:ext cx="8369300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16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7. I really can’t ______ what he said. Since last time I was cheated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（欺骗）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by him, I have no longer _______ him at all.</a:t>
            </a:r>
          </a:p>
          <a:p>
            <a:pPr marL="355600" eaLnBrk="1" hangingPunct="1">
              <a:lnSpc>
                <a:spcPct val="16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believe; believed                     B. believe; believed in</a:t>
            </a:r>
          </a:p>
          <a:p>
            <a:pPr marL="355600" eaLnBrk="1" hangingPunct="1">
              <a:lnSpc>
                <a:spcPct val="16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 believe in; believed                 D. believe in; believed in</a:t>
            </a:r>
          </a:p>
        </p:txBody>
      </p:sp>
      <p:sp>
        <p:nvSpPr>
          <p:cNvPr id="3" name="TextBox 29"/>
          <p:cNvSpPr txBox="1">
            <a:spLocks noChangeArrowheads="1"/>
          </p:cNvSpPr>
          <p:nvPr/>
        </p:nvSpPr>
        <p:spPr bwMode="auto">
          <a:xfrm>
            <a:off x="2692400" y="1211263"/>
            <a:ext cx="596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B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41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/>
          <p:nvPr/>
        </p:nvSpPr>
        <p:spPr>
          <a:xfrm>
            <a:off x="1060450" y="3595688"/>
            <a:ext cx="6629400" cy="105886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考查</a:t>
            </a:r>
            <a:r>
              <a:rPr lang="en-US" altLang="zh-CN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believe</a:t>
            </a:r>
            <a:r>
              <a:rPr lang="zh-CN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的用法。</a:t>
            </a:r>
            <a:r>
              <a:rPr lang="en-US" altLang="zh-CN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believe sb.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指相信某人的话；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believe in sb.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指相信某人的品行或能力。</a:t>
            </a:r>
            <a:endParaRPr lang="en-US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2859088" y="474663"/>
            <a:ext cx="2579687" cy="563562"/>
          </a:xfrm>
          <a:prstGeom prst="wedgeRoundRectCallout">
            <a:avLst>
              <a:gd name="adj1" fmla="val -19961"/>
              <a:gd name="adj2" fmla="val 100454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不能相信他说的话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3536950" y="1608138"/>
            <a:ext cx="1390650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6297613" y="2238375"/>
            <a:ext cx="44767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/>
      <p:bldP spid="8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49275" y="415925"/>
            <a:ext cx="7953375" cy="3048000"/>
          </a:xfrm>
          <a:prstGeom prst="rect">
            <a:avLst/>
          </a:prstGeom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8. A year has four seasons and it ______ twelve different star signs.</a:t>
            </a:r>
          </a:p>
          <a:p>
            <a:pPr marL="355600" indent="-825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dividing into                     B. is dividing into</a:t>
            </a:r>
          </a:p>
          <a:p>
            <a:pPr marL="355600" indent="-825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 divided into                       D. is divided into</a:t>
            </a:r>
          </a:p>
        </p:txBody>
      </p:sp>
      <p:sp>
        <p:nvSpPr>
          <p:cNvPr id="3" name="TextBox 29"/>
          <p:cNvSpPr txBox="1">
            <a:spLocks noChangeArrowheads="1"/>
          </p:cNvSpPr>
          <p:nvPr/>
        </p:nvSpPr>
        <p:spPr bwMode="auto">
          <a:xfrm>
            <a:off x="4902200" y="706438"/>
            <a:ext cx="596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D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4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圆角矩形 13"/>
          <p:cNvSpPr/>
          <p:nvPr/>
        </p:nvSpPr>
        <p:spPr>
          <a:xfrm>
            <a:off x="977900" y="3455988"/>
            <a:ext cx="6848475" cy="117633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整个句子描述的是客观事实，所以用一般现在时态，因此，空格处是一般现在时态的被动语态</a:t>
            </a:r>
            <a:endParaRPr lang="en-US" altLang="zh-CN" sz="24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4313238" y="1074738"/>
            <a:ext cx="361950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圆角矩形标注 7"/>
          <p:cNvSpPr/>
          <p:nvPr/>
        </p:nvSpPr>
        <p:spPr>
          <a:xfrm>
            <a:off x="3265488" y="1293813"/>
            <a:ext cx="4097337" cy="866775"/>
          </a:xfrm>
          <a:prstGeom prst="wedgeRoundRectCallout">
            <a:avLst>
              <a:gd name="adj1" fmla="val -18097"/>
              <a:gd name="adj2" fmla="val -68730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是动作的承受者，与动词短语构成被动关系，要用被动语态。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14350" y="525463"/>
            <a:ext cx="8131175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9. [2 018·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宜昌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] —A research suggests that walking helps people live longer.</a:t>
            </a:r>
          </a:p>
          <a:p>
            <a:pPr marL="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 I quite agree, but it _____ on when and how they walk.</a:t>
            </a:r>
          </a:p>
          <a:p>
            <a:pPr marL="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remains          B. separates         C. returns      D. depends</a:t>
            </a:r>
          </a:p>
        </p:txBody>
      </p:sp>
      <p:pic>
        <p:nvPicPr>
          <p:cNvPr id="16387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9"/>
          <p:cNvSpPr txBox="1">
            <a:spLocks noChangeArrowheads="1"/>
          </p:cNvSpPr>
          <p:nvPr/>
        </p:nvSpPr>
        <p:spPr bwMode="auto">
          <a:xfrm>
            <a:off x="3862388" y="2238375"/>
            <a:ext cx="596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D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736975" y="2719388"/>
            <a:ext cx="1131888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圆角矩形标注 6"/>
          <p:cNvSpPr/>
          <p:nvPr/>
        </p:nvSpPr>
        <p:spPr>
          <a:xfrm>
            <a:off x="4303713" y="1550988"/>
            <a:ext cx="4095750" cy="544512"/>
          </a:xfrm>
          <a:prstGeom prst="wedgeRoundRectCallout">
            <a:avLst>
              <a:gd name="adj1" fmla="val -38967"/>
              <a:gd name="adj2" fmla="val 88248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depend on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固定搭配，取决于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...</a:t>
            </a:r>
          </a:p>
        </p:txBody>
      </p:sp>
      <p:sp>
        <p:nvSpPr>
          <p:cNvPr id="9" name="TextBox 29"/>
          <p:cNvSpPr txBox="1">
            <a:spLocks noChangeArrowheads="1"/>
          </p:cNvSpPr>
          <p:nvPr/>
        </p:nvSpPr>
        <p:spPr bwMode="auto">
          <a:xfrm>
            <a:off x="1333500" y="3414713"/>
            <a:ext cx="922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保持</a:t>
            </a:r>
            <a:endParaRPr lang="en-US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29"/>
          <p:cNvSpPr txBox="1">
            <a:spLocks noChangeArrowheads="1"/>
          </p:cNvSpPr>
          <p:nvPr/>
        </p:nvSpPr>
        <p:spPr bwMode="auto">
          <a:xfrm>
            <a:off x="3427413" y="3425825"/>
            <a:ext cx="922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分开</a:t>
            </a:r>
            <a:endParaRPr lang="en-US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29"/>
          <p:cNvSpPr txBox="1">
            <a:spLocks noChangeArrowheads="1"/>
          </p:cNvSpPr>
          <p:nvPr/>
        </p:nvSpPr>
        <p:spPr bwMode="auto">
          <a:xfrm>
            <a:off x="5529263" y="3416300"/>
            <a:ext cx="923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返回</a:t>
            </a:r>
            <a:endParaRPr lang="en-US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7" grpId="0" animBg="1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66725" y="439738"/>
            <a:ext cx="8332788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0850" indent="-450850" eaLnBrk="1" hangingPunct="1">
              <a:lnSpc>
                <a:spcPct val="17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10. — Many people think women are better at cooking than men.</a:t>
            </a:r>
          </a:p>
          <a:p>
            <a:pPr marL="450850" eaLnBrk="1" hangingPunct="1">
              <a:lnSpc>
                <a:spcPct val="17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—______. Most top chefs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（厨师）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in the world are men.</a:t>
            </a:r>
          </a:p>
          <a:p>
            <a:pPr marL="450850" eaLnBrk="1" hangingPunct="1">
              <a:lnSpc>
                <a:spcPct val="17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I agree                                  B. Exactly</a:t>
            </a:r>
          </a:p>
          <a:p>
            <a:pPr marL="450850" eaLnBrk="1" hangingPunct="1">
              <a:lnSpc>
                <a:spcPct val="17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 That’s not the case                D. Not at all</a:t>
            </a: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1546225" y="1250950"/>
            <a:ext cx="574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C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2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圆角矩形 15"/>
          <p:cNvSpPr/>
          <p:nvPr/>
        </p:nvSpPr>
        <p:spPr>
          <a:xfrm>
            <a:off x="1223963" y="3503613"/>
            <a:ext cx="6388100" cy="118586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句意“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许多人认为女人比男人更擅长做饭。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—___.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世界上大多数顶级厨师都是男性”。</a:t>
            </a: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6" name="TextBox 29"/>
          <p:cNvSpPr txBox="1">
            <a:spLocks noChangeArrowheads="1"/>
          </p:cNvSpPr>
          <p:nvPr/>
        </p:nvSpPr>
        <p:spPr bwMode="auto">
          <a:xfrm>
            <a:off x="2359025" y="1924050"/>
            <a:ext cx="1338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我同意</a:t>
            </a:r>
            <a:endParaRPr lang="en-US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29"/>
          <p:cNvSpPr txBox="1">
            <a:spLocks noChangeArrowheads="1"/>
          </p:cNvSpPr>
          <p:nvPr/>
        </p:nvSpPr>
        <p:spPr bwMode="auto">
          <a:xfrm>
            <a:off x="1379538" y="2974975"/>
            <a:ext cx="2030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事实并非如此</a:t>
            </a:r>
            <a:endParaRPr lang="en-US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29"/>
          <p:cNvSpPr txBox="1">
            <a:spLocks noChangeArrowheads="1"/>
          </p:cNvSpPr>
          <p:nvPr/>
        </p:nvSpPr>
        <p:spPr bwMode="auto">
          <a:xfrm>
            <a:off x="6497638" y="2605088"/>
            <a:ext cx="1470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一点也不</a:t>
            </a:r>
            <a:endParaRPr lang="en-US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29"/>
          <p:cNvSpPr txBox="1">
            <a:spLocks noChangeArrowheads="1"/>
          </p:cNvSpPr>
          <p:nvPr/>
        </p:nvSpPr>
        <p:spPr bwMode="auto">
          <a:xfrm>
            <a:off x="6265863" y="1917700"/>
            <a:ext cx="1338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确实</a:t>
            </a:r>
            <a:endParaRPr lang="en-US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60388" y="438150"/>
            <a:ext cx="8001000" cy="448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三、根据汉语意思完成句子。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7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11.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账单一共是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英镑。</a:t>
            </a:r>
          </a:p>
          <a:p>
            <a:pPr indent="450850" eaLnBrk="1" hangingPunct="1">
              <a:lnSpc>
                <a:spcPct val="17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The bill came to £25 ______ ______.</a:t>
            </a:r>
          </a:p>
          <a:p>
            <a:pPr marL="450850" indent="-450850" eaLnBrk="1" hangingPunct="1">
              <a:lnSpc>
                <a:spcPct val="17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12.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据说，他观看了在俄罗斯举行的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2018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年世界杯足球赛的大部分赛事。</a:t>
            </a:r>
          </a:p>
          <a:p>
            <a:pPr marL="450850" eaLnBrk="1" hangingPunct="1">
              <a:lnSpc>
                <a:spcPct val="17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 ______ ______ ______he watched most games of the 2018 FIFA World Cup held in Russia.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60800" y="1871663"/>
            <a:ext cx="180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         all</a:t>
            </a:r>
            <a:endParaRPr lang="zh-CN" altLang="en-US" sz="2400" b="1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08100" y="3752850"/>
            <a:ext cx="3976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          is         said      that</a:t>
            </a:r>
            <a:endParaRPr lang="zh-CN" altLang="en-US" sz="2400" b="1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1711325" y="1649413"/>
            <a:ext cx="604838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123950" y="2908300"/>
            <a:ext cx="604838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439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</p:bldLst>
  </p:timing>
</p:sld>
</file>

<file path=ppt/theme/theme1.xml><?xml version="1.0" encoding="utf-8"?>
<a:theme xmlns:a="http://schemas.openxmlformats.org/drawingml/2006/main" name="WWW.2PPT.COM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823</Words>
  <Application>Microsoft Office PowerPoint</Application>
  <PresentationFormat>全屏显示(16:9)</PresentationFormat>
  <Paragraphs>93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黑体</vt:lpstr>
      <vt:lpstr>华文行楷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2015-12-21T09:02:00Z</dcterms:created>
  <dcterms:modified xsi:type="dcterms:W3CDTF">2023-01-16T14:46:58Z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63398323D87D4ADCB1A0D5BC7F152D09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