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4A719-3327-4012-9650-7BC73BC6729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A69A6-DE4E-4577-A68B-34A0F904638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0A69A6-DE4E-4577-A68B-34A0F904638A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E5D71-0929-42EF-B084-1F6C4D83FCC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3233-1A77-42D1-9490-5868576B8DD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E5D71-0929-42EF-B084-1F6C4D83FCC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3233-1A77-42D1-9490-5868576B8DD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E5D71-0929-42EF-B084-1F6C4D83FCC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3233-1A77-42D1-9490-5868576B8DD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E5D71-0929-42EF-B084-1F6C4D83FCC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3233-1A77-42D1-9490-5868576B8DD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E5D71-0929-42EF-B084-1F6C4D83FCC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3233-1A77-42D1-9490-5868576B8DD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E5D71-0929-42EF-B084-1F6C4D83FCC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3233-1A77-42D1-9490-5868576B8DD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E5D71-0929-42EF-B084-1F6C4D83FCC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3233-1A77-42D1-9490-5868576B8DD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E5D71-0929-42EF-B084-1F6C4D83FCC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3233-1A77-42D1-9490-5868576B8DD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E5D71-0929-42EF-B084-1F6C4D83FCC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3233-1A77-42D1-9490-5868576B8DD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E5D71-0929-42EF-B084-1F6C4D83FCC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3233-1A77-42D1-9490-5868576B8DD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E5D71-0929-42EF-B084-1F6C4D83FCC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63233-1A77-42D1-9490-5868576B8DD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BE5D71-0929-42EF-B084-1F6C4D83FCC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63233-1A77-42D1-9490-5868576B8DD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0" name="Picture 8" descr="middlen8n9505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787227" y="1124743"/>
            <a:ext cx="2590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pattFill prst="ltUpDiag">
                  <a:fgClr>
                    <a:srgbClr val="EAEAEA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8800" dirty="0">
                <a:solidFill>
                  <a:srgbClr val="6600CC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2.2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341812" y="1988840"/>
            <a:ext cx="4038600" cy="186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pattFill prst="ltUpDiag">
                  <a:fgClr>
                    <a:srgbClr val="EAEAEA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11500" dirty="0">
                <a:solidFill>
                  <a:srgbClr val="6600CC"/>
                </a:solidFill>
                <a:ea typeface="华文新魏" panose="02010800040101010101" pitchFamily="2" charset="-122"/>
              </a:rPr>
              <a:t>数轴</a:t>
            </a:r>
          </a:p>
        </p:txBody>
      </p:sp>
      <p:sp>
        <p:nvSpPr>
          <p:cNvPr id="6" name="矩形 5"/>
          <p:cNvSpPr/>
          <p:nvPr/>
        </p:nvSpPr>
        <p:spPr>
          <a:xfrm>
            <a:off x="2665870" y="5517232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7030A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143000" y="1124744"/>
            <a:ext cx="6858000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pattFill prst="ltUpDiag">
                  <a:fgClr>
                    <a:srgbClr val="EAEAEA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</a:rPr>
              <a:t>学习目标：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32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000000"/>
                </a:solidFill>
              </a:rPr>
              <a:t>1</a:t>
            </a:r>
            <a:r>
              <a:rPr lang="zh-CN" altLang="en-US" sz="3200" b="1" dirty="0">
                <a:solidFill>
                  <a:srgbClr val="000000"/>
                </a:solidFill>
              </a:rPr>
              <a:t>、</a:t>
            </a:r>
            <a:r>
              <a:rPr lang="zh-CN" altLang="en-US" sz="3200" dirty="0">
                <a:solidFill>
                  <a:srgbClr val="000000"/>
                </a:solidFill>
              </a:rPr>
              <a:t>理解数轴的意义，弄清数轴的三要素，能正确地画出数轴。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32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200" dirty="0">
                <a:solidFill>
                  <a:srgbClr val="000000"/>
                </a:solidFill>
              </a:rPr>
              <a:t>2</a:t>
            </a:r>
            <a:r>
              <a:rPr lang="zh-CN" altLang="en-US" sz="3200" dirty="0">
                <a:solidFill>
                  <a:srgbClr val="000000"/>
                </a:solidFill>
              </a:rPr>
              <a:t>、会由数轴上的已知点，说出它所表示的数；能将有理数用数轴上的点表示出来。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4" name="Picture 6" descr="1062_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81000" y="304800"/>
            <a:ext cx="2209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pattFill prst="ltUpDiag">
                  <a:fgClr>
                    <a:srgbClr val="EAEAEA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6600"/>
                </a:solidFill>
                <a:ea typeface="黑体" panose="02010609060101010101" pitchFamily="49" charset="-122"/>
              </a:rPr>
              <a:t>自主学习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457200" y="990600"/>
            <a:ext cx="8305800" cy="436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pattFill prst="ltUpDiag">
                  <a:fgClr>
                    <a:srgbClr val="EAEAEA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36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、仔细阅读教材</a:t>
            </a:r>
            <a:r>
              <a:rPr lang="en-US" altLang="zh-CN" sz="36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P31——32</a:t>
            </a:r>
            <a:r>
              <a:rPr lang="zh-CN" altLang="en-US" sz="36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，将你认为重点的只是划出。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6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、什么叫数轴？其三要素是什么？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36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、如何画数轴？请你画一条数轴。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3600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36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36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36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小组或同桌讨论</a:t>
            </a:r>
            <a:r>
              <a:rPr lang="en-US" altLang="zh-CN" sz="36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 </a:t>
            </a:r>
            <a:r>
              <a:rPr lang="zh-CN" altLang="en-US" sz="36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怎样用数轴上的点表示数呢？</a:t>
            </a:r>
            <a:r>
              <a:rPr lang="zh-CN" altLang="en-US" sz="28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（重点是怎样在数轴上用点表示分数或小数）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3962400" y="3276600"/>
            <a:ext cx="388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pattFill prst="ltUpDiag">
                  <a:fgClr>
                    <a:srgbClr val="EAEAEA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400" b="1">
                <a:solidFill>
                  <a:srgbClr val="000000"/>
                </a:solidFill>
                <a:ea typeface="黑体" panose="02010609060101010101" pitchFamily="49" charset="-122"/>
              </a:rPr>
              <a:t>原点，长度单位，正方向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609600" y="5589240"/>
            <a:ext cx="799484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pattFill prst="ltUpDiag">
                  <a:fgClr>
                    <a:srgbClr val="EAEAEA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2800" b="1" dirty="0">
                <a:solidFill>
                  <a:srgbClr val="FF0000"/>
                </a:solidFill>
                <a:ea typeface="黑体" panose="02010609060101010101" pitchFamily="49" charset="-122"/>
              </a:rPr>
              <a:t>温馨提示：</a:t>
            </a: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有理数可以用数轴上的点表示，但数轴上的点不一定表示有理数。</a:t>
            </a: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7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990600" y="914400"/>
            <a:ext cx="7239000" cy="491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pattFill prst="ltUpDiag">
                  <a:fgClr>
                    <a:srgbClr val="EAEAEA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00"/>
                </a:solidFill>
              </a:rPr>
              <a:t>方法步骤：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000000"/>
                </a:solidFill>
              </a:rPr>
              <a:t>A</a:t>
            </a:r>
            <a:r>
              <a:rPr lang="zh-CN" altLang="en-US" sz="2800" dirty="0">
                <a:solidFill>
                  <a:srgbClr val="000000"/>
                </a:solidFill>
              </a:rPr>
              <a:t>、画直线；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000000"/>
                </a:solidFill>
              </a:rPr>
              <a:t>B</a:t>
            </a:r>
            <a:r>
              <a:rPr lang="zh-CN" altLang="en-US" sz="2800" dirty="0">
                <a:solidFill>
                  <a:srgbClr val="000000"/>
                </a:solidFill>
              </a:rPr>
              <a:t>、在直线上取一点为原点；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000000"/>
                </a:solidFill>
              </a:rPr>
              <a:t>C</a:t>
            </a:r>
            <a:r>
              <a:rPr lang="zh-CN" altLang="en-US" sz="2800" dirty="0">
                <a:solidFill>
                  <a:srgbClr val="000000"/>
                </a:solidFill>
              </a:rPr>
              <a:t>、根据需要选取适当长度为单位长度；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800" dirty="0">
                <a:solidFill>
                  <a:srgbClr val="000000"/>
                </a:solidFill>
              </a:rPr>
              <a:t>D</a:t>
            </a:r>
            <a:r>
              <a:rPr lang="zh-CN" altLang="en-US" sz="2800" dirty="0">
                <a:solidFill>
                  <a:srgbClr val="000000"/>
                </a:solidFill>
              </a:rPr>
              <a:t>、确定正方向，并用箭头表示。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FF0000"/>
                </a:solidFill>
                <a:ea typeface="黑体" panose="02010609060101010101" pitchFamily="49" charset="-122"/>
              </a:rPr>
              <a:t>温馨提示：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FF0000"/>
                </a:solidFill>
              </a:rPr>
              <a:t>（</a:t>
            </a:r>
            <a:r>
              <a:rPr lang="en-US" altLang="zh-CN" sz="2800" dirty="0">
                <a:solidFill>
                  <a:srgbClr val="FF0000"/>
                </a:solidFill>
              </a:rPr>
              <a:t>1</a:t>
            </a:r>
            <a:r>
              <a:rPr lang="zh-CN" altLang="en-US" sz="2800" dirty="0">
                <a:solidFill>
                  <a:srgbClr val="FF0000"/>
                </a:solidFill>
              </a:rPr>
              <a:t>）为了读图方便，通常把数轴画成水平的，但不是说必须水平。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FF0000"/>
                </a:solidFill>
              </a:rPr>
              <a:t>（</a:t>
            </a:r>
            <a:r>
              <a:rPr lang="en-US" altLang="zh-CN" sz="2800" dirty="0">
                <a:solidFill>
                  <a:srgbClr val="FF0000"/>
                </a:solidFill>
              </a:rPr>
              <a:t>2</a:t>
            </a:r>
            <a:r>
              <a:rPr lang="zh-CN" altLang="en-US" sz="2800" dirty="0">
                <a:solidFill>
                  <a:srgbClr val="FF0000"/>
                </a:solidFill>
              </a:rPr>
              <a:t>）原点是任取的，通常取在图中适当的位置，如：如果表示的都是负数，则原点可偏向右边</a:t>
            </a:r>
            <a:r>
              <a:rPr lang="zh-CN" altLang="en-US" sz="2400" dirty="0">
                <a:solidFill>
                  <a:srgbClr val="FF0000"/>
                </a:solidFill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990600" y="1066800"/>
            <a:ext cx="69342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pattFill prst="ltUpDiag">
                  <a:fgClr>
                    <a:srgbClr val="EAEAEA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FF0000"/>
                </a:solidFill>
              </a:rPr>
              <a:t>1</a:t>
            </a:r>
            <a:r>
              <a:rPr lang="zh-CN" altLang="en-US" dirty="0">
                <a:solidFill>
                  <a:srgbClr val="6600CC"/>
                </a:solidFill>
              </a:rPr>
              <a:t>、</a:t>
            </a:r>
            <a:r>
              <a:rPr lang="zh-CN" altLang="en-US" dirty="0">
                <a:solidFill>
                  <a:srgbClr val="000000"/>
                </a:solidFill>
              </a:rPr>
              <a:t>规定了</a:t>
            </a:r>
            <a:r>
              <a:rPr lang="en-US" altLang="zh-CN" dirty="0">
                <a:solidFill>
                  <a:srgbClr val="000000"/>
                </a:solidFill>
              </a:rPr>
              <a:t>______</a:t>
            </a:r>
            <a:r>
              <a:rPr lang="zh-CN" altLang="en-US" dirty="0">
                <a:solidFill>
                  <a:srgbClr val="000000"/>
                </a:solidFill>
              </a:rPr>
              <a:t>、</a:t>
            </a:r>
            <a:r>
              <a:rPr lang="en-US" altLang="zh-CN" dirty="0">
                <a:solidFill>
                  <a:srgbClr val="000000"/>
                </a:solidFill>
              </a:rPr>
              <a:t>________</a:t>
            </a:r>
            <a:r>
              <a:rPr lang="zh-CN" altLang="en-US" dirty="0">
                <a:solidFill>
                  <a:srgbClr val="000000"/>
                </a:solidFill>
              </a:rPr>
              <a:t>和</a:t>
            </a:r>
            <a:r>
              <a:rPr lang="en-US" altLang="zh-CN" dirty="0">
                <a:solidFill>
                  <a:srgbClr val="000000"/>
                </a:solidFill>
              </a:rPr>
              <a:t>______________</a:t>
            </a:r>
            <a:r>
              <a:rPr lang="zh-CN" altLang="en-US" dirty="0">
                <a:solidFill>
                  <a:srgbClr val="000000"/>
                </a:solidFill>
              </a:rPr>
              <a:t>的直线叫做数轴。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FF0000"/>
                </a:solidFill>
              </a:rPr>
              <a:t>2</a:t>
            </a:r>
            <a:r>
              <a:rPr lang="zh-CN" altLang="en-US" dirty="0">
                <a:solidFill>
                  <a:srgbClr val="000000"/>
                </a:solidFill>
              </a:rPr>
              <a:t>、在数轴上－</a:t>
            </a:r>
            <a:r>
              <a:rPr lang="en-US" altLang="zh-CN" dirty="0">
                <a:solidFill>
                  <a:srgbClr val="000000"/>
                </a:solidFill>
              </a:rPr>
              <a:t>2</a:t>
            </a:r>
            <a:r>
              <a:rPr lang="zh-CN" altLang="en-US" dirty="0">
                <a:solidFill>
                  <a:srgbClr val="000000"/>
                </a:solidFill>
              </a:rPr>
              <a:t>和</a:t>
            </a:r>
            <a:r>
              <a:rPr lang="en-US" altLang="zh-CN" dirty="0">
                <a:solidFill>
                  <a:srgbClr val="000000"/>
                </a:solidFill>
              </a:rPr>
              <a:t>2</a:t>
            </a:r>
            <a:r>
              <a:rPr lang="zh-CN" altLang="en-US" dirty="0">
                <a:solidFill>
                  <a:srgbClr val="000000"/>
                </a:solidFill>
              </a:rPr>
              <a:t>之间的有理数有（   ）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000000"/>
                </a:solidFill>
              </a:rPr>
              <a:t>A</a:t>
            </a:r>
            <a:r>
              <a:rPr lang="zh-CN" altLang="en-US" dirty="0">
                <a:solidFill>
                  <a:srgbClr val="000000"/>
                </a:solidFill>
              </a:rPr>
              <a:t>．</a:t>
            </a:r>
            <a:r>
              <a:rPr lang="en-US" altLang="zh-CN" dirty="0">
                <a:solidFill>
                  <a:srgbClr val="000000"/>
                </a:solidFill>
              </a:rPr>
              <a:t>5</a:t>
            </a:r>
            <a:r>
              <a:rPr lang="zh-CN" altLang="en-US" dirty="0">
                <a:solidFill>
                  <a:srgbClr val="000000"/>
                </a:solidFill>
              </a:rPr>
              <a:t>个   </a:t>
            </a:r>
            <a:r>
              <a:rPr lang="en-US" altLang="zh-CN" dirty="0">
                <a:solidFill>
                  <a:srgbClr val="000000"/>
                </a:solidFill>
              </a:rPr>
              <a:t>B.  4</a:t>
            </a:r>
            <a:r>
              <a:rPr lang="zh-CN" altLang="en-US" dirty="0">
                <a:solidFill>
                  <a:srgbClr val="000000"/>
                </a:solidFill>
              </a:rPr>
              <a:t>个   </a:t>
            </a:r>
            <a:r>
              <a:rPr lang="en-US" altLang="zh-CN" dirty="0">
                <a:solidFill>
                  <a:srgbClr val="000000"/>
                </a:solidFill>
              </a:rPr>
              <a:t>C.3</a:t>
            </a:r>
            <a:r>
              <a:rPr lang="zh-CN" altLang="en-US" dirty="0">
                <a:solidFill>
                  <a:srgbClr val="000000"/>
                </a:solidFill>
              </a:rPr>
              <a:t>个   </a:t>
            </a:r>
            <a:r>
              <a:rPr lang="en-US" altLang="zh-CN" dirty="0">
                <a:solidFill>
                  <a:srgbClr val="000000"/>
                </a:solidFill>
              </a:rPr>
              <a:t>D.</a:t>
            </a:r>
            <a:r>
              <a:rPr lang="zh-CN" altLang="en-US" dirty="0">
                <a:solidFill>
                  <a:srgbClr val="000000"/>
                </a:solidFill>
              </a:rPr>
              <a:t>无数个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FF0000"/>
                </a:solidFill>
              </a:rPr>
              <a:t>3</a:t>
            </a:r>
            <a:r>
              <a:rPr lang="zh-CN" altLang="en-US" dirty="0">
                <a:solidFill>
                  <a:srgbClr val="0000CC"/>
                </a:solidFill>
              </a:rPr>
              <a:t>、</a:t>
            </a:r>
            <a:r>
              <a:rPr lang="zh-CN" altLang="en-US" dirty="0">
                <a:solidFill>
                  <a:srgbClr val="000000"/>
                </a:solidFill>
              </a:rPr>
              <a:t>数轴上与原点的距离是</a:t>
            </a:r>
            <a:r>
              <a:rPr lang="en-US" altLang="zh-CN" dirty="0">
                <a:solidFill>
                  <a:srgbClr val="000000"/>
                </a:solidFill>
              </a:rPr>
              <a:t>4</a:t>
            </a:r>
            <a:r>
              <a:rPr lang="zh-CN" altLang="en-US" dirty="0">
                <a:solidFill>
                  <a:srgbClr val="000000"/>
                </a:solidFill>
              </a:rPr>
              <a:t>的点表示的数是（  ）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000000"/>
                </a:solidFill>
              </a:rPr>
              <a:t>A</a:t>
            </a:r>
            <a:r>
              <a:rPr lang="zh-CN" altLang="en-US" dirty="0">
                <a:solidFill>
                  <a:srgbClr val="000000"/>
                </a:solidFill>
              </a:rPr>
              <a:t>．</a:t>
            </a:r>
            <a:r>
              <a:rPr lang="en-US" altLang="zh-CN" dirty="0">
                <a:solidFill>
                  <a:srgbClr val="000000"/>
                </a:solidFill>
              </a:rPr>
              <a:t>4    B</a:t>
            </a:r>
            <a:r>
              <a:rPr lang="zh-CN" altLang="en-US" dirty="0">
                <a:solidFill>
                  <a:srgbClr val="000000"/>
                </a:solidFill>
              </a:rPr>
              <a:t>．－</a:t>
            </a:r>
            <a:r>
              <a:rPr lang="en-US" altLang="zh-CN" dirty="0">
                <a:solidFill>
                  <a:srgbClr val="000000"/>
                </a:solidFill>
              </a:rPr>
              <a:t>4  C</a:t>
            </a:r>
            <a:r>
              <a:rPr lang="zh-CN" altLang="en-US" dirty="0">
                <a:solidFill>
                  <a:srgbClr val="000000"/>
                </a:solidFill>
              </a:rPr>
              <a:t>、</a:t>
            </a:r>
            <a:r>
              <a:rPr lang="en-US" altLang="zh-CN" dirty="0">
                <a:solidFill>
                  <a:srgbClr val="000000"/>
                </a:solidFill>
              </a:rPr>
              <a:t>±4  D</a:t>
            </a:r>
            <a:r>
              <a:rPr lang="zh-CN" altLang="en-US" dirty="0">
                <a:solidFill>
                  <a:srgbClr val="000000"/>
                </a:solidFill>
              </a:rPr>
              <a:t>、不确定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FF0000"/>
                </a:solidFill>
              </a:rPr>
              <a:t>4</a:t>
            </a:r>
            <a:r>
              <a:rPr lang="zh-CN" altLang="en-US" dirty="0">
                <a:solidFill>
                  <a:srgbClr val="FF0000"/>
                </a:solidFill>
              </a:rPr>
              <a:t>、</a:t>
            </a:r>
            <a:r>
              <a:rPr lang="zh-CN" altLang="en-US" dirty="0">
                <a:solidFill>
                  <a:srgbClr val="000000"/>
                </a:solidFill>
              </a:rPr>
              <a:t>如图所示， </a:t>
            </a:r>
            <a:r>
              <a:rPr lang="en-US" altLang="zh-CN" dirty="0">
                <a:solidFill>
                  <a:srgbClr val="000000"/>
                </a:solidFill>
              </a:rPr>
              <a:t>A</a:t>
            </a:r>
            <a:r>
              <a:rPr lang="zh-CN" altLang="en-US" dirty="0">
                <a:solidFill>
                  <a:srgbClr val="000000"/>
                </a:solidFill>
              </a:rPr>
              <a:t>、</a:t>
            </a:r>
            <a:r>
              <a:rPr lang="en-US" altLang="zh-CN" dirty="0">
                <a:solidFill>
                  <a:srgbClr val="000000"/>
                </a:solidFill>
              </a:rPr>
              <a:t>B</a:t>
            </a:r>
            <a:r>
              <a:rPr lang="zh-CN" altLang="en-US" dirty="0">
                <a:solidFill>
                  <a:srgbClr val="000000"/>
                </a:solidFill>
              </a:rPr>
              <a:t>、</a:t>
            </a:r>
            <a:r>
              <a:rPr lang="en-US" altLang="zh-CN" dirty="0">
                <a:solidFill>
                  <a:srgbClr val="000000"/>
                </a:solidFill>
              </a:rPr>
              <a:t>C</a:t>
            </a:r>
            <a:r>
              <a:rPr lang="zh-CN" altLang="en-US" dirty="0">
                <a:solidFill>
                  <a:srgbClr val="000000"/>
                </a:solidFill>
              </a:rPr>
              <a:t>各点分别表示什么数？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srgbClr val="000000"/>
                </a:solidFill>
              </a:rPr>
              <a:t>               </a:t>
            </a:r>
            <a:r>
              <a:rPr lang="en-US" altLang="zh-CN" dirty="0">
                <a:solidFill>
                  <a:srgbClr val="000000"/>
                </a:solidFill>
              </a:rPr>
              <a:t>B              C                   A     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000000"/>
                </a:solidFill>
              </a:rPr>
              <a:t> ●     ●  ●  ●     ●     ●     ●     ●     ●      ●      ●      ●            -5      -4        -3     -2      -1      0       1      2       3       4       5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000000"/>
                </a:solidFill>
              </a:rPr>
              <a:t>                                    </a:t>
            </a:r>
            <a:r>
              <a:rPr lang="zh-CN" altLang="en-US" dirty="0">
                <a:solidFill>
                  <a:srgbClr val="000000"/>
                </a:solidFill>
              </a:rPr>
              <a:t>第</a:t>
            </a:r>
            <a:r>
              <a:rPr lang="en-US" altLang="zh-CN" dirty="0">
                <a:solidFill>
                  <a:srgbClr val="000000"/>
                </a:solidFill>
              </a:rPr>
              <a:t>4</a:t>
            </a:r>
            <a:r>
              <a:rPr lang="zh-CN" altLang="en-US" dirty="0">
                <a:solidFill>
                  <a:srgbClr val="000000"/>
                </a:solidFill>
              </a:rPr>
              <a:t>题图</a:t>
            </a:r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1066800" y="3200400"/>
            <a:ext cx="6629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990600" y="3886200"/>
            <a:ext cx="71628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pattFill prst="ltUpDiag">
                  <a:fgClr>
                    <a:srgbClr val="EAEAEA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FF0000"/>
                </a:solidFill>
              </a:rPr>
              <a:t>5</a:t>
            </a:r>
            <a:r>
              <a:rPr lang="zh-CN" altLang="en-US" dirty="0">
                <a:solidFill>
                  <a:srgbClr val="FF0000"/>
                </a:solidFill>
              </a:rPr>
              <a:t>、</a:t>
            </a:r>
            <a:r>
              <a:rPr lang="zh-CN" altLang="en-US" dirty="0">
                <a:solidFill>
                  <a:srgbClr val="000000"/>
                </a:solidFill>
              </a:rPr>
              <a:t>画出数轴，并在数轴上画出表示下列各数的点：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srgbClr val="000000"/>
                </a:solidFill>
              </a:rPr>
              <a:t>－</a:t>
            </a:r>
            <a:r>
              <a:rPr lang="en-US" altLang="zh-CN" dirty="0">
                <a:solidFill>
                  <a:srgbClr val="000000"/>
                </a:solidFill>
              </a:rPr>
              <a:t>2</a:t>
            </a:r>
            <a:r>
              <a:rPr lang="zh-CN" altLang="en-US" dirty="0">
                <a:solidFill>
                  <a:srgbClr val="000000"/>
                </a:solidFill>
              </a:rPr>
              <a:t>，</a:t>
            </a:r>
            <a:r>
              <a:rPr lang="en-US" altLang="zh-CN" dirty="0">
                <a:solidFill>
                  <a:srgbClr val="000000"/>
                </a:solidFill>
              </a:rPr>
              <a:t>0</a:t>
            </a:r>
            <a:r>
              <a:rPr lang="zh-CN" altLang="en-US" dirty="0">
                <a:solidFill>
                  <a:srgbClr val="000000"/>
                </a:solidFill>
              </a:rPr>
              <a:t>，－</a:t>
            </a:r>
            <a:r>
              <a:rPr lang="en-US" altLang="zh-CN" dirty="0">
                <a:solidFill>
                  <a:srgbClr val="000000"/>
                </a:solidFill>
              </a:rPr>
              <a:t>3.5</a:t>
            </a:r>
            <a:r>
              <a:rPr lang="zh-CN" altLang="en-US" dirty="0">
                <a:solidFill>
                  <a:srgbClr val="000000"/>
                </a:solidFill>
              </a:rPr>
              <a:t>，＋</a:t>
            </a:r>
            <a:r>
              <a:rPr lang="en-US" altLang="zh-CN" dirty="0">
                <a:solidFill>
                  <a:srgbClr val="000000"/>
                </a:solidFill>
              </a:rPr>
              <a:t>4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dirty="0">
                <a:solidFill>
                  <a:srgbClr val="FF0000"/>
                </a:solidFill>
              </a:rPr>
              <a:t>6</a:t>
            </a:r>
            <a:r>
              <a:rPr lang="zh-CN" altLang="en-US" dirty="0">
                <a:solidFill>
                  <a:srgbClr val="FF0000"/>
                </a:solidFill>
              </a:rPr>
              <a:t>、</a:t>
            </a:r>
            <a:r>
              <a:rPr lang="zh-CN" altLang="en-US" dirty="0">
                <a:solidFill>
                  <a:srgbClr val="000000"/>
                </a:solidFill>
              </a:rPr>
              <a:t>数轴上点</a:t>
            </a:r>
            <a:r>
              <a:rPr lang="en-US" altLang="zh-CN" dirty="0">
                <a:solidFill>
                  <a:srgbClr val="000000"/>
                </a:solidFill>
              </a:rPr>
              <a:t>A</a:t>
            </a:r>
            <a:r>
              <a:rPr lang="zh-CN" altLang="en-US" dirty="0">
                <a:solidFill>
                  <a:srgbClr val="000000"/>
                </a:solidFill>
              </a:rPr>
              <a:t>表示</a:t>
            </a:r>
            <a:r>
              <a:rPr lang="en-US" altLang="zh-CN" dirty="0">
                <a:solidFill>
                  <a:srgbClr val="000000"/>
                </a:solidFill>
              </a:rPr>
              <a:t>3</a:t>
            </a:r>
            <a:r>
              <a:rPr lang="zh-CN" altLang="en-US" dirty="0">
                <a:solidFill>
                  <a:srgbClr val="000000"/>
                </a:solidFill>
              </a:rPr>
              <a:t>，现将点</a:t>
            </a:r>
            <a:r>
              <a:rPr lang="en-US" altLang="zh-CN" dirty="0">
                <a:solidFill>
                  <a:srgbClr val="000000"/>
                </a:solidFill>
              </a:rPr>
              <a:t>A</a:t>
            </a:r>
            <a:r>
              <a:rPr lang="zh-CN" altLang="en-US" dirty="0">
                <a:solidFill>
                  <a:srgbClr val="000000"/>
                </a:solidFill>
              </a:rPr>
              <a:t>向左移动</a:t>
            </a:r>
            <a:r>
              <a:rPr lang="en-US" altLang="zh-CN" dirty="0">
                <a:solidFill>
                  <a:srgbClr val="000000"/>
                </a:solidFill>
              </a:rPr>
              <a:t>5</a:t>
            </a:r>
            <a:r>
              <a:rPr lang="zh-CN" altLang="en-US" dirty="0">
                <a:solidFill>
                  <a:srgbClr val="000000"/>
                </a:solidFill>
              </a:rPr>
              <a:t>个单位长度后，表示数</a:t>
            </a:r>
            <a:r>
              <a:rPr lang="en-US" altLang="zh-CN" dirty="0">
                <a:solidFill>
                  <a:srgbClr val="000000"/>
                </a:solidFill>
              </a:rPr>
              <a:t>_______</a:t>
            </a:r>
            <a:r>
              <a:rPr lang="zh-CN" altLang="en-US" dirty="0">
                <a:solidFill>
                  <a:srgbClr val="000000"/>
                </a:solidFill>
              </a:rPr>
              <a:t>，此时点</a:t>
            </a:r>
            <a:r>
              <a:rPr lang="en-US" altLang="zh-CN" dirty="0">
                <a:solidFill>
                  <a:srgbClr val="000000"/>
                </a:solidFill>
              </a:rPr>
              <a:t>A</a:t>
            </a:r>
            <a:r>
              <a:rPr lang="zh-CN" altLang="en-US" dirty="0">
                <a:solidFill>
                  <a:srgbClr val="000000"/>
                </a:solidFill>
              </a:rPr>
              <a:t>还需向</a:t>
            </a:r>
            <a:r>
              <a:rPr lang="en-US" altLang="zh-CN" dirty="0">
                <a:solidFill>
                  <a:srgbClr val="000000"/>
                </a:solidFill>
              </a:rPr>
              <a:t>______</a:t>
            </a:r>
            <a:r>
              <a:rPr lang="zh-CN" altLang="en-US" dirty="0">
                <a:solidFill>
                  <a:srgbClr val="000000"/>
                </a:solidFill>
              </a:rPr>
              <a:t>移动</a:t>
            </a:r>
            <a:r>
              <a:rPr lang="en-US" altLang="zh-CN" dirty="0">
                <a:solidFill>
                  <a:srgbClr val="000000"/>
                </a:solidFill>
              </a:rPr>
              <a:t>______</a:t>
            </a:r>
            <a:r>
              <a:rPr lang="zh-CN" altLang="en-US" dirty="0">
                <a:solidFill>
                  <a:srgbClr val="000000"/>
                </a:solidFill>
              </a:rPr>
              <a:t>个单位长度，才能达到原点</a:t>
            </a:r>
            <a:r>
              <a:rPr lang="zh-CN" altLang="en-US" dirty="0" smtClean="0">
                <a:solidFill>
                  <a:srgbClr val="000000"/>
                </a:solidFill>
              </a:rPr>
              <a:t>。</a:t>
            </a:r>
            <a:endParaRPr lang="zh-CN" alt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1052437" y="1288256"/>
            <a:ext cx="711996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pattFill prst="ltUpDiag">
                  <a:fgClr>
                    <a:srgbClr val="EAEAEA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FF0000"/>
                </a:solidFill>
              </a:rPr>
              <a:t>7</a:t>
            </a:r>
            <a:r>
              <a:rPr lang="zh-CN" altLang="en-US" sz="2400" dirty="0">
                <a:solidFill>
                  <a:srgbClr val="FF0000"/>
                </a:solidFill>
              </a:rPr>
              <a:t>、</a:t>
            </a:r>
            <a:r>
              <a:rPr lang="zh-CN" altLang="en-US" sz="2400" dirty="0">
                <a:solidFill>
                  <a:srgbClr val="000000"/>
                </a:solidFill>
              </a:rPr>
              <a:t>如图所示，数轴的一部分被墨水污染，被污染的部分内含有的整数有</a:t>
            </a:r>
            <a:r>
              <a:rPr lang="en-US" altLang="zh-CN" sz="2400" dirty="0" smtClean="0">
                <a:solidFill>
                  <a:srgbClr val="000000"/>
                </a:solidFill>
              </a:rPr>
              <a:t>____________</a:t>
            </a:r>
            <a:endParaRPr lang="en-US" altLang="zh-CN" sz="2400" dirty="0">
              <a:solidFill>
                <a:srgbClr val="000000"/>
              </a:solidFill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0"/>
            <a:ext cx="641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pattFill prst="ltUpDiag">
                  <a:fgClr>
                    <a:srgbClr val="EAEAEA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1160463"/>
            <a:ext cx="2222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pattFill prst="ltUpDiag">
                  <a:fgClr>
                    <a:srgbClr val="EAEAEA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352800" y="2209800"/>
            <a:ext cx="1295400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2438400" y="2667000"/>
            <a:ext cx="320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3200400" y="2819400"/>
            <a:ext cx="685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pattFill prst="ltUpDiag">
                  <a:fgClr>
                    <a:srgbClr val="EAEAEA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1600">
                <a:solidFill>
                  <a:srgbClr val="000000"/>
                </a:solidFill>
              </a:rPr>
              <a:t>-1.3</a:t>
            </a:r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4343400" y="28194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pattFill prst="ltUpDiag">
                  <a:fgClr>
                    <a:srgbClr val="EAEAEA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1600">
                <a:solidFill>
                  <a:srgbClr val="000000"/>
                </a:solidFill>
              </a:rPr>
              <a:t>2.6</a:t>
            </a:r>
          </a:p>
        </p:txBody>
      </p:sp>
      <p:sp>
        <p:nvSpPr>
          <p:cNvPr id="15374" name="Text Box 14"/>
          <p:cNvSpPr txBox="1">
            <a:spLocks noChangeArrowheads="1"/>
          </p:cNvSpPr>
          <p:nvPr/>
        </p:nvSpPr>
        <p:spPr bwMode="auto">
          <a:xfrm>
            <a:off x="1066502" y="3501008"/>
            <a:ext cx="7105897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pattFill prst="ltUpDiag">
                  <a:fgClr>
                    <a:srgbClr val="EAEAEA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dirty="0">
                <a:solidFill>
                  <a:srgbClr val="FF0000"/>
                </a:solidFill>
              </a:rPr>
              <a:t>8</a:t>
            </a:r>
            <a:r>
              <a:rPr lang="zh-CN" altLang="en-US" sz="2400" dirty="0">
                <a:solidFill>
                  <a:srgbClr val="FF0000"/>
                </a:solidFill>
              </a:rPr>
              <a:t>、</a:t>
            </a:r>
            <a:r>
              <a:rPr lang="zh-CN" altLang="en-US" sz="2400" dirty="0">
                <a:solidFill>
                  <a:srgbClr val="000000"/>
                </a:solidFill>
              </a:rPr>
              <a:t>在数轴上，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00"/>
                </a:solidFill>
              </a:rPr>
              <a:t> （</a:t>
            </a:r>
            <a:r>
              <a:rPr lang="en-US" altLang="zh-CN" sz="2400" dirty="0">
                <a:solidFill>
                  <a:srgbClr val="000000"/>
                </a:solidFill>
              </a:rPr>
              <a:t>1</a:t>
            </a:r>
            <a:r>
              <a:rPr lang="zh-CN" altLang="en-US" sz="2400" dirty="0">
                <a:solidFill>
                  <a:srgbClr val="000000"/>
                </a:solidFill>
              </a:rPr>
              <a:t>）原点右边距原点</a:t>
            </a:r>
            <a:r>
              <a:rPr lang="en-US" altLang="zh-CN" sz="2400" dirty="0">
                <a:solidFill>
                  <a:srgbClr val="000000"/>
                </a:solidFill>
              </a:rPr>
              <a:t>3</a:t>
            </a:r>
            <a:r>
              <a:rPr lang="zh-CN" altLang="en-US" sz="2400" dirty="0">
                <a:solidFill>
                  <a:srgbClr val="000000"/>
                </a:solidFill>
              </a:rPr>
              <a:t>个单位长度的点表示哪个数？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00"/>
                </a:solidFill>
              </a:rPr>
              <a:t> （</a:t>
            </a:r>
            <a:r>
              <a:rPr lang="en-US" altLang="zh-CN" sz="2400" dirty="0">
                <a:solidFill>
                  <a:srgbClr val="000000"/>
                </a:solidFill>
              </a:rPr>
              <a:t>2</a:t>
            </a:r>
            <a:r>
              <a:rPr lang="zh-CN" altLang="en-US" sz="2400" dirty="0">
                <a:solidFill>
                  <a:srgbClr val="000000"/>
                </a:solidFill>
              </a:rPr>
              <a:t>）原点左边距原点</a:t>
            </a:r>
            <a:r>
              <a:rPr lang="en-US" altLang="zh-CN" sz="2400" dirty="0">
                <a:solidFill>
                  <a:srgbClr val="000000"/>
                </a:solidFill>
              </a:rPr>
              <a:t>3</a:t>
            </a:r>
            <a:r>
              <a:rPr lang="zh-CN" altLang="en-US" sz="2400" dirty="0">
                <a:solidFill>
                  <a:srgbClr val="000000"/>
                </a:solidFill>
              </a:rPr>
              <a:t>个单位长度的点表示哪个数？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00"/>
                </a:solidFill>
              </a:rPr>
              <a:t> （</a:t>
            </a:r>
            <a:r>
              <a:rPr lang="en-US" altLang="zh-CN" sz="2400" dirty="0">
                <a:solidFill>
                  <a:srgbClr val="000000"/>
                </a:solidFill>
              </a:rPr>
              <a:t>3</a:t>
            </a:r>
            <a:r>
              <a:rPr lang="zh-CN" altLang="en-US" sz="2400" dirty="0">
                <a:solidFill>
                  <a:srgbClr val="000000"/>
                </a:solidFill>
              </a:rPr>
              <a:t>）原点右边距原点个单位长度的点表示哪个数？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dirty="0">
                <a:solidFill>
                  <a:srgbClr val="000000"/>
                </a:solidFill>
              </a:rPr>
              <a:t> （</a:t>
            </a:r>
            <a:r>
              <a:rPr lang="en-US" altLang="zh-CN" sz="2400" dirty="0">
                <a:solidFill>
                  <a:srgbClr val="000000"/>
                </a:solidFill>
              </a:rPr>
              <a:t>4</a:t>
            </a:r>
            <a:r>
              <a:rPr lang="zh-CN" altLang="en-US" sz="2400" dirty="0">
                <a:solidFill>
                  <a:srgbClr val="000000"/>
                </a:solidFill>
              </a:rPr>
              <a:t>）原点表示什么数？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371600" y="1447800"/>
            <a:ext cx="6477000" cy="375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pattFill prst="ltUpDiag">
                  <a:fgClr>
                    <a:srgbClr val="EAEAEA"/>
                  </a:fgClr>
                  <a:bgClr>
                    <a:srgbClr val="FFFF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9600" dirty="0">
                <a:solidFill>
                  <a:srgbClr val="000000"/>
                </a:solidFill>
                <a:ea typeface="方正舒体" panose="02010601030101010101" pitchFamily="2" charset="-122"/>
              </a:rPr>
              <a:t>作业</a:t>
            </a:r>
            <a:r>
              <a:rPr lang="zh-CN" altLang="en-US" sz="9600" dirty="0" smtClean="0">
                <a:solidFill>
                  <a:srgbClr val="000000"/>
                </a:solidFill>
                <a:ea typeface="方正舒体" panose="02010601030101010101" pitchFamily="2" charset="-122"/>
              </a:rPr>
              <a:t>： </a:t>
            </a:r>
            <a:endParaRPr lang="zh-CN" altLang="en-US" sz="9600" dirty="0">
              <a:solidFill>
                <a:srgbClr val="000000"/>
              </a:solidFill>
              <a:ea typeface="方正舒体" panose="02010601030101010101" pitchFamily="2" charset="-122"/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9600" dirty="0">
                <a:solidFill>
                  <a:srgbClr val="000000"/>
                </a:solidFill>
                <a:ea typeface="方正舒体" panose="02010601030101010101" pitchFamily="2" charset="-122"/>
              </a:rPr>
              <a:t>   课后练习</a:t>
            </a:r>
          </a:p>
        </p:txBody>
      </p:sp>
      <p:sp>
        <p:nvSpPr>
          <p:cNvPr id="27654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01000" y="6248400"/>
            <a:ext cx="762000" cy="381000"/>
          </a:xfrm>
          <a:prstGeom prst="curvedUpArrow">
            <a:avLst>
              <a:gd name="adj1" fmla="val 40000"/>
              <a:gd name="adj2" fmla="val 80000"/>
              <a:gd name="adj3" fmla="val 33333"/>
            </a:avLst>
          </a:prstGeom>
          <a:gradFill rotWithShape="0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12700">
            <a:pattFill prst="ltUpDiag">
              <a:fgClr>
                <a:srgbClr val="EAEAEA"/>
              </a:fgClr>
              <a:bgClr>
                <a:srgbClr val="FFFFFF"/>
              </a:bgClr>
            </a:patt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559</Words>
  <Application>Microsoft Office PowerPoint</Application>
  <PresentationFormat>全屏显示(4:3)</PresentationFormat>
  <Paragraphs>49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方正舒体</vt:lpstr>
      <vt:lpstr>黑体</vt:lpstr>
      <vt:lpstr>华文新魏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2017-08-16T02:28:00Z</dcterms:created>
  <dcterms:modified xsi:type="dcterms:W3CDTF">2023-01-16T14:47:03Z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E3D2036AB6EC4374B0045B0BAF098978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