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2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5" r:id="rId2"/>
  </p:sldMasterIdLst>
  <p:notesMasterIdLst>
    <p:notesMasterId r:id="rId24"/>
  </p:notesMasterIdLst>
  <p:handoutMasterIdLst>
    <p:handoutMasterId r:id="rId25"/>
  </p:handoutMasterIdLst>
  <p:sldIdLst>
    <p:sldId id="256" r:id="rId3"/>
    <p:sldId id="259" r:id="rId4"/>
    <p:sldId id="523" r:id="rId5"/>
    <p:sldId id="522" r:id="rId6"/>
    <p:sldId id="524" r:id="rId7"/>
    <p:sldId id="481" r:id="rId8"/>
    <p:sldId id="482" r:id="rId9"/>
    <p:sldId id="483" r:id="rId10"/>
    <p:sldId id="484" r:id="rId11"/>
    <p:sldId id="485" r:id="rId12"/>
    <p:sldId id="486" r:id="rId13"/>
    <p:sldId id="487" r:id="rId14"/>
    <p:sldId id="488" r:id="rId15"/>
    <p:sldId id="489" r:id="rId16"/>
    <p:sldId id="513" r:id="rId17"/>
    <p:sldId id="514" r:id="rId18"/>
    <p:sldId id="515" r:id="rId19"/>
    <p:sldId id="516" r:id="rId20"/>
    <p:sldId id="517" r:id="rId21"/>
    <p:sldId id="520" r:id="rId22"/>
    <p:sldId id="525" r:id="rId23"/>
  </p:sldIdLst>
  <p:sldSz cx="9144000" cy="5143500" type="screen16x9"/>
  <p:notesSz cx="7104063" cy="10234613"/>
  <p:custDataLst>
    <p:tags r:id="rId26"/>
  </p:custDataLst>
  <p:defaultTextStyle>
    <a:defPPr>
      <a:defRPr lang="zh-CN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3">
          <p15:clr>
            <a:srgbClr val="A4A3A4"/>
          </p15:clr>
        </p15:guide>
        <p15:guide id="2" pos="286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F418C5"/>
    <a:srgbClr val="009999"/>
    <a:srgbClr val="4F855D"/>
    <a:srgbClr val="B2B2B2"/>
    <a:srgbClr val="202020"/>
    <a:srgbClr val="323232"/>
    <a:srgbClr val="CC3300"/>
    <a:srgbClr val="CC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-96" y="-618"/>
      </p:cViewPr>
      <p:guideLst>
        <p:guide orient="horz" pos="1643"/>
        <p:guide pos="2862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gs" Target="tags/tag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  <a:t>2023-01-16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  <a:t>2023-01-16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3315" name="备注占位符 2"/>
          <p:cNvSpPr>
            <a:spLocks noGrp="1"/>
          </p:cNvSpPr>
          <p:nvPr>
            <p:ph type="body" idx="1"/>
          </p:nvPr>
        </p:nvSpPr>
        <p:spPr/>
        <p:txBody>
          <a:bodyPr vert="horz" wrap="square" lIns="91440" tIns="45720" rIns="91440" bIns="45720" anchor="t"/>
          <a:lstStyle/>
          <a:p>
            <a:pPr lvl="0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3316" name="灯片编号占位符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/>
            <a:fld id="{9A0DB2DC-4C9A-4742-B13C-FB6460FD3503}" type="slidenum">
              <a:rPr lang="zh-CN" altLang="en-US" sz="1200" dirty="0">
                <a:latin typeface="Calibri" panose="020F0502020204030204" pitchFamily="34" charset="0"/>
              </a:rPr>
              <a:t>6</a:t>
            </a:fld>
            <a:endParaRPr lang="zh-CN" altLang="en-US" sz="1200" dirty="0">
              <a:latin typeface="Calibri" panose="020F0502020204030204" pitchFamily="34" charset="0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 algn="r"/>
            <a:fld id="{9A0DB2DC-4C9A-4742-B13C-FB6460FD3503}" type="slidenum">
              <a:rPr lang="zh-CN" altLang="en-US" sz="1200" dirty="0"/>
              <a:t>6</a:t>
            </a:fld>
            <a:endParaRPr lang="zh-CN" altLang="en-US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143000" y="992222"/>
            <a:ext cx="6858000" cy="1640251"/>
          </a:xfrm>
        </p:spPr>
        <p:txBody>
          <a:bodyPr anchor="b">
            <a:normAutofit/>
          </a:bodyPr>
          <a:lstStyle>
            <a:lvl1pPr algn="ctr">
              <a:defRPr sz="4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2023-01-16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14318" y="9027"/>
            <a:ext cx="856645" cy="284693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知识讲解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2023-01-16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14318" y="9027"/>
            <a:ext cx="856645" cy="284693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随</a:t>
            </a:r>
            <a:r>
              <a:rPr lang="zh-CN" altLang="en-US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堂训练</a:t>
            </a:r>
            <a:endParaRPr lang="zh-CN" altLang="en-US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2023-01-16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2023-01-16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628650" y="413658"/>
            <a:ext cx="7886700" cy="416922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9BAF79-AA39-416A-85A7-05FE79AFDD6B}" type="slidenum">
              <a:rPr lang="zh-CN" altLang="zh-CN"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2023-01-16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14318" y="9027"/>
            <a:ext cx="856645" cy="284693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新课导入</a:t>
            </a:r>
            <a:endParaRPr lang="zh-CN" altLang="en-US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节标题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2023-01-16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14318" y="9027"/>
            <a:ext cx="856645" cy="284693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随</a:t>
            </a:r>
            <a:r>
              <a:rPr lang="zh-CN" altLang="en-US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堂训练</a:t>
            </a:r>
            <a:endParaRPr lang="zh-CN" altLang="en-US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2023-01-16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2023-01-16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628650" y="413658"/>
            <a:ext cx="7886700" cy="416922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 userDrawn="1"/>
        </p:nvGrpSpPr>
        <p:grpSpPr>
          <a:xfrm>
            <a:off x="527350" y="462451"/>
            <a:ext cx="2316458" cy="647224"/>
            <a:chOff x="3327445" y="196489"/>
            <a:chExt cx="3088610" cy="1003300"/>
          </a:xfrm>
        </p:grpSpPr>
        <p:pic>
          <p:nvPicPr>
            <p:cNvPr id="8" name="图片 7" descr="标题2"/>
            <p:cNvPicPr>
              <a:picLocks noChangeAspect="1"/>
            </p:cNvPicPr>
            <p:nvPr/>
          </p:nvPicPr>
          <p:blipFill>
            <a:blip r:embed="rId2" cstate="email"/>
            <a:stretch>
              <a:fillRect/>
            </a:stretch>
          </p:blipFill>
          <p:spPr>
            <a:xfrm>
              <a:off x="3327445" y="196489"/>
              <a:ext cx="868531" cy="1003300"/>
            </a:xfrm>
            <a:prstGeom prst="rect">
              <a:avLst/>
            </a:prstGeom>
          </p:spPr>
        </p:pic>
        <p:grpSp>
          <p:nvGrpSpPr>
            <p:cNvPr id="9" name="组合 8"/>
            <p:cNvGrpSpPr/>
            <p:nvPr/>
          </p:nvGrpSpPr>
          <p:grpSpPr>
            <a:xfrm>
              <a:off x="3491880" y="280035"/>
              <a:ext cx="2924175" cy="787400"/>
              <a:chOff x="1161" y="782"/>
              <a:chExt cx="4605" cy="1240"/>
            </a:xfrm>
          </p:grpSpPr>
          <p:sp>
            <p:nvSpPr>
              <p:cNvPr id="10" name="TextBox 2"/>
              <p:cNvSpPr txBox="1"/>
              <p:nvPr/>
            </p:nvSpPr>
            <p:spPr>
              <a:xfrm>
                <a:off x="1809" y="782"/>
                <a:ext cx="3296" cy="12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2700" b="1" dirty="0" smtClean="0">
                    <a:solidFill>
                      <a:srgbClr val="FF0000"/>
                    </a:solidFill>
                    <a:effectLst>
                      <a:outerShdw blurRad="60007" dist="200025" dir="15000000" sy="30000" kx="-1800000" algn="bl" rotWithShape="0">
                        <a:prstClr val="black">
                          <a:alpha val="32000"/>
                        </a:prstClr>
                      </a:outerShdw>
                    </a:effectLst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新课导入</a:t>
                </a:r>
              </a:p>
            </p:txBody>
          </p:sp>
          <p:cxnSp>
            <p:nvCxnSpPr>
              <p:cNvPr id="11" name="直接连接符 10"/>
              <p:cNvCxnSpPr/>
              <p:nvPr/>
            </p:nvCxnSpPr>
            <p:spPr>
              <a:xfrm flipV="1">
                <a:off x="1161" y="1854"/>
                <a:ext cx="4605" cy="26"/>
              </a:xfrm>
              <a:prstGeom prst="line">
                <a:avLst/>
              </a:prstGeom>
              <a:ln>
                <a:solidFill>
                  <a:srgbClr val="009FB9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2023-01-16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2023-01-16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14318" y="9027"/>
            <a:ext cx="856645" cy="284693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新课导入</a:t>
            </a:r>
            <a:endParaRPr lang="zh-CN" altLang="en-US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ags" Target="../tags/tag4.xml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ags" Target="../tags/tag7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tags" Target="../tags/tag6.xml"/><Relationship Id="rId5" Type="http://schemas.openxmlformats.org/officeDocument/2006/relationships/slideLayout" Target="../slideLayouts/slideLayout11.xml"/><Relationship Id="rId10" Type="http://schemas.openxmlformats.org/officeDocument/2006/relationships/tags" Target="../tags/tag5.xml"/><Relationship Id="rId4" Type="http://schemas.openxmlformats.org/officeDocument/2006/relationships/slideLayout" Target="../slideLayouts/slideLayout10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chemeClr val="bg1">
                <a:lumMod val="95000"/>
              </a:schemeClr>
            </a:gs>
            <a:gs pos="100000">
              <a:schemeClr val="tx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9"/>
            </p:custDataLst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2023-01-16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KSO_TEMPLATE" hidden="1"/>
          <p:cNvSpPr/>
          <p:nvPr userDrawn="1">
            <p:custDataLst>
              <p:tags r:id="rId10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 userDrawn="1"/>
        </p:nvSpPr>
        <p:spPr>
          <a:xfrm>
            <a:off x="-16192" y="-476"/>
            <a:ext cx="9157811" cy="5166360"/>
          </a:xfrm>
          <a:prstGeom prst="rect">
            <a:avLst/>
          </a:prstGeom>
          <a:solidFill>
            <a:srgbClr val="E2F0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>
            <a:defPPr>
              <a:defRPr lang="zh-CN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pic>
        <p:nvPicPr>
          <p:cNvPr id="15" name="图片 14" descr="LOGO"/>
          <p:cNvPicPr>
            <a:picLocks noChangeAspect="1"/>
          </p:cNvPicPr>
          <p:nvPr userDrawn="1"/>
        </p:nvPicPr>
        <p:blipFill>
          <a:blip r:embed="rId11" cstate="email"/>
          <a:stretch>
            <a:fillRect/>
          </a:stretch>
        </p:blipFill>
        <p:spPr>
          <a:xfrm>
            <a:off x="7841457" y="92392"/>
            <a:ext cx="1134904" cy="343853"/>
          </a:xfrm>
          <a:prstGeom prst="rect">
            <a:avLst/>
          </a:prstGeom>
        </p:spPr>
      </p:pic>
      <p:grpSp>
        <p:nvGrpSpPr>
          <p:cNvPr id="8" name="组合 7"/>
          <p:cNvGrpSpPr/>
          <p:nvPr userDrawn="1"/>
        </p:nvGrpSpPr>
        <p:grpSpPr>
          <a:xfrm>
            <a:off x="-18573" y="5018723"/>
            <a:ext cx="9159716" cy="146685"/>
            <a:chOff x="-22" y="7904"/>
            <a:chExt cx="14533" cy="308"/>
          </a:xfrm>
        </p:grpSpPr>
        <p:sp>
          <p:nvSpPr>
            <p:cNvPr id="9" name="矩形 8"/>
            <p:cNvSpPr/>
            <p:nvPr userDrawn="1"/>
          </p:nvSpPr>
          <p:spPr>
            <a:xfrm>
              <a:off x="-22" y="7904"/>
              <a:ext cx="10915" cy="309"/>
            </a:xfrm>
            <a:prstGeom prst="rect">
              <a:avLst/>
            </a:prstGeom>
            <a:solidFill>
              <a:srgbClr val="00A7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矩形 9"/>
            <p:cNvSpPr/>
            <p:nvPr userDrawn="1"/>
          </p:nvSpPr>
          <p:spPr>
            <a:xfrm>
              <a:off x="9457" y="7904"/>
              <a:ext cx="5055" cy="309"/>
            </a:xfrm>
            <a:prstGeom prst="rect">
              <a:avLst/>
            </a:prstGeom>
            <a:solidFill>
              <a:srgbClr val="E7561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chemeClr val="bg1">
                <a:lumMod val="95000"/>
              </a:schemeClr>
            </a:gs>
            <a:gs pos="100000">
              <a:schemeClr val="tx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0"/>
            </p:custDataLst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1"/>
            </p:custDataLst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2023-01-16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KSO_TEMPLATE" hidden="1"/>
          <p:cNvSpPr/>
          <p:nvPr userDrawn="1">
            <p:custDataLst>
              <p:tags r:id="rId1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 userDrawn="1"/>
        </p:nvSpPr>
        <p:spPr>
          <a:xfrm>
            <a:off x="-16192" y="-476"/>
            <a:ext cx="9157811" cy="5166360"/>
          </a:xfrm>
          <a:prstGeom prst="rect">
            <a:avLst/>
          </a:prstGeom>
          <a:solidFill>
            <a:srgbClr val="E2F0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>
            <a:defPPr>
              <a:defRPr lang="zh-CN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pic>
        <p:nvPicPr>
          <p:cNvPr id="15" name="图片 14" descr="LOGO"/>
          <p:cNvPicPr>
            <a:picLocks noChangeAspect="1"/>
          </p:cNvPicPr>
          <p:nvPr userDrawn="1"/>
        </p:nvPicPr>
        <p:blipFill>
          <a:blip r:embed="rId13" cstate="email"/>
          <a:stretch>
            <a:fillRect/>
          </a:stretch>
        </p:blipFill>
        <p:spPr>
          <a:xfrm>
            <a:off x="7841457" y="92392"/>
            <a:ext cx="1134904" cy="343853"/>
          </a:xfrm>
          <a:prstGeom prst="rect">
            <a:avLst/>
          </a:prstGeom>
        </p:spPr>
      </p:pic>
      <p:grpSp>
        <p:nvGrpSpPr>
          <p:cNvPr id="8" name="组合 7"/>
          <p:cNvGrpSpPr/>
          <p:nvPr userDrawn="1"/>
        </p:nvGrpSpPr>
        <p:grpSpPr>
          <a:xfrm>
            <a:off x="-18573" y="5018723"/>
            <a:ext cx="9159716" cy="146685"/>
            <a:chOff x="-22" y="7904"/>
            <a:chExt cx="14533" cy="308"/>
          </a:xfrm>
        </p:grpSpPr>
        <p:sp>
          <p:nvSpPr>
            <p:cNvPr id="9" name="矩形 8"/>
            <p:cNvSpPr/>
            <p:nvPr userDrawn="1"/>
          </p:nvSpPr>
          <p:spPr>
            <a:xfrm>
              <a:off x="-22" y="7904"/>
              <a:ext cx="10915" cy="309"/>
            </a:xfrm>
            <a:prstGeom prst="rect">
              <a:avLst/>
            </a:prstGeom>
            <a:solidFill>
              <a:srgbClr val="00A7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矩形 9"/>
            <p:cNvSpPr/>
            <p:nvPr userDrawn="1"/>
          </p:nvSpPr>
          <p:spPr>
            <a:xfrm>
              <a:off x="9457" y="7904"/>
              <a:ext cx="5055" cy="309"/>
            </a:xfrm>
            <a:prstGeom prst="rect">
              <a:avLst/>
            </a:prstGeom>
            <a:solidFill>
              <a:srgbClr val="E7561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9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9.wmf"/><Relationship Id="rId2" Type="http://schemas.openxmlformats.org/officeDocument/2006/relationships/tags" Target="../tags/tag20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11.png"/><Relationship Id="rId10" Type="http://schemas.openxmlformats.org/officeDocument/2006/relationships/image" Target="../media/image6.png"/><Relationship Id="rId4" Type="http://schemas.openxmlformats.org/officeDocument/2006/relationships/audio" Target="../media/audio1.wav"/><Relationship Id="rId9" Type="http://schemas.openxmlformats.org/officeDocument/2006/relationships/image" Target="../media/image10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slideLayout" Target="../slideLayouts/slideLayout5.xml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5.wmf"/><Relationship Id="rId2" Type="http://schemas.openxmlformats.org/officeDocument/2006/relationships/tags" Target="../tags/tag2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4.wmf"/><Relationship Id="rId4" Type="http://schemas.openxmlformats.org/officeDocument/2006/relationships/audio" Target="../media/audio1.wav"/><Relationship Id="rId9" Type="http://schemas.openxmlformats.org/officeDocument/2006/relationships/oleObject" Target="../embeddings/oleObject7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22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tags" Target="../tags/tag2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9.bin"/><Relationship Id="rId4" Type="http://schemas.openxmlformats.org/officeDocument/2006/relationships/audio" Target="../media/audio2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2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25.xml"/><Relationship Id="rId5" Type="http://schemas.openxmlformats.org/officeDocument/2006/relationships/image" Target="../media/image17.png"/><Relationship Id="rId4" Type="http://schemas.openxmlformats.org/officeDocument/2006/relationships/audio" Target="../media/audio1.wav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slideLayout" Target="../slideLayouts/slideLayout5.xml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21.wmf"/><Relationship Id="rId2" Type="http://schemas.openxmlformats.org/officeDocument/2006/relationships/tags" Target="../tags/tag2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20.wmf"/><Relationship Id="rId4" Type="http://schemas.openxmlformats.org/officeDocument/2006/relationships/audio" Target="../media/audio2.wav"/><Relationship Id="rId9" Type="http://schemas.openxmlformats.org/officeDocument/2006/relationships/oleObject" Target="../embeddings/oleObject1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9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slideLayout" Target="../slideLayouts/slideLayout5.xml"/><Relationship Id="rId7" Type="http://schemas.openxmlformats.org/officeDocument/2006/relationships/oleObject" Target="../embeddings/oleObject15.bin"/><Relationship Id="rId2" Type="http://schemas.openxmlformats.org/officeDocument/2006/relationships/tags" Target="../tags/tag2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2.wmf"/><Relationship Id="rId11" Type="http://schemas.openxmlformats.org/officeDocument/2006/relationships/image" Target="../media/image6.png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24.wmf"/><Relationship Id="rId4" Type="http://schemas.openxmlformats.org/officeDocument/2006/relationships/audio" Target="../media/audio1.wav"/><Relationship Id="rId9" Type="http://schemas.openxmlformats.org/officeDocument/2006/relationships/oleObject" Target="../embeddings/oleObject16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slideLayout" Target="../slideLayouts/slideLayout5.xml"/><Relationship Id="rId7" Type="http://schemas.openxmlformats.org/officeDocument/2006/relationships/oleObject" Target="../embeddings/oleObject2.bin"/><Relationship Id="rId2" Type="http://schemas.openxmlformats.org/officeDocument/2006/relationships/tags" Target="../tags/tag1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1.bin"/><Relationship Id="rId4" Type="http://schemas.openxmlformats.org/officeDocument/2006/relationships/audio" Target="../media/audio1.wav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4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3426142" y="335757"/>
            <a:ext cx="2279333" cy="252889"/>
          </a:xfrm>
          <a:prstGeom prst="rect">
            <a:avLst/>
          </a:prstGeom>
          <a:noFill/>
          <a:ln>
            <a:noFill/>
          </a:ln>
        </p:spPr>
        <p:txBody>
          <a:bodyPr wrap="square" lIns="68580" tIns="34290" rIns="68580" bIns="34290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zh-CN" sz="1200" b="1" dirty="0">
                <a:solidFill>
                  <a:srgbClr val="00B050"/>
                </a:solidFill>
                <a:latin typeface="+mj-ea"/>
                <a:ea typeface="+mj-ea"/>
                <a:cs typeface="+mj-ea"/>
              </a:rPr>
              <a:t>第一章  直角三角形的边角关系</a:t>
            </a:r>
          </a:p>
        </p:txBody>
      </p:sp>
      <p:grpSp>
        <p:nvGrpSpPr>
          <p:cNvPr id="29" name="组合 28"/>
          <p:cNvGrpSpPr/>
          <p:nvPr/>
        </p:nvGrpSpPr>
        <p:grpSpPr>
          <a:xfrm flipV="1">
            <a:off x="5651182" y="422452"/>
            <a:ext cx="1467803" cy="57150"/>
            <a:chOff x="11867" y="1528"/>
            <a:chExt cx="3966" cy="120"/>
          </a:xfrm>
        </p:grpSpPr>
        <p:cxnSp>
          <p:nvCxnSpPr>
            <p:cNvPr id="10" name="直接连接符 9"/>
            <p:cNvCxnSpPr/>
            <p:nvPr/>
          </p:nvCxnSpPr>
          <p:spPr>
            <a:xfrm flipH="1" flipV="1">
              <a:off x="11867" y="1586"/>
              <a:ext cx="3966" cy="3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矩形 10"/>
            <p:cNvSpPr/>
            <p:nvPr/>
          </p:nvSpPr>
          <p:spPr>
            <a:xfrm>
              <a:off x="12173" y="1528"/>
              <a:ext cx="240" cy="120"/>
            </a:xfrm>
            <a:prstGeom prst="rect">
              <a:avLst/>
            </a:prstGeom>
            <a:solidFill>
              <a:srgbClr val="E2F0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rgbClr val="000080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12693" y="1528"/>
              <a:ext cx="240" cy="120"/>
            </a:xfrm>
            <a:prstGeom prst="rect">
              <a:avLst/>
            </a:prstGeom>
            <a:solidFill>
              <a:srgbClr val="E2F0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rgbClr val="000080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13124" y="1528"/>
              <a:ext cx="240" cy="120"/>
            </a:xfrm>
            <a:prstGeom prst="rect">
              <a:avLst/>
            </a:prstGeom>
            <a:solidFill>
              <a:srgbClr val="E2F0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rgbClr val="000080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13544" y="1528"/>
              <a:ext cx="240" cy="120"/>
            </a:xfrm>
            <a:prstGeom prst="rect">
              <a:avLst/>
            </a:prstGeom>
            <a:solidFill>
              <a:srgbClr val="E2F0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rgbClr val="000080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13984" y="1528"/>
              <a:ext cx="240" cy="120"/>
            </a:xfrm>
            <a:prstGeom prst="rect">
              <a:avLst/>
            </a:prstGeom>
            <a:solidFill>
              <a:srgbClr val="E2F0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rgbClr val="000080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14424" y="1528"/>
              <a:ext cx="240" cy="120"/>
            </a:xfrm>
            <a:prstGeom prst="rect">
              <a:avLst/>
            </a:prstGeom>
            <a:solidFill>
              <a:srgbClr val="E2F0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rgbClr val="000080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14954" y="1528"/>
              <a:ext cx="240" cy="120"/>
            </a:xfrm>
            <a:prstGeom prst="rect">
              <a:avLst/>
            </a:prstGeom>
            <a:solidFill>
              <a:srgbClr val="E2F0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rgbClr val="000080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15334" y="1528"/>
              <a:ext cx="240" cy="120"/>
            </a:xfrm>
            <a:prstGeom prst="rect">
              <a:avLst/>
            </a:prstGeom>
            <a:solidFill>
              <a:srgbClr val="E2F0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rgbClr val="000080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 flipV="1">
            <a:off x="1999774" y="422452"/>
            <a:ext cx="1467803" cy="57150"/>
            <a:chOff x="11867" y="1528"/>
            <a:chExt cx="3966" cy="120"/>
          </a:xfrm>
        </p:grpSpPr>
        <p:cxnSp>
          <p:nvCxnSpPr>
            <p:cNvPr id="18" name="直接连接符 17"/>
            <p:cNvCxnSpPr/>
            <p:nvPr/>
          </p:nvCxnSpPr>
          <p:spPr>
            <a:xfrm flipH="1" flipV="1">
              <a:off x="11867" y="1586"/>
              <a:ext cx="3966" cy="3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矩形 18"/>
            <p:cNvSpPr/>
            <p:nvPr/>
          </p:nvSpPr>
          <p:spPr>
            <a:xfrm>
              <a:off x="12173" y="1528"/>
              <a:ext cx="240" cy="120"/>
            </a:xfrm>
            <a:prstGeom prst="rect">
              <a:avLst/>
            </a:prstGeom>
            <a:solidFill>
              <a:srgbClr val="E2F0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rgbClr val="000080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12693" y="1528"/>
              <a:ext cx="240" cy="120"/>
            </a:xfrm>
            <a:prstGeom prst="rect">
              <a:avLst/>
            </a:prstGeom>
            <a:solidFill>
              <a:srgbClr val="E2F0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rgbClr val="000080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13124" y="1528"/>
              <a:ext cx="240" cy="120"/>
            </a:xfrm>
            <a:prstGeom prst="rect">
              <a:avLst/>
            </a:prstGeom>
            <a:solidFill>
              <a:srgbClr val="E2F0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rgbClr val="000080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13544" y="1528"/>
              <a:ext cx="240" cy="120"/>
            </a:xfrm>
            <a:prstGeom prst="rect">
              <a:avLst/>
            </a:prstGeom>
            <a:solidFill>
              <a:srgbClr val="E2F0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rgbClr val="000080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13984" y="1528"/>
              <a:ext cx="240" cy="120"/>
            </a:xfrm>
            <a:prstGeom prst="rect">
              <a:avLst/>
            </a:prstGeom>
            <a:solidFill>
              <a:srgbClr val="E2F0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rgbClr val="000080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14424" y="1528"/>
              <a:ext cx="240" cy="120"/>
            </a:xfrm>
            <a:prstGeom prst="rect">
              <a:avLst/>
            </a:prstGeom>
            <a:solidFill>
              <a:srgbClr val="E2F0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rgbClr val="000080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>
              <a:off x="14954" y="1528"/>
              <a:ext cx="240" cy="120"/>
            </a:xfrm>
            <a:prstGeom prst="rect">
              <a:avLst/>
            </a:prstGeom>
            <a:solidFill>
              <a:srgbClr val="E2F0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rgbClr val="000080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15334" y="1528"/>
              <a:ext cx="240" cy="120"/>
            </a:xfrm>
            <a:prstGeom prst="rect">
              <a:avLst/>
            </a:prstGeom>
            <a:solidFill>
              <a:srgbClr val="E2F0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rgbClr val="000080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sp>
        <p:nvSpPr>
          <p:cNvPr id="32" name="Rectangle 5"/>
          <p:cNvSpPr/>
          <p:nvPr/>
        </p:nvSpPr>
        <p:spPr>
          <a:xfrm>
            <a:off x="0" y="1349000"/>
            <a:ext cx="9144000" cy="1731243"/>
          </a:xfrm>
          <a:prstGeom prst="rect">
            <a:avLst/>
          </a:prstGeo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68580" tIns="34290" rIns="68580" bIns="3429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45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锐角三角函数</a:t>
            </a:r>
          </a:p>
          <a:p>
            <a:pPr algn="ctr">
              <a:lnSpc>
                <a:spcPct val="150000"/>
              </a:lnSpc>
            </a:pPr>
            <a:r>
              <a:rPr lang="en-US" altLang="zh-CN" sz="27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第2课时</a:t>
            </a:r>
          </a:p>
        </p:txBody>
      </p:sp>
      <p:sp>
        <p:nvSpPr>
          <p:cNvPr id="28" name="矩形 27"/>
          <p:cNvSpPr/>
          <p:nvPr/>
        </p:nvSpPr>
        <p:spPr>
          <a:xfrm>
            <a:off x="-15244" y="4134205"/>
            <a:ext cx="9159244" cy="429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kern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WWW.PPT818.COM</a:t>
            </a:r>
            <a:endParaRPr lang="en-US" altLang="zh-CN" sz="2000" b="1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9"/>
          <p:cNvSpPr/>
          <p:nvPr/>
        </p:nvSpPr>
        <p:spPr>
          <a:xfrm>
            <a:off x="3249216" y="982266"/>
            <a:ext cx="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17416" name="Group 2"/>
          <p:cNvGrpSpPr/>
          <p:nvPr/>
        </p:nvGrpSpPr>
        <p:grpSpPr>
          <a:xfrm>
            <a:off x="3194448" y="3782616"/>
            <a:ext cx="4679156" cy="673894"/>
            <a:chOff x="1973" y="3339"/>
            <a:chExt cx="3991" cy="428"/>
          </a:xfrm>
        </p:grpSpPr>
        <p:sp>
          <p:nvSpPr>
            <p:cNvPr id="17417" name="AutoShape 3"/>
            <p:cNvSpPr/>
            <p:nvPr/>
          </p:nvSpPr>
          <p:spPr>
            <a:xfrm>
              <a:off x="2084" y="3339"/>
              <a:ext cx="3880" cy="409"/>
            </a:xfrm>
            <a:prstGeom prst="parallelogram">
              <a:avLst>
                <a:gd name="adj" fmla="val 237163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 dirty="0">
                <a:latin typeface="Calibri" panose="020F0502020204030204" pitchFamily="34" charset="0"/>
              </a:endParaRPr>
            </a:p>
          </p:txBody>
        </p:sp>
        <p:sp>
          <p:nvSpPr>
            <p:cNvPr id="17418" name="Line 4"/>
            <p:cNvSpPr/>
            <p:nvPr/>
          </p:nvSpPr>
          <p:spPr>
            <a:xfrm>
              <a:off x="1973" y="3747"/>
              <a:ext cx="3325" cy="20"/>
            </a:xfrm>
            <a:prstGeom prst="line">
              <a:avLst/>
            </a:prstGeom>
            <a:ln w="57150" cap="flat" cmpd="sng">
              <a:solidFill>
                <a:srgbClr val="9933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19" name="Line 5"/>
            <p:cNvSpPr/>
            <p:nvPr/>
          </p:nvSpPr>
          <p:spPr>
            <a:xfrm>
              <a:off x="2694" y="3520"/>
              <a:ext cx="2771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20" name="Line 6"/>
            <p:cNvSpPr/>
            <p:nvPr/>
          </p:nvSpPr>
          <p:spPr>
            <a:xfrm flipH="1">
              <a:off x="4467" y="3339"/>
              <a:ext cx="832" cy="40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21" name="Line 7"/>
            <p:cNvSpPr/>
            <p:nvPr/>
          </p:nvSpPr>
          <p:spPr>
            <a:xfrm flipH="1">
              <a:off x="2860" y="3339"/>
              <a:ext cx="997" cy="40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22" name="Line 8"/>
            <p:cNvSpPr/>
            <p:nvPr/>
          </p:nvSpPr>
          <p:spPr>
            <a:xfrm flipH="1">
              <a:off x="3746" y="3339"/>
              <a:ext cx="887" cy="40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7423" name="AutoShape 9"/>
          <p:cNvSpPr/>
          <p:nvPr/>
        </p:nvSpPr>
        <p:spPr>
          <a:xfrm>
            <a:off x="6756797" y="715566"/>
            <a:ext cx="585788" cy="3711178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rgbClr val="FF33CC"/>
              </a:gs>
              <a:gs pos="100000">
                <a:srgbClr val="76185E"/>
              </a:gs>
            </a:gsLst>
            <a:path path="rect">
              <a:fillToRect l="100000" t="100000"/>
            </a:path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68580" tIns="34290" rIns="68580" bIns="34290"/>
          <a:lstStyle/>
          <a:p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17424" name="Line 25"/>
          <p:cNvSpPr/>
          <p:nvPr/>
        </p:nvSpPr>
        <p:spPr>
          <a:xfrm>
            <a:off x="7181850" y="1291829"/>
            <a:ext cx="0" cy="3134915"/>
          </a:xfrm>
          <a:prstGeom prst="line">
            <a:avLst/>
          </a:prstGeom>
          <a:ln w="76200" cap="flat" cmpd="sng">
            <a:solidFill>
              <a:srgbClr val="66FF66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25" name="Line 26"/>
          <p:cNvSpPr/>
          <p:nvPr/>
        </p:nvSpPr>
        <p:spPr>
          <a:xfrm>
            <a:off x="4235053" y="4425554"/>
            <a:ext cx="2946797" cy="1190"/>
          </a:xfrm>
          <a:prstGeom prst="line">
            <a:avLst/>
          </a:prstGeom>
          <a:ln w="76200" cap="flat" cmpd="sng">
            <a:solidFill>
              <a:srgbClr val="FFFF66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26" name="Arc 29"/>
          <p:cNvSpPr/>
          <p:nvPr/>
        </p:nvSpPr>
        <p:spPr>
          <a:xfrm>
            <a:off x="4525567" y="4070748"/>
            <a:ext cx="154781" cy="359569"/>
          </a:xfrm>
          <a:custGeom>
            <a:avLst/>
            <a:gdLst>
              <a:gd name="txL" fmla="*/ 0 w 20964"/>
              <a:gd name="txT" fmla="*/ 0 h 21694"/>
              <a:gd name="txR" fmla="*/ 20964 w 20964"/>
              <a:gd name="txB" fmla="*/ 21694 h 21694"/>
            </a:gdLst>
            <a:ahLst/>
            <a:cxnLst>
              <a:cxn ang="0">
                <a:pos x="0" y="0"/>
              </a:cxn>
              <a:cxn ang="0">
                <a:pos x="206375" y="361950"/>
              </a:cxn>
              <a:cxn ang="0">
                <a:pos x="-3052" y="358863"/>
              </a:cxn>
            </a:cxnLst>
            <a:rect l="txL" t="txT" r="txR" b="txB"/>
            <a:pathLst>
              <a:path w="20964" h="21694" fill="none">
                <a:moveTo>
                  <a:pt x="1" y="-88"/>
                </a:moveTo>
                <a:cubicBezTo>
                  <a:pt x="11807" y="82"/>
                  <a:pt x="21289" y="9702"/>
                  <a:pt x="21289" y="21509"/>
                </a:cubicBezTo>
                <a:cubicBezTo>
                  <a:pt x="21289" y="21571"/>
                  <a:pt x="21288" y="21634"/>
                  <a:pt x="21288" y="21696"/>
                </a:cubicBezTo>
              </a:path>
              <a:path w="20964" h="21694" stroke="0">
                <a:moveTo>
                  <a:pt x="1" y="-88"/>
                </a:moveTo>
                <a:cubicBezTo>
                  <a:pt x="11807" y="82"/>
                  <a:pt x="21289" y="9702"/>
                  <a:pt x="21289" y="21509"/>
                </a:cubicBezTo>
                <a:cubicBezTo>
                  <a:pt x="21289" y="21571"/>
                  <a:pt x="21288" y="21634"/>
                  <a:pt x="21288" y="21696"/>
                </a:cubicBezTo>
                <a:lnTo>
                  <a:pt x="-310" y="21509"/>
                </a:lnTo>
                <a:close/>
              </a:path>
            </a:pathLst>
          </a:custGeom>
          <a:noFill/>
          <a:ln w="76200" cap="flat" cmpd="sng">
            <a:solidFill>
              <a:srgbClr val="FF000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80" tIns="34290" rIns="68580" bIns="34290"/>
          <a:lstStyle/>
          <a:p>
            <a:endParaRPr lang="zh-CN" altLang="en-US"/>
          </a:p>
        </p:txBody>
      </p:sp>
      <p:grpSp>
        <p:nvGrpSpPr>
          <p:cNvPr id="17427" name="Group 10"/>
          <p:cNvGrpSpPr/>
          <p:nvPr/>
        </p:nvGrpSpPr>
        <p:grpSpPr>
          <a:xfrm rot="1020831">
            <a:off x="4481513" y="364331"/>
            <a:ext cx="2295525" cy="4438650"/>
            <a:chOff x="3288" y="981"/>
            <a:chExt cx="1724" cy="3048"/>
          </a:xfrm>
        </p:grpSpPr>
        <p:sp>
          <p:nvSpPr>
            <p:cNvPr id="17428" name="Line 11"/>
            <p:cNvSpPr/>
            <p:nvPr/>
          </p:nvSpPr>
          <p:spPr>
            <a:xfrm flipH="1">
              <a:off x="3288" y="1216"/>
              <a:ext cx="1542" cy="2586"/>
            </a:xfrm>
            <a:prstGeom prst="line">
              <a:avLst/>
            </a:prstGeom>
            <a:ln w="762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29" name="Line 12"/>
            <p:cNvSpPr/>
            <p:nvPr/>
          </p:nvSpPr>
          <p:spPr>
            <a:xfrm>
              <a:off x="4880" y="981"/>
              <a:ext cx="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30" name="Line 13"/>
            <p:cNvSpPr/>
            <p:nvPr/>
          </p:nvSpPr>
          <p:spPr>
            <a:xfrm flipH="1">
              <a:off x="3470" y="1216"/>
              <a:ext cx="1542" cy="2813"/>
            </a:xfrm>
            <a:prstGeom prst="line">
              <a:avLst/>
            </a:prstGeom>
            <a:ln w="762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31" name="Line 14"/>
            <p:cNvSpPr/>
            <p:nvPr/>
          </p:nvSpPr>
          <p:spPr>
            <a:xfrm>
              <a:off x="3470" y="3484"/>
              <a:ext cx="181" cy="136"/>
            </a:xfrm>
            <a:prstGeom prst="line">
              <a:avLst/>
            </a:prstGeom>
            <a:ln w="762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32" name="Line 15"/>
            <p:cNvSpPr/>
            <p:nvPr/>
          </p:nvSpPr>
          <p:spPr>
            <a:xfrm>
              <a:off x="3606" y="3258"/>
              <a:ext cx="181" cy="135"/>
            </a:xfrm>
            <a:prstGeom prst="line">
              <a:avLst/>
            </a:prstGeom>
            <a:ln w="762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33" name="Line 16"/>
            <p:cNvSpPr/>
            <p:nvPr/>
          </p:nvSpPr>
          <p:spPr>
            <a:xfrm>
              <a:off x="3742" y="3076"/>
              <a:ext cx="181" cy="91"/>
            </a:xfrm>
            <a:prstGeom prst="line">
              <a:avLst/>
            </a:prstGeom>
            <a:ln w="762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34" name="Line 17"/>
            <p:cNvSpPr/>
            <p:nvPr/>
          </p:nvSpPr>
          <p:spPr>
            <a:xfrm>
              <a:off x="3878" y="2849"/>
              <a:ext cx="181" cy="91"/>
            </a:xfrm>
            <a:prstGeom prst="line">
              <a:avLst/>
            </a:prstGeom>
            <a:ln w="762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35" name="Line 18"/>
            <p:cNvSpPr/>
            <p:nvPr/>
          </p:nvSpPr>
          <p:spPr>
            <a:xfrm>
              <a:off x="4014" y="2623"/>
              <a:ext cx="136" cy="90"/>
            </a:xfrm>
            <a:prstGeom prst="line">
              <a:avLst/>
            </a:prstGeom>
            <a:ln w="762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36" name="Line 19"/>
            <p:cNvSpPr/>
            <p:nvPr/>
          </p:nvSpPr>
          <p:spPr>
            <a:xfrm>
              <a:off x="4150" y="2396"/>
              <a:ext cx="136" cy="90"/>
            </a:xfrm>
            <a:prstGeom prst="line">
              <a:avLst/>
            </a:prstGeom>
            <a:ln w="762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37" name="Line 20"/>
            <p:cNvSpPr/>
            <p:nvPr/>
          </p:nvSpPr>
          <p:spPr>
            <a:xfrm>
              <a:off x="4286" y="2169"/>
              <a:ext cx="136" cy="90"/>
            </a:xfrm>
            <a:prstGeom prst="line">
              <a:avLst/>
            </a:prstGeom>
            <a:ln w="762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38" name="Line 21"/>
            <p:cNvSpPr/>
            <p:nvPr/>
          </p:nvSpPr>
          <p:spPr>
            <a:xfrm>
              <a:off x="4422" y="1942"/>
              <a:ext cx="136" cy="90"/>
            </a:xfrm>
            <a:prstGeom prst="line">
              <a:avLst/>
            </a:prstGeom>
            <a:ln w="762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39" name="Line 22"/>
            <p:cNvSpPr/>
            <p:nvPr/>
          </p:nvSpPr>
          <p:spPr>
            <a:xfrm>
              <a:off x="4513" y="1715"/>
              <a:ext cx="181" cy="91"/>
            </a:xfrm>
            <a:prstGeom prst="line">
              <a:avLst/>
            </a:prstGeom>
            <a:ln w="762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40" name="Line 23"/>
            <p:cNvSpPr/>
            <p:nvPr/>
          </p:nvSpPr>
          <p:spPr>
            <a:xfrm>
              <a:off x="4649" y="1489"/>
              <a:ext cx="181" cy="45"/>
            </a:xfrm>
            <a:prstGeom prst="line">
              <a:avLst/>
            </a:prstGeom>
            <a:ln w="762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7441" name="Text Box 30"/>
          <p:cNvSpPr txBox="1"/>
          <p:nvPr/>
        </p:nvSpPr>
        <p:spPr>
          <a:xfrm>
            <a:off x="4694635" y="3913584"/>
            <a:ext cx="957263" cy="391478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1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endParaRPr lang="zh-CN" altLang="en-US" sz="21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442" name="Text Box 27"/>
          <p:cNvSpPr txBox="1"/>
          <p:nvPr/>
        </p:nvSpPr>
        <p:spPr>
          <a:xfrm>
            <a:off x="4949429" y="4498181"/>
            <a:ext cx="1541859" cy="284693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水平宽度</a:t>
            </a: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443" name="Text Box 28"/>
          <p:cNvSpPr txBox="1"/>
          <p:nvPr/>
        </p:nvSpPr>
        <p:spPr>
          <a:xfrm>
            <a:off x="6746379" y="2718197"/>
            <a:ext cx="461665" cy="2065734"/>
          </a:xfrm>
          <a:prstGeom prst="rect">
            <a:avLst/>
          </a:prstGeom>
          <a:noFill/>
          <a:ln w="9525">
            <a:noFill/>
          </a:ln>
        </p:spPr>
        <p:txBody>
          <a:bodyPr vert="eaVert"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100" b="1" dirty="0">
                <a:solidFill>
                  <a:srgbClr val="66FF6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铅直高度</a:t>
            </a:r>
            <a:r>
              <a:rPr lang="en-US" altLang="zh-CN" sz="2100" b="1">
                <a:solidFill>
                  <a:srgbClr val="66FF6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</a:t>
            </a:r>
            <a:endParaRPr lang="zh-CN" altLang="en-US" sz="2100" b="1" dirty="0">
              <a:solidFill>
                <a:srgbClr val="66FF6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444" name="Text Box 24"/>
          <p:cNvSpPr txBox="1"/>
          <p:nvPr/>
        </p:nvSpPr>
        <p:spPr>
          <a:xfrm>
            <a:off x="1572816" y="857251"/>
            <a:ext cx="3980259" cy="1146468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梯子在上升变</a:t>
            </a:r>
            <a:r>
              <a:rPr lang="zh-CN" altLang="en-US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陡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过程中，</a:t>
            </a:r>
            <a:r>
              <a:rPr lang="zh-CN" altLang="en-US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倾斜角、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铅直高度、水平宽度是如何变化的？</a:t>
            </a:r>
            <a:endParaRPr lang="en-US" altLang="zh-CN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不防设定梯子的长度为</a:t>
            </a:r>
            <a:r>
              <a:rPr lang="en-US" altLang="zh-CN" b="1" i="1">
                <a:latin typeface="Times New Roman" panose="02020603050405020304" pitchFamily="18" charset="0"/>
                <a:ea typeface="微软雅黑" panose="020B0503020204020204" pitchFamily="34" charset="-122"/>
              </a:rPr>
              <a:t>l</a:t>
            </a:r>
            <a:r>
              <a:rPr lang="zh-CN" altLang="en-US" b="1" i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，</a:t>
            </a:r>
            <a:r>
              <a:rPr lang="zh-CN" altLang="en-US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注意</a:t>
            </a:r>
            <a:r>
              <a:rPr lang="en-US" altLang="zh-CN" b="1" i="1">
                <a:latin typeface="Times New Roman" panose="02020603050405020304" pitchFamily="18" charset="0"/>
                <a:ea typeface="微软雅黑" panose="020B0503020204020204" pitchFamily="34" charset="-122"/>
              </a:rPr>
              <a:t>h</a:t>
            </a:r>
            <a:r>
              <a:rPr lang="zh-CN" altLang="en-US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和</a:t>
            </a:r>
            <a:r>
              <a:rPr lang="en-US" altLang="zh-CN" b="1" i="1">
                <a:latin typeface="Times New Roman" panose="02020603050405020304" pitchFamily="18" charset="0"/>
                <a:ea typeface="微软雅黑" panose="020B0503020204020204" pitchFamily="34" charset="-122"/>
              </a:rPr>
              <a:t>d</a:t>
            </a:r>
            <a:r>
              <a:rPr lang="zh-CN" altLang="en-US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的变化</a:t>
            </a:r>
          </a:p>
        </p:txBody>
      </p:sp>
      <p:sp>
        <p:nvSpPr>
          <p:cNvPr id="43" name="矩形 4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712668" y="2677522"/>
            <a:ext cx="3429000" cy="1179990"/>
          </a:xfrm>
          <a:prstGeom prst="rect">
            <a:avLst/>
          </a:prstGeom>
          <a:blipFill rotWithShape="1">
            <a:blip r:embed="rId3" cstate="email"/>
            <a:stretch>
              <a:fillRect/>
            </a:stretch>
          </a:blipFill>
        </p:spPr>
        <p:txBody>
          <a:bodyPr lIns="68580" tIns="34290" rIns="68580" bIns="34290"/>
          <a:lstStyle/>
          <a:p>
            <a:pPr>
              <a:defRPr/>
            </a:pPr>
            <a:r>
              <a:rPr lang="zh-CN" altLang="en-US">
                <a:noFill/>
              </a:rPr>
              <a:t> </a:t>
            </a:r>
          </a:p>
        </p:txBody>
      </p:sp>
      <p:sp>
        <p:nvSpPr>
          <p:cNvPr id="33" name="矩形 32"/>
          <p:cNvSpPr/>
          <p:nvPr/>
        </p:nvSpPr>
        <p:spPr>
          <a:xfrm>
            <a:off x="14318" y="9027"/>
            <a:ext cx="856645" cy="284693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课堂探究</a:t>
            </a:r>
            <a:endParaRPr lang="zh-CN" altLang="en-US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5"/>
          <p:cNvSpPr txBox="1"/>
          <p:nvPr/>
        </p:nvSpPr>
        <p:spPr>
          <a:xfrm>
            <a:off x="1894285" y="1428751"/>
            <a:ext cx="4136231" cy="1337786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5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倾斜角越大</a:t>
            </a:r>
            <a:r>
              <a:rPr lang="en-US" altLang="zh-CN" sz="15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sz="15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梯子越</a:t>
            </a:r>
            <a:r>
              <a:rPr lang="zh-CN" altLang="en-US" sz="15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陡</a:t>
            </a:r>
          </a:p>
          <a:p>
            <a:pPr>
              <a:spcBef>
                <a:spcPct val="50000"/>
              </a:spcBef>
            </a:pPr>
            <a:r>
              <a:rPr lang="en-US" altLang="zh-CN" sz="1500" b="1" err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tanA</a:t>
            </a:r>
            <a:r>
              <a:rPr lang="zh-CN" altLang="en-US" sz="15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越大</a:t>
            </a:r>
            <a:endParaRPr lang="en-US" altLang="zh-CN" sz="1500" b="1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500" b="1" err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sinA</a:t>
            </a:r>
            <a:r>
              <a:rPr lang="zh-CN" altLang="en-US" sz="15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越大</a:t>
            </a:r>
            <a:endParaRPr lang="en-US" altLang="zh-CN" sz="1500" b="1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500" b="1" err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cosA</a:t>
            </a:r>
            <a:r>
              <a:rPr lang="zh-CN" altLang="en-US" sz="15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越小</a:t>
            </a:r>
          </a:p>
        </p:txBody>
      </p:sp>
      <p:sp>
        <p:nvSpPr>
          <p:cNvPr id="10" name="Text Box 32"/>
          <p:cNvSpPr txBox="1"/>
          <p:nvPr/>
        </p:nvSpPr>
        <p:spPr>
          <a:xfrm>
            <a:off x="1926431" y="785813"/>
            <a:ext cx="3724275" cy="299085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500" b="1" dirty="0">
                <a:solidFill>
                  <a:srgbClr val="3333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探索发现</a:t>
            </a:r>
          </a:p>
        </p:txBody>
      </p:sp>
      <p:grpSp>
        <p:nvGrpSpPr>
          <p:cNvPr id="18441" name="Group 2"/>
          <p:cNvGrpSpPr/>
          <p:nvPr/>
        </p:nvGrpSpPr>
        <p:grpSpPr>
          <a:xfrm>
            <a:off x="3194448" y="3782616"/>
            <a:ext cx="4679156" cy="673894"/>
            <a:chOff x="1973" y="3339"/>
            <a:chExt cx="3991" cy="428"/>
          </a:xfrm>
        </p:grpSpPr>
        <p:sp>
          <p:nvSpPr>
            <p:cNvPr id="18442" name="AutoShape 3"/>
            <p:cNvSpPr/>
            <p:nvPr/>
          </p:nvSpPr>
          <p:spPr>
            <a:xfrm>
              <a:off x="2084" y="3339"/>
              <a:ext cx="3880" cy="409"/>
            </a:xfrm>
            <a:prstGeom prst="parallelogram">
              <a:avLst>
                <a:gd name="adj" fmla="val 237163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 dirty="0">
                <a:latin typeface="Calibri" panose="020F0502020204030204" pitchFamily="34" charset="0"/>
              </a:endParaRPr>
            </a:p>
          </p:txBody>
        </p:sp>
        <p:sp>
          <p:nvSpPr>
            <p:cNvPr id="18443" name="Line 4"/>
            <p:cNvSpPr/>
            <p:nvPr/>
          </p:nvSpPr>
          <p:spPr>
            <a:xfrm>
              <a:off x="1973" y="3747"/>
              <a:ext cx="3325" cy="20"/>
            </a:xfrm>
            <a:prstGeom prst="line">
              <a:avLst/>
            </a:prstGeom>
            <a:ln w="57150" cap="flat" cmpd="sng">
              <a:solidFill>
                <a:srgbClr val="9933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444" name="Line 5"/>
            <p:cNvSpPr/>
            <p:nvPr/>
          </p:nvSpPr>
          <p:spPr>
            <a:xfrm>
              <a:off x="2694" y="3520"/>
              <a:ext cx="2771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445" name="Line 6"/>
            <p:cNvSpPr/>
            <p:nvPr/>
          </p:nvSpPr>
          <p:spPr>
            <a:xfrm flipH="1">
              <a:off x="4467" y="3339"/>
              <a:ext cx="832" cy="40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446" name="Line 7"/>
            <p:cNvSpPr/>
            <p:nvPr/>
          </p:nvSpPr>
          <p:spPr>
            <a:xfrm flipH="1">
              <a:off x="2860" y="3339"/>
              <a:ext cx="997" cy="40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447" name="Line 8"/>
            <p:cNvSpPr/>
            <p:nvPr/>
          </p:nvSpPr>
          <p:spPr>
            <a:xfrm flipH="1">
              <a:off x="3746" y="3339"/>
              <a:ext cx="887" cy="40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8448" name="AutoShape 9"/>
          <p:cNvSpPr/>
          <p:nvPr/>
        </p:nvSpPr>
        <p:spPr>
          <a:xfrm>
            <a:off x="6756797" y="715566"/>
            <a:ext cx="585788" cy="3711178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rgbClr val="FF33CC"/>
              </a:gs>
              <a:gs pos="100000">
                <a:srgbClr val="76185E"/>
              </a:gs>
            </a:gsLst>
            <a:path path="rect">
              <a:fillToRect l="100000" t="100000"/>
            </a:path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68580" tIns="34290" rIns="68580" bIns="34290"/>
          <a:lstStyle/>
          <a:p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18449" name="Line 25"/>
          <p:cNvSpPr/>
          <p:nvPr/>
        </p:nvSpPr>
        <p:spPr>
          <a:xfrm>
            <a:off x="7181850" y="1291829"/>
            <a:ext cx="0" cy="3134915"/>
          </a:xfrm>
          <a:prstGeom prst="line">
            <a:avLst/>
          </a:prstGeom>
          <a:ln w="76200" cap="flat" cmpd="sng">
            <a:solidFill>
              <a:srgbClr val="66FF66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8450" name="Line 26"/>
          <p:cNvSpPr/>
          <p:nvPr/>
        </p:nvSpPr>
        <p:spPr>
          <a:xfrm>
            <a:off x="4235053" y="4425554"/>
            <a:ext cx="2946797" cy="1190"/>
          </a:xfrm>
          <a:prstGeom prst="line">
            <a:avLst/>
          </a:prstGeom>
          <a:ln w="76200" cap="flat" cmpd="sng">
            <a:solidFill>
              <a:srgbClr val="FFFF66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8451" name="Arc 29"/>
          <p:cNvSpPr/>
          <p:nvPr/>
        </p:nvSpPr>
        <p:spPr>
          <a:xfrm>
            <a:off x="4525567" y="4070748"/>
            <a:ext cx="154781" cy="359569"/>
          </a:xfrm>
          <a:custGeom>
            <a:avLst/>
            <a:gdLst>
              <a:gd name="txL" fmla="*/ 0 w 20964"/>
              <a:gd name="txT" fmla="*/ 0 h 21694"/>
              <a:gd name="txR" fmla="*/ 20964 w 20964"/>
              <a:gd name="txB" fmla="*/ 21694 h 21694"/>
            </a:gdLst>
            <a:ahLst/>
            <a:cxnLst>
              <a:cxn ang="0">
                <a:pos x="0" y="0"/>
              </a:cxn>
              <a:cxn ang="0">
                <a:pos x="206375" y="361950"/>
              </a:cxn>
              <a:cxn ang="0">
                <a:pos x="-3052" y="358863"/>
              </a:cxn>
            </a:cxnLst>
            <a:rect l="txL" t="txT" r="txR" b="txB"/>
            <a:pathLst>
              <a:path w="20964" h="21694" fill="none">
                <a:moveTo>
                  <a:pt x="1" y="-88"/>
                </a:moveTo>
                <a:cubicBezTo>
                  <a:pt x="11807" y="82"/>
                  <a:pt x="21289" y="9702"/>
                  <a:pt x="21289" y="21509"/>
                </a:cubicBezTo>
                <a:cubicBezTo>
                  <a:pt x="21289" y="21571"/>
                  <a:pt x="21288" y="21634"/>
                  <a:pt x="21288" y="21696"/>
                </a:cubicBezTo>
              </a:path>
              <a:path w="20964" h="21694" stroke="0">
                <a:moveTo>
                  <a:pt x="1" y="-88"/>
                </a:moveTo>
                <a:cubicBezTo>
                  <a:pt x="11807" y="82"/>
                  <a:pt x="21289" y="9702"/>
                  <a:pt x="21289" y="21509"/>
                </a:cubicBezTo>
                <a:cubicBezTo>
                  <a:pt x="21289" y="21571"/>
                  <a:pt x="21288" y="21634"/>
                  <a:pt x="21288" y="21696"/>
                </a:cubicBezTo>
                <a:lnTo>
                  <a:pt x="-310" y="21509"/>
                </a:lnTo>
                <a:close/>
              </a:path>
            </a:pathLst>
          </a:custGeom>
          <a:noFill/>
          <a:ln w="76200" cap="flat" cmpd="sng">
            <a:solidFill>
              <a:srgbClr val="FF000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80" tIns="34290" rIns="68580" bIns="34290"/>
          <a:lstStyle/>
          <a:p>
            <a:endParaRPr lang="zh-CN" altLang="en-US"/>
          </a:p>
        </p:txBody>
      </p:sp>
      <p:sp>
        <p:nvSpPr>
          <p:cNvPr id="18452" name="Text Box 30"/>
          <p:cNvSpPr txBox="1"/>
          <p:nvPr/>
        </p:nvSpPr>
        <p:spPr>
          <a:xfrm>
            <a:off x="4694635" y="3913584"/>
            <a:ext cx="957263" cy="391478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1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endParaRPr lang="zh-CN" altLang="en-US" sz="21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8453" name="Group 10"/>
          <p:cNvGrpSpPr/>
          <p:nvPr/>
        </p:nvGrpSpPr>
        <p:grpSpPr>
          <a:xfrm rot="1020831">
            <a:off x="4481513" y="364331"/>
            <a:ext cx="2295525" cy="4438650"/>
            <a:chOff x="3288" y="981"/>
            <a:chExt cx="1724" cy="3048"/>
          </a:xfrm>
        </p:grpSpPr>
        <p:sp>
          <p:nvSpPr>
            <p:cNvPr id="18454" name="Line 11"/>
            <p:cNvSpPr/>
            <p:nvPr/>
          </p:nvSpPr>
          <p:spPr>
            <a:xfrm flipH="1">
              <a:off x="3288" y="1216"/>
              <a:ext cx="1542" cy="2586"/>
            </a:xfrm>
            <a:prstGeom prst="line">
              <a:avLst/>
            </a:prstGeom>
            <a:ln w="762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455" name="Line 12"/>
            <p:cNvSpPr/>
            <p:nvPr/>
          </p:nvSpPr>
          <p:spPr>
            <a:xfrm>
              <a:off x="4880" y="981"/>
              <a:ext cx="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456" name="Line 13"/>
            <p:cNvSpPr/>
            <p:nvPr/>
          </p:nvSpPr>
          <p:spPr>
            <a:xfrm flipH="1">
              <a:off x="3470" y="1216"/>
              <a:ext cx="1542" cy="2813"/>
            </a:xfrm>
            <a:prstGeom prst="line">
              <a:avLst/>
            </a:prstGeom>
            <a:ln w="762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457" name="Line 14"/>
            <p:cNvSpPr/>
            <p:nvPr/>
          </p:nvSpPr>
          <p:spPr>
            <a:xfrm>
              <a:off x="3470" y="3484"/>
              <a:ext cx="181" cy="136"/>
            </a:xfrm>
            <a:prstGeom prst="line">
              <a:avLst/>
            </a:prstGeom>
            <a:ln w="762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458" name="Line 15"/>
            <p:cNvSpPr/>
            <p:nvPr/>
          </p:nvSpPr>
          <p:spPr>
            <a:xfrm>
              <a:off x="3606" y="3258"/>
              <a:ext cx="181" cy="135"/>
            </a:xfrm>
            <a:prstGeom prst="line">
              <a:avLst/>
            </a:prstGeom>
            <a:ln w="762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459" name="Line 16"/>
            <p:cNvSpPr/>
            <p:nvPr/>
          </p:nvSpPr>
          <p:spPr>
            <a:xfrm>
              <a:off x="3742" y="3076"/>
              <a:ext cx="181" cy="91"/>
            </a:xfrm>
            <a:prstGeom prst="line">
              <a:avLst/>
            </a:prstGeom>
            <a:ln w="762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460" name="Line 17"/>
            <p:cNvSpPr/>
            <p:nvPr/>
          </p:nvSpPr>
          <p:spPr>
            <a:xfrm>
              <a:off x="3878" y="2849"/>
              <a:ext cx="181" cy="91"/>
            </a:xfrm>
            <a:prstGeom prst="line">
              <a:avLst/>
            </a:prstGeom>
            <a:ln w="762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461" name="Line 18"/>
            <p:cNvSpPr/>
            <p:nvPr/>
          </p:nvSpPr>
          <p:spPr>
            <a:xfrm>
              <a:off x="4014" y="2623"/>
              <a:ext cx="136" cy="90"/>
            </a:xfrm>
            <a:prstGeom prst="line">
              <a:avLst/>
            </a:prstGeom>
            <a:ln w="762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462" name="Line 19"/>
            <p:cNvSpPr/>
            <p:nvPr/>
          </p:nvSpPr>
          <p:spPr>
            <a:xfrm>
              <a:off x="4150" y="2396"/>
              <a:ext cx="136" cy="90"/>
            </a:xfrm>
            <a:prstGeom prst="line">
              <a:avLst/>
            </a:prstGeom>
            <a:ln w="762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463" name="Line 20"/>
            <p:cNvSpPr/>
            <p:nvPr/>
          </p:nvSpPr>
          <p:spPr>
            <a:xfrm>
              <a:off x="4286" y="2169"/>
              <a:ext cx="136" cy="90"/>
            </a:xfrm>
            <a:prstGeom prst="line">
              <a:avLst/>
            </a:prstGeom>
            <a:ln w="762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464" name="Line 21"/>
            <p:cNvSpPr/>
            <p:nvPr/>
          </p:nvSpPr>
          <p:spPr>
            <a:xfrm>
              <a:off x="4422" y="1942"/>
              <a:ext cx="136" cy="90"/>
            </a:xfrm>
            <a:prstGeom prst="line">
              <a:avLst/>
            </a:prstGeom>
            <a:ln w="762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465" name="Line 22"/>
            <p:cNvSpPr/>
            <p:nvPr/>
          </p:nvSpPr>
          <p:spPr>
            <a:xfrm>
              <a:off x="4513" y="1715"/>
              <a:ext cx="181" cy="91"/>
            </a:xfrm>
            <a:prstGeom prst="line">
              <a:avLst/>
            </a:prstGeom>
            <a:ln w="762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466" name="Line 23"/>
            <p:cNvSpPr/>
            <p:nvPr/>
          </p:nvSpPr>
          <p:spPr>
            <a:xfrm>
              <a:off x="4649" y="1489"/>
              <a:ext cx="181" cy="45"/>
            </a:xfrm>
            <a:prstGeom prst="line">
              <a:avLst/>
            </a:prstGeom>
            <a:ln w="762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8467" name="Text Box 27"/>
          <p:cNvSpPr txBox="1"/>
          <p:nvPr/>
        </p:nvSpPr>
        <p:spPr>
          <a:xfrm>
            <a:off x="4949429" y="4498181"/>
            <a:ext cx="1541859" cy="284693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水平宽度</a:t>
            </a: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468" name="Text Box 28"/>
          <p:cNvSpPr txBox="1"/>
          <p:nvPr/>
        </p:nvSpPr>
        <p:spPr>
          <a:xfrm>
            <a:off x="6746379" y="2718197"/>
            <a:ext cx="461665" cy="2065734"/>
          </a:xfrm>
          <a:prstGeom prst="rect">
            <a:avLst/>
          </a:prstGeom>
          <a:noFill/>
          <a:ln w="9525">
            <a:noFill/>
          </a:ln>
        </p:spPr>
        <p:txBody>
          <a:bodyPr vert="eaVert"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100" b="1" dirty="0">
                <a:solidFill>
                  <a:srgbClr val="66FF6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铅直高度</a:t>
            </a:r>
            <a:r>
              <a:rPr lang="en-US" altLang="zh-CN" sz="2100" b="1">
                <a:solidFill>
                  <a:srgbClr val="66FF6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</a:t>
            </a:r>
            <a:endParaRPr lang="zh-CN" altLang="en-US" sz="2100" b="1" dirty="0">
              <a:solidFill>
                <a:srgbClr val="66FF6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14318" y="9027"/>
            <a:ext cx="856645" cy="284693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课堂探究</a:t>
            </a:r>
            <a:endParaRPr lang="zh-CN" altLang="en-US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2" name="图片 4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-190"/>
          <a:stretch>
            <a:fillRect/>
          </a:stretch>
        </p:blipFill>
        <p:spPr>
          <a:xfrm>
            <a:off x="4923235" y="2214563"/>
            <a:ext cx="2963465" cy="2362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" name="矩形 11"/>
          <p:cNvSpPr/>
          <p:nvPr/>
        </p:nvSpPr>
        <p:spPr>
          <a:xfrm>
            <a:off x="1601391" y="1643063"/>
            <a:ext cx="3696891" cy="103874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57150">
            <a:solidFill>
              <a:srgbClr val="C00000"/>
            </a:solidFill>
          </a:ln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150000"/>
              </a:lnSpc>
              <a:buSzPct val="100000"/>
              <a:defRPr/>
            </a:pPr>
            <a:r>
              <a:rPr lang="en-US" altLang="zh-CN" dirty="0" err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结论</a:t>
            </a:r>
            <a:r>
              <a:rPr lang="zh-CN" altLang="en-US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梯子的倾斜程度与sinA和cosA有关</a:t>
            </a:r>
            <a:r>
              <a:rPr lang="en-US" altLang="zh-CN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</a:p>
          <a:p>
            <a:pPr algn="ctr">
              <a:lnSpc>
                <a:spcPct val="150000"/>
              </a:lnSpc>
              <a:buSzPct val="100000"/>
              <a:defRPr/>
            </a:pPr>
            <a:r>
              <a:rPr lang="en-US" altLang="zh-CN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b="1" dirty="0" err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sinA越</a:t>
            </a:r>
            <a:r>
              <a:rPr lang="zh-CN" altLang="en-US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大，</a:t>
            </a:r>
            <a:r>
              <a:rPr lang="en-US" altLang="zh-CN" b="1" dirty="0" err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梯子越陡</a:t>
            </a:r>
            <a:r>
              <a:rPr lang="en-US" altLang="zh-CN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;</a:t>
            </a:r>
          </a:p>
          <a:p>
            <a:pPr algn="ctr">
              <a:lnSpc>
                <a:spcPct val="150000"/>
              </a:lnSpc>
              <a:buSzPct val="100000"/>
              <a:defRPr/>
            </a:pPr>
            <a:r>
              <a:rPr lang="en-US" altLang="zh-CN" b="1" dirty="0" err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cosA越小</a:t>
            </a:r>
            <a:r>
              <a:rPr lang="zh-CN" altLang="en-US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b="1" dirty="0" err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梯子越陡</a:t>
            </a:r>
            <a:r>
              <a:rPr lang="en-US" altLang="zh-CN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sp>
        <p:nvSpPr>
          <p:cNvPr id="4" name="矩形 3"/>
          <p:cNvSpPr/>
          <p:nvPr/>
        </p:nvSpPr>
        <p:spPr>
          <a:xfrm>
            <a:off x="14318" y="9027"/>
            <a:ext cx="856645" cy="284693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课堂探究</a:t>
            </a:r>
            <a:endParaRPr lang="zh-CN" altLang="en-US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6" name="矩形 5"/>
          <p:cNvSpPr/>
          <p:nvPr/>
        </p:nvSpPr>
        <p:spPr>
          <a:xfrm>
            <a:off x="1737123" y="688182"/>
            <a:ext cx="5373290" cy="761747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500" b="1" dirty="0">
                <a:solidFill>
                  <a:srgbClr val="0000C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</a:t>
            </a:r>
            <a:r>
              <a:rPr lang="en-US" altLang="zh-CN" sz="1500" b="1" dirty="0">
                <a:solidFill>
                  <a:srgbClr val="0000C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 </a:t>
            </a:r>
            <a:r>
              <a:rPr lang="zh-CN" altLang="en-US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如图</a:t>
            </a:r>
            <a:r>
              <a:rPr lang="en-US" altLang="zh-CN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r>
              <a:rPr lang="zh-CN" altLang="en-US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在</a:t>
            </a:r>
            <a:r>
              <a:rPr lang="en-US" altLang="zh-CN" sz="15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Rt</a:t>
            </a:r>
            <a:r>
              <a:rPr lang="en-US" altLang="zh-CN" sz="1500" i="1" dirty="0" err="1">
                <a:latin typeface="隶书" panose="02010509060101010101" pitchFamily="49" charset="-122"/>
                <a:ea typeface="隶书" panose="02010509060101010101" pitchFamily="49" charset="-122"/>
              </a:rPr>
              <a:t>△</a:t>
            </a:r>
            <a:r>
              <a:rPr lang="en-US" altLang="zh-CN" sz="15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ABC</a:t>
            </a:r>
            <a:r>
              <a:rPr lang="zh-CN" altLang="en-US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中，</a:t>
            </a:r>
            <a:r>
              <a:rPr lang="en-US" altLang="zh-CN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∠B=900</a:t>
            </a:r>
            <a:r>
              <a:rPr lang="zh-CN" altLang="en-US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AC=200</a:t>
            </a:r>
            <a:r>
              <a:rPr lang="zh-CN" altLang="en-US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15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sinA</a:t>
            </a:r>
            <a:r>
              <a:rPr lang="en-US" altLang="zh-CN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=0.6</a:t>
            </a:r>
            <a:r>
              <a:rPr lang="zh-CN" altLang="en-US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5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求：</a:t>
            </a:r>
            <a:r>
              <a:rPr lang="en-US" altLang="zh-CN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BC</a:t>
            </a:r>
            <a:r>
              <a:rPr lang="zh-CN" altLang="en-US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的长。</a:t>
            </a:r>
            <a:endParaRPr lang="en-US" altLang="zh-CN" sz="15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0487" name="图片 7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6111479" y="928688"/>
            <a:ext cx="1284684" cy="1750219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Text Box 52"/>
          <p:cNvSpPr txBox="1"/>
          <p:nvPr/>
        </p:nvSpPr>
        <p:spPr>
          <a:xfrm>
            <a:off x="1905001" y="1640681"/>
            <a:ext cx="2451497" cy="391478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>
              <a:buClr>
                <a:schemeClr val="tx2"/>
              </a:buClr>
            </a:pPr>
            <a:r>
              <a:rPr lang="zh-CN" altLang="en-US" sz="2100" dirty="0">
                <a:latin typeface="隶书" panose="02010509060101010101" pitchFamily="49" charset="-122"/>
                <a:ea typeface="隶书" panose="02010509060101010101" pitchFamily="49" charset="-122"/>
              </a:rPr>
              <a:t>解</a:t>
            </a:r>
            <a:r>
              <a:rPr lang="en-US" altLang="zh-CN" sz="2100">
                <a:latin typeface="隶书" panose="02010509060101010101" pitchFamily="49" charset="-122"/>
                <a:ea typeface="隶书" panose="02010509060101010101" pitchFamily="49" charset="-122"/>
              </a:rPr>
              <a:t>:</a:t>
            </a:r>
            <a:r>
              <a:rPr lang="zh-CN" altLang="en-US" sz="2100" dirty="0">
                <a:latin typeface="隶书" panose="02010509060101010101" pitchFamily="49" charset="-122"/>
                <a:ea typeface="隶书" panose="02010509060101010101" pitchFamily="49" charset="-122"/>
              </a:rPr>
              <a:t>在</a:t>
            </a:r>
            <a:r>
              <a:rPr lang="en-US" altLang="zh-CN" sz="2100" err="1">
                <a:latin typeface="隶书" panose="02010509060101010101" pitchFamily="49" charset="-122"/>
                <a:ea typeface="隶书" panose="02010509060101010101" pitchFamily="49" charset="-122"/>
              </a:rPr>
              <a:t>Rt△ABC</a:t>
            </a:r>
            <a:r>
              <a:rPr lang="zh-CN" altLang="en-US" sz="2100" dirty="0">
                <a:latin typeface="隶书" panose="02010509060101010101" pitchFamily="49" charset="-122"/>
                <a:ea typeface="隶书" panose="02010509060101010101" pitchFamily="49" charset="-122"/>
              </a:rPr>
              <a:t>中</a:t>
            </a:r>
            <a:r>
              <a:rPr lang="en-US" altLang="zh-CN" sz="2100">
                <a:latin typeface="隶书" panose="02010509060101010101" pitchFamily="49" charset="-122"/>
                <a:ea typeface="隶书" panose="02010509060101010101" pitchFamily="49" charset="-122"/>
              </a:rPr>
              <a:t>, </a:t>
            </a:r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/>
        </p:nvGraphicFramePr>
        <p:xfrm>
          <a:off x="2030017" y="2357437"/>
          <a:ext cx="2163365" cy="6822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1" r:id="rId6" imgW="1650365" imgH="393700" progId="Equation.3">
                  <p:embed/>
                </p:oleObj>
              </mc:Choice>
              <mc:Fallback>
                <p:oleObj r:id="rId6" imgW="1650365" imgH="393700" progId="Equation.3">
                  <p:embed/>
                  <p:pic>
                    <p:nvPicPr>
                      <p:cNvPr id="0" name="图片 3080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030017" y="2357437"/>
                        <a:ext cx="2163365" cy="682229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/>
          <p:cNvGraphicFramePr>
            <a:graphicFrameLocks noChangeAspect="1"/>
          </p:cNvGraphicFramePr>
          <p:nvPr/>
        </p:nvGraphicFramePr>
        <p:xfrm>
          <a:off x="1977629" y="3146823"/>
          <a:ext cx="2445544" cy="3917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2" r:id="rId8" imgW="1459865" imgH="177800" progId="Equation.3">
                  <p:embed/>
                </p:oleObj>
              </mc:Choice>
              <mc:Fallback>
                <p:oleObj r:id="rId8" imgW="1459865" imgH="177800" progId="Equation.3">
                  <p:embed/>
                  <p:pic>
                    <p:nvPicPr>
                      <p:cNvPr id="0" name="图片 3082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977629" y="3146823"/>
                        <a:ext cx="2445544" cy="39171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矩形 11"/>
          <p:cNvSpPr/>
          <p:nvPr/>
        </p:nvSpPr>
        <p:spPr>
          <a:xfrm>
            <a:off x="1852613" y="3661172"/>
            <a:ext cx="4536281" cy="299085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r>
              <a:rPr lang="zh-CN" altLang="en-US" sz="15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分析</a:t>
            </a:r>
            <a:r>
              <a:rPr lang="en-US" altLang="zh-CN" sz="1500" b="1">
                <a:latin typeface="微软雅黑" panose="020B0503020204020204" pitchFamily="34" charset="-122"/>
                <a:ea typeface="微软雅黑" panose="020B0503020204020204" pitchFamily="34" charset="-122"/>
              </a:rPr>
              <a:t>: </a:t>
            </a:r>
            <a:r>
              <a:rPr lang="zh-CN" altLang="en-US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根据锐角的正弦等于对边比斜边建立方程即可。</a:t>
            </a:r>
          </a:p>
        </p:txBody>
      </p:sp>
      <p:sp>
        <p:nvSpPr>
          <p:cNvPr id="17" name="矩形 16"/>
          <p:cNvSpPr/>
          <p:nvPr/>
        </p:nvSpPr>
        <p:spPr>
          <a:xfrm>
            <a:off x="1849041" y="4214813"/>
            <a:ext cx="4768870" cy="300082"/>
          </a:xfrm>
          <a:prstGeom prst="rect">
            <a:avLst/>
          </a:prstGeom>
          <a:noFill/>
          <a:ln w="9525">
            <a:noFill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15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小组活动</a:t>
            </a:r>
            <a:r>
              <a:rPr lang="zh-CN" altLang="en-US" sz="15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请你求出</a:t>
            </a:r>
            <a:r>
              <a:rPr lang="en-US" altLang="zh-CN" sz="1500" err="1">
                <a:latin typeface="微软雅黑" panose="020B0503020204020204" pitchFamily="34" charset="-122"/>
                <a:ea typeface="微软雅黑" panose="020B0503020204020204" pitchFamily="34" charset="-122"/>
              </a:rPr>
              <a:t>cosA,tanA,sinC,cosC</a:t>
            </a:r>
            <a:r>
              <a:rPr lang="zh-CN" altLang="en-US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en-US" altLang="zh-CN" sz="1500" err="1">
                <a:latin typeface="微软雅黑" panose="020B0503020204020204" pitchFamily="34" charset="-122"/>
                <a:ea typeface="微软雅黑" panose="020B0503020204020204" pitchFamily="34" charset="-122"/>
              </a:rPr>
              <a:t>tanC</a:t>
            </a:r>
            <a:r>
              <a:rPr lang="zh-CN" altLang="en-US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的值</a:t>
            </a:r>
            <a:r>
              <a:rPr lang="en-US" altLang="zh-CN" sz="150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zh-CN" altLang="en-US" sz="15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254649" y="85390"/>
            <a:ext cx="2316458" cy="647224"/>
            <a:chOff x="3327445" y="196489"/>
            <a:chExt cx="3088610" cy="1003300"/>
          </a:xfrm>
        </p:grpSpPr>
        <p:pic>
          <p:nvPicPr>
            <p:cNvPr id="24" name="图片 23" descr="标题2"/>
            <p:cNvPicPr>
              <a:picLocks noChangeAspect="1"/>
            </p:cNvPicPr>
            <p:nvPr/>
          </p:nvPicPr>
          <p:blipFill>
            <a:blip r:embed="rId10" cstate="email"/>
            <a:stretch>
              <a:fillRect/>
            </a:stretch>
          </p:blipFill>
          <p:spPr>
            <a:xfrm>
              <a:off x="3327445" y="196489"/>
              <a:ext cx="868531" cy="1003300"/>
            </a:xfrm>
            <a:prstGeom prst="rect">
              <a:avLst/>
            </a:prstGeom>
          </p:spPr>
        </p:pic>
        <p:grpSp>
          <p:nvGrpSpPr>
            <p:cNvPr id="25" name="组合 24"/>
            <p:cNvGrpSpPr/>
            <p:nvPr/>
          </p:nvGrpSpPr>
          <p:grpSpPr>
            <a:xfrm>
              <a:off x="3491880" y="280035"/>
              <a:ext cx="2924175" cy="787400"/>
              <a:chOff x="1161" y="782"/>
              <a:chExt cx="4605" cy="1240"/>
            </a:xfrm>
          </p:grpSpPr>
          <p:sp>
            <p:nvSpPr>
              <p:cNvPr id="26" name="TextBox 2"/>
              <p:cNvSpPr txBox="1"/>
              <p:nvPr/>
            </p:nvSpPr>
            <p:spPr>
              <a:xfrm>
                <a:off x="1809" y="782"/>
                <a:ext cx="3296" cy="12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2700" b="1" dirty="0">
                    <a:solidFill>
                      <a:srgbClr val="FF0000"/>
                    </a:solidFill>
                    <a:effectLst>
                      <a:outerShdw blurRad="60007" dist="200025" dir="15000000" sy="30000" kx="-1800000" algn="bl" rotWithShape="0">
                        <a:prstClr val="black">
                          <a:alpha val="32000"/>
                        </a:prstClr>
                      </a:outerShdw>
                    </a:effectLst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经典例题</a:t>
                </a:r>
              </a:p>
            </p:txBody>
          </p:sp>
          <p:cxnSp>
            <p:nvCxnSpPr>
              <p:cNvPr id="27" name="直接连接符 26"/>
              <p:cNvCxnSpPr/>
              <p:nvPr/>
            </p:nvCxnSpPr>
            <p:spPr>
              <a:xfrm flipV="1">
                <a:off x="1161" y="1854"/>
                <a:ext cx="4605" cy="26"/>
              </a:xfrm>
              <a:prstGeom prst="line">
                <a:avLst/>
              </a:prstGeom>
              <a:ln>
                <a:solidFill>
                  <a:srgbClr val="009FB9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92"/>
          <p:cNvGrpSpPr/>
          <p:nvPr/>
        </p:nvGrpSpPr>
        <p:grpSpPr>
          <a:xfrm>
            <a:off x="1466850" y="666750"/>
            <a:ext cx="4455319" cy="664369"/>
            <a:chOff x="0" y="1175"/>
            <a:chExt cx="3742" cy="422"/>
          </a:xfrm>
        </p:grpSpPr>
        <p:graphicFrame>
          <p:nvGraphicFramePr>
            <p:cNvPr id="21507" name="对象 21506"/>
            <p:cNvGraphicFramePr>
              <a:graphicFrameLocks noChangeAspect="1"/>
            </p:cNvGraphicFramePr>
            <p:nvPr/>
          </p:nvGraphicFramePr>
          <p:xfrm>
            <a:off x="2965" y="1175"/>
            <a:ext cx="777" cy="4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05" r:id="rId5" imgW="723900" imgH="393700" progId="Equation.3">
                    <p:embed/>
                  </p:oleObj>
                </mc:Choice>
                <mc:Fallback>
                  <p:oleObj r:id="rId5" imgW="723900" imgH="393700" progId="Equation.3">
                    <p:embed/>
                    <p:pic>
                      <p:nvPicPr>
                        <p:cNvPr id="0" name="图片 3081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2965" y="1175"/>
                          <a:ext cx="777" cy="42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508" name="Text Box 1091"/>
            <p:cNvSpPr txBox="1"/>
            <p:nvPr/>
          </p:nvSpPr>
          <p:spPr>
            <a:xfrm>
              <a:off x="0" y="1248"/>
              <a:ext cx="3600" cy="20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buClr>
                  <a:schemeClr val="tx2"/>
                </a:buClr>
              </a:pPr>
              <a:r>
                <a:rPr lang="zh-CN" altLang="en-US" sz="1500" b="1" dirty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例</a:t>
              </a:r>
              <a:r>
                <a:rPr lang="en-US" altLang="zh-CN" sz="1500" b="1" dirty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  </a:t>
              </a:r>
              <a:r>
                <a:rPr lang="zh-CN" altLang="en-US" sz="15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如图</a:t>
              </a:r>
              <a:r>
                <a:rPr lang="en-US" altLang="zh-CN" sz="15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:</a:t>
              </a:r>
              <a:r>
                <a:rPr lang="zh-CN" altLang="en-US" sz="15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在</a:t>
              </a:r>
              <a:r>
                <a:rPr lang="en-US" altLang="zh-CN" sz="1500" dirty="0" err="1">
                  <a:latin typeface="微软雅黑" panose="020B0503020204020204" pitchFamily="34" charset="-122"/>
                  <a:ea typeface="微软雅黑" panose="020B0503020204020204" pitchFamily="34" charset="-122"/>
                </a:rPr>
                <a:t>Rt△ABC</a:t>
              </a:r>
              <a:r>
                <a:rPr lang="zh-CN" altLang="en-US" sz="15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中</a:t>
              </a:r>
              <a:r>
                <a:rPr lang="en-US" altLang="zh-CN" sz="15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,∠C=90</a:t>
              </a:r>
              <a:r>
                <a:rPr lang="en-US" altLang="zh-CN" sz="1500" baseline="30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0</a:t>
              </a:r>
              <a:r>
                <a:rPr lang="en-US" altLang="zh-CN" sz="15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,AC=10,</a:t>
              </a:r>
            </a:p>
          </p:txBody>
        </p:sp>
      </p:grpSp>
      <p:sp>
        <p:nvSpPr>
          <p:cNvPr id="5" name="Rectangle 1030"/>
          <p:cNvSpPr>
            <a:spLocks noGrp="1"/>
          </p:cNvSpPr>
          <p:nvPr/>
        </p:nvSpPr>
        <p:spPr>
          <a:xfrm>
            <a:off x="1427560" y="1296591"/>
            <a:ext cx="5543550" cy="528638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/>
          <a:lstStyle/>
          <a:p>
            <a:pPr>
              <a:buClr>
                <a:schemeClr val="tx2"/>
              </a:buClr>
            </a:pPr>
            <a:r>
              <a:rPr lang="zh-CN" altLang="en-US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求</a:t>
            </a:r>
            <a:r>
              <a:rPr lang="en-US" altLang="zh-CN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r>
              <a:rPr lang="en-US" altLang="zh-CN" sz="15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AB,sinB</a:t>
            </a:r>
            <a:r>
              <a:rPr lang="en-US" altLang="zh-CN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grpSp>
        <p:nvGrpSpPr>
          <p:cNvPr id="21510" name="Group 1088"/>
          <p:cNvGrpSpPr/>
          <p:nvPr/>
        </p:nvGrpSpPr>
        <p:grpSpPr>
          <a:xfrm>
            <a:off x="5517356" y="1296590"/>
            <a:ext cx="2406254" cy="1463456"/>
            <a:chOff x="3504" y="2352"/>
            <a:chExt cx="2112" cy="973"/>
          </a:xfrm>
        </p:grpSpPr>
        <p:sp>
          <p:nvSpPr>
            <p:cNvPr id="21511" name="AutoShape 1075"/>
            <p:cNvSpPr/>
            <p:nvPr/>
          </p:nvSpPr>
          <p:spPr>
            <a:xfrm rot="5400000" flipH="1">
              <a:off x="4266" y="1973"/>
              <a:ext cx="614" cy="1755"/>
            </a:xfrm>
            <a:prstGeom prst="rtTriangl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zh-CN" altLang="en-US" dirty="0">
                <a:latin typeface="Calibri" panose="020F0502020204030204" pitchFamily="34" charset="0"/>
              </a:endParaRPr>
            </a:p>
          </p:txBody>
        </p:sp>
        <p:sp>
          <p:nvSpPr>
            <p:cNvPr id="21512" name="Text Box 1077"/>
            <p:cNvSpPr txBox="1"/>
            <p:nvPr/>
          </p:nvSpPr>
          <p:spPr>
            <a:xfrm>
              <a:off x="4176" y="3120"/>
              <a:ext cx="442" cy="20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r>
                <a:rPr lang="en-US" altLang="zh-CN" b="1">
                  <a:latin typeface="Calibri" panose="020F0502020204030204" pitchFamily="34" charset="0"/>
                </a:rPr>
                <a:t>10</a:t>
              </a:r>
            </a:p>
          </p:txBody>
        </p:sp>
        <p:sp>
          <p:nvSpPr>
            <p:cNvPr id="21513" name="Text Box 1080"/>
            <p:cNvSpPr txBox="1"/>
            <p:nvPr/>
          </p:nvSpPr>
          <p:spPr>
            <a:xfrm>
              <a:off x="3633" y="2910"/>
              <a:ext cx="511" cy="24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r>
                <a:rPr lang="en-US" altLang="zh-CN" sz="1800" b="1">
                  <a:latin typeface="Calibri" panose="020F0502020204030204" pitchFamily="34" charset="0"/>
                </a:rPr>
                <a:t>┐</a:t>
              </a:r>
            </a:p>
          </p:txBody>
        </p:sp>
        <p:sp>
          <p:nvSpPr>
            <p:cNvPr id="21514" name="Text Box 1081"/>
            <p:cNvSpPr txBox="1"/>
            <p:nvPr/>
          </p:nvSpPr>
          <p:spPr>
            <a:xfrm>
              <a:off x="5328" y="3120"/>
              <a:ext cx="288" cy="20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r>
                <a:rPr lang="en-US" altLang="zh-CN" b="1">
                  <a:latin typeface="Calibri" panose="020F0502020204030204" pitchFamily="34" charset="0"/>
                </a:rPr>
                <a:t>A</a:t>
              </a:r>
            </a:p>
          </p:txBody>
        </p:sp>
        <p:sp>
          <p:nvSpPr>
            <p:cNvPr id="21515" name="Text Box 1082"/>
            <p:cNvSpPr txBox="1"/>
            <p:nvPr/>
          </p:nvSpPr>
          <p:spPr>
            <a:xfrm>
              <a:off x="3504" y="2352"/>
              <a:ext cx="288" cy="20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r>
                <a:rPr lang="en-US" altLang="zh-CN" b="1">
                  <a:latin typeface="Calibri" panose="020F0502020204030204" pitchFamily="34" charset="0"/>
                </a:rPr>
                <a:t>B</a:t>
              </a:r>
            </a:p>
          </p:txBody>
        </p:sp>
        <p:sp>
          <p:nvSpPr>
            <p:cNvPr id="21516" name="Text Box 1083"/>
            <p:cNvSpPr txBox="1"/>
            <p:nvPr/>
          </p:nvSpPr>
          <p:spPr>
            <a:xfrm>
              <a:off x="3600" y="3120"/>
              <a:ext cx="288" cy="20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r>
                <a:rPr lang="en-US" altLang="zh-CN" b="1">
                  <a:latin typeface="Calibri" panose="020F0502020204030204" pitchFamily="34" charset="0"/>
                </a:rPr>
                <a:t>C</a:t>
              </a:r>
            </a:p>
          </p:txBody>
        </p:sp>
      </p:grpSp>
      <p:graphicFrame>
        <p:nvGraphicFramePr>
          <p:cNvPr id="13" name="对象 12"/>
          <p:cNvGraphicFramePr>
            <a:graphicFrameLocks noChangeAspect="1"/>
          </p:cNvGraphicFramePr>
          <p:nvPr/>
        </p:nvGraphicFramePr>
        <p:xfrm>
          <a:off x="1566151" y="1788977"/>
          <a:ext cx="2527697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6" r:id="rId7" imgW="1828165" imgH="393700" progId="Equation.3">
                  <p:embed/>
                </p:oleObj>
              </mc:Choice>
              <mc:Fallback>
                <p:oleObj r:id="rId7" imgW="1828165" imgH="393700" progId="Equation.3">
                  <p:embed/>
                  <p:pic>
                    <p:nvPicPr>
                      <p:cNvPr id="0" name="图片 3083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66151" y="1788977"/>
                        <a:ext cx="2527697" cy="7191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对象 13"/>
          <p:cNvGraphicFramePr>
            <a:graphicFrameLocks noChangeAspect="1"/>
          </p:cNvGraphicFramePr>
          <p:nvPr/>
        </p:nvGraphicFramePr>
        <p:xfrm>
          <a:off x="2038351" y="2607469"/>
          <a:ext cx="1737122" cy="6977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7" r:id="rId9" imgW="1295400" imgH="393700" progId="Equation.3">
                  <p:embed/>
                </p:oleObj>
              </mc:Choice>
              <mc:Fallback>
                <p:oleObj r:id="rId9" imgW="1295400" imgH="393700" progId="Equation.3">
                  <p:embed/>
                  <p:pic>
                    <p:nvPicPr>
                      <p:cNvPr id="0" name="图片 3084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038351" y="2607469"/>
                        <a:ext cx="1737122" cy="697706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14"/>
          <p:cNvGraphicFramePr>
            <a:graphicFrameLocks noChangeAspect="1"/>
          </p:cNvGraphicFramePr>
          <p:nvPr/>
        </p:nvGraphicFramePr>
        <p:xfrm>
          <a:off x="2047875" y="3370660"/>
          <a:ext cx="1795463" cy="8798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8" r:id="rId11" imgW="1574800" imgH="584200" progId="Equation.3">
                  <p:embed/>
                </p:oleObj>
              </mc:Choice>
              <mc:Fallback>
                <p:oleObj r:id="rId11" imgW="1574800" imgH="584200" progId="Equation.3">
                  <p:embed/>
                  <p:pic>
                    <p:nvPicPr>
                      <p:cNvPr id="0" name="图片 3085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047875" y="3370660"/>
                        <a:ext cx="1795463" cy="87987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 Box 1096"/>
          <p:cNvSpPr txBox="1"/>
          <p:nvPr/>
        </p:nvSpPr>
        <p:spPr>
          <a:xfrm>
            <a:off x="1947863" y="4318397"/>
            <a:ext cx="4800600" cy="299085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r>
              <a:rPr lang="zh-CN" altLang="en-US" sz="15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注意这里</a:t>
            </a:r>
            <a:r>
              <a:rPr lang="en-US" altLang="zh-CN" sz="1500" b="1" err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cosA</a:t>
            </a:r>
            <a:r>
              <a:rPr lang="en-US" altLang="zh-CN" sz="15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=</a:t>
            </a:r>
            <a:r>
              <a:rPr lang="en-US" altLang="zh-CN" sz="1500" b="1" err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sinB</a:t>
            </a:r>
            <a:r>
              <a:rPr lang="en-US" altLang="zh-CN" sz="1500" b="1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5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你能说明其中的理由吗</a:t>
            </a:r>
            <a:r>
              <a:rPr lang="en-US" altLang="zh-CN" sz="1500" b="1">
                <a:latin typeface="微软雅黑" panose="020B0503020204020204" pitchFamily="34" charset="-122"/>
                <a:ea typeface="微软雅黑" panose="020B0503020204020204" pitchFamily="34" charset="-122"/>
              </a:rPr>
              <a:t>?</a:t>
            </a:r>
          </a:p>
        </p:txBody>
      </p:sp>
      <p:sp>
        <p:nvSpPr>
          <p:cNvPr id="17" name="矩形 16"/>
          <p:cNvSpPr/>
          <p:nvPr/>
        </p:nvSpPr>
        <p:spPr>
          <a:xfrm>
            <a:off x="14318" y="9027"/>
            <a:ext cx="856645" cy="284693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经典例题</a:t>
            </a:r>
            <a:endParaRPr lang="zh-CN" altLang="en-US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矩形 64514"/>
          <p:cNvSpPr>
            <a:spLocks noGrp="1"/>
          </p:cNvSpPr>
          <p:nvPr/>
        </p:nvSpPr>
        <p:spPr bwMode="auto">
          <a:xfrm>
            <a:off x="1218247" y="1001019"/>
            <a:ext cx="3729038" cy="6000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/>
          <a:lstStyle/>
          <a:p>
            <a:pPr>
              <a:buClr>
                <a:schemeClr val="tx2"/>
              </a:buClr>
            </a:pPr>
            <a:r>
              <a:rPr lang="en-US" sz="1600" b="1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zh-CN" altLang="en-US" sz="1600" b="1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如图</a:t>
            </a:r>
            <a:r>
              <a:rPr lang="en-US" sz="1600" b="1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在等腰△</a:t>
            </a:r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zh-CN" alt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中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=5,</a:t>
            </a:r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=6.</a:t>
            </a:r>
          </a:p>
          <a:p>
            <a:pPr>
              <a:buClr>
                <a:schemeClr val="tx2"/>
              </a:buClr>
            </a:pPr>
            <a:r>
              <a:rPr lang="zh-CN" altLang="en-US" sz="1600" b="1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求</a:t>
            </a:r>
            <a:r>
              <a:rPr lang="en-US" sz="1600" b="1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sin </a:t>
            </a:r>
            <a:r>
              <a:rPr lang="en-US" sz="1600" b="1" i="1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600" b="1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,cos</a:t>
            </a:r>
            <a:r>
              <a:rPr lang="en-US" sz="1600" b="1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600" b="1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,tan</a:t>
            </a:r>
            <a:r>
              <a:rPr lang="en-US" sz="1600" b="1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600" b="1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4517" name="文本框 64516"/>
          <p:cNvSpPr txBox="1">
            <a:spLocks noChangeArrowheads="1"/>
          </p:cNvSpPr>
          <p:nvPr/>
        </p:nvSpPr>
        <p:spPr bwMode="auto">
          <a:xfrm>
            <a:off x="1155383" y="3702368"/>
            <a:ext cx="5347811" cy="105413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68580" tIns="34290" rIns="68580" bIns="34290">
            <a:spAutoFit/>
          </a:bodyPr>
          <a:lstStyle/>
          <a:p>
            <a:pPr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lang="zh-CN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本题没有直角三角形，你怎么办？</a:t>
            </a:r>
            <a:endParaRPr lang="en-US" altLang="zh-CN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w"/>
            </a:pPr>
            <a:endParaRPr lang="zh-CN" altLang="en-US" sz="1600" b="1">
              <a:solidFill>
                <a:srgbClr val="C00000"/>
              </a:solidFill>
              <a:latin typeface="Times New Roman" panose="02020603050405020304" pitchFamily="18" charset="0"/>
              <a:ea typeface="华文中宋" panose="02010600040101010101" charset="-122"/>
              <a:cs typeface="Times New Roman" panose="02020603050405020304" pitchFamily="18" charset="0"/>
            </a:endParaRP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lang="zh-CN" altLang="en-US" sz="1600" b="1">
                <a:solidFill>
                  <a:srgbClr val="C00000"/>
                </a:solidFill>
                <a:latin typeface="Times New Roman" panose="02020603050405020304" pitchFamily="18" charset="0"/>
                <a:ea typeface="华文中宋" panose="02010600040101010101" charset="-122"/>
                <a:cs typeface="Times New Roman" panose="02020603050405020304" pitchFamily="18" charset="0"/>
              </a:rPr>
              <a:t>老师提示</a:t>
            </a:r>
            <a:r>
              <a:rPr lang="en-US" altLang="zh-CN" sz="1600" b="1">
                <a:solidFill>
                  <a:srgbClr val="C00000"/>
                </a:solidFill>
                <a:latin typeface="Times New Roman" panose="02020603050405020304" pitchFamily="18" charset="0"/>
                <a:ea typeface="华文中宋" panose="02010600040101010101" charset="-122"/>
                <a:cs typeface="Times New Roman" panose="02020603050405020304" pitchFamily="18" charset="0"/>
              </a:rPr>
              <a:t>:</a:t>
            </a:r>
            <a:r>
              <a:rPr lang="zh-CN" altLang="en-US" sz="1600" b="1">
                <a:latin typeface="Times New Roman" panose="02020603050405020304" pitchFamily="18" charset="0"/>
                <a:ea typeface="华文中宋" panose="02010600040101010101" charset="-122"/>
                <a:cs typeface="Times New Roman" panose="02020603050405020304" pitchFamily="18" charset="0"/>
              </a:rPr>
              <a:t>过点</a:t>
            </a:r>
            <a:r>
              <a:rPr lang="en-US" altLang="zh-CN" sz="1600" b="1" i="1">
                <a:latin typeface="Times New Roman" panose="02020603050405020304" pitchFamily="18" charset="0"/>
                <a:ea typeface="华文中宋" panose="02010600040101010101" charset="-122"/>
                <a:cs typeface="Times New Roman" panose="02020603050405020304" pitchFamily="18" charset="0"/>
              </a:rPr>
              <a:t>A</a:t>
            </a:r>
            <a:r>
              <a:rPr lang="zh-CN" altLang="en-US" sz="1600" b="1">
                <a:latin typeface="Times New Roman" panose="02020603050405020304" pitchFamily="18" charset="0"/>
                <a:ea typeface="华文中宋" panose="02010600040101010101" charset="-122"/>
                <a:cs typeface="Times New Roman" panose="02020603050405020304" pitchFamily="18" charset="0"/>
              </a:rPr>
              <a:t>作</a:t>
            </a:r>
            <a:r>
              <a:rPr lang="en-US" altLang="zh-CN" sz="1600" b="1" i="1">
                <a:latin typeface="Times New Roman" panose="02020603050405020304" pitchFamily="18" charset="0"/>
                <a:ea typeface="华文中宋" panose="02010600040101010101" charset="-122"/>
                <a:cs typeface="Times New Roman" panose="02020603050405020304" pitchFamily="18" charset="0"/>
              </a:rPr>
              <a:t>AD</a:t>
            </a:r>
            <a:r>
              <a:rPr lang="en-US" altLang="zh-CN" sz="1600" b="1">
                <a:latin typeface="Times New Roman" panose="02020603050405020304" pitchFamily="18" charset="0"/>
                <a:ea typeface="华文中宋" panose="02010600040101010101" charset="-122"/>
                <a:cs typeface="Times New Roman" panose="02020603050405020304" pitchFamily="18" charset="0"/>
              </a:rPr>
              <a:t>⊥</a:t>
            </a:r>
            <a:r>
              <a:rPr lang="en-US" altLang="zh-CN" sz="1600" b="1" i="1">
                <a:latin typeface="Times New Roman" panose="02020603050405020304" pitchFamily="18" charset="0"/>
                <a:ea typeface="华文中宋" panose="02010600040101010101" charset="-122"/>
                <a:cs typeface="Times New Roman" panose="02020603050405020304" pitchFamily="18" charset="0"/>
              </a:rPr>
              <a:t>BC</a:t>
            </a:r>
            <a:r>
              <a:rPr lang="zh-CN" altLang="en-US" sz="1600" b="1">
                <a:latin typeface="Times New Roman" panose="02020603050405020304" pitchFamily="18" charset="0"/>
                <a:ea typeface="华文中宋" panose="02010600040101010101" charset="-122"/>
                <a:cs typeface="Times New Roman" panose="02020603050405020304" pitchFamily="18" charset="0"/>
              </a:rPr>
              <a:t>于</a:t>
            </a:r>
            <a:r>
              <a:rPr lang="en-US" altLang="zh-CN" sz="1600" b="1" i="1">
                <a:latin typeface="Times New Roman" panose="02020603050405020304" pitchFamily="18" charset="0"/>
                <a:ea typeface="华文中宋" panose="02010600040101010101" charset="-122"/>
                <a:cs typeface="Times New Roman" panose="02020603050405020304" pitchFamily="18" charset="0"/>
              </a:rPr>
              <a:t>D</a:t>
            </a:r>
            <a:r>
              <a:rPr lang="en-US" altLang="zh-CN" sz="1600" b="1">
                <a:latin typeface="Times New Roman" panose="02020603050405020304" pitchFamily="18" charset="0"/>
                <a:ea typeface="华文中宋" panose="02010600040101010101" charset="-122"/>
                <a:cs typeface="Times New Roman" panose="02020603050405020304" pitchFamily="18" charset="0"/>
              </a:rPr>
              <a:t>.</a:t>
            </a: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w"/>
            </a:pPr>
            <a:endParaRPr lang="en-US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7651" name="组合 64517"/>
          <p:cNvGrpSpPr/>
          <p:nvPr/>
        </p:nvGrpSpPr>
        <p:grpSpPr bwMode="auto">
          <a:xfrm>
            <a:off x="5469731" y="1335882"/>
            <a:ext cx="1585913" cy="1301949"/>
            <a:chOff x="0" y="-57"/>
            <a:chExt cx="1776" cy="1458"/>
          </a:xfrm>
        </p:grpSpPr>
        <p:sp>
          <p:nvSpPr>
            <p:cNvPr id="27659" name="文本框 64518"/>
            <p:cNvSpPr txBox="1">
              <a:spLocks noChangeArrowheads="1"/>
            </p:cNvSpPr>
            <p:nvPr/>
          </p:nvSpPr>
          <p:spPr bwMode="auto">
            <a:xfrm>
              <a:off x="1152" y="480"/>
              <a:ext cx="240" cy="34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宋体" panose="02010600030101010101" pitchFamily="2" charset="-122"/>
                </a:rPr>
                <a:t>5</a:t>
              </a:r>
            </a:p>
          </p:txBody>
        </p:sp>
        <p:sp>
          <p:nvSpPr>
            <p:cNvPr id="27660" name="文本框 64519"/>
            <p:cNvSpPr txBox="1">
              <a:spLocks noChangeArrowheads="1"/>
            </p:cNvSpPr>
            <p:nvPr/>
          </p:nvSpPr>
          <p:spPr bwMode="auto">
            <a:xfrm>
              <a:off x="336" y="420"/>
              <a:ext cx="240" cy="34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宋体" panose="02010600030101010101" pitchFamily="2" charset="-122"/>
                </a:rPr>
                <a:t>5</a:t>
              </a:r>
            </a:p>
          </p:txBody>
        </p:sp>
        <p:sp>
          <p:nvSpPr>
            <p:cNvPr id="27661" name="文本框 64520"/>
            <p:cNvSpPr txBox="1">
              <a:spLocks noChangeArrowheads="1"/>
            </p:cNvSpPr>
            <p:nvPr/>
          </p:nvSpPr>
          <p:spPr bwMode="auto">
            <a:xfrm>
              <a:off x="396" y="1056"/>
              <a:ext cx="192" cy="34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宋体" panose="02010600030101010101" pitchFamily="2" charset="-122"/>
                </a:rPr>
                <a:t>6</a:t>
              </a:r>
            </a:p>
          </p:txBody>
        </p:sp>
        <p:sp>
          <p:nvSpPr>
            <p:cNvPr id="27662" name="文本框 64521"/>
            <p:cNvSpPr txBox="1">
              <a:spLocks noChangeArrowheads="1"/>
            </p:cNvSpPr>
            <p:nvPr/>
          </p:nvSpPr>
          <p:spPr bwMode="auto">
            <a:xfrm>
              <a:off x="777" y="-57"/>
              <a:ext cx="380" cy="34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27663" name="文本框 64522"/>
            <p:cNvSpPr txBox="1">
              <a:spLocks noChangeArrowheads="1"/>
            </p:cNvSpPr>
            <p:nvPr/>
          </p:nvSpPr>
          <p:spPr bwMode="auto">
            <a:xfrm>
              <a:off x="0" y="960"/>
              <a:ext cx="288" cy="34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27664" name="文本框 64523"/>
            <p:cNvSpPr txBox="1">
              <a:spLocks noChangeArrowheads="1"/>
            </p:cNvSpPr>
            <p:nvPr/>
          </p:nvSpPr>
          <p:spPr bwMode="auto">
            <a:xfrm>
              <a:off x="1488" y="1008"/>
              <a:ext cx="288" cy="34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27665" name="直接连接符 64524"/>
            <p:cNvSpPr>
              <a:spLocks noChangeShapeType="1"/>
            </p:cNvSpPr>
            <p:nvPr/>
          </p:nvSpPr>
          <p:spPr bwMode="auto">
            <a:xfrm>
              <a:off x="192" y="1104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66" name="直接连接符 64525"/>
            <p:cNvSpPr>
              <a:spLocks noChangeShapeType="1"/>
            </p:cNvSpPr>
            <p:nvPr/>
          </p:nvSpPr>
          <p:spPr bwMode="auto">
            <a:xfrm flipH="1">
              <a:off x="177" y="240"/>
              <a:ext cx="687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67" name="直接连接符 64526"/>
            <p:cNvSpPr>
              <a:spLocks noChangeShapeType="1"/>
            </p:cNvSpPr>
            <p:nvPr/>
          </p:nvSpPr>
          <p:spPr bwMode="auto">
            <a:xfrm>
              <a:off x="864" y="240"/>
              <a:ext cx="649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64528" name="组合 64527"/>
          <p:cNvGrpSpPr/>
          <p:nvPr/>
        </p:nvGrpSpPr>
        <p:grpSpPr bwMode="auto">
          <a:xfrm>
            <a:off x="6013848" y="1607344"/>
            <a:ext cx="406003" cy="1036457"/>
            <a:chOff x="-23" y="0"/>
            <a:chExt cx="455" cy="1160"/>
          </a:xfrm>
        </p:grpSpPr>
        <p:sp>
          <p:nvSpPr>
            <p:cNvPr id="27656" name="文本框 64528"/>
            <p:cNvSpPr txBox="1">
              <a:spLocks noChangeArrowheads="1"/>
            </p:cNvSpPr>
            <p:nvPr/>
          </p:nvSpPr>
          <p:spPr bwMode="auto">
            <a:xfrm>
              <a:off x="-23" y="604"/>
              <a:ext cx="350" cy="34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>
                  <a:latin typeface="宋体" panose="02010600030101010101" pitchFamily="2" charset="-122"/>
                </a:rPr>
                <a:t>┌</a:t>
              </a:r>
            </a:p>
          </p:txBody>
        </p:sp>
        <p:sp>
          <p:nvSpPr>
            <p:cNvPr id="27657" name="文本框 64529"/>
            <p:cNvSpPr txBox="1">
              <a:spLocks noChangeArrowheads="1"/>
            </p:cNvSpPr>
            <p:nvPr/>
          </p:nvSpPr>
          <p:spPr bwMode="auto">
            <a:xfrm>
              <a:off x="144" y="816"/>
              <a:ext cx="288" cy="34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27658" name="直接连接符 64530"/>
            <p:cNvSpPr>
              <a:spLocks noChangeShapeType="1"/>
            </p:cNvSpPr>
            <p:nvPr/>
          </p:nvSpPr>
          <p:spPr bwMode="auto">
            <a:xfrm>
              <a:off x="240" y="0"/>
              <a:ext cx="0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358317" y="106664"/>
            <a:ext cx="2316458" cy="647224"/>
            <a:chOff x="3327445" y="196489"/>
            <a:chExt cx="3088610" cy="1003300"/>
          </a:xfrm>
        </p:grpSpPr>
        <p:pic>
          <p:nvPicPr>
            <p:cNvPr id="24" name="图片 23" descr="标题2"/>
            <p:cNvPicPr>
              <a:picLocks noChangeAspect="1"/>
            </p:cNvPicPr>
            <p:nvPr/>
          </p:nvPicPr>
          <p:blipFill>
            <a:blip r:embed="rId4" cstate="email"/>
            <a:stretch>
              <a:fillRect/>
            </a:stretch>
          </p:blipFill>
          <p:spPr>
            <a:xfrm>
              <a:off x="3327445" y="196489"/>
              <a:ext cx="868531" cy="1003300"/>
            </a:xfrm>
            <a:prstGeom prst="rect">
              <a:avLst/>
            </a:prstGeom>
          </p:spPr>
        </p:pic>
        <p:grpSp>
          <p:nvGrpSpPr>
            <p:cNvPr id="25" name="组合 24"/>
            <p:cNvGrpSpPr/>
            <p:nvPr/>
          </p:nvGrpSpPr>
          <p:grpSpPr>
            <a:xfrm>
              <a:off x="3491880" y="280035"/>
              <a:ext cx="2924175" cy="787400"/>
              <a:chOff x="1161" y="782"/>
              <a:chExt cx="4605" cy="1240"/>
            </a:xfrm>
          </p:grpSpPr>
          <p:sp>
            <p:nvSpPr>
              <p:cNvPr id="26" name="TextBox 2"/>
              <p:cNvSpPr txBox="1"/>
              <p:nvPr/>
            </p:nvSpPr>
            <p:spPr>
              <a:xfrm>
                <a:off x="1809" y="782"/>
                <a:ext cx="3296" cy="12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zh-CN" sz="2700" b="1" dirty="0">
                    <a:solidFill>
                      <a:srgbClr val="FF0000"/>
                    </a:solidFill>
                    <a:effectLst>
                      <a:outerShdw blurRad="60007" dist="200025" dir="15000000" sy="30000" kx="-1800000" algn="bl" rotWithShape="0">
                        <a:prstClr val="black">
                          <a:alpha val="32000"/>
                        </a:prstClr>
                      </a:outerShdw>
                    </a:effectLst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随堂训练</a:t>
                </a:r>
              </a:p>
            </p:txBody>
          </p:sp>
          <p:cxnSp>
            <p:nvCxnSpPr>
              <p:cNvPr id="27" name="直接连接符 26"/>
              <p:cNvCxnSpPr/>
              <p:nvPr/>
            </p:nvCxnSpPr>
            <p:spPr>
              <a:xfrm flipV="1">
                <a:off x="1161" y="1854"/>
                <a:ext cx="4605" cy="26"/>
              </a:xfrm>
              <a:prstGeom prst="line">
                <a:avLst/>
              </a:prstGeom>
              <a:ln>
                <a:solidFill>
                  <a:srgbClr val="009FB9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45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45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532" name="组合 64531"/>
          <p:cNvGrpSpPr/>
          <p:nvPr/>
        </p:nvGrpSpPr>
        <p:grpSpPr bwMode="auto">
          <a:xfrm>
            <a:off x="1076564" y="1042988"/>
            <a:ext cx="3902869" cy="1131897"/>
            <a:chOff x="-244" y="0"/>
            <a:chExt cx="4371" cy="1268"/>
          </a:xfrm>
        </p:grpSpPr>
        <p:graphicFrame>
          <p:nvGraphicFramePr>
            <p:cNvPr id="13322" name="Object 10"/>
            <p:cNvGraphicFramePr>
              <a:graphicFrameLocks noChangeAspect="1"/>
            </p:cNvGraphicFramePr>
            <p:nvPr/>
          </p:nvGraphicFramePr>
          <p:xfrm>
            <a:off x="3216" y="0"/>
            <a:ext cx="911" cy="5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5" r:id="rId5" imgW="647700" imgH="393700" progId="">
                    <p:embed/>
                  </p:oleObj>
                </mc:Choice>
                <mc:Fallback>
                  <p:oleObj r:id="rId5" imgW="647700" imgH="393700" progId="">
                    <p:embed/>
                    <p:pic>
                      <p:nvPicPr>
                        <p:cNvPr id="0" name="图片 2048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3216" y="0"/>
                          <a:ext cx="911" cy="55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335" name="文本框 64533"/>
            <p:cNvSpPr txBox="1">
              <a:spLocks noChangeArrowheads="1"/>
            </p:cNvSpPr>
            <p:nvPr/>
          </p:nvSpPr>
          <p:spPr bwMode="auto">
            <a:xfrm>
              <a:off x="-244" y="96"/>
              <a:ext cx="3600" cy="117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buClr>
                  <a:schemeClr val="tx2"/>
                </a:buClr>
              </a:pPr>
              <a:r>
                <a:rPr lang="en-US" sz="1600" b="1" dirty="0">
                  <a:solidFill>
                    <a:srgbClr val="0033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2.</a:t>
              </a:r>
              <a:r>
                <a:rPr lang="zh-CN" altLang="en-US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在</a:t>
              </a:r>
              <a:r>
                <a:rPr lang="en-US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Rt△</a:t>
              </a:r>
              <a:r>
                <a:rPr lang="en-US" sz="16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ABC</a:t>
              </a:r>
              <a:r>
                <a:rPr lang="zh-CN" altLang="en-US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中</a:t>
              </a:r>
              <a:r>
                <a:rPr lang="en-US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,∠</a:t>
              </a:r>
              <a:r>
                <a:rPr lang="en-US" sz="16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en-US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=90</a:t>
              </a:r>
              <a:r>
                <a:rPr lang="en-US" altLang="zh-CN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°</a:t>
              </a:r>
              <a:r>
                <a:rPr lang="en-US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16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BC</a:t>
              </a:r>
              <a:r>
                <a:rPr lang="en-US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=20,</a:t>
              </a:r>
            </a:p>
            <a:p>
              <a:pPr>
                <a:buClr>
                  <a:schemeClr val="tx2"/>
                </a:buClr>
              </a:pPr>
              <a:endParaRPr lang="zh-CN" altLang="en-US" sz="1500" b="1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buClr>
                  <a:schemeClr val="tx2"/>
                </a:buClr>
              </a:pPr>
              <a:r>
                <a:rPr lang="zh-CN" altLang="en-US" sz="1500" b="1" dirty="0">
                  <a:solidFill>
                    <a:srgbClr val="0033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求</a:t>
              </a:r>
              <a:r>
                <a:rPr lang="en-US" sz="1500" b="1" dirty="0">
                  <a:solidFill>
                    <a:srgbClr val="0033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r>
                <a:rPr lang="en-US" sz="15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△</a:t>
              </a:r>
              <a:r>
                <a:rPr lang="en-US" sz="15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ABC</a:t>
              </a:r>
              <a:r>
                <a:rPr lang="zh-CN" altLang="en-US" sz="15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的周长</a:t>
              </a:r>
              <a:r>
                <a:rPr lang="en-US" sz="15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  <a:p>
              <a:pPr>
                <a:buClr>
                  <a:schemeClr val="tx2"/>
                </a:buClr>
              </a:pPr>
              <a:endPara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4535" name="组合 64534"/>
          <p:cNvGrpSpPr/>
          <p:nvPr/>
        </p:nvGrpSpPr>
        <p:grpSpPr bwMode="auto">
          <a:xfrm>
            <a:off x="6032898" y="1413273"/>
            <a:ext cx="915590" cy="1140040"/>
            <a:chOff x="-65" y="-60"/>
            <a:chExt cx="1025" cy="1276"/>
          </a:xfrm>
        </p:grpSpPr>
        <p:sp>
          <p:nvSpPr>
            <p:cNvPr id="64536" name="直角三角形 64535"/>
            <p:cNvSpPr/>
            <p:nvPr/>
          </p:nvSpPr>
          <p:spPr>
            <a:xfrm rot="-16200000" flipH="1">
              <a:off x="138" y="168"/>
              <a:ext cx="697" cy="798"/>
            </a:xfrm>
            <a:prstGeom prst="rtTriangl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pPr>
                <a:defRPr/>
              </a:pPr>
              <a:endParaRPr lang="zh-CN" altLang="en-US" sz="1000"/>
            </a:p>
          </p:txBody>
        </p:sp>
        <p:sp>
          <p:nvSpPr>
            <p:cNvPr id="13330" name="文本框 64536"/>
            <p:cNvSpPr txBox="1">
              <a:spLocks noChangeArrowheads="1"/>
            </p:cNvSpPr>
            <p:nvPr/>
          </p:nvSpPr>
          <p:spPr bwMode="auto">
            <a:xfrm>
              <a:off x="305" y="872"/>
              <a:ext cx="153" cy="34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zh-CN" altLang="en-US">
                <a:latin typeface="宋体" panose="02010600030101010101" pitchFamily="2" charset="-122"/>
              </a:endParaRPr>
            </a:p>
          </p:txBody>
        </p:sp>
        <p:sp>
          <p:nvSpPr>
            <p:cNvPr id="13331" name="文本框 64537"/>
            <p:cNvSpPr txBox="1">
              <a:spLocks noChangeArrowheads="1"/>
            </p:cNvSpPr>
            <p:nvPr/>
          </p:nvSpPr>
          <p:spPr bwMode="auto">
            <a:xfrm>
              <a:off x="33" y="671"/>
              <a:ext cx="175" cy="34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>
                  <a:latin typeface="宋体" panose="02010600030101010101" pitchFamily="2" charset="-122"/>
                </a:rPr>
                <a:t>┐</a:t>
              </a:r>
            </a:p>
          </p:txBody>
        </p:sp>
        <p:sp>
          <p:nvSpPr>
            <p:cNvPr id="13332" name="文本框 64538"/>
            <p:cNvSpPr txBox="1">
              <a:spLocks noChangeArrowheads="1"/>
            </p:cNvSpPr>
            <p:nvPr/>
          </p:nvSpPr>
          <p:spPr bwMode="auto">
            <a:xfrm>
              <a:off x="829" y="812"/>
              <a:ext cx="131" cy="34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13333" name="文本框 64539"/>
            <p:cNvSpPr txBox="1">
              <a:spLocks noChangeArrowheads="1"/>
            </p:cNvSpPr>
            <p:nvPr/>
          </p:nvSpPr>
          <p:spPr bwMode="auto">
            <a:xfrm>
              <a:off x="0" y="-60"/>
              <a:ext cx="131" cy="34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13334" name="文本框 64540"/>
            <p:cNvSpPr txBox="1">
              <a:spLocks noChangeArrowheads="1"/>
            </p:cNvSpPr>
            <p:nvPr/>
          </p:nvSpPr>
          <p:spPr bwMode="auto">
            <a:xfrm>
              <a:off x="-65" y="872"/>
              <a:ext cx="131" cy="34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</a:p>
          </p:txBody>
        </p:sp>
      </p:grpSp>
      <p:sp>
        <p:nvSpPr>
          <p:cNvPr id="29" name="Text Box 1083"/>
          <p:cNvSpPr txBox="1">
            <a:spLocks noChangeArrowheads="1"/>
          </p:cNvSpPr>
          <p:nvPr/>
        </p:nvSpPr>
        <p:spPr bwMode="auto">
          <a:xfrm>
            <a:off x="940832" y="3796904"/>
            <a:ext cx="3486150" cy="29908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lang="zh-CN" altLang="en-US" sz="1500" b="1">
                <a:solidFill>
                  <a:srgbClr val="C00000"/>
                </a:solidFill>
                <a:latin typeface="Times New Roman" panose="02020603050405020304" pitchFamily="18" charset="0"/>
                <a:ea typeface="华文中宋" panose="02010600040101010101" charset="-122"/>
                <a:cs typeface="Times New Roman" panose="02020603050405020304" pitchFamily="18" charset="0"/>
              </a:rPr>
              <a:t>提示</a:t>
            </a:r>
            <a:r>
              <a:rPr lang="en-US" altLang="zh-CN" sz="1500" b="1">
                <a:solidFill>
                  <a:srgbClr val="C00000"/>
                </a:solidFill>
                <a:latin typeface="Times New Roman" panose="02020603050405020304" pitchFamily="18" charset="0"/>
                <a:ea typeface="华文中宋" panose="02010600040101010101" charset="-122"/>
                <a:cs typeface="Times New Roman" panose="02020603050405020304" pitchFamily="18" charset="0"/>
              </a:rPr>
              <a:t>:</a:t>
            </a:r>
            <a:r>
              <a:rPr lang="zh-CN" altLang="en-US" sz="1500" b="1">
                <a:latin typeface="Times New Roman" panose="02020603050405020304" pitchFamily="18" charset="0"/>
                <a:ea typeface="华文中宋" panose="02010600040101010101" charset="-122"/>
                <a:cs typeface="Times New Roman" panose="02020603050405020304" pitchFamily="18" charset="0"/>
              </a:rPr>
              <a:t>分别求出</a:t>
            </a:r>
            <a:r>
              <a:rPr lang="en-US" altLang="zh-CN" sz="1500" b="1" i="1">
                <a:latin typeface="Times New Roman" panose="02020603050405020304" pitchFamily="18" charset="0"/>
                <a:ea typeface="华文中宋" panose="02010600040101010101" charset="-122"/>
                <a:cs typeface="Times New Roman" panose="02020603050405020304" pitchFamily="18" charset="0"/>
              </a:rPr>
              <a:t>AB</a:t>
            </a:r>
            <a:r>
              <a:rPr lang="en-US" altLang="zh-CN" sz="1500" b="1">
                <a:latin typeface="Times New Roman" panose="02020603050405020304" pitchFamily="18" charset="0"/>
                <a:ea typeface="华文中宋" panose="02010600040101010101" charset="-122"/>
                <a:cs typeface="Times New Roman" panose="02020603050405020304" pitchFamily="18" charset="0"/>
              </a:rPr>
              <a:t>,</a:t>
            </a:r>
            <a:r>
              <a:rPr lang="en-US" altLang="zh-CN" sz="1500" b="1" i="1">
                <a:latin typeface="Times New Roman" panose="02020603050405020304" pitchFamily="18" charset="0"/>
                <a:ea typeface="华文中宋" panose="02010600040101010101" charset="-122"/>
                <a:cs typeface="Times New Roman" panose="02020603050405020304" pitchFamily="18" charset="0"/>
              </a:rPr>
              <a:t>AC</a:t>
            </a:r>
            <a:r>
              <a:rPr lang="en-US" altLang="zh-CN" sz="1500" b="1">
                <a:latin typeface="Times New Roman" panose="02020603050405020304" pitchFamily="18" charset="0"/>
                <a:ea typeface="华文中宋" panose="02010600040101010101" charset="-122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8" name="矩形 17"/>
          <p:cNvSpPr/>
          <p:nvPr/>
        </p:nvSpPr>
        <p:spPr>
          <a:xfrm>
            <a:off x="14318" y="9027"/>
            <a:ext cx="856645" cy="284693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随堂训练</a:t>
            </a:r>
            <a:endParaRPr lang="zh-CN" altLang="en-US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2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4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4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4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3"/>
          <p:cNvSpPr>
            <a:spLocks noGrp="1" noChangeArrowheads="1"/>
          </p:cNvSpPr>
          <p:nvPr/>
        </p:nvSpPr>
        <p:spPr bwMode="auto">
          <a:xfrm>
            <a:off x="1547813" y="977504"/>
            <a:ext cx="5670947" cy="14859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/>
          <a:lstStyle/>
          <a:p>
            <a:pPr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lang="en-US" altLang="zh-CN" sz="2100" b="1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3.</a:t>
            </a:r>
            <a:r>
              <a:rPr lang="zh-CN" altLang="en-US" sz="2100" b="1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如图</a:t>
            </a:r>
            <a:r>
              <a:rPr lang="en-US" altLang="zh-CN" sz="2100" b="1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2100" b="1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在</a:t>
            </a:r>
            <a:r>
              <a:rPr lang="en-US" altLang="zh-CN" sz="2100" b="1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Rt△</a:t>
            </a:r>
            <a:r>
              <a:rPr lang="en-US" altLang="zh-CN" sz="2100" b="1" i="1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ABC</a:t>
            </a:r>
            <a:r>
              <a:rPr lang="zh-CN" altLang="en-US" sz="2100" b="1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中</a:t>
            </a:r>
            <a:r>
              <a:rPr lang="en-US" altLang="zh-CN" sz="2100" b="1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2100" b="1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锐角</a:t>
            </a:r>
            <a:r>
              <a:rPr lang="en-US" altLang="zh-CN" sz="2100" b="1" i="1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A</a:t>
            </a:r>
            <a:r>
              <a:rPr lang="zh-CN" altLang="en-US" sz="2100" b="1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的对边和邻边同时扩大</a:t>
            </a:r>
            <a:r>
              <a:rPr lang="en-US" altLang="zh-CN" sz="2100" b="1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100</a:t>
            </a:r>
            <a:r>
              <a:rPr lang="zh-CN" altLang="en-US" sz="2100" b="1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倍</a:t>
            </a:r>
            <a:r>
              <a:rPr lang="en-US" altLang="zh-CN" sz="2100" b="1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,sin </a:t>
            </a:r>
            <a:r>
              <a:rPr lang="en-US" altLang="zh-CN" sz="2100" b="1" i="1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A</a:t>
            </a:r>
            <a:r>
              <a:rPr lang="zh-CN" altLang="en-US" sz="2100" b="1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的值（       ）</a:t>
            </a: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lang="en-US" altLang="zh-CN" sz="2100" b="1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A.</a:t>
            </a:r>
            <a:r>
              <a:rPr lang="zh-CN" altLang="en-US" sz="2100" b="1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扩大</a:t>
            </a:r>
            <a:r>
              <a:rPr lang="en-US" altLang="zh-CN" sz="2100" b="1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100</a:t>
            </a:r>
            <a:r>
              <a:rPr lang="zh-CN" altLang="en-US" sz="2100" b="1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倍 </a:t>
            </a:r>
            <a:r>
              <a:rPr lang="en-US" altLang="zh-CN" sz="2100" b="1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B.</a:t>
            </a:r>
            <a:r>
              <a:rPr lang="zh-CN" altLang="en-US" sz="2100" b="1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缩小</a:t>
            </a:r>
            <a:r>
              <a:rPr lang="en-US" altLang="zh-CN" sz="2100" b="1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100</a:t>
            </a:r>
            <a:r>
              <a:rPr lang="zh-CN" altLang="en-US" sz="2100" b="1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倍 </a:t>
            </a: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lang="en-US" altLang="zh-CN" sz="2100" b="1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C.</a:t>
            </a:r>
            <a:r>
              <a:rPr lang="zh-CN" altLang="en-US" sz="2100" b="1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不变      </a:t>
            </a:r>
            <a:r>
              <a:rPr lang="en-US" altLang="zh-CN" sz="2100" b="1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D.</a:t>
            </a:r>
            <a:r>
              <a:rPr lang="zh-CN" altLang="en-US" sz="2100" b="1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不能确定</a:t>
            </a:r>
          </a:p>
        </p:txBody>
      </p:sp>
      <p:sp>
        <p:nvSpPr>
          <p:cNvPr id="30722" name="Rectangle 13"/>
          <p:cNvSpPr>
            <a:spLocks noGrp="1" noChangeArrowheads="1"/>
          </p:cNvSpPr>
          <p:nvPr/>
        </p:nvSpPr>
        <p:spPr bwMode="auto">
          <a:xfrm>
            <a:off x="1547813" y="2856310"/>
            <a:ext cx="4743450" cy="1600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/>
          <a:lstStyle/>
          <a:p>
            <a:pPr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lang="en-US" altLang="zh-CN" sz="2100" b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4.</a:t>
            </a:r>
            <a:r>
              <a:rPr lang="zh-CN" altLang="en-US" sz="2100" b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已知∠</a:t>
            </a:r>
            <a:r>
              <a:rPr lang="en-US" altLang="zh-CN" sz="2100" b="1" i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A</a:t>
            </a:r>
            <a:r>
              <a:rPr lang="en-US" altLang="zh-CN" sz="2100" b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,∠</a:t>
            </a:r>
            <a:r>
              <a:rPr lang="en-US" altLang="zh-CN" sz="2100" b="1" i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B</a:t>
            </a:r>
            <a:r>
              <a:rPr lang="zh-CN" altLang="en-US" sz="2100" b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为锐角</a:t>
            </a:r>
          </a:p>
          <a:p>
            <a:pPr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lang="en-US" altLang="zh-CN" sz="2100" b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(1)</a:t>
            </a:r>
            <a:r>
              <a:rPr lang="zh-CN" altLang="en-US" sz="2100" b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若∠</a:t>
            </a:r>
            <a:r>
              <a:rPr lang="en-US" altLang="zh-CN" sz="2100" b="1" i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A</a:t>
            </a:r>
            <a:r>
              <a:rPr lang="en-US" altLang="zh-CN" sz="2100" b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=∠</a:t>
            </a:r>
            <a:r>
              <a:rPr lang="en-US" altLang="zh-CN" sz="2100" b="1" i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B</a:t>
            </a:r>
            <a:r>
              <a:rPr lang="en-US" altLang="zh-CN" sz="2100" b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2100" b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则</a:t>
            </a:r>
            <a:r>
              <a:rPr lang="en-US" altLang="zh-CN" sz="2100" b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sin </a:t>
            </a:r>
            <a:r>
              <a:rPr lang="en-US" altLang="zh-CN" sz="2100" b="1" i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A</a:t>
            </a:r>
            <a:r>
              <a:rPr lang="en-US" altLang="zh-CN" sz="2100" b="1" u="sng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          </a:t>
            </a:r>
            <a:r>
              <a:rPr lang="en-US" altLang="zh-CN" sz="2100" b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sin </a:t>
            </a:r>
            <a:r>
              <a:rPr lang="en-US" altLang="zh-CN" sz="2100" b="1" i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B</a:t>
            </a:r>
            <a:r>
              <a:rPr lang="en-US" altLang="zh-CN" sz="2100" b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;</a:t>
            </a:r>
          </a:p>
          <a:p>
            <a:pPr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lang="en-US" altLang="zh-CN" sz="2100" b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(2)</a:t>
            </a:r>
            <a:r>
              <a:rPr lang="zh-CN" altLang="en-US" sz="2100" b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若</a:t>
            </a:r>
            <a:r>
              <a:rPr lang="en-US" altLang="zh-CN" sz="2100" b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sin </a:t>
            </a:r>
            <a:r>
              <a:rPr lang="en-US" altLang="zh-CN" sz="2100" b="1" i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A</a:t>
            </a:r>
            <a:r>
              <a:rPr lang="en-US" altLang="zh-CN" sz="2100" b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=sin </a:t>
            </a:r>
            <a:r>
              <a:rPr lang="en-US" altLang="zh-CN" sz="2100" b="1" i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B</a:t>
            </a:r>
            <a:r>
              <a:rPr lang="en-US" altLang="zh-CN" sz="2100" b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2100" b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则∠</a:t>
            </a:r>
            <a:r>
              <a:rPr lang="en-US" altLang="zh-CN" sz="2100" b="1" i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A</a:t>
            </a:r>
            <a:r>
              <a:rPr lang="en-US" altLang="zh-CN" sz="2100" b="1" u="sng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         </a:t>
            </a:r>
            <a:r>
              <a:rPr lang="en-US" altLang="zh-CN" sz="2100" b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∠</a:t>
            </a:r>
            <a:r>
              <a:rPr lang="en-US" altLang="zh-CN" sz="2100" b="1" i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B</a:t>
            </a:r>
            <a:r>
              <a:rPr lang="en-US" altLang="zh-CN" sz="2100" b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30723" name="Group 25"/>
          <p:cNvGrpSpPr/>
          <p:nvPr/>
        </p:nvGrpSpPr>
        <p:grpSpPr bwMode="auto">
          <a:xfrm>
            <a:off x="5598319" y="1653778"/>
            <a:ext cx="2012156" cy="1659698"/>
            <a:chOff x="3648" y="1824"/>
            <a:chExt cx="1872" cy="1543"/>
          </a:xfrm>
        </p:grpSpPr>
        <p:sp>
          <p:nvSpPr>
            <p:cNvPr id="30727" name="AutoShape 18"/>
            <p:cNvSpPr>
              <a:spLocks noChangeArrowheads="1"/>
            </p:cNvSpPr>
            <p:nvPr/>
          </p:nvSpPr>
          <p:spPr bwMode="auto">
            <a:xfrm flipH="1">
              <a:off x="3792" y="2086"/>
              <a:ext cx="1592" cy="986"/>
            </a:xfrm>
            <a:prstGeom prst="rtTriangle">
              <a:avLst/>
            </a:prstGeom>
            <a:noFill/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kumimoji="1" lang="zh-CN" altLang="en-US" sz="1800">
                <a:latin typeface="Tahoma" panose="020B0604030504040204" pitchFamily="34" charset="0"/>
              </a:endParaRPr>
            </a:p>
          </p:txBody>
        </p:sp>
        <p:sp>
          <p:nvSpPr>
            <p:cNvPr id="30728" name="Text Box 20"/>
            <p:cNvSpPr txBox="1">
              <a:spLocks noChangeArrowheads="1"/>
            </p:cNvSpPr>
            <p:nvPr/>
          </p:nvSpPr>
          <p:spPr bwMode="auto">
            <a:xfrm>
              <a:off x="3648" y="3024"/>
              <a:ext cx="288" cy="34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1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30729" name="Text Box 21"/>
            <p:cNvSpPr txBox="1">
              <a:spLocks noChangeArrowheads="1"/>
            </p:cNvSpPr>
            <p:nvPr/>
          </p:nvSpPr>
          <p:spPr bwMode="auto">
            <a:xfrm>
              <a:off x="5206" y="1824"/>
              <a:ext cx="247" cy="34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1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kumimoji="1" lang="en-US" altLang="zh-CN" sz="1800" i="1" baseline="-25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730" name="Text Box 23"/>
            <p:cNvSpPr txBox="1">
              <a:spLocks noChangeArrowheads="1"/>
            </p:cNvSpPr>
            <p:nvPr/>
          </p:nvSpPr>
          <p:spPr bwMode="auto">
            <a:xfrm>
              <a:off x="5192" y="3024"/>
              <a:ext cx="328" cy="34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1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30731" name="Text Box 24"/>
            <p:cNvSpPr txBox="1">
              <a:spLocks noChangeArrowheads="1"/>
            </p:cNvSpPr>
            <p:nvPr/>
          </p:nvSpPr>
          <p:spPr bwMode="auto">
            <a:xfrm>
              <a:off x="5105" y="2778"/>
              <a:ext cx="328" cy="34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1800">
                  <a:latin typeface="Tahoma" panose="020B0604030504040204" pitchFamily="34" charset="0"/>
                </a:rPr>
                <a:t>┌</a:t>
              </a:r>
              <a:endParaRPr kumimoji="1" lang="en-US" altLang="zh-CN" sz="1800" baseline="-25000">
                <a:latin typeface="Tahoma" panose="020B0604030504040204" pitchFamily="34" charset="0"/>
              </a:endParaRPr>
            </a:p>
          </p:txBody>
        </p:sp>
      </p:grpSp>
      <p:sp>
        <p:nvSpPr>
          <p:cNvPr id="79898" name="Text Box 26"/>
          <p:cNvSpPr txBox="1">
            <a:spLocks noChangeArrowheads="1"/>
          </p:cNvSpPr>
          <p:nvPr/>
        </p:nvSpPr>
        <p:spPr bwMode="auto">
          <a:xfrm>
            <a:off x="4337447" y="1329929"/>
            <a:ext cx="342900" cy="43767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>
                <a:solidFill>
                  <a:schemeClr val="hlink"/>
                </a:solidFill>
                <a:latin typeface="Tahoma" panose="020B0604030504040204" pitchFamily="34" charset="0"/>
              </a:rPr>
              <a:t>C</a:t>
            </a:r>
          </a:p>
        </p:txBody>
      </p:sp>
      <p:sp>
        <p:nvSpPr>
          <p:cNvPr id="79899" name="Text Box 27"/>
          <p:cNvSpPr txBox="1">
            <a:spLocks noChangeArrowheads="1"/>
          </p:cNvSpPr>
          <p:nvPr/>
        </p:nvSpPr>
        <p:spPr bwMode="auto">
          <a:xfrm>
            <a:off x="4410075" y="3327798"/>
            <a:ext cx="342900" cy="43767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>
                <a:solidFill>
                  <a:schemeClr val="hlink"/>
                </a:solidFill>
                <a:latin typeface="Tahoma" panose="020B0604030504040204" pitchFamily="34" charset="0"/>
              </a:rPr>
              <a:t>=</a:t>
            </a:r>
          </a:p>
        </p:txBody>
      </p:sp>
      <p:sp>
        <p:nvSpPr>
          <p:cNvPr id="79900" name="Text Box 28"/>
          <p:cNvSpPr txBox="1">
            <a:spLocks noChangeArrowheads="1"/>
          </p:cNvSpPr>
          <p:nvPr/>
        </p:nvSpPr>
        <p:spPr bwMode="auto">
          <a:xfrm>
            <a:off x="4444604" y="3813573"/>
            <a:ext cx="342900" cy="43767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>
                <a:solidFill>
                  <a:schemeClr val="hlink"/>
                </a:solidFill>
                <a:latin typeface="Tahoma" panose="020B0604030504040204" pitchFamily="34" charset="0"/>
              </a:rPr>
              <a:t>=</a:t>
            </a:r>
          </a:p>
        </p:txBody>
      </p:sp>
      <p:sp>
        <p:nvSpPr>
          <p:cNvPr id="18" name="矩形 17"/>
          <p:cNvSpPr/>
          <p:nvPr/>
        </p:nvSpPr>
        <p:spPr>
          <a:xfrm>
            <a:off x="14318" y="9027"/>
            <a:ext cx="856645" cy="284693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随堂训练</a:t>
            </a:r>
            <a:endParaRPr lang="zh-CN" altLang="en-US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98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98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99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98" grpId="0" autoUpdateAnimBg="0"/>
      <p:bldP spid="79899" grpId="0" autoUpdateAnimBg="0"/>
      <p:bldP spid="79900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3"/>
          <p:cNvSpPr>
            <a:spLocks noGrp="1" noChangeArrowheads="1"/>
          </p:cNvSpPr>
          <p:nvPr/>
        </p:nvSpPr>
        <p:spPr bwMode="auto">
          <a:xfrm>
            <a:off x="1638300" y="789385"/>
            <a:ext cx="40005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/>
          <a:lstStyle/>
          <a:p>
            <a:pPr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lang="en-US" altLang="zh-CN" sz="2100" b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5.</a:t>
            </a:r>
            <a:r>
              <a:rPr lang="zh-CN" altLang="en-US" sz="2100" b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如图</a:t>
            </a:r>
            <a:r>
              <a:rPr lang="en-US" altLang="zh-CN" sz="2100" b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, ∠C=90°</a:t>
            </a:r>
            <a:r>
              <a:rPr lang="zh-CN" altLang="en-US" sz="2100" b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100" b="1" i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CD</a:t>
            </a:r>
            <a:r>
              <a:rPr lang="en-US" altLang="zh-CN" sz="2100" b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⊥</a:t>
            </a:r>
            <a:r>
              <a:rPr lang="en-US" altLang="zh-CN" sz="2100" b="1" i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AB</a:t>
            </a:r>
            <a:r>
              <a:rPr lang="en-US" altLang="zh-CN" sz="2100" b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.</a:t>
            </a: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w"/>
            </a:pPr>
            <a:endParaRPr lang="en-US" altLang="zh-CN" sz="2100" b="1">
              <a:latin typeface="Times New Roman" panose="02020603050405020304" pitchFamily="18" charset="0"/>
              <a:ea typeface="隶书" panose="02010509060101010101" pitchFamily="49" charset="-122"/>
              <a:cs typeface="Times New Roman" panose="02020603050405020304" pitchFamily="18" charset="0"/>
            </a:endParaRPr>
          </a:p>
          <a:p>
            <a:pPr>
              <a:buClr>
                <a:schemeClr val="tx2"/>
              </a:buClr>
            </a:pPr>
            <a:r>
              <a:rPr lang="en-US" altLang="zh-CN" sz="2100" b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 sin</a:t>
            </a:r>
            <a:r>
              <a:rPr lang="en-US" altLang="zh-CN" sz="2100" b="1" i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 B</a:t>
            </a:r>
            <a:r>
              <a:rPr lang="en-US" altLang="zh-CN" sz="2100" b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=  —— =  —— =  —— .</a:t>
            </a:r>
          </a:p>
        </p:txBody>
      </p:sp>
      <p:sp>
        <p:nvSpPr>
          <p:cNvPr id="80909" name="Rectangle 13"/>
          <p:cNvSpPr>
            <a:spLocks noGrp="1" noChangeArrowheads="1"/>
          </p:cNvSpPr>
          <p:nvPr/>
        </p:nvSpPr>
        <p:spPr bwMode="auto">
          <a:xfrm>
            <a:off x="1579960" y="2219325"/>
            <a:ext cx="6286500" cy="514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/>
          <a:lstStyle/>
          <a:p>
            <a:pPr eaLnBrk="0" hangingPunct="0"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lang="en-US" altLang="zh-CN" sz="2100" b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6.</a:t>
            </a:r>
            <a:r>
              <a:rPr lang="zh-CN" altLang="en-US" sz="2100" b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在上图中</a:t>
            </a:r>
            <a:r>
              <a:rPr lang="en-US" altLang="zh-CN" sz="2100" b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2100" b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若</a:t>
            </a:r>
            <a:r>
              <a:rPr lang="en-US" altLang="zh-CN" sz="2100" b="1" i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BD</a:t>
            </a:r>
            <a:r>
              <a:rPr lang="en-US" altLang="zh-CN" sz="2100" b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=6,</a:t>
            </a:r>
            <a:r>
              <a:rPr lang="en-US" altLang="zh-CN" sz="2100" b="1" i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CD</a:t>
            </a:r>
            <a:r>
              <a:rPr lang="en-US" altLang="zh-CN" sz="2100" b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=12.</a:t>
            </a:r>
            <a:r>
              <a:rPr lang="zh-CN" altLang="en-US" sz="2100" b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求</a:t>
            </a:r>
            <a:r>
              <a:rPr lang="en-US" altLang="zh-CN" sz="2100" b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cos </a:t>
            </a:r>
            <a:r>
              <a:rPr lang="en-US" altLang="zh-CN" sz="2100" b="1" i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A</a:t>
            </a:r>
            <a:r>
              <a:rPr lang="zh-CN" altLang="en-US" sz="2100" b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的值</a:t>
            </a:r>
            <a:r>
              <a:rPr lang="en-US" altLang="zh-CN" sz="2100" b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0923" name="Text Box 27"/>
          <p:cNvSpPr txBox="1">
            <a:spLocks noChangeArrowheads="1"/>
          </p:cNvSpPr>
          <p:nvPr/>
        </p:nvSpPr>
        <p:spPr bwMode="auto">
          <a:xfrm>
            <a:off x="1581150" y="3598069"/>
            <a:ext cx="5553075" cy="62245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eaLnBrk="0" hangingPunct="0"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lang="zh-CN" altLang="en-US" sz="1800" b="1">
                <a:solidFill>
                  <a:srgbClr val="FF0000"/>
                </a:solidFill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老师提示</a:t>
            </a:r>
            <a:r>
              <a:rPr lang="en-US" altLang="zh-CN" sz="1800" b="1">
                <a:solidFill>
                  <a:srgbClr val="FF0000"/>
                </a:solidFill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:</a:t>
            </a:r>
          </a:p>
          <a:p>
            <a:pPr eaLnBrk="0" hangingPunct="0">
              <a:buClr>
                <a:schemeClr val="tx2"/>
              </a:buClr>
            </a:pPr>
            <a:r>
              <a:rPr lang="zh-CN" altLang="en-US" sz="1800" b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模型“双垂直三角形”的有关性质你可曾记得？</a:t>
            </a:r>
            <a:endParaRPr kumimoji="1" lang="en-US" altLang="zh-CN" sz="1800" b="1" baseline="-25000">
              <a:latin typeface="Times New Roman" panose="02020603050405020304" pitchFamily="18" charset="0"/>
              <a:ea typeface="隶书" panose="02010509060101010101" pitchFamily="49" charset="-122"/>
              <a:cs typeface="Times New Roman" panose="02020603050405020304" pitchFamily="18" charset="0"/>
            </a:endParaRPr>
          </a:p>
        </p:txBody>
      </p:sp>
      <p:grpSp>
        <p:nvGrpSpPr>
          <p:cNvPr id="31748" name="Group 39"/>
          <p:cNvGrpSpPr/>
          <p:nvPr/>
        </p:nvGrpSpPr>
        <p:grpSpPr bwMode="auto">
          <a:xfrm>
            <a:off x="5598319" y="627460"/>
            <a:ext cx="2224088" cy="1519430"/>
            <a:chOff x="3792" y="1680"/>
            <a:chExt cx="1968" cy="1332"/>
          </a:xfrm>
        </p:grpSpPr>
        <p:sp>
          <p:nvSpPr>
            <p:cNvPr id="31755" name="Text Box 26"/>
            <p:cNvSpPr txBox="1">
              <a:spLocks noChangeArrowheads="1"/>
            </p:cNvSpPr>
            <p:nvPr/>
          </p:nvSpPr>
          <p:spPr bwMode="auto">
            <a:xfrm rot="13715998">
              <a:off x="5011" y="1927"/>
              <a:ext cx="336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┍</a:t>
              </a:r>
            </a:p>
          </p:txBody>
        </p:sp>
        <p:sp>
          <p:nvSpPr>
            <p:cNvPr id="31756" name="Text Box 28"/>
            <p:cNvSpPr txBox="1">
              <a:spLocks noChangeArrowheads="1"/>
            </p:cNvSpPr>
            <p:nvPr/>
          </p:nvSpPr>
          <p:spPr bwMode="auto">
            <a:xfrm>
              <a:off x="4987" y="2485"/>
              <a:ext cx="328" cy="32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┌</a:t>
              </a:r>
              <a:endParaRPr kumimoji="1" lang="en-US" altLang="zh-CN" sz="1800" baseline="-25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757" name="Text Box 29"/>
            <p:cNvSpPr txBox="1">
              <a:spLocks noChangeArrowheads="1"/>
            </p:cNvSpPr>
            <p:nvPr/>
          </p:nvSpPr>
          <p:spPr bwMode="auto">
            <a:xfrm>
              <a:off x="3792" y="2640"/>
              <a:ext cx="288" cy="32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1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31758" name="Line 30"/>
            <p:cNvSpPr>
              <a:spLocks noChangeShapeType="1"/>
            </p:cNvSpPr>
            <p:nvPr/>
          </p:nvSpPr>
          <p:spPr bwMode="auto">
            <a:xfrm>
              <a:off x="5207" y="2740"/>
              <a:ext cx="36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31759" name="Line 31"/>
            <p:cNvSpPr>
              <a:spLocks noChangeShapeType="1"/>
            </p:cNvSpPr>
            <p:nvPr/>
          </p:nvSpPr>
          <p:spPr bwMode="auto">
            <a:xfrm flipH="1" flipV="1">
              <a:off x="5221" y="1920"/>
              <a:ext cx="1" cy="8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31760" name="Line 32"/>
            <p:cNvSpPr>
              <a:spLocks noChangeShapeType="1"/>
            </p:cNvSpPr>
            <p:nvPr/>
          </p:nvSpPr>
          <p:spPr bwMode="auto">
            <a:xfrm flipV="1">
              <a:off x="3984" y="1918"/>
              <a:ext cx="1247" cy="8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31761" name="Line 33"/>
            <p:cNvSpPr>
              <a:spLocks noChangeShapeType="1"/>
            </p:cNvSpPr>
            <p:nvPr/>
          </p:nvSpPr>
          <p:spPr bwMode="auto">
            <a:xfrm>
              <a:off x="3984" y="2736"/>
              <a:ext cx="1649" cy="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31762" name="Line 34"/>
            <p:cNvSpPr>
              <a:spLocks noChangeShapeType="1"/>
            </p:cNvSpPr>
            <p:nvPr/>
          </p:nvSpPr>
          <p:spPr bwMode="auto">
            <a:xfrm>
              <a:off x="5232" y="1920"/>
              <a:ext cx="424" cy="8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31763" name="Text Box 35"/>
            <p:cNvSpPr txBox="1">
              <a:spLocks noChangeArrowheads="1"/>
            </p:cNvSpPr>
            <p:nvPr/>
          </p:nvSpPr>
          <p:spPr bwMode="auto">
            <a:xfrm>
              <a:off x="5040" y="1680"/>
              <a:ext cx="288" cy="32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1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31764" name="Text Box 36"/>
            <p:cNvSpPr txBox="1">
              <a:spLocks noChangeArrowheads="1"/>
            </p:cNvSpPr>
            <p:nvPr/>
          </p:nvSpPr>
          <p:spPr bwMode="auto">
            <a:xfrm>
              <a:off x="5472" y="2688"/>
              <a:ext cx="288" cy="32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1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31765" name="Text Box 37"/>
            <p:cNvSpPr txBox="1">
              <a:spLocks noChangeArrowheads="1"/>
            </p:cNvSpPr>
            <p:nvPr/>
          </p:nvSpPr>
          <p:spPr bwMode="auto">
            <a:xfrm>
              <a:off x="5088" y="2688"/>
              <a:ext cx="288" cy="32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1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</a:p>
          </p:txBody>
        </p:sp>
      </p:grpSp>
      <p:sp>
        <p:nvSpPr>
          <p:cNvPr id="31749" name="Text Box 41"/>
          <p:cNvSpPr txBox="1">
            <a:spLocks noChangeArrowheads="1"/>
          </p:cNvSpPr>
          <p:nvPr/>
        </p:nvSpPr>
        <p:spPr bwMode="auto">
          <a:xfrm>
            <a:off x="2519363" y="1275160"/>
            <a:ext cx="2593181" cy="39147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100">
                <a:latin typeface="Times New Roman" panose="02020603050405020304" pitchFamily="18" charset="0"/>
                <a:cs typeface="Times New Roman" panose="02020603050405020304" pitchFamily="18" charset="0"/>
              </a:rPr>
              <a:t>(       )    (      )    (      )</a:t>
            </a:r>
          </a:p>
        </p:txBody>
      </p:sp>
      <p:sp>
        <p:nvSpPr>
          <p:cNvPr id="31750" name="Text Box 42"/>
          <p:cNvSpPr txBox="1">
            <a:spLocks noChangeArrowheads="1"/>
          </p:cNvSpPr>
          <p:nvPr/>
        </p:nvSpPr>
        <p:spPr bwMode="auto">
          <a:xfrm>
            <a:off x="2519362" y="1584722"/>
            <a:ext cx="2862263" cy="39147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100">
                <a:latin typeface="Times New Roman" panose="02020603050405020304" pitchFamily="18" charset="0"/>
                <a:cs typeface="Times New Roman" panose="02020603050405020304" pitchFamily="18" charset="0"/>
              </a:rPr>
              <a:t>(       )    (      )    (      )</a:t>
            </a:r>
          </a:p>
        </p:txBody>
      </p:sp>
      <p:sp>
        <p:nvSpPr>
          <p:cNvPr id="80941" name="Text Box 45"/>
          <p:cNvSpPr txBox="1">
            <a:spLocks noChangeArrowheads="1"/>
          </p:cNvSpPr>
          <p:nvPr/>
        </p:nvSpPr>
        <p:spPr bwMode="auto">
          <a:xfrm flipH="1">
            <a:off x="2681288" y="1315642"/>
            <a:ext cx="594122" cy="71485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100" b="1" i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CDBC</a:t>
            </a:r>
          </a:p>
        </p:txBody>
      </p:sp>
      <p:sp>
        <p:nvSpPr>
          <p:cNvPr id="80942" name="Text Box 46"/>
          <p:cNvSpPr txBox="1">
            <a:spLocks noChangeArrowheads="1"/>
          </p:cNvSpPr>
          <p:nvPr/>
        </p:nvSpPr>
        <p:spPr bwMode="auto">
          <a:xfrm>
            <a:off x="3545681" y="1275160"/>
            <a:ext cx="571500" cy="71485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100" b="1" i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ACAB</a:t>
            </a:r>
          </a:p>
        </p:txBody>
      </p:sp>
      <p:sp>
        <p:nvSpPr>
          <p:cNvPr id="80943" name="Text Box 47"/>
          <p:cNvSpPr txBox="1">
            <a:spLocks noChangeArrowheads="1"/>
          </p:cNvSpPr>
          <p:nvPr/>
        </p:nvSpPr>
        <p:spPr bwMode="auto">
          <a:xfrm>
            <a:off x="4379119" y="1262063"/>
            <a:ext cx="571500" cy="71485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100" b="1" i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ADAC</a:t>
            </a:r>
          </a:p>
        </p:txBody>
      </p:sp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46744" y="2763856"/>
            <a:ext cx="428625" cy="55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矩形 27"/>
          <p:cNvSpPr/>
          <p:nvPr/>
        </p:nvSpPr>
        <p:spPr>
          <a:xfrm>
            <a:off x="14318" y="9027"/>
            <a:ext cx="856645" cy="284693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随堂训练</a:t>
            </a:r>
            <a:endParaRPr lang="zh-CN" altLang="en-US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09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09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09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09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09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9" grpId="0" autoUpdateAnimBg="0"/>
      <p:bldP spid="80923" grpId="0" autoUpdateAnimBg="0"/>
      <p:bldP spid="80941" grpId="0" autoUpdateAnimBg="0"/>
      <p:bldP spid="80942" grpId="0" autoUpdateAnimBg="0"/>
      <p:bldP spid="80943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90" name="Rectangle 3"/>
          <p:cNvSpPr>
            <a:spLocks noGrp="1" noChangeArrowheads="1"/>
          </p:cNvSpPr>
          <p:nvPr/>
        </p:nvSpPr>
        <p:spPr bwMode="auto">
          <a:xfrm>
            <a:off x="1439466" y="1006079"/>
            <a:ext cx="634365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/>
          <a:lstStyle/>
          <a:p>
            <a:pPr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lang="en-US" altLang="zh-CN" sz="2400" b="1"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7.</a:t>
            </a:r>
            <a:r>
              <a:rPr lang="zh-CN" altLang="en-US" sz="2400" b="1"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如图</a:t>
            </a:r>
            <a:r>
              <a:rPr lang="en-US" altLang="zh-CN" sz="2400" b="1"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,</a:t>
            </a:r>
            <a:r>
              <a:rPr lang="zh-CN" altLang="en-US" sz="2400" b="1"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根据图示数据求∠</a:t>
            </a:r>
            <a:r>
              <a:rPr lang="en-US" altLang="zh-CN" sz="2400" b="1" i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A</a:t>
            </a:r>
            <a:r>
              <a:rPr lang="zh-CN" altLang="en-US" sz="2400" b="1"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的三角函数值</a:t>
            </a:r>
            <a:r>
              <a:rPr lang="en-US" altLang="zh-CN" sz="2400" b="1"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.</a:t>
            </a:r>
          </a:p>
        </p:txBody>
      </p:sp>
      <p:sp>
        <p:nvSpPr>
          <p:cNvPr id="81937" name="Text Box 17"/>
          <p:cNvSpPr txBox="1">
            <a:spLocks noChangeArrowheads="1"/>
          </p:cNvSpPr>
          <p:nvPr/>
        </p:nvSpPr>
        <p:spPr bwMode="auto">
          <a:xfrm>
            <a:off x="1494235" y="4057650"/>
            <a:ext cx="6858000" cy="62245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eaLnBrk="0" hangingPunct="0"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lang="zh-CN" altLang="en-US" sz="1800">
                <a:solidFill>
                  <a:srgbClr val="C0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老师提示</a:t>
            </a:r>
            <a:r>
              <a:rPr lang="en-US" altLang="zh-CN" sz="1800">
                <a:solidFill>
                  <a:srgbClr val="C0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:</a:t>
            </a:r>
            <a:endParaRPr lang="en-US" altLang="zh-CN" sz="180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  <a:p>
            <a:pPr eaLnBrk="0" hangingPunct="0">
              <a:buClr>
                <a:schemeClr val="tx2"/>
              </a:buClr>
            </a:pPr>
            <a:r>
              <a:rPr lang="zh-CN" altLang="en-US" sz="1800"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求锐角三角函数时</a:t>
            </a:r>
            <a:r>
              <a:rPr lang="en-US" altLang="zh-CN" sz="1800"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,</a:t>
            </a:r>
            <a:r>
              <a:rPr lang="zh-CN" altLang="en-US" sz="1800"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勾股定理的运用是很重要的</a:t>
            </a:r>
            <a:r>
              <a:rPr lang="en-US" altLang="zh-CN" sz="1800"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.</a:t>
            </a:r>
            <a:endParaRPr kumimoji="1" lang="en-US" altLang="zh-CN" baseline="-25000">
              <a:latin typeface="Tahoma" panose="020B0604030504040204" pitchFamily="34" charset="0"/>
            </a:endParaRPr>
          </a:p>
        </p:txBody>
      </p:sp>
      <p:grpSp>
        <p:nvGrpSpPr>
          <p:cNvPr id="15392" name="Group 47"/>
          <p:cNvGrpSpPr/>
          <p:nvPr/>
        </p:nvGrpSpPr>
        <p:grpSpPr bwMode="auto">
          <a:xfrm>
            <a:off x="6462713" y="1318022"/>
            <a:ext cx="1428750" cy="1226343"/>
            <a:chOff x="3360" y="1152"/>
            <a:chExt cx="1200" cy="1030"/>
          </a:xfrm>
        </p:grpSpPr>
        <p:sp>
          <p:nvSpPr>
            <p:cNvPr id="15394" name="Text Box 20"/>
            <p:cNvSpPr txBox="1">
              <a:spLocks noChangeArrowheads="1"/>
            </p:cNvSpPr>
            <p:nvPr/>
          </p:nvSpPr>
          <p:spPr bwMode="auto">
            <a:xfrm>
              <a:off x="4032" y="1728"/>
              <a:ext cx="328" cy="31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1800">
                  <a:latin typeface="Tahoma" panose="020B0604030504040204" pitchFamily="34" charset="0"/>
                </a:rPr>
                <a:t>┌</a:t>
              </a:r>
              <a:endParaRPr kumimoji="1" lang="en-US" altLang="zh-CN" sz="1800" baseline="-25000">
                <a:latin typeface="Tahoma" panose="020B0604030504040204" pitchFamily="34" charset="0"/>
              </a:endParaRPr>
            </a:p>
          </p:txBody>
        </p:sp>
        <p:sp>
          <p:nvSpPr>
            <p:cNvPr id="15395" name="Text Box 21"/>
            <p:cNvSpPr txBox="1">
              <a:spLocks noChangeArrowheads="1"/>
            </p:cNvSpPr>
            <p:nvPr/>
          </p:nvSpPr>
          <p:spPr bwMode="auto">
            <a:xfrm>
              <a:off x="3360" y="1872"/>
              <a:ext cx="288" cy="31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1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15396" name="Text Box 27"/>
            <p:cNvSpPr txBox="1">
              <a:spLocks noChangeArrowheads="1"/>
            </p:cNvSpPr>
            <p:nvPr/>
          </p:nvSpPr>
          <p:spPr bwMode="auto">
            <a:xfrm>
              <a:off x="4176" y="1872"/>
              <a:ext cx="288" cy="31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1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15397" name="Text Box 28"/>
            <p:cNvSpPr txBox="1">
              <a:spLocks noChangeArrowheads="1"/>
            </p:cNvSpPr>
            <p:nvPr/>
          </p:nvSpPr>
          <p:spPr bwMode="auto">
            <a:xfrm>
              <a:off x="4128" y="1152"/>
              <a:ext cx="288" cy="31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1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15398" name="Text Box 29"/>
            <p:cNvSpPr txBox="1">
              <a:spLocks noChangeArrowheads="1"/>
            </p:cNvSpPr>
            <p:nvPr/>
          </p:nvSpPr>
          <p:spPr bwMode="auto">
            <a:xfrm>
              <a:off x="4272" y="1536"/>
              <a:ext cx="288" cy="31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1800">
                  <a:latin typeface="Tahoma" panose="020B0604030504040204" pitchFamily="34" charset="0"/>
                </a:rPr>
                <a:t>3</a:t>
              </a:r>
            </a:p>
          </p:txBody>
        </p:sp>
        <p:sp>
          <p:nvSpPr>
            <p:cNvPr id="15399" name="AutoShape 34"/>
            <p:cNvSpPr>
              <a:spLocks noChangeArrowheads="1"/>
            </p:cNvSpPr>
            <p:nvPr/>
          </p:nvSpPr>
          <p:spPr bwMode="auto">
            <a:xfrm flipH="1">
              <a:off x="3504" y="1392"/>
              <a:ext cx="768" cy="576"/>
            </a:xfrm>
            <a:prstGeom prst="rtTriangle">
              <a:avLst/>
            </a:prstGeom>
            <a:noFill/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kumimoji="1" lang="zh-CN" altLang="en-US" sz="1800">
                <a:latin typeface="Tahoma" panose="020B0604030504040204" pitchFamily="34" charset="0"/>
              </a:endParaRPr>
            </a:p>
          </p:txBody>
        </p:sp>
        <p:sp>
          <p:nvSpPr>
            <p:cNvPr id="15400" name="Text Box 35"/>
            <p:cNvSpPr txBox="1">
              <a:spLocks noChangeArrowheads="1"/>
            </p:cNvSpPr>
            <p:nvPr/>
          </p:nvSpPr>
          <p:spPr bwMode="auto">
            <a:xfrm>
              <a:off x="3840" y="1728"/>
              <a:ext cx="288" cy="31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altLang="zh-CN" sz="1800">
                  <a:latin typeface="Tahoma" panose="020B0604030504040204" pitchFamily="34" charset="0"/>
                </a:rPr>
                <a:t>4</a:t>
              </a:r>
            </a:p>
          </p:txBody>
        </p:sp>
      </p:grpSp>
      <p:graphicFrame>
        <p:nvGraphicFramePr>
          <p:cNvPr id="81969" name="Object 26"/>
          <p:cNvGraphicFramePr>
            <a:graphicFrameLocks noChangeAspect="1"/>
          </p:cNvGraphicFramePr>
          <p:nvPr/>
        </p:nvGraphicFramePr>
        <p:xfrm>
          <a:off x="5325667" y="1762125"/>
          <a:ext cx="973931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9" name="Equation" r:id="rId5" imgW="14935200" imgH="4267200" progId="Equation.3">
                  <p:embed/>
                </p:oleObj>
              </mc:Choice>
              <mc:Fallback>
                <p:oleObj name="Equation" r:id="rId5" imgW="14935200" imgH="4267200" progId="Equation.3">
                  <p:embed/>
                  <p:pic>
                    <p:nvPicPr>
                      <p:cNvPr id="0" name="图片 3072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25667" y="1762125"/>
                        <a:ext cx="973931" cy="28098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0" name="Object 27"/>
          <p:cNvGraphicFramePr>
            <a:graphicFrameLocks noChangeAspect="1"/>
          </p:cNvGraphicFramePr>
          <p:nvPr/>
        </p:nvGraphicFramePr>
        <p:xfrm>
          <a:off x="1818085" y="2193132"/>
          <a:ext cx="1907381" cy="6596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0" name="Equation" r:id="rId7" imgW="27736800" imgH="9448800" progId="Equation.3">
                  <p:embed/>
                </p:oleObj>
              </mc:Choice>
              <mc:Fallback>
                <p:oleObj name="Equation" r:id="rId7" imgW="27736800" imgH="9448800" progId="Equation.3">
                  <p:embed/>
                  <p:pic>
                    <p:nvPicPr>
                      <p:cNvPr id="0" name="图片 3073"/>
                      <p:cNvPicPr>
                        <a:picLocks noChangeAspect="1"/>
                      </p:cNvPicPr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18085" y="2193132"/>
                        <a:ext cx="1907381" cy="659606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1" name="Object 28"/>
          <p:cNvGraphicFramePr>
            <a:graphicFrameLocks noChangeAspect="1"/>
          </p:cNvGraphicFramePr>
          <p:nvPr/>
        </p:nvGraphicFramePr>
        <p:xfrm>
          <a:off x="3815953" y="2252662"/>
          <a:ext cx="1719263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1" name="Equation" r:id="rId9" imgW="25603200" imgH="9448800" progId="Equation.3">
                  <p:embed/>
                </p:oleObj>
              </mc:Choice>
              <mc:Fallback>
                <p:oleObj name="Equation" r:id="rId9" imgW="25603200" imgH="9448800" progId="Equation.3">
                  <p:embed/>
                  <p:pic>
                    <p:nvPicPr>
                      <p:cNvPr id="0" name="图片 3074"/>
                      <p:cNvPicPr>
                        <a:picLocks noChangeAspect="1"/>
                      </p:cNvPicPr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815953" y="2252662"/>
                        <a:ext cx="1719263" cy="64293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2" name="Object 29"/>
          <p:cNvGraphicFramePr>
            <a:graphicFrameLocks noChangeAspect="1"/>
          </p:cNvGraphicFramePr>
          <p:nvPr/>
        </p:nvGraphicFramePr>
        <p:xfrm>
          <a:off x="1980010" y="3057525"/>
          <a:ext cx="1678781" cy="6357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2" name="公式" r:id="rId11" imgW="25298400" imgH="9448800" progId="Equation.3">
                  <p:embed/>
                </p:oleObj>
              </mc:Choice>
              <mc:Fallback>
                <p:oleObj name="公式" r:id="rId11" imgW="25298400" imgH="9448800" progId="Equation.3">
                  <p:embed/>
                  <p:pic>
                    <p:nvPicPr>
                      <p:cNvPr id="0" name="图片 3075"/>
                      <p:cNvPicPr>
                        <a:picLocks noChangeAspect="1"/>
                      </p:cNvPicPr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980010" y="3057525"/>
                        <a:ext cx="1678781" cy="63579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791891" y="1762126"/>
            <a:ext cx="3592354" cy="34528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∵在</a:t>
            </a:r>
            <a:r>
              <a:rPr lang="en-US" altLang="zh-CN" sz="1800">
                <a:latin typeface="Times New Roman" panose="02020603050405020304" pitchFamily="18" charset="0"/>
                <a:cs typeface="Times New Roman" panose="02020603050405020304" pitchFamily="18" charset="0"/>
              </a:rPr>
              <a:t>Rt</a:t>
            </a:r>
            <a:r>
              <a:rPr lang="zh-CN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△</a:t>
            </a:r>
            <a:r>
              <a:rPr lang="en-US" altLang="zh-CN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zh-CN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中，∵</a:t>
            </a:r>
            <a:r>
              <a:rPr lang="en-US" altLang="zh-CN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AC</a:t>
            </a:r>
            <a:r>
              <a:rPr lang="en-US" altLang="zh-CN" sz="1800">
                <a:latin typeface="Times New Roman" panose="02020603050405020304" pitchFamily="18" charset="0"/>
                <a:cs typeface="Times New Roman" panose="02020603050405020304" pitchFamily="18" charset="0"/>
              </a:rPr>
              <a:t>=4</a:t>
            </a:r>
            <a:r>
              <a:rPr lang="zh-CN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r>
              <a:rPr lang="en-US" altLang="zh-CN" sz="1800">
                <a:latin typeface="Times New Roman" panose="02020603050405020304" pitchFamily="18" charset="0"/>
                <a:cs typeface="Times New Roman" panose="02020603050405020304" pitchFamily="18" charset="0"/>
              </a:rPr>
              <a:t>=3</a:t>
            </a:r>
            <a:r>
              <a:rPr lang="zh-CN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</a:p>
        </p:txBody>
      </p:sp>
      <p:sp>
        <p:nvSpPr>
          <p:cNvPr id="22" name="矩形 21"/>
          <p:cNvSpPr/>
          <p:nvPr/>
        </p:nvSpPr>
        <p:spPr>
          <a:xfrm>
            <a:off x="14318" y="9027"/>
            <a:ext cx="856645" cy="284693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随堂训练</a:t>
            </a:r>
            <a:endParaRPr lang="zh-CN" altLang="en-US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2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500"/>
                                        <p:tgtEl>
                                          <p:spTgt spid="819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500"/>
                                        <p:tgtEl>
                                          <p:spTgt spid="819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7" dur="500"/>
                                        <p:tgtEl>
                                          <p:spTgt spid="819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2" dur="500"/>
                                        <p:tgtEl>
                                          <p:spTgt spid="819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37" grpId="0" autoUpdateAnimBg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560539" y="560106"/>
            <a:ext cx="2316458" cy="647224"/>
            <a:chOff x="3327445" y="196489"/>
            <a:chExt cx="3088610" cy="1003300"/>
          </a:xfrm>
        </p:grpSpPr>
        <p:pic>
          <p:nvPicPr>
            <p:cNvPr id="15" name="图片 14" descr="标题2"/>
            <p:cNvPicPr>
              <a:picLocks noChangeAspect="1"/>
            </p:cNvPicPr>
            <p:nvPr/>
          </p:nvPicPr>
          <p:blipFill>
            <a:blip r:embed="rId3" cstate="email"/>
            <a:stretch>
              <a:fillRect/>
            </a:stretch>
          </p:blipFill>
          <p:spPr>
            <a:xfrm>
              <a:off x="3327445" y="196489"/>
              <a:ext cx="868531" cy="1003300"/>
            </a:xfrm>
            <a:prstGeom prst="rect">
              <a:avLst/>
            </a:prstGeom>
            <a:noFill/>
          </p:spPr>
        </p:pic>
        <p:grpSp>
          <p:nvGrpSpPr>
            <p:cNvPr id="16" name="组合 15"/>
            <p:cNvGrpSpPr/>
            <p:nvPr/>
          </p:nvGrpSpPr>
          <p:grpSpPr>
            <a:xfrm>
              <a:off x="3491880" y="280035"/>
              <a:ext cx="2924175" cy="810895"/>
              <a:chOff x="1161" y="782"/>
              <a:chExt cx="4605" cy="1277"/>
            </a:xfrm>
          </p:grpSpPr>
          <p:sp>
            <p:nvSpPr>
              <p:cNvPr id="17" name="TextBox 2"/>
              <p:cNvSpPr txBox="1"/>
              <p:nvPr/>
            </p:nvSpPr>
            <p:spPr>
              <a:xfrm>
                <a:off x="1809" y="782"/>
                <a:ext cx="3404" cy="12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>
                  <a:defRPr sz="3600" b="1">
                    <a:solidFill>
                      <a:srgbClr val="FF0000"/>
                    </a:solidFill>
                    <a:effectLst>
                      <a:outerShdw blurRad="60007" dist="200025" dir="15000000" sy="30000" kx="-1800000" algn="bl" rotWithShape="0">
                        <a:prstClr val="black">
                          <a:alpha val="32000"/>
                        </a:prstClr>
                      </a:outerShdw>
                    </a:effectLst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r>
                  <a:rPr lang="zh-CN" altLang="en-US" sz="2800" dirty="0"/>
                  <a:t>学习目标</a:t>
                </a:r>
              </a:p>
            </p:txBody>
          </p:sp>
          <p:cxnSp>
            <p:nvCxnSpPr>
              <p:cNvPr id="18" name="直接连接符 17"/>
              <p:cNvCxnSpPr/>
              <p:nvPr/>
            </p:nvCxnSpPr>
            <p:spPr>
              <a:xfrm flipV="1">
                <a:off x="1161" y="1854"/>
                <a:ext cx="4605" cy="26"/>
              </a:xfrm>
              <a:prstGeom prst="line">
                <a:avLst/>
              </a:prstGeom>
              <a:ln>
                <a:solidFill>
                  <a:srgbClr val="009FB9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3" name="矩形 11"/>
          <p:cNvSpPr>
            <a:spLocks noChangeArrowheads="1"/>
          </p:cNvSpPr>
          <p:nvPr/>
        </p:nvSpPr>
        <p:spPr bwMode="auto">
          <a:xfrm>
            <a:off x="1084386" y="1429318"/>
            <a:ext cx="6690672" cy="2305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altLang="zh-CN" sz="2000" dirty="0">
                <a:latin typeface="黑体" panose="02010609060101010101" pitchFamily="49" charset="-122"/>
                <a:ea typeface="黑体" panose="02010609060101010101" pitchFamily="49" charset="-122"/>
              </a:rPr>
              <a:t>1、能利用相似的直角三角形，探索并认识锐角三角函数——正弦、余弦，理解锐角的正弦与余弦和梯子倾斜程度的关系.</a:t>
            </a:r>
            <a:r>
              <a:rPr lang="zh-CN" altLang="zh-CN" sz="2000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（重点）</a:t>
            </a:r>
            <a:endParaRPr altLang="zh-CN" sz="20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altLang="zh-CN" sz="2000" dirty="0">
                <a:latin typeface="黑体" panose="02010609060101010101" pitchFamily="49" charset="-122"/>
                <a:ea typeface="黑体" panose="02010609060101010101" pitchFamily="49" charset="-122"/>
              </a:rPr>
              <a:t>2、能够用sinA,cosA表示直角三角形中直角边与斜边的比，能够用正弦、余弦进行简单的计算.</a:t>
            </a:r>
            <a:r>
              <a:rPr lang="zh-CN" altLang="en-US" sz="2000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（难点）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12"/>
          <p:cNvSpPr/>
          <p:nvPr/>
        </p:nvSpPr>
        <p:spPr>
          <a:xfrm>
            <a:off x="1314450" y="1056527"/>
            <a:ext cx="3543300" cy="40005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/>
          <a:lstStyle/>
          <a:p>
            <a:pPr marL="342900" indent="-342900">
              <a:spcBef>
                <a:spcPct val="50000"/>
              </a:spcBef>
            </a:pPr>
            <a:r>
              <a:rPr lang="zh-CN" altLang="en-US" sz="21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锐角三角函数定义</a:t>
            </a:r>
            <a:r>
              <a:rPr lang="en-US" altLang="zh-CN" sz="21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:</a:t>
            </a:r>
          </a:p>
        </p:txBody>
      </p:sp>
      <p:sp>
        <p:nvSpPr>
          <p:cNvPr id="18445" name="Rectangle 13"/>
          <p:cNvSpPr>
            <a:spLocks noGrp="1"/>
          </p:cNvSpPr>
          <p:nvPr/>
        </p:nvSpPr>
        <p:spPr>
          <a:xfrm>
            <a:off x="4463041" y="3389805"/>
            <a:ext cx="3429000" cy="800100"/>
          </a:xfrm>
          <a:prstGeom prst="rect">
            <a:avLst/>
          </a:prstGeom>
          <a:noFill/>
          <a:ln w="12700">
            <a:noFill/>
          </a:ln>
        </p:spPr>
        <p:txBody>
          <a:bodyPr lIns="68580" tIns="34290" rIns="68580" bIns="34290"/>
          <a:lstStyle/>
          <a:p>
            <a:pPr eaLnBrk="0" hangingPunct="0">
              <a:buClr>
                <a:schemeClr val="tx2"/>
              </a:buClr>
              <a:buSzPct val="100000"/>
              <a:buFont typeface="Wingdings" panose="05000000000000000000" pitchFamily="2" charset="2"/>
              <a:buNone/>
            </a:pPr>
            <a:r>
              <a:rPr lang="zh-CN" altLang="en-US" sz="2100" b="1" dirty="0">
                <a:solidFill>
                  <a:srgbClr val="FF00FF"/>
                </a:solidFill>
                <a:latin typeface="楷体_GB2312" pitchFamily="49" charset="-122"/>
                <a:ea typeface="楷体_GB2312" pitchFamily="49" charset="-122"/>
              </a:rPr>
              <a:t>请思考</a:t>
            </a:r>
            <a:r>
              <a:rPr lang="en-US" altLang="zh-CN" sz="2100" b="1" dirty="0">
                <a:solidFill>
                  <a:srgbClr val="FF00FF"/>
                </a:solidFill>
                <a:latin typeface="楷体_GB2312" pitchFamily="49" charset="-122"/>
                <a:ea typeface="楷体_GB2312" pitchFamily="49" charset="-122"/>
              </a:rPr>
              <a:t>:</a:t>
            </a:r>
            <a:r>
              <a:rPr lang="zh-CN" altLang="en-US" sz="2100" b="1" dirty="0">
                <a:solidFill>
                  <a:srgbClr val="FF00FF"/>
                </a:solidFill>
                <a:latin typeface="楷体_GB2312" pitchFamily="49" charset="-122"/>
                <a:ea typeface="楷体_GB2312" pitchFamily="49" charset="-122"/>
              </a:rPr>
              <a:t>在</a:t>
            </a:r>
            <a:r>
              <a:rPr lang="en-US" altLang="zh-CN" sz="2100" b="1" dirty="0">
                <a:solidFill>
                  <a:srgbClr val="FF00FF"/>
                </a:solidFill>
                <a:latin typeface="楷体_GB2312" pitchFamily="49" charset="-122"/>
                <a:ea typeface="楷体_GB2312" pitchFamily="49" charset="-122"/>
              </a:rPr>
              <a:t>Rt△ABC</a:t>
            </a:r>
            <a:r>
              <a:rPr lang="zh-CN" altLang="en-US" sz="2100" b="1" dirty="0">
                <a:solidFill>
                  <a:srgbClr val="FF00FF"/>
                </a:solidFill>
                <a:latin typeface="楷体_GB2312" pitchFamily="49" charset="-122"/>
                <a:ea typeface="楷体_GB2312" pitchFamily="49" charset="-122"/>
              </a:rPr>
              <a:t>中</a:t>
            </a:r>
            <a:r>
              <a:rPr lang="en-US" altLang="zh-CN" sz="2100" b="1" dirty="0">
                <a:solidFill>
                  <a:srgbClr val="FF00FF"/>
                </a:solidFill>
                <a:latin typeface="楷体_GB2312" pitchFamily="49" charset="-122"/>
                <a:ea typeface="楷体_GB2312" pitchFamily="49" charset="-122"/>
              </a:rPr>
              <a:t>,</a:t>
            </a:r>
          </a:p>
          <a:p>
            <a:pPr eaLnBrk="0" hangingPunct="0">
              <a:buClr>
                <a:schemeClr val="tx2"/>
              </a:buClr>
              <a:buSzPct val="100000"/>
              <a:buFont typeface="Wingdings" panose="05000000000000000000" pitchFamily="2" charset="2"/>
              <a:buNone/>
            </a:pPr>
            <a:r>
              <a:rPr lang="en-US" altLang="zh-CN" sz="2100" b="1" dirty="0">
                <a:solidFill>
                  <a:srgbClr val="FF00FF"/>
                </a:solidFill>
                <a:latin typeface="楷体_GB2312" pitchFamily="49" charset="-122"/>
                <a:ea typeface="楷体_GB2312" pitchFamily="49" charset="-122"/>
              </a:rPr>
              <a:t>sinA</a:t>
            </a:r>
            <a:r>
              <a:rPr lang="zh-CN" altLang="en-US" sz="2100" b="1" dirty="0">
                <a:solidFill>
                  <a:srgbClr val="FF00FF"/>
                </a:solidFill>
                <a:latin typeface="楷体_GB2312" pitchFamily="49" charset="-122"/>
                <a:ea typeface="楷体_GB2312" pitchFamily="49" charset="-122"/>
              </a:rPr>
              <a:t>和</a:t>
            </a:r>
            <a:r>
              <a:rPr lang="en-US" altLang="zh-CN" sz="2100" b="1" dirty="0">
                <a:solidFill>
                  <a:srgbClr val="FF00FF"/>
                </a:solidFill>
                <a:latin typeface="楷体_GB2312" pitchFamily="49" charset="-122"/>
                <a:ea typeface="楷体_GB2312" pitchFamily="49" charset="-122"/>
              </a:rPr>
              <a:t>cosB</a:t>
            </a:r>
            <a:r>
              <a:rPr lang="zh-CN" altLang="en-US" sz="2100" b="1" dirty="0">
                <a:solidFill>
                  <a:srgbClr val="FF00FF"/>
                </a:solidFill>
                <a:latin typeface="楷体_GB2312" pitchFamily="49" charset="-122"/>
                <a:ea typeface="楷体_GB2312" pitchFamily="49" charset="-122"/>
              </a:rPr>
              <a:t>有什么关系</a:t>
            </a:r>
            <a:r>
              <a:rPr lang="en-US" altLang="zh-CN" sz="2100" b="1" dirty="0">
                <a:solidFill>
                  <a:srgbClr val="FF00FF"/>
                </a:solidFill>
                <a:latin typeface="楷体_GB2312" pitchFamily="49" charset="-122"/>
                <a:ea typeface="楷体_GB2312" pitchFamily="49" charset="-122"/>
              </a:rPr>
              <a:t>? </a:t>
            </a:r>
          </a:p>
        </p:txBody>
      </p:sp>
      <p:grpSp>
        <p:nvGrpSpPr>
          <p:cNvPr id="15365" name="Group 14"/>
          <p:cNvGrpSpPr/>
          <p:nvPr/>
        </p:nvGrpSpPr>
        <p:grpSpPr>
          <a:xfrm>
            <a:off x="4629151" y="1158922"/>
            <a:ext cx="3262313" cy="1797843"/>
            <a:chOff x="2928" y="1248"/>
            <a:chExt cx="2740" cy="1510"/>
          </a:xfrm>
        </p:grpSpPr>
        <p:sp>
          <p:nvSpPr>
            <p:cNvPr id="15384" name="AutoShape 15"/>
            <p:cNvSpPr/>
            <p:nvPr/>
          </p:nvSpPr>
          <p:spPr>
            <a:xfrm flipH="1">
              <a:off x="3072" y="1488"/>
              <a:ext cx="1536" cy="960"/>
            </a:xfrm>
            <a:prstGeom prst="rtTriangl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zh-CN" altLang="zh-CN" dirty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385" name="Arc 16"/>
            <p:cNvSpPr/>
            <p:nvPr/>
          </p:nvSpPr>
          <p:spPr>
            <a:xfrm>
              <a:off x="3312" y="2304"/>
              <a:ext cx="144" cy="144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21600 h 21600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21600" h="21600" fill="none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FFFF66">
                  <a:alpha val="100000"/>
                </a:srgbClr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86" name="Text Box 17"/>
            <p:cNvSpPr txBox="1"/>
            <p:nvPr/>
          </p:nvSpPr>
          <p:spPr>
            <a:xfrm>
              <a:off x="2928" y="2400"/>
              <a:ext cx="336" cy="31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800" dirty="0">
                  <a:solidFill>
                    <a:srgbClr val="000000"/>
                  </a:solidFill>
                  <a:latin typeface="楷体_GB2312" pitchFamily="49" charset="-122"/>
                  <a:ea typeface="楷体_GB2312" pitchFamily="49" charset="-122"/>
                </a:rPr>
                <a:t>A</a:t>
              </a:r>
            </a:p>
          </p:txBody>
        </p:sp>
        <p:sp>
          <p:nvSpPr>
            <p:cNvPr id="15387" name="Text Box 18"/>
            <p:cNvSpPr txBox="1"/>
            <p:nvPr/>
          </p:nvSpPr>
          <p:spPr>
            <a:xfrm>
              <a:off x="4368" y="1248"/>
              <a:ext cx="336" cy="31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800" dirty="0">
                  <a:solidFill>
                    <a:srgbClr val="000000"/>
                  </a:solidFill>
                  <a:latin typeface="楷体_GB2312" pitchFamily="49" charset="-122"/>
                  <a:ea typeface="楷体_GB2312" pitchFamily="49" charset="-122"/>
                </a:rPr>
                <a:t>B</a:t>
              </a:r>
            </a:p>
          </p:txBody>
        </p:sp>
        <p:sp>
          <p:nvSpPr>
            <p:cNvPr id="15388" name="Text Box 19"/>
            <p:cNvSpPr txBox="1"/>
            <p:nvPr/>
          </p:nvSpPr>
          <p:spPr>
            <a:xfrm>
              <a:off x="4464" y="2400"/>
              <a:ext cx="336" cy="31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800" dirty="0">
                  <a:solidFill>
                    <a:srgbClr val="000000"/>
                  </a:solidFill>
                  <a:latin typeface="楷体_GB2312" pitchFamily="49" charset="-122"/>
                  <a:ea typeface="楷体_GB2312" pitchFamily="49" charset="-122"/>
                </a:rPr>
                <a:t>C</a:t>
              </a:r>
            </a:p>
          </p:txBody>
        </p:sp>
        <p:sp>
          <p:nvSpPr>
            <p:cNvPr id="15389" name="Text Box 20"/>
            <p:cNvSpPr txBox="1"/>
            <p:nvPr/>
          </p:nvSpPr>
          <p:spPr>
            <a:xfrm>
              <a:off x="4560" y="1968"/>
              <a:ext cx="1108" cy="31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800" dirty="0">
                  <a:solidFill>
                    <a:srgbClr val="000000"/>
                  </a:solidFill>
                  <a:latin typeface="楷体_GB2312" pitchFamily="49" charset="-122"/>
                  <a:ea typeface="楷体_GB2312" pitchFamily="49" charset="-122"/>
                </a:rPr>
                <a:t>∠A</a:t>
              </a:r>
              <a:r>
                <a:rPr lang="zh-CN" altLang="en-US" sz="1800" dirty="0">
                  <a:solidFill>
                    <a:srgbClr val="000000"/>
                  </a:solidFill>
                  <a:latin typeface="楷体_GB2312" pitchFamily="49" charset="-122"/>
                  <a:ea typeface="楷体_GB2312" pitchFamily="49" charset="-122"/>
                </a:rPr>
                <a:t>的对边</a:t>
              </a:r>
            </a:p>
          </p:txBody>
        </p:sp>
        <p:sp>
          <p:nvSpPr>
            <p:cNvPr id="15390" name="Text Box 21"/>
            <p:cNvSpPr txBox="1"/>
            <p:nvPr/>
          </p:nvSpPr>
          <p:spPr>
            <a:xfrm>
              <a:off x="3360" y="2448"/>
              <a:ext cx="1104" cy="31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800" dirty="0">
                  <a:solidFill>
                    <a:srgbClr val="000000"/>
                  </a:solidFill>
                  <a:latin typeface="楷体_GB2312" pitchFamily="49" charset="-122"/>
                  <a:ea typeface="楷体_GB2312" pitchFamily="49" charset="-122"/>
                </a:rPr>
                <a:t>∠A</a:t>
              </a:r>
              <a:r>
                <a:rPr lang="zh-CN" altLang="en-US" sz="1800" dirty="0">
                  <a:solidFill>
                    <a:srgbClr val="000000"/>
                  </a:solidFill>
                  <a:latin typeface="楷体_GB2312" pitchFamily="49" charset="-122"/>
                  <a:ea typeface="楷体_GB2312" pitchFamily="49" charset="-122"/>
                </a:rPr>
                <a:t>的邻边</a:t>
              </a:r>
            </a:p>
          </p:txBody>
        </p:sp>
        <p:sp>
          <p:nvSpPr>
            <p:cNvPr id="15391" name="Text Box 22"/>
            <p:cNvSpPr txBox="1"/>
            <p:nvPr/>
          </p:nvSpPr>
          <p:spPr>
            <a:xfrm>
              <a:off x="4368" y="2208"/>
              <a:ext cx="336" cy="31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altLang="zh-CN" sz="1800" dirty="0">
                  <a:solidFill>
                    <a:srgbClr val="000000"/>
                  </a:solidFill>
                  <a:latin typeface="楷体_GB2312" pitchFamily="49" charset="-122"/>
                  <a:ea typeface="楷体_GB2312" pitchFamily="49" charset="-122"/>
                </a:rPr>
                <a:t>┌</a:t>
              </a:r>
            </a:p>
          </p:txBody>
        </p:sp>
        <p:sp>
          <p:nvSpPr>
            <p:cNvPr id="15392" name="Text Box 23"/>
            <p:cNvSpPr txBox="1"/>
            <p:nvPr/>
          </p:nvSpPr>
          <p:spPr>
            <a:xfrm>
              <a:off x="3312" y="1632"/>
              <a:ext cx="624" cy="31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1800" dirty="0">
                  <a:solidFill>
                    <a:srgbClr val="000000"/>
                  </a:solidFill>
                  <a:latin typeface="楷体_GB2312" pitchFamily="49" charset="-122"/>
                  <a:ea typeface="楷体_GB2312" pitchFamily="49" charset="-122"/>
                </a:rPr>
                <a:t>斜边</a:t>
              </a:r>
            </a:p>
          </p:txBody>
        </p:sp>
      </p:grpSp>
      <p:sp>
        <p:nvSpPr>
          <p:cNvPr id="15366" name="Text Box 24"/>
          <p:cNvSpPr txBox="1"/>
          <p:nvPr/>
        </p:nvSpPr>
        <p:spPr>
          <a:xfrm>
            <a:off x="1277542" y="2159794"/>
            <a:ext cx="2755106" cy="283845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endParaRPr lang="en-US" altLang="zh-CN" sz="1800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>
              <a:spcBef>
                <a:spcPct val="50000"/>
              </a:spcBef>
            </a:pPr>
            <a:endParaRPr lang="en-US" altLang="zh-CN" sz="1800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>
              <a:spcBef>
                <a:spcPct val="50000"/>
              </a:spcBef>
            </a:pPr>
            <a:endParaRPr lang="en-US" altLang="zh-CN" sz="1800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>
              <a:spcBef>
                <a:spcPct val="50000"/>
              </a:spcBef>
            </a:pPr>
            <a:endParaRPr lang="en-US" altLang="zh-CN" sz="1800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>
              <a:spcBef>
                <a:spcPct val="50000"/>
              </a:spcBef>
            </a:pPr>
            <a:endParaRPr lang="en-US" altLang="zh-CN" sz="1800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>
              <a:spcBef>
                <a:spcPct val="50000"/>
              </a:spcBef>
            </a:pPr>
            <a:endParaRPr lang="en-US" altLang="zh-CN" sz="1800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>
              <a:spcBef>
                <a:spcPct val="50000"/>
              </a:spcBef>
            </a:pPr>
            <a:endParaRPr lang="en-US" altLang="zh-CN" sz="1800" dirty="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grpSp>
        <p:nvGrpSpPr>
          <p:cNvPr id="15367" name="Group 25"/>
          <p:cNvGrpSpPr/>
          <p:nvPr/>
        </p:nvGrpSpPr>
        <p:grpSpPr>
          <a:xfrm>
            <a:off x="1314450" y="1595881"/>
            <a:ext cx="2811065" cy="2431257"/>
            <a:chOff x="135" y="1615"/>
            <a:chExt cx="2361" cy="2042"/>
          </a:xfrm>
        </p:grpSpPr>
        <p:grpSp>
          <p:nvGrpSpPr>
            <p:cNvPr id="15371" name="Group 26"/>
            <p:cNvGrpSpPr/>
            <p:nvPr/>
          </p:nvGrpSpPr>
          <p:grpSpPr>
            <a:xfrm>
              <a:off x="240" y="1615"/>
              <a:ext cx="2256" cy="499"/>
              <a:chOff x="768" y="3503"/>
              <a:chExt cx="2256" cy="645"/>
            </a:xfrm>
          </p:grpSpPr>
          <p:grpSp>
            <p:nvGrpSpPr>
              <p:cNvPr id="15380" name="Group 27"/>
              <p:cNvGrpSpPr/>
              <p:nvPr/>
            </p:nvGrpSpPr>
            <p:grpSpPr>
              <a:xfrm>
                <a:off x="1536" y="3503"/>
                <a:ext cx="1488" cy="645"/>
                <a:chOff x="1584" y="2692"/>
                <a:chExt cx="1440" cy="859"/>
              </a:xfrm>
            </p:grpSpPr>
            <p:graphicFrame>
              <p:nvGraphicFramePr>
                <p:cNvPr id="15382" name="Object 28"/>
                <p:cNvGraphicFramePr>
                  <a:graphicFrameLocks noChangeAspect="1"/>
                </p:cNvGraphicFramePr>
                <p:nvPr/>
              </p:nvGraphicFramePr>
              <p:xfrm>
                <a:off x="1584" y="2692"/>
                <a:ext cx="1440" cy="859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7233" name="公式" r:id="rId5" imgW="723900" imgH="431800" progId="Equation.3">
                        <p:embed/>
                      </p:oleObj>
                    </mc:Choice>
                    <mc:Fallback>
                      <p:oleObj name="公式" r:id="rId5" imgW="723900" imgH="431800" progId="Equation.3">
                        <p:embed/>
                        <p:pic>
                          <p:nvPicPr>
                            <p:cNvPr id="0" name="图片 3087"/>
                            <p:cNvPicPr/>
                            <p:nvPr/>
                          </p:nvPicPr>
                          <p:blipFill>
                            <a:blip r:embed="rId6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1584" y="2692"/>
                              <a:ext cx="1440" cy="859"/>
                            </a:xfrm>
                            <a:prstGeom prst="rect">
                              <a:avLst/>
                            </a:prstGeom>
                            <a:noFill/>
                            <a:ln w="38100">
                              <a:noFill/>
                              <a:miter/>
                            </a:ln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15383" name="Line 29"/>
                <p:cNvSpPr/>
                <p:nvPr/>
              </p:nvSpPr>
              <p:spPr>
                <a:xfrm>
                  <a:off x="1584" y="3120"/>
                  <a:ext cx="1440" cy="0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15381" name="Text Box 30"/>
              <p:cNvSpPr txBox="1"/>
              <p:nvPr/>
            </p:nvSpPr>
            <p:spPr>
              <a:xfrm>
                <a:off x="768" y="3600"/>
                <a:ext cx="816" cy="50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altLang="zh-CN" sz="2400" b="1" dirty="0">
                    <a:solidFill>
                      <a:srgbClr val="000000"/>
                    </a:solidFill>
                    <a:latin typeface="楷体_GB2312" pitchFamily="49" charset="-122"/>
                    <a:ea typeface="楷体_GB2312" pitchFamily="49" charset="-122"/>
                  </a:rPr>
                  <a:t>tanA=</a:t>
                </a:r>
              </a:p>
            </p:txBody>
          </p:sp>
        </p:grpSp>
        <p:grpSp>
          <p:nvGrpSpPr>
            <p:cNvPr id="15372" name="Group 31"/>
            <p:cNvGrpSpPr/>
            <p:nvPr/>
          </p:nvGrpSpPr>
          <p:grpSpPr>
            <a:xfrm>
              <a:off x="187" y="2396"/>
              <a:ext cx="2273" cy="535"/>
              <a:chOff x="139" y="2592"/>
              <a:chExt cx="2273" cy="535"/>
            </a:xfrm>
          </p:grpSpPr>
          <p:graphicFrame>
            <p:nvGraphicFramePr>
              <p:cNvPr id="15377" name="Object 32"/>
              <p:cNvGraphicFramePr>
                <a:graphicFrameLocks noChangeAspect="1"/>
              </p:cNvGraphicFramePr>
              <p:nvPr/>
            </p:nvGraphicFramePr>
            <p:xfrm>
              <a:off x="960" y="2592"/>
              <a:ext cx="1433" cy="53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234" r:id="rId7" imgW="723900" imgH="431800" progId="Equation.DSMT4">
                      <p:embed/>
                    </p:oleObj>
                  </mc:Choice>
                  <mc:Fallback>
                    <p:oleObj r:id="rId7" imgW="723900" imgH="431800" progId="Equation.DSMT4">
                      <p:embed/>
                      <p:pic>
                        <p:nvPicPr>
                          <p:cNvPr id="0" name="图片 3085"/>
                          <p:cNvPicPr/>
                          <p:nvPr/>
                        </p:nvPicPr>
                        <p:blipFill>
                          <a:blip r:embed="rId8"/>
                          <a:stretch>
                            <a:fillRect/>
                          </a:stretch>
                        </p:blipFill>
                        <p:spPr>
                          <a:xfrm>
                            <a:off x="960" y="2592"/>
                            <a:ext cx="1433" cy="535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5378" name="Line 33"/>
              <p:cNvSpPr/>
              <p:nvPr/>
            </p:nvSpPr>
            <p:spPr>
              <a:xfrm>
                <a:off x="979" y="2851"/>
                <a:ext cx="1433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79" name="Text Box 34"/>
              <p:cNvSpPr txBox="1"/>
              <p:nvPr/>
            </p:nvSpPr>
            <p:spPr>
              <a:xfrm>
                <a:off x="139" y="2665"/>
                <a:ext cx="887" cy="3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en-US" altLang="zh-CN" sz="2400" b="1" dirty="0">
                    <a:solidFill>
                      <a:srgbClr val="000000"/>
                    </a:solidFill>
                    <a:latin typeface="隶书" panose="02010509060101010101" pitchFamily="49" charset="-122"/>
                    <a:ea typeface="隶书" panose="02010509060101010101" pitchFamily="49" charset="-122"/>
                  </a:rPr>
                  <a:t>sinA=</a:t>
                </a:r>
              </a:p>
            </p:txBody>
          </p:sp>
        </p:grpSp>
        <p:grpSp>
          <p:nvGrpSpPr>
            <p:cNvPr id="15373" name="Group 35"/>
            <p:cNvGrpSpPr/>
            <p:nvPr/>
          </p:nvGrpSpPr>
          <p:grpSpPr>
            <a:xfrm>
              <a:off x="135" y="3122"/>
              <a:ext cx="2277" cy="535"/>
              <a:chOff x="135" y="3161"/>
              <a:chExt cx="2277" cy="535"/>
            </a:xfrm>
          </p:grpSpPr>
          <p:graphicFrame>
            <p:nvGraphicFramePr>
              <p:cNvPr id="15374" name="Object 36"/>
              <p:cNvGraphicFramePr>
                <a:graphicFrameLocks noChangeAspect="1"/>
              </p:cNvGraphicFramePr>
              <p:nvPr/>
            </p:nvGraphicFramePr>
            <p:xfrm>
              <a:off x="979" y="3161"/>
              <a:ext cx="1433" cy="53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235" r:id="rId9" imgW="723900" imgH="431800" progId="Equation.DSMT4">
                      <p:embed/>
                    </p:oleObj>
                  </mc:Choice>
                  <mc:Fallback>
                    <p:oleObj r:id="rId9" imgW="723900" imgH="431800" progId="Equation.DSMT4">
                      <p:embed/>
                      <p:pic>
                        <p:nvPicPr>
                          <p:cNvPr id="0" name="图片 3086"/>
                          <p:cNvPicPr/>
                          <p:nvPr/>
                        </p:nvPicPr>
                        <p:blipFill>
                          <a:blip r:embed="rId10"/>
                          <a:stretch>
                            <a:fillRect/>
                          </a:stretch>
                        </p:blipFill>
                        <p:spPr>
                          <a:xfrm>
                            <a:off x="979" y="3161"/>
                            <a:ext cx="1433" cy="535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5375" name="Line 37"/>
              <p:cNvSpPr/>
              <p:nvPr/>
            </p:nvSpPr>
            <p:spPr>
              <a:xfrm>
                <a:off x="979" y="3427"/>
                <a:ext cx="1433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76" name="Text Box 38"/>
              <p:cNvSpPr txBox="1"/>
              <p:nvPr/>
            </p:nvSpPr>
            <p:spPr>
              <a:xfrm>
                <a:off x="135" y="3241"/>
                <a:ext cx="891" cy="3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en-US" altLang="zh-CN" sz="2400" b="1" dirty="0">
                    <a:solidFill>
                      <a:srgbClr val="000000"/>
                    </a:solidFill>
                    <a:latin typeface="隶书" panose="02010509060101010101" pitchFamily="49" charset="-122"/>
                    <a:ea typeface="隶书" panose="02010509060101010101" pitchFamily="49" charset="-122"/>
                  </a:rPr>
                  <a:t>cosA=</a:t>
                </a:r>
              </a:p>
            </p:txBody>
          </p:sp>
        </p:grpSp>
      </p:grpSp>
      <p:grpSp>
        <p:nvGrpSpPr>
          <p:cNvPr id="23" name="组合 22"/>
          <p:cNvGrpSpPr/>
          <p:nvPr/>
        </p:nvGrpSpPr>
        <p:grpSpPr>
          <a:xfrm>
            <a:off x="358317" y="106664"/>
            <a:ext cx="2316458" cy="647224"/>
            <a:chOff x="3327445" y="196489"/>
            <a:chExt cx="3088610" cy="1003300"/>
          </a:xfrm>
        </p:grpSpPr>
        <p:pic>
          <p:nvPicPr>
            <p:cNvPr id="24" name="图片 23" descr="标题2"/>
            <p:cNvPicPr>
              <a:picLocks noChangeAspect="1"/>
            </p:cNvPicPr>
            <p:nvPr/>
          </p:nvPicPr>
          <p:blipFill>
            <a:blip r:embed="rId11" cstate="email"/>
            <a:stretch>
              <a:fillRect/>
            </a:stretch>
          </p:blipFill>
          <p:spPr>
            <a:xfrm>
              <a:off x="3327445" y="196489"/>
              <a:ext cx="868531" cy="1003300"/>
            </a:xfrm>
            <a:prstGeom prst="rect">
              <a:avLst/>
            </a:prstGeom>
          </p:spPr>
        </p:pic>
        <p:grpSp>
          <p:nvGrpSpPr>
            <p:cNvPr id="25" name="组合 24"/>
            <p:cNvGrpSpPr/>
            <p:nvPr/>
          </p:nvGrpSpPr>
          <p:grpSpPr>
            <a:xfrm>
              <a:off x="3491880" y="280035"/>
              <a:ext cx="2924175" cy="787400"/>
              <a:chOff x="1161" y="782"/>
              <a:chExt cx="4605" cy="1240"/>
            </a:xfrm>
          </p:grpSpPr>
          <p:sp>
            <p:nvSpPr>
              <p:cNvPr id="26" name="TextBox 2"/>
              <p:cNvSpPr txBox="1"/>
              <p:nvPr/>
            </p:nvSpPr>
            <p:spPr>
              <a:xfrm>
                <a:off x="1809" y="782"/>
                <a:ext cx="3296" cy="12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zh-CN" sz="2700" b="1" dirty="0">
                    <a:solidFill>
                      <a:srgbClr val="FF0000"/>
                    </a:solidFill>
                    <a:effectLst>
                      <a:outerShdw blurRad="60007" dist="200025" dir="15000000" sy="30000" kx="-1800000" algn="bl" rotWithShape="0">
                        <a:prstClr val="black">
                          <a:alpha val="32000"/>
                        </a:prstClr>
                      </a:outerShdw>
                    </a:effectLst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课堂小结</a:t>
                </a:r>
              </a:p>
            </p:txBody>
          </p:sp>
          <p:cxnSp>
            <p:nvCxnSpPr>
              <p:cNvPr id="3" name="直接连接符 2"/>
              <p:cNvCxnSpPr/>
              <p:nvPr/>
            </p:nvCxnSpPr>
            <p:spPr>
              <a:xfrm flipV="1">
                <a:off x="1161" y="1854"/>
                <a:ext cx="4605" cy="26"/>
              </a:xfrm>
              <a:prstGeom prst="line">
                <a:avLst/>
              </a:prstGeom>
              <a:ln>
                <a:solidFill>
                  <a:srgbClr val="009FB9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976966" y="2225501"/>
            <a:ext cx="1190069" cy="70019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zh-CN" altLang="en-US" sz="41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再见</a:t>
            </a: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/>
          </p:cNvSpPr>
          <p:nvPr/>
        </p:nvSpPr>
        <p:spPr>
          <a:xfrm>
            <a:off x="1257300" y="1485900"/>
            <a:ext cx="6572250" cy="742950"/>
          </a:xfrm>
          <a:prstGeom prst="rect">
            <a:avLst/>
          </a:prstGeom>
          <a:noFill/>
          <a:ln w="12700">
            <a:noFill/>
          </a:ln>
        </p:spPr>
        <p:txBody>
          <a:bodyPr lIns="68580" tIns="34290" rIns="68580" bIns="34290"/>
          <a:lstStyle/>
          <a:p>
            <a:pPr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n-US" altLang="zh-CN" sz="20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  </a:t>
            </a:r>
            <a:r>
              <a:rPr lang="zh-CN" altLang="en-US" sz="20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如图</a:t>
            </a:r>
            <a:r>
              <a:rPr lang="en-US" altLang="zh-CN" sz="20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,</a:t>
            </a:r>
            <a:r>
              <a:rPr lang="zh-CN" altLang="en-US" sz="20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当</a:t>
            </a:r>
            <a:r>
              <a:rPr lang="en-US" altLang="zh-CN" sz="2000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Rt△ABC</a:t>
            </a:r>
            <a:r>
              <a:rPr lang="zh-CN" altLang="en-US" sz="20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中的一个锐角</a:t>
            </a:r>
            <a:r>
              <a:rPr lang="en-US" altLang="zh-CN" sz="20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A</a:t>
            </a:r>
            <a:r>
              <a:rPr lang="zh-CN" altLang="en-US" sz="20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确定时</a:t>
            </a:r>
            <a:r>
              <a:rPr lang="en-US" altLang="zh-CN" sz="20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,</a:t>
            </a:r>
            <a:r>
              <a:rPr lang="zh-CN" altLang="en-US" sz="20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它的对边与邻边的比便随之确定</a:t>
            </a:r>
            <a:r>
              <a:rPr lang="en-US" altLang="zh-CN" sz="20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.</a:t>
            </a:r>
            <a:r>
              <a:rPr lang="zh-CN" altLang="en-US" sz="20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此时</a:t>
            </a:r>
            <a:r>
              <a:rPr lang="en-US" altLang="zh-CN" sz="20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,</a:t>
            </a:r>
            <a:r>
              <a:rPr lang="zh-CN" altLang="en-US" sz="20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其它边之间的比值也确定吗</a:t>
            </a:r>
            <a:r>
              <a:rPr lang="en-US" altLang="zh-CN" sz="20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?</a:t>
            </a:r>
          </a:p>
        </p:txBody>
      </p:sp>
      <p:sp>
        <p:nvSpPr>
          <p:cNvPr id="6153" name="Rectangle 9"/>
          <p:cNvSpPr>
            <a:spLocks noGrp="1"/>
          </p:cNvSpPr>
          <p:nvPr/>
        </p:nvSpPr>
        <p:spPr>
          <a:xfrm>
            <a:off x="1204912" y="2800350"/>
            <a:ext cx="3881438" cy="1428750"/>
          </a:xfrm>
          <a:prstGeom prst="rect">
            <a:avLst/>
          </a:prstGeom>
          <a:noFill/>
          <a:ln w="12700">
            <a:noFill/>
          </a:ln>
        </p:spPr>
        <p:txBody>
          <a:bodyPr lIns="68580" tIns="34290" rIns="68580" bIns="34290"/>
          <a:lstStyle/>
          <a:p>
            <a:pPr algn="just"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lang="zh-CN" altLang="en-US" sz="2100" b="1" dirty="0">
                <a:solidFill>
                  <a:srgbClr val="C00000"/>
                </a:solidFill>
                <a:latin typeface="楷体_GB2312" pitchFamily="49" charset="-122"/>
                <a:ea typeface="楷体_GB2312" pitchFamily="49" charset="-122"/>
              </a:rPr>
              <a:t>结论</a:t>
            </a:r>
            <a:r>
              <a:rPr lang="en-US" altLang="zh-CN" sz="2100" b="1" dirty="0">
                <a:solidFill>
                  <a:srgbClr val="C00000"/>
                </a:solidFill>
                <a:latin typeface="楷体_GB2312" pitchFamily="49" charset="-122"/>
                <a:ea typeface="楷体_GB2312" pitchFamily="49" charset="-122"/>
              </a:rPr>
              <a:t>:</a:t>
            </a:r>
          </a:p>
          <a:p>
            <a:pPr algn="just"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n-US" altLang="zh-CN" sz="2100" b="1" dirty="0">
                <a:solidFill>
                  <a:srgbClr val="C00000"/>
                </a:solidFill>
                <a:latin typeface="楷体_GB2312" pitchFamily="49" charset="-122"/>
                <a:ea typeface="楷体_GB2312" pitchFamily="49" charset="-122"/>
              </a:rPr>
              <a:t>   </a:t>
            </a:r>
            <a:r>
              <a:rPr lang="zh-CN" altLang="en-US" sz="2100" b="1" dirty="0">
                <a:solidFill>
                  <a:srgbClr val="C00000"/>
                </a:solidFill>
                <a:latin typeface="楷体_GB2312" pitchFamily="49" charset="-122"/>
                <a:ea typeface="楷体_GB2312" pitchFamily="49" charset="-122"/>
              </a:rPr>
              <a:t>在</a:t>
            </a:r>
            <a:r>
              <a:rPr lang="en-US" altLang="zh-CN" sz="2100" b="1" dirty="0">
                <a:solidFill>
                  <a:srgbClr val="C00000"/>
                </a:solidFill>
                <a:latin typeface="楷体_GB2312" pitchFamily="49" charset="-122"/>
                <a:ea typeface="楷体_GB2312" pitchFamily="49" charset="-122"/>
              </a:rPr>
              <a:t>Rt△ABC</a:t>
            </a:r>
            <a:r>
              <a:rPr lang="zh-CN" altLang="en-US" sz="2100" b="1" dirty="0">
                <a:solidFill>
                  <a:srgbClr val="C00000"/>
                </a:solidFill>
                <a:latin typeface="楷体_GB2312" pitchFamily="49" charset="-122"/>
                <a:ea typeface="楷体_GB2312" pitchFamily="49" charset="-122"/>
              </a:rPr>
              <a:t>中</a:t>
            </a:r>
            <a:r>
              <a:rPr lang="en-US" altLang="zh-CN" sz="2100" b="1" dirty="0">
                <a:solidFill>
                  <a:srgbClr val="C00000"/>
                </a:solidFill>
                <a:latin typeface="楷体_GB2312" pitchFamily="49" charset="-122"/>
                <a:ea typeface="楷体_GB2312" pitchFamily="49" charset="-122"/>
              </a:rPr>
              <a:t>,</a:t>
            </a:r>
            <a:r>
              <a:rPr lang="zh-CN" altLang="en-US" sz="2100" b="1" dirty="0">
                <a:solidFill>
                  <a:srgbClr val="C00000"/>
                </a:solidFill>
                <a:latin typeface="楷体_GB2312" pitchFamily="49" charset="-122"/>
                <a:ea typeface="楷体_GB2312" pitchFamily="49" charset="-122"/>
              </a:rPr>
              <a:t>如果锐角</a:t>
            </a:r>
            <a:r>
              <a:rPr lang="en-US" altLang="zh-CN" sz="2100" b="1" dirty="0">
                <a:solidFill>
                  <a:srgbClr val="C00000"/>
                </a:solidFill>
                <a:latin typeface="楷体_GB2312" pitchFamily="49" charset="-122"/>
                <a:ea typeface="楷体_GB2312" pitchFamily="49" charset="-122"/>
              </a:rPr>
              <a:t>A</a:t>
            </a:r>
            <a:r>
              <a:rPr lang="zh-CN" altLang="en-US" sz="2100" b="1" dirty="0">
                <a:solidFill>
                  <a:srgbClr val="C00000"/>
                </a:solidFill>
                <a:latin typeface="楷体_GB2312" pitchFamily="49" charset="-122"/>
                <a:ea typeface="楷体_GB2312" pitchFamily="49" charset="-122"/>
              </a:rPr>
              <a:t>确定</a:t>
            </a:r>
            <a:r>
              <a:rPr lang="en-US" altLang="zh-CN" sz="2100" b="1" dirty="0">
                <a:solidFill>
                  <a:srgbClr val="C00000"/>
                </a:solidFill>
                <a:latin typeface="楷体_GB2312" pitchFamily="49" charset="-122"/>
                <a:ea typeface="楷体_GB2312" pitchFamily="49" charset="-122"/>
              </a:rPr>
              <a:t>,</a:t>
            </a:r>
            <a:r>
              <a:rPr lang="zh-CN" altLang="en-US" sz="2100" b="1" dirty="0">
                <a:solidFill>
                  <a:srgbClr val="C00000"/>
                </a:solidFill>
                <a:latin typeface="楷体_GB2312" pitchFamily="49" charset="-122"/>
                <a:ea typeface="楷体_GB2312" pitchFamily="49" charset="-122"/>
              </a:rPr>
              <a:t>那么∠</a:t>
            </a:r>
            <a:r>
              <a:rPr lang="en-US" altLang="zh-CN" sz="2100" b="1" dirty="0">
                <a:solidFill>
                  <a:srgbClr val="C00000"/>
                </a:solidFill>
                <a:latin typeface="楷体_GB2312" pitchFamily="49" charset="-122"/>
                <a:ea typeface="楷体_GB2312" pitchFamily="49" charset="-122"/>
              </a:rPr>
              <a:t>A</a:t>
            </a:r>
            <a:r>
              <a:rPr lang="zh-CN" altLang="en-US" sz="2100" b="1" dirty="0">
                <a:solidFill>
                  <a:srgbClr val="C00000"/>
                </a:solidFill>
                <a:latin typeface="楷体_GB2312" pitchFamily="49" charset="-122"/>
                <a:ea typeface="楷体_GB2312" pitchFamily="49" charset="-122"/>
              </a:rPr>
              <a:t>的对边与斜边的比、邻边与斜边的比也随之确定</a:t>
            </a:r>
            <a:r>
              <a:rPr lang="en-US" altLang="zh-CN" sz="2100" b="1" dirty="0">
                <a:solidFill>
                  <a:srgbClr val="C00000"/>
                </a:solidFill>
                <a:latin typeface="楷体_GB2312" pitchFamily="49" charset="-122"/>
                <a:ea typeface="楷体_GB2312" pitchFamily="49" charset="-122"/>
              </a:rPr>
              <a:t>.</a:t>
            </a:r>
          </a:p>
        </p:txBody>
      </p:sp>
      <p:sp>
        <p:nvSpPr>
          <p:cNvPr id="3076" name="Text Box 10"/>
          <p:cNvSpPr txBox="1"/>
          <p:nvPr/>
        </p:nvSpPr>
        <p:spPr>
          <a:xfrm>
            <a:off x="6800850" y="3486151"/>
            <a:ext cx="1200150" cy="345281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8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∠A</a:t>
            </a:r>
            <a:r>
              <a:rPr lang="zh-CN" altLang="en-US" sz="18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的对边</a:t>
            </a:r>
          </a:p>
        </p:txBody>
      </p:sp>
      <p:grpSp>
        <p:nvGrpSpPr>
          <p:cNvPr id="3077" name="Group 11"/>
          <p:cNvGrpSpPr/>
          <p:nvPr/>
        </p:nvGrpSpPr>
        <p:grpSpPr>
          <a:xfrm>
            <a:off x="4857750" y="2628901"/>
            <a:ext cx="2228850" cy="2075259"/>
            <a:chOff x="3072" y="2448"/>
            <a:chExt cx="1872" cy="1743"/>
          </a:xfrm>
        </p:grpSpPr>
        <p:sp>
          <p:nvSpPr>
            <p:cNvPr id="3081" name="AutoShape 12"/>
            <p:cNvSpPr/>
            <p:nvPr/>
          </p:nvSpPr>
          <p:spPr>
            <a:xfrm flipH="1">
              <a:off x="3216" y="2688"/>
              <a:ext cx="1536" cy="960"/>
            </a:xfrm>
            <a:prstGeom prst="rtTriangl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zh-CN" altLang="zh-CN" dirty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82" name="Arc 13"/>
            <p:cNvSpPr/>
            <p:nvPr/>
          </p:nvSpPr>
          <p:spPr>
            <a:xfrm>
              <a:off x="3456" y="3504"/>
              <a:ext cx="144" cy="144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21600 h 21600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21600" h="21600" fill="none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 cap="flat" cmpd="sng">
              <a:solidFill>
                <a:schemeClr val="tx1">
                  <a:alpha val="10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83" name="Text Box 14"/>
            <p:cNvSpPr txBox="1"/>
            <p:nvPr/>
          </p:nvSpPr>
          <p:spPr>
            <a:xfrm>
              <a:off x="3072" y="3600"/>
              <a:ext cx="336" cy="31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800" dirty="0">
                  <a:solidFill>
                    <a:srgbClr val="000000"/>
                  </a:solidFill>
                  <a:latin typeface="楷体_GB2312" pitchFamily="49" charset="-122"/>
                  <a:ea typeface="楷体_GB2312" pitchFamily="49" charset="-122"/>
                </a:rPr>
                <a:t>A</a:t>
              </a:r>
            </a:p>
          </p:txBody>
        </p:sp>
        <p:sp>
          <p:nvSpPr>
            <p:cNvPr id="3084" name="Text Box 15"/>
            <p:cNvSpPr txBox="1"/>
            <p:nvPr/>
          </p:nvSpPr>
          <p:spPr>
            <a:xfrm>
              <a:off x="4512" y="2448"/>
              <a:ext cx="336" cy="31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800" dirty="0">
                  <a:solidFill>
                    <a:srgbClr val="000000"/>
                  </a:solidFill>
                  <a:latin typeface="楷体_GB2312" pitchFamily="49" charset="-122"/>
                  <a:ea typeface="楷体_GB2312" pitchFamily="49" charset="-122"/>
                </a:rPr>
                <a:t>B</a:t>
              </a:r>
            </a:p>
          </p:txBody>
        </p:sp>
        <p:sp>
          <p:nvSpPr>
            <p:cNvPr id="3085" name="Text Box 16"/>
            <p:cNvSpPr txBox="1"/>
            <p:nvPr/>
          </p:nvSpPr>
          <p:spPr>
            <a:xfrm>
              <a:off x="4608" y="3600"/>
              <a:ext cx="336" cy="31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800" dirty="0">
                  <a:solidFill>
                    <a:srgbClr val="000000"/>
                  </a:solidFill>
                  <a:latin typeface="楷体_GB2312" pitchFamily="49" charset="-122"/>
                  <a:ea typeface="楷体_GB2312" pitchFamily="49" charset="-122"/>
                </a:rPr>
                <a:t>C</a:t>
              </a:r>
            </a:p>
          </p:txBody>
        </p:sp>
        <p:sp>
          <p:nvSpPr>
            <p:cNvPr id="3086" name="Text Box 17"/>
            <p:cNvSpPr txBox="1"/>
            <p:nvPr/>
          </p:nvSpPr>
          <p:spPr>
            <a:xfrm>
              <a:off x="3504" y="3648"/>
              <a:ext cx="1008" cy="54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800" dirty="0">
                  <a:solidFill>
                    <a:srgbClr val="000000"/>
                  </a:solidFill>
                  <a:latin typeface="楷体_GB2312" pitchFamily="49" charset="-122"/>
                  <a:ea typeface="楷体_GB2312" pitchFamily="49" charset="-122"/>
                </a:rPr>
                <a:t>∠A</a:t>
              </a:r>
              <a:r>
                <a:rPr lang="zh-CN" altLang="en-US" sz="1800" dirty="0">
                  <a:solidFill>
                    <a:srgbClr val="000000"/>
                  </a:solidFill>
                  <a:latin typeface="楷体_GB2312" pitchFamily="49" charset="-122"/>
                  <a:ea typeface="楷体_GB2312" pitchFamily="49" charset="-122"/>
                </a:rPr>
                <a:t>的邻边</a:t>
              </a:r>
            </a:p>
          </p:txBody>
        </p:sp>
        <p:sp>
          <p:nvSpPr>
            <p:cNvPr id="3087" name="Text Box 18"/>
            <p:cNvSpPr txBox="1"/>
            <p:nvPr/>
          </p:nvSpPr>
          <p:spPr>
            <a:xfrm>
              <a:off x="4512" y="3408"/>
              <a:ext cx="336" cy="31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altLang="zh-CN" sz="1800" dirty="0">
                  <a:solidFill>
                    <a:srgbClr val="000000"/>
                  </a:solidFill>
                  <a:latin typeface="楷体_GB2312" pitchFamily="49" charset="-122"/>
                  <a:ea typeface="楷体_GB2312" pitchFamily="49" charset="-122"/>
                </a:rPr>
                <a:t>┌</a:t>
              </a:r>
            </a:p>
          </p:txBody>
        </p:sp>
        <p:sp>
          <p:nvSpPr>
            <p:cNvPr id="3088" name="Text Box 19"/>
            <p:cNvSpPr txBox="1"/>
            <p:nvPr/>
          </p:nvSpPr>
          <p:spPr>
            <a:xfrm>
              <a:off x="3552" y="2832"/>
              <a:ext cx="528" cy="54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1800" dirty="0">
                  <a:solidFill>
                    <a:srgbClr val="000000"/>
                  </a:solidFill>
                  <a:latin typeface="楷体_GB2312" pitchFamily="49" charset="-122"/>
                  <a:ea typeface="楷体_GB2312" pitchFamily="49" charset="-122"/>
                </a:rPr>
                <a:t>斜边</a:t>
              </a: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615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 idx="4294967295"/>
          </p:nvPr>
        </p:nvSpPr>
        <p:spPr bwMode="auto">
          <a:xfrm>
            <a:off x="2824096" y="769065"/>
            <a:ext cx="2490854" cy="461010"/>
          </a:xfrm>
          <a:ln>
            <a:miter lim="800000"/>
          </a:ln>
          <a:effectLst/>
          <a:sp3d prstMaterial="plastic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ctr" anchorCtr="0" compatLnSpc="1">
            <a:normAutofit fontScale="90000"/>
            <a:scene3d>
              <a:camera prst="orthographicFront"/>
              <a:lightRig rig="soft" dir="t"/>
            </a:scene3d>
            <a:sp3d prstMaterial="matte">
              <a:bevelT w="12700" h="12700"/>
            </a:sp3d>
          </a:bodyPr>
          <a:lstStyle/>
          <a:p>
            <a:pPr>
              <a:lnSpc>
                <a:spcPct val="100000"/>
              </a:lnSpc>
              <a:defRPr/>
            </a:pPr>
            <a:r>
              <a:rPr lang="zh-CN" altLang="en-US" spc="38" dirty="0">
                <a:ln w="12700">
                  <a:noFill/>
                  <a:prstDash val="solid"/>
                </a:ln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楷体_GB2312" pitchFamily="49" charset="-122"/>
                <a:ea typeface="楷体_GB2312" pitchFamily="49" charset="-122"/>
              </a:rPr>
              <a:t>正弦与余弦</a:t>
            </a:r>
          </a:p>
        </p:txBody>
      </p:sp>
      <p:sp>
        <p:nvSpPr>
          <p:cNvPr id="7171" name="Rectangle 3"/>
          <p:cNvSpPr>
            <a:spLocks noGrp="1"/>
          </p:cNvSpPr>
          <p:nvPr/>
        </p:nvSpPr>
        <p:spPr>
          <a:xfrm>
            <a:off x="1314450" y="1428750"/>
            <a:ext cx="6572250" cy="914400"/>
          </a:xfrm>
          <a:prstGeom prst="rect">
            <a:avLst/>
          </a:prstGeom>
          <a:noFill/>
          <a:ln w="12700">
            <a:noFill/>
          </a:ln>
        </p:spPr>
        <p:txBody>
          <a:bodyPr lIns="68580" tIns="34290" rIns="68580" bIns="34290"/>
          <a:lstStyle/>
          <a:p>
            <a:pPr eaLnBrk="0" hangingPunct="0"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zh-CN" altLang="en-US" sz="2100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在</a:t>
            </a:r>
            <a:r>
              <a:rPr lang="en-US" altLang="zh-CN" sz="2100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Rt△ABC</a:t>
            </a:r>
            <a:r>
              <a:rPr lang="zh-CN" altLang="en-US" sz="2100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中</a:t>
            </a:r>
            <a:r>
              <a:rPr lang="en-US" altLang="zh-CN" sz="2100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,</a:t>
            </a:r>
            <a:r>
              <a:rPr lang="zh-CN" altLang="en-US" sz="2100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锐角</a:t>
            </a:r>
            <a:r>
              <a:rPr lang="en-US" altLang="zh-CN" sz="2100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A</a:t>
            </a:r>
            <a:r>
              <a:rPr lang="zh-CN" altLang="en-US" sz="2100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的对边与斜边的比叫做∠</a:t>
            </a:r>
            <a:r>
              <a:rPr lang="en-US" altLang="zh-CN" sz="2100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A</a:t>
            </a:r>
            <a:r>
              <a:rPr lang="zh-CN" altLang="en-US" sz="2100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的</a:t>
            </a:r>
            <a:r>
              <a:rPr lang="zh-CN" altLang="en-US" sz="2100" b="1" dirty="0">
                <a:solidFill>
                  <a:srgbClr val="C00000"/>
                </a:solidFill>
                <a:latin typeface="楷体_GB2312" pitchFamily="49" charset="-122"/>
                <a:ea typeface="楷体_GB2312" pitchFamily="49" charset="-122"/>
              </a:rPr>
              <a:t>正弦</a:t>
            </a:r>
            <a:r>
              <a:rPr lang="en-US" altLang="zh-CN" sz="2100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,</a:t>
            </a:r>
            <a:r>
              <a:rPr lang="zh-CN" altLang="en-US" sz="2100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记作</a:t>
            </a:r>
            <a:r>
              <a:rPr lang="en-US" altLang="zh-CN" sz="2100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sinA,</a:t>
            </a:r>
            <a:r>
              <a:rPr lang="zh-CN" altLang="en-US" sz="2100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即</a:t>
            </a:r>
          </a:p>
        </p:txBody>
      </p:sp>
      <p:sp>
        <p:nvSpPr>
          <p:cNvPr id="7178" name="Rectangle 10"/>
          <p:cNvSpPr>
            <a:spLocks noGrp="1"/>
          </p:cNvSpPr>
          <p:nvPr/>
        </p:nvSpPr>
        <p:spPr>
          <a:xfrm>
            <a:off x="1314450" y="2628900"/>
            <a:ext cx="6572250" cy="857250"/>
          </a:xfrm>
          <a:prstGeom prst="rect">
            <a:avLst/>
          </a:prstGeom>
          <a:noFill/>
          <a:ln w="12700">
            <a:noFill/>
          </a:ln>
        </p:spPr>
        <p:txBody>
          <a:bodyPr lIns="68580" tIns="34290" rIns="68580" bIns="34290"/>
          <a:lstStyle/>
          <a:p>
            <a:pPr eaLnBrk="0" hangingPunct="0"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zh-CN" altLang="en-US" sz="2100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在</a:t>
            </a:r>
            <a:r>
              <a:rPr lang="en-US" altLang="zh-CN" sz="2100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Rt△ABC</a:t>
            </a:r>
            <a:r>
              <a:rPr lang="zh-CN" altLang="en-US" sz="2100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中</a:t>
            </a:r>
            <a:r>
              <a:rPr lang="en-US" altLang="zh-CN" sz="2100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,</a:t>
            </a:r>
            <a:r>
              <a:rPr lang="zh-CN" altLang="en-US" sz="2100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锐角</a:t>
            </a:r>
            <a:r>
              <a:rPr lang="en-US" altLang="zh-CN" sz="2100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A</a:t>
            </a:r>
            <a:r>
              <a:rPr lang="zh-CN" altLang="en-US" sz="2100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的邻边与斜边的比叫做∠</a:t>
            </a:r>
            <a:r>
              <a:rPr lang="en-US" altLang="zh-CN" sz="2100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A</a:t>
            </a:r>
            <a:r>
              <a:rPr lang="zh-CN" altLang="en-US" sz="2100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的</a:t>
            </a:r>
            <a:r>
              <a:rPr lang="zh-CN" altLang="en-US" sz="2100" b="1" dirty="0">
                <a:solidFill>
                  <a:srgbClr val="C00000"/>
                </a:solidFill>
                <a:latin typeface="楷体_GB2312" pitchFamily="49" charset="-122"/>
                <a:ea typeface="楷体_GB2312" pitchFamily="49" charset="-122"/>
              </a:rPr>
              <a:t>余弦</a:t>
            </a:r>
            <a:r>
              <a:rPr lang="en-US" altLang="zh-CN" sz="2100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,</a:t>
            </a:r>
            <a:r>
              <a:rPr lang="zh-CN" altLang="en-US" sz="2100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记作</a:t>
            </a:r>
            <a:r>
              <a:rPr lang="en-US" altLang="zh-CN" sz="2100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cosA,</a:t>
            </a:r>
            <a:r>
              <a:rPr lang="zh-CN" altLang="en-US" sz="2100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即</a:t>
            </a:r>
          </a:p>
        </p:txBody>
      </p:sp>
      <p:sp>
        <p:nvSpPr>
          <p:cNvPr id="7180" name="Rectangle 12"/>
          <p:cNvSpPr>
            <a:spLocks noGrp="1"/>
          </p:cNvSpPr>
          <p:nvPr/>
        </p:nvSpPr>
        <p:spPr>
          <a:xfrm>
            <a:off x="1314450" y="3886200"/>
            <a:ext cx="3771900" cy="742950"/>
          </a:xfrm>
          <a:prstGeom prst="rect">
            <a:avLst/>
          </a:prstGeom>
          <a:noFill/>
          <a:ln w="12700">
            <a:noFill/>
          </a:ln>
        </p:spPr>
        <p:txBody>
          <a:bodyPr lIns="68580" tIns="34290" rIns="68580" bIns="34290"/>
          <a:lstStyle/>
          <a:p>
            <a:pPr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zh-CN" altLang="en-US" sz="2100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锐角</a:t>
            </a:r>
            <a:r>
              <a:rPr lang="en-US" altLang="zh-CN" sz="2100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A</a:t>
            </a:r>
            <a:r>
              <a:rPr lang="zh-CN" altLang="en-US" sz="2100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的正弦、余弦、正切都是∠</a:t>
            </a:r>
            <a:r>
              <a:rPr lang="en-US" altLang="zh-CN" sz="2100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A</a:t>
            </a:r>
            <a:r>
              <a:rPr lang="zh-CN" altLang="en-US" sz="2100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的</a:t>
            </a:r>
            <a:r>
              <a:rPr lang="zh-CN" altLang="en-US" sz="2100" b="1" dirty="0">
                <a:solidFill>
                  <a:srgbClr val="C00000"/>
                </a:solidFill>
                <a:latin typeface="楷体_GB2312" pitchFamily="49" charset="-122"/>
                <a:ea typeface="楷体_GB2312" pitchFamily="49" charset="-122"/>
              </a:rPr>
              <a:t>三角函数</a:t>
            </a:r>
            <a:r>
              <a:rPr lang="en-US" altLang="zh-CN" sz="2100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.</a:t>
            </a:r>
          </a:p>
        </p:txBody>
      </p:sp>
      <p:sp>
        <p:nvSpPr>
          <p:cNvPr id="4102" name="AutoShape 13"/>
          <p:cNvSpPr/>
          <p:nvPr/>
        </p:nvSpPr>
        <p:spPr>
          <a:xfrm flipH="1">
            <a:off x="5029200" y="3257550"/>
            <a:ext cx="1828800" cy="1143000"/>
          </a:xfrm>
          <a:prstGeom prst="rtTriangle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68580" tIns="34290" rIns="68580" bIns="34290" anchor="ctr"/>
          <a:lstStyle/>
          <a:p>
            <a:endParaRPr lang="zh-CN" altLang="zh-CN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103" name="Arc 14"/>
          <p:cNvSpPr/>
          <p:nvPr/>
        </p:nvSpPr>
        <p:spPr>
          <a:xfrm>
            <a:off x="5314950" y="4229100"/>
            <a:ext cx="171450" cy="171450"/>
          </a:xfrm>
          <a:custGeom>
            <a:avLst/>
            <a:gdLst>
              <a:gd name="txL" fmla="*/ 0 w 21600"/>
              <a:gd name="txT" fmla="*/ 0 h 21600"/>
              <a:gd name="txR" fmla="*/ 21600 w 21600"/>
              <a:gd name="txB" fmla="*/ 21600 h 21600"/>
            </a:gdLst>
            <a:ahLst/>
            <a:cxnLst>
              <a:cxn ang="0">
                <a:pos x="0" y="0"/>
              </a:cxn>
              <a:cxn ang="0">
                <a:pos x="2147483647" y="2147483647"/>
              </a:cxn>
              <a:cxn ang="0">
                <a:pos x="0" y="2147483647"/>
              </a:cxn>
            </a:cxnLst>
            <a:rect l="txL" t="txT" r="txR" b="txB"/>
            <a:pathLst>
              <a:path w="21600" h="21600" fill="none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 cap="flat" cmpd="sng">
            <a:solidFill>
              <a:schemeClr val="tx1">
                <a:alpha val="100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8580" tIns="34290" rIns="68580" bIns="34290"/>
          <a:lstStyle/>
          <a:p>
            <a:endParaRPr lang="zh-CN" altLang="en-US"/>
          </a:p>
        </p:txBody>
      </p:sp>
      <p:sp>
        <p:nvSpPr>
          <p:cNvPr id="4104" name="Text Box 15"/>
          <p:cNvSpPr txBox="1"/>
          <p:nvPr/>
        </p:nvSpPr>
        <p:spPr>
          <a:xfrm>
            <a:off x="4857750" y="4343401"/>
            <a:ext cx="400050" cy="345281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eaLnBrk="0" hangingPunct="0"/>
            <a:r>
              <a:rPr lang="en-US" altLang="zh-CN" sz="18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A</a:t>
            </a:r>
          </a:p>
        </p:txBody>
      </p:sp>
      <p:sp>
        <p:nvSpPr>
          <p:cNvPr id="4105" name="Text Box 16"/>
          <p:cNvSpPr txBox="1"/>
          <p:nvPr/>
        </p:nvSpPr>
        <p:spPr>
          <a:xfrm>
            <a:off x="6572250" y="2971801"/>
            <a:ext cx="400050" cy="345281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eaLnBrk="0" hangingPunct="0"/>
            <a:r>
              <a:rPr lang="en-US" altLang="zh-CN" sz="18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B</a:t>
            </a:r>
          </a:p>
        </p:txBody>
      </p:sp>
      <p:sp>
        <p:nvSpPr>
          <p:cNvPr id="4106" name="Text Box 17"/>
          <p:cNvSpPr txBox="1"/>
          <p:nvPr/>
        </p:nvSpPr>
        <p:spPr>
          <a:xfrm>
            <a:off x="6686550" y="4343401"/>
            <a:ext cx="400050" cy="345281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eaLnBrk="0" hangingPunct="0"/>
            <a:r>
              <a:rPr lang="en-US" altLang="zh-CN" sz="18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C</a:t>
            </a:r>
          </a:p>
        </p:txBody>
      </p:sp>
      <p:sp>
        <p:nvSpPr>
          <p:cNvPr id="4107" name="Text Box 18"/>
          <p:cNvSpPr txBox="1"/>
          <p:nvPr/>
        </p:nvSpPr>
        <p:spPr>
          <a:xfrm>
            <a:off x="6800850" y="3829051"/>
            <a:ext cx="1200150" cy="345281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eaLnBrk="0" hangingPunct="0"/>
            <a:r>
              <a:rPr lang="en-US" altLang="zh-CN" sz="18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∠A</a:t>
            </a:r>
            <a:r>
              <a:rPr lang="zh-CN" altLang="en-US" sz="18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的对边</a:t>
            </a:r>
          </a:p>
        </p:txBody>
      </p:sp>
      <p:sp>
        <p:nvSpPr>
          <p:cNvPr id="4108" name="Text Box 19"/>
          <p:cNvSpPr txBox="1"/>
          <p:nvPr/>
        </p:nvSpPr>
        <p:spPr>
          <a:xfrm>
            <a:off x="5372100" y="4400551"/>
            <a:ext cx="1200150" cy="345281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eaLnBrk="0" hangingPunct="0"/>
            <a:r>
              <a:rPr lang="en-US" altLang="zh-CN" sz="18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∠A</a:t>
            </a:r>
            <a:r>
              <a:rPr lang="zh-CN" altLang="en-US" sz="18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的邻边</a:t>
            </a:r>
          </a:p>
        </p:txBody>
      </p:sp>
      <p:sp>
        <p:nvSpPr>
          <p:cNvPr id="4109" name="Text Box 20"/>
          <p:cNvSpPr txBox="1"/>
          <p:nvPr/>
        </p:nvSpPr>
        <p:spPr>
          <a:xfrm>
            <a:off x="6572250" y="4114801"/>
            <a:ext cx="400050" cy="345281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eaLnBrk="0" hangingPunct="0"/>
            <a:r>
              <a:rPr lang="en-US" altLang="zh-CN" sz="18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┌</a:t>
            </a:r>
          </a:p>
        </p:txBody>
      </p:sp>
      <p:sp>
        <p:nvSpPr>
          <p:cNvPr id="4110" name="Text Box 21"/>
          <p:cNvSpPr txBox="1"/>
          <p:nvPr/>
        </p:nvSpPr>
        <p:spPr>
          <a:xfrm>
            <a:off x="5429250" y="3429001"/>
            <a:ext cx="628650" cy="345281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eaLnBrk="0" hangingPunct="0"/>
            <a:r>
              <a:rPr lang="zh-CN" altLang="en-US" sz="18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斜边</a:t>
            </a:r>
          </a:p>
        </p:txBody>
      </p:sp>
      <p:grpSp>
        <p:nvGrpSpPr>
          <p:cNvPr id="2" name="Group 22"/>
          <p:cNvGrpSpPr/>
          <p:nvPr/>
        </p:nvGrpSpPr>
        <p:grpSpPr>
          <a:xfrm>
            <a:off x="3168254" y="3059909"/>
            <a:ext cx="2106215" cy="784623"/>
            <a:chOff x="793" y="3069"/>
            <a:chExt cx="1769" cy="659"/>
          </a:xfrm>
        </p:grpSpPr>
        <p:sp>
          <p:nvSpPr>
            <p:cNvPr id="4121" name="Text Box 23"/>
            <p:cNvSpPr txBox="1"/>
            <p:nvPr/>
          </p:nvSpPr>
          <p:spPr>
            <a:xfrm>
              <a:off x="793" y="3069"/>
              <a:ext cx="1769" cy="65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altLang="zh-CN" sz="1800" b="1" dirty="0">
                <a:solidFill>
                  <a:srgbClr val="000000"/>
                </a:solidFill>
                <a:latin typeface="Tahoma" panose="020B0604030504040204" pitchFamily="34" charset="0"/>
              </a:endParaRPr>
            </a:p>
            <a:p>
              <a:pPr>
                <a:spcBef>
                  <a:spcPct val="50000"/>
                </a:spcBef>
              </a:pPr>
              <a:endParaRPr lang="en-US" altLang="zh-CN" sz="1800" b="1" dirty="0">
                <a:solidFill>
                  <a:srgbClr val="000000"/>
                </a:solidFill>
                <a:latin typeface="Tahoma" panose="020B0604030504040204" pitchFamily="34" charset="0"/>
              </a:endParaRPr>
            </a:p>
          </p:txBody>
        </p:sp>
        <p:grpSp>
          <p:nvGrpSpPr>
            <p:cNvPr id="4122" name="Group 24"/>
            <p:cNvGrpSpPr/>
            <p:nvPr/>
          </p:nvGrpSpPr>
          <p:grpSpPr>
            <a:xfrm>
              <a:off x="884" y="3177"/>
              <a:ext cx="1565" cy="480"/>
              <a:chOff x="1824" y="2640"/>
              <a:chExt cx="1565" cy="405"/>
            </a:xfrm>
          </p:grpSpPr>
          <p:graphicFrame>
            <p:nvGraphicFramePr>
              <p:cNvPr id="4123" name="Object 25"/>
              <p:cNvGraphicFramePr>
                <a:graphicFrameLocks noChangeAspect="1"/>
              </p:cNvGraphicFramePr>
              <p:nvPr/>
            </p:nvGraphicFramePr>
            <p:xfrm>
              <a:off x="2496" y="2640"/>
              <a:ext cx="893" cy="40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26" r:id="rId5" imgW="723900" imgH="431800" progId="Equation.3">
                      <p:embed/>
                    </p:oleObj>
                  </mc:Choice>
                  <mc:Fallback>
                    <p:oleObj r:id="rId5" imgW="723900" imgH="431800" progId="Equation.3">
                      <p:embed/>
                      <p:pic>
                        <p:nvPicPr>
                          <p:cNvPr id="0" name="图片 3079"/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2496" y="2640"/>
                            <a:ext cx="893" cy="405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4124" name="Line 26"/>
              <p:cNvSpPr/>
              <p:nvPr/>
            </p:nvSpPr>
            <p:spPr>
              <a:xfrm>
                <a:off x="2496" y="2841"/>
                <a:ext cx="893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125" name="Text Box 27"/>
              <p:cNvSpPr txBox="1"/>
              <p:nvPr/>
            </p:nvSpPr>
            <p:spPr>
              <a:xfrm>
                <a:off x="1824" y="2640"/>
                <a:ext cx="816" cy="29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altLang="zh-CN" sz="2100" b="1" dirty="0">
                    <a:solidFill>
                      <a:srgbClr val="C00000"/>
                    </a:solidFill>
                    <a:latin typeface="隶书" panose="02010509060101010101" pitchFamily="49" charset="-122"/>
                    <a:ea typeface="隶书" panose="02010509060101010101" pitchFamily="49" charset="-122"/>
                  </a:rPr>
                  <a:t>cosA=</a:t>
                </a:r>
              </a:p>
            </p:txBody>
          </p:sp>
        </p:grpSp>
      </p:grpSp>
      <p:grpSp>
        <p:nvGrpSpPr>
          <p:cNvPr id="4" name="Group 28"/>
          <p:cNvGrpSpPr/>
          <p:nvPr/>
        </p:nvGrpSpPr>
        <p:grpSpPr>
          <a:xfrm>
            <a:off x="3168254" y="1869283"/>
            <a:ext cx="2106215" cy="784623"/>
            <a:chOff x="2925" y="1434"/>
            <a:chExt cx="1769" cy="659"/>
          </a:xfrm>
        </p:grpSpPr>
        <p:sp>
          <p:nvSpPr>
            <p:cNvPr id="4116" name="Text Box 29"/>
            <p:cNvSpPr txBox="1"/>
            <p:nvPr/>
          </p:nvSpPr>
          <p:spPr>
            <a:xfrm>
              <a:off x="2925" y="1434"/>
              <a:ext cx="1769" cy="65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altLang="zh-CN" sz="1800" dirty="0">
                <a:solidFill>
                  <a:srgbClr val="FF0000"/>
                </a:solidFill>
                <a:latin typeface="Tahoma" panose="020B0604030504040204" pitchFamily="34" charset="0"/>
              </a:endParaRPr>
            </a:p>
            <a:p>
              <a:pPr>
                <a:spcBef>
                  <a:spcPct val="50000"/>
                </a:spcBef>
              </a:pPr>
              <a:endParaRPr lang="en-US" altLang="zh-CN" sz="1800" dirty="0">
                <a:solidFill>
                  <a:srgbClr val="FF0000"/>
                </a:solidFill>
                <a:latin typeface="Tahoma" panose="020B0604030504040204" pitchFamily="34" charset="0"/>
              </a:endParaRPr>
            </a:p>
          </p:txBody>
        </p:sp>
        <p:grpSp>
          <p:nvGrpSpPr>
            <p:cNvPr id="4117" name="Group 30"/>
            <p:cNvGrpSpPr/>
            <p:nvPr/>
          </p:nvGrpSpPr>
          <p:grpSpPr>
            <a:xfrm>
              <a:off x="2993" y="1519"/>
              <a:ext cx="1565" cy="505"/>
              <a:chOff x="1795" y="1776"/>
              <a:chExt cx="1565" cy="405"/>
            </a:xfrm>
          </p:grpSpPr>
          <p:graphicFrame>
            <p:nvGraphicFramePr>
              <p:cNvPr id="4118" name="Object 31"/>
              <p:cNvGraphicFramePr>
                <a:graphicFrameLocks noChangeAspect="1"/>
              </p:cNvGraphicFramePr>
              <p:nvPr/>
            </p:nvGraphicFramePr>
            <p:xfrm>
              <a:off x="2467" y="1776"/>
              <a:ext cx="893" cy="40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27" r:id="rId7" imgW="723900" imgH="431800" progId="Equation.3">
                      <p:embed/>
                    </p:oleObj>
                  </mc:Choice>
                  <mc:Fallback>
                    <p:oleObj r:id="rId7" imgW="723900" imgH="431800" progId="Equation.3">
                      <p:embed/>
                      <p:pic>
                        <p:nvPicPr>
                          <p:cNvPr id="0" name="图片 3080"/>
                          <p:cNvPicPr/>
                          <p:nvPr/>
                        </p:nvPicPr>
                        <p:blipFill>
                          <a:blip r:embed="rId8"/>
                          <a:stretch>
                            <a:fillRect/>
                          </a:stretch>
                        </p:blipFill>
                        <p:spPr>
                          <a:xfrm>
                            <a:off x="2467" y="1776"/>
                            <a:ext cx="893" cy="405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4119" name="Line 32"/>
              <p:cNvSpPr/>
              <p:nvPr/>
            </p:nvSpPr>
            <p:spPr>
              <a:xfrm>
                <a:off x="2467" y="1977"/>
                <a:ext cx="893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120" name="Text Box 33"/>
              <p:cNvSpPr txBox="1"/>
              <p:nvPr/>
            </p:nvSpPr>
            <p:spPr>
              <a:xfrm>
                <a:off x="1795" y="1776"/>
                <a:ext cx="816" cy="2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altLang="zh-CN" sz="2100" b="1" dirty="0">
                    <a:solidFill>
                      <a:srgbClr val="C00000"/>
                    </a:solidFill>
                    <a:latin typeface="楷体_GB2312" pitchFamily="49" charset="-122"/>
                    <a:ea typeface="楷体_GB2312" pitchFamily="49" charset="-122"/>
                  </a:rPr>
                  <a:t>sinA=</a:t>
                </a:r>
              </a:p>
            </p:txBody>
          </p:sp>
        </p:grpSp>
      </p:grpSp>
      <p:sp>
        <p:nvSpPr>
          <p:cNvPr id="6" name="TextBox 2"/>
          <p:cNvSpPr txBox="1"/>
          <p:nvPr/>
        </p:nvSpPr>
        <p:spPr>
          <a:xfrm>
            <a:off x="790254" y="160559"/>
            <a:ext cx="1523524" cy="484598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700" b="1" dirty="0">
                <a:solidFill>
                  <a:srgbClr val="FF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知识讲解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358317" y="106664"/>
            <a:ext cx="2316458" cy="647224"/>
            <a:chOff x="3327445" y="196489"/>
            <a:chExt cx="3088610" cy="1003300"/>
          </a:xfrm>
        </p:grpSpPr>
        <p:pic>
          <p:nvPicPr>
            <p:cNvPr id="5" name="图片 4" descr="标题2"/>
            <p:cNvPicPr>
              <a:picLocks noChangeAspect="1"/>
            </p:cNvPicPr>
            <p:nvPr/>
          </p:nvPicPr>
          <p:blipFill>
            <a:blip r:embed="rId9" cstate="email"/>
            <a:stretch>
              <a:fillRect/>
            </a:stretch>
          </p:blipFill>
          <p:spPr>
            <a:xfrm>
              <a:off x="3327445" y="196489"/>
              <a:ext cx="868531" cy="1003300"/>
            </a:xfrm>
            <a:prstGeom prst="rect">
              <a:avLst/>
            </a:prstGeom>
          </p:spPr>
        </p:pic>
        <p:grpSp>
          <p:nvGrpSpPr>
            <p:cNvPr id="7" name="组合 6"/>
            <p:cNvGrpSpPr/>
            <p:nvPr/>
          </p:nvGrpSpPr>
          <p:grpSpPr>
            <a:xfrm>
              <a:off x="3491880" y="280035"/>
              <a:ext cx="2924175" cy="787400"/>
              <a:chOff x="1161" y="782"/>
              <a:chExt cx="4605" cy="1240"/>
            </a:xfrm>
          </p:grpSpPr>
          <p:sp>
            <p:nvSpPr>
              <p:cNvPr id="8" name="TextBox 2"/>
              <p:cNvSpPr txBox="1"/>
              <p:nvPr/>
            </p:nvSpPr>
            <p:spPr>
              <a:xfrm>
                <a:off x="1809" y="782"/>
                <a:ext cx="3296" cy="12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2700" b="1" dirty="0">
                    <a:solidFill>
                      <a:srgbClr val="FF0000"/>
                    </a:solidFill>
                    <a:effectLst>
                      <a:outerShdw blurRad="60007" dist="200025" dir="15000000" sy="30000" kx="-1800000" algn="bl" rotWithShape="0">
                        <a:prstClr val="black">
                          <a:alpha val="32000"/>
                        </a:prstClr>
                      </a:outerShdw>
                    </a:effectLst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知识讲解</a:t>
                </a:r>
              </a:p>
            </p:txBody>
          </p:sp>
          <p:cxnSp>
            <p:nvCxnSpPr>
              <p:cNvPr id="9" name="直接连接符 8"/>
              <p:cNvCxnSpPr/>
              <p:nvPr/>
            </p:nvCxnSpPr>
            <p:spPr>
              <a:xfrm flipV="1">
                <a:off x="1161" y="1854"/>
                <a:ext cx="4605" cy="26"/>
              </a:xfrm>
              <a:prstGeom prst="line">
                <a:avLst/>
              </a:prstGeom>
              <a:ln>
                <a:solidFill>
                  <a:srgbClr val="009FB9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7178" grpId="0"/>
      <p:bldP spid="718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Rot="1"/>
          </p:cNvSpPr>
          <p:nvPr>
            <p:ph sz="half" idx="4294967295"/>
          </p:nvPr>
        </p:nvSpPr>
        <p:spPr>
          <a:xfrm>
            <a:off x="660559" y="642938"/>
            <a:ext cx="4743450" cy="514350"/>
          </a:xfrm>
        </p:spPr>
        <p:txBody>
          <a:bodyPr vert="horz" wrap="square" lIns="68580" tIns="34290" rIns="68580" bIns="34290" anchor="t"/>
          <a:lstStyle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</a:lstStyle>
          <a:p>
            <a:pPr lvl="0">
              <a:spcBef>
                <a:spcPct val="0"/>
              </a:spcBef>
            </a:pPr>
            <a:r>
              <a:rPr lang="zh-CN" altLang="en-US" sz="2400" b="1" dirty="0">
                <a:solidFill>
                  <a:srgbClr val="C00000"/>
                </a:solidFill>
                <a:latin typeface="楷体_GB2312" pitchFamily="49" charset="-122"/>
                <a:ea typeface="楷体_GB2312" pitchFamily="49" charset="-122"/>
              </a:rPr>
              <a:t>定义</a:t>
            </a:r>
            <a:r>
              <a:rPr lang="zh-CN" altLang="en-US" sz="2400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中应该注意的几个问题</a:t>
            </a:r>
            <a:r>
              <a:rPr lang="en-US" altLang="zh-CN" sz="2400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:</a:t>
            </a:r>
          </a:p>
        </p:txBody>
      </p:sp>
      <p:sp>
        <p:nvSpPr>
          <p:cNvPr id="17418" name="Rectangle 10"/>
          <p:cNvSpPr/>
          <p:nvPr/>
        </p:nvSpPr>
        <p:spPr>
          <a:xfrm>
            <a:off x="1314450" y="1257300"/>
            <a:ext cx="6457950" cy="34290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/>
          <a:lstStyle/>
          <a:p>
            <a:pPr marL="342900" indent="-342900" eaLnBrk="0" hangingPunct="0">
              <a:buClr>
                <a:schemeClr val="tx2"/>
              </a:buClr>
            </a:pPr>
            <a:r>
              <a:rPr lang="en-US" altLang="zh-CN" sz="21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1.sinA,cosA,tanA</a:t>
            </a:r>
            <a:r>
              <a:rPr lang="zh-CN" altLang="en-US" sz="21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是在直角三角形中定义的</a:t>
            </a:r>
            <a:r>
              <a:rPr lang="en-US" altLang="zh-CN" sz="21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,∠A</a:t>
            </a:r>
            <a:r>
              <a:rPr lang="zh-CN" altLang="en-US" sz="21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是锐角</a:t>
            </a:r>
            <a:r>
              <a:rPr lang="en-US" altLang="zh-CN" sz="21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(</a:t>
            </a:r>
            <a:r>
              <a:rPr lang="zh-CN" altLang="en-US" sz="21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注意数形结合</a:t>
            </a:r>
            <a:r>
              <a:rPr lang="en-US" altLang="zh-CN" sz="21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,</a:t>
            </a:r>
            <a:r>
              <a:rPr lang="zh-CN" altLang="en-US" sz="21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构造直角三角形</a:t>
            </a:r>
            <a:r>
              <a:rPr lang="en-US" altLang="zh-CN" sz="21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).</a:t>
            </a:r>
          </a:p>
          <a:p>
            <a:pPr marL="342900" indent="-342900" eaLnBrk="0" hangingPunct="0">
              <a:buClr>
                <a:schemeClr val="tx2"/>
              </a:buClr>
            </a:pPr>
            <a:r>
              <a:rPr lang="en-US" altLang="zh-CN" sz="21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2.sinA,cosA,tanA</a:t>
            </a:r>
            <a:r>
              <a:rPr lang="zh-CN" altLang="en-US" sz="21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各是一个完整的符号</a:t>
            </a:r>
            <a:r>
              <a:rPr lang="en-US" altLang="zh-CN" sz="21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,</a:t>
            </a:r>
            <a:r>
              <a:rPr lang="zh-CN" altLang="en-US" sz="21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分别表示∠</a:t>
            </a:r>
            <a:r>
              <a:rPr lang="en-US" altLang="zh-CN" sz="21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A</a:t>
            </a:r>
            <a:r>
              <a:rPr lang="zh-CN" altLang="en-US" sz="21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的正弦、余弦和正切</a:t>
            </a:r>
            <a:r>
              <a:rPr lang="en-US" altLang="zh-CN" sz="21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,</a:t>
            </a:r>
            <a:r>
              <a:rPr lang="zh-CN" altLang="en-US" sz="21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记号中习惯省去</a:t>
            </a:r>
            <a:r>
              <a:rPr lang="zh-CN" altLang="en-US" sz="2100" dirty="0">
                <a:solidFill>
                  <a:srgbClr val="000000"/>
                </a:solidFill>
                <a:latin typeface="宋体" panose="02010600030101010101" pitchFamily="2" charset="-122"/>
                <a:ea typeface="楷体_GB2312" pitchFamily="49" charset="-122"/>
              </a:rPr>
              <a:t>“</a:t>
            </a:r>
            <a:r>
              <a:rPr lang="zh-CN" altLang="en-US" sz="21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∠</a:t>
            </a:r>
            <a:r>
              <a:rPr lang="zh-CN" altLang="en-US" sz="2100" dirty="0">
                <a:solidFill>
                  <a:srgbClr val="000000"/>
                </a:solidFill>
                <a:latin typeface="华文楷体" panose="02010600040101010101" pitchFamily="2" charset="-122"/>
                <a:ea typeface="楷体_GB2312" pitchFamily="49" charset="-122"/>
              </a:rPr>
              <a:t>”</a:t>
            </a:r>
            <a:r>
              <a:rPr lang="zh-CN" altLang="en-US" sz="21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；</a:t>
            </a:r>
          </a:p>
          <a:p>
            <a:pPr marL="342900" indent="-342900" eaLnBrk="0" hangingPunct="0">
              <a:buClr>
                <a:schemeClr val="tx2"/>
              </a:buClr>
            </a:pPr>
            <a:r>
              <a:rPr lang="en-US" altLang="zh-CN" sz="21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3.sinA,cosA,tanA</a:t>
            </a:r>
            <a:r>
              <a:rPr lang="zh-CN" altLang="en-US" sz="21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分别是一个比值</a:t>
            </a:r>
            <a:r>
              <a:rPr lang="en-US" altLang="zh-CN" sz="21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.</a:t>
            </a:r>
            <a:r>
              <a:rPr lang="zh-CN" altLang="en-US" sz="21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注意比的顺序</a:t>
            </a:r>
            <a:r>
              <a:rPr lang="en-US" altLang="zh-CN" sz="21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,</a:t>
            </a:r>
            <a:r>
              <a:rPr lang="zh-CN" altLang="en-US" sz="21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且在直角三角形中</a:t>
            </a:r>
            <a:r>
              <a:rPr lang="en-US" altLang="zh-CN" sz="21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sinA,cosA,tanA</a:t>
            </a:r>
            <a:r>
              <a:rPr lang="zh-CN" altLang="en-US" sz="21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均大于</a:t>
            </a:r>
            <a:r>
              <a:rPr lang="en-US" altLang="zh-CN" sz="21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0,</a:t>
            </a:r>
            <a:r>
              <a:rPr lang="zh-CN" altLang="en-US" sz="21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无单位</a:t>
            </a:r>
            <a:r>
              <a:rPr lang="en-US" altLang="zh-CN" sz="21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.</a:t>
            </a:r>
          </a:p>
          <a:p>
            <a:pPr marL="342900" indent="-342900" eaLnBrk="0" hangingPunct="0">
              <a:buClr>
                <a:schemeClr val="tx2"/>
              </a:buClr>
            </a:pPr>
            <a:r>
              <a:rPr lang="en-US" altLang="zh-CN" sz="21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4.sinA,cosA,tanA</a:t>
            </a:r>
            <a:r>
              <a:rPr lang="zh-CN" altLang="en-US" sz="21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的大小只与∠</a:t>
            </a:r>
            <a:r>
              <a:rPr lang="en-US" altLang="zh-CN" sz="21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A</a:t>
            </a:r>
            <a:r>
              <a:rPr lang="zh-CN" altLang="en-US" sz="21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的大小有关</a:t>
            </a:r>
            <a:r>
              <a:rPr lang="en-US" altLang="zh-CN" sz="21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,</a:t>
            </a:r>
            <a:r>
              <a:rPr lang="zh-CN" altLang="en-US" sz="21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而与直角三角形的边长无关</a:t>
            </a:r>
            <a:r>
              <a:rPr lang="en-US" altLang="zh-CN" sz="21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.</a:t>
            </a:r>
          </a:p>
          <a:p>
            <a:pPr marL="342900" indent="-342900" eaLnBrk="0" hangingPunct="0">
              <a:buClr>
                <a:schemeClr val="tx2"/>
              </a:buClr>
            </a:pPr>
            <a:r>
              <a:rPr lang="en-US" altLang="zh-CN" sz="21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5.</a:t>
            </a:r>
            <a:r>
              <a:rPr lang="zh-CN" altLang="en-US" sz="21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角相等</a:t>
            </a:r>
            <a:r>
              <a:rPr lang="en-US" altLang="zh-CN" sz="21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,</a:t>
            </a:r>
            <a:r>
              <a:rPr lang="zh-CN" altLang="en-US" sz="21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则其三角函数值相等；两锐角的三角函数值相等</a:t>
            </a:r>
            <a:r>
              <a:rPr lang="en-US" altLang="zh-CN" sz="21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,</a:t>
            </a:r>
            <a:r>
              <a:rPr lang="zh-CN" altLang="en-US" sz="21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则这两个锐角相等</a:t>
            </a:r>
            <a:r>
              <a:rPr lang="en-US" altLang="zh-CN" sz="21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.</a:t>
            </a:r>
          </a:p>
        </p:txBody>
      </p:sp>
      <p:sp>
        <p:nvSpPr>
          <p:cNvPr id="4" name="矩形 3"/>
          <p:cNvSpPr/>
          <p:nvPr/>
        </p:nvSpPr>
        <p:spPr>
          <a:xfrm>
            <a:off x="14318" y="9027"/>
            <a:ext cx="856645" cy="284693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知识讲解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4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4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  <p:bldP spid="1741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矩形 13"/>
          <p:cNvSpPr/>
          <p:nvPr/>
        </p:nvSpPr>
        <p:spPr>
          <a:xfrm>
            <a:off x="1364914" y="1211199"/>
            <a:ext cx="5919788" cy="1792798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marL="257175" indent="-257175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在</a:t>
            </a:r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Rt△ABC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中，∠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C=90°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，∠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、∠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、∠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的对边分别为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57175" indent="-257175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∠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的对边与斜边的比叫做∠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的正弦，即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sin A=</a:t>
            </a:r>
            <a:r>
              <a:rPr lang="zh-CN" altLang="en-US" u="sng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　　　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  <a:p>
            <a:pPr marL="257175" indent="-257175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∠A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的邻边与斜边的比叫做∠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的余弦，即</a:t>
            </a:r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cosA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=</a:t>
            </a:r>
            <a:r>
              <a:rPr lang="zh-CN" altLang="en-US" u="sng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　　　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  <a:p>
            <a:pPr marL="257175" indent="-257175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 2.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锐角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的正弦、余弦、正切叫做∠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zh-CN" altLang="en-US" u="sng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　　　　　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grpSp>
        <p:nvGrpSpPr>
          <p:cNvPr id="12295" name="Group 11"/>
          <p:cNvGrpSpPr/>
          <p:nvPr/>
        </p:nvGrpSpPr>
        <p:grpSpPr>
          <a:xfrm>
            <a:off x="5929174" y="2434829"/>
            <a:ext cx="2862263" cy="1544927"/>
            <a:chOff x="0" y="0"/>
            <a:chExt cx="2688" cy="1444"/>
          </a:xfrm>
        </p:grpSpPr>
        <p:grpSp>
          <p:nvGrpSpPr>
            <p:cNvPr id="12296" name="Group 12"/>
            <p:cNvGrpSpPr/>
            <p:nvPr/>
          </p:nvGrpSpPr>
          <p:grpSpPr>
            <a:xfrm>
              <a:off x="0" y="0"/>
              <a:ext cx="2688" cy="1444"/>
              <a:chOff x="0" y="0"/>
              <a:chExt cx="2688" cy="1444"/>
            </a:xfrm>
          </p:grpSpPr>
          <p:sp>
            <p:nvSpPr>
              <p:cNvPr id="12297" name="AutoShape 13"/>
              <p:cNvSpPr/>
              <p:nvPr/>
            </p:nvSpPr>
            <p:spPr>
              <a:xfrm flipH="1">
                <a:off x="144" y="240"/>
                <a:ext cx="1536" cy="960"/>
              </a:xfrm>
              <a:prstGeom prst="rtTriangle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2298" name="Arc 14"/>
              <p:cNvSpPr/>
              <p:nvPr/>
            </p:nvSpPr>
            <p:spPr>
              <a:xfrm>
                <a:off x="384" y="1056"/>
                <a:ext cx="144" cy="144"/>
              </a:xfrm>
              <a:custGeom>
                <a:avLst/>
                <a:gdLst>
                  <a:gd name="txL" fmla="*/ 0 w 21600"/>
                  <a:gd name="txT" fmla="*/ 0 h 21600"/>
                  <a:gd name="txR" fmla="*/ 21600 w 21600"/>
                  <a:gd name="txB" fmla="*/ 21600 h 21600"/>
                </a:gdLst>
                <a:ahLst/>
                <a:cxnLst>
                  <a:cxn ang="0">
                    <a:pos x="0" y="0"/>
                  </a:cxn>
                  <a:cxn ang="0">
                    <a:pos x="144" y="144"/>
                  </a:cxn>
                  <a:cxn ang="0">
                    <a:pos x="0" y="144"/>
                  </a:cxn>
                </a:cxnLst>
                <a:rect l="txL" t="txT" r="txR" b="txB"/>
                <a:pathLst>
                  <a:path w="21600" h="21600" fill="none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tx1">
                    <a:alpha val="10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299" name="Text Box 15"/>
              <p:cNvSpPr txBox="1"/>
              <p:nvPr/>
            </p:nvSpPr>
            <p:spPr>
              <a:xfrm>
                <a:off x="0" y="1152"/>
                <a:ext cx="335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A</a:t>
                </a:r>
              </a:p>
            </p:txBody>
          </p:sp>
          <p:sp>
            <p:nvSpPr>
              <p:cNvPr id="12300" name="Text Box 16"/>
              <p:cNvSpPr txBox="1"/>
              <p:nvPr/>
            </p:nvSpPr>
            <p:spPr>
              <a:xfrm>
                <a:off x="1440" y="0"/>
                <a:ext cx="337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B</a:t>
                </a:r>
              </a:p>
            </p:txBody>
          </p:sp>
          <p:sp>
            <p:nvSpPr>
              <p:cNvPr id="12301" name="Text Box 17"/>
              <p:cNvSpPr txBox="1"/>
              <p:nvPr/>
            </p:nvSpPr>
            <p:spPr>
              <a:xfrm>
                <a:off x="1536" y="1152"/>
                <a:ext cx="336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C</a:t>
                </a:r>
              </a:p>
            </p:txBody>
          </p:sp>
          <p:sp>
            <p:nvSpPr>
              <p:cNvPr id="12302" name="Text Box 18"/>
              <p:cNvSpPr txBox="1"/>
              <p:nvPr/>
            </p:nvSpPr>
            <p:spPr>
              <a:xfrm>
                <a:off x="1679" y="720"/>
                <a:ext cx="1009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a</a:t>
                </a:r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2303" name="Text Box 19"/>
              <p:cNvSpPr txBox="1"/>
              <p:nvPr/>
            </p:nvSpPr>
            <p:spPr>
              <a:xfrm>
                <a:off x="769" y="1156"/>
                <a:ext cx="1008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b</a:t>
                </a:r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2304" name="Text Box 20"/>
              <p:cNvSpPr txBox="1"/>
              <p:nvPr/>
            </p:nvSpPr>
            <p:spPr>
              <a:xfrm>
                <a:off x="1491" y="998"/>
                <a:ext cx="286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>
                <a:spAutoFit/>
              </a:bodyPr>
              <a:lstStyle/>
              <a:p>
                <a:pPr eaLnBrk="0" hangingPunct="0">
                  <a:buFont typeface="Arial" panose="020B0604020202020204" pitchFamily="34" charset="0"/>
                  <a:buNone/>
                </a:pPr>
                <a:r>
                  <a:rPr lang="zh-CN" altLang="en-US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┌</a:t>
                </a:r>
              </a:p>
            </p:txBody>
          </p:sp>
        </p:grpSp>
        <p:sp>
          <p:nvSpPr>
            <p:cNvPr id="12305" name="Text Box 21"/>
            <p:cNvSpPr txBox="1"/>
            <p:nvPr/>
          </p:nvSpPr>
          <p:spPr>
            <a:xfrm>
              <a:off x="671" y="448"/>
              <a:ext cx="529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>
                  <a:latin typeface="微软雅黑" panose="020B0503020204020204" pitchFamily="34" charset="-122"/>
                  <a:ea typeface="微软雅黑" panose="020B0503020204020204" pitchFamily="34" charset="-122"/>
                </a:rPr>
                <a:t>c</a:t>
              </a:r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6" name="TextBox 2"/>
          <p:cNvSpPr txBox="1"/>
          <p:nvPr/>
        </p:nvSpPr>
        <p:spPr>
          <a:xfrm>
            <a:off x="1172948" y="525307"/>
            <a:ext cx="946413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solidFill>
                  <a:srgbClr val="FF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练一练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1244680" y="1330166"/>
            <a:ext cx="4325541" cy="28469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defRPr/>
            </a:pPr>
            <a:r>
              <a:rPr lang="zh-CN" altLang="en-US" b="1" spc="225" dirty="0">
                <a:latin typeface="微软雅黑" panose="020B0503020204020204" pitchFamily="34" charset="-122"/>
                <a:ea typeface="微软雅黑" panose="020B0503020204020204" pitchFamily="34" charset="-122"/>
              </a:rPr>
              <a:t>如图</a:t>
            </a:r>
            <a:r>
              <a:rPr lang="en-US" altLang="zh-CN" b="1" spc="225" dirty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b="1" spc="225" dirty="0">
                <a:latin typeface="微软雅黑" panose="020B0503020204020204" pitchFamily="34" charset="-122"/>
                <a:ea typeface="微软雅黑" panose="020B0503020204020204" pitchFamily="34" charset="-122"/>
              </a:rPr>
              <a:t>梯子的倾斜程度与</a:t>
            </a:r>
            <a:r>
              <a:rPr lang="en-US" altLang="zh-CN" b="1" spc="225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sinA</a:t>
            </a:r>
            <a:r>
              <a:rPr lang="zh-CN" altLang="en-US" b="1" spc="225" dirty="0"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en-US" altLang="zh-CN" b="1" spc="225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cosA</a:t>
            </a:r>
            <a:r>
              <a:rPr lang="zh-CN" altLang="en-US" b="1" spc="225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有关吗</a:t>
            </a:r>
            <a:r>
              <a:rPr lang="en-US" altLang="zh-CN" b="1" spc="225" dirty="0">
                <a:latin typeface="微软雅黑" panose="020B0503020204020204" pitchFamily="34" charset="-122"/>
                <a:ea typeface="微软雅黑" panose="020B0503020204020204" pitchFamily="34" charset="-122"/>
              </a:rPr>
              <a:t>?</a:t>
            </a:r>
          </a:p>
        </p:txBody>
      </p:sp>
      <p:pic>
        <p:nvPicPr>
          <p:cNvPr id="14343" name="图片 4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-190"/>
          <a:stretch>
            <a:fillRect/>
          </a:stretch>
        </p:blipFill>
        <p:spPr>
          <a:xfrm>
            <a:off x="4923235" y="2214563"/>
            <a:ext cx="2963465" cy="236220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3" name="组合 22"/>
          <p:cNvGrpSpPr/>
          <p:nvPr/>
        </p:nvGrpSpPr>
        <p:grpSpPr>
          <a:xfrm>
            <a:off x="358317" y="106664"/>
            <a:ext cx="2316458" cy="647224"/>
            <a:chOff x="3327445" y="196489"/>
            <a:chExt cx="3088610" cy="1003300"/>
          </a:xfrm>
        </p:grpSpPr>
        <p:pic>
          <p:nvPicPr>
            <p:cNvPr id="24" name="图片 23" descr="标题2"/>
            <p:cNvPicPr>
              <a:picLocks noChangeAspect="1"/>
            </p:cNvPicPr>
            <p:nvPr/>
          </p:nvPicPr>
          <p:blipFill>
            <a:blip r:embed="rId4" cstate="email"/>
            <a:stretch>
              <a:fillRect/>
            </a:stretch>
          </p:blipFill>
          <p:spPr>
            <a:xfrm>
              <a:off x="3327445" y="196489"/>
              <a:ext cx="868531" cy="1003300"/>
            </a:xfrm>
            <a:prstGeom prst="rect">
              <a:avLst/>
            </a:prstGeom>
          </p:spPr>
        </p:pic>
        <p:grpSp>
          <p:nvGrpSpPr>
            <p:cNvPr id="25" name="组合 24"/>
            <p:cNvGrpSpPr/>
            <p:nvPr/>
          </p:nvGrpSpPr>
          <p:grpSpPr>
            <a:xfrm>
              <a:off x="3491880" y="225425"/>
              <a:ext cx="2924175" cy="787400"/>
              <a:chOff x="1161" y="696"/>
              <a:chExt cx="4605" cy="1240"/>
            </a:xfrm>
          </p:grpSpPr>
          <p:sp>
            <p:nvSpPr>
              <p:cNvPr id="26" name="TextBox 2"/>
              <p:cNvSpPr txBox="1"/>
              <p:nvPr/>
            </p:nvSpPr>
            <p:spPr>
              <a:xfrm>
                <a:off x="1864" y="696"/>
                <a:ext cx="3296" cy="12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2700" b="1" dirty="0">
                    <a:solidFill>
                      <a:srgbClr val="FF0000"/>
                    </a:solidFill>
                    <a:effectLst>
                      <a:outerShdw blurRad="60007" dist="200025" dir="15000000" sy="30000" kx="-1800000" algn="bl" rotWithShape="0">
                        <a:prstClr val="black">
                          <a:alpha val="32000"/>
                        </a:prstClr>
                      </a:outerShdw>
                    </a:effectLst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课堂探究</a:t>
                </a:r>
              </a:p>
            </p:txBody>
          </p:sp>
          <p:cxnSp>
            <p:nvCxnSpPr>
              <p:cNvPr id="27" name="直接连接符 26"/>
              <p:cNvCxnSpPr/>
              <p:nvPr/>
            </p:nvCxnSpPr>
            <p:spPr>
              <a:xfrm flipV="1">
                <a:off x="1161" y="1854"/>
                <a:ext cx="4605" cy="26"/>
              </a:xfrm>
              <a:prstGeom prst="line">
                <a:avLst/>
              </a:prstGeom>
              <a:ln>
                <a:solidFill>
                  <a:srgbClr val="009FB9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Line 9"/>
          <p:cNvSpPr/>
          <p:nvPr/>
        </p:nvSpPr>
        <p:spPr>
          <a:xfrm>
            <a:off x="3249216" y="982266"/>
            <a:ext cx="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15368" name="Group 2"/>
          <p:cNvGrpSpPr/>
          <p:nvPr/>
        </p:nvGrpSpPr>
        <p:grpSpPr>
          <a:xfrm>
            <a:off x="3194448" y="3782616"/>
            <a:ext cx="4679156" cy="673894"/>
            <a:chOff x="1973" y="3339"/>
            <a:chExt cx="3991" cy="428"/>
          </a:xfrm>
        </p:grpSpPr>
        <p:sp>
          <p:nvSpPr>
            <p:cNvPr id="15369" name="AutoShape 3"/>
            <p:cNvSpPr/>
            <p:nvPr/>
          </p:nvSpPr>
          <p:spPr>
            <a:xfrm>
              <a:off x="2084" y="3339"/>
              <a:ext cx="3880" cy="409"/>
            </a:xfrm>
            <a:prstGeom prst="parallelogram">
              <a:avLst>
                <a:gd name="adj" fmla="val 237163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 dirty="0">
                <a:latin typeface="Calibri" panose="020F0502020204030204" pitchFamily="34" charset="0"/>
              </a:endParaRPr>
            </a:p>
          </p:txBody>
        </p:sp>
        <p:sp>
          <p:nvSpPr>
            <p:cNvPr id="15370" name="Line 4"/>
            <p:cNvSpPr/>
            <p:nvPr/>
          </p:nvSpPr>
          <p:spPr>
            <a:xfrm>
              <a:off x="1973" y="3747"/>
              <a:ext cx="3325" cy="20"/>
            </a:xfrm>
            <a:prstGeom prst="line">
              <a:avLst/>
            </a:prstGeom>
            <a:ln w="57150" cap="flat" cmpd="sng">
              <a:solidFill>
                <a:srgbClr val="9933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71" name="Line 5"/>
            <p:cNvSpPr/>
            <p:nvPr/>
          </p:nvSpPr>
          <p:spPr>
            <a:xfrm>
              <a:off x="2694" y="3520"/>
              <a:ext cx="2771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72" name="Line 6"/>
            <p:cNvSpPr/>
            <p:nvPr/>
          </p:nvSpPr>
          <p:spPr>
            <a:xfrm flipH="1">
              <a:off x="4467" y="3339"/>
              <a:ext cx="832" cy="40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73" name="Line 7"/>
            <p:cNvSpPr/>
            <p:nvPr/>
          </p:nvSpPr>
          <p:spPr>
            <a:xfrm flipH="1">
              <a:off x="2860" y="3339"/>
              <a:ext cx="997" cy="40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74" name="Line 8"/>
            <p:cNvSpPr/>
            <p:nvPr/>
          </p:nvSpPr>
          <p:spPr>
            <a:xfrm flipH="1">
              <a:off x="3746" y="3339"/>
              <a:ext cx="887" cy="40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5375" name="AutoShape 9"/>
          <p:cNvSpPr/>
          <p:nvPr/>
        </p:nvSpPr>
        <p:spPr>
          <a:xfrm>
            <a:off x="6756797" y="715566"/>
            <a:ext cx="585788" cy="3711178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rgbClr val="FF33CC"/>
              </a:gs>
              <a:gs pos="100000">
                <a:srgbClr val="76185E"/>
              </a:gs>
            </a:gsLst>
            <a:path path="rect">
              <a:fillToRect l="100000" t="100000"/>
            </a:path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68580" tIns="34290" rIns="68580" bIns="34290"/>
          <a:lstStyle/>
          <a:p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15376" name="Text Box 24"/>
          <p:cNvSpPr txBox="1"/>
          <p:nvPr/>
        </p:nvSpPr>
        <p:spPr>
          <a:xfrm>
            <a:off x="1572816" y="857251"/>
            <a:ext cx="3980259" cy="1146468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梯子在上升变</a:t>
            </a:r>
            <a:r>
              <a:rPr lang="zh-CN" altLang="en-US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陡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过程中，</a:t>
            </a:r>
            <a:r>
              <a:rPr lang="zh-CN" altLang="en-US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倾斜角、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铅直高度、水平宽度是如何变化的？</a:t>
            </a: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不防设定梯子的长度为</a:t>
            </a:r>
            <a:r>
              <a:rPr lang="en-US" altLang="zh-CN" b="1" i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l</a:t>
            </a:r>
            <a:r>
              <a:rPr lang="zh-CN" altLang="en-US" b="1" i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，</a:t>
            </a:r>
            <a:r>
              <a:rPr lang="zh-CN" altLang="en-US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注意</a:t>
            </a:r>
            <a:r>
              <a:rPr lang="en-US" altLang="zh-CN" b="1" i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h</a:t>
            </a:r>
            <a:r>
              <a:rPr lang="zh-CN" altLang="en-US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和</a:t>
            </a:r>
            <a:r>
              <a:rPr lang="en-US" altLang="zh-CN" b="1" i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d</a:t>
            </a:r>
            <a:r>
              <a:rPr lang="zh-CN" altLang="en-US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的变化</a:t>
            </a:r>
          </a:p>
        </p:txBody>
      </p:sp>
      <p:sp>
        <p:nvSpPr>
          <p:cNvPr id="15377" name="Line 25"/>
          <p:cNvSpPr/>
          <p:nvPr/>
        </p:nvSpPr>
        <p:spPr>
          <a:xfrm>
            <a:off x="7181850" y="2926556"/>
            <a:ext cx="0" cy="1500188"/>
          </a:xfrm>
          <a:prstGeom prst="line">
            <a:avLst/>
          </a:prstGeom>
          <a:ln w="76200" cap="flat" cmpd="sng">
            <a:solidFill>
              <a:srgbClr val="66FF66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5378" name="Line 26"/>
          <p:cNvSpPr/>
          <p:nvPr/>
        </p:nvSpPr>
        <p:spPr>
          <a:xfrm>
            <a:off x="3565923" y="4426744"/>
            <a:ext cx="3615928" cy="0"/>
          </a:xfrm>
          <a:prstGeom prst="line">
            <a:avLst/>
          </a:prstGeom>
          <a:ln w="76200" cap="flat" cmpd="sng">
            <a:solidFill>
              <a:srgbClr val="FFFF66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5379" name="Text Box 27"/>
          <p:cNvSpPr txBox="1"/>
          <p:nvPr/>
        </p:nvSpPr>
        <p:spPr>
          <a:xfrm>
            <a:off x="4949429" y="4498181"/>
            <a:ext cx="1541859" cy="284693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水平宽度</a:t>
            </a: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380" name="Text Box 28"/>
          <p:cNvSpPr txBox="1"/>
          <p:nvPr/>
        </p:nvSpPr>
        <p:spPr>
          <a:xfrm>
            <a:off x="6746379" y="2718197"/>
            <a:ext cx="461665" cy="2065734"/>
          </a:xfrm>
          <a:prstGeom prst="rect">
            <a:avLst/>
          </a:prstGeom>
          <a:noFill/>
          <a:ln w="9525">
            <a:noFill/>
          </a:ln>
        </p:spPr>
        <p:txBody>
          <a:bodyPr vert="eaVert"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100" b="1" dirty="0">
                <a:solidFill>
                  <a:srgbClr val="66FF6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铅直高度</a:t>
            </a:r>
            <a:r>
              <a:rPr lang="en-US" altLang="zh-CN" sz="2100" b="1">
                <a:solidFill>
                  <a:srgbClr val="66FF6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</a:t>
            </a:r>
            <a:endParaRPr lang="zh-CN" altLang="en-US" sz="2100" b="1" dirty="0">
              <a:solidFill>
                <a:srgbClr val="66FF6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381" name="Arc 29"/>
          <p:cNvSpPr/>
          <p:nvPr/>
        </p:nvSpPr>
        <p:spPr>
          <a:xfrm>
            <a:off x="4419601" y="4070748"/>
            <a:ext cx="154781" cy="359569"/>
          </a:xfrm>
          <a:custGeom>
            <a:avLst/>
            <a:gdLst>
              <a:gd name="txL" fmla="*/ 0 w 20964"/>
              <a:gd name="txT" fmla="*/ 0 h 21694"/>
              <a:gd name="txR" fmla="*/ 20964 w 20964"/>
              <a:gd name="txB" fmla="*/ 21694 h 21694"/>
            </a:gdLst>
            <a:ahLst/>
            <a:cxnLst>
              <a:cxn ang="0">
                <a:pos x="0" y="0"/>
              </a:cxn>
              <a:cxn ang="0">
                <a:pos x="206375" y="361950"/>
              </a:cxn>
              <a:cxn ang="0">
                <a:pos x="-3052" y="358863"/>
              </a:cxn>
            </a:cxnLst>
            <a:rect l="txL" t="txT" r="txR" b="txB"/>
            <a:pathLst>
              <a:path w="20964" h="21694" fill="none">
                <a:moveTo>
                  <a:pt x="1" y="-88"/>
                </a:moveTo>
                <a:cubicBezTo>
                  <a:pt x="11807" y="82"/>
                  <a:pt x="21289" y="9702"/>
                  <a:pt x="21289" y="21509"/>
                </a:cubicBezTo>
                <a:cubicBezTo>
                  <a:pt x="21289" y="21571"/>
                  <a:pt x="21288" y="21634"/>
                  <a:pt x="21288" y="21696"/>
                </a:cubicBezTo>
              </a:path>
              <a:path w="20964" h="21694" stroke="0">
                <a:moveTo>
                  <a:pt x="1" y="-88"/>
                </a:moveTo>
                <a:cubicBezTo>
                  <a:pt x="11807" y="82"/>
                  <a:pt x="21289" y="9702"/>
                  <a:pt x="21289" y="21509"/>
                </a:cubicBezTo>
                <a:cubicBezTo>
                  <a:pt x="21289" y="21571"/>
                  <a:pt x="21288" y="21634"/>
                  <a:pt x="21288" y="21696"/>
                </a:cubicBezTo>
                <a:lnTo>
                  <a:pt x="-310" y="21509"/>
                </a:lnTo>
                <a:close/>
              </a:path>
            </a:pathLst>
          </a:custGeom>
          <a:noFill/>
          <a:ln w="76200" cap="flat" cmpd="sng">
            <a:solidFill>
              <a:srgbClr val="FF000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80" tIns="34290" rIns="68580" bIns="34290"/>
          <a:lstStyle/>
          <a:p>
            <a:endParaRPr lang="zh-CN" altLang="en-US"/>
          </a:p>
        </p:txBody>
      </p:sp>
      <p:grpSp>
        <p:nvGrpSpPr>
          <p:cNvPr id="15382" name="Group 10"/>
          <p:cNvGrpSpPr/>
          <p:nvPr/>
        </p:nvGrpSpPr>
        <p:grpSpPr>
          <a:xfrm rot="2620226">
            <a:off x="4357688" y="940594"/>
            <a:ext cx="2102644" cy="4845844"/>
            <a:chOff x="3016" y="1570"/>
            <a:chExt cx="1724" cy="3048"/>
          </a:xfrm>
        </p:grpSpPr>
        <p:sp>
          <p:nvSpPr>
            <p:cNvPr id="15383" name="Line 11"/>
            <p:cNvSpPr/>
            <p:nvPr/>
          </p:nvSpPr>
          <p:spPr>
            <a:xfrm flipH="1">
              <a:off x="3016" y="1805"/>
              <a:ext cx="1542" cy="2586"/>
            </a:xfrm>
            <a:prstGeom prst="line">
              <a:avLst/>
            </a:prstGeom>
            <a:ln w="762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84" name="Line 12"/>
            <p:cNvSpPr/>
            <p:nvPr/>
          </p:nvSpPr>
          <p:spPr>
            <a:xfrm>
              <a:off x="4608" y="1570"/>
              <a:ext cx="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85" name="Line 13"/>
            <p:cNvSpPr/>
            <p:nvPr/>
          </p:nvSpPr>
          <p:spPr>
            <a:xfrm flipH="1">
              <a:off x="3198" y="1805"/>
              <a:ext cx="1542" cy="2813"/>
            </a:xfrm>
            <a:prstGeom prst="line">
              <a:avLst/>
            </a:prstGeom>
            <a:ln w="762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86" name="Line 14"/>
            <p:cNvSpPr/>
            <p:nvPr/>
          </p:nvSpPr>
          <p:spPr>
            <a:xfrm>
              <a:off x="3198" y="4073"/>
              <a:ext cx="181" cy="136"/>
            </a:xfrm>
            <a:prstGeom prst="line">
              <a:avLst/>
            </a:prstGeom>
            <a:ln w="762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87" name="Line 15"/>
            <p:cNvSpPr/>
            <p:nvPr/>
          </p:nvSpPr>
          <p:spPr>
            <a:xfrm>
              <a:off x="3334" y="3847"/>
              <a:ext cx="181" cy="135"/>
            </a:xfrm>
            <a:prstGeom prst="line">
              <a:avLst/>
            </a:prstGeom>
            <a:ln w="762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88" name="Line 16"/>
            <p:cNvSpPr/>
            <p:nvPr/>
          </p:nvSpPr>
          <p:spPr>
            <a:xfrm>
              <a:off x="3470" y="3665"/>
              <a:ext cx="181" cy="91"/>
            </a:xfrm>
            <a:prstGeom prst="line">
              <a:avLst/>
            </a:prstGeom>
            <a:ln w="762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89" name="Line 17"/>
            <p:cNvSpPr/>
            <p:nvPr/>
          </p:nvSpPr>
          <p:spPr>
            <a:xfrm>
              <a:off x="3606" y="3438"/>
              <a:ext cx="181" cy="91"/>
            </a:xfrm>
            <a:prstGeom prst="line">
              <a:avLst/>
            </a:prstGeom>
            <a:ln w="762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90" name="Line 18"/>
            <p:cNvSpPr/>
            <p:nvPr/>
          </p:nvSpPr>
          <p:spPr>
            <a:xfrm>
              <a:off x="3742" y="3212"/>
              <a:ext cx="136" cy="90"/>
            </a:xfrm>
            <a:prstGeom prst="line">
              <a:avLst/>
            </a:prstGeom>
            <a:ln w="762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91" name="Line 19"/>
            <p:cNvSpPr/>
            <p:nvPr/>
          </p:nvSpPr>
          <p:spPr>
            <a:xfrm>
              <a:off x="3878" y="2985"/>
              <a:ext cx="136" cy="90"/>
            </a:xfrm>
            <a:prstGeom prst="line">
              <a:avLst/>
            </a:prstGeom>
            <a:ln w="762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92" name="Line 20"/>
            <p:cNvSpPr/>
            <p:nvPr/>
          </p:nvSpPr>
          <p:spPr>
            <a:xfrm>
              <a:off x="4014" y="2758"/>
              <a:ext cx="136" cy="90"/>
            </a:xfrm>
            <a:prstGeom prst="line">
              <a:avLst/>
            </a:prstGeom>
            <a:ln w="762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93" name="Line 21"/>
            <p:cNvSpPr/>
            <p:nvPr/>
          </p:nvSpPr>
          <p:spPr>
            <a:xfrm>
              <a:off x="4150" y="2531"/>
              <a:ext cx="136" cy="90"/>
            </a:xfrm>
            <a:prstGeom prst="line">
              <a:avLst/>
            </a:prstGeom>
            <a:ln w="762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94" name="Line 22"/>
            <p:cNvSpPr/>
            <p:nvPr/>
          </p:nvSpPr>
          <p:spPr>
            <a:xfrm>
              <a:off x="4241" y="2304"/>
              <a:ext cx="181" cy="91"/>
            </a:xfrm>
            <a:prstGeom prst="line">
              <a:avLst/>
            </a:prstGeom>
            <a:ln w="762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95" name="Line 23"/>
            <p:cNvSpPr/>
            <p:nvPr/>
          </p:nvSpPr>
          <p:spPr>
            <a:xfrm>
              <a:off x="4377" y="2078"/>
              <a:ext cx="181" cy="45"/>
            </a:xfrm>
            <a:prstGeom prst="line">
              <a:avLst/>
            </a:prstGeom>
            <a:ln w="762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5396" name="Text Box 30"/>
          <p:cNvSpPr txBox="1"/>
          <p:nvPr/>
        </p:nvSpPr>
        <p:spPr>
          <a:xfrm>
            <a:off x="4694635" y="3913584"/>
            <a:ext cx="957263" cy="391478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1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endParaRPr lang="zh-CN" altLang="en-US" sz="21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712668" y="2677522"/>
            <a:ext cx="3429000" cy="1179990"/>
          </a:xfrm>
          <a:prstGeom prst="rect">
            <a:avLst/>
          </a:prstGeom>
          <a:blipFill rotWithShape="1">
            <a:blip r:embed="rId3" cstate="email"/>
            <a:stretch>
              <a:fillRect/>
            </a:stretch>
          </a:blipFill>
        </p:spPr>
        <p:txBody>
          <a:bodyPr lIns="68580" tIns="34290" rIns="68580" bIns="34290"/>
          <a:lstStyle/>
          <a:p>
            <a:pPr>
              <a:defRPr/>
            </a:pPr>
            <a:r>
              <a:rPr lang="zh-CN" altLang="en-US">
                <a:noFill/>
              </a:rPr>
              <a:t> </a:t>
            </a:r>
          </a:p>
        </p:txBody>
      </p:sp>
      <p:sp>
        <p:nvSpPr>
          <p:cNvPr id="33" name="矩形 32"/>
          <p:cNvSpPr/>
          <p:nvPr/>
        </p:nvSpPr>
        <p:spPr>
          <a:xfrm>
            <a:off x="14318" y="9027"/>
            <a:ext cx="856645" cy="284693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课堂探究</a:t>
            </a:r>
            <a:endParaRPr lang="zh-CN" altLang="en-US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9"/>
          <p:cNvSpPr/>
          <p:nvPr/>
        </p:nvSpPr>
        <p:spPr>
          <a:xfrm>
            <a:off x="3249216" y="982266"/>
            <a:ext cx="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16392" name="Group 2"/>
          <p:cNvGrpSpPr/>
          <p:nvPr/>
        </p:nvGrpSpPr>
        <p:grpSpPr>
          <a:xfrm>
            <a:off x="3194448" y="3782616"/>
            <a:ext cx="4679156" cy="673894"/>
            <a:chOff x="1973" y="3339"/>
            <a:chExt cx="3991" cy="428"/>
          </a:xfrm>
        </p:grpSpPr>
        <p:sp>
          <p:nvSpPr>
            <p:cNvPr id="16393" name="AutoShape 3"/>
            <p:cNvSpPr/>
            <p:nvPr/>
          </p:nvSpPr>
          <p:spPr>
            <a:xfrm>
              <a:off x="2084" y="3339"/>
              <a:ext cx="3880" cy="409"/>
            </a:xfrm>
            <a:prstGeom prst="parallelogram">
              <a:avLst>
                <a:gd name="adj" fmla="val 237163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 dirty="0">
                <a:latin typeface="Calibri" panose="020F0502020204030204" pitchFamily="34" charset="0"/>
              </a:endParaRPr>
            </a:p>
          </p:txBody>
        </p:sp>
        <p:sp>
          <p:nvSpPr>
            <p:cNvPr id="16394" name="Line 4"/>
            <p:cNvSpPr/>
            <p:nvPr/>
          </p:nvSpPr>
          <p:spPr>
            <a:xfrm>
              <a:off x="1973" y="3747"/>
              <a:ext cx="3325" cy="20"/>
            </a:xfrm>
            <a:prstGeom prst="line">
              <a:avLst/>
            </a:prstGeom>
            <a:ln w="57150" cap="flat" cmpd="sng">
              <a:solidFill>
                <a:srgbClr val="9933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395" name="Line 5"/>
            <p:cNvSpPr/>
            <p:nvPr/>
          </p:nvSpPr>
          <p:spPr>
            <a:xfrm>
              <a:off x="2694" y="3520"/>
              <a:ext cx="2771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396" name="Line 6"/>
            <p:cNvSpPr/>
            <p:nvPr/>
          </p:nvSpPr>
          <p:spPr>
            <a:xfrm flipH="1">
              <a:off x="4467" y="3339"/>
              <a:ext cx="832" cy="40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397" name="Line 7"/>
            <p:cNvSpPr/>
            <p:nvPr/>
          </p:nvSpPr>
          <p:spPr>
            <a:xfrm flipH="1">
              <a:off x="2860" y="3339"/>
              <a:ext cx="997" cy="40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398" name="Line 8"/>
            <p:cNvSpPr/>
            <p:nvPr/>
          </p:nvSpPr>
          <p:spPr>
            <a:xfrm flipH="1">
              <a:off x="3746" y="3339"/>
              <a:ext cx="887" cy="40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6399" name="AutoShape 9"/>
          <p:cNvSpPr/>
          <p:nvPr/>
        </p:nvSpPr>
        <p:spPr>
          <a:xfrm>
            <a:off x="6756797" y="715566"/>
            <a:ext cx="585788" cy="3711178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rgbClr val="FF33CC"/>
              </a:gs>
              <a:gs pos="100000">
                <a:srgbClr val="76185E"/>
              </a:gs>
            </a:gsLst>
            <a:path path="rect">
              <a:fillToRect l="100000" t="100000"/>
            </a:path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68580" tIns="34290" rIns="68580" bIns="34290"/>
          <a:lstStyle/>
          <a:p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16400" name="Line 25"/>
          <p:cNvSpPr/>
          <p:nvPr/>
        </p:nvSpPr>
        <p:spPr>
          <a:xfrm>
            <a:off x="7181850" y="2026444"/>
            <a:ext cx="0" cy="2400300"/>
          </a:xfrm>
          <a:prstGeom prst="line">
            <a:avLst/>
          </a:prstGeom>
          <a:ln w="76200" cap="flat" cmpd="sng">
            <a:solidFill>
              <a:srgbClr val="66FF66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6401" name="Line 26"/>
          <p:cNvSpPr/>
          <p:nvPr/>
        </p:nvSpPr>
        <p:spPr>
          <a:xfrm flipV="1">
            <a:off x="3887391" y="4426744"/>
            <a:ext cx="3294459" cy="14288"/>
          </a:xfrm>
          <a:prstGeom prst="line">
            <a:avLst/>
          </a:prstGeom>
          <a:ln w="76200" cap="flat" cmpd="sng">
            <a:solidFill>
              <a:srgbClr val="FFFF66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6402" name="Arc 29"/>
          <p:cNvSpPr/>
          <p:nvPr/>
        </p:nvSpPr>
        <p:spPr>
          <a:xfrm>
            <a:off x="4419601" y="4070748"/>
            <a:ext cx="154781" cy="359569"/>
          </a:xfrm>
          <a:custGeom>
            <a:avLst/>
            <a:gdLst>
              <a:gd name="txL" fmla="*/ 0 w 20964"/>
              <a:gd name="txT" fmla="*/ 0 h 21694"/>
              <a:gd name="txR" fmla="*/ 20964 w 20964"/>
              <a:gd name="txB" fmla="*/ 21694 h 21694"/>
            </a:gdLst>
            <a:ahLst/>
            <a:cxnLst>
              <a:cxn ang="0">
                <a:pos x="0" y="0"/>
              </a:cxn>
              <a:cxn ang="0">
                <a:pos x="206375" y="361950"/>
              </a:cxn>
              <a:cxn ang="0">
                <a:pos x="-3052" y="358863"/>
              </a:cxn>
            </a:cxnLst>
            <a:rect l="txL" t="txT" r="txR" b="txB"/>
            <a:pathLst>
              <a:path w="20964" h="21694" fill="none">
                <a:moveTo>
                  <a:pt x="1" y="-88"/>
                </a:moveTo>
                <a:cubicBezTo>
                  <a:pt x="11807" y="82"/>
                  <a:pt x="21289" y="9702"/>
                  <a:pt x="21289" y="21509"/>
                </a:cubicBezTo>
                <a:cubicBezTo>
                  <a:pt x="21289" y="21571"/>
                  <a:pt x="21288" y="21634"/>
                  <a:pt x="21288" y="21696"/>
                </a:cubicBezTo>
              </a:path>
              <a:path w="20964" h="21694" stroke="0">
                <a:moveTo>
                  <a:pt x="1" y="-88"/>
                </a:moveTo>
                <a:cubicBezTo>
                  <a:pt x="11807" y="82"/>
                  <a:pt x="21289" y="9702"/>
                  <a:pt x="21289" y="21509"/>
                </a:cubicBezTo>
                <a:cubicBezTo>
                  <a:pt x="21289" y="21571"/>
                  <a:pt x="21288" y="21634"/>
                  <a:pt x="21288" y="21696"/>
                </a:cubicBezTo>
                <a:lnTo>
                  <a:pt x="-310" y="21509"/>
                </a:lnTo>
                <a:close/>
              </a:path>
            </a:pathLst>
          </a:custGeom>
          <a:noFill/>
          <a:ln w="76200" cap="flat" cmpd="sng">
            <a:solidFill>
              <a:srgbClr val="FF000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80" tIns="34290" rIns="68580" bIns="34290"/>
          <a:lstStyle/>
          <a:p>
            <a:endParaRPr lang="zh-CN" altLang="en-US"/>
          </a:p>
        </p:txBody>
      </p:sp>
      <p:grpSp>
        <p:nvGrpSpPr>
          <p:cNvPr id="16403" name="Group 10"/>
          <p:cNvGrpSpPr/>
          <p:nvPr/>
        </p:nvGrpSpPr>
        <p:grpSpPr>
          <a:xfrm rot="1959768">
            <a:off x="4526757" y="556022"/>
            <a:ext cx="2021681" cy="4800600"/>
            <a:chOff x="3107" y="1272"/>
            <a:chExt cx="1724" cy="3048"/>
          </a:xfrm>
        </p:grpSpPr>
        <p:sp>
          <p:nvSpPr>
            <p:cNvPr id="16404" name="Line 11"/>
            <p:cNvSpPr/>
            <p:nvPr/>
          </p:nvSpPr>
          <p:spPr>
            <a:xfrm flipH="1">
              <a:off x="3107" y="1507"/>
              <a:ext cx="1542" cy="2586"/>
            </a:xfrm>
            <a:prstGeom prst="line">
              <a:avLst/>
            </a:prstGeom>
            <a:ln w="762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05" name="Line 12"/>
            <p:cNvSpPr/>
            <p:nvPr/>
          </p:nvSpPr>
          <p:spPr>
            <a:xfrm>
              <a:off x="4699" y="1272"/>
              <a:ext cx="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06" name="Line 13"/>
            <p:cNvSpPr/>
            <p:nvPr/>
          </p:nvSpPr>
          <p:spPr>
            <a:xfrm flipH="1">
              <a:off x="3289" y="1507"/>
              <a:ext cx="1542" cy="2813"/>
            </a:xfrm>
            <a:prstGeom prst="line">
              <a:avLst/>
            </a:prstGeom>
            <a:ln w="762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07" name="Line 14"/>
            <p:cNvSpPr/>
            <p:nvPr/>
          </p:nvSpPr>
          <p:spPr>
            <a:xfrm>
              <a:off x="3289" y="3775"/>
              <a:ext cx="181" cy="136"/>
            </a:xfrm>
            <a:prstGeom prst="line">
              <a:avLst/>
            </a:prstGeom>
            <a:ln w="762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08" name="Line 15"/>
            <p:cNvSpPr/>
            <p:nvPr/>
          </p:nvSpPr>
          <p:spPr>
            <a:xfrm>
              <a:off x="3425" y="3549"/>
              <a:ext cx="181" cy="135"/>
            </a:xfrm>
            <a:prstGeom prst="line">
              <a:avLst/>
            </a:prstGeom>
            <a:ln w="762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09" name="Line 16"/>
            <p:cNvSpPr/>
            <p:nvPr/>
          </p:nvSpPr>
          <p:spPr>
            <a:xfrm>
              <a:off x="3561" y="3367"/>
              <a:ext cx="181" cy="91"/>
            </a:xfrm>
            <a:prstGeom prst="line">
              <a:avLst/>
            </a:prstGeom>
            <a:ln w="762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10" name="Line 17"/>
            <p:cNvSpPr/>
            <p:nvPr/>
          </p:nvSpPr>
          <p:spPr>
            <a:xfrm>
              <a:off x="3697" y="3140"/>
              <a:ext cx="181" cy="91"/>
            </a:xfrm>
            <a:prstGeom prst="line">
              <a:avLst/>
            </a:prstGeom>
            <a:ln w="762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11" name="Line 18"/>
            <p:cNvSpPr/>
            <p:nvPr/>
          </p:nvSpPr>
          <p:spPr>
            <a:xfrm>
              <a:off x="3833" y="2914"/>
              <a:ext cx="136" cy="90"/>
            </a:xfrm>
            <a:prstGeom prst="line">
              <a:avLst/>
            </a:prstGeom>
            <a:ln w="762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12" name="Line 19"/>
            <p:cNvSpPr/>
            <p:nvPr/>
          </p:nvSpPr>
          <p:spPr>
            <a:xfrm>
              <a:off x="3969" y="2687"/>
              <a:ext cx="136" cy="90"/>
            </a:xfrm>
            <a:prstGeom prst="line">
              <a:avLst/>
            </a:prstGeom>
            <a:ln w="762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13" name="Line 20"/>
            <p:cNvSpPr/>
            <p:nvPr/>
          </p:nvSpPr>
          <p:spPr>
            <a:xfrm>
              <a:off x="4105" y="2460"/>
              <a:ext cx="136" cy="90"/>
            </a:xfrm>
            <a:prstGeom prst="line">
              <a:avLst/>
            </a:prstGeom>
            <a:ln w="762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14" name="Line 21"/>
            <p:cNvSpPr/>
            <p:nvPr/>
          </p:nvSpPr>
          <p:spPr>
            <a:xfrm>
              <a:off x="4241" y="2233"/>
              <a:ext cx="136" cy="90"/>
            </a:xfrm>
            <a:prstGeom prst="line">
              <a:avLst/>
            </a:prstGeom>
            <a:ln w="762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15" name="Line 22"/>
            <p:cNvSpPr/>
            <p:nvPr/>
          </p:nvSpPr>
          <p:spPr>
            <a:xfrm>
              <a:off x="4332" y="2006"/>
              <a:ext cx="181" cy="91"/>
            </a:xfrm>
            <a:prstGeom prst="line">
              <a:avLst/>
            </a:prstGeom>
            <a:ln w="762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16" name="Line 23"/>
            <p:cNvSpPr/>
            <p:nvPr/>
          </p:nvSpPr>
          <p:spPr>
            <a:xfrm>
              <a:off x="4468" y="1780"/>
              <a:ext cx="181" cy="45"/>
            </a:xfrm>
            <a:prstGeom prst="line">
              <a:avLst/>
            </a:prstGeom>
            <a:ln w="762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6417" name="Text Box 30"/>
          <p:cNvSpPr txBox="1"/>
          <p:nvPr/>
        </p:nvSpPr>
        <p:spPr>
          <a:xfrm>
            <a:off x="4694635" y="3913584"/>
            <a:ext cx="957263" cy="391478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1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endParaRPr lang="zh-CN" altLang="en-US" sz="21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418" name="Text Box 27"/>
          <p:cNvSpPr txBox="1"/>
          <p:nvPr/>
        </p:nvSpPr>
        <p:spPr>
          <a:xfrm>
            <a:off x="4949429" y="4498181"/>
            <a:ext cx="1541859" cy="284693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水平宽度</a:t>
            </a: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419" name="Text Box 28"/>
          <p:cNvSpPr txBox="1"/>
          <p:nvPr/>
        </p:nvSpPr>
        <p:spPr>
          <a:xfrm>
            <a:off x="6746379" y="2718197"/>
            <a:ext cx="461665" cy="2065734"/>
          </a:xfrm>
          <a:prstGeom prst="rect">
            <a:avLst/>
          </a:prstGeom>
          <a:noFill/>
          <a:ln w="9525">
            <a:noFill/>
          </a:ln>
        </p:spPr>
        <p:txBody>
          <a:bodyPr vert="eaVert"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100" b="1" dirty="0">
                <a:solidFill>
                  <a:srgbClr val="66FF6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铅直高度</a:t>
            </a:r>
            <a:r>
              <a:rPr lang="en-US" altLang="zh-CN" sz="2100" b="1">
                <a:solidFill>
                  <a:srgbClr val="66FF6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</a:t>
            </a:r>
            <a:endParaRPr lang="zh-CN" altLang="en-US" sz="2100" b="1" dirty="0">
              <a:solidFill>
                <a:srgbClr val="66FF6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420" name="Text Box 24"/>
          <p:cNvSpPr txBox="1"/>
          <p:nvPr/>
        </p:nvSpPr>
        <p:spPr>
          <a:xfrm>
            <a:off x="1572816" y="857251"/>
            <a:ext cx="3980259" cy="1146468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梯子在上升变</a:t>
            </a:r>
            <a:r>
              <a:rPr lang="zh-CN" altLang="en-US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陡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过程中，</a:t>
            </a:r>
            <a:r>
              <a:rPr lang="zh-CN" altLang="en-US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倾斜角、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铅直高度、水平宽度是如何变化的？</a:t>
            </a:r>
            <a:endParaRPr lang="en-US" altLang="zh-CN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不防设定梯子的长度为</a:t>
            </a:r>
            <a:r>
              <a:rPr lang="en-US" altLang="zh-CN" b="1" i="1">
                <a:latin typeface="Times New Roman" panose="02020603050405020304" pitchFamily="18" charset="0"/>
                <a:ea typeface="微软雅黑" panose="020B0503020204020204" pitchFamily="34" charset="-122"/>
              </a:rPr>
              <a:t>l</a:t>
            </a:r>
            <a:r>
              <a:rPr lang="zh-CN" altLang="en-US" b="1" i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，</a:t>
            </a:r>
            <a:r>
              <a:rPr lang="zh-CN" altLang="en-US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注意</a:t>
            </a:r>
            <a:r>
              <a:rPr lang="en-US" altLang="zh-CN" b="1" i="1">
                <a:latin typeface="Times New Roman" panose="02020603050405020304" pitchFamily="18" charset="0"/>
                <a:ea typeface="微软雅黑" panose="020B0503020204020204" pitchFamily="34" charset="-122"/>
              </a:rPr>
              <a:t>h</a:t>
            </a:r>
            <a:r>
              <a:rPr lang="zh-CN" altLang="en-US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和</a:t>
            </a:r>
            <a:r>
              <a:rPr lang="en-US" altLang="zh-CN" b="1" i="1">
                <a:latin typeface="Times New Roman" panose="02020603050405020304" pitchFamily="18" charset="0"/>
                <a:ea typeface="微软雅黑" panose="020B0503020204020204" pitchFamily="34" charset="-122"/>
              </a:rPr>
              <a:t>d</a:t>
            </a:r>
            <a:r>
              <a:rPr lang="zh-CN" altLang="en-US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的变化</a:t>
            </a:r>
          </a:p>
        </p:txBody>
      </p:sp>
      <p:sp>
        <p:nvSpPr>
          <p:cNvPr id="45" name="矩形 4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712668" y="2677522"/>
            <a:ext cx="3429000" cy="1179990"/>
          </a:xfrm>
          <a:prstGeom prst="rect">
            <a:avLst/>
          </a:prstGeom>
          <a:blipFill rotWithShape="1">
            <a:blip r:embed="rId3" cstate="email"/>
            <a:stretch>
              <a:fillRect/>
            </a:stretch>
          </a:blipFill>
        </p:spPr>
        <p:txBody>
          <a:bodyPr lIns="68580" tIns="34290" rIns="68580" bIns="34290"/>
          <a:lstStyle/>
          <a:p>
            <a:pPr>
              <a:defRPr/>
            </a:pPr>
            <a:r>
              <a:rPr lang="zh-CN" altLang="en-US">
                <a:noFill/>
              </a:rPr>
              <a:t> </a:t>
            </a:r>
          </a:p>
        </p:txBody>
      </p:sp>
      <p:sp>
        <p:nvSpPr>
          <p:cNvPr id="33" name="矩形 32"/>
          <p:cNvSpPr/>
          <p:nvPr/>
        </p:nvSpPr>
        <p:spPr>
          <a:xfrm>
            <a:off x="14318" y="9027"/>
            <a:ext cx="856645" cy="284693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课堂探究</a:t>
            </a:r>
            <a:endParaRPr lang="zh-CN" altLang="en-US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DOCER_TEMPLATE_OPEN_ONCE_MARK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20187308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2018730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20187308"/>
  <p:tag name="KSO_WM_TEMPLATE_THUMBS_INDEX" val="1、2、3、6、8、10、11、12、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2018730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2018730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20187308"/>
  <p:tag name="KSO_WM_TEMPLATE_THUMBS_INDEX" val="1、2、3、6、8、10、11、12、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187308_1"/>
  <p:tag name="KSO_WM_SLIDE_TYPE" val="title"/>
  <p:tag name="KSO_WM_SLIDE_SUBTYPE" val="pureTxt"/>
  <p:tag name="KSO_WM_SLIDE_ITEM_CNT" val="2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TEMPLATE_THUMBS_INDEX" val="1、2、3、6、8、10、11、12、15"/>
  <p:tag name="KSO_WM_SLIDE_MODEL_TYPE" val="cover"/>
  <p:tag name="KSO_WM_SPECIAL_SOURCE" val="bdnul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heme/theme1.xml><?xml version="1.0" encoding="utf-8"?>
<a:theme xmlns:a="http://schemas.openxmlformats.org/drawingml/2006/main" name="WWW.2PPT.COM&#10;">
  <a:themeElements>
    <a:clrScheme name="2019空白演示文档">
      <a:dk1>
        <a:srgbClr val="000000"/>
      </a:dk1>
      <a:lt1>
        <a:srgbClr val="FFFFFF"/>
      </a:lt1>
      <a:dk2>
        <a:srgbClr val="E6E4E4"/>
      </a:dk2>
      <a:lt2>
        <a:srgbClr val="FFFFFF"/>
      </a:lt2>
      <a:accent1>
        <a:srgbClr val="477DEA"/>
      </a:accent1>
      <a:accent2>
        <a:srgbClr val="9B9B9B"/>
      </a:accent2>
      <a:accent3>
        <a:srgbClr val="F3B745"/>
      </a:accent3>
      <a:accent4>
        <a:srgbClr val="477EE7"/>
      </a:accent4>
      <a:accent5>
        <a:srgbClr val="4BA151"/>
      </a:accent5>
      <a:accent6>
        <a:srgbClr val="E9403C"/>
      </a:accent6>
      <a:hlink>
        <a:srgbClr val="0563C1"/>
      </a:hlink>
      <a:folHlink>
        <a:srgbClr val="954D72"/>
      </a:folHlink>
    </a:clrScheme>
    <a:fontScheme name="2019空白演示文档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2PPT.COM&#10; ">
  <a:themeElements>
    <a:clrScheme name="2019空白演示文档">
      <a:dk1>
        <a:srgbClr val="000000"/>
      </a:dk1>
      <a:lt1>
        <a:srgbClr val="FFFFFF"/>
      </a:lt1>
      <a:dk2>
        <a:srgbClr val="E6E4E4"/>
      </a:dk2>
      <a:lt2>
        <a:srgbClr val="FFFFFF"/>
      </a:lt2>
      <a:accent1>
        <a:srgbClr val="477DEA"/>
      </a:accent1>
      <a:accent2>
        <a:srgbClr val="9B9B9B"/>
      </a:accent2>
      <a:accent3>
        <a:srgbClr val="F3B745"/>
      </a:accent3>
      <a:accent4>
        <a:srgbClr val="477EE7"/>
      </a:accent4>
      <a:accent5>
        <a:srgbClr val="4BA151"/>
      </a:accent5>
      <a:accent6>
        <a:srgbClr val="E9403C"/>
      </a:accent6>
      <a:hlink>
        <a:srgbClr val="0563C1"/>
      </a:hlink>
      <a:folHlink>
        <a:srgbClr val="954D72"/>
      </a:folHlink>
    </a:clrScheme>
    <a:fontScheme name="2019空白演示文档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1046</Words>
  <Application>Microsoft Office PowerPoint</Application>
  <PresentationFormat>全屏显示(16:9)</PresentationFormat>
  <Paragraphs>191</Paragraphs>
  <Slides>21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4</vt:i4>
      </vt:variant>
      <vt:variant>
        <vt:lpstr>幻灯片标题</vt:lpstr>
      </vt:variant>
      <vt:variant>
        <vt:i4>21</vt:i4>
      </vt:variant>
    </vt:vector>
  </HeadingPairs>
  <TitlesOfParts>
    <vt:vector size="40" baseType="lpstr">
      <vt:lpstr>等线</vt:lpstr>
      <vt:lpstr>黑体</vt:lpstr>
      <vt:lpstr>华文楷体</vt:lpstr>
      <vt:lpstr>华文中宋</vt:lpstr>
      <vt:lpstr>楷体_GB2312</vt:lpstr>
      <vt:lpstr>隶书</vt:lpstr>
      <vt:lpstr>宋体</vt:lpstr>
      <vt:lpstr>微软雅黑</vt:lpstr>
      <vt:lpstr>Arial</vt:lpstr>
      <vt:lpstr>Calibri</vt:lpstr>
      <vt:lpstr>Tahoma</vt:lpstr>
      <vt:lpstr>Times New Roman</vt:lpstr>
      <vt:lpstr>Wingdings</vt:lpstr>
      <vt:lpstr>WWW.2PPT.COM
</vt:lpstr>
      <vt:lpstr>WWW.2PPT.COM
 </vt:lpstr>
      <vt:lpstr>Equation.3</vt:lpstr>
      <vt:lpstr>Equation</vt:lpstr>
      <vt:lpstr>公式</vt:lpstr>
      <vt:lpstr>Equation.DSMT4</vt:lpstr>
      <vt:lpstr>PowerPoint 演示文稿</vt:lpstr>
      <vt:lpstr>PowerPoint 演示文稿</vt:lpstr>
      <vt:lpstr>PowerPoint 演示文稿</vt:lpstr>
      <vt:lpstr>正弦与余弦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www.ppt818.com</dc:title>
  <dc:subject>www.ppt818.com</dc:subject>
  <dc:creator>www.ppt818.com</dc:creator>
  <dc:description>www.ppt818.com-提供资源下载</dc:description>
  <cp:lastModifiedBy>Windows 用户</cp:lastModifiedBy>
  <cp:revision>2</cp:revision>
  <dcterms:created xsi:type="dcterms:W3CDTF">2017-08-03T09:01:00Z</dcterms:created>
  <dcterms:modified xsi:type="dcterms:W3CDTF">2023-01-16T14:47:09Z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2052-11.1.0.11194</vt:lpwstr>
  </property>
  <property fmtid="{D5CDD505-2E9C-101B-9397-08002B2CF9AE}" pid="3" name="ICV">
    <vt:lpwstr>4DE17D2DA40C4CFE90411C3A38FB7ECC</vt:lpwstr>
  </property>
  <property fmtid="{A09F084E-AD41-489F-8076-AA5BE3082BCA}" pid="100">
    <vt:ui4>5</vt:ui4>
  </property>
  <property fmtid="{64440492-4C8B-11D1-8B70-080036B11A03}" pid="11">
    <vt:lpwstr>www.2ppt.com-爱PPT提供资源下载</vt:lpwstr>
  </property>
</Properties>
</file>