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handoutMasterIdLst>
    <p:handoutMasterId r:id="rId71"/>
  </p:handoutMasterIdLst>
  <p:sldIdLst>
    <p:sldId id="502" r:id="rId2"/>
    <p:sldId id="434" r:id="rId3"/>
    <p:sldId id="435" r:id="rId4"/>
    <p:sldId id="436" r:id="rId5"/>
    <p:sldId id="437" r:id="rId6"/>
    <p:sldId id="438" r:id="rId7"/>
    <p:sldId id="439" r:id="rId8"/>
    <p:sldId id="440" r:id="rId9"/>
    <p:sldId id="441"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495" r:id="rId63"/>
    <p:sldId id="496" r:id="rId64"/>
    <p:sldId id="497" r:id="rId65"/>
    <p:sldId id="498" r:id="rId66"/>
    <p:sldId id="499" r:id="rId67"/>
    <p:sldId id="500" r:id="rId68"/>
    <p:sldId id="501" r:id="rId69"/>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30" d="100"/>
          <a:sy n="130" d="100"/>
        </p:scale>
        <p:origin x="-1074" y="-486"/>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90BBA0C3-830D-47B3-BD64-B589C7F59378}"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270C60D6-3ACB-44C5-AD5F-044620AE186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069D0CBA-45A7-4524-9FF6-357DF73B3786}"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01371067-5620-43FD-9A58-906EBB33E44C}"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411740" y="1707646"/>
            <a:ext cx="5850731"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cs typeface="Courier New" panose="02070309020205020404"/>
              </a:rPr>
              <a:t>Unit 2</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cs typeface="Courier New" panose="02070309020205020404"/>
              </a:rPr>
              <a:t>Making a difference</a:t>
            </a:r>
            <a:endParaRPr lang="zh-CN" altLang="zh-CN" dirty="0">
              <a:latin typeface="宋体" panose="02010600030101010101" pitchFamily="2" charset="-122"/>
              <a:cs typeface="Courier New" panose="02070309020205020404" pitchFamily="49" charset="0"/>
            </a:endParaRPr>
          </a:p>
        </p:txBody>
      </p:sp>
      <p:sp>
        <p:nvSpPr>
          <p:cNvPr id="3" name="矩形 1"/>
          <p:cNvSpPr>
            <a:spLocks noChangeArrowheads="1"/>
          </p:cNvSpPr>
          <p:nvPr/>
        </p:nvSpPr>
        <p:spPr bwMode="auto">
          <a:xfrm>
            <a:off x="359569" y="3219828"/>
            <a:ext cx="8498681"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smtClean="0">
                <a:latin typeface="宋体" panose="02010600030101010101" pitchFamily="2" charset="-122"/>
                <a:cs typeface="Times New Roman" panose="02020603050405020304"/>
              </a:rPr>
              <a:t>Ⅰ</a:t>
            </a:r>
            <a:r>
              <a:rPr lang="en-US" altLang="zh-CN" sz="2400" kern="100" dirty="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Starting </a:t>
            </a:r>
            <a:r>
              <a:rPr lang="en-US" altLang="zh-CN" sz="2400" b="1" kern="100" dirty="0">
                <a:latin typeface="Times New Roman" panose="02020603050405020304"/>
                <a:cs typeface="Courier New" panose="02070309020205020404"/>
              </a:rPr>
              <a:t>out &amp; Understanding ideas</a:t>
            </a:r>
            <a:endParaRPr lang="zh-CN" altLang="zh-CN" sz="800" dirty="0">
              <a:latin typeface="宋体" panose="02010600030101010101" pitchFamily="2" charset="-122"/>
              <a:cs typeface="Courier New" panose="02070309020205020404" pitchFamily="49" charset="0"/>
            </a:endParaRPr>
          </a:p>
        </p:txBody>
      </p:sp>
      <p:sp>
        <p:nvSpPr>
          <p:cNvPr id="4" name="矩形 3"/>
          <p:cNvSpPr/>
          <p:nvPr/>
        </p:nvSpPr>
        <p:spPr>
          <a:xfrm>
            <a:off x="35454" y="4515984"/>
            <a:ext cx="9073092"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教材原文呈现"/>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4325" y="591741"/>
            <a:ext cx="8570119"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314325" y="1168004"/>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The Well that Changed the World</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As a six-year-old Canadian schoolboy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had trouble believing the words (1)spoken by his teacher that many people in developing African countries couldn’t get enough clean </a:t>
            </a:r>
            <a:r>
              <a:rPr lang="en-US" altLang="zh-CN" kern="100" dirty="0" err="1">
                <a:latin typeface="Times New Roman" panose="02020603050405020304"/>
                <a:cs typeface="Courier New" panose="02070309020205020404"/>
              </a:rPr>
              <a:t>water.He</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looked across</a:t>
            </a:r>
            <a:r>
              <a:rPr lang="en-US" altLang="zh-CN" kern="100" dirty="0">
                <a:latin typeface="Times New Roman" panose="02020603050405020304"/>
                <a:cs typeface="Courier New" panose="02070309020205020404"/>
              </a:rPr>
              <a:t> the classroom at the drinking </a:t>
            </a:r>
            <a:r>
              <a:rPr lang="en-US" altLang="zh-CN" b="1" kern="100" dirty="0" err="1">
                <a:latin typeface="Times New Roman" panose="02020603050405020304"/>
                <a:cs typeface="Courier New" panose="02070309020205020404"/>
              </a:rPr>
              <a:t>fountain</a:t>
            </a:r>
            <a:r>
              <a:rPr lang="en-US" altLang="zh-CN" kern="100" dirty="0" err="1">
                <a:latin typeface="Times New Roman" panose="02020603050405020304"/>
                <a:cs typeface="Courier New" panose="02070309020205020404"/>
              </a:rPr>
              <a:t>.It</a:t>
            </a:r>
            <a:r>
              <a:rPr lang="en-US" altLang="zh-CN" kern="100" dirty="0">
                <a:latin typeface="Times New Roman" panose="02020603050405020304"/>
                <a:cs typeface="Courier New" panose="02070309020205020404"/>
              </a:rPr>
              <a:t> was very close—only ten </a:t>
            </a:r>
            <a:r>
              <a:rPr lang="en-US" altLang="zh-CN" b="1" kern="100" dirty="0">
                <a:latin typeface="Times New Roman" panose="02020603050405020304"/>
                <a:cs typeface="Courier New" panose="02070309020205020404"/>
              </a:rPr>
              <a:t>steps</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away.So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asked himself</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Why do some African children have to walk ten </a:t>
            </a:r>
            <a:r>
              <a:rPr lang="en-US" altLang="zh-CN" kern="100" dirty="0" err="1">
                <a:latin typeface="Times New Roman" panose="02020603050405020304"/>
                <a:cs typeface="Courier New" panose="02070309020205020404"/>
              </a:rPr>
              <a:t>kilometres</a:t>
            </a:r>
            <a:r>
              <a:rPr lang="en-US" altLang="zh-CN" kern="100" dirty="0">
                <a:latin typeface="Times New Roman" panose="02020603050405020304"/>
                <a:cs typeface="Courier New" panose="02070309020205020404"/>
              </a:rPr>
              <a:t> (2)to get water every 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why is the water (3)so dirty that it makes them </a:t>
            </a:r>
            <a:r>
              <a:rPr lang="en-US" altLang="zh-CN" b="1" kern="100" dirty="0">
                <a:latin typeface="Times New Roman" panose="02020603050405020304"/>
                <a:cs typeface="Courier New" panose="02070309020205020404"/>
              </a:rPr>
              <a:t>sick</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Young Ryan thought</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Life is easy for 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hard for those people.(4)Why don’t I help</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790575"/>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(5)</a:t>
            </a:r>
            <a:r>
              <a:rPr lang="en-US" altLang="zh-CN" b="1" kern="100" dirty="0">
                <a:latin typeface="Times New Roman" panose="02020603050405020304"/>
                <a:cs typeface="Courier New" panose="02070309020205020404"/>
              </a:rPr>
              <a:t>At first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his plan was to earn money to build a single </a:t>
            </a:r>
            <a:r>
              <a:rPr lang="en-US" altLang="zh-CN" b="1" kern="100" dirty="0">
                <a:latin typeface="Times New Roman" panose="02020603050405020304"/>
                <a:cs typeface="Courier New" panose="02070309020205020404"/>
              </a:rPr>
              <a:t>well somewhere</a:t>
            </a:r>
            <a:r>
              <a:rPr lang="en-US" altLang="zh-CN" kern="100" dirty="0">
                <a:latin typeface="Times New Roman" panose="02020603050405020304"/>
                <a:cs typeface="Courier New" panose="02070309020205020404"/>
              </a:rPr>
              <a:t> in </a:t>
            </a:r>
            <a:r>
              <a:rPr lang="en-US" altLang="zh-CN" kern="100" dirty="0" err="1">
                <a:latin typeface="Times New Roman" panose="02020603050405020304"/>
                <a:cs typeface="Courier New" panose="02070309020205020404"/>
              </a:rPr>
              <a:t>Africa.He</a:t>
            </a:r>
            <a:r>
              <a:rPr lang="en-US" altLang="zh-CN" kern="100" dirty="0">
                <a:latin typeface="Times New Roman" panose="02020603050405020304"/>
                <a:cs typeface="Courier New" panose="02070309020205020404"/>
              </a:rPr>
              <a:t> cleaned windows and did </a:t>
            </a:r>
            <a:r>
              <a:rPr lang="en-US" altLang="zh-CN" b="1" kern="100" dirty="0">
                <a:latin typeface="Times New Roman" panose="02020603050405020304"/>
                <a:cs typeface="Courier New" panose="02070309020205020404"/>
              </a:rPr>
              <a:t>gardening</a:t>
            </a:r>
            <a:r>
              <a:rPr lang="en-US" altLang="zh-CN" kern="100" dirty="0">
                <a:latin typeface="Times New Roman" panose="02020603050405020304"/>
                <a:cs typeface="Courier New" panose="02070309020205020404"/>
              </a:rPr>
              <a:t> for his family and </a:t>
            </a:r>
            <a:r>
              <a:rPr lang="en-US" altLang="zh-CN" kern="100" dirty="0" err="1">
                <a:latin typeface="Times New Roman" panose="02020603050405020304"/>
                <a:cs typeface="Courier New" panose="02070309020205020404"/>
              </a:rPr>
              <a:t>neighbours.He</a:t>
            </a:r>
            <a:r>
              <a:rPr lang="en-US" altLang="zh-CN" kern="100" dirty="0">
                <a:latin typeface="Times New Roman" panose="02020603050405020304"/>
                <a:cs typeface="Courier New" panose="02070309020205020404"/>
              </a:rPr>
              <a:t> soon reached his first </a:t>
            </a:r>
            <a:r>
              <a:rPr lang="en-US" altLang="zh-CN" b="1" kern="100" dirty="0">
                <a:latin typeface="Times New Roman" panose="02020603050405020304"/>
                <a:cs typeface="Courier New" panose="02070309020205020404"/>
              </a:rPr>
              <a:t>target</a:t>
            </a:r>
            <a:r>
              <a:rPr lang="en-US" altLang="zh-CN" kern="100" dirty="0">
                <a:latin typeface="Times New Roman" panose="02020603050405020304"/>
                <a:cs typeface="Courier New" panose="02070309020205020404"/>
              </a:rPr>
              <a:t> of $70</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(6)but when he gave the money to a </a:t>
            </a:r>
            <a:r>
              <a:rPr lang="en-US" altLang="zh-CN" b="1" kern="100" dirty="0">
                <a:latin typeface="Times New Roman" panose="02020603050405020304"/>
                <a:cs typeface="Courier New" panose="02070309020205020404"/>
              </a:rPr>
              <a:t>charity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was told that it actually cost $2</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 to build a </a:t>
            </a:r>
            <a:r>
              <a:rPr lang="en-US" altLang="zh-CN" kern="100" dirty="0" err="1">
                <a:latin typeface="Times New Roman" panose="02020603050405020304"/>
                <a:cs typeface="Courier New" panose="02070309020205020404"/>
              </a:rPr>
              <a:t>well.Seventy</a:t>
            </a:r>
            <a:r>
              <a:rPr lang="en-US" altLang="zh-CN" kern="100" dirty="0">
                <a:latin typeface="Times New Roman" panose="02020603050405020304"/>
                <a:cs typeface="Courier New" panose="02070309020205020404"/>
              </a:rPr>
              <a:t> dollars was only enough for a hand </a:t>
            </a:r>
            <a:r>
              <a:rPr lang="en-US" altLang="zh-CN" b="1" kern="100" dirty="0" err="1">
                <a:latin typeface="Times New Roman" panose="02020603050405020304"/>
                <a:cs typeface="Courier New" panose="02070309020205020404"/>
              </a:rPr>
              <a:t>pump</a:t>
            </a:r>
            <a:r>
              <a:rPr lang="en-US" altLang="zh-CN" kern="100" dirty="0" err="1">
                <a:latin typeface="Times New Roman" panose="02020603050405020304"/>
                <a:cs typeface="Courier New" panose="02070309020205020404"/>
              </a:rPr>
              <a:t>.Ryan</a:t>
            </a:r>
            <a:r>
              <a:rPr lang="en-US" altLang="zh-CN" kern="100" dirty="0">
                <a:latin typeface="Times New Roman" panose="02020603050405020304"/>
                <a:cs typeface="Courier New" panose="02070309020205020404"/>
              </a:rPr>
              <a:t> understood that a hand pump wouldn’t help the children.(7)What they needed was a well </a:t>
            </a:r>
            <a:r>
              <a:rPr lang="en-US" altLang="zh-CN" b="1" kern="100" dirty="0">
                <a:latin typeface="Times New Roman" panose="02020603050405020304"/>
                <a:cs typeface="Courier New" panose="02070309020205020404"/>
              </a:rPr>
              <a:t>dug</a:t>
            </a:r>
            <a:r>
              <a:rPr lang="en-US" altLang="zh-CN" kern="100" dirty="0">
                <a:latin typeface="Times New Roman" panose="02020603050405020304"/>
                <a:cs typeface="Courier New" panose="02070309020205020404"/>
              </a:rPr>
              <a:t> near their homes.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789385"/>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Two thousand dollars was a lot of money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Ryan didn’t give </a:t>
            </a:r>
            <a:r>
              <a:rPr lang="en-US" altLang="zh-CN" kern="100" dirty="0" err="1">
                <a:latin typeface="Times New Roman" panose="02020603050405020304"/>
                <a:cs typeface="Courier New" panose="02070309020205020404"/>
              </a:rPr>
              <a:t>up.He</a:t>
            </a:r>
            <a:r>
              <a:rPr lang="en-US" altLang="zh-CN" kern="100" dirty="0">
                <a:latin typeface="Times New Roman" panose="02020603050405020304"/>
                <a:cs typeface="Courier New" panose="02070309020205020404"/>
              </a:rPr>
              <a:t> was </a:t>
            </a:r>
            <a:r>
              <a:rPr lang="en-US" altLang="zh-CN" b="1" kern="100" dirty="0">
                <a:latin typeface="Times New Roman" panose="02020603050405020304"/>
                <a:cs typeface="Courier New" panose="02070309020205020404"/>
              </a:rPr>
              <a:t>determined</a:t>
            </a:r>
            <a:r>
              <a:rPr lang="en-US" altLang="zh-CN" kern="100" dirty="0">
                <a:latin typeface="Times New Roman" panose="02020603050405020304"/>
                <a:cs typeface="Courier New" panose="02070309020205020404"/>
              </a:rPr>
              <a:t> to help other children have clean </a:t>
            </a:r>
            <a:r>
              <a:rPr lang="en-US" altLang="zh-CN" kern="100" dirty="0" err="1">
                <a:latin typeface="Times New Roman" panose="02020603050405020304"/>
                <a:cs typeface="Courier New" panose="02070309020205020404"/>
              </a:rPr>
              <a:t>water.He</a:t>
            </a:r>
            <a:r>
              <a:rPr lang="en-US" altLang="zh-CN" kern="100" dirty="0">
                <a:latin typeface="Times New Roman" panose="02020603050405020304"/>
                <a:cs typeface="Courier New" panose="02070309020205020404"/>
              </a:rPr>
              <a:t> started to ask for help from his classmates and </a:t>
            </a:r>
            <a:r>
              <a:rPr lang="en-US" altLang="zh-CN" kern="100" dirty="0" err="1">
                <a:latin typeface="Times New Roman" panose="02020603050405020304"/>
                <a:cs typeface="Courier New" panose="02070309020205020404"/>
              </a:rPr>
              <a:t>neighbours</a:t>
            </a:r>
            <a:r>
              <a:rPr lang="en-US" altLang="zh-CN" kern="100" dirty="0">
                <a:latin typeface="Times New Roman" panose="02020603050405020304"/>
                <a:cs typeface="Courier New" panose="02070309020205020404"/>
              </a:rPr>
              <a:t> and </a:t>
            </a:r>
            <a:r>
              <a:rPr lang="en-US" altLang="zh-CN" b="1" kern="100" dirty="0">
                <a:latin typeface="Times New Roman" panose="02020603050405020304"/>
                <a:cs typeface="Courier New" panose="02070309020205020404"/>
              </a:rPr>
              <a:t>persuaded</a:t>
            </a:r>
            <a:r>
              <a:rPr lang="en-US" altLang="zh-CN" kern="100" dirty="0">
                <a:latin typeface="Times New Roman" panose="02020603050405020304"/>
                <a:cs typeface="Courier New" panose="02070309020205020404"/>
              </a:rPr>
              <a:t> them to donate </a:t>
            </a:r>
            <a:r>
              <a:rPr lang="en-US" altLang="zh-CN" kern="100" dirty="0" err="1">
                <a:latin typeface="Times New Roman" panose="02020603050405020304"/>
                <a:cs typeface="Courier New" panose="02070309020205020404"/>
              </a:rPr>
              <a:t>money.At</a:t>
            </a:r>
            <a:r>
              <a:rPr lang="en-US" altLang="zh-CN" kern="100" dirty="0">
                <a:latin typeface="Times New Roman" panose="02020603050405020304"/>
                <a:cs typeface="Courier New" panose="02070309020205020404"/>
              </a:rPr>
              <a:t> the same time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friend of Ryan’s mother helped make his story </a:t>
            </a:r>
            <a:r>
              <a:rPr lang="en-US" altLang="zh-CN" b="1" kern="100" dirty="0">
                <a:latin typeface="Times New Roman" panose="02020603050405020304"/>
                <a:cs typeface="Courier New" panose="02070309020205020404"/>
              </a:rPr>
              <a:t>go </a:t>
            </a:r>
            <a:r>
              <a:rPr lang="en-US" altLang="zh-CN" b="1" kern="100" dirty="0" err="1">
                <a:latin typeface="Times New Roman" panose="02020603050405020304"/>
                <a:cs typeface="Courier New" panose="02070309020205020404"/>
              </a:rPr>
              <a:t>public</a:t>
            </a:r>
            <a:r>
              <a:rPr lang="en-US" altLang="zh-CN" kern="100" dirty="0" err="1">
                <a:latin typeface="Times New Roman" panose="02020603050405020304"/>
                <a:cs typeface="Courier New" panose="02070309020205020404"/>
              </a:rPr>
              <a:t>.After</a:t>
            </a:r>
            <a:r>
              <a:rPr lang="en-US" altLang="zh-CN" kern="100" dirty="0">
                <a:latin typeface="Times New Roman" panose="02020603050405020304"/>
                <a:cs typeface="Courier New" panose="02070309020205020404"/>
              </a:rPr>
              <a:t> several months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had raised the $2</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(8)with which a well was built near a </a:t>
            </a:r>
            <a:r>
              <a:rPr lang="en-US" altLang="zh-CN" b="1" kern="100" dirty="0">
                <a:latin typeface="Times New Roman" panose="02020603050405020304"/>
                <a:cs typeface="Courier New" panose="02070309020205020404"/>
              </a:rPr>
              <a:t>primary</a:t>
            </a:r>
            <a:r>
              <a:rPr lang="en-US" altLang="zh-CN" kern="100" dirty="0">
                <a:latin typeface="Times New Roman" panose="02020603050405020304"/>
                <a:cs typeface="Courier New" panose="02070309020205020404"/>
              </a:rPr>
              <a:t> school in </a:t>
            </a:r>
            <a:r>
              <a:rPr lang="en-US" altLang="zh-CN" kern="100" dirty="0" err="1">
                <a:latin typeface="Times New Roman" panose="02020603050405020304"/>
                <a:cs typeface="Courier New" panose="02070309020205020404"/>
              </a:rPr>
              <a:t>Uganda.The</a:t>
            </a:r>
            <a:r>
              <a:rPr lang="en-US" altLang="zh-CN" kern="100" dirty="0">
                <a:latin typeface="Times New Roman" panose="02020603050405020304"/>
                <a:cs typeface="Courier New" panose="02070309020205020404"/>
              </a:rPr>
              <a:t> children at the school no longer needed to walk for hours to get </a:t>
            </a:r>
            <a:r>
              <a:rPr lang="en-US" altLang="zh-CN" kern="100" dirty="0" err="1">
                <a:latin typeface="Times New Roman" panose="02020603050405020304"/>
                <a:cs typeface="Courier New" panose="02070309020205020404"/>
              </a:rPr>
              <a:t>water.They</a:t>
            </a:r>
            <a:r>
              <a:rPr lang="en-US" altLang="zh-CN" kern="100" dirty="0">
                <a:latin typeface="Times New Roman" panose="02020603050405020304"/>
                <a:cs typeface="Courier New" panose="02070309020205020404"/>
              </a:rPr>
              <a:t> were </a:t>
            </a:r>
            <a:r>
              <a:rPr lang="en-US" altLang="zh-CN" b="1" kern="100" dirty="0">
                <a:latin typeface="Times New Roman" panose="02020603050405020304"/>
                <a:cs typeface="Courier New" panose="02070309020205020404"/>
              </a:rPr>
              <a:t>grateful</a:t>
            </a:r>
            <a:r>
              <a:rPr lang="en-US" altLang="zh-CN" kern="100" dirty="0">
                <a:latin typeface="Times New Roman" panose="02020603050405020304"/>
                <a:cs typeface="Courier New" panose="02070309020205020404"/>
              </a:rPr>
              <a:t> to him and invited him to visit.</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78607" y="416719"/>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In Uganda</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at last saw the finished well with his own </a:t>
            </a:r>
            <a:r>
              <a:rPr lang="en-US" altLang="zh-CN" kern="100" dirty="0" err="1">
                <a:latin typeface="Times New Roman" panose="02020603050405020304"/>
                <a:cs typeface="Courier New" panose="02070309020205020404"/>
              </a:rPr>
              <a:t>eyes.But</a:t>
            </a:r>
            <a:r>
              <a:rPr lang="en-US" altLang="zh-CN" kern="100" dirty="0">
                <a:latin typeface="Times New Roman" panose="02020603050405020304"/>
                <a:cs typeface="Courier New" panose="02070309020205020404"/>
              </a:rPr>
              <a:t> that was not </a:t>
            </a:r>
            <a:r>
              <a:rPr lang="en-US" altLang="zh-CN" kern="100" dirty="0" err="1">
                <a:latin typeface="Times New Roman" panose="02020603050405020304"/>
                <a:cs typeface="Courier New" panose="02070309020205020404"/>
              </a:rPr>
              <a:t>all.He</a:t>
            </a:r>
            <a:r>
              <a:rPr lang="en-US" altLang="zh-CN" kern="100" dirty="0">
                <a:latin typeface="Times New Roman" panose="02020603050405020304"/>
                <a:cs typeface="Courier New" panose="02070309020205020404"/>
              </a:rPr>
              <a:t> also saw hundreds of </a:t>
            </a:r>
            <a:r>
              <a:rPr lang="en-US" altLang="zh-CN" b="1" kern="100" dirty="0">
                <a:latin typeface="Times New Roman" panose="02020603050405020304"/>
                <a:cs typeface="Courier New" panose="02070309020205020404"/>
              </a:rPr>
              <a:t>delighted</a:t>
            </a:r>
            <a:r>
              <a:rPr lang="en-US" altLang="zh-CN" kern="100" dirty="0">
                <a:latin typeface="Times New Roman" panose="02020603050405020304"/>
                <a:cs typeface="Courier New" panose="02070309020205020404"/>
              </a:rPr>
              <a:t> students (9)who had </a:t>
            </a:r>
            <a:r>
              <a:rPr lang="en-US" altLang="zh-CN" b="1" kern="100" dirty="0">
                <a:latin typeface="Times New Roman" panose="02020603050405020304"/>
                <a:cs typeface="Courier New" panose="02070309020205020404"/>
              </a:rPr>
              <a:t>turned out</a:t>
            </a:r>
            <a:r>
              <a:rPr lang="en-US" altLang="zh-CN" kern="100" dirty="0">
                <a:latin typeface="Times New Roman" panose="02020603050405020304"/>
                <a:cs typeface="Courier New" panose="02070309020205020404"/>
              </a:rPr>
              <a:t> to welcome </a:t>
            </a:r>
            <a:r>
              <a:rPr lang="en-US" altLang="zh-CN" kern="100" dirty="0" err="1">
                <a:latin typeface="Times New Roman" panose="02020603050405020304"/>
                <a:cs typeface="Courier New" panose="02070309020205020404"/>
              </a:rPr>
              <a:t>him.They</a:t>
            </a:r>
            <a:r>
              <a:rPr lang="en-US" altLang="zh-CN" kern="100" dirty="0">
                <a:latin typeface="Times New Roman" panose="02020603050405020304"/>
                <a:cs typeface="Courier New" panose="02070309020205020404"/>
              </a:rPr>
              <a:t> sang and danced </a:t>
            </a:r>
            <a:r>
              <a:rPr lang="en-US" altLang="zh-CN" kern="100" dirty="0" err="1">
                <a:latin typeface="Times New Roman" panose="02020603050405020304"/>
                <a:cs typeface="Courier New" panose="02070309020205020404"/>
              </a:rPr>
              <a:t>happily.Some</a:t>
            </a:r>
            <a:r>
              <a:rPr lang="en-US" altLang="zh-CN" kern="100" dirty="0">
                <a:latin typeface="Times New Roman" panose="02020603050405020304"/>
                <a:cs typeface="Courier New" panose="02070309020205020404"/>
              </a:rPr>
              <a:t> even offered him food and </a:t>
            </a:r>
            <a:r>
              <a:rPr lang="en-US" altLang="zh-CN" kern="100" dirty="0" err="1">
                <a:latin typeface="Times New Roman" panose="02020603050405020304"/>
                <a:cs typeface="Courier New" panose="02070309020205020404"/>
              </a:rPr>
              <a:t>gifts.At</a:t>
            </a:r>
            <a:r>
              <a:rPr lang="en-US" altLang="zh-CN" kern="100" dirty="0">
                <a:latin typeface="Times New Roman" panose="02020603050405020304"/>
                <a:cs typeface="Courier New" panose="02070309020205020404"/>
              </a:rPr>
              <a:t> first Ryan was nervous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soon a great </a:t>
            </a:r>
            <a:r>
              <a:rPr lang="en-US" altLang="zh-CN" b="1" kern="100" dirty="0">
                <a:latin typeface="Times New Roman" panose="02020603050405020304"/>
                <a:cs typeface="Courier New" panose="02070309020205020404"/>
              </a:rPr>
              <a:t>warmth</a:t>
            </a:r>
            <a:r>
              <a:rPr lang="en-US" altLang="zh-CN" kern="100" dirty="0">
                <a:latin typeface="Times New Roman" panose="02020603050405020304"/>
                <a:cs typeface="Courier New" panose="02070309020205020404"/>
              </a:rPr>
              <a:t> filled </a:t>
            </a:r>
            <a:r>
              <a:rPr lang="en-US" altLang="zh-CN" kern="100" dirty="0" err="1">
                <a:latin typeface="Times New Roman" panose="02020603050405020304"/>
                <a:cs typeface="Courier New" panose="02070309020205020404"/>
              </a:rPr>
              <a:t>him.He</a:t>
            </a:r>
            <a:r>
              <a:rPr lang="en-US" altLang="zh-CN" kern="100" dirty="0">
                <a:latin typeface="Times New Roman" panose="02020603050405020304"/>
                <a:cs typeface="Courier New" panose="02070309020205020404"/>
              </a:rPr>
              <a:t> really had </a:t>
            </a:r>
            <a:r>
              <a:rPr lang="en-US" altLang="zh-CN" b="1" kern="100" dirty="0">
                <a:latin typeface="Times New Roman" panose="02020603050405020304"/>
                <a:cs typeface="Courier New" panose="02070309020205020404"/>
              </a:rPr>
              <a:t>made a difference</a:t>
            </a:r>
            <a:r>
              <a:rPr lang="en-US" altLang="zh-CN" kern="100" dirty="0">
                <a:latin typeface="Times New Roman" panose="02020603050405020304"/>
                <a:cs typeface="Courier New" panose="02070309020205020404"/>
              </a:rPr>
              <a:t> for these </a:t>
            </a:r>
            <a:r>
              <a:rPr lang="en-US" altLang="zh-CN" kern="100" dirty="0" err="1">
                <a:latin typeface="Times New Roman" panose="02020603050405020304"/>
                <a:cs typeface="Courier New" panose="02070309020205020404"/>
              </a:rPr>
              <a:t>children.He</a:t>
            </a:r>
            <a:r>
              <a:rPr lang="en-US" altLang="zh-CN" kern="100" dirty="0">
                <a:latin typeface="Times New Roman" panose="02020603050405020304"/>
                <a:cs typeface="Courier New" panose="02070309020205020404"/>
              </a:rPr>
              <a:t> broke into a  joyful smile.</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(10)Later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Ryan’s experience led him to </a:t>
            </a:r>
            <a:r>
              <a:rPr lang="en-US" altLang="zh-CN" b="1" kern="100" dirty="0">
                <a:latin typeface="Times New Roman" panose="02020603050405020304"/>
                <a:cs typeface="Courier New" panose="02070309020205020404"/>
              </a:rPr>
              <a:t>set up</a:t>
            </a:r>
            <a:r>
              <a:rPr lang="en-US" altLang="zh-CN" kern="100" dirty="0">
                <a:latin typeface="Times New Roman" panose="02020603050405020304"/>
                <a:cs typeface="Courier New" panose="02070309020205020404"/>
              </a:rPr>
              <a:t> a </a:t>
            </a:r>
            <a:r>
              <a:rPr lang="en-US" altLang="zh-CN" b="1" kern="100" dirty="0">
                <a:latin typeface="Times New Roman" panose="02020603050405020304"/>
                <a:cs typeface="Courier New" panose="02070309020205020404"/>
              </a:rPr>
              <a:t>foundation</a:t>
            </a:r>
            <a:r>
              <a:rPr lang="en-US" altLang="zh-CN" kern="100" dirty="0">
                <a:latin typeface="Times New Roman" panose="02020603050405020304"/>
                <a:cs typeface="Courier New" panose="02070309020205020404"/>
              </a:rPr>
              <a:t> to encourage more people to </a:t>
            </a:r>
            <a:r>
              <a:rPr lang="en-US" altLang="zh-CN" kern="100" dirty="0" err="1">
                <a:latin typeface="Times New Roman" panose="02020603050405020304"/>
                <a:cs typeface="Courier New" panose="02070309020205020404"/>
              </a:rPr>
              <a:t>help.Many</a:t>
            </a:r>
            <a:r>
              <a:rPr lang="en-US" altLang="zh-CN" kern="100" dirty="0">
                <a:latin typeface="Times New Roman" panose="02020603050405020304"/>
                <a:cs typeface="Courier New" panose="02070309020205020404"/>
              </a:rPr>
              <a:t> (11)</a:t>
            </a:r>
            <a:r>
              <a:rPr lang="en-US" altLang="zh-CN" b="1" kern="100" dirty="0">
                <a:latin typeface="Times New Roman" panose="02020603050405020304"/>
                <a:cs typeface="Courier New" panose="02070309020205020404"/>
              </a:rPr>
              <a:t>inspired</a:t>
            </a:r>
            <a:r>
              <a:rPr lang="en-US" altLang="zh-CN" kern="100" dirty="0">
                <a:latin typeface="Times New Roman" panose="02020603050405020304"/>
                <a:cs typeface="Courier New" panose="02070309020205020404"/>
              </a:rPr>
              <a:t> people gave him their </a:t>
            </a:r>
            <a:r>
              <a:rPr lang="en-US" altLang="zh-CN" kern="100" dirty="0" err="1">
                <a:latin typeface="Times New Roman" panose="02020603050405020304"/>
                <a:cs typeface="Courier New" panose="02070309020205020404"/>
              </a:rPr>
              <a:t>support.Ryan’s</a:t>
            </a:r>
            <a:r>
              <a:rPr lang="en-US" altLang="zh-CN" kern="100" dirty="0">
                <a:latin typeface="Times New Roman" panose="02020603050405020304"/>
                <a:cs typeface="Courier New" panose="02070309020205020404"/>
              </a:rPr>
              <a:t> foundation continues to </a:t>
            </a:r>
            <a:r>
              <a:rPr lang="en-US" altLang="zh-CN" b="1" kern="100" dirty="0">
                <a:latin typeface="Times New Roman" panose="02020603050405020304"/>
                <a:cs typeface="Courier New" panose="02070309020205020404"/>
              </a:rPr>
              <a:t>attract</a:t>
            </a:r>
            <a:r>
              <a:rPr lang="en-US" altLang="zh-CN" kern="100" dirty="0">
                <a:latin typeface="Times New Roman" panose="02020603050405020304"/>
                <a:cs typeface="Courier New" panose="02070309020205020404"/>
              </a:rPr>
              <a:t> support from more and more people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the work of building more wells can go </a:t>
            </a:r>
            <a:r>
              <a:rPr lang="en-US" altLang="zh-CN" kern="100" dirty="0" err="1">
                <a:latin typeface="Times New Roman" panose="02020603050405020304"/>
                <a:cs typeface="Courier New" panose="02070309020205020404"/>
              </a:rPr>
              <a:t>on.Today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over 800</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 people in 16 countries across Africa have </a:t>
            </a:r>
            <a:r>
              <a:rPr lang="en-US" altLang="zh-CN" b="1" kern="100" dirty="0">
                <a:latin typeface="Times New Roman" panose="02020603050405020304"/>
                <a:cs typeface="Courier New" panose="02070309020205020404"/>
              </a:rPr>
              <a:t>benefited</a:t>
            </a:r>
            <a:r>
              <a:rPr lang="en-US" altLang="zh-CN" kern="100" dirty="0">
                <a:latin typeface="Times New Roman" panose="02020603050405020304"/>
                <a:cs typeface="Courier New" panose="02070309020205020404"/>
              </a:rPr>
              <a:t> from the life-changing gift of clean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safe water.</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8138" y="973931"/>
            <a:ext cx="840105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(12)Now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as an adult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says that the question to ask is not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Why don’t I help</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How can I help today</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This </a:t>
            </a:r>
            <a:r>
              <a:rPr lang="en-US" altLang="zh-CN" b="1" kern="100" dirty="0">
                <a:latin typeface="Times New Roman" panose="02020603050405020304"/>
                <a:cs typeface="Courier New" panose="02070309020205020404"/>
              </a:rPr>
              <a:t>insight</a:t>
            </a:r>
            <a:r>
              <a:rPr lang="en-US" altLang="zh-CN" kern="100" dirty="0">
                <a:latin typeface="Times New Roman" panose="02020603050405020304"/>
                <a:cs typeface="Courier New" panose="02070309020205020404"/>
              </a:rPr>
              <a:t> grew from the determined </a:t>
            </a:r>
            <a:r>
              <a:rPr lang="en-US" altLang="zh-CN" b="1" kern="100" dirty="0">
                <a:latin typeface="Times New Roman" panose="02020603050405020304"/>
                <a:cs typeface="Courier New" panose="02070309020205020404"/>
              </a:rPr>
              <a:t>attitude</a:t>
            </a:r>
            <a:r>
              <a:rPr lang="en-US" altLang="zh-CN" kern="100" dirty="0">
                <a:latin typeface="Times New Roman" panose="02020603050405020304"/>
                <a:cs typeface="Courier New" panose="02070309020205020404"/>
              </a:rPr>
              <a:t> of a six-year-old boy (13)who had the </a:t>
            </a:r>
            <a:r>
              <a:rPr lang="en-US" altLang="zh-CN" b="1" kern="100" dirty="0">
                <a:latin typeface="Times New Roman" panose="02020603050405020304"/>
                <a:cs typeface="Courier New" panose="02070309020205020404"/>
              </a:rPr>
              <a:t>courage</a:t>
            </a:r>
            <a:r>
              <a:rPr lang="en-US" altLang="zh-CN" kern="100" dirty="0">
                <a:latin typeface="Times New Roman" panose="02020603050405020304"/>
                <a:cs typeface="Courier New" panose="02070309020205020404"/>
              </a:rPr>
              <a:t> and perseverance to make his dream a reality.</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1"/>
          <p:cNvSpPr>
            <a:spLocks noChangeArrowheads="1"/>
          </p:cNvSpPr>
          <p:nvPr/>
        </p:nvSpPr>
        <p:spPr bwMode="auto">
          <a:xfrm>
            <a:off x="357188" y="781050"/>
            <a:ext cx="848439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(1)spoken by his teacher</a:t>
            </a:r>
            <a:r>
              <a:rPr lang="zh-CN" altLang="zh-CN">
                <a:latin typeface="Times New Roman" panose="02020603050405020304" pitchFamily="18" charset="0"/>
                <a:ea typeface="楷体_GB2312"/>
                <a:cs typeface="楷体_GB2312"/>
              </a:rPr>
              <a:t>过去分词短语作定语，</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引导同位语从句。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(2)to get water</a:t>
            </a:r>
            <a:r>
              <a:rPr lang="zh-CN" altLang="zh-CN">
                <a:latin typeface="Times New Roman" panose="02020603050405020304" pitchFamily="18" charset="0"/>
                <a:ea typeface="楷体_GB2312"/>
                <a:cs typeface="楷体_GB2312"/>
              </a:rPr>
              <a:t>在句中作目的状语。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(3)so...that...</a:t>
            </a:r>
            <a:r>
              <a:rPr lang="zh-CN" altLang="zh-CN">
                <a:latin typeface="Times New Roman" panose="02020603050405020304" pitchFamily="18" charset="0"/>
                <a:ea typeface="楷体_GB2312"/>
                <a:cs typeface="楷体_GB2312"/>
              </a:rPr>
              <a:t>如此</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以至于</a:t>
            </a:r>
            <a:r>
              <a:rPr lang="zh-CN"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(4)Why don</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t sb do...</a:t>
            </a:r>
            <a:r>
              <a:rPr lang="zh-CN" altLang="zh-CN">
                <a:latin typeface="Times New Roman" panose="02020603050405020304" pitchFamily="18" charset="0"/>
                <a:ea typeface="楷体_GB2312"/>
                <a:cs typeface="楷体_GB2312"/>
              </a:rPr>
              <a:t>为什么某人不做</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，表建议。</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(5)to earn money</a:t>
            </a:r>
            <a:r>
              <a:rPr lang="zh-CN" altLang="zh-CN">
                <a:latin typeface="Times New Roman" panose="02020603050405020304" pitchFamily="18" charset="0"/>
                <a:ea typeface="楷体_GB2312"/>
                <a:cs typeface="楷体_GB2312"/>
              </a:rPr>
              <a:t>为不定式作表语；</a:t>
            </a:r>
            <a:r>
              <a:rPr lang="en-US" altLang="zh-CN">
                <a:latin typeface="Times New Roman" panose="02020603050405020304" pitchFamily="18" charset="0"/>
                <a:ea typeface="楷体_GB2312"/>
                <a:cs typeface="楷体_GB2312"/>
              </a:rPr>
              <a:t>to build...</a:t>
            </a:r>
            <a:r>
              <a:rPr lang="zh-CN" altLang="zh-CN">
                <a:latin typeface="Times New Roman" panose="02020603050405020304" pitchFamily="18" charset="0"/>
                <a:ea typeface="楷体_GB2312"/>
                <a:cs typeface="楷体_GB2312"/>
              </a:rPr>
              <a:t>为不定式作目的状语。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(6)when</a:t>
            </a:r>
            <a:r>
              <a:rPr lang="zh-CN" altLang="zh-CN">
                <a:latin typeface="Times New Roman" panose="02020603050405020304" pitchFamily="18" charset="0"/>
                <a:ea typeface="楷体_GB2312"/>
                <a:cs typeface="楷体_GB2312"/>
              </a:rPr>
              <a:t>引导时间状语从句。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(7)What</a:t>
            </a:r>
            <a:r>
              <a:rPr lang="zh-CN" altLang="zh-CN">
                <a:latin typeface="Times New Roman" panose="02020603050405020304" pitchFamily="18" charset="0"/>
                <a:ea typeface="楷体_GB2312"/>
                <a:cs typeface="楷体_GB2312"/>
              </a:rPr>
              <a:t>引导主语从句；句中</a:t>
            </a:r>
            <a:r>
              <a:rPr lang="en-US" altLang="zh-CN">
                <a:latin typeface="Times New Roman" panose="02020603050405020304" pitchFamily="18" charset="0"/>
                <a:ea typeface="楷体_GB2312"/>
                <a:cs typeface="楷体_GB2312"/>
              </a:rPr>
              <a:t>dug</a:t>
            </a:r>
            <a:r>
              <a:rPr lang="zh-CN" altLang="zh-CN">
                <a:latin typeface="Times New Roman" panose="02020603050405020304" pitchFamily="18" charset="0"/>
                <a:ea typeface="楷体_GB2312"/>
                <a:cs typeface="楷体_GB2312"/>
              </a:rPr>
              <a:t>作定语，修饰</a:t>
            </a:r>
            <a:r>
              <a:rPr lang="en-US" altLang="zh-CN">
                <a:latin typeface="Times New Roman" panose="02020603050405020304" pitchFamily="18" charset="0"/>
                <a:ea typeface="楷体_GB2312"/>
                <a:cs typeface="楷体_GB2312"/>
              </a:rPr>
              <a:t>a well</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
          <p:cNvSpPr>
            <a:spLocks noChangeArrowheads="1"/>
          </p:cNvSpPr>
          <p:nvPr/>
        </p:nvSpPr>
        <p:spPr bwMode="auto">
          <a:xfrm>
            <a:off x="398860" y="942975"/>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(8)with which</a:t>
            </a:r>
            <a:r>
              <a:rPr lang="zh-CN" altLang="zh-CN">
                <a:latin typeface="Times New Roman" panose="02020603050405020304" pitchFamily="18" charset="0"/>
                <a:ea typeface="楷体_GB2312"/>
                <a:cs typeface="楷体_GB2312"/>
              </a:rPr>
              <a:t>引导非限制性定语从句。</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(9)who</a:t>
            </a:r>
            <a:r>
              <a:rPr lang="zh-CN" altLang="zh-CN">
                <a:latin typeface="Times New Roman" panose="02020603050405020304" pitchFamily="18" charset="0"/>
                <a:ea typeface="楷体_GB2312"/>
                <a:cs typeface="楷体_GB2312"/>
              </a:rPr>
              <a:t>引导定语从句，修饰先行词</a:t>
            </a:r>
            <a:r>
              <a:rPr lang="en-US" altLang="zh-CN">
                <a:latin typeface="Times New Roman" panose="02020603050405020304" pitchFamily="18" charset="0"/>
                <a:ea typeface="楷体_GB2312"/>
                <a:cs typeface="楷体_GB2312"/>
              </a:rPr>
              <a:t>students</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(10)</a:t>
            </a:r>
            <a:r>
              <a:rPr lang="zh-CN" altLang="zh-CN">
                <a:latin typeface="Times New Roman" panose="02020603050405020304" pitchFamily="18" charset="0"/>
                <a:ea typeface="楷体_GB2312"/>
                <a:cs typeface="楷体_GB2312"/>
              </a:rPr>
              <a:t>句中</a:t>
            </a:r>
            <a:r>
              <a:rPr lang="en-US" altLang="zh-CN">
                <a:latin typeface="Times New Roman" panose="02020603050405020304" pitchFamily="18" charset="0"/>
                <a:ea typeface="楷体_GB2312"/>
                <a:cs typeface="楷体_GB2312"/>
              </a:rPr>
              <a:t>to set up...</a:t>
            </a:r>
            <a:r>
              <a:rPr lang="zh-CN" altLang="zh-CN">
                <a:latin typeface="Times New Roman" panose="02020603050405020304" pitchFamily="18" charset="0"/>
                <a:ea typeface="楷体_GB2312"/>
                <a:cs typeface="楷体_GB2312"/>
              </a:rPr>
              <a:t>作宾语补足语，</a:t>
            </a:r>
            <a:r>
              <a:rPr lang="en-US" altLang="zh-CN">
                <a:latin typeface="Times New Roman" panose="02020603050405020304" pitchFamily="18" charset="0"/>
                <a:ea typeface="楷体_GB2312"/>
                <a:cs typeface="楷体_GB2312"/>
              </a:rPr>
              <a:t>to encourage...</a:t>
            </a:r>
            <a:r>
              <a:rPr lang="zh-CN" altLang="zh-CN">
                <a:latin typeface="Times New Roman" panose="02020603050405020304" pitchFamily="18" charset="0"/>
                <a:ea typeface="楷体_GB2312"/>
                <a:cs typeface="楷体_GB2312"/>
              </a:rPr>
              <a:t>作目的状语。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(11)inspired</a:t>
            </a:r>
            <a:r>
              <a:rPr lang="zh-CN" altLang="zh-CN">
                <a:latin typeface="Times New Roman" panose="02020603050405020304" pitchFamily="18" charset="0"/>
                <a:ea typeface="楷体_GB2312"/>
                <a:cs typeface="楷体_GB2312"/>
              </a:rPr>
              <a:t>过去分词作定语，修饰</a:t>
            </a:r>
            <a:r>
              <a:rPr lang="en-US" altLang="zh-CN">
                <a:latin typeface="Times New Roman" panose="02020603050405020304" pitchFamily="18" charset="0"/>
                <a:ea typeface="楷体_GB2312"/>
                <a:cs typeface="楷体_GB2312"/>
              </a:rPr>
              <a:t>people</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(12)to ask</a:t>
            </a:r>
            <a:r>
              <a:rPr lang="zh-CN" altLang="zh-CN">
                <a:latin typeface="Times New Roman" panose="02020603050405020304" pitchFamily="18" charset="0"/>
                <a:ea typeface="楷体_GB2312"/>
                <a:cs typeface="楷体_GB2312"/>
              </a:rPr>
              <a:t>作定语，修饰</a:t>
            </a:r>
            <a:r>
              <a:rPr lang="en-US" altLang="zh-CN">
                <a:latin typeface="Times New Roman" panose="02020603050405020304" pitchFamily="18" charset="0"/>
                <a:ea typeface="楷体_GB2312"/>
                <a:cs typeface="楷体_GB2312"/>
              </a:rPr>
              <a:t>the question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not...but...</a:t>
            </a:r>
            <a:r>
              <a:rPr lang="zh-CN" altLang="zh-CN">
                <a:latin typeface="Times New Roman" panose="02020603050405020304" pitchFamily="18" charset="0"/>
                <a:ea typeface="楷体_GB2312"/>
                <a:cs typeface="楷体_GB2312"/>
              </a:rPr>
              <a:t>不是</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而是</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(13)who</a:t>
            </a:r>
            <a:r>
              <a:rPr lang="zh-CN" altLang="zh-CN">
                <a:latin typeface="Times New Roman" panose="02020603050405020304" pitchFamily="18" charset="0"/>
                <a:ea typeface="楷体_GB2312"/>
                <a:cs typeface="楷体_GB2312"/>
              </a:rPr>
              <a:t>引导定语从句，修饰先行词</a:t>
            </a:r>
            <a:r>
              <a:rPr lang="en-US" altLang="zh-CN">
                <a:latin typeface="Times New Roman" panose="02020603050405020304" pitchFamily="18" charset="0"/>
                <a:ea typeface="楷体_GB2312"/>
                <a:cs typeface="楷体_GB2312"/>
              </a:rPr>
              <a:t>boy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to make his dream a reality</a:t>
            </a:r>
            <a:r>
              <a:rPr lang="zh-CN" altLang="zh-CN">
                <a:latin typeface="Times New Roman" panose="02020603050405020304" pitchFamily="18" charset="0"/>
                <a:ea typeface="楷体_GB2312"/>
                <a:cs typeface="楷体_GB2312"/>
              </a:rPr>
              <a:t>为不定式短语作后置定语，修饰</a:t>
            </a:r>
            <a:r>
              <a:rPr lang="en-US" altLang="zh-CN">
                <a:latin typeface="Times New Roman" panose="02020603050405020304" pitchFamily="18" charset="0"/>
                <a:ea typeface="楷体_GB2312"/>
                <a:cs typeface="楷体_GB2312"/>
              </a:rPr>
              <a:t>the courage and perseverance</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314325" y="929879"/>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look across </a:t>
            </a:r>
            <a:r>
              <a:rPr lang="zh-CN" altLang="zh-CN">
                <a:latin typeface="Times New Roman" panose="02020603050405020304" pitchFamily="18" charset="0"/>
                <a:ea typeface="楷体_GB2312"/>
                <a:cs typeface="楷体_GB2312"/>
              </a:rPr>
              <a:t>眺望</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fountain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喷水池</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step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一步</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sick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生病的</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⑤</a:t>
            </a:r>
            <a:r>
              <a:rPr lang="en-US" altLang="zh-CN">
                <a:latin typeface="Times New Roman" panose="02020603050405020304" pitchFamily="18" charset="0"/>
                <a:ea typeface="楷体_GB2312"/>
                <a:cs typeface="楷体_GB2312"/>
              </a:rPr>
              <a:t>at first </a:t>
            </a:r>
            <a:r>
              <a:rPr lang="zh-CN" altLang="zh-CN">
                <a:latin typeface="Times New Roman" panose="02020603050405020304" pitchFamily="18" charset="0"/>
                <a:ea typeface="楷体_GB2312"/>
                <a:cs typeface="楷体_GB2312"/>
              </a:rPr>
              <a:t>起初</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⑥</a:t>
            </a:r>
            <a:r>
              <a:rPr lang="en-US" altLang="zh-CN">
                <a:latin typeface="Times New Roman" panose="02020603050405020304" pitchFamily="18" charset="0"/>
                <a:ea typeface="楷体_GB2312"/>
                <a:cs typeface="楷体_GB2312"/>
              </a:rPr>
              <a:t>well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井</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⑦</a:t>
            </a:r>
            <a:r>
              <a:rPr lang="en-US" altLang="zh-CN">
                <a:latin typeface="Times New Roman" panose="02020603050405020304" pitchFamily="18" charset="0"/>
                <a:ea typeface="楷体_GB2312"/>
                <a:cs typeface="楷体_GB2312"/>
              </a:rPr>
              <a:t>somewhere </a:t>
            </a:r>
            <a:r>
              <a:rPr lang="en-US" altLang="zh-CN" i="1">
                <a:latin typeface="Times New Roman" panose="02020603050405020304" pitchFamily="18" charset="0"/>
                <a:ea typeface="楷体_GB2312"/>
                <a:cs typeface="楷体_GB2312"/>
              </a:rPr>
              <a:t>ad</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在某处</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⑧</a:t>
            </a:r>
            <a:r>
              <a:rPr lang="en-US" altLang="zh-CN">
                <a:latin typeface="Times New Roman" panose="02020603050405020304" pitchFamily="18" charset="0"/>
                <a:ea typeface="楷体_GB2312"/>
                <a:cs typeface="楷体_GB2312"/>
              </a:rPr>
              <a:t>gardening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园艺</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⑨</a:t>
            </a:r>
            <a:r>
              <a:rPr lang="en-US" altLang="zh-CN">
                <a:latin typeface="Times New Roman" panose="02020603050405020304" pitchFamily="18" charset="0"/>
                <a:ea typeface="楷体_GB2312"/>
                <a:cs typeface="楷体_GB2312"/>
              </a:rPr>
              <a:t>target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目标</a:t>
            </a:r>
            <a:endParaRPr lang="zh-CN" altLang="zh-CN" sz="800">
              <a:latin typeface="宋体" panose="02010600030101010101" pitchFamily="2" charset="-122"/>
              <a:cs typeface="Courier New" panose="02070309020205020404" pitchFamily="49" charset="0"/>
            </a:endParaRPr>
          </a:p>
        </p:txBody>
      </p:sp>
      <p:pic>
        <p:nvPicPr>
          <p:cNvPr id="2662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794" y="546498"/>
            <a:ext cx="864870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1"/>
          <p:cNvSpPr>
            <a:spLocks noChangeArrowheads="1"/>
          </p:cNvSpPr>
          <p:nvPr/>
        </p:nvSpPr>
        <p:spPr bwMode="auto">
          <a:xfrm>
            <a:off x="357188" y="454819"/>
            <a:ext cx="8484394"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⑩</a:t>
            </a:r>
            <a:r>
              <a:rPr lang="en-US" altLang="zh-CN">
                <a:latin typeface="Times New Roman" panose="02020603050405020304" pitchFamily="18" charset="0"/>
                <a:ea typeface="楷体_GB2312"/>
                <a:cs typeface="楷体_GB2312"/>
              </a:rPr>
              <a:t>charity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慈善团体</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Cambria Math" panose="02040503050406030204" pitchFamily="18" charset="0"/>
                <a:ea typeface="楷体_GB2312"/>
                <a:cs typeface="楷体_GB2312"/>
              </a:rPr>
              <a:t>⑪</a:t>
            </a:r>
            <a:r>
              <a:rPr lang="en-US" altLang="zh-CN">
                <a:latin typeface="Times New Roman" panose="02020603050405020304" pitchFamily="18" charset="0"/>
                <a:ea typeface="楷体_GB2312"/>
                <a:cs typeface="楷体_GB2312"/>
              </a:rPr>
              <a:t>pump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泵</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Cambria Math" panose="02040503050406030204" pitchFamily="18" charset="0"/>
                <a:ea typeface="楷体_GB2312"/>
                <a:cs typeface="楷体_GB2312"/>
              </a:rPr>
              <a:t>⑫</a:t>
            </a:r>
            <a:r>
              <a:rPr lang="en-US" altLang="zh-CN">
                <a:latin typeface="Times New Roman" panose="02020603050405020304" pitchFamily="18" charset="0"/>
                <a:ea typeface="楷体_GB2312"/>
                <a:cs typeface="楷体_GB2312"/>
              </a:rPr>
              <a:t>dug </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.(dig</a:t>
            </a:r>
            <a:r>
              <a:rPr lang="zh-CN" altLang="zh-CN">
                <a:latin typeface="Times New Roman" panose="02020603050405020304" pitchFamily="18" charset="0"/>
                <a:ea typeface="楷体_GB2312"/>
                <a:cs typeface="楷体_GB2312"/>
              </a:rPr>
              <a:t>的过去式</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挖</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⑬</a:t>
            </a:r>
            <a:r>
              <a:rPr lang="en-US" altLang="zh-CN">
                <a:latin typeface="Times New Roman" panose="02020603050405020304" pitchFamily="18" charset="0"/>
                <a:ea typeface="楷体_GB2312"/>
                <a:cs typeface="楷体_GB2312"/>
              </a:rPr>
              <a:t>determined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有决心的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⑭</a:t>
            </a:r>
            <a:r>
              <a:rPr lang="en-US" altLang="zh-CN">
                <a:latin typeface="Times New Roman" panose="02020603050405020304" pitchFamily="18" charset="0"/>
                <a:ea typeface="楷体_GB2312"/>
                <a:cs typeface="楷体_GB2312"/>
              </a:rPr>
              <a:t>persuade </a:t>
            </a:r>
            <a:r>
              <a:rPr lang="en-US" altLang="zh-CN" i="1">
                <a:latin typeface="Book Antiqua" panose="02040602050305030304" pitchFamily="18" charset="0"/>
                <a:ea typeface="楷体_GB2312"/>
                <a:cs typeface="楷体_GB2312"/>
              </a:rPr>
              <a:t>v</a:t>
            </a:r>
            <a:r>
              <a:rPr lang="en-US" altLang="zh-CN" i="1">
                <a:latin typeface="Times New Roman" panose="02020603050405020304" pitchFamily="18" charset="0"/>
                <a:ea typeface="楷体_GB2312"/>
                <a:cs typeface="楷体_GB2312"/>
              </a:rPr>
              <a:t>t</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劝说，说服</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⑮</a:t>
            </a:r>
            <a:r>
              <a:rPr lang="en-US" altLang="zh-CN">
                <a:latin typeface="Times New Roman" panose="02020603050405020304" pitchFamily="18" charset="0"/>
                <a:ea typeface="楷体_GB2312"/>
                <a:cs typeface="楷体_GB2312"/>
              </a:rPr>
              <a:t>go public </a:t>
            </a:r>
            <a:r>
              <a:rPr lang="zh-CN" altLang="zh-CN">
                <a:latin typeface="Times New Roman" panose="02020603050405020304" pitchFamily="18" charset="0"/>
                <a:ea typeface="楷体_GB2312"/>
                <a:cs typeface="楷体_GB2312"/>
              </a:rPr>
              <a:t>公布于众</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⑯</a:t>
            </a:r>
            <a:r>
              <a:rPr lang="en-US" altLang="zh-CN">
                <a:latin typeface="Times New Roman" panose="02020603050405020304" pitchFamily="18" charset="0"/>
                <a:ea typeface="楷体_GB2312"/>
                <a:cs typeface="楷体_GB2312"/>
              </a:rPr>
              <a:t>primary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基础的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⑰</a:t>
            </a:r>
            <a:r>
              <a:rPr lang="en-US" altLang="zh-CN">
                <a:latin typeface="Times New Roman" panose="02020603050405020304" pitchFamily="18" charset="0"/>
                <a:ea typeface="楷体_GB2312"/>
                <a:cs typeface="楷体_GB2312"/>
              </a:rPr>
              <a:t>grateful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感激的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⑱</a:t>
            </a:r>
            <a:r>
              <a:rPr lang="en-US" altLang="zh-CN">
                <a:latin typeface="Times New Roman" panose="02020603050405020304" pitchFamily="18" charset="0"/>
                <a:ea typeface="楷体_GB2312"/>
                <a:cs typeface="楷体_GB2312"/>
              </a:rPr>
              <a:t>delighted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高兴的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⑲</a:t>
            </a:r>
            <a:r>
              <a:rPr lang="en-US" altLang="zh-CN">
                <a:latin typeface="Times New Roman" panose="02020603050405020304" pitchFamily="18" charset="0"/>
                <a:ea typeface="楷体_GB2312"/>
                <a:cs typeface="楷体_GB2312"/>
              </a:rPr>
              <a:t>turn out </a:t>
            </a:r>
            <a:r>
              <a:rPr lang="zh-CN" altLang="zh-CN">
                <a:latin typeface="Times New Roman" panose="02020603050405020304" pitchFamily="18" charset="0"/>
                <a:ea typeface="楷体_GB2312"/>
                <a:cs typeface="楷体_GB2312"/>
              </a:rPr>
              <a:t>结果</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对象 1"/>
          <p:cNvGraphicFramePr>
            <a:graphicFrameLocks noChangeAspect="1"/>
          </p:cNvGraphicFramePr>
          <p:nvPr/>
        </p:nvGraphicFramePr>
        <p:xfrm>
          <a:off x="440531" y="465535"/>
          <a:ext cx="8216504" cy="4310063"/>
        </p:xfrm>
        <a:graphic>
          <a:graphicData uri="http://schemas.openxmlformats.org/presentationml/2006/ole">
            <mc:AlternateContent xmlns:mc="http://schemas.openxmlformats.org/markup-compatibility/2006">
              <mc:Choice xmlns:v="urn:schemas-microsoft-com:vml" Requires="v">
                <p:oleObj spid="_x0000_s28679" r:id="rId3" imgW="10975975" imgH="5756910" progId="Word.Document.8">
                  <p:embed/>
                </p:oleObj>
              </mc:Choice>
              <mc:Fallback>
                <p:oleObj r:id="rId3" imgW="10975975" imgH="575691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 y="465535"/>
                        <a:ext cx="8216504"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单元一歌"/>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72666" y="1032272"/>
            <a:ext cx="2046684"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矩形 1"/>
          <p:cNvSpPr>
            <a:spLocks noChangeArrowheads="1"/>
          </p:cNvSpPr>
          <p:nvPr/>
        </p:nvSpPr>
        <p:spPr bwMode="auto">
          <a:xfrm>
            <a:off x="322158" y="1599411"/>
            <a:ext cx="8498681"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导读：</a:t>
            </a:r>
            <a:r>
              <a:rPr lang="en-US" altLang="zh-CN" i="1" dirty="0">
                <a:latin typeface="Times New Roman" panose="02020603050405020304" pitchFamily="18" charset="0"/>
                <a:ea typeface="方正书宋_GBK" pitchFamily="65" charset="-122"/>
              </a:rPr>
              <a:t>We</a:t>
            </a:r>
            <a:r>
              <a:rPr lang="en-US" altLang="zh-CN" dirty="0">
                <a:latin typeface="Times New Roman" panose="02020603050405020304" pitchFamily="18" charset="0"/>
                <a:ea typeface="方正书宋_GBK" pitchFamily="65" charset="-122"/>
              </a:rPr>
              <a:t> </a:t>
            </a:r>
            <a:r>
              <a:rPr lang="en-US" altLang="zh-CN" i="1" dirty="0">
                <a:latin typeface="Times New Roman" panose="02020603050405020304" pitchFamily="18" charset="0"/>
                <a:ea typeface="方正书宋_GBK" pitchFamily="65" charset="-122"/>
              </a:rPr>
              <a:t>Are</a:t>
            </a:r>
            <a:r>
              <a:rPr lang="en-US" altLang="zh-CN" dirty="0">
                <a:latin typeface="Times New Roman" panose="02020603050405020304" pitchFamily="18" charset="0"/>
                <a:ea typeface="方正书宋_GBK" pitchFamily="65" charset="-122"/>
              </a:rPr>
              <a:t> </a:t>
            </a:r>
            <a:r>
              <a:rPr lang="en-US" altLang="zh-CN" i="1" dirty="0">
                <a:latin typeface="Times New Roman" panose="02020603050405020304" pitchFamily="18" charset="0"/>
                <a:ea typeface="方正书宋_GBK" pitchFamily="65" charset="-122"/>
              </a:rPr>
              <a:t>the</a:t>
            </a:r>
            <a:r>
              <a:rPr lang="en-US" altLang="zh-CN" dirty="0">
                <a:latin typeface="Times New Roman" panose="02020603050405020304" pitchFamily="18" charset="0"/>
                <a:ea typeface="方正书宋_GBK" pitchFamily="65" charset="-122"/>
              </a:rPr>
              <a:t> </a:t>
            </a:r>
            <a:r>
              <a:rPr lang="en-US" altLang="zh-CN" i="1" dirty="0">
                <a:latin typeface="Times New Roman" panose="02020603050405020304" pitchFamily="18" charset="0"/>
                <a:ea typeface="方正书宋_GBK" pitchFamily="65" charset="-122"/>
              </a:rPr>
              <a:t>World</a:t>
            </a:r>
            <a:r>
              <a:rPr lang="zh-CN" altLang="zh-CN" dirty="0">
                <a:latin typeface="Times New Roman" panose="02020603050405020304" pitchFamily="18" charset="0"/>
                <a:ea typeface="方正书宋_GBK" pitchFamily="65" charset="-122"/>
              </a:rPr>
              <a:t>，中文译名《天下一家》。由迈克尔</a:t>
            </a:r>
            <a:r>
              <a:rPr lang="en-US" altLang="zh-CN" dirty="0">
                <a:latin typeface="Times New Roman" panose="02020603050405020304" pitchFamily="18" charset="0"/>
                <a:ea typeface="方正书宋_GBK" pitchFamily="65" charset="-122"/>
              </a:rPr>
              <a:t>·</a:t>
            </a:r>
            <a:r>
              <a:rPr lang="zh-CN" altLang="zh-CN" dirty="0">
                <a:latin typeface="Times New Roman" panose="02020603050405020304" pitchFamily="18" charset="0"/>
                <a:ea typeface="方正书宋_GBK" pitchFamily="65" charset="-122"/>
              </a:rPr>
              <a:t>杰克逊和莱昂纳尔</a:t>
            </a:r>
            <a:r>
              <a:rPr lang="en-US" altLang="zh-CN" dirty="0">
                <a:latin typeface="Times New Roman" panose="02020603050405020304" pitchFamily="18" charset="0"/>
                <a:ea typeface="方正书宋_GBK" pitchFamily="65" charset="-122"/>
              </a:rPr>
              <a:t>·</a:t>
            </a:r>
            <a:r>
              <a:rPr lang="zh-CN" altLang="zh-CN" dirty="0">
                <a:latin typeface="Times New Roman" panose="02020603050405020304" pitchFamily="18" charset="0"/>
                <a:ea typeface="方正书宋_GBK" pitchFamily="65" charset="-122"/>
              </a:rPr>
              <a:t>里奇共同作曲，由迈克尔</a:t>
            </a:r>
            <a:r>
              <a:rPr lang="en-US" altLang="zh-CN" dirty="0">
                <a:latin typeface="Times New Roman" panose="02020603050405020304" pitchFamily="18" charset="0"/>
                <a:ea typeface="方正书宋_GBK" pitchFamily="65" charset="-122"/>
              </a:rPr>
              <a:t>·</a:t>
            </a:r>
            <a:r>
              <a:rPr lang="zh-CN" altLang="zh-CN" dirty="0">
                <a:latin typeface="Times New Roman" panose="02020603050405020304" pitchFamily="18" charset="0"/>
                <a:ea typeface="方正书宋_GBK" pitchFamily="65" charset="-122"/>
              </a:rPr>
              <a:t>杰克逊独自填词，旨在呼吁世界帮助非洲饥荒人民。</a:t>
            </a:r>
            <a:endParaRPr lang="zh-CN" altLang="zh-CN" sz="800" dirty="0">
              <a:latin typeface="Times New Roman" panose="02020603050405020304" pitchFamily="18" charset="0"/>
              <a:ea typeface="方正书宋_GBK" pitchFamily="65"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194197"/>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Ⅰ</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General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Match each paragraph with its main idea.</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2126456"/>
            <a:ext cx="8570119"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Para.1</a:t>
            </a:r>
            <a:r>
              <a:rPr lang="zh-CN" altLang="zh-CN" kern="100" dirty="0">
                <a:latin typeface="Times New Roman" panose="02020603050405020304"/>
                <a:cs typeface="Times New Roman" panose="02020603050405020304"/>
              </a:rPr>
              <a:t>　</a:t>
            </a:r>
            <a:r>
              <a:rPr lang="en-US" altLang="zh-CN" kern="100" dirty="0" err="1">
                <a:latin typeface="Times New Roman" panose="02020603050405020304"/>
                <a:cs typeface="Courier New" panose="02070309020205020404"/>
              </a:rPr>
              <a:t>A.Ryan</a:t>
            </a:r>
            <a:r>
              <a:rPr lang="en-US" altLang="zh-CN" kern="100" dirty="0">
                <a:latin typeface="Times New Roman" panose="02020603050405020304"/>
                <a:cs typeface="Courier New" panose="02070309020205020404"/>
              </a:rPr>
              <a:t> visited </a:t>
            </a:r>
            <a:r>
              <a:rPr lang="en-US" altLang="zh-CN" kern="100" dirty="0" err="1">
                <a:latin typeface="Times New Roman" panose="02020603050405020304"/>
                <a:cs typeface="Courier New" panose="02070309020205020404"/>
              </a:rPr>
              <a:t>Uganda.It</a:t>
            </a:r>
            <a:r>
              <a:rPr lang="en-US" altLang="zh-CN" kern="100" dirty="0">
                <a:latin typeface="Times New Roman" panose="02020603050405020304"/>
                <a:cs typeface="Courier New" panose="02070309020205020404"/>
              </a:rPr>
              <a:t> turned out that the children welcomed him </a:t>
            </a:r>
            <a:r>
              <a:rPr lang="en-US" altLang="zh-CN" kern="100" dirty="0" err="1">
                <a:latin typeface="Times New Roman" panose="02020603050405020304"/>
                <a:cs typeface="Courier New" panose="02070309020205020404"/>
              </a:rPr>
              <a:t>warmly.He</a:t>
            </a:r>
            <a:r>
              <a:rPr lang="en-US" altLang="zh-CN" kern="100" dirty="0">
                <a:latin typeface="Times New Roman" panose="02020603050405020304"/>
                <a:cs typeface="Courier New" panose="02070309020205020404"/>
              </a:rPr>
              <a:t> </a:t>
            </a:r>
          </a:p>
          <a:p>
            <a:pPr algn="just">
              <a:lnSpc>
                <a:spcPct val="150000"/>
              </a:lnSpc>
              <a:spcAft>
                <a:spcPts val="0"/>
              </a:spcAft>
              <a:defRPr/>
            </a:pPr>
            <a:r>
              <a:rPr lang="en-US" altLang="zh-CN" kern="100" dirty="0">
                <a:latin typeface="Times New Roman" panose="02020603050405020304"/>
                <a:cs typeface="Courier New" panose="02070309020205020404"/>
              </a:rPr>
              <a:t>              really had made a difference for them.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Para.2  </a:t>
            </a:r>
            <a:r>
              <a:rPr lang="en-US" altLang="zh-CN" kern="100" dirty="0" err="1">
                <a:latin typeface="Times New Roman" panose="02020603050405020304"/>
                <a:cs typeface="Courier New" panose="02070309020205020404"/>
              </a:rPr>
              <a:t>B.Ryan</a:t>
            </a:r>
            <a:r>
              <a:rPr lang="en-US" altLang="zh-CN" kern="100" dirty="0">
                <a:latin typeface="Times New Roman" panose="02020603050405020304"/>
                <a:cs typeface="Courier New" panose="02070309020205020404"/>
              </a:rPr>
              <a:t> could get clean drinking water within ten steps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some African children </a:t>
            </a:r>
          </a:p>
          <a:p>
            <a:pPr algn="just">
              <a:lnSpc>
                <a:spcPct val="150000"/>
              </a:lnSpc>
              <a:spcAft>
                <a:spcPts val="0"/>
              </a:spcAft>
              <a:defRPr/>
            </a:pPr>
            <a:r>
              <a:rPr lang="en-US" altLang="zh-CN" kern="100" dirty="0">
                <a:latin typeface="Times New Roman" panose="02020603050405020304"/>
                <a:cs typeface="Courier New" panose="02070309020205020404"/>
              </a:rPr>
              <a:t>             had to walk ten </a:t>
            </a:r>
            <a:r>
              <a:rPr lang="en-US" altLang="zh-CN" kern="100" dirty="0" err="1">
                <a:latin typeface="Times New Roman" panose="02020603050405020304"/>
                <a:cs typeface="Courier New" panose="02070309020205020404"/>
              </a:rPr>
              <a:t>kilometres</a:t>
            </a:r>
            <a:r>
              <a:rPr lang="en-US" altLang="zh-CN" kern="100" dirty="0">
                <a:latin typeface="Times New Roman" panose="02020603050405020304"/>
                <a:cs typeface="Courier New" panose="02070309020205020404"/>
              </a:rPr>
              <a:t> to get </a:t>
            </a:r>
            <a:r>
              <a:rPr lang="en-US" altLang="zh-CN" kern="100" dirty="0" err="1">
                <a:latin typeface="Times New Roman" panose="02020603050405020304"/>
                <a:cs typeface="Courier New" panose="02070309020205020404"/>
              </a:rPr>
              <a:t>water.So</a:t>
            </a:r>
            <a:r>
              <a:rPr lang="en-US" altLang="zh-CN" kern="100" dirty="0">
                <a:latin typeface="Times New Roman" panose="02020603050405020304"/>
                <a:cs typeface="Courier New" panose="02070309020205020404"/>
              </a:rPr>
              <a:t> Ryan decided to help.</a:t>
            </a:r>
            <a:endParaRPr lang="zh-CN" altLang="zh-CN" sz="800" kern="100" dirty="0">
              <a:latin typeface="宋体" panose="02010600030101010101" pitchFamily="2" charset="-122"/>
              <a:cs typeface="Courier New" panose="02070309020205020404"/>
            </a:endParaRPr>
          </a:p>
        </p:txBody>
      </p:sp>
      <p:pic>
        <p:nvPicPr>
          <p:cNvPr id="29699" name="Picture 2" descr="课文整体阅读"/>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3369" y="653654"/>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53691"/>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Para.3  </a:t>
            </a:r>
            <a:r>
              <a:rPr lang="en-US" altLang="zh-CN" kern="100" dirty="0" err="1">
                <a:latin typeface="Times New Roman" panose="02020603050405020304"/>
                <a:cs typeface="Courier New" panose="02070309020205020404"/>
              </a:rPr>
              <a:t>C.Ryan</a:t>
            </a:r>
            <a:r>
              <a:rPr lang="en-US" altLang="zh-CN" kern="100" dirty="0">
                <a:latin typeface="Times New Roman" panose="02020603050405020304"/>
                <a:cs typeface="Courier New" panose="02070309020205020404"/>
              </a:rPr>
              <a:t> set up a foundation to encourage more people to help to build more wells.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Para.4  </a:t>
            </a:r>
            <a:r>
              <a:rPr lang="en-US" altLang="zh-CN" kern="100" dirty="0" err="1">
                <a:latin typeface="Times New Roman" panose="02020603050405020304"/>
                <a:cs typeface="Courier New" panose="02070309020205020404"/>
              </a:rPr>
              <a:t>D.By</a:t>
            </a:r>
            <a:r>
              <a:rPr lang="en-US" altLang="zh-CN" kern="100" dirty="0">
                <a:latin typeface="Times New Roman" panose="02020603050405020304"/>
                <a:cs typeface="Courier New" panose="02070309020205020404"/>
              </a:rPr>
              <a:t> cleaning windows and doing gardening to make 70 dollars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wanted to </a:t>
            </a:r>
          </a:p>
          <a:p>
            <a:pPr algn="just">
              <a:lnSpc>
                <a:spcPct val="150000"/>
              </a:lnSpc>
              <a:spcAft>
                <a:spcPts val="0"/>
              </a:spcAft>
              <a:defRPr/>
            </a:pPr>
            <a:r>
              <a:rPr lang="en-US" altLang="zh-CN" kern="100" dirty="0">
                <a:latin typeface="Times New Roman" panose="02020603050405020304"/>
                <a:cs typeface="Courier New" panose="02070309020205020404"/>
              </a:rPr>
              <a:t>             build a single </a:t>
            </a:r>
            <a:r>
              <a:rPr lang="en-US" altLang="zh-CN" kern="100" dirty="0" err="1">
                <a:latin typeface="Times New Roman" panose="02020603050405020304"/>
                <a:cs typeface="Courier New" panose="02070309020205020404"/>
              </a:rPr>
              <a:t>well.But</a:t>
            </a:r>
            <a:r>
              <a:rPr lang="en-US" altLang="zh-CN" kern="100" dirty="0">
                <a:latin typeface="Times New Roman" panose="02020603050405020304"/>
                <a:cs typeface="Courier New" panose="02070309020205020404"/>
              </a:rPr>
              <a:t> he was told it cost $2</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 to build a well.</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Para.5  </a:t>
            </a:r>
            <a:r>
              <a:rPr lang="en-US" altLang="zh-CN" kern="100" dirty="0" err="1">
                <a:latin typeface="Times New Roman" panose="02020603050405020304"/>
                <a:cs typeface="Courier New" panose="02070309020205020404"/>
              </a:rPr>
              <a:t>E.Ryan</a:t>
            </a:r>
            <a:r>
              <a:rPr lang="en-US" altLang="zh-CN" kern="100" dirty="0">
                <a:latin typeface="Times New Roman" panose="02020603050405020304"/>
                <a:cs typeface="Courier New" panose="02070309020205020404"/>
              </a:rPr>
              <a:t> with the determined attitude made his dream a reality.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Para.6  </a:t>
            </a:r>
            <a:r>
              <a:rPr lang="en-US" altLang="zh-CN" kern="100" dirty="0" err="1">
                <a:latin typeface="Times New Roman" panose="02020603050405020304"/>
                <a:cs typeface="Courier New" panose="02070309020205020404"/>
              </a:rPr>
              <a:t>F.Ryan</a:t>
            </a:r>
            <a:r>
              <a:rPr lang="en-US" altLang="zh-CN" kern="100" dirty="0">
                <a:latin typeface="Times New Roman" panose="02020603050405020304"/>
                <a:cs typeface="Courier New" panose="02070309020205020404"/>
              </a:rPr>
              <a:t> persuaded his classmates and </a:t>
            </a:r>
            <a:r>
              <a:rPr lang="en-US" altLang="zh-CN" kern="100" dirty="0" err="1">
                <a:latin typeface="Times New Roman" panose="02020603050405020304"/>
                <a:cs typeface="Courier New" panose="02070309020205020404"/>
              </a:rPr>
              <a:t>neighbours</a:t>
            </a:r>
            <a:r>
              <a:rPr lang="en-US" altLang="zh-CN" kern="100" dirty="0">
                <a:latin typeface="Times New Roman" panose="02020603050405020304"/>
                <a:cs typeface="Courier New" panose="02070309020205020404"/>
              </a:rPr>
              <a:t> to donate </a:t>
            </a:r>
            <a:r>
              <a:rPr lang="en-US" altLang="zh-CN" kern="100" dirty="0" err="1">
                <a:latin typeface="Times New Roman" panose="02020603050405020304"/>
                <a:cs typeface="Courier New" panose="02070309020205020404"/>
              </a:rPr>
              <a:t>money.And</a:t>
            </a:r>
            <a:r>
              <a:rPr lang="en-US" altLang="zh-CN" kern="100" dirty="0">
                <a:latin typeface="Times New Roman" panose="02020603050405020304"/>
                <a:cs typeface="Courier New" panose="02070309020205020404"/>
              </a:rPr>
              <a:t> his mother’s </a:t>
            </a:r>
          </a:p>
          <a:p>
            <a:pPr algn="just">
              <a:lnSpc>
                <a:spcPct val="150000"/>
              </a:lnSpc>
              <a:spcAft>
                <a:spcPts val="0"/>
              </a:spcAft>
              <a:defRPr/>
            </a:pPr>
            <a:r>
              <a:rPr lang="en-US" altLang="zh-CN" kern="100" dirty="0">
                <a:latin typeface="Times New Roman" panose="02020603050405020304"/>
                <a:cs typeface="Courier New" panose="02070309020205020404"/>
              </a:rPr>
              <a:t>             friend also helped </a:t>
            </a:r>
            <a:r>
              <a:rPr lang="en-US" altLang="zh-CN" kern="100" dirty="0" err="1">
                <a:latin typeface="Times New Roman" panose="02020603050405020304"/>
                <a:cs typeface="Courier New" panose="02070309020205020404"/>
              </a:rPr>
              <a:t>him.He</a:t>
            </a:r>
            <a:r>
              <a:rPr lang="en-US" altLang="zh-CN" kern="100" dirty="0">
                <a:latin typeface="Times New Roman" panose="02020603050405020304"/>
                <a:cs typeface="Courier New" panose="02070309020205020404"/>
              </a:rPr>
              <a:t> raised enough money and a well was built in Uganda.</a:t>
            </a:r>
            <a:endParaRPr lang="zh-CN" altLang="zh-CN" kern="100" dirty="0">
              <a:latin typeface="宋体" panose="02010600030101010101" pitchFamily="2" charset="-122"/>
              <a:cs typeface="Courier New" panose="02070309020205020404"/>
            </a:endParaRPr>
          </a:p>
        </p:txBody>
      </p:sp>
      <p:sp>
        <p:nvSpPr>
          <p:cNvPr id="6" name="矩形 5"/>
          <p:cNvSpPr>
            <a:spLocks noChangeArrowheads="1"/>
          </p:cNvSpPr>
          <p:nvPr/>
        </p:nvSpPr>
        <p:spPr bwMode="auto">
          <a:xfrm>
            <a:off x="410548" y="3462338"/>
            <a:ext cx="539634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Para.1—B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Para.2—D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Para.3—F</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Para.4—A</a:t>
            </a:r>
            <a:endParaRPr lang="zh-CN" altLang="zh-CN" sz="800">
              <a:latin typeface="宋体" panose="02010600030101010101" pitchFamily="2" charset="-122"/>
              <a:ea typeface="黑体" panose="02010609060101010101" pitchFamily="49" charset="-122"/>
            </a:endParaRPr>
          </a:p>
          <a:p>
            <a:pPr algn="just">
              <a:lnSpc>
                <a:spcPct val="150000"/>
              </a:lnSpc>
            </a:pPr>
            <a:r>
              <a:rPr lang="en-US" altLang="zh-CN">
                <a:solidFill>
                  <a:srgbClr val="FF0000"/>
                </a:solidFill>
                <a:latin typeface="Times New Roman" panose="02020603050405020304" pitchFamily="18" charset="0"/>
                <a:ea typeface="黑体" panose="02010609060101010101" pitchFamily="49" charset="-122"/>
              </a:rPr>
              <a:t>Para.5—C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Para.6—E</a:t>
            </a:r>
            <a:endParaRPr lang="zh-CN" altLang="en-US">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Ⅱ</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Factual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Read the text carefully and choose the best answer.</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58504"/>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1.Why did Ryan decide to help African children?</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A.Because</a:t>
            </a:r>
            <a:r>
              <a:rPr lang="en-US" altLang="zh-CN" kern="100" dirty="0">
                <a:latin typeface="Times New Roman" panose="02020603050405020304"/>
                <a:cs typeface="Courier New" panose="02070309020205020404"/>
              </a:rPr>
              <a:t> life is easy for him.</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B.Because</a:t>
            </a:r>
            <a:r>
              <a:rPr lang="en-US" altLang="zh-CN" kern="100" dirty="0">
                <a:latin typeface="Times New Roman" panose="02020603050405020304"/>
                <a:cs typeface="Courier New" panose="02070309020205020404"/>
              </a:rPr>
              <a:t> he believes what his teacher said.</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C.Because</a:t>
            </a:r>
            <a:r>
              <a:rPr lang="en-US" altLang="zh-CN" kern="100" dirty="0">
                <a:latin typeface="Times New Roman" panose="02020603050405020304"/>
                <a:cs typeface="Courier New" panose="02070309020205020404"/>
              </a:rPr>
              <a:t> life is hard for those people.</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D.Because</a:t>
            </a:r>
            <a:r>
              <a:rPr lang="en-US" altLang="zh-CN" kern="100" dirty="0">
                <a:latin typeface="Times New Roman" panose="02020603050405020304"/>
                <a:cs typeface="Courier New" panose="02070309020205020404"/>
              </a:rPr>
              <a:t> Ryan could get clean water within ten steps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they had to walk ten kilometers to get water.</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6675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2.How much does it cost to build a </a:t>
            </a:r>
            <a:r>
              <a:rPr lang="en-US" altLang="zh-CN" kern="100">
                <a:latin typeface="Times New Roman" panose="02020603050405020304"/>
                <a:cs typeface="Courier New" panose="02070309020205020404"/>
              </a:rPr>
              <a:t>well?</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27448" y="1104901"/>
            <a:ext cx="8235553"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A.70 dollars  				B.2</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 dollars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C.800</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000 dollars  			D.1</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300 dollars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2865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3.How did he raise more dollars?</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01254" y="1054894"/>
            <a:ext cx="815340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A.By</a:t>
            </a:r>
            <a:r>
              <a:rPr lang="en-US" altLang="zh-CN" kern="100" dirty="0">
                <a:latin typeface="Times New Roman" panose="02020603050405020304"/>
                <a:cs typeface="Courier New" panose="02070309020205020404"/>
              </a:rPr>
              <a:t> cleaning windows and doing gardening.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B.By</a:t>
            </a:r>
            <a:r>
              <a:rPr lang="en-US" altLang="zh-CN" kern="100" dirty="0">
                <a:latin typeface="Times New Roman" panose="02020603050405020304"/>
                <a:cs typeface="Courier New" panose="02070309020205020404"/>
              </a:rPr>
              <a:t> persuading his classmates and </a:t>
            </a:r>
            <a:r>
              <a:rPr lang="en-US" altLang="zh-CN" kern="100" dirty="0" err="1">
                <a:latin typeface="Times New Roman" panose="02020603050405020304"/>
                <a:cs typeface="Courier New" panose="02070309020205020404"/>
              </a:rPr>
              <a:t>neighbours</a:t>
            </a:r>
            <a:r>
              <a:rPr lang="en-US" altLang="zh-CN" kern="100" dirty="0">
                <a:latin typeface="Times New Roman" panose="02020603050405020304"/>
                <a:cs typeface="Courier New" panose="02070309020205020404"/>
              </a:rPr>
              <a:t> to donate money.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C.By</a:t>
            </a:r>
            <a:r>
              <a:rPr lang="en-US" altLang="zh-CN" kern="100" dirty="0">
                <a:latin typeface="Times New Roman" panose="02020603050405020304"/>
                <a:cs typeface="Courier New" panose="02070309020205020404"/>
              </a:rPr>
              <a:t> making his story go public.</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D.By</a:t>
            </a:r>
            <a:r>
              <a:rPr lang="en-US" altLang="zh-CN" kern="100" dirty="0">
                <a:latin typeface="Times New Roman" panose="02020603050405020304"/>
                <a:cs typeface="Courier New" panose="02070309020205020404"/>
              </a:rPr>
              <a:t> encouraging people to help.</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69119"/>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4.How did the children welcome </a:t>
            </a:r>
            <a:r>
              <a:rPr lang="en-US" altLang="zh-CN" kern="100">
                <a:latin typeface="Times New Roman" panose="02020603050405020304"/>
                <a:cs typeface="Courier New" panose="02070309020205020404"/>
              </a:rPr>
              <a:t>him?</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82204" y="973931"/>
            <a:ext cx="8235553"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A.By</a:t>
            </a:r>
            <a:r>
              <a:rPr lang="en-US" altLang="zh-CN" kern="100" dirty="0">
                <a:latin typeface="Times New Roman" panose="02020603050405020304"/>
                <a:cs typeface="Courier New" panose="02070309020205020404"/>
              </a:rPr>
              <a:t> inviting him.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B.By</a:t>
            </a:r>
            <a:r>
              <a:rPr lang="en-US" altLang="zh-CN" kern="100" dirty="0">
                <a:latin typeface="Times New Roman" panose="02020603050405020304"/>
                <a:cs typeface="Courier New" panose="02070309020205020404"/>
              </a:rPr>
              <a:t> singing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dancing and offering him food and gifts.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C.By</a:t>
            </a:r>
            <a:r>
              <a:rPr lang="en-US" altLang="zh-CN" kern="100" dirty="0">
                <a:latin typeface="Times New Roman" panose="02020603050405020304"/>
                <a:cs typeface="Courier New" panose="02070309020205020404"/>
              </a:rPr>
              <a:t> giving joyful smile.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D.By</a:t>
            </a:r>
            <a:r>
              <a:rPr lang="en-US" altLang="zh-CN" kern="100" dirty="0">
                <a:latin typeface="Times New Roman" panose="02020603050405020304"/>
                <a:cs typeface="Courier New" panose="02070309020205020404"/>
              </a:rPr>
              <a:t> being grateful to him.</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2865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5.Ryan set up a foundation to ________.</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82204" y="1054894"/>
            <a:ext cx="8235553"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A.inspire</a:t>
            </a:r>
            <a:r>
              <a:rPr lang="en-US" altLang="zh-CN" kern="100" dirty="0">
                <a:latin typeface="Times New Roman" panose="02020603050405020304"/>
                <a:cs typeface="Courier New" panose="02070309020205020404"/>
              </a:rPr>
              <a:t> people to give him their support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B.encourage</a:t>
            </a:r>
            <a:r>
              <a:rPr lang="en-US" altLang="zh-CN" kern="100" dirty="0">
                <a:latin typeface="Times New Roman" panose="02020603050405020304"/>
                <a:cs typeface="Courier New" panose="02070309020205020404"/>
              </a:rPr>
              <a:t> more people to help</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C.build</a:t>
            </a:r>
            <a:r>
              <a:rPr lang="en-US" altLang="zh-CN" kern="100" dirty="0">
                <a:latin typeface="Times New Roman" panose="02020603050405020304"/>
                <a:cs typeface="Courier New" panose="02070309020205020404"/>
              </a:rPr>
              <a:t> more wells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D.make</a:t>
            </a:r>
            <a:r>
              <a:rPr lang="en-US" altLang="zh-CN" kern="100" dirty="0">
                <a:latin typeface="Times New Roman" panose="02020603050405020304"/>
                <a:cs typeface="Courier New" panose="02070309020205020404"/>
              </a:rPr>
              <a:t> his dream a reality</a:t>
            </a:r>
            <a:endParaRPr lang="zh-CN" altLang="zh-CN" kern="100" dirty="0">
              <a:latin typeface="宋体" panose="02010600030101010101" pitchFamily="2" charset="-122"/>
              <a:cs typeface="Courier New" panose="02070309020205020404"/>
            </a:endParaRPr>
          </a:p>
        </p:txBody>
      </p:sp>
      <p:sp>
        <p:nvSpPr>
          <p:cNvPr id="3" name="矩形 2"/>
          <p:cNvSpPr>
            <a:spLocks noChangeArrowheads="1"/>
          </p:cNvSpPr>
          <p:nvPr/>
        </p:nvSpPr>
        <p:spPr bwMode="auto">
          <a:xfrm>
            <a:off x="527448" y="2838450"/>
            <a:ext cx="336946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1.D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2.B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3.B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4.B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5.B</a:t>
            </a:r>
            <a:endParaRPr lang="zh-CN" altLang="zh-CN">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82179"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Ⅲ</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Cloze test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Fill in the blanks according to the text.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282179" y="13656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rPr>
              <a:t>Ryan had trouble  1.____________(believe) in what his teacher </a:t>
            </a:r>
            <a:r>
              <a:rPr lang="en-US" altLang="zh-CN" kern="100" dirty="0" err="1">
                <a:latin typeface="Times New Roman" panose="02020603050405020304"/>
              </a:rPr>
              <a:t>said.Ryan</a:t>
            </a:r>
            <a:r>
              <a:rPr lang="en-US" altLang="zh-CN" kern="100" dirty="0">
                <a:latin typeface="Times New Roman" panose="02020603050405020304"/>
              </a:rPr>
              <a:t> could get clean drinking water within ten steps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but some African children had to walk ten </a:t>
            </a:r>
            <a:r>
              <a:rPr lang="en-US" altLang="zh-CN" kern="100" dirty="0" err="1">
                <a:latin typeface="Times New Roman" panose="02020603050405020304"/>
              </a:rPr>
              <a:t>kilometres</a:t>
            </a:r>
            <a:r>
              <a:rPr lang="en-US" altLang="zh-CN" kern="100" dirty="0">
                <a:latin typeface="Times New Roman" panose="02020603050405020304"/>
              </a:rPr>
              <a:t> to get </a:t>
            </a:r>
            <a:r>
              <a:rPr lang="en-US" altLang="zh-CN" kern="100" dirty="0" err="1">
                <a:latin typeface="Times New Roman" panose="02020603050405020304"/>
              </a:rPr>
              <a:t>water.Besides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the water they drink is so dirty  2.____________ it makes them </a:t>
            </a:r>
            <a:r>
              <a:rPr lang="en-US" altLang="zh-CN" kern="100" dirty="0" err="1">
                <a:latin typeface="Times New Roman" panose="02020603050405020304"/>
              </a:rPr>
              <a:t>sick.So</a:t>
            </a:r>
            <a:r>
              <a:rPr lang="en-US" altLang="zh-CN" kern="100" dirty="0">
                <a:latin typeface="Times New Roman" panose="02020603050405020304"/>
              </a:rPr>
              <a:t> Ryan decided to </a:t>
            </a:r>
            <a:r>
              <a:rPr lang="en-US" altLang="zh-CN" kern="100" dirty="0" err="1">
                <a:latin typeface="Times New Roman" panose="02020603050405020304"/>
              </a:rPr>
              <a:t>help.By</a:t>
            </a:r>
            <a:r>
              <a:rPr lang="en-US" altLang="zh-CN" kern="100" dirty="0">
                <a:latin typeface="Times New Roman" panose="02020603050405020304"/>
              </a:rPr>
              <a:t>  3.____________(clean) windows and doing gardening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Ryan wanted  4.____________(earn) money to build a single </a:t>
            </a:r>
            <a:r>
              <a:rPr lang="en-US" altLang="zh-CN" kern="100" dirty="0" err="1">
                <a:latin typeface="Times New Roman" panose="02020603050405020304"/>
              </a:rPr>
              <a:t>well.But</a:t>
            </a:r>
            <a:r>
              <a:rPr lang="en-US" altLang="zh-CN" kern="100" dirty="0">
                <a:latin typeface="Times New Roman" panose="02020603050405020304"/>
              </a:rPr>
              <a:t> when he was told it cost $2</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000 to build a </a:t>
            </a:r>
            <a:r>
              <a:rPr lang="en-US" altLang="zh-CN" kern="100" dirty="0" err="1">
                <a:latin typeface="Times New Roman" panose="02020603050405020304"/>
              </a:rPr>
              <a:t>well.He</a:t>
            </a:r>
            <a:r>
              <a:rPr lang="en-US" altLang="zh-CN" kern="100" dirty="0">
                <a:latin typeface="Times New Roman" panose="02020603050405020304"/>
              </a:rPr>
              <a:t> didn’t give </a:t>
            </a:r>
            <a:r>
              <a:rPr lang="en-US" altLang="zh-CN" kern="100" dirty="0" err="1">
                <a:latin typeface="Times New Roman" panose="02020603050405020304"/>
              </a:rPr>
              <a:t>up.Ryan</a:t>
            </a:r>
            <a:r>
              <a:rPr lang="en-US" altLang="zh-CN" kern="100" dirty="0">
                <a:latin typeface="Times New Roman" panose="02020603050405020304"/>
              </a:rPr>
              <a:t> persuaded his classmates and </a:t>
            </a:r>
            <a:r>
              <a:rPr lang="en-US" altLang="zh-CN" kern="100" dirty="0" err="1">
                <a:latin typeface="Times New Roman" panose="02020603050405020304"/>
              </a:rPr>
              <a:t>neighbours</a:t>
            </a:r>
            <a:r>
              <a:rPr lang="en-US" altLang="zh-CN" kern="100" dirty="0">
                <a:latin typeface="Times New Roman" panose="02020603050405020304"/>
              </a:rPr>
              <a:t>  5.____________(donate) </a:t>
            </a:r>
            <a:r>
              <a:rPr lang="en-US" altLang="zh-CN" kern="100" dirty="0" err="1">
                <a:latin typeface="Times New Roman" panose="02020603050405020304"/>
              </a:rPr>
              <a:t>money.And</a:t>
            </a:r>
            <a:r>
              <a:rPr lang="en-US" altLang="zh-CN" kern="100" dirty="0">
                <a:latin typeface="Times New Roman" panose="02020603050405020304"/>
              </a:rPr>
              <a:t> his mother’s friend also helped him.</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951560" y="1404938"/>
            <a:ext cx="99770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believing</a:t>
            </a:r>
            <a:endParaRPr lang="zh-CN" altLang="en-US" dirty="0"/>
          </a:p>
        </p:txBody>
      </p:sp>
      <p:sp>
        <p:nvSpPr>
          <p:cNvPr id="6" name="矩形 5"/>
          <p:cNvSpPr/>
          <p:nvPr/>
        </p:nvSpPr>
        <p:spPr>
          <a:xfrm>
            <a:off x="7042547" y="2246710"/>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
        <p:nvSpPr>
          <p:cNvPr id="7" name="矩形 6"/>
          <p:cNvSpPr/>
          <p:nvPr/>
        </p:nvSpPr>
        <p:spPr>
          <a:xfrm>
            <a:off x="4868466" y="2652713"/>
            <a:ext cx="9207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cleaning</a:t>
            </a:r>
            <a:endParaRPr lang="zh-CN" altLang="en-US" dirty="0"/>
          </a:p>
        </p:txBody>
      </p:sp>
      <p:sp>
        <p:nvSpPr>
          <p:cNvPr id="8" name="矩形 7"/>
          <p:cNvSpPr/>
          <p:nvPr/>
        </p:nvSpPr>
        <p:spPr>
          <a:xfrm>
            <a:off x="3194447" y="3068242"/>
            <a:ext cx="7732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earn</a:t>
            </a:r>
            <a:endParaRPr lang="zh-CN" altLang="en-US" dirty="0"/>
          </a:p>
        </p:txBody>
      </p:sp>
      <p:sp>
        <p:nvSpPr>
          <p:cNvPr id="9" name="矩形 8"/>
          <p:cNvSpPr/>
          <p:nvPr/>
        </p:nvSpPr>
        <p:spPr>
          <a:xfrm>
            <a:off x="2201466" y="3879057"/>
            <a:ext cx="9912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donate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894160"/>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rPr>
              <a:t>After several months he  6.____________(raise) enough money and a well was built in </a:t>
            </a:r>
            <a:r>
              <a:rPr lang="en-US" altLang="zh-CN" kern="100" dirty="0" err="1">
                <a:latin typeface="Times New Roman" panose="02020603050405020304"/>
              </a:rPr>
              <a:t>Uganda.Ryan</a:t>
            </a:r>
            <a:r>
              <a:rPr lang="en-US" altLang="zh-CN" kern="100" dirty="0">
                <a:latin typeface="Times New Roman" panose="02020603050405020304"/>
              </a:rPr>
              <a:t> visited </a:t>
            </a:r>
            <a:r>
              <a:rPr lang="en-US" altLang="zh-CN" kern="100" dirty="0" err="1">
                <a:latin typeface="Times New Roman" panose="02020603050405020304"/>
              </a:rPr>
              <a:t>Uganda.It</a:t>
            </a:r>
            <a:r>
              <a:rPr lang="en-US" altLang="zh-CN" kern="100" dirty="0">
                <a:latin typeface="Times New Roman" panose="02020603050405020304"/>
              </a:rPr>
              <a:t> turned  7.____________ that the children welcomed him </a:t>
            </a:r>
            <a:r>
              <a:rPr lang="en-US" altLang="zh-CN" kern="100" dirty="0" err="1">
                <a:latin typeface="Times New Roman" panose="02020603050405020304"/>
              </a:rPr>
              <a:t>warmly.He</a:t>
            </a:r>
            <a:r>
              <a:rPr lang="en-US" altLang="zh-CN" kern="100" dirty="0">
                <a:latin typeface="Times New Roman" panose="02020603050405020304"/>
              </a:rPr>
              <a:t> really made  8.____________ difference for </a:t>
            </a:r>
            <a:r>
              <a:rPr lang="en-US" altLang="zh-CN" kern="100" dirty="0" err="1">
                <a:latin typeface="Times New Roman" panose="02020603050405020304"/>
              </a:rPr>
              <a:t>them.Later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Ryan’s experience led him to set  9.____________ a foundation to encourage more people to </a:t>
            </a:r>
            <a:r>
              <a:rPr lang="en-US" altLang="zh-CN" kern="100" dirty="0" err="1">
                <a:latin typeface="Times New Roman" panose="02020603050405020304"/>
              </a:rPr>
              <a:t>help.Today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the life-changing gift of clean water has benefited them a </a:t>
            </a:r>
            <a:r>
              <a:rPr lang="en-US" altLang="zh-CN" kern="100" dirty="0" err="1">
                <a:latin typeface="Times New Roman" panose="02020603050405020304"/>
              </a:rPr>
              <a:t>lot.Ryan</a:t>
            </a:r>
            <a:r>
              <a:rPr lang="en-US" altLang="zh-CN" kern="100" dirty="0">
                <a:latin typeface="Times New Roman" panose="02020603050405020304"/>
              </a:rPr>
              <a:t> with the determined attitude made his dream a  10.____________(real).</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356373" y="929879"/>
            <a:ext cx="683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raised</a:t>
            </a:r>
            <a:endParaRPr lang="zh-CN" altLang="en-US" dirty="0"/>
          </a:p>
        </p:txBody>
      </p:sp>
      <p:sp>
        <p:nvSpPr>
          <p:cNvPr id="7" name="矩形 6"/>
          <p:cNvSpPr/>
          <p:nvPr/>
        </p:nvSpPr>
        <p:spPr>
          <a:xfrm>
            <a:off x="4723210" y="1345407"/>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a:t>
            </a:r>
            <a:endParaRPr lang="zh-CN" altLang="en-US" dirty="0"/>
          </a:p>
        </p:txBody>
      </p:sp>
      <p:sp>
        <p:nvSpPr>
          <p:cNvPr id="8" name="矩形 7"/>
          <p:cNvSpPr/>
          <p:nvPr/>
        </p:nvSpPr>
        <p:spPr>
          <a:xfrm>
            <a:off x="3452813" y="1739504"/>
            <a:ext cx="2410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a:t>
            </a:r>
            <a:endParaRPr lang="zh-CN" altLang="en-US" dirty="0"/>
          </a:p>
        </p:txBody>
      </p:sp>
      <p:sp>
        <p:nvSpPr>
          <p:cNvPr id="10" name="矩形 9"/>
          <p:cNvSpPr/>
          <p:nvPr/>
        </p:nvSpPr>
        <p:spPr>
          <a:xfrm>
            <a:off x="2363391" y="2144317"/>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a:t>
            </a:r>
            <a:endParaRPr lang="zh-CN" altLang="en-US" dirty="0"/>
          </a:p>
        </p:txBody>
      </p:sp>
      <p:sp>
        <p:nvSpPr>
          <p:cNvPr id="11" name="矩形 10"/>
          <p:cNvSpPr/>
          <p:nvPr/>
        </p:nvSpPr>
        <p:spPr>
          <a:xfrm>
            <a:off x="3521869" y="2965848"/>
            <a:ext cx="7284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reality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087041"/>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Ⅰ</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词汇语境认知</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写出语境中加黑单词或短语的意义</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493044"/>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1.I followed his eyes and </a:t>
            </a:r>
            <a:r>
              <a:rPr lang="en-US" altLang="zh-CN" b="1" kern="100" dirty="0">
                <a:latin typeface="Times New Roman" panose="02020603050405020304"/>
                <a:cs typeface="Courier New" panose="02070309020205020404"/>
              </a:rPr>
              <a:t>looked across</a:t>
            </a:r>
            <a:r>
              <a:rPr lang="en-US" altLang="zh-CN" kern="100" dirty="0">
                <a:latin typeface="Times New Roman" panose="02020603050405020304"/>
                <a:cs typeface="Courier New" panose="02070309020205020404"/>
              </a:rPr>
              <a:t> the room to the children who were drawing on the table._____________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2.The village where he lived did not get </a:t>
            </a:r>
            <a:r>
              <a:rPr lang="en-US" altLang="zh-CN" kern="100" dirty="0" err="1">
                <a:latin typeface="Times New Roman" panose="02020603050405020304"/>
                <a:cs typeface="Courier New" panose="02070309020205020404"/>
              </a:rPr>
              <a:t>mail.They</a:t>
            </a:r>
            <a:r>
              <a:rPr lang="en-US" altLang="zh-CN" kern="100" dirty="0">
                <a:latin typeface="Times New Roman" panose="02020603050405020304"/>
                <a:cs typeface="Courier New" panose="02070309020205020404"/>
              </a:rPr>
              <a:t> had a community </a:t>
            </a:r>
            <a:r>
              <a:rPr lang="en-US" altLang="zh-CN" b="1" kern="100" dirty="0">
                <a:latin typeface="Times New Roman" panose="02020603050405020304"/>
                <a:cs typeface="Courier New" panose="02070309020205020404"/>
              </a:rPr>
              <a:t>well</a:t>
            </a:r>
            <a:r>
              <a:rPr lang="en-US" altLang="zh-CN" kern="100" dirty="0">
                <a:latin typeface="Times New Roman" panose="02020603050405020304"/>
                <a:cs typeface="Courier New" panose="02070309020205020404"/>
              </a:rPr>
              <a:t> that everyone used to get water.____________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3.Spring is in the air so it is time to go outside and do some </a:t>
            </a:r>
            <a:r>
              <a:rPr lang="en-US" altLang="zh-CN" b="1" kern="100" dirty="0">
                <a:latin typeface="Times New Roman" panose="02020603050405020304"/>
                <a:cs typeface="Courier New" panose="02070309020205020404"/>
              </a:rPr>
              <a:t>gardening</a:t>
            </a:r>
            <a:r>
              <a:rPr lang="en-US" altLang="zh-CN" kern="100" dirty="0">
                <a:latin typeface="Times New Roman" panose="02020603050405020304"/>
                <a:cs typeface="Courier New" panose="02070309020205020404"/>
              </a:rPr>
              <a:t>.____________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4.Decide the right direction and work in that direction to achieve your </a:t>
            </a:r>
            <a:r>
              <a:rPr lang="en-US" altLang="zh-CN" b="1" kern="100" dirty="0">
                <a:latin typeface="Times New Roman" panose="02020603050405020304"/>
                <a:cs typeface="Courier New" panose="02070309020205020404"/>
              </a:rPr>
              <a:t>target</a:t>
            </a:r>
            <a:r>
              <a:rPr lang="en-US" altLang="zh-CN" kern="100" dirty="0">
                <a:latin typeface="Times New Roman" panose="02020603050405020304"/>
                <a:cs typeface="Courier New" panose="02070309020205020404"/>
              </a:rPr>
              <a:t>. ____________</a:t>
            </a:r>
            <a:endParaRPr lang="zh-CN" altLang="zh-CN" kern="100" dirty="0">
              <a:latin typeface="宋体" panose="02010600030101010101" pitchFamily="2" charset="-122"/>
              <a:cs typeface="Courier New" panose="02070309020205020404"/>
            </a:endParaRPr>
          </a:p>
        </p:txBody>
      </p:sp>
      <p:pic>
        <p:nvPicPr>
          <p:cNvPr id="38915" name="Picture 2" descr="课时基础过关"/>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78607" y="491729"/>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066801" y="1945482"/>
            <a:ext cx="152349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向对面看过去</a:t>
            </a:r>
            <a:endParaRPr lang="zh-CN" altLang="en-US" dirty="0"/>
          </a:p>
        </p:txBody>
      </p:sp>
      <p:sp>
        <p:nvSpPr>
          <p:cNvPr id="7" name="矩形 6"/>
          <p:cNvSpPr/>
          <p:nvPr/>
        </p:nvSpPr>
        <p:spPr>
          <a:xfrm>
            <a:off x="2582466" y="2781300"/>
            <a:ext cx="36933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井</a:t>
            </a:r>
            <a:endParaRPr lang="zh-CN" altLang="en-US" dirty="0"/>
          </a:p>
        </p:txBody>
      </p:sp>
      <p:sp>
        <p:nvSpPr>
          <p:cNvPr id="8" name="矩形 7"/>
          <p:cNvSpPr/>
          <p:nvPr/>
        </p:nvSpPr>
        <p:spPr>
          <a:xfrm>
            <a:off x="7234238" y="317539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园艺</a:t>
            </a:r>
            <a:endParaRPr lang="zh-CN" altLang="en-US" dirty="0"/>
          </a:p>
        </p:txBody>
      </p:sp>
      <p:sp>
        <p:nvSpPr>
          <p:cNvPr id="9" name="矩形 8"/>
          <p:cNvSpPr/>
          <p:nvPr/>
        </p:nvSpPr>
        <p:spPr>
          <a:xfrm>
            <a:off x="845344" y="4007644"/>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目标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5757" y="517923"/>
            <a:ext cx="84986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i="1" kern="100" dirty="0">
                <a:latin typeface="Times New Roman" panose="02020603050405020304"/>
                <a:cs typeface="Courier New" panose="02070309020205020404"/>
              </a:rPr>
              <a:t>We Are the World</a:t>
            </a:r>
            <a:endParaRPr lang="zh-CN" altLang="zh-CN" sz="800" i="1" dirty="0">
              <a:latin typeface="宋体" panose="02010600030101010101" pitchFamily="2" charset="-122"/>
              <a:cs typeface="Courier New" panose="02070309020205020404" pitchFamily="49" charset="0"/>
            </a:endParaRPr>
          </a:p>
        </p:txBody>
      </p:sp>
      <p:sp>
        <p:nvSpPr>
          <p:cNvPr id="5" name="矩形 1"/>
          <p:cNvSpPr>
            <a:spLocks noChangeArrowheads="1"/>
          </p:cNvSpPr>
          <p:nvPr/>
        </p:nvSpPr>
        <p:spPr bwMode="auto">
          <a:xfrm>
            <a:off x="1516857" y="914400"/>
            <a:ext cx="61043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There comes a time when we  </a:t>
            </a: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When the world must come together as one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There are people dying</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Oh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it’s time to </a:t>
            </a: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 to life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The greatest gift of all</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 can’t go on pretending day by day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That someone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somewhere will soon </a:t>
            </a: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We’re </a:t>
            </a: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____________ God’s great big family</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4652963" y="951310"/>
            <a:ext cx="177356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hear a certain call</a:t>
            </a:r>
            <a:endParaRPr lang="zh-CN" altLang="en-US" dirty="0"/>
          </a:p>
        </p:txBody>
      </p:sp>
      <p:sp>
        <p:nvSpPr>
          <p:cNvPr id="6" name="矩形 5"/>
          <p:cNvSpPr/>
          <p:nvPr/>
        </p:nvSpPr>
        <p:spPr>
          <a:xfrm>
            <a:off x="3845719" y="2203848"/>
            <a:ext cx="120289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lend a hand</a:t>
            </a:r>
            <a:endParaRPr lang="zh-CN" altLang="en-US" dirty="0"/>
          </a:p>
        </p:txBody>
      </p:sp>
      <p:sp>
        <p:nvSpPr>
          <p:cNvPr id="7" name="矩形 6"/>
          <p:cNvSpPr/>
          <p:nvPr/>
        </p:nvSpPr>
        <p:spPr>
          <a:xfrm>
            <a:off x="5343525" y="3430192"/>
            <a:ext cx="15106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 a change</a:t>
            </a:r>
            <a:endParaRPr lang="zh-CN" altLang="en-US" dirty="0"/>
          </a:p>
        </p:txBody>
      </p:sp>
      <p:sp>
        <p:nvSpPr>
          <p:cNvPr id="8" name="矩形 7"/>
          <p:cNvSpPr/>
          <p:nvPr/>
        </p:nvSpPr>
        <p:spPr>
          <a:xfrm>
            <a:off x="2525317" y="3835004"/>
            <a:ext cx="11964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all a part of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9563" y="566738"/>
            <a:ext cx="848558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5.The </a:t>
            </a:r>
            <a:r>
              <a:rPr lang="en-US" altLang="zh-CN" b="1" kern="100" dirty="0">
                <a:latin typeface="Times New Roman" panose="02020603050405020304"/>
                <a:cs typeface="Courier New" panose="02070309020205020404"/>
              </a:rPr>
              <a:t>charity</a:t>
            </a:r>
            <a:r>
              <a:rPr lang="en-US" altLang="zh-CN" kern="100" dirty="0">
                <a:latin typeface="Times New Roman" panose="02020603050405020304"/>
                <a:cs typeface="Courier New" panose="02070309020205020404"/>
              </a:rPr>
              <a:t> had to call on many well-known people for donations to raise the enormous amount of money they needed.____________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6.Bringing water from the town </a:t>
            </a:r>
            <a:r>
              <a:rPr lang="en-US" altLang="zh-CN" b="1" kern="100" dirty="0">
                <a:latin typeface="Times New Roman" panose="02020603050405020304"/>
                <a:cs typeface="Courier New" panose="02070309020205020404"/>
              </a:rPr>
              <a:t>pump</a:t>
            </a:r>
            <a:r>
              <a:rPr lang="en-US" altLang="zh-CN" kern="100" dirty="0">
                <a:latin typeface="Times New Roman" panose="02020603050405020304"/>
                <a:cs typeface="Courier New" panose="02070309020205020404"/>
              </a:rPr>
              <a:t> had always been hateful work in Tom’s eyes.____________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7.The company has made the decision to </a:t>
            </a:r>
            <a:r>
              <a:rPr lang="en-US" altLang="zh-CN" b="1" kern="100" dirty="0">
                <a:latin typeface="Times New Roman" panose="02020603050405020304"/>
                <a:cs typeface="Courier New" panose="02070309020205020404"/>
              </a:rPr>
              <a:t>go public</a:t>
            </a:r>
            <a:r>
              <a:rPr lang="en-US" altLang="zh-CN" kern="100" dirty="0">
                <a:latin typeface="Times New Roman" panose="02020603050405020304"/>
                <a:cs typeface="Courier New" panose="02070309020205020404"/>
              </a:rPr>
              <a:t> with the news to let everyone know the fact.____________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8.His encouraging speech </a:t>
            </a:r>
            <a:r>
              <a:rPr lang="en-US" altLang="zh-CN" b="1" kern="100" dirty="0">
                <a:latin typeface="Times New Roman" panose="02020603050405020304"/>
                <a:cs typeface="Courier New" panose="02070309020205020404"/>
              </a:rPr>
              <a:t>inspired</a:t>
            </a:r>
            <a:r>
              <a:rPr lang="en-US" altLang="zh-CN" kern="100" dirty="0">
                <a:latin typeface="Times New Roman" panose="02020603050405020304"/>
                <a:cs typeface="Courier New" panose="02070309020205020404"/>
              </a:rPr>
              <a:t> us to work harder than ever before.____________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9.Changing schools </a:t>
            </a:r>
            <a:r>
              <a:rPr lang="en-US" altLang="zh-CN" b="1" kern="100" dirty="0">
                <a:latin typeface="Times New Roman" panose="02020603050405020304"/>
                <a:cs typeface="Courier New" panose="02070309020205020404"/>
              </a:rPr>
              <a:t>made a difference</a:t>
            </a:r>
            <a:r>
              <a:rPr lang="en-US" altLang="zh-CN" kern="100" dirty="0">
                <a:latin typeface="Times New Roman" panose="02020603050405020304"/>
                <a:cs typeface="Courier New" panose="02070309020205020404"/>
              </a:rPr>
              <a:t> to my life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made me become who I am.____________</a:t>
            </a:r>
            <a:endParaRPr lang="zh-CN" altLang="zh-CN" sz="800" kern="100" dirty="0">
              <a:latin typeface="宋体" panose="02010600030101010101" pitchFamily="2" charset="-122"/>
              <a:cs typeface="Courier New" panose="02070309020205020404"/>
            </a:endParaRPr>
          </a:p>
        </p:txBody>
      </p:sp>
      <p:sp>
        <p:nvSpPr>
          <p:cNvPr id="6" name="矩形 5"/>
          <p:cNvSpPr/>
          <p:nvPr/>
        </p:nvSpPr>
        <p:spPr>
          <a:xfrm>
            <a:off x="3600451" y="1021557"/>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慈善团体</a:t>
            </a:r>
            <a:endParaRPr lang="zh-CN" altLang="en-US" dirty="0"/>
          </a:p>
        </p:txBody>
      </p:sp>
      <p:sp>
        <p:nvSpPr>
          <p:cNvPr id="7" name="矩形 6"/>
          <p:cNvSpPr/>
          <p:nvPr/>
        </p:nvSpPr>
        <p:spPr>
          <a:xfrm>
            <a:off x="1331119" y="1841898"/>
            <a:ext cx="36933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泵</a:t>
            </a:r>
            <a:endParaRPr lang="zh-CN" altLang="en-US" dirty="0"/>
          </a:p>
        </p:txBody>
      </p:sp>
      <p:sp>
        <p:nvSpPr>
          <p:cNvPr id="8" name="矩形 7"/>
          <p:cNvSpPr/>
          <p:nvPr/>
        </p:nvSpPr>
        <p:spPr>
          <a:xfrm>
            <a:off x="1288257" y="2674144"/>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公开</a:t>
            </a:r>
            <a:endParaRPr lang="zh-CN" altLang="en-US" dirty="0"/>
          </a:p>
        </p:txBody>
      </p:sp>
      <p:sp>
        <p:nvSpPr>
          <p:cNvPr id="9" name="矩形 8"/>
          <p:cNvSpPr/>
          <p:nvPr/>
        </p:nvSpPr>
        <p:spPr>
          <a:xfrm>
            <a:off x="6968728" y="3094435"/>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鼓舞，激励</a:t>
            </a:r>
            <a:endParaRPr lang="zh-CN" altLang="en-US" dirty="0"/>
          </a:p>
        </p:txBody>
      </p:sp>
      <p:sp>
        <p:nvSpPr>
          <p:cNvPr id="10" name="矩形 9"/>
          <p:cNvSpPr/>
          <p:nvPr/>
        </p:nvSpPr>
        <p:spPr>
          <a:xfrm>
            <a:off x="1126332" y="3889773"/>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有影响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78607" y="1035844"/>
            <a:ext cx="848558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spcAft>
                <a:spcPts val="0"/>
              </a:spcAft>
              <a:defRPr/>
            </a:pPr>
            <a:r>
              <a:rPr lang="en-US" altLang="zh-CN" kern="100" dirty="0">
                <a:latin typeface="Times New Roman" panose="02020603050405020304"/>
                <a:cs typeface="Courier New" panose="02070309020205020404"/>
              </a:rPr>
              <a:t>10.During the get-together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was filled with </a:t>
            </a:r>
            <a:r>
              <a:rPr lang="en-US" altLang="zh-CN" b="1" kern="100" dirty="0">
                <a:latin typeface="Times New Roman" panose="02020603050405020304"/>
                <a:cs typeface="Courier New" panose="02070309020205020404"/>
              </a:rPr>
              <a:t>joyful</a:t>
            </a:r>
            <a:r>
              <a:rPr lang="en-US" altLang="zh-CN" kern="100" dirty="0">
                <a:latin typeface="Times New Roman" panose="02020603050405020304"/>
                <a:cs typeface="Courier New" panose="02070309020205020404"/>
              </a:rPr>
              <a:t> laughter and </a:t>
            </a:r>
            <a:r>
              <a:rPr lang="en-US" altLang="zh-CN" kern="100" dirty="0" err="1">
                <a:latin typeface="Times New Roman" panose="02020603050405020304"/>
                <a:cs typeface="Courier New" panose="02070309020205020404"/>
              </a:rPr>
              <a:t>songs.Every</a:t>
            </a:r>
            <a:r>
              <a:rPr lang="en-US" altLang="zh-CN" kern="100" dirty="0">
                <a:latin typeface="Times New Roman" panose="02020603050405020304"/>
                <a:cs typeface="Courier New" panose="02070309020205020404"/>
              </a:rPr>
              <a:t> one had a good time.____________</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11.Everyone can </a:t>
            </a:r>
            <a:r>
              <a:rPr lang="en-US" altLang="zh-CN" b="1" kern="100" dirty="0">
                <a:latin typeface="Times New Roman" panose="02020603050405020304"/>
                <a:cs typeface="Courier New" panose="02070309020205020404"/>
              </a:rPr>
              <a:t>benefit from</a:t>
            </a:r>
            <a:r>
              <a:rPr lang="en-US" altLang="zh-CN" kern="100" dirty="0">
                <a:latin typeface="Times New Roman" panose="02020603050405020304"/>
                <a:cs typeface="Courier New" panose="02070309020205020404"/>
              </a:rPr>
              <a:t> making an effort to practice gratitude(</a:t>
            </a:r>
            <a:r>
              <a:rPr lang="zh-CN" altLang="zh-CN" kern="100" dirty="0">
                <a:latin typeface="Times New Roman" panose="02020603050405020304"/>
                <a:cs typeface="Times New Roman" panose="02020603050405020304"/>
              </a:rPr>
              <a:t>感激</a:t>
            </a:r>
            <a:r>
              <a:rPr lang="en-US" altLang="zh-CN" kern="100" dirty="0">
                <a:latin typeface="Times New Roman" panose="02020603050405020304"/>
                <a:cs typeface="Courier New" panose="02070309020205020404"/>
              </a:rPr>
              <a:t>) every day. ____________</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12.To be a great leader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do not have to graduate from one of top schools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you have to possess vision</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insight</a:t>
            </a:r>
            <a:r>
              <a:rPr lang="en-US" altLang="zh-CN" kern="100" dirty="0">
                <a:latin typeface="Times New Roman" panose="02020603050405020304"/>
                <a:cs typeface="Courier New" panose="02070309020205020404"/>
              </a:rPr>
              <a:t> into future.____________</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737122" y="1475185"/>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快乐的</a:t>
            </a:r>
            <a:endParaRPr lang="zh-CN" altLang="en-US" dirty="0"/>
          </a:p>
        </p:txBody>
      </p:sp>
      <p:sp>
        <p:nvSpPr>
          <p:cNvPr id="7" name="矩形 6"/>
          <p:cNvSpPr/>
          <p:nvPr/>
        </p:nvSpPr>
        <p:spPr>
          <a:xfrm>
            <a:off x="856060" y="2306242"/>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得益于</a:t>
            </a:r>
            <a:endParaRPr lang="zh-CN" altLang="en-US" dirty="0"/>
          </a:p>
        </p:txBody>
      </p:sp>
      <p:sp>
        <p:nvSpPr>
          <p:cNvPr id="8" name="矩形 7"/>
          <p:cNvSpPr/>
          <p:nvPr/>
        </p:nvSpPr>
        <p:spPr>
          <a:xfrm>
            <a:off x="4886326" y="3127773"/>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洞察力</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5717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Ⅱ</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单词语境记忆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根据汉语提示写出单词的适当形式</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1.The girl lost in the forest finally escaped from the woods and she breathed a sigh of  ____________ (</a:t>
            </a:r>
            <a:r>
              <a:rPr lang="zh-CN" altLang="zh-CN" kern="100" dirty="0">
                <a:latin typeface="Times New Roman" panose="02020603050405020304"/>
                <a:cs typeface="Times New Roman" panose="02020603050405020304"/>
              </a:rPr>
              <a:t>轻松</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2.But how ____________(</a:t>
            </a:r>
            <a:r>
              <a:rPr lang="zh-CN" altLang="zh-CN" kern="100" dirty="0">
                <a:latin typeface="Times New Roman" panose="02020603050405020304"/>
                <a:cs typeface="Times New Roman" panose="02020603050405020304"/>
              </a:rPr>
              <a:t>有效的</a:t>
            </a:r>
            <a:r>
              <a:rPr lang="en-US" altLang="zh-CN" kern="100" dirty="0">
                <a:latin typeface="Times New Roman" panose="02020603050405020304"/>
                <a:cs typeface="Courier New" panose="02070309020205020404"/>
              </a:rPr>
              <a:t>)it will be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only time can tell.</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3.If you can provide something of value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people will be more than happy to pay for your  ____________(</a:t>
            </a:r>
            <a:r>
              <a:rPr lang="zh-CN" altLang="zh-CN" kern="100" dirty="0">
                <a:latin typeface="Times New Roman" panose="02020603050405020304"/>
                <a:cs typeface="Times New Roman" panose="02020603050405020304"/>
              </a:rPr>
              <a:t>贡献</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4.No one can have failed to notice the fact that water  ____________(</a:t>
            </a:r>
            <a:r>
              <a:rPr lang="zh-CN" altLang="zh-CN" kern="100" dirty="0">
                <a:latin typeface="Times New Roman" panose="02020603050405020304"/>
                <a:cs typeface="Times New Roman" panose="02020603050405020304"/>
              </a:rPr>
              <a:t>缺少</a:t>
            </a:r>
            <a:r>
              <a:rPr lang="en-US" altLang="zh-CN" kern="100" dirty="0">
                <a:latin typeface="Times New Roman" panose="02020603050405020304"/>
                <a:cs typeface="Courier New" panose="02070309020205020404"/>
              </a:rPr>
              <a:t>) is a serious problem with which the whole world is confronted.</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5.The children are taught to flatten the empty milk cartons and ____________ (</a:t>
            </a:r>
            <a:r>
              <a:rPr lang="zh-CN" altLang="zh-CN" kern="100" dirty="0">
                <a:latin typeface="Times New Roman" panose="02020603050405020304"/>
                <a:cs typeface="Times New Roman" panose="02020603050405020304"/>
              </a:rPr>
              <a:t>再循环</a:t>
            </a:r>
            <a:r>
              <a:rPr lang="en-US" altLang="zh-CN" kern="100" dirty="0">
                <a:latin typeface="Times New Roman" panose="02020603050405020304"/>
                <a:cs typeface="Courier New" panose="02070309020205020404"/>
              </a:rPr>
              <a:t>) them.</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845344" y="1323976"/>
            <a:ext cx="62581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relief</a:t>
            </a:r>
            <a:endParaRPr lang="zh-CN" altLang="en-US" dirty="0"/>
          </a:p>
        </p:txBody>
      </p:sp>
      <p:sp>
        <p:nvSpPr>
          <p:cNvPr id="7" name="矩形 6"/>
          <p:cNvSpPr/>
          <p:nvPr/>
        </p:nvSpPr>
        <p:spPr>
          <a:xfrm>
            <a:off x="1618060" y="1739504"/>
            <a:ext cx="9422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effective</a:t>
            </a:r>
            <a:endParaRPr lang="zh-CN" altLang="en-US" dirty="0"/>
          </a:p>
        </p:txBody>
      </p:sp>
      <p:sp>
        <p:nvSpPr>
          <p:cNvPr id="8" name="矩形 7"/>
          <p:cNvSpPr/>
          <p:nvPr/>
        </p:nvSpPr>
        <p:spPr>
          <a:xfrm>
            <a:off x="602456" y="2576513"/>
            <a:ext cx="12670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contribution</a:t>
            </a:r>
            <a:endParaRPr lang="zh-CN" altLang="en-US" dirty="0"/>
          </a:p>
        </p:txBody>
      </p:sp>
      <p:sp>
        <p:nvSpPr>
          <p:cNvPr id="9" name="矩形 8"/>
          <p:cNvSpPr/>
          <p:nvPr/>
        </p:nvSpPr>
        <p:spPr>
          <a:xfrm>
            <a:off x="5868591" y="2955132"/>
            <a:ext cx="912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shortage</a:t>
            </a:r>
            <a:endParaRPr lang="zh-CN" altLang="en-US" dirty="0"/>
          </a:p>
        </p:txBody>
      </p:sp>
      <p:sp>
        <p:nvSpPr>
          <p:cNvPr id="10" name="矩形 9"/>
          <p:cNvSpPr/>
          <p:nvPr/>
        </p:nvSpPr>
        <p:spPr>
          <a:xfrm>
            <a:off x="6847285" y="3764757"/>
            <a:ext cx="8053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recycle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45282" y="848916"/>
            <a:ext cx="848558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269875" indent="-269875" algn="just">
              <a:lnSpc>
                <a:spcPct val="150000"/>
              </a:lnSpc>
              <a:spcAft>
                <a:spcPts val="0"/>
              </a:spcAft>
              <a:defRPr/>
            </a:pPr>
            <a:r>
              <a:rPr lang="en-US" altLang="zh-CN" kern="100" dirty="0">
                <a:latin typeface="Times New Roman" panose="02020603050405020304"/>
                <a:cs typeface="Courier New" panose="02070309020205020404"/>
              </a:rPr>
              <a:t>6.The rest of the old man’s exiguous savings are  ____________(</a:t>
            </a:r>
            <a:r>
              <a:rPr lang="zh-CN" altLang="zh-CN" kern="100" dirty="0">
                <a:latin typeface="Times New Roman" panose="02020603050405020304"/>
                <a:cs typeface="Times New Roman" panose="02020603050405020304"/>
              </a:rPr>
              <a:t>捐献</a:t>
            </a:r>
            <a:r>
              <a:rPr lang="en-US" altLang="zh-CN" kern="100" dirty="0">
                <a:latin typeface="Times New Roman" panose="02020603050405020304"/>
                <a:cs typeface="Courier New" panose="02070309020205020404"/>
              </a:rPr>
              <a:t>) to that boy.</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7.In theory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this problem should not occur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in ____________(</a:t>
            </a:r>
            <a:r>
              <a:rPr lang="zh-CN" altLang="zh-CN" kern="100" dirty="0">
                <a:latin typeface="Times New Roman" panose="02020603050405020304"/>
                <a:cs typeface="Times New Roman" panose="02020603050405020304"/>
              </a:rPr>
              <a:t>现实</a:t>
            </a:r>
            <a:r>
              <a:rPr lang="en-US" altLang="zh-CN" kern="100" dirty="0">
                <a:latin typeface="Times New Roman" panose="02020603050405020304"/>
                <a:cs typeface="Courier New" panose="02070309020205020404"/>
              </a:rPr>
              <a:t>) it does.</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8.They have ____________(</a:t>
            </a:r>
            <a:r>
              <a:rPr lang="zh-CN" altLang="zh-CN" kern="100" dirty="0">
                <a:latin typeface="Times New Roman" panose="02020603050405020304"/>
                <a:cs typeface="Times New Roman" panose="02020603050405020304"/>
              </a:rPr>
              <a:t>延长</a:t>
            </a:r>
            <a:r>
              <a:rPr lang="en-US" altLang="zh-CN" kern="100" dirty="0">
                <a:latin typeface="Times New Roman" panose="02020603050405020304"/>
                <a:cs typeface="Courier New" panose="02070309020205020404"/>
              </a:rPr>
              <a:t>) the deadline by one day.</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9.People with  ____________(</a:t>
            </a:r>
            <a:r>
              <a:rPr lang="zh-CN" altLang="zh-CN" kern="100" dirty="0">
                <a:latin typeface="Times New Roman" panose="02020603050405020304"/>
                <a:cs typeface="Times New Roman" panose="02020603050405020304"/>
              </a:rPr>
              <a:t>残疾</a:t>
            </a:r>
            <a:r>
              <a:rPr lang="en-US" altLang="zh-CN" kern="100" dirty="0">
                <a:latin typeface="Times New Roman" panose="02020603050405020304"/>
                <a:cs typeface="Courier New" panose="02070309020205020404"/>
              </a:rPr>
              <a:t>) are a special social group</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should be particularly concerned by the whole society.</a:t>
            </a:r>
            <a:endParaRPr lang="zh-CN" altLang="zh-CN" sz="800" kern="100" dirty="0">
              <a:latin typeface="宋体" panose="02010600030101010101" pitchFamily="2" charset="-122"/>
              <a:cs typeface="Courier New" panose="02070309020205020404"/>
            </a:endParaRPr>
          </a:p>
          <a:p>
            <a:pPr marL="269875" indent="-269875" algn="just">
              <a:lnSpc>
                <a:spcPct val="150000"/>
              </a:lnSpc>
              <a:spcAft>
                <a:spcPts val="0"/>
              </a:spcAft>
              <a:defRPr/>
            </a:pPr>
            <a:r>
              <a:rPr lang="en-US" altLang="zh-CN" kern="100" dirty="0">
                <a:latin typeface="Times New Roman" panose="02020603050405020304"/>
                <a:cs typeface="Courier New" panose="02070309020205020404"/>
              </a:rPr>
              <a:t>10.Infectious(</a:t>
            </a:r>
            <a:r>
              <a:rPr lang="zh-CN" altLang="zh-CN" kern="100" dirty="0">
                <a:latin typeface="Times New Roman" panose="02020603050405020304"/>
                <a:cs typeface="Times New Roman" panose="02020603050405020304"/>
              </a:rPr>
              <a:t>传染的</a:t>
            </a:r>
            <a:r>
              <a:rPr lang="en-US" altLang="zh-CN" kern="100" dirty="0">
                <a:latin typeface="Times New Roman" panose="02020603050405020304"/>
                <a:cs typeface="Courier New" panose="02070309020205020404"/>
              </a:rPr>
              <a:t>)  ____________(</a:t>
            </a:r>
            <a:r>
              <a:rPr lang="zh-CN" altLang="zh-CN" kern="100" dirty="0">
                <a:latin typeface="Times New Roman" panose="02020603050405020304"/>
                <a:cs typeface="Times New Roman" panose="02020603050405020304"/>
              </a:rPr>
              <a:t>疾病</a:t>
            </a:r>
            <a:r>
              <a:rPr lang="en-US" altLang="zh-CN" kern="100" dirty="0">
                <a:latin typeface="Times New Roman" panose="02020603050405020304"/>
                <a:cs typeface="Courier New" panose="02070309020205020404"/>
              </a:rPr>
              <a:t>) are spreading among many of the flood victims.</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219701" y="870348"/>
            <a:ext cx="8694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donated</a:t>
            </a:r>
            <a:endParaRPr lang="zh-CN" altLang="en-US" dirty="0"/>
          </a:p>
        </p:txBody>
      </p:sp>
      <p:sp>
        <p:nvSpPr>
          <p:cNvPr id="7" name="矩形 6"/>
          <p:cNvSpPr/>
          <p:nvPr/>
        </p:nvSpPr>
        <p:spPr>
          <a:xfrm>
            <a:off x="5547123" y="1301354"/>
            <a:ext cx="7284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reality</a:t>
            </a:r>
            <a:endParaRPr lang="zh-CN" altLang="en-US" dirty="0"/>
          </a:p>
        </p:txBody>
      </p:sp>
      <p:sp>
        <p:nvSpPr>
          <p:cNvPr id="8" name="矩形 7"/>
          <p:cNvSpPr/>
          <p:nvPr/>
        </p:nvSpPr>
        <p:spPr>
          <a:xfrm>
            <a:off x="1737122" y="1691879"/>
            <a:ext cx="9720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extended</a:t>
            </a:r>
            <a:endParaRPr lang="zh-CN" altLang="en-US" dirty="0"/>
          </a:p>
        </p:txBody>
      </p:sp>
      <p:sp>
        <p:nvSpPr>
          <p:cNvPr id="9" name="矩形 8"/>
          <p:cNvSpPr/>
          <p:nvPr/>
        </p:nvSpPr>
        <p:spPr>
          <a:xfrm>
            <a:off x="2047876" y="2133601"/>
            <a:ext cx="11387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disabilities</a:t>
            </a:r>
            <a:endParaRPr lang="zh-CN" altLang="en-US" dirty="0"/>
          </a:p>
        </p:txBody>
      </p:sp>
      <p:sp>
        <p:nvSpPr>
          <p:cNvPr id="10" name="矩形 9"/>
          <p:cNvSpPr/>
          <p:nvPr/>
        </p:nvSpPr>
        <p:spPr>
          <a:xfrm>
            <a:off x="2958704" y="2955132"/>
            <a:ext cx="8951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diseases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3610" y="406004"/>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Ⅲ</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短语语境填空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根据汉语提示写出适当的短语</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292894" y="810816"/>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1.When you are in trouble please ________________(</a:t>
            </a:r>
            <a:r>
              <a:rPr lang="zh-CN" altLang="zh-CN" kern="100" dirty="0">
                <a:latin typeface="Times New Roman" panose="02020603050405020304"/>
                <a:cs typeface="Times New Roman" panose="02020603050405020304"/>
              </a:rPr>
              <a:t>寻求</a:t>
            </a:r>
            <a:r>
              <a:rPr lang="en-US" altLang="zh-CN" kern="100" dirty="0">
                <a:latin typeface="Times New Roman" panose="02020603050405020304"/>
                <a:cs typeface="Courier New" panose="02070309020205020404"/>
              </a:rPr>
              <a:t>) help from us.</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2.Einstein is trying to do his scientific work; ________________(</a:t>
            </a:r>
            <a:r>
              <a:rPr lang="zh-CN" altLang="zh-CN" kern="100" dirty="0">
                <a:latin typeface="Times New Roman" panose="02020603050405020304"/>
                <a:cs typeface="Times New Roman" panose="02020603050405020304"/>
              </a:rPr>
              <a:t>同时</a:t>
            </a:r>
            <a:r>
              <a:rPr lang="en-US" altLang="zh-CN" kern="100" dirty="0">
                <a:latin typeface="Times New Roman" panose="02020603050405020304"/>
                <a:cs typeface="Courier New" panose="02070309020205020404"/>
              </a:rPr>
              <a:t>) he’s working six days a week.</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3.He ________________(</a:t>
            </a:r>
            <a:r>
              <a:rPr lang="zh-CN" altLang="zh-CN" kern="100" dirty="0">
                <a:latin typeface="Times New Roman" panose="02020603050405020304"/>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感激</a:t>
            </a:r>
            <a:r>
              <a:rPr lang="en-US" altLang="zh-CN" kern="100" dirty="0">
                <a:latin typeface="Times New Roman" panose="02020603050405020304"/>
                <a:cs typeface="Courier New" panose="02070309020205020404"/>
              </a:rPr>
              <a:t>) the girl to whom he often turns for help when he meets with difficulties.</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4.To our joy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English evening ________________ (</a:t>
            </a:r>
            <a:r>
              <a:rPr lang="zh-CN" altLang="zh-CN" kern="100" dirty="0">
                <a:latin typeface="Times New Roman" panose="02020603050405020304"/>
                <a:cs typeface="Times New Roman" panose="02020603050405020304"/>
              </a:rPr>
              <a:t>结果</a:t>
            </a:r>
            <a:r>
              <a:rPr lang="en-US" altLang="zh-CN" kern="100" dirty="0">
                <a:latin typeface="Times New Roman" panose="02020603050405020304"/>
                <a:cs typeface="Courier New" panose="02070309020205020404"/>
              </a:rPr>
              <a:t>)a great success.</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5.In order to achieve your wants and desires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设立</a:t>
            </a:r>
            <a:r>
              <a:rPr lang="en-US" altLang="zh-CN" kern="100" dirty="0">
                <a:latin typeface="Times New Roman" panose="02020603050405020304"/>
                <a:cs typeface="Courier New" panose="02070309020205020404"/>
              </a:rPr>
              <a:t>) goals for yourself.</a:t>
            </a:r>
            <a:endParaRPr lang="zh-CN" altLang="zh-CN" sz="800" kern="100" dirty="0">
              <a:latin typeface="宋体" panose="02010600030101010101" pitchFamily="2" charset="-122"/>
              <a:cs typeface="Courier New" panose="02070309020205020404"/>
            </a:endParaRPr>
          </a:p>
          <a:p>
            <a:pPr marL="189230" indent="-323850">
              <a:lnSpc>
                <a:spcPct val="150000"/>
              </a:lnSpc>
              <a:defRPr/>
            </a:pPr>
            <a:r>
              <a:rPr lang="en-US" altLang="zh-CN" kern="100" dirty="0">
                <a:latin typeface="Times New Roman" panose="02020603050405020304"/>
              </a:rPr>
              <a:t>6.Renewable energy will become progressively more important as time _______________</a:t>
            </a:r>
          </a:p>
          <a:p>
            <a:pPr marL="189230" indent="-323850">
              <a:lnSpc>
                <a:spcPct val="150000"/>
              </a:lnSpc>
              <a:defRPr/>
            </a:pPr>
            <a:r>
              <a:rPr lang="en-US" altLang="zh-CN" kern="100" dirty="0">
                <a:latin typeface="Times New Roman" panose="02020603050405020304"/>
              </a:rPr>
              <a:t>	(</a:t>
            </a:r>
            <a:r>
              <a:rPr lang="zh-CN" altLang="zh-CN" kern="100" dirty="0">
                <a:latin typeface="Times New Roman" panose="02020603050405020304"/>
                <a:cs typeface="Times New Roman" panose="02020603050405020304"/>
              </a:rPr>
              <a:t>继续</a:t>
            </a:r>
            <a:r>
              <a:rPr lang="en-US" altLang="zh-CN" kern="100" dirty="0">
                <a:latin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961210" y="848917"/>
            <a:ext cx="7732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ask for</a:t>
            </a:r>
            <a:endParaRPr lang="zh-CN" altLang="en-US" dirty="0"/>
          </a:p>
        </p:txBody>
      </p:sp>
      <p:sp>
        <p:nvSpPr>
          <p:cNvPr id="7" name="矩形 6"/>
          <p:cNvSpPr/>
          <p:nvPr/>
        </p:nvSpPr>
        <p:spPr>
          <a:xfrm>
            <a:off x="4805363" y="1275160"/>
            <a:ext cx="164532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 the same time</a:t>
            </a:r>
            <a:endParaRPr lang="zh-CN" altLang="en-US" dirty="0"/>
          </a:p>
        </p:txBody>
      </p:sp>
      <p:sp>
        <p:nvSpPr>
          <p:cNvPr id="8" name="矩形 7"/>
          <p:cNvSpPr/>
          <p:nvPr/>
        </p:nvSpPr>
        <p:spPr>
          <a:xfrm>
            <a:off x="1017985" y="2074069"/>
            <a:ext cx="130548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grateful to</a:t>
            </a:r>
            <a:endParaRPr lang="zh-CN" altLang="en-US" dirty="0"/>
          </a:p>
        </p:txBody>
      </p:sp>
      <p:sp>
        <p:nvSpPr>
          <p:cNvPr id="9" name="矩形 8"/>
          <p:cNvSpPr/>
          <p:nvPr/>
        </p:nvSpPr>
        <p:spPr>
          <a:xfrm>
            <a:off x="3977878" y="2895601"/>
            <a:ext cx="10810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turned out</a:t>
            </a:r>
            <a:endParaRPr lang="zh-CN" altLang="en-US" dirty="0"/>
          </a:p>
        </p:txBody>
      </p:sp>
      <p:sp>
        <p:nvSpPr>
          <p:cNvPr id="10" name="矩形 9"/>
          <p:cNvSpPr/>
          <p:nvPr/>
        </p:nvSpPr>
        <p:spPr>
          <a:xfrm>
            <a:off x="5266135" y="3300413"/>
            <a:ext cx="68352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set up</a:t>
            </a:r>
            <a:endParaRPr lang="zh-CN" altLang="en-US" dirty="0"/>
          </a:p>
        </p:txBody>
      </p:sp>
      <p:sp>
        <p:nvSpPr>
          <p:cNvPr id="11" name="矩形 10"/>
          <p:cNvSpPr/>
          <p:nvPr/>
        </p:nvSpPr>
        <p:spPr>
          <a:xfrm>
            <a:off x="7286626" y="3694510"/>
            <a:ext cx="8502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goes 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5466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contribution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贡献，促成因素；捐赠</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951435"/>
            <a:ext cx="8570119"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·the </a:t>
            </a:r>
            <a:r>
              <a:rPr lang="en-US" altLang="zh-CN" b="1" kern="100" dirty="0">
                <a:latin typeface="Times New Roman" panose="02020603050405020304"/>
                <a:cs typeface="Courier New" panose="02070309020205020404"/>
              </a:rPr>
              <a:t>contribution</a:t>
            </a:r>
            <a:r>
              <a:rPr lang="en-US" altLang="zh-CN" kern="100" dirty="0">
                <a:latin typeface="Times New Roman" panose="02020603050405020304"/>
                <a:cs typeface="Courier New" panose="02070309020205020404"/>
              </a:rPr>
              <a:t> these people made to society(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13</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这些人对社会的贡献</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·Located where the Belt meets the Road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Jiangsu will </a:t>
            </a:r>
            <a:r>
              <a:rPr lang="en-US" altLang="zh-CN" b="1" kern="100" dirty="0">
                <a:latin typeface="Times New Roman" panose="02020603050405020304"/>
                <a:cs typeface="Courier New" panose="02070309020205020404"/>
              </a:rPr>
              <a:t>contribute</a:t>
            </a:r>
            <a:r>
              <a:rPr lang="en-US" altLang="zh-CN" kern="100" dirty="0">
                <a:latin typeface="Times New Roman" panose="02020603050405020304"/>
                <a:cs typeface="Courier New" panose="02070309020205020404"/>
              </a:rPr>
              <a:t> more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the Belt and Road construction.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由于位于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一带一路</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的交汇处，江苏将为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一带一路</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的建设做出更大的贡献。</a:t>
            </a:r>
            <a:endParaRPr lang="zh-CN" altLang="zh-CN" kern="100" dirty="0">
              <a:latin typeface="宋体" panose="02010600030101010101" pitchFamily="2" charset="-122"/>
              <a:cs typeface="Courier New" panose="02070309020205020404"/>
            </a:endParaRPr>
          </a:p>
        </p:txBody>
      </p:sp>
      <p:pic>
        <p:nvPicPr>
          <p:cNvPr id="45059" name="Picture 2" descr="核心要点突破"/>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09563"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重点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42097" y="11513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819150"/>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·It is generally agreed that cycling </a:t>
            </a:r>
            <a:r>
              <a:rPr lang="en-US" altLang="zh-CN" b="1" kern="100" dirty="0">
                <a:latin typeface="Times New Roman" panose="02020603050405020304"/>
                <a:cs typeface="Courier New" panose="02070309020205020404"/>
              </a:rPr>
              <a:t>contributes</a:t>
            </a:r>
            <a:r>
              <a:rPr lang="en-US" altLang="zh-CN" kern="100" dirty="0">
                <a:latin typeface="Times New Roman" panose="02020603050405020304"/>
                <a:cs typeface="Courier New" panose="02070309020205020404"/>
              </a:rPr>
              <a:t> greatly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people’s physical fitness.</a:t>
            </a:r>
          </a:p>
          <a:p>
            <a:pPr algn="just">
              <a:lnSpc>
                <a:spcPct val="150000"/>
              </a:lnSpc>
              <a:spcAft>
                <a:spcPts val="0"/>
              </a:spcAft>
              <a:defRPr/>
            </a:pPr>
            <a:r>
              <a:rPr lang="zh-CN" altLang="zh-CN" kern="100" dirty="0">
                <a:latin typeface="Times New Roman" panose="02020603050405020304"/>
                <a:cs typeface="Times New Roman" panose="02020603050405020304"/>
              </a:rPr>
              <a:t>人们普遍认为骑自行车特别有助于人们的身体健康。</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should </a:t>
            </a:r>
            <a:r>
              <a:rPr lang="en-US" altLang="zh-CN" b="1" kern="100" dirty="0">
                <a:latin typeface="Times New Roman" panose="02020603050405020304"/>
                <a:cs typeface="Courier New" panose="02070309020205020404"/>
              </a:rPr>
              <a:t>contribute</a:t>
            </a:r>
            <a:r>
              <a:rPr lang="en-US" altLang="zh-CN" kern="100" dirty="0">
                <a:latin typeface="Times New Roman" panose="02020603050405020304"/>
                <a:cs typeface="Courier New" panose="02070309020205020404"/>
              </a:rPr>
              <a:t> more money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the poor.</a:t>
            </a:r>
          </a:p>
          <a:p>
            <a:pPr algn="just">
              <a:lnSpc>
                <a:spcPct val="150000"/>
              </a:lnSpc>
              <a:spcAft>
                <a:spcPts val="0"/>
              </a:spcAft>
              <a:defRPr/>
            </a:pPr>
            <a:r>
              <a:rPr lang="zh-CN" altLang="zh-CN" kern="100" dirty="0">
                <a:latin typeface="Times New Roman" panose="02020603050405020304"/>
                <a:cs typeface="Times New Roman" panose="02020603050405020304"/>
              </a:rPr>
              <a:t>他们应该给穷人捐更多的钱。</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·Failure can </a:t>
            </a:r>
            <a:r>
              <a:rPr lang="en-US" altLang="zh-CN" b="1" kern="100" dirty="0">
                <a:latin typeface="Times New Roman" panose="02020603050405020304"/>
                <a:cs typeface="Courier New" panose="02070309020205020404"/>
              </a:rPr>
              <a:t>make a</a:t>
            </a:r>
            <a:r>
              <a:rPr lang="en-US" altLang="zh-CN" kern="100" dirty="0">
                <a:latin typeface="Times New Roman" panose="02020603050405020304"/>
                <a:cs typeface="Courier New" panose="02070309020205020404"/>
              </a:rPr>
              <a:t> positive </a:t>
            </a:r>
            <a:r>
              <a:rPr lang="en-US" altLang="zh-CN" b="1" kern="100" dirty="0">
                <a:latin typeface="Times New Roman" panose="02020603050405020304"/>
                <a:cs typeface="Courier New" panose="02070309020205020404"/>
              </a:rPr>
              <a:t>contribution to</a:t>
            </a:r>
            <a:r>
              <a:rPr lang="en-US" altLang="zh-CN" kern="100" dirty="0">
                <a:latin typeface="Times New Roman" panose="02020603050405020304"/>
                <a:cs typeface="Courier New" panose="02070309020205020404"/>
              </a:rPr>
              <a:t> your life once you learn to use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一旦你学会利用失败，它会对你的生活做出积极的贡献。</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7986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a:t>
            </a:r>
            <a:r>
              <a:rPr lang="zh-CN" altLang="zh-CN" kern="100">
                <a:latin typeface="Times New Roman" panose="02020603050405020304"/>
                <a:cs typeface="Times New Roman" panose="02020603050405020304"/>
              </a:rPr>
              <a:t>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0292" y="1206104"/>
            <a:ext cx="840224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These contribute to  ____________(build) up our confidence and  ____________ (help) us meet bigger challenges in the future.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Everyone is willing to contribute food and clothes  ____________ the homeless people.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Participating in the contest will be a golden chance for me to show my dancing skills and make some  ____________ (contribute) to the class.</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855119" y="1231107"/>
            <a:ext cx="9079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building</a:t>
            </a:r>
            <a:endParaRPr lang="zh-CN" altLang="en-US" dirty="0"/>
          </a:p>
        </p:txBody>
      </p:sp>
      <p:sp>
        <p:nvSpPr>
          <p:cNvPr id="7" name="矩形 6"/>
          <p:cNvSpPr/>
          <p:nvPr/>
        </p:nvSpPr>
        <p:spPr>
          <a:xfrm>
            <a:off x="7163991" y="1253729"/>
            <a:ext cx="8309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helping</a:t>
            </a:r>
            <a:endParaRPr lang="zh-CN" altLang="en-US" dirty="0"/>
          </a:p>
        </p:txBody>
      </p:sp>
      <p:sp>
        <p:nvSpPr>
          <p:cNvPr id="8" name="矩形 7"/>
          <p:cNvSpPr/>
          <p:nvPr/>
        </p:nvSpPr>
        <p:spPr>
          <a:xfrm>
            <a:off x="5868591" y="2063354"/>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9" name="矩形 8"/>
          <p:cNvSpPr/>
          <p:nvPr/>
        </p:nvSpPr>
        <p:spPr>
          <a:xfrm>
            <a:off x="2082404" y="2884885"/>
            <a:ext cx="13567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contributions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893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根据提示完成小语段</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48866" y="1138238"/>
            <a:ext cx="8235553"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Many people ___________________ the Project Hope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_________________ many children returning to </a:t>
            </a:r>
            <a:r>
              <a:rPr lang="en-US" altLang="zh-CN" kern="100" dirty="0" err="1">
                <a:latin typeface="Times New Roman" panose="02020603050405020304"/>
                <a:cs typeface="Courier New" panose="02070309020205020404"/>
              </a:rPr>
              <a:t>school.A</a:t>
            </a:r>
            <a:r>
              <a:rPr lang="en-US" altLang="zh-CN" kern="100" dirty="0">
                <a:latin typeface="Times New Roman" panose="02020603050405020304"/>
                <a:cs typeface="Courier New" panose="02070309020205020404"/>
              </a:rPr>
              <a:t> teacher wrote an article about this and ________________________ a newspaper.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许多人给希望工程捐钱，促成很多孩子重返校园。一位老师据此写了一篇文章并向报社投了稿。</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012156" y="1172767"/>
            <a:ext cx="211339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contributed money to</a:t>
            </a:r>
            <a:endParaRPr lang="zh-CN" altLang="en-US" dirty="0"/>
          </a:p>
        </p:txBody>
      </p:sp>
      <p:sp>
        <p:nvSpPr>
          <p:cNvPr id="7" name="矩形 6"/>
          <p:cNvSpPr/>
          <p:nvPr/>
        </p:nvSpPr>
        <p:spPr>
          <a:xfrm>
            <a:off x="6921104" y="1183482"/>
            <a:ext cx="14273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contributed to</a:t>
            </a:r>
            <a:endParaRPr lang="zh-CN" altLang="en-US" dirty="0"/>
          </a:p>
        </p:txBody>
      </p:sp>
      <p:sp>
        <p:nvSpPr>
          <p:cNvPr id="8" name="矩形 7"/>
          <p:cNvSpPr/>
          <p:nvPr/>
        </p:nvSpPr>
        <p:spPr>
          <a:xfrm>
            <a:off x="1007269" y="2003823"/>
            <a:ext cx="161326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contributed it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3381" y="626269"/>
            <a:ext cx="8401050"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单词一族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contribute </a:t>
            </a:r>
            <a:r>
              <a:rPr lang="en-US" altLang="zh-CN" i="1" kern="100" dirty="0" err="1">
                <a:latin typeface="Book Antiqua" panose="02040602050305030304"/>
                <a:ea typeface="楷体_GB2312"/>
                <a:cs typeface="Times New Roman" panose="02020603050405020304"/>
              </a:rPr>
              <a:t>v</a:t>
            </a:r>
            <a:r>
              <a:rPr lang="en-US" altLang="zh-CN" i="1" kern="100" dirty="0" err="1">
                <a:latin typeface="Times New Roman" panose="02020603050405020304"/>
                <a:ea typeface="楷体_GB2312"/>
                <a:cs typeface="Courier New" panose="02070309020205020404"/>
              </a:rPr>
              <a:t>t</a:t>
            </a:r>
            <a:r>
              <a:rPr lang="en-US" altLang="zh-CN" kern="100" dirty="0" err="1">
                <a:latin typeface="Times New Roman" panose="02020603050405020304"/>
                <a:ea typeface="楷体_GB2312"/>
                <a:cs typeface="Courier New" panose="02070309020205020404"/>
              </a:rPr>
              <a:t>.</a:t>
            </a:r>
            <a:r>
              <a:rPr lang="en-US" altLang="zh-CN" kern="100" dirty="0">
                <a:latin typeface="Times New Roman" panose="02020603050405020304"/>
                <a:ea typeface="楷体_GB2312"/>
                <a:cs typeface="Courier New" panose="02070309020205020404"/>
              </a:rPr>
              <a:t>&amp; </a:t>
            </a:r>
            <a:r>
              <a:rPr lang="en-US" altLang="zh-CN" i="1" kern="100" dirty="0">
                <a:latin typeface="Book Antiqua" panose="02040602050305030304"/>
                <a:ea typeface="楷体_GB2312"/>
                <a:cs typeface="Times New Roman" panose="02020603050405020304"/>
              </a:rPr>
              <a:t>v</a:t>
            </a:r>
            <a:r>
              <a:rPr lang="en-US" altLang="zh-CN" i="1" kern="100" dirty="0">
                <a:latin typeface="Times New Roman" panose="02020603050405020304"/>
                <a:ea typeface="楷体_GB2312"/>
                <a:cs typeface="Courier New" panose="02070309020205020404"/>
              </a:rPr>
              <a:t>i</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 捐献，捐赠，捐助；贡献；促成，导致；投稿</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(1)contribute...to...  (</a:t>
            </a:r>
            <a:r>
              <a:rPr lang="zh-CN" altLang="zh-CN" kern="100" dirty="0">
                <a:latin typeface="Times New Roman" panose="02020603050405020304"/>
                <a:ea typeface="楷体_GB2312"/>
                <a:cs typeface="Times New Roman" panose="02020603050405020304"/>
              </a:rPr>
              <a:t>把</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贡献给</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向</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捐款；投稿</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contribute to  </a:t>
            </a:r>
            <a:r>
              <a:rPr lang="zh-CN" altLang="zh-CN" kern="100" dirty="0">
                <a:latin typeface="Times New Roman" panose="02020603050405020304"/>
                <a:ea typeface="楷体_GB2312"/>
                <a:cs typeface="Times New Roman" panose="02020603050405020304"/>
              </a:rPr>
              <a:t>促成，导致；有助于；是</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的原因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(2)make contributions/a contribution to/towards (doing)...  </a:t>
            </a:r>
            <a:r>
              <a:rPr lang="zh-CN" altLang="zh-CN" kern="100" dirty="0">
                <a:latin typeface="Times New Roman" panose="02020603050405020304"/>
                <a:ea typeface="楷体_GB2312"/>
                <a:cs typeface="Times New Roman" panose="02020603050405020304"/>
              </a:rPr>
              <a:t>对</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做</a:t>
            </a:r>
            <a:r>
              <a:rPr lang="en-US" altLang="zh-CN" kern="100" dirty="0">
                <a:latin typeface="Times New Roman" panose="02020603050405020304"/>
                <a:ea typeface="楷体_GB2312"/>
                <a:cs typeface="Courier New" panose="02070309020205020404"/>
              </a:rPr>
              <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作出贡献</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contribute to</a:t>
            </a:r>
            <a:r>
              <a:rPr lang="zh-CN" altLang="zh-CN" kern="100" dirty="0">
                <a:latin typeface="Times New Roman" panose="02020603050405020304"/>
                <a:ea typeface="楷体_GB2312"/>
                <a:cs typeface="Times New Roman" panose="02020603050405020304"/>
              </a:rPr>
              <a:t>和</a:t>
            </a:r>
            <a:r>
              <a:rPr lang="en-US" altLang="zh-CN" kern="100" dirty="0">
                <a:latin typeface="Times New Roman" panose="02020603050405020304"/>
                <a:ea typeface="楷体_GB2312"/>
                <a:cs typeface="Courier New" panose="02070309020205020404"/>
              </a:rPr>
              <a:t>make a contribution/ contributions to</a:t>
            </a:r>
            <a:r>
              <a:rPr lang="zh-CN" altLang="zh-CN" kern="100" dirty="0">
                <a:latin typeface="Times New Roman" panose="02020603050405020304"/>
                <a:ea typeface="楷体_GB2312"/>
                <a:cs typeface="Times New Roman" panose="02020603050405020304"/>
              </a:rPr>
              <a:t>中的</a:t>
            </a:r>
            <a:r>
              <a:rPr lang="en-US" altLang="zh-CN" kern="100" dirty="0">
                <a:latin typeface="Times New Roman" panose="02020603050405020304"/>
                <a:ea typeface="楷体_GB2312"/>
                <a:cs typeface="Courier New" panose="02070309020205020404"/>
              </a:rPr>
              <a:t>to</a:t>
            </a:r>
            <a:r>
              <a:rPr lang="zh-CN" altLang="zh-CN" kern="100" dirty="0">
                <a:latin typeface="Times New Roman" panose="02020603050405020304"/>
                <a:ea typeface="楷体_GB2312"/>
                <a:cs typeface="Times New Roman" panose="02020603050405020304"/>
              </a:rPr>
              <a:t>都为介词，后面要接名词、代词或动名词。</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516857" y="890587"/>
            <a:ext cx="61043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And the truth—you know love is all we need</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 are the world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are the children</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 are the ones who make a brighter day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So let’s start giving</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There’s a choice we’re making</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We’re saving our own lives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It’s true we’ll make a better day</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relief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轻松，宽慰；</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痛苦、忧虑等的</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解除，减轻；救济</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·The amount of </a:t>
            </a:r>
            <a:r>
              <a:rPr lang="en-US" altLang="zh-CN" b="1" kern="100" dirty="0">
                <a:latin typeface="Times New Roman" panose="02020603050405020304"/>
                <a:cs typeface="Courier New" panose="02070309020205020404"/>
              </a:rPr>
              <a:t>relief</a:t>
            </a:r>
            <a:r>
              <a:rPr lang="en-US" altLang="zh-CN" kern="100" dirty="0">
                <a:latin typeface="Times New Roman" panose="02020603050405020304"/>
                <a:cs typeface="Courier New" panose="02070309020205020404"/>
              </a:rPr>
              <a:t> and comfort experienced by the sick after the skin has been carefully washed and dried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is one of the commonest observations made at a sick bed.(</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13</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患者在皮肤被仔细清洗和干燥后所感受到的缓解和舒适是临床上最常见的观察之一。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Much to my relief</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my son was eventually admitted to a key university.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使我非常欣慰的是，我儿子最终被一所重点大学录取了。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·It’s a relief to know that the doctor has </a:t>
            </a:r>
            <a:r>
              <a:rPr lang="en-US" altLang="zh-CN" b="1" kern="100" dirty="0">
                <a:latin typeface="Times New Roman" panose="02020603050405020304"/>
                <a:cs typeface="Courier New" panose="02070309020205020404"/>
              </a:rPr>
              <a:t>relieved</a:t>
            </a:r>
            <a:r>
              <a:rPr lang="en-US" altLang="zh-CN" kern="100" dirty="0">
                <a:latin typeface="Times New Roman" panose="02020603050405020304"/>
                <a:cs typeface="Courier New" panose="02070309020205020404"/>
              </a:rPr>
              <a:t> you </a:t>
            </a:r>
            <a:r>
              <a:rPr lang="en-US" altLang="zh-CN" b="1" kern="100" dirty="0">
                <a:latin typeface="Times New Roman" panose="02020603050405020304"/>
                <a:cs typeface="Courier New" panose="02070309020205020404"/>
              </a:rPr>
              <a:t>of</a:t>
            </a:r>
            <a:r>
              <a:rPr lang="en-US" altLang="zh-CN" kern="100" dirty="0">
                <a:latin typeface="Times New Roman" panose="02020603050405020304"/>
                <a:cs typeface="Courier New" panose="02070309020205020404"/>
              </a:rPr>
              <a:t> the pain.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知道医生已经减轻了你的痛苦是很欣慰的事情。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To my relief</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his humor relieves me of embarrassment.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令我宽慰的是，他的幽默使我不再感到尴尬。</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0961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a:t>
            </a:r>
            <a:r>
              <a:rPr lang="zh-CN" altLang="zh-CN" kern="100">
                <a:latin typeface="Times New Roman" panose="02020603050405020304"/>
                <a:cs typeface="Times New Roman" panose="02020603050405020304"/>
              </a:rPr>
              <a:t>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6726" y="1125142"/>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 was ____________ relief to see my support team at the end of the road.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My assistant relieved me ____________ all the paperwork.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passengers all sighed ____________ relief when the plane finally landed safely.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To our great ____________ (relieve)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with the help of her teacher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she was able to put her heart into her study and graduated from college.</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901429" y="1172767"/>
            <a:ext cx="2410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a:t>
            </a:r>
            <a:endParaRPr lang="zh-CN" altLang="en-US" dirty="0"/>
          </a:p>
        </p:txBody>
      </p:sp>
      <p:sp>
        <p:nvSpPr>
          <p:cNvPr id="7" name="矩形 6"/>
          <p:cNvSpPr/>
          <p:nvPr/>
        </p:nvSpPr>
        <p:spPr>
          <a:xfrm>
            <a:off x="3512344" y="1600201"/>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a:t>
            </a:r>
            <a:endParaRPr lang="zh-CN" altLang="en-US" dirty="0"/>
          </a:p>
        </p:txBody>
      </p:sp>
      <p:sp>
        <p:nvSpPr>
          <p:cNvPr id="8" name="矩形 7"/>
          <p:cNvSpPr/>
          <p:nvPr/>
        </p:nvSpPr>
        <p:spPr>
          <a:xfrm>
            <a:off x="3437335" y="2003823"/>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with/in</a:t>
            </a:r>
            <a:endParaRPr lang="zh-CN" altLang="en-US" dirty="0"/>
          </a:p>
        </p:txBody>
      </p:sp>
      <p:sp>
        <p:nvSpPr>
          <p:cNvPr id="9" name="矩形 8"/>
          <p:cNvSpPr/>
          <p:nvPr/>
        </p:nvSpPr>
        <p:spPr>
          <a:xfrm>
            <a:off x="2293144" y="2397919"/>
            <a:ext cx="62581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relief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512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1067991"/>
            <a:ext cx="8317706"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________________________ (that) everything went smoothly.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一切都顺利，真叫人宽慰。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⑥</a:t>
            </a:r>
            <a:r>
              <a:rPr lang="en-US" altLang="zh-CN" kern="100" dirty="0">
                <a:latin typeface="Times New Roman" panose="02020603050405020304"/>
                <a:cs typeface="Courier New" panose="02070309020205020404"/>
              </a:rPr>
              <a:t>________________________ to get out of the office once in a while.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偶尔走出办公室去透透气也是一种调剂。</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250156" y="1102519"/>
            <a:ext cx="134395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 a relief</a:t>
            </a:r>
            <a:endParaRPr lang="zh-CN" altLang="en-US" dirty="0"/>
          </a:p>
        </p:txBody>
      </p:sp>
      <p:sp>
        <p:nvSpPr>
          <p:cNvPr id="7" name="矩形 6"/>
          <p:cNvSpPr/>
          <p:nvPr/>
        </p:nvSpPr>
        <p:spPr>
          <a:xfrm>
            <a:off x="1364457" y="1950244"/>
            <a:ext cx="113883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It’s a relief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717948"/>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单词一族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relieve </a:t>
            </a:r>
            <a:r>
              <a:rPr lang="en-US" altLang="zh-CN" i="1" kern="100" dirty="0" err="1">
                <a:latin typeface="Book Antiqua" panose="02040602050305030304"/>
                <a:ea typeface="楷体_GB2312"/>
                <a:cs typeface="Times New Roman" panose="02020603050405020304"/>
              </a:rPr>
              <a:t>v</a:t>
            </a:r>
            <a:r>
              <a:rPr lang="en-US" altLang="zh-CN" i="1" kern="100" dirty="0" err="1">
                <a:latin typeface="Times New Roman" panose="02020603050405020304"/>
                <a:ea typeface="楷体_GB2312"/>
                <a:cs typeface="Courier New" panose="02070309020205020404"/>
              </a:rPr>
              <a:t>t</a:t>
            </a:r>
            <a:r>
              <a:rPr lang="en-US" altLang="zh-CN" kern="100" dirty="0" err="1">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 使轻松，宽慰；缓解</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(1)in/with relief  </a:t>
            </a:r>
            <a:r>
              <a:rPr lang="zh-CN" altLang="zh-CN" kern="100" dirty="0">
                <a:latin typeface="Times New Roman" panose="02020603050405020304"/>
                <a:ea typeface="楷体_GB2312"/>
                <a:cs typeface="Times New Roman" panose="02020603050405020304"/>
              </a:rPr>
              <a:t>如释重负；松了口气</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to one</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relief  </a:t>
            </a:r>
            <a:r>
              <a:rPr lang="zh-CN" altLang="zh-CN" kern="100" dirty="0">
                <a:latin typeface="Times New Roman" panose="02020603050405020304"/>
                <a:ea typeface="楷体_GB2312"/>
                <a:cs typeface="Times New Roman" panose="02020603050405020304"/>
              </a:rPr>
              <a:t>令人感到欣慰的是</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It</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a relief to do </a:t>
            </a:r>
            <a:r>
              <a:rPr lang="en-US" altLang="zh-CN" kern="100" dirty="0" err="1">
                <a:latin typeface="Times New Roman" panose="02020603050405020304"/>
                <a:ea typeface="楷体_GB2312"/>
                <a:cs typeface="Courier New" panose="02070309020205020404"/>
              </a:rPr>
              <a:t>sth</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做某事是令人欣慰的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What a relief!  </a:t>
            </a:r>
            <a:r>
              <a:rPr lang="zh-CN" altLang="zh-CN" kern="100" dirty="0">
                <a:latin typeface="Times New Roman" panose="02020603050405020304"/>
                <a:ea typeface="楷体_GB2312"/>
                <a:cs typeface="Times New Roman" panose="02020603050405020304"/>
              </a:rPr>
              <a:t>可轻松了！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(2)relieve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of...  </a:t>
            </a:r>
            <a:r>
              <a:rPr lang="zh-CN" altLang="zh-CN" kern="100" dirty="0">
                <a:latin typeface="Times New Roman" panose="02020603050405020304"/>
                <a:ea typeface="楷体_GB2312"/>
                <a:cs typeface="Times New Roman" panose="02020603050405020304"/>
              </a:rPr>
              <a:t>解除某人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方面的负担</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48866"/>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shortage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短缺，不足，缺乏</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53679"/>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·Read the passage and find out what Ryan did to help solve the problem of water </a:t>
            </a:r>
            <a:r>
              <a:rPr lang="en-US" altLang="zh-CN" b="1" kern="100" dirty="0">
                <a:latin typeface="Times New Roman" panose="02020603050405020304"/>
                <a:cs typeface="Courier New" panose="02070309020205020404"/>
              </a:rPr>
              <a:t>shortage</a:t>
            </a:r>
            <a:r>
              <a:rPr lang="en-US" altLang="zh-CN" kern="100" dirty="0">
                <a:latin typeface="Times New Roman" panose="02020603050405020304"/>
                <a:cs typeface="Courier New" panose="02070309020205020404"/>
              </a:rPr>
              <a:t> in Africa.(</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14</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阅读这篇文章，找出瑞安为解决非洲缺水问题所做的事情。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·If there is </a:t>
            </a:r>
            <a:r>
              <a:rPr lang="en-US" altLang="zh-CN" b="1" kern="100" dirty="0">
                <a:latin typeface="Times New Roman" panose="02020603050405020304"/>
                <a:cs typeface="Courier New" panose="02070309020205020404"/>
              </a:rPr>
              <a:t>a shortage of</a:t>
            </a:r>
            <a:r>
              <a:rPr lang="en-US" altLang="zh-CN" kern="100" dirty="0">
                <a:latin typeface="Times New Roman" panose="02020603050405020304"/>
                <a:cs typeface="Courier New" panose="02070309020205020404"/>
              </a:rPr>
              <a:t> any product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price of that product will go up.</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如果任何一种产品短缺，那种产品的价格就上涨。</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·If our body </a:t>
            </a:r>
            <a:r>
              <a:rPr lang="en-US" altLang="zh-CN" b="1" kern="100" dirty="0">
                <a:latin typeface="Times New Roman" panose="02020603050405020304"/>
                <a:cs typeface="Courier New" panose="02070309020205020404"/>
              </a:rPr>
              <a:t>is short of</a:t>
            </a:r>
            <a:r>
              <a:rPr lang="en-US" altLang="zh-CN" kern="100" dirty="0">
                <a:latin typeface="Times New Roman" panose="02020603050405020304"/>
                <a:cs typeface="Courier New" panose="02070309020205020404"/>
              </a:rPr>
              <a:t> any of its kind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will become sick.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如果我们的身体缺乏任何这一类物质，我们就会生病。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 short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style concerns not what a writer says but how he says.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简言之，风格不是跟作者说什么有关，而是跟如何说有关。</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9057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56010" y="1216819"/>
            <a:ext cx="8317706"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Calcium can not be absorbed enough if body is short ____________ Vitamin 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UN is short ____________ the United Nations.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____________(short) of supplies is keeping up the price.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Try tennis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badminton or windsurfing.____________ short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anything is challenging.</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030516" y="1253729"/>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a:t>
            </a:r>
            <a:endParaRPr lang="zh-CN" altLang="en-US" dirty="0"/>
          </a:p>
        </p:txBody>
      </p:sp>
      <p:sp>
        <p:nvSpPr>
          <p:cNvPr id="7" name="矩形 6"/>
          <p:cNvSpPr/>
          <p:nvPr/>
        </p:nvSpPr>
        <p:spPr>
          <a:xfrm>
            <a:off x="2222897" y="1658542"/>
            <a:ext cx="407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a:t>
            </a:r>
            <a:endParaRPr lang="zh-CN" altLang="en-US" dirty="0"/>
          </a:p>
        </p:txBody>
      </p:sp>
      <p:sp>
        <p:nvSpPr>
          <p:cNvPr id="8" name="矩形 7"/>
          <p:cNvSpPr/>
          <p:nvPr/>
        </p:nvSpPr>
        <p:spPr>
          <a:xfrm>
            <a:off x="1331119" y="2074069"/>
            <a:ext cx="912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shortage</a:t>
            </a:r>
            <a:endParaRPr lang="zh-CN" altLang="en-US" dirty="0"/>
          </a:p>
        </p:txBody>
      </p:sp>
      <p:sp>
        <p:nvSpPr>
          <p:cNvPr id="9" name="矩形 8"/>
          <p:cNvSpPr/>
          <p:nvPr/>
        </p:nvSpPr>
        <p:spPr>
          <a:xfrm>
            <a:off x="4888707" y="2478882"/>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矩形 1"/>
          <p:cNvSpPr>
            <a:spLocks noChangeArrowheads="1"/>
          </p:cNvSpPr>
          <p:nvPr/>
        </p:nvSpPr>
        <p:spPr bwMode="auto">
          <a:xfrm>
            <a:off x="398860" y="890587"/>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short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短的；不足的；矮的</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用法总结</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a shortage of  </a:t>
            </a:r>
            <a:r>
              <a:rPr lang="zh-CN" altLang="zh-CN">
                <a:latin typeface="Times New Roman" panose="02020603050405020304" pitchFamily="18" charset="0"/>
                <a:ea typeface="楷体_GB2312"/>
                <a:cs typeface="楷体_GB2312"/>
              </a:rPr>
              <a:t>缺少，短缺</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be short of  </a:t>
            </a:r>
            <a:r>
              <a:rPr lang="zh-CN" altLang="zh-CN">
                <a:latin typeface="Times New Roman" panose="02020603050405020304" pitchFamily="18" charset="0"/>
                <a:ea typeface="楷体_GB2312"/>
                <a:cs typeface="楷体_GB2312"/>
              </a:rPr>
              <a:t>缺少</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be short for  </a:t>
            </a:r>
            <a:r>
              <a:rPr lang="zh-CN" altLang="zh-CN">
                <a:latin typeface="Times New Roman" panose="02020603050405020304" pitchFamily="18" charset="0"/>
                <a:ea typeface="楷体_GB2312"/>
                <a:cs typeface="楷体_GB2312"/>
              </a:rPr>
              <a:t>是</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的缩写</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in short  </a:t>
            </a:r>
            <a:r>
              <a:rPr lang="zh-CN" altLang="zh-CN">
                <a:latin typeface="Times New Roman" panose="02020603050405020304" pitchFamily="18" charset="0"/>
                <a:ea typeface="楷体_GB2312"/>
                <a:cs typeface="楷体_GB2312"/>
              </a:rPr>
              <a:t>简言之</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58416"/>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4</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earn </a:t>
            </a:r>
            <a:r>
              <a:rPr lang="zh-CN" altLang="zh-CN" kern="100" dirty="0">
                <a:latin typeface="Times New Roman" panose="02020603050405020304"/>
                <a:ea typeface="黑体" panose="02010609060101010101" pitchFamily="49" charset="-122"/>
                <a:cs typeface="Times New Roman" panose="02020603050405020304"/>
              </a:rPr>
              <a:t>赚得；赚钱</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063229"/>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first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his plan was to </a:t>
            </a:r>
            <a:r>
              <a:rPr lang="en-US" altLang="zh-CN" b="1" kern="100" dirty="0">
                <a:latin typeface="Times New Roman" panose="02020603050405020304"/>
                <a:cs typeface="Courier New" panose="02070309020205020404"/>
              </a:rPr>
              <a:t>earn</a:t>
            </a:r>
            <a:r>
              <a:rPr lang="en-US" altLang="zh-CN" kern="100" dirty="0">
                <a:latin typeface="Times New Roman" panose="02020603050405020304"/>
                <a:cs typeface="Courier New" panose="02070309020205020404"/>
              </a:rPr>
              <a:t> money to build a single well somewhere in Africa.(</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14</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起初，他的计划是挣钱在非洲某处建一口单井。</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·Einstein’s achievements </a:t>
            </a:r>
            <a:r>
              <a:rPr lang="en-US" altLang="zh-CN" b="1" kern="100" dirty="0">
                <a:latin typeface="Times New Roman" panose="02020603050405020304"/>
                <a:cs typeface="Courier New" panose="02070309020205020404"/>
              </a:rPr>
              <a:t>earned him the praise</a:t>
            </a:r>
            <a:r>
              <a:rPr lang="en-US" altLang="zh-CN" kern="100" dirty="0">
                <a:latin typeface="Times New Roman" panose="02020603050405020304"/>
                <a:cs typeface="Courier New" panose="02070309020205020404"/>
              </a:rPr>
              <a:t> of the entire scientific community.</a:t>
            </a:r>
          </a:p>
          <a:p>
            <a:pPr algn="just">
              <a:lnSpc>
                <a:spcPct val="150000"/>
              </a:lnSpc>
              <a:spcAft>
                <a:spcPts val="0"/>
              </a:spcAft>
              <a:defRPr/>
            </a:pPr>
            <a:r>
              <a:rPr lang="zh-CN" altLang="zh-CN" kern="100" dirty="0">
                <a:latin typeface="Times New Roman" panose="02020603050405020304"/>
                <a:cs typeface="Times New Roman" panose="02020603050405020304"/>
              </a:rPr>
              <a:t>爱因斯坦的成就为他赢得了整个科学界的赞誉。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famous singer once </a:t>
            </a:r>
            <a:r>
              <a:rPr lang="en-US" altLang="zh-CN" b="1" kern="100" dirty="0">
                <a:latin typeface="Times New Roman" panose="02020603050405020304"/>
                <a:cs typeface="Courier New" panose="02070309020205020404"/>
              </a:rPr>
              <a:t>earned a living</a:t>
            </a:r>
            <a:r>
              <a:rPr lang="en-US" altLang="zh-CN" kern="100" dirty="0">
                <a:latin typeface="Times New Roman" panose="02020603050405020304"/>
                <a:cs typeface="Courier New" panose="02070309020205020404"/>
              </a:rPr>
              <a:t> by singing in a nightclub.</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这位著名的歌手曾在一家夜总会唱歌谋生。</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3610"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88144" y="870348"/>
            <a:ext cx="8401050"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His achievements  ________________________ and admiration.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他的成就为他赢得别人的尊敬和赞美。</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When a young man starts to ________________________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can no longer expect others to pay for his food and clothing.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当一个年轻人开始自己谋生的时候，他不可能再指望别人为他的衣食买单。</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She sends ________________________ except those for her to live on to her parents.</a:t>
            </a:r>
          </a:p>
          <a:p>
            <a:pPr algn="just">
              <a:lnSpc>
                <a:spcPct val="150000"/>
              </a:lnSpc>
              <a:spcAft>
                <a:spcPts val="0"/>
              </a:spcAft>
              <a:defRPr/>
            </a:pPr>
            <a:r>
              <a:rPr lang="zh-CN" altLang="zh-CN" kern="100" dirty="0">
                <a:latin typeface="Times New Roman" panose="02020603050405020304"/>
                <a:cs typeface="Times New Roman" panose="02020603050405020304"/>
              </a:rPr>
              <a:t>她将自己的收入除去生活费之后，全部寄给了父母。</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We all know that we can ___________________ but can not in any way get back time.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我们大家都知道我们能够用工作赚钱，但无论如何却无法把时间争取回来。</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800350" y="907257"/>
            <a:ext cx="188256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earned him respect</a:t>
            </a:r>
            <a:endParaRPr lang="zh-CN" altLang="en-US" dirty="0"/>
          </a:p>
        </p:txBody>
      </p:sp>
      <p:sp>
        <p:nvSpPr>
          <p:cNvPr id="7" name="矩形 6"/>
          <p:cNvSpPr/>
          <p:nvPr/>
        </p:nvSpPr>
        <p:spPr>
          <a:xfrm>
            <a:off x="4005262" y="1739504"/>
            <a:ext cx="145937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earn his living</a:t>
            </a:r>
            <a:endParaRPr lang="zh-CN" altLang="en-US" dirty="0"/>
          </a:p>
        </p:txBody>
      </p:sp>
      <p:sp>
        <p:nvSpPr>
          <p:cNvPr id="8" name="矩形 7"/>
          <p:cNvSpPr/>
          <p:nvPr/>
        </p:nvSpPr>
        <p:spPr>
          <a:xfrm>
            <a:off x="2060973" y="2955132"/>
            <a:ext cx="156196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all her earnings</a:t>
            </a:r>
            <a:endParaRPr lang="zh-CN" altLang="en-US" dirty="0"/>
          </a:p>
        </p:txBody>
      </p:sp>
      <p:sp>
        <p:nvSpPr>
          <p:cNvPr id="9" name="矩形 8"/>
          <p:cNvSpPr/>
          <p:nvPr/>
        </p:nvSpPr>
        <p:spPr>
          <a:xfrm>
            <a:off x="3102769" y="3796904"/>
            <a:ext cx="204286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earn money by work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1"/>
          <p:cNvSpPr>
            <a:spLocks noChangeArrowheads="1"/>
          </p:cNvSpPr>
          <p:nvPr/>
        </p:nvSpPr>
        <p:spPr bwMode="auto">
          <a:xfrm>
            <a:off x="398860" y="951310"/>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earnings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收入</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方正书宋_GBK" pitchFamily="65" charset="-122"/>
                <a:ea typeface="方正书宋_GBK" pitchFamily="65" charset="-122"/>
              </a:rPr>
              <a:t>用法总结</a:t>
            </a:r>
            <a:endParaRPr lang="zh-CN" altLang="zh-CN" sz="800">
              <a:latin typeface="方正书宋_GBK" pitchFamily="65" charset="-122"/>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earn sb sth  </a:t>
            </a:r>
            <a:r>
              <a:rPr lang="zh-CN" altLang="zh-CN">
                <a:latin typeface="Times New Roman" panose="02020603050405020304" pitchFamily="18" charset="0"/>
                <a:ea typeface="楷体_GB2312"/>
                <a:cs typeface="楷体_GB2312"/>
              </a:rPr>
              <a:t>为某人赢得某事；为某人带来某事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earn money  </a:t>
            </a:r>
            <a:r>
              <a:rPr lang="zh-CN" altLang="zh-CN">
                <a:latin typeface="Times New Roman" panose="02020603050405020304" pitchFamily="18" charset="0"/>
                <a:ea typeface="楷体_GB2312"/>
                <a:cs typeface="楷体_GB2312"/>
              </a:rPr>
              <a:t>赚钱</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earn a living/make a living/earn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bread  </a:t>
            </a:r>
            <a:r>
              <a:rPr lang="zh-CN" altLang="zh-CN">
                <a:latin typeface="Times New Roman" panose="02020603050405020304" pitchFamily="18" charset="0"/>
                <a:ea typeface="楷体_GB2312"/>
                <a:cs typeface="楷体_GB2312"/>
              </a:rPr>
              <a:t>谋生</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1115616"/>
            <a:ext cx="61043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Just you and me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send them your heart</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So they know that someone cares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And their lives will be stronger and free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As God has shown us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By turning stone to bread...</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5</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donate </a:t>
            </a:r>
            <a:r>
              <a:rPr lang="en-US" altLang="zh-CN" b="1" i="1" kern="100" dirty="0" err="1">
                <a:latin typeface="Times New Roman" panose="02020603050405020304"/>
                <a:cs typeface="Courier New" panose="02070309020205020404"/>
              </a:rPr>
              <a:t>vt</a:t>
            </a:r>
            <a:r>
              <a:rPr lang="en-US" altLang="zh-CN" b="1" kern="100" dirty="0" err="1">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捐赠</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·He started to ask for help from his classmates and </a:t>
            </a:r>
            <a:r>
              <a:rPr lang="en-US" altLang="zh-CN" kern="100" dirty="0" err="1">
                <a:latin typeface="Times New Roman" panose="02020603050405020304"/>
                <a:cs typeface="Courier New" panose="02070309020205020404"/>
              </a:rPr>
              <a:t>neighbours</a:t>
            </a:r>
            <a:r>
              <a:rPr lang="en-US" altLang="zh-CN" kern="100" dirty="0">
                <a:latin typeface="Times New Roman" panose="02020603050405020304"/>
                <a:cs typeface="Courier New" panose="02070309020205020404"/>
              </a:rPr>
              <a:t> and persuaded them to </a:t>
            </a:r>
            <a:r>
              <a:rPr lang="en-US" altLang="zh-CN" b="1" kern="100" dirty="0">
                <a:latin typeface="Times New Roman" panose="02020603050405020304"/>
                <a:cs typeface="Courier New" panose="02070309020205020404"/>
              </a:rPr>
              <a:t>donate</a:t>
            </a:r>
            <a:r>
              <a:rPr lang="en-US" altLang="zh-CN" kern="100" dirty="0">
                <a:latin typeface="Times New Roman" panose="02020603050405020304"/>
                <a:cs typeface="Courier New" panose="02070309020205020404"/>
              </a:rPr>
              <a:t> money.(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15</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他开始向同学和邻居求助，并说服他们捐款。</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·Just as we were in great need of fund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wealthy sponsor came to our rescue with a generous </a:t>
            </a:r>
            <a:r>
              <a:rPr lang="en-US" altLang="zh-CN" b="1" kern="100" dirty="0">
                <a:latin typeface="Times New Roman" panose="02020603050405020304"/>
                <a:cs typeface="Courier New" panose="02070309020205020404"/>
              </a:rPr>
              <a:t>donation</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正当我们急需资金时，一个富有的赞助人慷慨的捐助解救了我们。</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Secondary School is named after a </a:t>
            </a:r>
            <a:r>
              <a:rPr lang="en-US" altLang="zh-CN" b="1" kern="100" dirty="0">
                <a:latin typeface="Times New Roman" panose="02020603050405020304"/>
                <a:cs typeface="Courier New" panose="02070309020205020404"/>
              </a:rPr>
              <a:t>donator</a:t>
            </a:r>
            <a:r>
              <a:rPr lang="en-US" altLang="zh-CN" kern="100" dirty="0">
                <a:latin typeface="Times New Roman" panose="02020603050405020304"/>
                <a:cs typeface="Courier New" panose="02070309020205020404"/>
              </a:rPr>
              <a:t> who made a contribution of 50 million RMB </a:t>
            </a:r>
            <a:r>
              <a:rPr lang="en-US" altLang="zh-CN" kern="100" dirty="0" err="1">
                <a:latin typeface="Times New Roman" panose="02020603050405020304"/>
                <a:cs typeface="Courier New" panose="02070309020205020404"/>
              </a:rPr>
              <a:t>yuan</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这所中学是以一名出资五千万元人民币的捐赠人的名字命名的。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 is so generous of you to have </a:t>
            </a:r>
            <a:r>
              <a:rPr lang="en-US" altLang="zh-CN" b="1" kern="100" dirty="0">
                <a:latin typeface="Times New Roman" panose="02020603050405020304"/>
                <a:cs typeface="Courier New" panose="02070309020205020404"/>
              </a:rPr>
              <a:t>donated</a:t>
            </a:r>
            <a:r>
              <a:rPr lang="en-US" altLang="zh-CN" kern="100" dirty="0">
                <a:latin typeface="Times New Roman" panose="02020603050405020304"/>
                <a:cs typeface="Courier New" panose="02070309020205020404"/>
              </a:rPr>
              <a:t> so much money </a:t>
            </a:r>
            <a:r>
              <a:rPr lang="en-US" altLang="zh-CN" b="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the earthquake victims.</a:t>
            </a:r>
          </a:p>
          <a:p>
            <a:pPr algn="just">
              <a:lnSpc>
                <a:spcPct val="150000"/>
              </a:lnSpc>
              <a:spcAft>
                <a:spcPts val="0"/>
              </a:spcAft>
              <a:defRPr/>
            </a:pPr>
            <a:r>
              <a:rPr lang="zh-CN" altLang="zh-CN" kern="100" dirty="0">
                <a:latin typeface="Times New Roman" panose="02020603050405020304"/>
                <a:cs typeface="Times New Roman" panose="02020603050405020304"/>
              </a:rPr>
              <a:t>你把那么多钱捐给地震的灾民，你真慷慨！</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0008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a:t>
            </a:r>
            <a:r>
              <a:rPr lang="zh-CN" altLang="zh-CN" kern="100">
                <a:latin typeface="Times New Roman" panose="02020603050405020304"/>
                <a:cs typeface="Times New Roman" panose="02020603050405020304"/>
              </a:rPr>
              <a:t>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38150" y="1115616"/>
            <a:ext cx="823555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After the earthquake happened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many actors donated much money  ____________ </a:t>
            </a:r>
            <a:r>
              <a:rPr lang="en-US" altLang="zh-CN" kern="100" dirty="0" err="1">
                <a:latin typeface="Times New Roman" panose="02020603050405020304"/>
                <a:cs typeface="Courier New" panose="02070309020205020404"/>
              </a:rPr>
              <a:t>Jiuzhaigou</a:t>
            </a:r>
            <a:r>
              <a:rPr lang="en-US" altLang="zh-CN" kern="100" dirty="0">
                <a:latin typeface="Times New Roman" panose="02020603050405020304"/>
                <a:cs typeface="Courier New" panose="02070309020205020404"/>
              </a:rPr>
              <a:t> Valley.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To help more people in India</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IMA Blood Bank has also developed a team to educate the public about blood ____________ (donate).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Doctors are searching a blood ____________ (donate) to the patient whose blood type is rare.</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7650956" y="1113235"/>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7" name="矩形 6"/>
          <p:cNvSpPr/>
          <p:nvPr/>
        </p:nvSpPr>
        <p:spPr>
          <a:xfrm>
            <a:off x="3567113" y="2387204"/>
            <a:ext cx="9464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donation</a:t>
            </a:r>
            <a:endParaRPr lang="zh-CN" altLang="en-US" dirty="0"/>
          </a:p>
        </p:txBody>
      </p:sp>
      <p:sp>
        <p:nvSpPr>
          <p:cNvPr id="8" name="矩形 7"/>
          <p:cNvSpPr/>
          <p:nvPr/>
        </p:nvSpPr>
        <p:spPr>
          <a:xfrm>
            <a:off x="4005263" y="2814638"/>
            <a:ext cx="8358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donator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矩形 1"/>
          <p:cNvSpPr>
            <a:spLocks noChangeArrowheads="1"/>
          </p:cNvSpPr>
          <p:nvPr/>
        </p:nvSpPr>
        <p:spPr bwMode="auto">
          <a:xfrm>
            <a:off x="398860" y="708422"/>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donation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捐赠，捐赠物</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donator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  </a:t>
            </a:r>
            <a:r>
              <a:rPr lang="zh-CN" altLang="zh-CN">
                <a:latin typeface="Times New Roman" panose="02020603050405020304" pitchFamily="18" charset="0"/>
                <a:ea typeface="楷体_GB2312"/>
                <a:cs typeface="楷体_GB2312"/>
              </a:rPr>
              <a:t>捐赠者，赠送者</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donate...to...  </a:t>
            </a:r>
            <a:r>
              <a:rPr lang="zh-CN" altLang="zh-CN">
                <a:latin typeface="Times New Roman" panose="02020603050405020304" pitchFamily="18" charset="0"/>
                <a:ea typeface="楷体_GB2312"/>
                <a:cs typeface="楷体_GB2312"/>
              </a:rPr>
              <a:t>把</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捐献给</a:t>
            </a:r>
            <a:r>
              <a:rPr lang="en-US" altLang="zh-CN">
                <a:latin typeface="宋体" panose="02010600030101010101" pitchFamily="2" charset="-122"/>
                <a:cs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charity donation  </a:t>
            </a:r>
            <a:r>
              <a:rPr lang="zh-CN" altLang="zh-CN">
                <a:latin typeface="Times New Roman" panose="02020603050405020304" pitchFamily="18" charset="0"/>
                <a:ea typeface="楷体_GB2312"/>
                <a:cs typeface="楷体_GB2312"/>
              </a:rPr>
              <a:t>慈善捐赠</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organ donation  </a:t>
            </a:r>
            <a:r>
              <a:rPr lang="zh-CN" altLang="zh-CN">
                <a:latin typeface="Times New Roman" panose="02020603050405020304" pitchFamily="18" charset="0"/>
                <a:ea typeface="楷体_GB2312"/>
                <a:cs typeface="楷体_GB2312"/>
              </a:rPr>
              <a:t>器官捐赠</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941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make a difference</a:t>
            </a:r>
            <a:r>
              <a:rPr lang="zh-CN" altLang="zh-CN" kern="100" dirty="0">
                <a:latin typeface="Times New Roman" panose="02020603050405020304"/>
                <a:ea typeface="黑体" panose="02010609060101010101" pitchFamily="49" charset="-122"/>
                <a:cs typeface="Times New Roman" panose="02020603050405020304"/>
              </a:rPr>
              <a:t>有影响，使不同</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9898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·He really had </a:t>
            </a:r>
            <a:r>
              <a:rPr lang="en-US" altLang="zh-CN" b="1" kern="100" dirty="0">
                <a:latin typeface="Times New Roman" panose="02020603050405020304"/>
                <a:cs typeface="Courier New" panose="02070309020205020404"/>
              </a:rPr>
              <a:t>made a difference</a:t>
            </a:r>
            <a:r>
              <a:rPr lang="en-US" altLang="zh-CN" kern="100" dirty="0">
                <a:latin typeface="Times New Roman" panose="02020603050405020304"/>
                <a:cs typeface="Courier New" panose="02070309020205020404"/>
              </a:rPr>
              <a:t> for these children.(</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15</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他对这些孩子确实有很大影响。</a:t>
            </a:r>
            <a:endParaRPr lang="zh-CN" altLang="zh-CN" kern="100" dirty="0">
              <a:latin typeface="宋体" panose="02010600030101010101" pitchFamily="2" charset="-122"/>
              <a:cs typeface="Courier New" panose="02070309020205020404"/>
            </a:endParaRPr>
          </a:p>
        </p:txBody>
      </p:sp>
      <p:pic>
        <p:nvPicPr>
          <p:cNvPr id="63491" name="Picture 2" descr="核心短语"/>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46497"/>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a:t>
            </a:r>
            <a:r>
              <a:rPr lang="zh-CN" altLang="zh-CN" kern="100">
                <a:latin typeface="Times New Roman" panose="02020603050405020304"/>
                <a:cs typeface="Times New Roman" panose="02020603050405020304"/>
              </a:rPr>
              <a:t>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88144" y="870348"/>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Only when we match our words with actions can we ________________________ in whatever we hope to accomplish.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只有言行一致我们才能对希望实现的任何事情有所帮助。</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It _____________________ me whether he comes here or not.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他来不来这里对我来说没有什么影响。</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Few people can __________________________ Jim  ____________ Jack</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as they are twin brothers.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很少有人能够分清吉姆和杰克，因为他们两人是孪生兄弟。</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188869" y="896542"/>
            <a:ext cx="178863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 a difference</a:t>
            </a:r>
            <a:endParaRPr lang="zh-CN" altLang="en-US" dirty="0"/>
          </a:p>
        </p:txBody>
      </p:sp>
      <p:sp>
        <p:nvSpPr>
          <p:cNvPr id="7" name="矩形 6"/>
          <p:cNvSpPr/>
          <p:nvPr/>
        </p:nvSpPr>
        <p:spPr>
          <a:xfrm>
            <a:off x="953692" y="2156223"/>
            <a:ext cx="224388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makes no difference to</a:t>
            </a:r>
            <a:endParaRPr lang="zh-CN" altLang="en-US" dirty="0"/>
          </a:p>
        </p:txBody>
      </p:sp>
      <p:sp>
        <p:nvSpPr>
          <p:cNvPr id="8" name="矩形 7"/>
          <p:cNvSpPr/>
          <p:nvPr/>
        </p:nvSpPr>
        <p:spPr>
          <a:xfrm>
            <a:off x="2336006" y="2976563"/>
            <a:ext cx="25901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tell the difference between</a:t>
            </a:r>
            <a:endParaRPr lang="zh-CN" altLang="en-US" dirty="0"/>
          </a:p>
        </p:txBody>
      </p:sp>
      <p:sp>
        <p:nvSpPr>
          <p:cNvPr id="9" name="矩形 8"/>
          <p:cNvSpPr/>
          <p:nvPr/>
        </p:nvSpPr>
        <p:spPr>
          <a:xfrm>
            <a:off x="6100763" y="2965848"/>
            <a:ext cx="47192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and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1389460"/>
            <a:ext cx="84010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make some/no/little difference (to...)(</a:t>
            </a:r>
            <a:r>
              <a:rPr lang="zh-CN" altLang="zh-CN" kern="100" dirty="0">
                <a:latin typeface="Times New Roman" panose="02020603050405020304"/>
                <a:ea typeface="楷体_GB2312"/>
                <a:cs typeface="Times New Roman" panose="02020603050405020304"/>
              </a:rPr>
              <a:t>对</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有些</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没作用或影响</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tell the difference between...and...</a:t>
            </a:r>
            <a:r>
              <a:rPr lang="zh-CN" altLang="zh-CN" kern="100" dirty="0">
                <a:latin typeface="Times New Roman" panose="02020603050405020304"/>
                <a:ea typeface="楷体_GB2312"/>
                <a:cs typeface="Times New Roman" panose="02020603050405020304"/>
              </a:rPr>
              <a:t>区分</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的差别</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34604"/>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lead </a:t>
            </a:r>
            <a:r>
              <a:rPr lang="en-US" altLang="zh-CN" b="1" kern="100" dirty="0" err="1">
                <a:latin typeface="Times New Roman" panose="02020603050405020304"/>
                <a:cs typeface="Courier New" panose="02070309020205020404"/>
              </a:rPr>
              <a:t>sb</a:t>
            </a:r>
            <a:r>
              <a:rPr lang="en-US" altLang="zh-CN" b="1" kern="100" dirty="0">
                <a:latin typeface="Times New Roman" panose="02020603050405020304"/>
                <a:cs typeface="Courier New" panose="02070309020205020404"/>
              </a:rPr>
              <a:t> to do </a:t>
            </a:r>
            <a:r>
              <a:rPr lang="en-US" altLang="zh-CN" b="1" kern="100" dirty="0" err="1">
                <a:latin typeface="Times New Roman" panose="02020603050405020304"/>
                <a:cs typeface="Courier New" panose="02070309020205020404"/>
              </a:rPr>
              <a:t>sth</a:t>
            </a:r>
            <a:r>
              <a:rPr lang="zh-CN" altLang="zh-CN" kern="100" dirty="0">
                <a:latin typeface="Times New Roman" panose="02020603050405020304"/>
                <a:ea typeface="黑体" panose="02010609060101010101" pitchFamily="49" charset="-122"/>
                <a:cs typeface="Times New Roman" panose="02020603050405020304"/>
              </a:rPr>
              <a:t>使某人做某事</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039416"/>
            <a:ext cx="8570119"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·Later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Ryan’s experience </a:t>
            </a:r>
            <a:r>
              <a:rPr lang="en-US" altLang="zh-CN" b="1" kern="100" dirty="0">
                <a:latin typeface="Times New Roman" panose="02020603050405020304"/>
                <a:cs typeface="Courier New" panose="02070309020205020404"/>
              </a:rPr>
              <a:t>led him to set up</a:t>
            </a:r>
            <a:r>
              <a:rPr lang="en-US" altLang="zh-CN" kern="100" dirty="0">
                <a:latin typeface="Times New Roman" panose="02020603050405020304"/>
                <a:cs typeface="Courier New" panose="02070309020205020404"/>
              </a:rPr>
              <a:t> a foundation to encourage more people to help.(</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15</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后来，瑞安的经历促使他成立了一个基金会，鼓励更多的人来帮助。</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429817" y="2724151"/>
            <a:ext cx="8317706"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 want to know what led you _______________(take) up acting as a career.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new evidence led to the high official _____________________(arrest).</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3843338" y="2744392"/>
            <a:ext cx="7604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take</a:t>
            </a:r>
            <a:endParaRPr lang="zh-CN" altLang="en-US" dirty="0"/>
          </a:p>
        </p:txBody>
      </p:sp>
      <p:sp>
        <p:nvSpPr>
          <p:cNvPr id="8" name="矩形 7"/>
          <p:cNvSpPr/>
          <p:nvPr/>
        </p:nvSpPr>
        <p:spPr>
          <a:xfrm>
            <a:off x="5007769" y="3149204"/>
            <a:ext cx="144013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arrested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19101" y="891778"/>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As we all know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success lies in hard work while laziness ___________________ failure.</a:t>
            </a:r>
          </a:p>
          <a:p>
            <a:pPr algn="just">
              <a:lnSpc>
                <a:spcPct val="150000"/>
              </a:lnSpc>
              <a:spcAft>
                <a:spcPts val="0"/>
              </a:spcAft>
              <a:defRPr/>
            </a:pPr>
            <a:r>
              <a:rPr lang="zh-CN" altLang="zh-CN" kern="100" dirty="0">
                <a:latin typeface="Times New Roman" panose="02020603050405020304"/>
                <a:cs typeface="Times New Roman" panose="02020603050405020304"/>
              </a:rPr>
              <a:t>众所周知，成功在于努力，而懒惰导致失败。</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With a guide ________________________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arrived at the village where we found the local people  ________________________.</a:t>
            </a:r>
          </a:p>
          <a:p>
            <a:pPr algn="just">
              <a:lnSpc>
                <a:spcPct val="150000"/>
              </a:lnSpc>
              <a:spcAft>
                <a:spcPts val="0"/>
              </a:spcAft>
              <a:defRPr/>
            </a:pPr>
            <a:r>
              <a:rPr lang="zh-CN" altLang="zh-CN" kern="100" dirty="0">
                <a:latin typeface="Times New Roman" panose="02020603050405020304"/>
                <a:cs typeface="Times New Roman" panose="02020603050405020304"/>
              </a:rPr>
              <a:t>由一位向导带路，我们到达了那个小村庄。在那里，我们发现当地人过着幸福的生活。</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7044928" y="929879"/>
            <a:ext cx="8502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leads to</a:t>
            </a:r>
            <a:endParaRPr lang="zh-CN" altLang="en-US" dirty="0"/>
          </a:p>
        </p:txBody>
      </p:sp>
      <p:sp>
        <p:nvSpPr>
          <p:cNvPr id="7" name="矩形 6"/>
          <p:cNvSpPr/>
          <p:nvPr/>
        </p:nvSpPr>
        <p:spPr>
          <a:xfrm>
            <a:off x="2384823" y="2166938"/>
            <a:ext cx="160043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leading the way</a:t>
            </a:r>
            <a:endParaRPr lang="zh-CN" altLang="en-US" dirty="0"/>
          </a:p>
        </p:txBody>
      </p:sp>
      <p:sp>
        <p:nvSpPr>
          <p:cNvPr id="8" name="矩形 7"/>
          <p:cNvSpPr/>
          <p:nvPr/>
        </p:nvSpPr>
        <p:spPr>
          <a:xfrm>
            <a:off x="2465785" y="2565798"/>
            <a:ext cx="196592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leading a happy life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910829"/>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lead to</a:t>
            </a:r>
            <a:r>
              <a:rPr lang="zh-CN" altLang="zh-CN" kern="100" dirty="0">
                <a:latin typeface="Times New Roman" panose="02020603050405020304"/>
                <a:ea typeface="楷体_GB2312"/>
                <a:cs typeface="Times New Roman" panose="02020603050405020304"/>
              </a:rPr>
              <a:t>引起；导致；通向</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lead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to</a:t>
            </a:r>
            <a:r>
              <a:rPr lang="zh-CN" altLang="zh-CN" kern="100" dirty="0">
                <a:latin typeface="Times New Roman" panose="02020603050405020304"/>
                <a:ea typeface="楷体_GB2312"/>
                <a:cs typeface="Times New Roman" panose="02020603050405020304"/>
              </a:rPr>
              <a:t>＋</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带领某人去</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进入</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，使某人得出</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观点</a:t>
            </a:r>
            <a:r>
              <a:rPr lang="en-US" altLang="zh-CN" kern="100" dirty="0">
                <a:latin typeface="Times New Roman" panose="02020603050405020304"/>
                <a:ea typeface="楷体_GB2312"/>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lead a...life  </a:t>
            </a:r>
            <a:r>
              <a:rPr lang="zh-CN" altLang="zh-CN" kern="100" dirty="0">
                <a:latin typeface="Times New Roman" panose="02020603050405020304"/>
                <a:ea typeface="楷体_GB2312"/>
                <a:cs typeface="Times New Roman" panose="02020603050405020304"/>
              </a:rPr>
              <a:t>过着</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的生活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lead the way  </a:t>
            </a:r>
            <a:r>
              <a:rPr lang="zh-CN" altLang="zh-CN" kern="100" dirty="0">
                <a:latin typeface="Times New Roman" panose="02020603050405020304"/>
                <a:ea typeface="楷体_GB2312"/>
                <a:cs typeface="Times New Roman" panose="02020603050405020304"/>
              </a:rPr>
              <a:t>引路，带路</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turn out </a:t>
            </a:r>
            <a:r>
              <a:rPr lang="zh-CN" altLang="zh-CN" kern="100" dirty="0">
                <a:latin typeface="Times New Roman" panose="02020603050405020304"/>
                <a:ea typeface="黑体" panose="02010609060101010101" pitchFamily="49" charset="-122"/>
                <a:cs typeface="Times New Roman" panose="02020603050405020304"/>
              </a:rPr>
              <a:t>结果是，证明是，生产，制造</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·He also saw hundreds of delighted students who had </a:t>
            </a:r>
            <a:r>
              <a:rPr lang="en-US" altLang="zh-CN" b="1" kern="100" dirty="0">
                <a:latin typeface="Times New Roman" panose="02020603050405020304"/>
                <a:cs typeface="Courier New" panose="02070309020205020404"/>
              </a:rPr>
              <a:t>turned out</a:t>
            </a:r>
            <a:r>
              <a:rPr lang="en-US" altLang="zh-CN" kern="100" dirty="0">
                <a:latin typeface="Times New Roman" panose="02020603050405020304"/>
                <a:cs typeface="Courier New" panose="02070309020205020404"/>
              </a:rPr>
              <a:t> to welcome him.(</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15</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他还看到成百上千兴高采烈的学生出来欢迎他。</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335757" y="517923"/>
            <a:ext cx="84986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a:latin typeface="Times New Roman" panose="02020603050405020304" pitchFamily="18" charset="0"/>
                <a:ea typeface="黑体" panose="02010609060101010101" pitchFamily="49" charset="-122"/>
              </a:rPr>
              <a:t>天下一家</a:t>
            </a:r>
            <a:endParaRPr lang="zh-CN" altLang="zh-CN" sz="800">
              <a:latin typeface="宋体" panose="02010600030101010101" pitchFamily="2" charset="-122"/>
              <a:ea typeface="黑体" panose="02010609060101010101" pitchFamily="49" charset="-122"/>
            </a:endParaRPr>
          </a:p>
        </p:txBody>
      </p:sp>
      <p:sp>
        <p:nvSpPr>
          <p:cNvPr id="7" name="矩形 1"/>
          <p:cNvSpPr>
            <a:spLocks noChangeArrowheads="1"/>
          </p:cNvSpPr>
          <p:nvPr/>
        </p:nvSpPr>
        <p:spPr bwMode="auto">
          <a:xfrm>
            <a:off x="1516857" y="914400"/>
            <a:ext cx="61043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当我们听到了恳切的呼唤</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全世界应该团结一致</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有些地方的人们正逐渐死亡</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是该伸出援手的时候了</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对生命而言，这是最好的礼物</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我们不能日复一日地伪装下去了</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总有人会一瞬间让世界改变</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我们都是上帝的大家族中的一员</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介副词填空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870347"/>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He turned ____________ me for help</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believing that I could lend him a hand.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lecturer turned ____________ his mobile phone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turned ____________ the microphone and began to make a speech.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He turned ____________ my suggestion and  turned ____________ the business to his daughter.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Hurry up</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boys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I’m waiting for you to turn ____________ your homework.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It didn’t rain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turned ____________ to be a stroke of luck.</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212181" y="917973"/>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7" name="矩形 6"/>
          <p:cNvSpPr/>
          <p:nvPr/>
        </p:nvSpPr>
        <p:spPr>
          <a:xfrm>
            <a:off x="3033713" y="1334692"/>
            <a:ext cx="400050"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off</a:t>
            </a:r>
            <a:endParaRPr lang="zh-CN" altLang="en-US" dirty="0"/>
          </a:p>
        </p:txBody>
      </p:sp>
      <p:sp>
        <p:nvSpPr>
          <p:cNvPr id="8" name="矩形 7"/>
          <p:cNvSpPr/>
          <p:nvPr/>
        </p:nvSpPr>
        <p:spPr>
          <a:xfrm>
            <a:off x="7406878" y="1275160"/>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a:t>
            </a:r>
            <a:endParaRPr lang="zh-CN" altLang="en-US" dirty="0"/>
          </a:p>
        </p:txBody>
      </p:sp>
      <p:sp>
        <p:nvSpPr>
          <p:cNvPr id="9" name="矩形 8"/>
          <p:cNvSpPr/>
          <p:nvPr/>
        </p:nvSpPr>
        <p:spPr>
          <a:xfrm>
            <a:off x="1980010" y="2144317"/>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down</a:t>
            </a:r>
            <a:endParaRPr lang="zh-CN" altLang="en-US" dirty="0"/>
          </a:p>
        </p:txBody>
      </p:sp>
      <p:sp>
        <p:nvSpPr>
          <p:cNvPr id="10" name="矩形 9"/>
          <p:cNvSpPr/>
          <p:nvPr/>
        </p:nvSpPr>
        <p:spPr>
          <a:xfrm>
            <a:off x="6151960" y="2156223"/>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over</a:t>
            </a:r>
            <a:endParaRPr lang="zh-CN" altLang="en-US" dirty="0"/>
          </a:p>
        </p:txBody>
      </p:sp>
      <p:sp>
        <p:nvSpPr>
          <p:cNvPr id="11" name="矩形 10"/>
          <p:cNvSpPr/>
          <p:nvPr/>
        </p:nvSpPr>
        <p:spPr>
          <a:xfrm>
            <a:off x="5462588" y="2955132"/>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
        <p:nvSpPr>
          <p:cNvPr id="12" name="矩形 11"/>
          <p:cNvSpPr/>
          <p:nvPr/>
        </p:nvSpPr>
        <p:spPr>
          <a:xfrm>
            <a:off x="3681413" y="3370660"/>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out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809625"/>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down </a:t>
            </a:r>
            <a:r>
              <a:rPr lang="zh-CN" altLang="zh-CN" kern="100" dirty="0">
                <a:latin typeface="Times New Roman" panose="02020603050405020304"/>
                <a:ea typeface="楷体_GB2312"/>
                <a:cs typeface="Times New Roman" panose="02020603050405020304"/>
              </a:rPr>
              <a:t>拒绝；关小；调低</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in  </a:t>
            </a:r>
            <a:r>
              <a:rPr lang="zh-CN" altLang="zh-CN" kern="100" dirty="0">
                <a:latin typeface="Times New Roman" panose="02020603050405020304"/>
                <a:ea typeface="楷体_GB2312"/>
                <a:cs typeface="Times New Roman" panose="02020603050405020304"/>
              </a:rPr>
              <a:t>上交；拐入</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up  </a:t>
            </a:r>
            <a:r>
              <a:rPr lang="zh-CN" altLang="zh-CN" kern="100" dirty="0">
                <a:latin typeface="Times New Roman" panose="02020603050405020304"/>
                <a:ea typeface="楷体_GB2312"/>
                <a:cs typeface="Times New Roman" panose="02020603050405020304"/>
              </a:rPr>
              <a:t>出现，到场；开大</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over  </a:t>
            </a:r>
            <a:r>
              <a:rPr lang="zh-CN" altLang="zh-CN" kern="100" dirty="0">
                <a:latin typeface="Times New Roman" panose="02020603050405020304"/>
                <a:ea typeface="楷体_GB2312"/>
                <a:cs typeface="Times New Roman" panose="02020603050405020304"/>
              </a:rPr>
              <a:t>翻身；移交；转变</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off  </a:t>
            </a:r>
            <a:r>
              <a:rPr lang="zh-CN" altLang="zh-CN" kern="100" dirty="0">
                <a:latin typeface="Times New Roman" panose="02020603050405020304"/>
                <a:ea typeface="楷体_GB2312"/>
                <a:cs typeface="Times New Roman" panose="02020603050405020304"/>
              </a:rPr>
              <a:t>关掉</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turn to  </a:t>
            </a:r>
            <a:r>
              <a:rPr lang="zh-CN" altLang="zh-CN" kern="100" dirty="0">
                <a:latin typeface="Times New Roman" panose="02020603050405020304"/>
                <a:ea typeface="楷体_GB2312"/>
                <a:cs typeface="Times New Roman" panose="02020603050405020304"/>
              </a:rPr>
              <a:t>转向；求助于</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3925"/>
            <a:ext cx="8570119"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1.As a six-year-old Canadian schoolboy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Ryan </a:t>
            </a:r>
            <a:r>
              <a:rPr lang="en-US" altLang="zh-CN" b="1" kern="100" dirty="0">
                <a:latin typeface="Times New Roman" panose="02020603050405020304"/>
                <a:cs typeface="Courier New" panose="02070309020205020404"/>
              </a:rPr>
              <a:t>had trouble believing</a:t>
            </a:r>
            <a:r>
              <a:rPr lang="en-US" altLang="zh-CN" kern="100" dirty="0">
                <a:latin typeface="Times New Roman" panose="02020603050405020304"/>
                <a:cs typeface="Courier New" panose="02070309020205020404"/>
              </a:rPr>
              <a:t> the words spoken by his teacher that many people in developing African countries couldn’t get enough clean water.(</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14</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作为一名</a:t>
            </a:r>
            <a:r>
              <a:rPr lang="en-US" altLang="zh-CN" kern="100" dirty="0">
                <a:latin typeface="Times New Roman" panose="02020603050405020304"/>
                <a:cs typeface="Courier New" panose="02070309020205020404"/>
              </a:rPr>
              <a:t>6</a:t>
            </a:r>
            <a:r>
              <a:rPr lang="zh-CN" altLang="zh-CN" kern="100" dirty="0">
                <a:latin typeface="Times New Roman" panose="02020603050405020304"/>
                <a:cs typeface="Times New Roman" panose="02020603050405020304"/>
              </a:rPr>
              <a:t>岁的加拿大小学生，瑞安很难相信他的老师所说的非洲发展中国家的许多人得不到足够的清洁水的话。</a:t>
            </a:r>
            <a:endParaRPr lang="zh-CN" altLang="zh-CN" sz="800" kern="100" dirty="0">
              <a:latin typeface="宋体" panose="02010600030101010101" pitchFamily="2" charset="-122"/>
              <a:cs typeface="Courier New" panose="02070309020205020404"/>
            </a:endParaRPr>
          </a:p>
        </p:txBody>
      </p:sp>
      <p:sp>
        <p:nvSpPr>
          <p:cNvPr id="72706" name="矩形 1"/>
          <p:cNvSpPr>
            <a:spLocks noChangeArrowheads="1"/>
          </p:cNvSpPr>
          <p:nvPr/>
        </p:nvSpPr>
        <p:spPr bwMode="auto">
          <a:xfrm>
            <a:off x="547688" y="2605087"/>
            <a:ext cx="8317706"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【分析】 </a:t>
            </a:r>
            <a:r>
              <a:rPr lang="en-US" altLang="zh-CN" b="1">
                <a:latin typeface="Times New Roman" panose="02020603050405020304" pitchFamily="18" charset="0"/>
                <a:ea typeface="黑体" panose="02010609060101010101" pitchFamily="49" charset="-122"/>
              </a:rPr>
              <a:t>have trouble </a:t>
            </a:r>
            <a:r>
              <a:rPr lang="en-US" altLang="zh-CN">
                <a:latin typeface="Times New Roman" panose="02020603050405020304" pitchFamily="18" charset="0"/>
                <a:ea typeface="黑体" panose="02010609060101010101" pitchFamily="49" charset="-122"/>
              </a:rPr>
              <a:t>(</a:t>
            </a:r>
            <a:r>
              <a:rPr lang="en-US" altLang="zh-CN" b="1">
                <a:latin typeface="Times New Roman" panose="02020603050405020304" pitchFamily="18" charset="0"/>
                <a:ea typeface="黑体" panose="02010609060101010101" pitchFamily="49" charset="-122"/>
              </a:rPr>
              <a:t>in</a:t>
            </a:r>
            <a:r>
              <a:rPr lang="en-US" altLang="zh-CN">
                <a:latin typeface="Times New Roman" panose="02020603050405020304" pitchFamily="18" charset="0"/>
                <a:ea typeface="黑体" panose="02010609060101010101" pitchFamily="49" charset="-122"/>
              </a:rPr>
              <a:t>)</a:t>
            </a:r>
            <a:r>
              <a:rPr lang="en-US" altLang="zh-CN" b="1">
                <a:latin typeface="Times New Roman" panose="02020603050405020304" pitchFamily="18" charset="0"/>
                <a:ea typeface="黑体" panose="02010609060101010101" pitchFamily="49" charset="-122"/>
              </a:rPr>
              <a:t> doing sth</a:t>
            </a:r>
            <a:r>
              <a:rPr lang="zh-CN" altLang="zh-CN">
                <a:latin typeface="Times New Roman" panose="02020603050405020304" pitchFamily="18" charset="0"/>
                <a:ea typeface="黑体" panose="02010609060101010101" pitchFamily="49" charset="-122"/>
              </a:rPr>
              <a:t>做某事有困难。</a:t>
            </a:r>
            <a:endParaRPr lang="zh-CN" altLang="zh-CN" sz="800">
              <a:latin typeface="Times New Roman" panose="02020603050405020304" pitchFamily="18" charset="0"/>
              <a:ea typeface="黑体" panose="02010609060101010101" pitchFamily="49" charset="-122"/>
            </a:endParaRPr>
          </a:p>
          <a:p>
            <a:pPr algn="just">
              <a:lnSpc>
                <a:spcPct val="150000"/>
              </a:lnSpc>
            </a:pPr>
            <a:r>
              <a:rPr lang="zh-CN" altLang="zh-CN">
                <a:latin typeface="Times New Roman" panose="02020603050405020304" pitchFamily="18" charset="0"/>
                <a:ea typeface="黑体" panose="02010609060101010101" pitchFamily="49" charset="-122"/>
              </a:rPr>
              <a:t>【拓展】</a:t>
            </a:r>
            <a:r>
              <a:rPr lang="zh-CN" altLang="zh-CN">
                <a:latin typeface="Times New Roman" panose="02020603050405020304" pitchFamily="18" charset="0"/>
              </a:rPr>
              <a:t> 表示</a:t>
            </a:r>
            <a:r>
              <a:rPr lang="en-US" altLang="zh-CN">
                <a:latin typeface="Times New Roman" panose="02020603050405020304" pitchFamily="18" charset="0"/>
              </a:rPr>
              <a:t>“</a:t>
            </a:r>
            <a:r>
              <a:rPr lang="zh-CN" altLang="zh-CN">
                <a:latin typeface="Times New Roman" panose="02020603050405020304" pitchFamily="18" charset="0"/>
              </a:rPr>
              <a:t>做某事有困难</a:t>
            </a:r>
            <a:r>
              <a:rPr lang="en-US" altLang="zh-CN">
                <a:latin typeface="Times New Roman" panose="02020603050405020304" pitchFamily="18" charset="0"/>
              </a:rPr>
              <a:t>”</a:t>
            </a:r>
            <a:r>
              <a:rPr lang="zh-CN" altLang="zh-CN">
                <a:latin typeface="Times New Roman" panose="02020603050405020304" pitchFamily="18" charset="0"/>
              </a:rPr>
              <a:t>还有如下结构：</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have difficulty/trouble with sth</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have trouble/problems/a hard time in doing sth</a:t>
            </a:r>
            <a:endParaRPr lang="zh-CN" altLang="zh-CN">
              <a:latin typeface="Times New Roman" panose="02020603050405020304" pitchFamily="18" charset="0"/>
              <a:cs typeface="Times New Roman" panose="02020603050405020304" pitchFamily="18" charset="0"/>
            </a:endParaRPr>
          </a:p>
        </p:txBody>
      </p:sp>
      <p:pic>
        <p:nvPicPr>
          <p:cNvPr id="72707" name="Picture 2" descr="经典句式"/>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356372" y="5036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48854" y="708422"/>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have some trouble in reading</a:t>
            </a:r>
            <a:r>
              <a:rPr lang="en-US" altLang="zh-CN" kern="100" dirty="0">
                <a:latin typeface="Times New Roman" panose="02020603050405020304"/>
                <a:cs typeface="Courier New" panose="02070309020205020404"/>
              </a:rPr>
              <a:t> the letter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for his handwriting is very bad.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我读这封信很困难，因为他的书写很差。</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·We </a:t>
            </a:r>
            <a:r>
              <a:rPr lang="en-US" altLang="zh-CN" b="1" kern="100" dirty="0">
                <a:latin typeface="Times New Roman" panose="02020603050405020304"/>
                <a:cs typeface="Courier New" panose="02070309020205020404"/>
              </a:rPr>
              <a:t>had trouble with</a:t>
            </a:r>
            <a:r>
              <a:rPr lang="en-US" altLang="zh-CN" kern="100" dirty="0">
                <a:latin typeface="Times New Roman" panose="02020603050405020304"/>
                <a:cs typeface="Courier New" panose="02070309020205020404"/>
              </a:rPr>
              <a:t> our neighbors over the noise that they were making.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我们因邻居制造的噪音而与他们闹纠纷。</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(1)difficulty</a:t>
            </a:r>
            <a:r>
              <a:rPr lang="zh-CN" altLang="zh-CN" kern="100" dirty="0">
                <a:latin typeface="Times New Roman" panose="02020603050405020304"/>
                <a:cs typeface="Times New Roman" panose="02020603050405020304"/>
              </a:rPr>
              <a:t>前可用</a:t>
            </a:r>
            <a:r>
              <a:rPr lang="en-US" altLang="zh-CN" kern="100" dirty="0">
                <a:latin typeface="Times New Roman" panose="02020603050405020304"/>
                <a:cs typeface="Courier New" panose="02070309020205020404"/>
              </a:rPr>
              <a:t>some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little</a:t>
            </a:r>
            <a:r>
              <a:rPr lang="zh-CN" altLang="zh-CN" kern="100" dirty="0">
                <a:latin typeface="Times New Roman" panose="02020603050405020304"/>
                <a:cs typeface="Times New Roman" panose="02020603050405020304"/>
              </a:rPr>
              <a:t>等词来修饰。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在考查句型</a:t>
            </a:r>
            <a:r>
              <a:rPr lang="en-US" altLang="zh-CN" kern="100" dirty="0">
                <a:latin typeface="Times New Roman" panose="02020603050405020304"/>
                <a:cs typeface="Courier New" panose="02070309020205020404"/>
              </a:rPr>
              <a:t>have difficulty (in) doing </a:t>
            </a:r>
            <a:r>
              <a:rPr lang="en-US" altLang="zh-CN" kern="100" dirty="0" err="1">
                <a:latin typeface="Times New Roman" panose="02020603050405020304"/>
                <a:cs typeface="Courier New" panose="02070309020205020404"/>
              </a:rPr>
              <a:t>sth</a:t>
            </a:r>
            <a:r>
              <a:rPr lang="zh-CN" altLang="zh-CN" kern="100" dirty="0">
                <a:latin typeface="Times New Roman" panose="02020603050405020304"/>
                <a:cs typeface="Times New Roman" panose="02020603050405020304"/>
              </a:rPr>
              <a:t>时，</a:t>
            </a:r>
            <a:r>
              <a:rPr lang="en-US" altLang="zh-CN" kern="100" dirty="0">
                <a:latin typeface="Times New Roman" panose="02020603050405020304"/>
                <a:cs typeface="Courier New" panose="02070309020205020404"/>
              </a:rPr>
              <a:t>difficulty</a:t>
            </a:r>
            <a:r>
              <a:rPr lang="zh-CN" altLang="zh-CN" kern="100" dirty="0">
                <a:latin typeface="Times New Roman" panose="02020603050405020304"/>
                <a:cs typeface="Times New Roman" panose="02020603050405020304"/>
              </a:rPr>
              <a:t>往往提前作为主句中的先行词，定语从句中谓语成为</a:t>
            </a:r>
            <a:r>
              <a:rPr lang="en-US" altLang="zh-CN" kern="100" dirty="0">
                <a:latin typeface="Times New Roman" panose="02020603050405020304"/>
                <a:cs typeface="Courier New" panose="02070309020205020404"/>
              </a:rPr>
              <a:t>have doing</a:t>
            </a:r>
            <a:r>
              <a:rPr lang="zh-CN" altLang="zh-CN" kern="100" dirty="0">
                <a:latin typeface="Times New Roman" panose="02020603050405020304"/>
                <a:cs typeface="Times New Roman" panose="02020603050405020304"/>
              </a:rPr>
              <a:t>形式。</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0285" y="636985"/>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单句语法填空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Whenever we have trouble ____________ our studies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our teachers always help us patiently.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You can’t imagine what great difficulty we have ever had ____________ (deal) with the problems.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补全句子</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With the boy leading the way</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we ____________________________________.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由于有那个男孩领路，我们没费多大劲就找到了那所村庄。</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699272" y="1091804"/>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
        <p:nvSpPr>
          <p:cNvPr id="7" name="矩形 6"/>
          <p:cNvSpPr/>
          <p:nvPr/>
        </p:nvSpPr>
        <p:spPr>
          <a:xfrm>
            <a:off x="6579394" y="1913335"/>
            <a:ext cx="8181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dealing</a:t>
            </a:r>
            <a:endParaRPr lang="zh-CN" altLang="en-US" dirty="0"/>
          </a:p>
        </p:txBody>
      </p:sp>
      <p:sp>
        <p:nvSpPr>
          <p:cNvPr id="8" name="矩形 7"/>
          <p:cNvSpPr/>
          <p:nvPr/>
        </p:nvSpPr>
        <p:spPr>
          <a:xfrm>
            <a:off x="3956448" y="3149204"/>
            <a:ext cx="414183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 no trouble/difficulty finding the village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rPr>
              <a:t>2.And why is the water </a:t>
            </a:r>
            <a:r>
              <a:rPr lang="en-US" altLang="zh-CN" b="1" kern="100" dirty="0">
                <a:latin typeface="Times New Roman" panose="02020603050405020304"/>
              </a:rPr>
              <a:t>so</a:t>
            </a:r>
            <a:r>
              <a:rPr lang="en-US" altLang="zh-CN" kern="100" dirty="0">
                <a:latin typeface="Times New Roman" panose="02020603050405020304"/>
              </a:rPr>
              <a:t> dirty </a:t>
            </a:r>
            <a:r>
              <a:rPr lang="en-US" altLang="zh-CN" b="1" kern="100" dirty="0">
                <a:latin typeface="Times New Roman" panose="02020603050405020304"/>
              </a:rPr>
              <a:t>that</a:t>
            </a:r>
            <a:r>
              <a:rPr lang="en-US" altLang="zh-CN" kern="100" dirty="0">
                <a:latin typeface="Times New Roman" panose="02020603050405020304"/>
              </a:rPr>
              <a:t> it makes them sick? (</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14</a:t>
            </a:r>
            <a:r>
              <a:rPr lang="en-US" altLang="zh-CN" kern="100" dirty="0">
                <a:latin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75778" name="矩形 1"/>
          <p:cNvSpPr>
            <a:spLocks noChangeArrowheads="1"/>
          </p:cNvSpPr>
          <p:nvPr/>
        </p:nvSpPr>
        <p:spPr bwMode="auto">
          <a:xfrm>
            <a:off x="429817" y="870348"/>
            <a:ext cx="8317706"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为什么水如此脏以至于会让他们生病？</a:t>
            </a:r>
            <a:endParaRPr lang="zh-CN" altLang="zh-CN" sz="800">
              <a:latin typeface="Times New Roman" panose="02020603050405020304" pitchFamily="18" charset="0"/>
            </a:endParaRPr>
          </a:p>
          <a:p>
            <a:pPr algn="just">
              <a:lnSpc>
                <a:spcPct val="150000"/>
              </a:lnSpc>
            </a:pPr>
            <a:r>
              <a:rPr lang="zh-CN" altLang="zh-CN">
                <a:latin typeface="Times New Roman" panose="02020603050405020304" pitchFamily="18" charset="0"/>
                <a:ea typeface="黑体" panose="02010609060101010101" pitchFamily="49" charset="-122"/>
              </a:rPr>
              <a:t>【分析】</a:t>
            </a:r>
            <a:r>
              <a:rPr lang="zh-CN" altLang="zh-CN">
                <a:latin typeface="Times New Roman" panose="02020603050405020304" pitchFamily="18" charset="0"/>
                <a:ea typeface="楷体_GB2312"/>
                <a:cs typeface="楷体_GB2312"/>
              </a:rPr>
              <a:t> </a:t>
            </a:r>
            <a:r>
              <a:rPr lang="en-US" altLang="zh-CN" b="1">
                <a:latin typeface="Times New Roman" panose="02020603050405020304" pitchFamily="18" charset="0"/>
                <a:ea typeface="楷体_GB2312"/>
                <a:cs typeface="楷体_GB2312"/>
              </a:rPr>
              <a:t>so...that...</a:t>
            </a:r>
            <a:r>
              <a:rPr lang="zh-CN" altLang="zh-CN">
                <a:latin typeface="Times New Roman" panose="02020603050405020304" pitchFamily="18" charset="0"/>
                <a:ea typeface="楷体_GB2312"/>
                <a:cs typeface="楷体_GB2312"/>
              </a:rPr>
              <a:t>如此</a:t>
            </a:r>
            <a:r>
              <a:rPr lang="en-US" altLang="zh-CN">
                <a:latin typeface="方正书宋_GBK" pitchFamily="65" charset="-122"/>
                <a:ea typeface="方正书宋_GBK" pitchFamily="65" charset="-122"/>
              </a:rPr>
              <a:t>……</a:t>
            </a:r>
            <a:r>
              <a:rPr lang="zh-CN" altLang="zh-CN">
                <a:latin typeface="Times New Roman" panose="02020603050405020304" pitchFamily="18" charset="0"/>
                <a:ea typeface="楷体_GB2312"/>
                <a:cs typeface="楷体_GB2312"/>
              </a:rPr>
              <a:t>以至于</a:t>
            </a:r>
            <a:r>
              <a:rPr lang="en-US" altLang="zh-CN">
                <a:latin typeface="方正书宋_GBK" pitchFamily="65" charset="-122"/>
                <a:ea typeface="方正书宋_GBK" pitchFamily="65" charset="-122"/>
              </a:rPr>
              <a:t>…… </a:t>
            </a:r>
            <a:r>
              <a:rPr lang="zh-CN" altLang="zh-CN">
                <a:latin typeface="Times New Roman" panose="02020603050405020304" pitchFamily="18" charset="0"/>
                <a:ea typeface="楷体_GB2312"/>
                <a:cs typeface="楷体_GB2312"/>
              </a:rPr>
              <a:t>。</a:t>
            </a:r>
            <a:endParaRPr lang="zh-CN" altLang="zh-CN" sz="800">
              <a:latin typeface="Times New Roman" panose="02020603050405020304" pitchFamily="18" charset="0"/>
              <a:ea typeface="楷体_GB2312"/>
              <a:cs typeface="楷体_GB2312"/>
            </a:endParaRPr>
          </a:p>
          <a:p>
            <a:pPr algn="just">
              <a:lnSpc>
                <a:spcPct val="150000"/>
              </a:lnSpc>
            </a:pPr>
            <a:r>
              <a:rPr lang="zh-CN" altLang="zh-CN">
                <a:latin typeface="Times New Roman" panose="02020603050405020304" pitchFamily="18" charset="0"/>
                <a:ea typeface="黑体" panose="02010609060101010101" pitchFamily="49" charset="-122"/>
              </a:rPr>
              <a:t>【拓展】</a:t>
            </a:r>
            <a:r>
              <a:rPr lang="en-US" altLang="zh-CN">
                <a:latin typeface="Times New Roman" panose="02020603050405020304" pitchFamily="18" charset="0"/>
              </a:rPr>
              <a:t> so/such...that</a:t>
            </a:r>
            <a:r>
              <a:rPr lang="zh-CN" altLang="zh-CN">
                <a:latin typeface="Times New Roman" panose="02020603050405020304" pitchFamily="18" charset="0"/>
              </a:rPr>
              <a:t>引导结果状语从句的用法：</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(1)so...that...</a:t>
            </a:r>
            <a:r>
              <a:rPr lang="zh-CN" altLang="zh-CN">
                <a:latin typeface="Times New Roman" panose="02020603050405020304" pitchFamily="18" charset="0"/>
                <a:ea typeface="楷体_GB2312"/>
                <a:cs typeface="楷体_GB2312"/>
              </a:rPr>
              <a:t>句型的基本结构：</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so</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a(n)</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单数可数名词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that</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so</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many/few/much/little (</a:t>
            </a:r>
            <a:r>
              <a:rPr lang="zh-CN" altLang="zh-CN">
                <a:latin typeface="Times New Roman" panose="02020603050405020304" pitchFamily="18" charset="0"/>
                <a:ea typeface="楷体_GB2312"/>
                <a:cs typeface="楷体_GB2312"/>
              </a:rPr>
              <a:t>少</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that</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(2)such...that...</a:t>
            </a:r>
            <a:r>
              <a:rPr lang="zh-CN" altLang="zh-CN">
                <a:latin typeface="Times New Roman" panose="02020603050405020304" pitchFamily="18" charset="0"/>
                <a:ea typeface="楷体_GB2312"/>
                <a:cs typeface="楷体_GB2312"/>
              </a:rPr>
              <a:t>句型的基本结构：</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such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a(n)</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单数可数名词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that</a:t>
            </a:r>
            <a:endParaRPr lang="zh-CN" altLang="zh-CN" sz="800">
              <a:latin typeface="Times New Roman" panose="02020603050405020304" pitchFamily="18" charset="0"/>
            </a:endParaRPr>
          </a:p>
          <a:p>
            <a:pPr algn="just">
              <a:lnSpc>
                <a:spcPct val="150000"/>
              </a:lnSpc>
            </a:pPr>
            <a:r>
              <a:rPr lang="en-US" altLang="zh-CN">
                <a:latin typeface="Times New Roman" panose="02020603050405020304" pitchFamily="18" charset="0"/>
                <a:ea typeface="楷体_GB2312"/>
                <a:cs typeface="楷体_GB2312"/>
              </a:rPr>
              <a:t>such</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复数可数名词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不可数名词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that</a:t>
            </a:r>
            <a:endParaRPr lang="zh-CN" altLang="zh-CN">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6954" y="620316"/>
            <a:ext cx="8235553"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·Keeping a learning diary every day is </a:t>
            </a:r>
            <a:r>
              <a:rPr lang="en-US" altLang="zh-CN" b="1" kern="100" dirty="0">
                <a:latin typeface="Times New Roman" panose="02020603050405020304"/>
                <a:cs typeface="Courier New" panose="02070309020205020404"/>
              </a:rPr>
              <a:t>so important that</a:t>
            </a:r>
            <a:r>
              <a:rPr lang="en-US" altLang="zh-CN" kern="100" dirty="0">
                <a:latin typeface="Times New Roman" panose="02020603050405020304"/>
                <a:cs typeface="Courier New" panose="02070309020205020404"/>
              </a:rPr>
              <a:t> I would like to introduce it to you.</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每天坚持写学习日记是如此重要，以至于我想把这种学习方法介绍给你们。</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·There were </a:t>
            </a:r>
            <a:r>
              <a:rPr lang="en-US" altLang="zh-CN" b="1" kern="100" dirty="0">
                <a:latin typeface="Times New Roman" panose="02020603050405020304"/>
                <a:cs typeface="Courier New" panose="02070309020205020404"/>
              </a:rPr>
              <a:t>so many books in the shop that</a:t>
            </a:r>
            <a:r>
              <a:rPr lang="en-US" altLang="zh-CN" kern="100" dirty="0">
                <a:latin typeface="Times New Roman" panose="02020603050405020304"/>
                <a:cs typeface="Courier New" panose="02070309020205020404"/>
              </a:rPr>
              <a:t> he didn’t know which to buy.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书店里有那么多书，以至于他不知道该买哪些。</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当</a:t>
            </a:r>
            <a:r>
              <a:rPr lang="en-US" altLang="zh-CN" kern="100" dirty="0">
                <a:latin typeface="Times New Roman" panose="02020603050405020304"/>
                <a:cs typeface="Courier New" panose="02070309020205020404"/>
              </a:rPr>
              <a:t>so</a:t>
            </a:r>
            <a:r>
              <a:rPr lang="zh-CN" altLang="zh-CN" kern="100" dirty="0">
                <a:latin typeface="Times New Roman" panose="02020603050405020304"/>
                <a:cs typeface="Times New Roman" panose="02020603050405020304"/>
              </a:rPr>
              <a:t>＋形容词</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副词及</a:t>
            </a:r>
            <a:r>
              <a:rPr lang="en-US" altLang="zh-CN" kern="100" dirty="0">
                <a:latin typeface="Times New Roman" panose="02020603050405020304"/>
                <a:cs typeface="Courier New" panose="02070309020205020404"/>
              </a:rPr>
              <a:t>such...</a:t>
            </a:r>
            <a:r>
              <a:rPr lang="zh-CN" altLang="zh-CN" kern="100" dirty="0">
                <a:latin typeface="Times New Roman" panose="02020603050405020304"/>
                <a:cs typeface="Times New Roman" panose="02020603050405020304"/>
              </a:rPr>
              <a:t>放在句首时，主句要用部分倒装。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·Light travels </a:t>
            </a:r>
            <a:r>
              <a:rPr lang="en-US" altLang="zh-CN" b="1" kern="100" dirty="0">
                <a:latin typeface="Times New Roman" panose="02020603050405020304"/>
                <a:cs typeface="Courier New" panose="02070309020205020404"/>
              </a:rPr>
              <a:t>so fast</a:t>
            </a:r>
            <a:r>
              <a:rPr lang="en-US" altLang="zh-CN" kern="100" dirty="0">
                <a:latin typeface="Times New Roman" panose="02020603050405020304"/>
                <a:cs typeface="Courier New" panose="02070309020205020404"/>
              </a:rPr>
              <a:t> that we can hardly imagine its speed.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b="1" kern="100" dirty="0">
                <a:latin typeface="Times New Roman" panose="02020603050405020304"/>
                <a:cs typeface="Courier New" panose="02070309020205020404"/>
              </a:rPr>
              <a:t>So fast does</a:t>
            </a:r>
            <a:r>
              <a:rPr lang="en-US" altLang="zh-CN" kern="100" dirty="0">
                <a:latin typeface="Times New Roman" panose="02020603050405020304"/>
                <a:cs typeface="Courier New" panose="02070309020205020404"/>
              </a:rPr>
              <a:t> light travel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we can hardly imagine its speed.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光速很快，我们几乎没法想像它的速度。</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矩形 1"/>
          <p:cNvSpPr>
            <a:spLocks noChangeArrowheads="1"/>
          </p:cNvSpPr>
          <p:nvPr/>
        </p:nvSpPr>
        <p:spPr bwMode="auto">
          <a:xfrm>
            <a:off x="310754" y="717948"/>
            <a:ext cx="848439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补全句子</a:t>
            </a:r>
            <a:r>
              <a:rPr lang="en-US" altLang="zh-CN">
                <a:latin typeface="Times New Roman" panose="02020603050405020304" pitchFamily="18" charset="0"/>
              </a:rPr>
              <a:t>/</a:t>
            </a:r>
            <a:r>
              <a:rPr lang="zh-CN" altLang="zh-CN">
                <a:latin typeface="Times New Roman" panose="02020603050405020304" pitchFamily="18" charset="0"/>
              </a:rPr>
              <a:t>一句多译</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It is  _________________________ everyone wants to go for a picnic.</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天气这么好，每个人都想去野餐。</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He spoke ________________________ we could not clearly understand him.</a:t>
            </a:r>
          </a:p>
          <a:p>
            <a:pPr algn="just">
              <a:lnSpc>
                <a:spcPct val="150000"/>
              </a:lnSpc>
            </a:pPr>
            <a:r>
              <a:rPr lang="zh-CN" altLang="zh-CN">
                <a:latin typeface="Times New Roman" panose="02020603050405020304" pitchFamily="18" charset="0"/>
                <a:ea typeface="楷体_GB2312"/>
                <a:cs typeface="楷体_GB2312"/>
              </a:rPr>
              <a:t>他说得太快，使我们无法清楚地了解他的意思。</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zh-CN" altLang="zh-CN">
                <a:latin typeface="Times New Roman" panose="02020603050405020304" pitchFamily="18" charset="0"/>
                <a:ea typeface="楷体_GB2312"/>
                <a:cs typeface="楷体_GB2312"/>
              </a:rPr>
              <a:t>大连是一个如此吸引人的地方以至于每年都有很多游客来观光旅游。</a:t>
            </a:r>
            <a:endParaRPr lang="zh-CN" altLang="zh-CN" sz="800">
              <a:latin typeface="宋体" panose="02010600030101010101" pitchFamily="2" charset="-122"/>
            </a:endParaRPr>
          </a:p>
          <a:p>
            <a:pPr algn="just">
              <a:lnSpc>
                <a:spcPct val="150000"/>
              </a:lnSpc>
            </a:pPr>
            <a:r>
              <a:rPr lang="zh-CN" altLang="zh-CN">
                <a:latin typeface="宋体" panose="02010600030101010101" pitchFamily="2" charset="-122"/>
              </a:rPr>
              <a:t>→</a:t>
            </a:r>
            <a:r>
              <a:rPr lang="en-US" altLang="zh-CN">
                <a:latin typeface="Times New Roman" panose="02020603050405020304" pitchFamily="18" charset="0"/>
                <a:ea typeface="楷体_GB2312"/>
                <a:cs typeface="楷体_GB2312"/>
              </a:rPr>
              <a:t>Dalian is _____________________________ lots of tourists visit the city every year.</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Dalian is _____________________________ lots of tourists visit the city every year.</a:t>
            </a:r>
            <a:endParaRPr lang="zh-CN" altLang="zh-CN">
              <a:latin typeface="宋体" panose="02010600030101010101" pitchFamily="2" charset="-122"/>
              <a:cs typeface="Courier New" panose="02070309020205020404" pitchFamily="49" charset="0"/>
            </a:endParaRPr>
          </a:p>
        </p:txBody>
      </p:sp>
      <p:sp>
        <p:nvSpPr>
          <p:cNvPr id="6" name="矩形 5"/>
          <p:cNvSpPr/>
          <p:nvPr/>
        </p:nvSpPr>
        <p:spPr>
          <a:xfrm>
            <a:off x="1331119" y="1139429"/>
            <a:ext cx="227369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such good weather that</a:t>
            </a:r>
            <a:endParaRPr lang="zh-CN" altLang="en-US" dirty="0"/>
          </a:p>
        </p:txBody>
      </p:sp>
      <p:sp>
        <p:nvSpPr>
          <p:cNvPr id="7" name="矩形 6"/>
          <p:cNvSpPr/>
          <p:nvPr/>
        </p:nvSpPr>
        <p:spPr>
          <a:xfrm>
            <a:off x="2141935" y="1993107"/>
            <a:ext cx="145937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so rapidly that</a:t>
            </a:r>
            <a:endParaRPr lang="zh-CN" altLang="en-US" dirty="0"/>
          </a:p>
        </p:txBody>
      </p:sp>
      <p:sp>
        <p:nvSpPr>
          <p:cNvPr id="8" name="矩形 7"/>
          <p:cNvSpPr/>
          <p:nvPr/>
        </p:nvSpPr>
        <p:spPr>
          <a:xfrm>
            <a:off x="1818085" y="3219451"/>
            <a:ext cx="27033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such an attractive place that</a:t>
            </a:r>
            <a:endParaRPr lang="zh-CN" altLang="en-US" dirty="0"/>
          </a:p>
        </p:txBody>
      </p:sp>
      <p:sp>
        <p:nvSpPr>
          <p:cNvPr id="9" name="矩形 8"/>
          <p:cNvSpPr/>
          <p:nvPr/>
        </p:nvSpPr>
        <p:spPr>
          <a:xfrm>
            <a:off x="1932385" y="3636169"/>
            <a:ext cx="236988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so attractive a place 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681038"/>
            <a:ext cx="61043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事实上，我们需要的就是爱</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四海皆一家，我们都是神的子民</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创造美好的未来要靠我们</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所以，让我们开始奉献自己</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我们正在做的抉择</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是在拯救自己的生命</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我们真的可以创造更美好的明天</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就靠你和我</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976313"/>
            <a:ext cx="61043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将你的心传递给他们</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让他们明白有人关心他们</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他们的生命才能更坚强、更自由</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如同上帝启示我们的</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借着把石头变成面包这件事</a:t>
            </a:r>
            <a:r>
              <a:rPr lang="zh-CN"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640556" y="704850"/>
            <a:ext cx="1390650"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kern="100" dirty="0">
                <a:latin typeface="Times New Roman" panose="02020603050405020304"/>
                <a:cs typeface="Times New Roman" panose="02020603050405020304"/>
              </a:rPr>
              <a:t>素</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养</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导</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航</a:t>
            </a:r>
            <a:endParaRPr lang="zh-CN" altLang="zh-CN" sz="800" dirty="0">
              <a:latin typeface="宋体" panose="02010600030101010101" pitchFamily="2" charset="-122"/>
              <a:cs typeface="Courier New" panose="02070309020205020404" pitchFamily="49" charset="0"/>
            </a:endParaRPr>
          </a:p>
        </p:txBody>
      </p:sp>
      <p:pic>
        <p:nvPicPr>
          <p:cNvPr id="17410" name="Picture 5" descr="图标"/>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78607" y="658417"/>
            <a:ext cx="384572"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W3-8"/>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4794" y="1360885"/>
            <a:ext cx="8574881"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4776</Words>
  <Application>Microsoft Office PowerPoint</Application>
  <PresentationFormat>全屏显示(16:9)</PresentationFormat>
  <Paragraphs>453</Paragraphs>
  <Slides>68</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68</vt:i4>
      </vt:variant>
    </vt:vector>
  </HeadingPairs>
  <TitlesOfParts>
    <vt:vector size="85" baseType="lpstr">
      <vt:lpstr>MS Mincho</vt:lpstr>
      <vt:lpstr>方正书宋_GBK</vt:lpstr>
      <vt:lpstr>黑体</vt:lpstr>
      <vt:lpstr>华文中宋</vt:lpstr>
      <vt:lpstr>楷体_GB2312</vt:lpstr>
      <vt:lpstr>宋体</vt:lpstr>
      <vt:lpstr>微软雅黑</vt:lpstr>
      <vt:lpstr>Arial</vt:lpstr>
      <vt:lpstr>Book Antiqua</vt:lpstr>
      <vt:lpstr>Calibri</vt:lpstr>
      <vt:lpstr>Calibri Light</vt:lpstr>
      <vt:lpstr>Cambria Math</vt:lpstr>
      <vt:lpstr>Courier New</vt:lpstr>
      <vt:lpstr>Impact</vt:lpstr>
      <vt:lpstr>Times New Roman</vt:lpstr>
      <vt:lpstr>WWW.2PPT.COM
</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52A37AF502DD420F96AB093A9EB5560B</vt:lpwstr>
  </property>
  <property fmtid="{A09F084E-AD41-489F-8076-AA5BE3082BCA}" pid="100">
    <vt:ui4>5</vt:ui4>
  </property>
  <property fmtid="{64440492-4C8B-11D1-8B70-080036B11A03}" pid="11">
    <vt:lpwstr>www.2ppt.com-爱PPT提供资源下载</vt:lpwstr>
  </property>
</Properties>
</file>