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handoutMasterIdLst>
    <p:handoutMasterId r:id="rId31"/>
  </p:handoutMasterIdLst>
  <p:sldIdLst>
    <p:sldId id="308" r:id="rId2"/>
    <p:sldId id="269" r:id="rId3"/>
    <p:sldId id="351" r:id="rId4"/>
    <p:sldId id="310" r:id="rId5"/>
    <p:sldId id="311" r:id="rId6"/>
    <p:sldId id="332" r:id="rId7"/>
    <p:sldId id="333" r:id="rId8"/>
    <p:sldId id="312" r:id="rId9"/>
    <p:sldId id="313" r:id="rId10"/>
    <p:sldId id="271" r:id="rId11"/>
    <p:sldId id="352" r:id="rId12"/>
    <p:sldId id="334" r:id="rId13"/>
    <p:sldId id="318" r:id="rId14"/>
    <p:sldId id="353" r:id="rId15"/>
    <p:sldId id="354" r:id="rId16"/>
    <p:sldId id="287" r:id="rId17"/>
    <p:sldId id="335" r:id="rId18"/>
    <p:sldId id="336" r:id="rId19"/>
    <p:sldId id="355" r:id="rId20"/>
    <p:sldId id="337" r:id="rId21"/>
    <p:sldId id="345" r:id="rId22"/>
    <p:sldId id="346" r:id="rId23"/>
    <p:sldId id="347" r:id="rId24"/>
    <p:sldId id="356" r:id="rId25"/>
    <p:sldId id="358" r:id="rId26"/>
    <p:sldId id="357" r:id="rId27"/>
    <p:sldId id="359" r:id="rId28"/>
    <p:sldId id="360" r:id="rId29"/>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autoAdjust="0"/>
  </p:normalViewPr>
  <p:slideViewPr>
    <p:cSldViewPr snapToGrid="0">
      <p:cViewPr varScale="1">
        <p:scale>
          <a:sx n="116" d="100"/>
          <a:sy n="116" d="100"/>
        </p:scale>
        <p:origin x="-336"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167998" y="0"/>
            <a:ext cx="3188595" cy="574719"/>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242770" y="1431824"/>
            <a:ext cx="6872756" cy="38659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35830" y="5512523"/>
            <a:ext cx="5886637" cy="4510246"/>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10879875"/>
            <a:ext cx="3188595" cy="57471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167998" y="10879875"/>
            <a:ext cx="3188595" cy="574718"/>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cstate="print"/>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自定义版式">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2023-01-16</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2023-01-16</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cstate="prin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317425" y="1228622"/>
            <a:ext cx="9695056" cy="3404748"/>
            <a:chOff x="3775" y="887"/>
            <a:chExt cx="11282" cy="4953"/>
          </a:xfrm>
        </p:grpSpPr>
        <p:sp>
          <p:nvSpPr>
            <p:cNvPr id="9" name="Rectangle 5"/>
            <p:cNvSpPr/>
            <p:nvPr/>
          </p:nvSpPr>
          <p:spPr>
            <a:xfrm>
              <a:off x="3775" y="4810"/>
              <a:ext cx="11117" cy="1030"/>
            </a:xfrm>
            <a:prstGeom prst="rect">
              <a:avLst/>
            </a:prstGeom>
            <a:noFill/>
            <a:ln w="9525">
              <a:noFill/>
            </a:ln>
          </p:spPr>
          <p:txBody>
            <a:bodyPr wrap="square" anchor="ctr">
              <a:spAutoFit/>
              <a:scene3d>
                <a:camera prst="orthographicFront"/>
                <a:lightRig rig="threePt" dir="t"/>
              </a:scene3d>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第</a:t>
              </a:r>
              <a:r>
                <a:rPr lang="en-US" altLang="zh-CN"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4</a:t>
              </a:r>
              <a:r>
                <a:rPr lang="zh-CN" altLang="en-US"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课时</a:t>
              </a:r>
            </a:p>
          </p:txBody>
        </p:sp>
        <p:sp>
          <p:nvSpPr>
            <p:cNvPr id="10" name="文本框 5"/>
            <p:cNvSpPr txBox="1"/>
            <p:nvPr/>
          </p:nvSpPr>
          <p:spPr>
            <a:xfrm>
              <a:off x="3956" y="887"/>
              <a:ext cx="11101" cy="3358"/>
            </a:xfrm>
            <a:prstGeom prst="rect">
              <a:avLst/>
            </a:prstGeom>
            <a:noFill/>
          </p:spPr>
          <p:txBody>
            <a:bodyPr wrap="square" rtlCol="0">
              <a:spAutoFit/>
            </a:bodyPr>
            <a:lstStyle/>
            <a:p>
              <a:pPr algn="ctr"/>
              <a:r>
                <a:rPr lang="en-US" altLang="zh-CN" sz="4800" b="1" dirty="0" smtClean="0">
                  <a:latin typeface="Times New Roman" panose="02020603050405020304" pitchFamily="18" charset="0"/>
                  <a:ea typeface="微软雅黑" panose="020B0503020204020204" charset="-122"/>
                  <a:cs typeface="Times New Roman" panose="02020603050405020304" pitchFamily="18" charset="0"/>
                </a:rPr>
                <a:t>Unit 14</a:t>
              </a:r>
            </a:p>
            <a:p>
              <a:pPr algn="ctr"/>
              <a:r>
                <a:rPr lang="en-US" altLang="zh-CN" sz="4800" b="1" dirty="0" smtClean="0">
                  <a:latin typeface="Times New Roman" panose="02020603050405020304" pitchFamily="18" charset="0"/>
                  <a:ea typeface="微软雅黑" panose="020B0503020204020204" charset="-122"/>
                  <a:cs typeface="Times New Roman" panose="02020603050405020304" pitchFamily="18" charset="0"/>
                </a:rPr>
                <a:t>I remember meeting all of you in Grade 7.</a:t>
              </a:r>
              <a:endParaRPr lang="zh-CN" altLang="en-US" sz="4800" b="1" dirty="0">
                <a:latin typeface="Times New Roman" panose="02020603050405020304" pitchFamily="18" charset="0"/>
                <a:ea typeface="微软雅黑" panose="020B0503020204020204" charset="-122"/>
                <a:cs typeface="Times New Roman" panose="02020603050405020304" pitchFamily="18" charset="0"/>
              </a:endParaRPr>
            </a:p>
          </p:txBody>
        </p:sp>
      </p:grpSp>
      <p:pic>
        <p:nvPicPr>
          <p:cNvPr id="11" name="Picture 4"/>
          <p:cNvPicPr>
            <a:picLocks noChangeAspect="1"/>
          </p:cNvPicPr>
          <p:nvPr/>
        </p:nvPicPr>
        <p:blipFill>
          <a:blip r:embed="rId2" cstate="email"/>
          <a:stretch>
            <a:fillRect/>
          </a:stretch>
        </p:blipFill>
        <p:spPr>
          <a:xfrm>
            <a:off x="937681" y="1659446"/>
            <a:ext cx="379412" cy="1127125"/>
          </a:xfrm>
          <a:prstGeom prst="rect">
            <a:avLst/>
          </a:prstGeom>
          <a:noFill/>
          <a:ln w="9525">
            <a:noFill/>
          </a:ln>
        </p:spPr>
      </p:pic>
      <p:sp>
        <p:nvSpPr>
          <p:cNvPr id="12" name="矩形 11"/>
          <p:cNvSpPr/>
          <p:nvPr/>
        </p:nvSpPr>
        <p:spPr>
          <a:xfrm>
            <a:off x="0" y="5752286"/>
            <a:ext cx="12192000" cy="565150"/>
          </a:xfrm>
          <a:prstGeom prst="rect">
            <a:avLst/>
          </a:prstGeom>
        </p:spPr>
        <p:txBody>
          <a:bodyPr wrap="square">
            <a:spAutoFit/>
          </a:bodyPr>
          <a:lstStyle/>
          <a:p>
            <a:pPr marL="342900" marR="0" lvl="0" indent="-342900" algn="ctr" defTabSz="914400" rtl="0" eaLnBrk="1" fontAlgn="base" latinLnBrk="0" hangingPunct="1">
              <a:lnSpc>
                <a:spcPct val="110000"/>
              </a:lnSpc>
              <a:spcBef>
                <a:spcPct val="0"/>
              </a:spcBef>
              <a:spcAft>
                <a:spcPct val="0"/>
              </a:spcAft>
              <a:buClrTx/>
              <a:buSzTx/>
              <a:buFont typeface="Arial" panose="020B0604020202020204" pitchFamily="34" charset="0"/>
              <a:buNone/>
              <a:defRPr/>
            </a:pPr>
            <a:r>
              <a:rPr lang="en-US" altLang="zh-CN" sz="2800" b="1" kern="0" noProof="0" smtClean="0">
                <a:ln>
                  <a:noFill/>
                </a:ln>
                <a:solidFill>
                  <a:srgbClr val="000000"/>
                </a:solidFill>
                <a:effectLst/>
                <a:uLnTx/>
                <a:uFillTx/>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descr="图标-03"/>
          <p:cNvPicPr>
            <a:picLocks noChangeAspect="1"/>
          </p:cNvPicPr>
          <p:nvPr/>
        </p:nvPicPr>
        <p:blipFill>
          <a:blip r:embed="rId2" cstate="email"/>
          <a:stretch>
            <a:fillRect/>
          </a:stretch>
        </p:blipFill>
        <p:spPr>
          <a:xfrm>
            <a:off x="77470" y="1157546"/>
            <a:ext cx="4431030" cy="845185"/>
          </a:xfrm>
          <a:prstGeom prst="rect">
            <a:avLst/>
          </a:prstGeom>
        </p:spPr>
      </p:pic>
      <p:sp>
        <p:nvSpPr>
          <p:cNvPr id="3" name="文本框 2"/>
          <p:cNvSpPr txBox="1"/>
          <p:nvPr/>
        </p:nvSpPr>
        <p:spPr>
          <a:xfrm>
            <a:off x="746760" y="1328361"/>
            <a:ext cx="2339102" cy="523220"/>
          </a:xfrm>
          <a:prstGeom prst="rect">
            <a:avLst/>
          </a:prstGeom>
          <a:noFill/>
        </p:spPr>
        <p:txBody>
          <a:bodyPr wrap="none" rtlCol="0">
            <a:spAutoFit/>
          </a:bodyPr>
          <a:lstStyle/>
          <a:p>
            <a:pPr lvl="0" algn="l"/>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课后巩固提升</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pic>
        <p:nvPicPr>
          <p:cNvPr id="7" name="Picture 4"/>
          <p:cNvPicPr>
            <a:picLocks noChangeAspect="1"/>
          </p:cNvPicPr>
          <p:nvPr/>
        </p:nvPicPr>
        <p:blipFill>
          <a:blip r:embed="rId3" cstate="email"/>
          <a:stretch>
            <a:fillRect/>
          </a:stretch>
        </p:blipFill>
        <p:spPr>
          <a:xfrm>
            <a:off x="442079" y="2253417"/>
            <a:ext cx="84455" cy="414020"/>
          </a:xfrm>
          <a:prstGeom prst="rect">
            <a:avLst/>
          </a:prstGeom>
          <a:noFill/>
          <a:ln w="9525">
            <a:noFill/>
          </a:ln>
        </p:spPr>
      </p:pic>
      <p:sp>
        <p:nvSpPr>
          <p:cNvPr id="9" name="TextBox 8"/>
          <p:cNvSpPr txBox="1"/>
          <p:nvPr/>
        </p:nvSpPr>
        <p:spPr>
          <a:xfrm>
            <a:off x="854792" y="2149491"/>
            <a:ext cx="10564837" cy="553998"/>
          </a:xfrm>
          <a:prstGeom prst="rect">
            <a:avLst/>
          </a:prstGeom>
          <a:noFill/>
        </p:spPr>
        <p:txBody>
          <a:bodyPr wrap="square" rtlCol="0">
            <a:spAutoFit/>
          </a:bodyPr>
          <a:lstStyle/>
          <a:p>
            <a:r>
              <a:rPr lang="en-US" altLang="zh-CN" sz="3000" b="1" dirty="0" smtClean="0">
                <a:latin typeface="+mn-ea"/>
              </a:rPr>
              <a:t>Ⅰ.</a:t>
            </a:r>
            <a:r>
              <a:rPr lang="zh-CN" altLang="en-US" sz="3000" b="1" dirty="0" smtClean="0">
                <a:latin typeface="+mn-ea"/>
              </a:rPr>
              <a:t>单项选择</a:t>
            </a:r>
          </a:p>
        </p:txBody>
      </p:sp>
      <p:sp>
        <p:nvSpPr>
          <p:cNvPr id="12" name="TextBox 11"/>
          <p:cNvSpPr txBox="1"/>
          <p:nvPr/>
        </p:nvSpPr>
        <p:spPr>
          <a:xfrm>
            <a:off x="511249" y="2689356"/>
            <a:ext cx="11205470" cy="2774670"/>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 (</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)1. [2017·</a:t>
            </a:r>
            <a:r>
              <a:rPr lang="zh-CN" altLang="en-US" sz="3000" b="1" dirty="0" smtClean="0">
                <a:latin typeface="Times New Roman" panose="02020603050405020304" pitchFamily="18" charset="0"/>
                <a:cs typeface="Times New Roman" panose="02020603050405020304" pitchFamily="18" charset="0"/>
              </a:rPr>
              <a:t>烟台</a:t>
            </a:r>
            <a:r>
              <a:rPr lang="en-US" altLang="zh-CN" sz="3000" b="1" dirty="0" smtClean="0">
                <a:latin typeface="Times New Roman" panose="02020603050405020304" pitchFamily="18" charset="0"/>
                <a:cs typeface="Times New Roman" panose="02020603050405020304" pitchFamily="18" charset="0"/>
              </a:rPr>
              <a:t>]Everyone is born ________ the ability ________ learn.</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into; to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with; to </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on; in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with; by </a:t>
            </a:r>
            <a:endParaRPr lang="zh-CN" altLang="en-US" sz="3000" b="1" dirty="0" smtClean="0">
              <a:latin typeface="Times New Roman" panose="02020603050405020304" pitchFamily="18" charset="0"/>
              <a:cs typeface="Times New Roman" panose="02020603050405020304" pitchFamily="18" charset="0"/>
            </a:endParaRPr>
          </a:p>
        </p:txBody>
      </p:sp>
      <p:sp>
        <p:nvSpPr>
          <p:cNvPr id="14" name="矩形 13"/>
          <p:cNvSpPr/>
          <p:nvPr/>
        </p:nvSpPr>
        <p:spPr>
          <a:xfrm>
            <a:off x="974527" y="2904566"/>
            <a:ext cx="389850"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728225" y="1000047"/>
            <a:ext cx="10564837" cy="5544659"/>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)2. [2017·</a:t>
            </a:r>
            <a:r>
              <a:rPr lang="zh-CN" altLang="en-US" sz="3000" b="1" dirty="0" smtClean="0">
                <a:latin typeface="Times New Roman" panose="02020603050405020304" pitchFamily="18" charset="0"/>
                <a:cs typeface="Times New Roman" panose="02020603050405020304" pitchFamily="18" charset="0"/>
              </a:rPr>
              <a:t>镇江</a:t>
            </a:r>
            <a:r>
              <a:rPr lang="en-US" altLang="zh-CN" sz="3000" b="1" dirty="0" smtClean="0">
                <a:latin typeface="Times New Roman" panose="02020603050405020304" pitchFamily="18" charset="0"/>
                <a:cs typeface="Times New Roman" panose="02020603050405020304" pitchFamily="18" charset="0"/>
              </a:rPr>
              <a:t>]I was told that a new road would be built to ________ my hometown to Zhenjiang. </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compare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contact </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commit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connect </a:t>
            </a:r>
          </a:p>
          <a:p>
            <a:pPr>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)3. [2017·</a:t>
            </a:r>
            <a:r>
              <a:rPr lang="zh-CN" altLang="en-US" sz="3000" b="1" dirty="0" smtClean="0">
                <a:latin typeface="Times New Roman" panose="02020603050405020304" pitchFamily="18" charset="0"/>
                <a:cs typeface="Times New Roman" panose="02020603050405020304" pitchFamily="18" charset="0"/>
              </a:rPr>
              <a:t>攀枝花</a:t>
            </a:r>
            <a:r>
              <a:rPr lang="en-US" altLang="zh-CN" sz="3000" b="1" dirty="0" smtClean="0">
                <a:latin typeface="Times New Roman" panose="02020603050405020304" pitchFamily="18" charset="0"/>
                <a:cs typeface="Times New Roman" panose="02020603050405020304" pitchFamily="18" charset="0"/>
              </a:rPr>
              <a:t>]Even if you learn something well, you ________ it unless you use it.</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forget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forgot </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have forgotten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will forget</a:t>
            </a:r>
          </a:p>
        </p:txBody>
      </p:sp>
      <p:sp>
        <p:nvSpPr>
          <p:cNvPr id="13" name="矩形 12"/>
          <p:cNvSpPr/>
          <p:nvPr/>
        </p:nvSpPr>
        <p:spPr>
          <a:xfrm>
            <a:off x="1160505" y="1261756"/>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D</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1157921" y="3971357"/>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D</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728225" y="1976421"/>
            <a:ext cx="10564837" cy="2862322"/>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 (</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)4. —Why do you want to be a painter?</a:t>
            </a:r>
          </a:p>
          <a:p>
            <a:pPr>
              <a:lnSpc>
                <a:spcPct val="150000"/>
              </a:lnSpc>
            </a:pPr>
            <a:r>
              <a:rPr lang="en-US" altLang="zh-CN" sz="3000" b="1" dirty="0" smtClean="0">
                <a:latin typeface="Times New Roman" panose="02020603050405020304" pitchFamily="18" charset="0"/>
                <a:cs typeface="Times New Roman" panose="02020603050405020304" pitchFamily="18" charset="0"/>
              </a:rPr>
              <a:t>—Because I am ________ painting.</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angry with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interested in</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proud of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pleased with</a:t>
            </a:r>
          </a:p>
        </p:txBody>
      </p:sp>
      <p:sp>
        <p:nvSpPr>
          <p:cNvPr id="13" name="矩形 12"/>
          <p:cNvSpPr/>
          <p:nvPr/>
        </p:nvSpPr>
        <p:spPr>
          <a:xfrm>
            <a:off x="1176003" y="2191648"/>
            <a:ext cx="389850"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728225" y="1093035"/>
            <a:ext cx="10941999" cy="2862322"/>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 (</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)5. [2017·</a:t>
            </a:r>
            <a:r>
              <a:rPr lang="zh-CN" altLang="en-US" sz="3000" b="1" dirty="0" smtClean="0">
                <a:latin typeface="Times New Roman" panose="02020603050405020304" pitchFamily="18" charset="0"/>
                <a:cs typeface="Times New Roman" panose="02020603050405020304" pitchFamily="18" charset="0"/>
              </a:rPr>
              <a:t>安徽</a:t>
            </a:r>
            <a:r>
              <a:rPr lang="en-US" altLang="zh-CN" sz="3000" b="1" dirty="0" smtClean="0">
                <a:latin typeface="Times New Roman" panose="02020603050405020304" pitchFamily="18" charset="0"/>
                <a:cs typeface="Times New Roman" panose="02020603050405020304" pitchFamily="18" charset="0"/>
              </a:rPr>
              <a:t>]Our geography teacher told us to ________ more information about our city and share it next week.</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find out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keep away</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turn off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use up</a:t>
            </a:r>
          </a:p>
        </p:txBody>
      </p:sp>
      <p:sp>
        <p:nvSpPr>
          <p:cNvPr id="11" name="TextBox 10"/>
          <p:cNvSpPr txBox="1"/>
          <p:nvPr/>
        </p:nvSpPr>
        <p:spPr>
          <a:xfrm>
            <a:off x="732236" y="4174537"/>
            <a:ext cx="10199077" cy="1892826"/>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latin typeface="仿宋" panose="02010609060101010101" charset="-122"/>
                <a:ea typeface="仿宋" panose="02010609060101010101" charset="-122"/>
                <a:cs typeface="Times New Roman" panose="02020603050405020304" pitchFamily="18" charset="0"/>
              </a:rPr>
              <a:t>结合本题语境可知，“我们”的地理老师告诉“我们”要弄清楚关于“我们”的城市的更多信息，下周分享这些信息。表示“查明；弄清楚”要用</a:t>
            </a:r>
            <a:r>
              <a:rPr lang="en-US" altLang="zh-CN" sz="2600" b="1" dirty="0" smtClean="0">
                <a:latin typeface="仿宋" panose="02010609060101010101" charset="-122"/>
                <a:ea typeface="仿宋" panose="02010609060101010101" charset="-122"/>
                <a:cs typeface="Times New Roman" panose="02020603050405020304" pitchFamily="18" charset="0"/>
              </a:rPr>
              <a:t>find out</a:t>
            </a:r>
            <a:r>
              <a:rPr lang="zh-CN" altLang="en-US" sz="2600" b="1" dirty="0" smtClean="0">
                <a:latin typeface="仿宋" panose="02010609060101010101" charset="-122"/>
                <a:ea typeface="仿宋" panose="02010609060101010101" charset="-122"/>
                <a:cs typeface="Times New Roman" panose="02020603050405020304" pitchFamily="18" charset="0"/>
              </a:rPr>
              <a:t>，故答案为</a:t>
            </a:r>
            <a:r>
              <a:rPr lang="en-US" altLang="zh-CN" sz="2600" b="1" dirty="0" smtClean="0">
                <a:latin typeface="仿宋" panose="02010609060101010101" charset="-122"/>
                <a:ea typeface="仿宋" panose="02010609060101010101" charset="-122"/>
                <a:cs typeface="Times New Roman" panose="02020603050405020304" pitchFamily="18" charset="0"/>
              </a:rPr>
              <a:t>A</a:t>
            </a:r>
            <a:r>
              <a:rPr lang="zh-CN" altLang="en-US" sz="2600" b="1" dirty="0" smtClean="0">
                <a:latin typeface="仿宋" panose="02010609060101010101" charset="-122"/>
                <a:ea typeface="仿宋" panose="02010609060101010101" charset="-122"/>
                <a:cs typeface="Times New Roman" panose="02020603050405020304" pitchFamily="18" charset="0"/>
              </a:rPr>
              <a:t>。</a:t>
            </a:r>
            <a:endParaRPr lang="zh-CN" altLang="en-US" sz="2600" b="1" dirty="0">
              <a:latin typeface="仿宋" panose="02010609060101010101" charset="-122"/>
              <a:ea typeface="仿宋" panose="02010609060101010101" charset="-122"/>
              <a:cs typeface="Times New Roman" panose="02020603050405020304" pitchFamily="18" charset="0"/>
            </a:endParaRPr>
          </a:p>
        </p:txBody>
      </p:sp>
      <p:sp>
        <p:nvSpPr>
          <p:cNvPr id="13" name="矩形 12"/>
          <p:cNvSpPr/>
          <p:nvPr/>
        </p:nvSpPr>
        <p:spPr>
          <a:xfrm>
            <a:off x="1191502" y="1323741"/>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A</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1"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728225" y="1000047"/>
            <a:ext cx="10564837" cy="5544659"/>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)6. I didn't know ________ she would come to my party or not. </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whether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if</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what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when </a:t>
            </a:r>
          </a:p>
          <a:p>
            <a:pPr>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)7. [2017·</a:t>
            </a:r>
            <a:r>
              <a:rPr lang="zh-CN" altLang="en-US" sz="3000" b="1" dirty="0" smtClean="0">
                <a:latin typeface="Times New Roman" panose="02020603050405020304" pitchFamily="18" charset="0"/>
                <a:cs typeface="Times New Roman" panose="02020603050405020304" pitchFamily="18" charset="0"/>
              </a:rPr>
              <a:t>河北</a:t>
            </a:r>
            <a:r>
              <a:rPr lang="en-US" altLang="zh-CN" sz="3000" b="1" dirty="0" smtClean="0">
                <a:latin typeface="Times New Roman" panose="02020603050405020304" pitchFamily="18" charset="0"/>
                <a:cs typeface="Times New Roman" panose="02020603050405020304" pitchFamily="18" charset="0"/>
              </a:rPr>
              <a:t>]Mom won't let Dick go out ________ he promises to be back by 10</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00 tonight. </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if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when  </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since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unless</a:t>
            </a:r>
          </a:p>
        </p:txBody>
      </p:sp>
      <p:sp>
        <p:nvSpPr>
          <p:cNvPr id="13" name="矩形 12"/>
          <p:cNvSpPr/>
          <p:nvPr/>
        </p:nvSpPr>
        <p:spPr>
          <a:xfrm>
            <a:off x="1160505" y="1261756"/>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A</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1157921" y="3971357"/>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D</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728225" y="1325505"/>
            <a:ext cx="10941999" cy="2862322"/>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 (</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)8. [2017·</a:t>
            </a:r>
            <a:r>
              <a:rPr lang="zh-CN" altLang="en-US" sz="3000" b="1" dirty="0" smtClean="0">
                <a:latin typeface="Times New Roman" panose="02020603050405020304" pitchFamily="18" charset="0"/>
                <a:cs typeface="Times New Roman" panose="02020603050405020304" pitchFamily="18" charset="0"/>
              </a:rPr>
              <a:t>呼和浩特</a:t>
            </a:r>
            <a:r>
              <a:rPr lang="en-US" altLang="zh-CN" sz="3000" b="1" dirty="0" smtClean="0">
                <a:latin typeface="Times New Roman" panose="02020603050405020304" pitchFamily="18" charset="0"/>
                <a:cs typeface="Times New Roman" panose="02020603050405020304" pitchFamily="18" charset="0"/>
              </a:rPr>
              <a:t>]—Could you tell me ________</a:t>
            </a:r>
            <a:r>
              <a:rPr lang="zh-CN" altLang="en-US" sz="3000" b="1" dirty="0" smtClean="0">
                <a:latin typeface="Times New Roman" panose="02020603050405020304" pitchFamily="18" charset="0"/>
                <a:cs typeface="Times New Roman" panose="02020603050405020304" pitchFamily="18" charset="0"/>
              </a:rPr>
              <a:t>？ </a:t>
            </a:r>
          </a:p>
          <a:p>
            <a:pPr>
              <a:lnSpc>
                <a:spcPct val="150000"/>
              </a:lnSpc>
            </a:pPr>
            <a:r>
              <a:rPr lang="en-US" altLang="zh-CN" sz="3000" b="1" dirty="0" smtClean="0">
                <a:latin typeface="Times New Roman" panose="02020603050405020304" pitchFamily="18" charset="0"/>
                <a:cs typeface="Times New Roman" panose="02020603050405020304" pitchFamily="18" charset="0"/>
              </a:rPr>
              <a:t>—By searching the Internet.</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how did Carl get the news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why Carl got the news</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how Carl got the news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why did Carl get the news</a:t>
            </a:r>
          </a:p>
        </p:txBody>
      </p:sp>
      <p:sp>
        <p:nvSpPr>
          <p:cNvPr id="11" name="TextBox 10"/>
          <p:cNvSpPr txBox="1"/>
          <p:nvPr/>
        </p:nvSpPr>
        <p:spPr>
          <a:xfrm>
            <a:off x="732236" y="4407007"/>
            <a:ext cx="10199077" cy="1292662"/>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latin typeface="仿宋" panose="02010609060101010101" charset="-122"/>
                <a:ea typeface="仿宋" panose="02010609060101010101" charset="-122"/>
                <a:cs typeface="Times New Roman" panose="02020603050405020304" pitchFamily="18" charset="0"/>
              </a:rPr>
              <a:t>根据宾语从句要用陈述语序先排除</a:t>
            </a:r>
            <a:r>
              <a:rPr lang="en-US" altLang="zh-CN" sz="2600" b="1" dirty="0" smtClean="0">
                <a:latin typeface="仿宋" panose="02010609060101010101" charset="-122"/>
                <a:ea typeface="仿宋" panose="02010609060101010101" charset="-122"/>
                <a:cs typeface="Times New Roman" panose="02020603050405020304" pitchFamily="18" charset="0"/>
              </a:rPr>
              <a:t>A</a:t>
            </a:r>
            <a:r>
              <a:rPr lang="zh-CN" altLang="en-US" sz="2600" b="1" dirty="0" smtClean="0">
                <a:latin typeface="仿宋" panose="02010609060101010101" charset="-122"/>
                <a:ea typeface="仿宋" panose="02010609060101010101" charset="-122"/>
                <a:cs typeface="Times New Roman" panose="02020603050405020304" pitchFamily="18" charset="0"/>
              </a:rPr>
              <a:t>和</a:t>
            </a:r>
            <a:r>
              <a:rPr lang="en-US" altLang="zh-CN" sz="2600" b="1" dirty="0" smtClean="0">
                <a:latin typeface="仿宋" panose="02010609060101010101" charset="-122"/>
                <a:ea typeface="仿宋" panose="02010609060101010101" charset="-122"/>
                <a:cs typeface="Times New Roman" panose="02020603050405020304" pitchFamily="18" charset="0"/>
              </a:rPr>
              <a:t>D</a:t>
            </a:r>
            <a:r>
              <a:rPr lang="zh-CN" altLang="en-US" sz="2600" b="1" dirty="0" smtClean="0">
                <a:latin typeface="仿宋" panose="02010609060101010101" charset="-122"/>
                <a:ea typeface="仿宋" panose="02010609060101010101" charset="-122"/>
                <a:cs typeface="Times New Roman" panose="02020603050405020304" pitchFamily="18" charset="0"/>
              </a:rPr>
              <a:t>；再结合答语“通过在互联网上搜索的方式”可推断，宾语从句的引导词是</a:t>
            </a:r>
            <a:r>
              <a:rPr lang="en-US" altLang="zh-CN" sz="2600" b="1" dirty="0" smtClean="0">
                <a:latin typeface="仿宋" panose="02010609060101010101" charset="-122"/>
                <a:ea typeface="仿宋" panose="02010609060101010101" charset="-122"/>
                <a:cs typeface="Times New Roman" panose="02020603050405020304" pitchFamily="18" charset="0"/>
              </a:rPr>
              <a:t>how</a:t>
            </a:r>
            <a:r>
              <a:rPr lang="zh-CN" altLang="en-US" sz="2600" b="1" dirty="0" smtClean="0">
                <a:latin typeface="仿宋" panose="02010609060101010101" charset="-122"/>
                <a:ea typeface="仿宋" panose="02010609060101010101" charset="-122"/>
                <a:cs typeface="Times New Roman" panose="02020603050405020304" pitchFamily="18" charset="0"/>
              </a:rPr>
              <a:t>。</a:t>
            </a:r>
            <a:endParaRPr lang="zh-CN" altLang="en-US" sz="2600" b="1" dirty="0">
              <a:latin typeface="仿宋" panose="02010609060101010101" charset="-122"/>
              <a:ea typeface="仿宋" panose="02010609060101010101" charset="-122"/>
              <a:cs typeface="Times New Roman" panose="02020603050405020304" pitchFamily="18" charset="0"/>
            </a:endParaRPr>
          </a:p>
        </p:txBody>
      </p:sp>
      <p:sp>
        <p:nvSpPr>
          <p:cNvPr id="13" name="矩形 12"/>
          <p:cNvSpPr/>
          <p:nvPr/>
        </p:nvSpPr>
        <p:spPr>
          <a:xfrm>
            <a:off x="1191502" y="1556211"/>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C</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1"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73075" y="1184055"/>
            <a:ext cx="84455" cy="414020"/>
          </a:xfrm>
          <a:prstGeom prst="rect">
            <a:avLst/>
          </a:prstGeom>
          <a:noFill/>
          <a:ln w="9525">
            <a:noFill/>
          </a:ln>
        </p:spPr>
      </p:pic>
      <p:sp>
        <p:nvSpPr>
          <p:cNvPr id="6" name="TextBox 5"/>
          <p:cNvSpPr txBox="1"/>
          <p:nvPr/>
        </p:nvSpPr>
        <p:spPr>
          <a:xfrm>
            <a:off x="1055077" y="954955"/>
            <a:ext cx="10086535" cy="697179"/>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Ⅱ. [2016·</a:t>
            </a:r>
            <a:r>
              <a:rPr lang="zh-CN" altLang="en-US" sz="3000" b="1" dirty="0" smtClean="0">
                <a:latin typeface="Times New Roman" panose="02020603050405020304" pitchFamily="18" charset="0"/>
                <a:cs typeface="Times New Roman" panose="02020603050405020304" pitchFamily="18" charset="0"/>
              </a:rPr>
              <a:t>陕西</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阅读理解</a:t>
            </a:r>
          </a:p>
        </p:txBody>
      </p:sp>
      <p:sp>
        <p:nvSpPr>
          <p:cNvPr id="12" name="TextBox 11"/>
          <p:cNvSpPr txBox="1"/>
          <p:nvPr/>
        </p:nvSpPr>
        <p:spPr>
          <a:xfrm>
            <a:off x="386066" y="1742785"/>
            <a:ext cx="11315155" cy="4247317"/>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        Reading makes one wise, but many adults seldom read. They say they are too busy to have time to read. Sure. They have work to do. They have families to support. But these are only excuses. The fact is that they haven't got a reading habit. A reading habit isn't something natural. It needs to be trained. And it's never too late to develop a reading habit. </a:t>
            </a:r>
            <a:endParaRPr lang="zh-CN" altLang="en-US" sz="3000" b="1" dirty="0" smtClean="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ox(in)">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70568" y="1928766"/>
            <a:ext cx="11315155" cy="3471848"/>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        Scientists believe proper books are very import­ant for children to develop a good reading habit. A book in rich colors and with simple patterns(</a:t>
            </a:r>
            <a:r>
              <a:rPr lang="zh-CN" altLang="en-US" sz="3000" b="1" dirty="0" smtClean="0">
                <a:latin typeface="Times New Roman" panose="02020603050405020304" pitchFamily="18" charset="0"/>
                <a:cs typeface="Times New Roman" panose="02020603050405020304" pitchFamily="18" charset="0"/>
              </a:rPr>
              <a:t>图案</a:t>
            </a:r>
            <a:r>
              <a:rPr lang="en-US" altLang="zh-CN" sz="3000" b="1" dirty="0" smtClean="0">
                <a:latin typeface="Times New Roman" panose="02020603050405020304" pitchFamily="18" charset="0"/>
                <a:cs typeface="Times New Roman" panose="02020603050405020304" pitchFamily="18" charset="0"/>
              </a:rPr>
              <a:t>) such as lines and circles is a good choice for babies of three months old. When they reach six months, they will become interested in simple storybooks in rich colors.</a:t>
            </a:r>
            <a:endParaRPr lang="zh-CN" altLang="en-US" sz="3000" b="1" dirty="0" smtClean="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39571" y="1835771"/>
            <a:ext cx="11315155" cy="2779351"/>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        When children get old enough to read by themselves, it's necessary to buy books that are both interesting and right for them to understand. Books which are either too easy or too difficult are not good for kids to keep their reading habits.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39571" y="1634297"/>
            <a:ext cx="11315155" cy="4247317"/>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        Only buying books for children isn't enough. For kids, parents are their first teachers. So parents should read books to set an example. Children will follow them. Scientists say imitating the adults is a born skill. And it is the most valuable way for children to learn. This will certainly help them develop a reading habit in the end.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16205" y="1401664"/>
            <a:ext cx="3611733" cy="675005"/>
            <a:chOff x="183" y="1646"/>
            <a:chExt cx="4986" cy="1063"/>
          </a:xfrm>
        </p:grpSpPr>
        <p:pic>
          <p:nvPicPr>
            <p:cNvPr id="9" name="图片 8" descr="图标-02"/>
            <p:cNvPicPr>
              <a:picLocks noChangeAspect="1"/>
            </p:cNvPicPr>
            <p:nvPr/>
          </p:nvPicPr>
          <p:blipFill>
            <a:blip r:embed="rId2" cstate="email"/>
            <a:stretch>
              <a:fillRect/>
            </a:stretch>
          </p:blipFill>
          <p:spPr>
            <a:xfrm>
              <a:off x="183" y="1646"/>
              <a:ext cx="4986" cy="1063"/>
            </a:xfrm>
            <a:prstGeom prst="rect">
              <a:avLst/>
            </a:prstGeom>
          </p:spPr>
        </p:pic>
        <p:sp>
          <p:nvSpPr>
            <p:cNvPr id="4" name="文本框 3"/>
            <p:cNvSpPr txBox="1"/>
            <p:nvPr/>
          </p:nvSpPr>
          <p:spPr>
            <a:xfrm>
              <a:off x="462" y="1767"/>
              <a:ext cx="3229" cy="824"/>
            </a:xfrm>
            <a:prstGeom prst="rect">
              <a:avLst/>
            </a:prstGeom>
            <a:noFill/>
          </p:spPr>
          <p:txBody>
            <a:bodyPr wrap="none" rtlCol="0">
              <a:spAutoFit/>
            </a:bodyPr>
            <a:lstStyle/>
            <a:p>
              <a:pPr algn="l"/>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课内基础自测</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pic>
        <p:nvPicPr>
          <p:cNvPr id="7" name="Picture 4"/>
          <p:cNvPicPr>
            <a:picLocks noChangeAspect="1"/>
          </p:cNvPicPr>
          <p:nvPr/>
        </p:nvPicPr>
        <p:blipFill>
          <a:blip r:embed="rId3" cstate="email"/>
          <a:stretch>
            <a:fillRect/>
          </a:stretch>
        </p:blipFill>
        <p:spPr>
          <a:xfrm>
            <a:off x="473075" y="2532381"/>
            <a:ext cx="84455" cy="414020"/>
          </a:xfrm>
          <a:prstGeom prst="rect">
            <a:avLst/>
          </a:prstGeom>
          <a:noFill/>
          <a:ln w="9525">
            <a:noFill/>
          </a:ln>
        </p:spPr>
      </p:pic>
      <p:sp>
        <p:nvSpPr>
          <p:cNvPr id="8" name="TextBox 7"/>
          <p:cNvSpPr txBox="1"/>
          <p:nvPr/>
        </p:nvSpPr>
        <p:spPr>
          <a:xfrm>
            <a:off x="633037" y="2417950"/>
            <a:ext cx="10803997" cy="553998"/>
          </a:xfrm>
          <a:prstGeom prst="rect">
            <a:avLst/>
          </a:prstGeom>
          <a:noFill/>
        </p:spPr>
        <p:txBody>
          <a:bodyPr wrap="square" rtlCol="0">
            <a:spAutoFit/>
          </a:bodyPr>
          <a:lstStyle/>
          <a:p>
            <a:r>
              <a:rPr lang="en-US" altLang="zh-CN" sz="3000" b="1" dirty="0" smtClean="0">
                <a:latin typeface="Times New Roman" panose="02020603050405020304" pitchFamily="18" charset="0"/>
                <a:cs typeface="Times New Roman" panose="02020603050405020304" pitchFamily="18" charset="0"/>
              </a:rPr>
              <a:t>Ⅰ. </a:t>
            </a:r>
            <a:r>
              <a:rPr lang="zh-CN" altLang="en-US" sz="3000" b="1" dirty="0" smtClean="0">
                <a:latin typeface="Times New Roman" panose="02020603050405020304" pitchFamily="18" charset="0"/>
                <a:cs typeface="Times New Roman" panose="02020603050405020304" pitchFamily="18" charset="0"/>
              </a:rPr>
              <a:t>根据句意及汉语提示写出所缺的单词</a:t>
            </a:r>
          </a:p>
        </p:txBody>
      </p:sp>
      <p:sp>
        <p:nvSpPr>
          <p:cNvPr id="15" name="TextBox 14"/>
          <p:cNvSpPr txBox="1"/>
          <p:nvPr/>
        </p:nvSpPr>
        <p:spPr>
          <a:xfrm>
            <a:off x="289496" y="3221281"/>
            <a:ext cx="11303241" cy="2086853"/>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1</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She has a </a:t>
            </a:r>
            <a:r>
              <a:rPr lang="en-US" altLang="zh-CN" sz="3000" b="1" dirty="0" err="1" smtClean="0">
                <a:latin typeface="Times New Roman" panose="02020603050405020304" pitchFamily="18" charset="0"/>
                <a:cs typeface="Times New Roman" panose="02020603050405020304" pitchFamily="18" charset="0"/>
              </a:rPr>
              <a:t>first­class</a:t>
            </a:r>
            <a:r>
              <a:rPr lang="en-US" altLang="zh-CN" sz="3000" b="1" dirty="0" smtClean="0">
                <a:latin typeface="Times New Roman" panose="02020603050405020304" pitchFamily="18" charset="0"/>
                <a:cs typeface="Times New Roman" panose="02020603050405020304" pitchFamily="18" charset="0"/>
              </a:rPr>
              <a:t> ________(</a:t>
            </a:r>
            <a:r>
              <a:rPr lang="zh-CN" altLang="en-US" sz="3000" b="1" dirty="0" smtClean="0">
                <a:latin typeface="Times New Roman" panose="02020603050405020304" pitchFamily="18" charset="0"/>
                <a:cs typeface="Times New Roman" panose="02020603050405020304" pitchFamily="18" charset="0"/>
              </a:rPr>
              <a:t>大脑</a:t>
            </a:r>
            <a:r>
              <a:rPr lang="en-US" altLang="zh-CN" sz="3000" b="1" dirty="0" smtClean="0">
                <a:latin typeface="Times New Roman" panose="02020603050405020304" pitchFamily="18" charset="0"/>
                <a:cs typeface="Times New Roman" panose="02020603050405020304" pitchFamily="18" charset="0"/>
              </a:rPr>
              <a:t>) and is a good writer. </a:t>
            </a:r>
          </a:p>
          <a:p>
            <a:pPr>
              <a:lnSpc>
                <a:spcPct val="150000"/>
              </a:lnSpc>
            </a:pPr>
            <a:r>
              <a:rPr lang="en-US" altLang="zh-CN" sz="3000" b="1" dirty="0" smtClean="0">
                <a:latin typeface="Times New Roman" panose="02020603050405020304" pitchFamily="18" charset="0"/>
                <a:cs typeface="Times New Roman" panose="02020603050405020304" pitchFamily="18" charset="0"/>
              </a:rPr>
              <a:t>2</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[2017·</a:t>
            </a:r>
            <a:r>
              <a:rPr lang="zh-CN" altLang="en-US" sz="3000" b="1" dirty="0" smtClean="0">
                <a:latin typeface="Times New Roman" panose="02020603050405020304" pitchFamily="18" charset="0"/>
                <a:cs typeface="Times New Roman" panose="02020603050405020304" pitchFamily="18" charset="0"/>
              </a:rPr>
              <a:t>莱芜</a:t>
            </a:r>
            <a:r>
              <a:rPr lang="en-US" altLang="zh-CN" sz="3000" b="1" dirty="0" smtClean="0">
                <a:latin typeface="Times New Roman" panose="02020603050405020304" pitchFamily="18" charset="0"/>
                <a:cs typeface="Times New Roman" panose="02020603050405020304" pitchFamily="18" charset="0"/>
              </a:rPr>
              <a:t>]You should choose ________(</a:t>
            </a:r>
            <a:r>
              <a:rPr lang="zh-CN" altLang="en-US" sz="3000" b="1" dirty="0" smtClean="0">
                <a:latin typeface="Times New Roman" panose="02020603050405020304" pitchFamily="18" charset="0"/>
                <a:cs typeface="Times New Roman" panose="02020603050405020304" pitchFamily="18" charset="0"/>
              </a:rPr>
              <a:t>明智地</a:t>
            </a:r>
            <a:r>
              <a:rPr lang="en-US" altLang="zh-CN" sz="3000" b="1" dirty="0" smtClean="0">
                <a:latin typeface="Times New Roman" panose="02020603050405020304" pitchFamily="18" charset="0"/>
                <a:cs typeface="Times New Roman" panose="02020603050405020304" pitchFamily="18" charset="0"/>
              </a:rPr>
              <a:t>) how you spend your spare time.</a:t>
            </a:r>
          </a:p>
        </p:txBody>
      </p:sp>
      <p:sp>
        <p:nvSpPr>
          <p:cNvPr id="16" name="矩形 15"/>
          <p:cNvSpPr/>
          <p:nvPr/>
        </p:nvSpPr>
        <p:spPr>
          <a:xfrm>
            <a:off x="4523640" y="3400510"/>
            <a:ext cx="902811"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brain</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3" name="矩形 12"/>
          <p:cNvSpPr/>
          <p:nvPr/>
        </p:nvSpPr>
        <p:spPr>
          <a:xfrm>
            <a:off x="6210374" y="4064354"/>
            <a:ext cx="987771"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wisely</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in)">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ppt_x"/>
                                          </p:val>
                                        </p:tav>
                                        <p:tav tm="100000">
                                          <p:val>
                                            <p:strVal val="#ppt_x"/>
                                          </p:val>
                                        </p:tav>
                                      </p:tavLst>
                                    </p:anim>
                                    <p:anim calcmode="lin" valueType="num">
                                      <p:cBhvr additive="base">
                                        <p:cTn id="2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794230" y="2469715"/>
            <a:ext cx="10199077" cy="1198854"/>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主旨大意</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latin typeface="仿宋" panose="02010609060101010101" charset="-122"/>
                <a:ea typeface="仿宋" panose="02010609060101010101" charset="-122"/>
                <a:cs typeface="Times New Roman" panose="02020603050405020304" pitchFamily="18" charset="0"/>
              </a:rPr>
              <a:t>每个人都应该有一个好的阅读习惯，阅读习惯可以通过训练来养成。</a:t>
            </a:r>
            <a:endParaRPr lang="zh-CN" altLang="en-US" sz="2600" b="1" dirty="0">
              <a:latin typeface="仿宋" panose="02010609060101010101" charset="-122"/>
              <a:ea typeface="仿宋" panose="02010609060101010101"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728225" y="1542477"/>
            <a:ext cx="10564837" cy="4159665"/>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)1. According to the writer, many adults seldom read because they ________. </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don't have enough time</a:t>
            </a:r>
          </a:p>
          <a:p>
            <a:pPr>
              <a:lnSpc>
                <a:spcPct val="150000"/>
              </a:lnSpc>
            </a:pPr>
            <a:r>
              <a:rPr lang="en-US" altLang="zh-CN" sz="3000" b="1" dirty="0" smtClean="0">
                <a:latin typeface="Times New Roman" panose="02020603050405020304" pitchFamily="18" charset="0"/>
                <a:cs typeface="Times New Roman" panose="02020603050405020304" pitchFamily="18" charset="0"/>
              </a:rPr>
              <a:t>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have to work all the time</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haven't got a reading habit</a:t>
            </a:r>
          </a:p>
          <a:p>
            <a:pPr>
              <a:lnSpc>
                <a:spcPct val="150000"/>
              </a:lnSpc>
            </a:pPr>
            <a:r>
              <a:rPr lang="en-US" altLang="zh-CN" sz="3000" b="1" dirty="0" smtClean="0">
                <a:latin typeface="Times New Roman" panose="02020603050405020304" pitchFamily="18" charset="0"/>
                <a:cs typeface="Times New Roman" panose="02020603050405020304" pitchFamily="18" charset="0"/>
              </a:rPr>
              <a:t>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have to support the family</a:t>
            </a:r>
          </a:p>
        </p:txBody>
      </p:sp>
      <p:sp>
        <p:nvSpPr>
          <p:cNvPr id="13" name="矩形 12"/>
          <p:cNvSpPr/>
          <p:nvPr/>
        </p:nvSpPr>
        <p:spPr>
          <a:xfrm>
            <a:off x="1129510" y="1757685"/>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C</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728225" y="1263513"/>
            <a:ext cx="10564837" cy="2774670"/>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)2. The underlined word “imitating” here probably means “________”</a:t>
            </a:r>
            <a:r>
              <a:rPr lang="zh-CN" altLang="en-US" sz="3000" b="1" dirty="0" smtClean="0">
                <a:latin typeface="Times New Roman" panose="02020603050405020304" pitchFamily="18" charset="0"/>
                <a:cs typeface="Times New Roman" panose="02020603050405020304" pitchFamily="18" charset="0"/>
              </a:rPr>
              <a:t>．</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copying   </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reading </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testing  </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missing</a:t>
            </a:r>
            <a:endParaRPr lang="zh-CN" altLang="en-US" sz="3000" b="1" dirty="0" smtClean="0">
              <a:latin typeface="Times New Roman" panose="02020603050405020304" pitchFamily="18" charset="0"/>
              <a:cs typeface="Times New Roman" panose="02020603050405020304" pitchFamily="18" charset="0"/>
            </a:endParaRPr>
          </a:p>
        </p:txBody>
      </p:sp>
      <p:sp>
        <p:nvSpPr>
          <p:cNvPr id="11" name="TextBox 10"/>
          <p:cNvSpPr txBox="1"/>
          <p:nvPr/>
        </p:nvSpPr>
        <p:spPr>
          <a:xfrm>
            <a:off x="685742" y="4004047"/>
            <a:ext cx="10199077" cy="2492990"/>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latin typeface="仿宋" panose="02010609060101010101" charset="-122"/>
                <a:ea typeface="仿宋" panose="02010609060101010101" charset="-122"/>
                <a:cs typeface="Times New Roman" panose="02020603050405020304" pitchFamily="18" charset="0"/>
              </a:rPr>
              <a:t>词义猜测题。根据第四段中的“</a:t>
            </a:r>
            <a:r>
              <a:rPr lang="en-US" altLang="zh-CN" sz="2600" b="1" dirty="0" smtClean="0">
                <a:latin typeface="仿宋" panose="02010609060101010101" charset="-122"/>
                <a:ea typeface="仿宋" panose="02010609060101010101" charset="-122"/>
                <a:cs typeface="Times New Roman" panose="02020603050405020304" pitchFamily="18" charset="0"/>
              </a:rPr>
              <a:t>So parents should read books to set an example. Children will follow them.”</a:t>
            </a:r>
            <a:r>
              <a:rPr lang="zh-CN" altLang="en-US" sz="2600" b="1" dirty="0" smtClean="0">
                <a:latin typeface="仿宋" panose="02010609060101010101" charset="-122"/>
                <a:ea typeface="仿宋" panose="02010609060101010101" charset="-122"/>
                <a:cs typeface="Times New Roman" panose="02020603050405020304" pitchFamily="18" charset="0"/>
              </a:rPr>
              <a:t>可知，父母应该带头读书，给孩子树立榜样，这样孩子们也会效仿，由此可推知，</a:t>
            </a:r>
            <a:r>
              <a:rPr lang="en-US" altLang="zh-CN" sz="2600" b="1" dirty="0" smtClean="0">
                <a:latin typeface="仿宋" panose="02010609060101010101" charset="-122"/>
                <a:ea typeface="仿宋" panose="02010609060101010101" charset="-122"/>
                <a:cs typeface="Times New Roman" panose="02020603050405020304" pitchFamily="18" charset="0"/>
              </a:rPr>
              <a:t>imitating</a:t>
            </a:r>
            <a:r>
              <a:rPr lang="zh-CN" altLang="en-US" sz="2600" b="1" dirty="0" smtClean="0">
                <a:latin typeface="仿宋" panose="02010609060101010101" charset="-122"/>
                <a:ea typeface="仿宋" panose="02010609060101010101" charset="-122"/>
                <a:cs typeface="Times New Roman" panose="02020603050405020304" pitchFamily="18" charset="0"/>
              </a:rPr>
              <a:t>的含义是“效仿”，</a:t>
            </a:r>
            <a:r>
              <a:rPr lang="en-US" altLang="zh-CN" sz="2600" b="1" dirty="0" smtClean="0">
                <a:latin typeface="仿宋" panose="02010609060101010101" charset="-122"/>
                <a:ea typeface="仿宋" panose="02010609060101010101" charset="-122"/>
                <a:cs typeface="Times New Roman" panose="02020603050405020304" pitchFamily="18" charset="0"/>
              </a:rPr>
              <a:t>A</a:t>
            </a:r>
            <a:r>
              <a:rPr lang="zh-CN" altLang="en-US" sz="2600" b="1" dirty="0" smtClean="0">
                <a:latin typeface="仿宋" panose="02010609060101010101" charset="-122"/>
                <a:ea typeface="仿宋" panose="02010609060101010101" charset="-122"/>
                <a:cs typeface="Times New Roman" panose="02020603050405020304" pitchFamily="18" charset="0"/>
              </a:rPr>
              <a:t>项意思与之相近。故选</a:t>
            </a:r>
            <a:r>
              <a:rPr lang="en-US" altLang="zh-CN" sz="2600" b="1" dirty="0" smtClean="0">
                <a:latin typeface="仿宋" panose="02010609060101010101" charset="-122"/>
                <a:ea typeface="仿宋" panose="02010609060101010101" charset="-122"/>
                <a:cs typeface="Times New Roman" panose="02020603050405020304" pitchFamily="18" charset="0"/>
              </a:rPr>
              <a:t>A</a:t>
            </a:r>
            <a:r>
              <a:rPr lang="zh-CN" altLang="en-US" sz="2600" b="1" dirty="0" smtClean="0">
                <a:latin typeface="仿宋" panose="02010609060101010101" charset="-122"/>
                <a:ea typeface="仿宋" panose="02010609060101010101" charset="-122"/>
                <a:cs typeface="Times New Roman" panose="02020603050405020304" pitchFamily="18" charset="0"/>
              </a:rPr>
              <a:t>。</a:t>
            </a:r>
          </a:p>
        </p:txBody>
      </p:sp>
      <p:sp>
        <p:nvSpPr>
          <p:cNvPr id="13" name="矩形 12"/>
          <p:cNvSpPr/>
          <p:nvPr/>
        </p:nvSpPr>
        <p:spPr>
          <a:xfrm>
            <a:off x="1129510" y="1509717"/>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A</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1" grpId="0"/>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56273" y="1588971"/>
            <a:ext cx="11437940" cy="3467168"/>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)3. We can learn from the passage that ________</a:t>
            </a:r>
            <a:r>
              <a:rPr lang="zh-CN" altLang="en-US" sz="3000" b="1" dirty="0" smtClean="0">
                <a:latin typeface="Times New Roman" panose="02020603050405020304" pitchFamily="18" charset="0"/>
                <a:cs typeface="Times New Roman" panose="02020603050405020304" pitchFamily="18" charset="0"/>
              </a:rPr>
              <a:t>．</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storybooks are better than books in colors</a:t>
            </a:r>
          </a:p>
          <a:p>
            <a:pPr>
              <a:lnSpc>
                <a:spcPct val="150000"/>
              </a:lnSpc>
            </a:pPr>
            <a:r>
              <a:rPr lang="en-US" altLang="zh-CN" sz="3000" b="1" dirty="0" smtClean="0">
                <a:latin typeface="Times New Roman" panose="02020603050405020304" pitchFamily="18" charset="0"/>
                <a:cs typeface="Times New Roman" panose="02020603050405020304" pitchFamily="18" charset="0"/>
              </a:rPr>
              <a:t>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a reading habit comes from certain training</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a </a:t>
            </a:r>
            <a:r>
              <a:rPr lang="en-US" altLang="zh-CN" sz="3000" b="1" dirty="0" err="1" smtClean="0">
                <a:latin typeface="Times New Roman" panose="02020603050405020304" pitchFamily="18" charset="0"/>
                <a:cs typeface="Times New Roman" panose="02020603050405020304" pitchFamily="18" charset="0"/>
              </a:rPr>
              <a:t>three­month­old</a:t>
            </a:r>
            <a:r>
              <a:rPr lang="en-US" altLang="zh-CN" sz="3000" b="1" dirty="0" smtClean="0">
                <a:latin typeface="Times New Roman" panose="02020603050405020304" pitchFamily="18" charset="0"/>
                <a:cs typeface="Times New Roman" panose="02020603050405020304" pitchFamily="18" charset="0"/>
              </a:rPr>
              <a:t> kid likes simple stories</a:t>
            </a:r>
          </a:p>
          <a:p>
            <a:pPr>
              <a:lnSpc>
                <a:spcPct val="150000"/>
              </a:lnSpc>
            </a:pPr>
            <a:r>
              <a:rPr lang="en-US" altLang="zh-CN" sz="3000" b="1" dirty="0" smtClean="0">
                <a:latin typeface="Times New Roman" panose="02020603050405020304" pitchFamily="18" charset="0"/>
                <a:cs typeface="Times New Roman" panose="02020603050405020304" pitchFamily="18" charset="0"/>
              </a:rPr>
              <a:t>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too easy books help keep a reading habit</a:t>
            </a:r>
          </a:p>
        </p:txBody>
      </p:sp>
      <p:sp>
        <p:nvSpPr>
          <p:cNvPr id="13" name="矩形 12"/>
          <p:cNvSpPr/>
          <p:nvPr/>
        </p:nvSpPr>
        <p:spPr>
          <a:xfrm>
            <a:off x="742052" y="1835177"/>
            <a:ext cx="389850"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73075" y="1184055"/>
            <a:ext cx="84455" cy="414020"/>
          </a:xfrm>
          <a:prstGeom prst="rect">
            <a:avLst/>
          </a:prstGeom>
          <a:noFill/>
          <a:ln w="9525">
            <a:noFill/>
          </a:ln>
        </p:spPr>
      </p:pic>
      <p:sp>
        <p:nvSpPr>
          <p:cNvPr id="6" name="TextBox 5"/>
          <p:cNvSpPr txBox="1"/>
          <p:nvPr/>
        </p:nvSpPr>
        <p:spPr>
          <a:xfrm>
            <a:off x="1055077" y="954955"/>
            <a:ext cx="10086535" cy="2169825"/>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Ⅲ. [2017·</a:t>
            </a:r>
            <a:r>
              <a:rPr lang="zh-CN" altLang="en-US" sz="3000" b="1" dirty="0" smtClean="0">
                <a:latin typeface="Times New Roman" panose="02020603050405020304" pitchFamily="18" charset="0"/>
                <a:cs typeface="Times New Roman" panose="02020603050405020304" pitchFamily="18" charset="0"/>
              </a:rPr>
              <a:t>宜昌</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任务型阅读</a:t>
            </a:r>
            <a:endParaRPr lang="en-US" altLang="zh-CN" sz="3000" b="1" dirty="0" smtClean="0">
              <a:latin typeface="Times New Roman" panose="02020603050405020304" pitchFamily="18" charset="0"/>
              <a:cs typeface="Times New Roman" panose="02020603050405020304" pitchFamily="18" charset="0"/>
            </a:endParaRPr>
          </a:p>
          <a:p>
            <a:pPr>
              <a:lnSpc>
                <a:spcPct val="150000"/>
              </a:lnSpc>
            </a:pPr>
            <a:r>
              <a:rPr lang="zh-CN" altLang="en-US" sz="3000" b="1" dirty="0" smtClean="0">
                <a:latin typeface="Times New Roman" panose="02020603050405020304" pitchFamily="18" charset="0"/>
                <a:cs typeface="Times New Roman" panose="02020603050405020304" pitchFamily="18" charset="0"/>
              </a:rPr>
              <a:t>根据短文内容，从下列选项中选出能填入文中空白处的最佳选项。</a:t>
            </a:r>
          </a:p>
        </p:txBody>
      </p:sp>
      <p:graphicFrame>
        <p:nvGraphicFramePr>
          <p:cNvPr id="9" name="表格 8"/>
          <p:cNvGraphicFramePr>
            <a:graphicFrameLocks noGrp="1"/>
          </p:cNvGraphicFramePr>
          <p:nvPr/>
        </p:nvGraphicFramePr>
        <p:xfrm>
          <a:off x="139482" y="3075433"/>
          <a:ext cx="11918197" cy="3520440"/>
        </p:xfrm>
        <a:graphic>
          <a:graphicData uri="http://schemas.openxmlformats.org/drawingml/2006/table">
            <a:tbl>
              <a:tblPr/>
              <a:tblGrid>
                <a:gridCol w="11918197">
                  <a:extLst>
                    <a:ext uri="{9D8B030D-6E8A-4147-A177-3AD203B41FA5}">
                      <a16:colId xmlns:a16="http://schemas.microsoft.com/office/drawing/2014/main" val="20000"/>
                    </a:ext>
                  </a:extLst>
                </a:gridCol>
              </a:tblGrid>
              <a:tr h="872197">
                <a:tc>
                  <a:txBody>
                    <a:bodyPr/>
                    <a:lstStyle/>
                    <a:p>
                      <a:pPr marL="0" marR="0" indent="0" algn="l" defTabSz="914400" rtl="0" eaLnBrk="1" fontAlgn="auto" latinLnBrk="0" hangingPunct="1">
                        <a:lnSpc>
                          <a:spcPct val="150000"/>
                        </a:lnSpc>
                        <a:spcBef>
                          <a:spcPts val="0"/>
                        </a:spcBef>
                        <a:spcAft>
                          <a:spcPts val="0"/>
                        </a:spcAft>
                        <a:buClrTx/>
                        <a:buSzTx/>
                        <a:buFontTx/>
                        <a:buNone/>
                        <a:defRPr/>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One idea is to test yourself. </a:t>
                      </a:r>
                    </a:p>
                    <a:p>
                      <a:pPr marL="0" marR="0" indent="0" algn="l" defTabSz="914400" rtl="0" eaLnBrk="1" fontAlgn="auto" latinLnBrk="0" hangingPunct="1">
                        <a:lnSpc>
                          <a:spcPct val="150000"/>
                        </a:lnSpc>
                        <a:spcBef>
                          <a:spcPts val="0"/>
                        </a:spcBef>
                        <a:spcAft>
                          <a:spcPts val="0"/>
                        </a:spcAft>
                        <a:buClrTx/>
                        <a:buSzTx/>
                        <a:buFontTx/>
                        <a:buNone/>
                        <a:defRPr/>
                      </a:pPr>
                      <a:r>
                        <a:rPr lang="en-US" altLang="zh-CN" sz="3000" b="1" dirty="0" smtClean="0">
                          <a:latin typeface="Times New Roman" panose="02020603050405020304" pitchFamily="18" charset="0"/>
                          <a:cs typeface="Times New Roman" panose="02020603050405020304" pitchFamily="18" charset="0"/>
                        </a:rPr>
                        <a:t>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Even worse, you could have an English test.</a:t>
                      </a:r>
                    </a:p>
                    <a:p>
                      <a:pPr marL="0" marR="0" indent="0" algn="l" defTabSz="914400" rtl="0" eaLnBrk="1" fontAlgn="auto" latinLnBrk="0" hangingPunct="1">
                        <a:lnSpc>
                          <a:spcPct val="150000"/>
                        </a:lnSpc>
                        <a:spcBef>
                          <a:spcPts val="0"/>
                        </a:spcBef>
                        <a:spcAft>
                          <a:spcPts val="0"/>
                        </a:spcAft>
                        <a:buClrTx/>
                        <a:buSzTx/>
                        <a:buFontTx/>
                        <a:buNone/>
                        <a:defRPr/>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She believes they are not as useful as other habits.</a:t>
                      </a:r>
                    </a:p>
                    <a:p>
                      <a:pPr marL="0" marR="0" indent="0" algn="l" defTabSz="914400" rtl="0" eaLnBrk="1" fontAlgn="auto" latinLnBrk="0" hangingPunct="1">
                        <a:lnSpc>
                          <a:spcPct val="150000"/>
                        </a:lnSpc>
                        <a:spcBef>
                          <a:spcPts val="0"/>
                        </a:spcBef>
                        <a:spcAft>
                          <a:spcPts val="0"/>
                        </a:spcAft>
                        <a:buClrTx/>
                        <a:buSzTx/>
                        <a:buFontTx/>
                        <a:buNone/>
                        <a:defRPr/>
                      </a:pPr>
                      <a:r>
                        <a:rPr lang="en-US" altLang="zh-CN" sz="3000" b="1" dirty="0" smtClean="0">
                          <a:latin typeface="Times New Roman" panose="02020603050405020304" pitchFamily="18" charset="0"/>
                          <a:cs typeface="Times New Roman" panose="02020603050405020304" pitchFamily="18" charset="0"/>
                        </a:rPr>
                        <a:t>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These methods are commonly used in schools around the world. </a:t>
                      </a:r>
                    </a:p>
                    <a:p>
                      <a:pPr marL="0" marR="0" indent="0" algn="l" defTabSz="914400" rtl="0" eaLnBrk="1" fontAlgn="auto" latinLnBrk="0" hangingPunct="1">
                        <a:lnSpc>
                          <a:spcPct val="150000"/>
                        </a:lnSpc>
                        <a:spcBef>
                          <a:spcPts val="0"/>
                        </a:spcBef>
                        <a:spcAft>
                          <a:spcPts val="0"/>
                        </a:spcAft>
                        <a:buClrTx/>
                        <a:buSzTx/>
                        <a:buFontTx/>
                        <a:buNone/>
                        <a:defRPr/>
                      </a:pPr>
                      <a:r>
                        <a:rPr lang="en-US" altLang="zh-CN" sz="3000" b="1" dirty="0" smtClean="0">
                          <a:latin typeface="Times New Roman" panose="02020603050405020304" pitchFamily="18" charset="0"/>
                          <a:cs typeface="Times New Roman" panose="02020603050405020304" pitchFamily="18" charset="0"/>
                        </a:rPr>
                        <a:t>E</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So it's possible that you are underlining something not so important.</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794230" y="2283739"/>
            <a:ext cx="10199077" cy="2492990"/>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主旨大意</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latin typeface="仿宋" panose="02010609060101010101" charset="-122"/>
                <a:ea typeface="仿宋" panose="02010609060101010101" charset="-122"/>
                <a:cs typeface="Times New Roman" panose="02020603050405020304" pitchFamily="18" charset="0"/>
              </a:rPr>
              <a:t>本文是一篇说明文，主要讲述了什么是考试前最好的复习方法。反复阅读以及画线强调都不是最佳方法，简单的卡片及练习测试才能验证你是否掌握了某些知识。无论采用什么方法，都需要你花费时间、付出精力。</a:t>
            </a:r>
            <a:endParaRPr lang="zh-CN" altLang="en-US" sz="2600" b="1" dirty="0">
              <a:latin typeface="仿宋" panose="02010609060101010101" charset="-122"/>
              <a:ea typeface="仿宋" panose="02010609060101010101"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70568" y="1014384"/>
            <a:ext cx="11315155" cy="5549340"/>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        Imagine you have a history or math test in school. 1. ________ How should you prepare for this terrible event?</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        Should you reread your history, math or English books? What about underlining important words or sentences? 2. ________ But are these truly the best methods?</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        Mary Pym, an American scientist, says that both rereading and underlining are ineffective(</a:t>
            </a:r>
            <a:r>
              <a:rPr lang="zh-CN" altLang="en-US" sz="3000" b="1" dirty="0" smtClean="0">
                <a:latin typeface="Times New Roman" panose="02020603050405020304" pitchFamily="18" charset="0"/>
                <a:cs typeface="Times New Roman" panose="02020603050405020304" pitchFamily="18" charset="0"/>
              </a:rPr>
              <a:t>无效的</a:t>
            </a:r>
            <a:r>
              <a:rPr lang="en-US" altLang="zh-CN" sz="3000" b="1" dirty="0" smtClean="0">
                <a:latin typeface="Times New Roman" panose="02020603050405020304" pitchFamily="18" charset="0"/>
                <a:cs typeface="Times New Roman" panose="02020603050405020304" pitchFamily="18" charset="0"/>
              </a:rPr>
              <a:t>) study tools, but better than not studying at all. 3. ________ </a:t>
            </a:r>
          </a:p>
        </p:txBody>
      </p:sp>
      <p:sp>
        <p:nvSpPr>
          <p:cNvPr id="4" name="矩形 3"/>
          <p:cNvSpPr/>
          <p:nvPr/>
        </p:nvSpPr>
        <p:spPr>
          <a:xfrm>
            <a:off x="10459488" y="1246257"/>
            <a:ext cx="389850"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5" name="矩形 4"/>
          <p:cNvSpPr/>
          <p:nvPr/>
        </p:nvSpPr>
        <p:spPr>
          <a:xfrm>
            <a:off x="9777562" y="3245539"/>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D</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3857210" y="6019736"/>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C</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70568" y="1603308"/>
            <a:ext cx="11315155" cy="3471848"/>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        When you reread something, you are not trying to actively receive the information. It seems that you already know the information because you've already read it. </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        The problem with underlining is that you don't always know what the most important information is. 4. ________</a:t>
            </a:r>
          </a:p>
        </p:txBody>
      </p:sp>
      <p:sp>
        <p:nvSpPr>
          <p:cNvPr id="5" name="矩形 4"/>
          <p:cNvSpPr/>
          <p:nvPr/>
        </p:nvSpPr>
        <p:spPr>
          <a:xfrm>
            <a:off x="7995255" y="4500901"/>
            <a:ext cx="389850"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E</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70568" y="1603308"/>
            <a:ext cx="11315155" cy="4164345"/>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        What should you do if rereading and underlining are not the best ways to study for a test? </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        5</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________ Simple cards and practice exams can help when you want to make sure that you have learned something. </a:t>
            </a:r>
          </a:p>
          <a:p>
            <a:pPr algn="just">
              <a:lnSpc>
                <a:spcPct val="150000"/>
              </a:lnSpc>
            </a:pPr>
            <a:r>
              <a:rPr lang="en-US" altLang="zh-CN" sz="3000" b="1" smtClean="0">
                <a:latin typeface="Times New Roman" panose="02020603050405020304" pitchFamily="18" charset="0"/>
                <a:cs typeface="Times New Roman" panose="02020603050405020304" pitchFamily="18" charset="0"/>
              </a:rPr>
              <a:t>        No </a:t>
            </a:r>
            <a:r>
              <a:rPr lang="en-US" altLang="zh-CN" sz="3000" b="1" dirty="0" smtClean="0">
                <a:latin typeface="Times New Roman" panose="02020603050405020304" pitchFamily="18" charset="0"/>
                <a:cs typeface="Times New Roman" panose="02020603050405020304" pitchFamily="18" charset="0"/>
              </a:rPr>
              <a:t>matter what methods you choose, you should know that effective learning takes time and effort. </a:t>
            </a:r>
          </a:p>
        </p:txBody>
      </p:sp>
      <p:sp>
        <p:nvSpPr>
          <p:cNvPr id="5" name="矩形 4"/>
          <p:cNvSpPr/>
          <p:nvPr/>
        </p:nvSpPr>
        <p:spPr>
          <a:xfrm>
            <a:off x="2291878" y="3168046"/>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A</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568461" y="2057259"/>
            <a:ext cx="10803997" cy="3471848"/>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3</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The government plans to ________(</a:t>
            </a:r>
            <a:r>
              <a:rPr lang="zh-CN" altLang="en-US" sz="3000" b="1" dirty="0" smtClean="0">
                <a:latin typeface="Times New Roman" panose="02020603050405020304" pitchFamily="18" charset="0"/>
                <a:cs typeface="Times New Roman" panose="02020603050405020304" pitchFamily="18" charset="0"/>
              </a:rPr>
              <a:t>创造</a:t>
            </a:r>
            <a:r>
              <a:rPr lang="en-US" altLang="zh-CN" sz="3000" b="1" dirty="0" smtClean="0">
                <a:latin typeface="Times New Roman" panose="02020603050405020304" pitchFamily="18" charset="0"/>
                <a:cs typeface="Times New Roman" panose="02020603050405020304" pitchFamily="18" charset="0"/>
              </a:rPr>
              <a:t>) more jobs for young people. </a:t>
            </a:r>
          </a:p>
          <a:p>
            <a:pPr>
              <a:lnSpc>
                <a:spcPct val="150000"/>
              </a:lnSpc>
            </a:pPr>
            <a:r>
              <a:rPr lang="en-US" altLang="zh-CN" sz="3000" b="1" dirty="0" smtClean="0">
                <a:latin typeface="Times New Roman" panose="02020603050405020304" pitchFamily="18" charset="0"/>
                <a:cs typeface="Times New Roman" panose="02020603050405020304" pitchFamily="18" charset="0"/>
              </a:rPr>
              <a:t>4</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Have you heard of the saying “___________(</a:t>
            </a:r>
            <a:r>
              <a:rPr lang="zh-CN" altLang="en-US" sz="3000" b="1" dirty="0" smtClean="0">
                <a:latin typeface="Times New Roman" panose="02020603050405020304" pitchFamily="18" charset="0"/>
                <a:cs typeface="Times New Roman" panose="02020603050405020304" pitchFamily="18" charset="0"/>
              </a:rPr>
              <a:t>知识</a:t>
            </a:r>
            <a:r>
              <a:rPr lang="en-US" altLang="zh-CN" sz="3000" b="1" dirty="0" smtClean="0">
                <a:latin typeface="Times New Roman" panose="02020603050405020304" pitchFamily="18" charset="0"/>
                <a:cs typeface="Times New Roman" panose="02020603050405020304" pitchFamily="18" charset="0"/>
              </a:rPr>
              <a:t>) is power”</a:t>
            </a:r>
            <a:r>
              <a:rPr lang="zh-CN" altLang="en-US" sz="3000" b="1" dirty="0" smtClean="0">
                <a:latin typeface="Times New Roman" panose="02020603050405020304" pitchFamily="18" charset="0"/>
                <a:cs typeface="Times New Roman" panose="02020603050405020304" pitchFamily="18" charset="0"/>
              </a:rPr>
              <a:t>？ </a:t>
            </a:r>
          </a:p>
          <a:p>
            <a:pPr>
              <a:lnSpc>
                <a:spcPct val="150000"/>
              </a:lnSpc>
            </a:pPr>
            <a:r>
              <a:rPr lang="en-US" altLang="zh-CN" sz="3000" b="1" dirty="0" smtClean="0">
                <a:latin typeface="Times New Roman" panose="02020603050405020304" pitchFamily="18" charset="0"/>
                <a:cs typeface="Times New Roman" panose="02020603050405020304" pitchFamily="18" charset="0"/>
              </a:rPr>
              <a:t>5</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The next day the teacher asked us to ________(</a:t>
            </a:r>
            <a:r>
              <a:rPr lang="zh-CN" altLang="en-US" sz="3000" b="1" dirty="0" smtClean="0">
                <a:latin typeface="Times New Roman" panose="02020603050405020304" pitchFamily="18" charset="0"/>
                <a:cs typeface="Times New Roman" panose="02020603050405020304" pitchFamily="18" charset="0"/>
              </a:rPr>
              <a:t>复习</a:t>
            </a:r>
            <a:r>
              <a:rPr lang="en-US" altLang="zh-CN" sz="3000" b="1" dirty="0" smtClean="0">
                <a:latin typeface="Times New Roman" panose="02020603050405020304" pitchFamily="18" charset="0"/>
                <a:cs typeface="Times New Roman" panose="02020603050405020304" pitchFamily="18" charset="0"/>
              </a:rPr>
              <a:t>) what we learned.</a:t>
            </a:r>
            <a:endParaRPr lang="zh-CN" altLang="en-US" sz="3000" b="1" dirty="0">
              <a:latin typeface="Times New Roman" panose="02020603050405020304" pitchFamily="18" charset="0"/>
              <a:cs typeface="Times New Roman" panose="02020603050405020304" pitchFamily="18" charset="0"/>
            </a:endParaRPr>
          </a:p>
        </p:txBody>
      </p:sp>
      <p:sp>
        <p:nvSpPr>
          <p:cNvPr id="10" name="矩形 9"/>
          <p:cNvSpPr/>
          <p:nvPr/>
        </p:nvSpPr>
        <p:spPr>
          <a:xfrm>
            <a:off x="5608520" y="2253636"/>
            <a:ext cx="980589"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create</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1" name="矩形 10"/>
          <p:cNvSpPr/>
          <p:nvPr/>
        </p:nvSpPr>
        <p:spPr>
          <a:xfrm>
            <a:off x="6460927" y="3648484"/>
            <a:ext cx="1654620"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Knowledge</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7434738" y="4281331"/>
            <a:ext cx="1126462"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review </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0" grpId="0"/>
      <p:bldP spid="11"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73075" y="2036445"/>
            <a:ext cx="84455" cy="414020"/>
          </a:xfrm>
          <a:prstGeom prst="rect">
            <a:avLst/>
          </a:prstGeom>
          <a:noFill/>
          <a:ln w="9525">
            <a:noFill/>
          </a:ln>
        </p:spPr>
      </p:pic>
      <p:sp>
        <p:nvSpPr>
          <p:cNvPr id="8" name="TextBox 7"/>
          <p:cNvSpPr txBox="1"/>
          <p:nvPr/>
        </p:nvSpPr>
        <p:spPr>
          <a:xfrm>
            <a:off x="633037" y="1612054"/>
            <a:ext cx="10803997" cy="553998"/>
          </a:xfrm>
          <a:prstGeom prst="rect">
            <a:avLst/>
          </a:prstGeom>
          <a:noFill/>
        </p:spPr>
        <p:txBody>
          <a:bodyPr wrap="square" rtlCol="0">
            <a:spAutoFit/>
          </a:bodyPr>
          <a:lstStyle/>
          <a:p>
            <a:r>
              <a:rPr lang="en-US" altLang="zh-CN" sz="3000" b="1" dirty="0" smtClean="0">
                <a:latin typeface="Times New Roman" panose="02020603050405020304" pitchFamily="18" charset="0"/>
                <a:cs typeface="Times New Roman" panose="02020603050405020304" pitchFamily="18" charset="0"/>
              </a:rPr>
              <a:t>Ⅱ. </a:t>
            </a:r>
            <a:r>
              <a:rPr lang="zh-CN" altLang="zh-CN" sz="3000" b="1" dirty="0" smtClean="0">
                <a:latin typeface="Times New Roman" panose="02020603050405020304" pitchFamily="18" charset="0"/>
                <a:cs typeface="Times New Roman" panose="02020603050405020304" pitchFamily="18" charset="0"/>
              </a:rPr>
              <a:t>根据句意及首字母提示补全单词</a:t>
            </a:r>
            <a:endParaRPr lang="zh-CN" altLang="en-US" sz="3000" b="1"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521966" y="2446381"/>
            <a:ext cx="10803997" cy="3471848"/>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1</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[2016·</a:t>
            </a:r>
            <a:r>
              <a:rPr lang="zh-CN" altLang="en-US" sz="3000" b="1" dirty="0" smtClean="0">
                <a:latin typeface="Times New Roman" panose="02020603050405020304" pitchFamily="18" charset="0"/>
                <a:cs typeface="Times New Roman" panose="02020603050405020304" pitchFamily="18" charset="0"/>
              </a:rPr>
              <a:t>黄石</a:t>
            </a:r>
            <a:r>
              <a:rPr lang="en-US" altLang="zh-CN" sz="3000" b="1" dirty="0" smtClean="0">
                <a:latin typeface="Times New Roman" panose="02020603050405020304" pitchFamily="18" charset="0"/>
                <a:cs typeface="Times New Roman" panose="02020603050405020304" pitchFamily="18" charset="0"/>
              </a:rPr>
              <a:t>]If you are interested in something, it will be easy for you to pay a___________ to it for a long time. </a:t>
            </a:r>
          </a:p>
          <a:p>
            <a:pPr>
              <a:lnSpc>
                <a:spcPct val="150000"/>
              </a:lnSpc>
            </a:pPr>
            <a:r>
              <a:rPr lang="en-US" altLang="zh-CN" sz="3000" b="1" dirty="0" smtClean="0">
                <a:latin typeface="Times New Roman" panose="02020603050405020304" pitchFamily="18" charset="0"/>
                <a:cs typeface="Times New Roman" panose="02020603050405020304" pitchFamily="18" charset="0"/>
              </a:rPr>
              <a:t>2</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Gina is a________ in class. She often answers questions. </a:t>
            </a:r>
          </a:p>
          <a:p>
            <a:pPr>
              <a:lnSpc>
                <a:spcPct val="150000"/>
              </a:lnSpc>
            </a:pPr>
            <a:r>
              <a:rPr lang="en-US" altLang="zh-CN" sz="3000" b="1" dirty="0" smtClean="0">
                <a:latin typeface="Times New Roman" panose="02020603050405020304" pitchFamily="18" charset="0"/>
                <a:cs typeface="Times New Roman" panose="02020603050405020304" pitchFamily="18" charset="0"/>
              </a:rPr>
              <a:t>3</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He was b________ with a good memory. He can remember everything quickly.</a:t>
            </a:r>
          </a:p>
        </p:txBody>
      </p:sp>
      <p:sp>
        <p:nvSpPr>
          <p:cNvPr id="16" name="矩形 15"/>
          <p:cNvSpPr/>
          <p:nvPr/>
        </p:nvSpPr>
        <p:spPr>
          <a:xfrm>
            <a:off x="3097796" y="3338517"/>
            <a:ext cx="1210588" cy="461665"/>
          </a:xfrm>
          <a:prstGeom prst="rect">
            <a:avLst/>
          </a:prstGeom>
        </p:spPr>
        <p:txBody>
          <a:bodyPr wrap="none">
            <a:spAutoFit/>
          </a:bodyPr>
          <a:lstStyle/>
          <a:p>
            <a:r>
              <a:rPr lang="en-US" sz="2400" b="1" dirty="0" err="1" smtClean="0">
                <a:solidFill>
                  <a:srgbClr val="FF0000"/>
                </a:solidFill>
                <a:latin typeface="Times New Roman" panose="02020603050405020304" pitchFamily="18" charset="0"/>
                <a:cs typeface="Times New Roman" panose="02020603050405020304" pitchFamily="18" charset="0"/>
              </a:rPr>
              <a:t>ttention</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7" name="矩形 16"/>
          <p:cNvSpPr/>
          <p:nvPr/>
        </p:nvSpPr>
        <p:spPr>
          <a:xfrm>
            <a:off x="2586353" y="4035941"/>
            <a:ext cx="798617" cy="461665"/>
          </a:xfrm>
          <a:prstGeom prst="rect">
            <a:avLst/>
          </a:prstGeom>
        </p:spPr>
        <p:txBody>
          <a:bodyPr wrap="none">
            <a:spAutoFit/>
          </a:bodyPr>
          <a:lstStyle/>
          <a:p>
            <a:r>
              <a:rPr lang="en-US" sz="2400" b="1" dirty="0" err="1" smtClean="0">
                <a:solidFill>
                  <a:srgbClr val="FF0000"/>
                </a:solidFill>
                <a:latin typeface="Times New Roman" panose="02020603050405020304" pitchFamily="18" charset="0"/>
                <a:cs typeface="Times New Roman" panose="02020603050405020304" pitchFamily="18" charset="0"/>
              </a:rPr>
              <a:t>ctive</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8" name="矩形 17"/>
          <p:cNvSpPr/>
          <p:nvPr/>
        </p:nvSpPr>
        <p:spPr>
          <a:xfrm>
            <a:off x="2601854" y="4702368"/>
            <a:ext cx="646331" cy="461665"/>
          </a:xfrm>
          <a:prstGeom prst="rect">
            <a:avLst/>
          </a:prstGeom>
        </p:spPr>
        <p:txBody>
          <a:bodyPr wrap="none">
            <a:spAutoFit/>
          </a:bodyPr>
          <a:lstStyle/>
          <a:p>
            <a:r>
              <a:rPr lang="en-US" sz="2400" b="1" dirty="0" err="1" smtClean="0">
                <a:solidFill>
                  <a:srgbClr val="FF0000"/>
                </a:solidFill>
                <a:latin typeface="Times New Roman" panose="02020603050405020304" pitchFamily="18" charset="0"/>
                <a:cs typeface="Times New Roman" panose="02020603050405020304" pitchFamily="18" charset="0"/>
              </a:rPr>
              <a:t>orn</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in)">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568461" y="2057259"/>
            <a:ext cx="10803997" cy="2779351"/>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4</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If you c________ her name with a flower, you can remember her name easily. </a:t>
            </a:r>
          </a:p>
          <a:p>
            <a:pPr>
              <a:lnSpc>
                <a:spcPct val="150000"/>
              </a:lnSpc>
            </a:pPr>
            <a:r>
              <a:rPr lang="en-US" altLang="zh-CN" sz="3000" b="1" dirty="0" smtClean="0">
                <a:latin typeface="Times New Roman" panose="02020603050405020304" pitchFamily="18" charset="0"/>
                <a:cs typeface="Times New Roman" panose="02020603050405020304" pitchFamily="18" charset="0"/>
              </a:rPr>
              <a:t>5</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I don't think she is fit to do the job. She doesn't have the a________ to do it well. </a:t>
            </a:r>
            <a:endParaRPr lang="zh-CN" altLang="en-US" sz="3000" b="1" dirty="0">
              <a:latin typeface="Times New Roman" panose="02020603050405020304" pitchFamily="18" charset="0"/>
              <a:cs typeface="Times New Roman" panose="02020603050405020304" pitchFamily="18" charset="0"/>
            </a:endParaRPr>
          </a:p>
        </p:txBody>
      </p:sp>
      <p:sp>
        <p:nvSpPr>
          <p:cNvPr id="10" name="矩形 9"/>
          <p:cNvSpPr/>
          <p:nvPr/>
        </p:nvSpPr>
        <p:spPr>
          <a:xfrm>
            <a:off x="2418730" y="2269135"/>
            <a:ext cx="1056700" cy="461665"/>
          </a:xfrm>
          <a:prstGeom prst="rect">
            <a:avLst/>
          </a:prstGeom>
        </p:spPr>
        <p:txBody>
          <a:bodyPr wrap="none">
            <a:spAutoFit/>
          </a:bodyPr>
          <a:lstStyle/>
          <a:p>
            <a:r>
              <a:rPr lang="en-US" sz="2400" b="1" dirty="0" err="1" smtClean="0">
                <a:solidFill>
                  <a:srgbClr val="FF0000"/>
                </a:solidFill>
                <a:latin typeface="Times New Roman" panose="02020603050405020304" pitchFamily="18" charset="0"/>
                <a:cs typeface="Times New Roman" panose="02020603050405020304" pitchFamily="18" charset="0"/>
              </a:rPr>
              <a:t>onnect</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1" name="矩形 10"/>
          <p:cNvSpPr/>
          <p:nvPr/>
        </p:nvSpPr>
        <p:spPr>
          <a:xfrm>
            <a:off x="804047" y="4330409"/>
            <a:ext cx="867545" cy="461665"/>
          </a:xfrm>
          <a:prstGeom prst="rect">
            <a:avLst/>
          </a:prstGeom>
        </p:spPr>
        <p:txBody>
          <a:bodyPr wrap="none">
            <a:spAutoFit/>
          </a:bodyPr>
          <a:lstStyle/>
          <a:p>
            <a:r>
              <a:rPr lang="en-US" sz="2400" b="1" dirty="0" err="1" smtClean="0">
                <a:solidFill>
                  <a:srgbClr val="FF0000"/>
                </a:solidFill>
                <a:latin typeface="Times New Roman" panose="02020603050405020304" pitchFamily="18" charset="0"/>
                <a:cs typeface="Times New Roman" panose="02020603050405020304" pitchFamily="18" charset="0"/>
              </a:rPr>
              <a:t>bility</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73075" y="1525778"/>
            <a:ext cx="84455" cy="414020"/>
          </a:xfrm>
          <a:prstGeom prst="rect">
            <a:avLst/>
          </a:prstGeom>
          <a:noFill/>
          <a:ln w="9525">
            <a:noFill/>
          </a:ln>
        </p:spPr>
      </p:pic>
      <p:sp>
        <p:nvSpPr>
          <p:cNvPr id="11" name="Rectangle 15"/>
          <p:cNvSpPr>
            <a:spLocks noChangeArrowheads="1"/>
          </p:cNvSpPr>
          <p:nvPr/>
        </p:nvSpPr>
        <p:spPr bwMode="auto">
          <a:xfrm>
            <a:off x="4416425" y="3654410"/>
            <a:ext cx="731844" cy="553998"/>
          </a:xfrm>
          <a:prstGeom prst="rect">
            <a:avLst/>
          </a:prstGeom>
          <a:noFill/>
          <a:ln w="9525">
            <a:noFill/>
            <a:miter lim="800000"/>
          </a:ln>
        </p:spPr>
        <p:txBody>
          <a:bodyPr wrap="square" anchor="ctr">
            <a:spAutoFit/>
          </a:bodyPr>
          <a:lstStyle/>
          <a:p>
            <a:pPr eaLnBrk="0" hangingPunct="0">
              <a:buFont typeface="Arial" panose="020B0604020202020204" pitchFamily="34" charset="0"/>
              <a:buNone/>
            </a:pPr>
            <a:r>
              <a:rPr lang="zh-CN" altLang="en-US" sz="3000" b="1">
                <a:latin typeface="Times New Roman" panose="02020603050405020304" pitchFamily="18" charset="0"/>
                <a:cs typeface="Times New Roman" panose="02020603050405020304" pitchFamily="18" charset="0"/>
              </a:rPr>
              <a:t>  </a:t>
            </a:r>
          </a:p>
        </p:txBody>
      </p:sp>
      <p:graphicFrame>
        <p:nvGraphicFramePr>
          <p:cNvPr id="12" name="Group 10"/>
          <p:cNvGraphicFramePr>
            <a:graphicFrameLocks noGrp="1"/>
          </p:cNvGraphicFramePr>
          <p:nvPr/>
        </p:nvGraphicFramePr>
        <p:xfrm>
          <a:off x="1294055" y="2331644"/>
          <a:ext cx="8314894" cy="642942"/>
        </p:xfrm>
        <a:graphic>
          <a:graphicData uri="http://schemas.openxmlformats.org/drawingml/2006/table">
            <a:tbl>
              <a:tblPr/>
              <a:tblGrid>
                <a:gridCol w="8314894">
                  <a:extLst>
                    <a:ext uri="{9D8B030D-6E8A-4147-A177-3AD203B41FA5}">
                      <a16:colId xmlns:a16="http://schemas.microsoft.com/office/drawing/2014/main" val="20000"/>
                    </a:ext>
                  </a:extLst>
                </a:gridCol>
              </a:tblGrid>
              <a:tr h="642942">
                <a:tc>
                  <a:txBody>
                    <a:bodyPr/>
                    <a:lstStyle/>
                    <a:p>
                      <a:pPr marL="0" marR="0" lvl="0" indent="0" algn="l" defTabSz="914400" rtl="0" eaLnBrk="1" fontAlgn="base" latinLnBrk="0" hangingPunct="1">
                        <a:lnSpc>
                          <a:spcPct val="150000"/>
                        </a:lnSpc>
                        <a:spcBef>
                          <a:spcPct val="0"/>
                        </a:spcBef>
                        <a:spcAft>
                          <a:spcPct val="0"/>
                        </a:spcAft>
                        <a:buClrTx/>
                        <a:buSzTx/>
                        <a:buFontTx/>
                        <a:buNone/>
                      </a:pPr>
                      <a:r>
                        <a:rPr lang="en-US" sz="2400" b="1" kern="1200" dirty="0" smtClean="0">
                          <a:solidFill>
                            <a:schemeClr val="tx1"/>
                          </a:solidFill>
                          <a:latin typeface="Times New Roman" panose="02020603050405020304" pitchFamily="18" charset="0"/>
                          <a:ea typeface="+mn-ea"/>
                          <a:cs typeface="Times New Roman" panose="02020603050405020304" pitchFamily="18" charset="0"/>
                        </a:rPr>
                        <a:t>depend on, in common, find out, even if, be born with</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3" name="Text Box 6"/>
          <p:cNvSpPr txBox="1">
            <a:spLocks noChangeArrowheads="1"/>
          </p:cNvSpPr>
          <p:nvPr/>
        </p:nvSpPr>
        <p:spPr bwMode="auto">
          <a:xfrm>
            <a:off x="427308" y="3506676"/>
            <a:ext cx="11248878" cy="2086853"/>
          </a:xfrm>
          <a:prstGeom prst="rect">
            <a:avLst/>
          </a:prstGeom>
          <a:noFill/>
          <a:ln w="9525">
            <a:noFill/>
            <a:miter lim="800000"/>
          </a:ln>
        </p:spPr>
        <p:txBody>
          <a:bodyPr wrap="square">
            <a:spAutoFit/>
          </a:bodyPr>
          <a:lstStyle/>
          <a:p>
            <a:pPr>
              <a:lnSpc>
                <a:spcPct val="150000"/>
              </a:lnSpc>
              <a:buFont typeface="Arial" panose="020B0604020202020204" pitchFamily="34" charset="0"/>
              <a:buNone/>
            </a:pPr>
            <a:r>
              <a:rPr lang="en-US" altLang="zh-CN" sz="3000" b="1" dirty="0" smtClean="0">
                <a:latin typeface="Times New Roman" panose="02020603050405020304" pitchFamily="18" charset="0"/>
                <a:cs typeface="Times New Roman" panose="02020603050405020304" pitchFamily="18" charset="0"/>
              </a:rPr>
              <a:t>1</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Tony and Tom are twins. They have something____________. </a:t>
            </a:r>
          </a:p>
          <a:p>
            <a:pPr>
              <a:lnSpc>
                <a:spcPct val="150000"/>
              </a:lnSpc>
              <a:buFont typeface="Arial" panose="020B0604020202020204" pitchFamily="34" charset="0"/>
              <a:buNone/>
            </a:pPr>
            <a:r>
              <a:rPr lang="en-US" altLang="zh-CN" sz="3000" b="1" dirty="0" smtClean="0">
                <a:latin typeface="Times New Roman" panose="02020603050405020304" pitchFamily="18" charset="0"/>
                <a:cs typeface="Times New Roman" panose="02020603050405020304" pitchFamily="18" charset="0"/>
              </a:rPr>
              <a:t>2</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You can learn it well because you ________________ the ability to learn.</a:t>
            </a:r>
          </a:p>
        </p:txBody>
      </p:sp>
      <p:sp>
        <p:nvSpPr>
          <p:cNvPr id="14" name="Rectangle 8"/>
          <p:cNvSpPr>
            <a:spLocks noChangeArrowheads="1"/>
          </p:cNvSpPr>
          <p:nvPr/>
        </p:nvSpPr>
        <p:spPr bwMode="auto">
          <a:xfrm>
            <a:off x="8962872" y="3701248"/>
            <a:ext cx="2040926" cy="461665"/>
          </a:xfrm>
          <a:prstGeom prst="rect">
            <a:avLst/>
          </a:prstGeom>
          <a:noFill/>
          <a:ln w="9525">
            <a:noFill/>
            <a:miter lim="800000"/>
          </a:ln>
        </p:spPr>
        <p:txBody>
          <a:bodyPr wrap="square">
            <a:spAutoFit/>
          </a:bodyPr>
          <a:lstStyle/>
          <a:p>
            <a:pPr>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in common</a:t>
            </a:r>
          </a:p>
        </p:txBody>
      </p:sp>
      <p:sp>
        <p:nvSpPr>
          <p:cNvPr id="16" name="Rectangle 8"/>
          <p:cNvSpPr>
            <a:spLocks noChangeArrowheads="1"/>
          </p:cNvSpPr>
          <p:nvPr/>
        </p:nvSpPr>
        <p:spPr bwMode="auto">
          <a:xfrm>
            <a:off x="7066411" y="4391122"/>
            <a:ext cx="2963023" cy="461665"/>
          </a:xfrm>
          <a:prstGeom prst="rect">
            <a:avLst/>
          </a:prstGeom>
          <a:noFill/>
          <a:ln w="9525">
            <a:noFill/>
            <a:miter lim="800000"/>
          </a:ln>
        </p:spPr>
        <p:txBody>
          <a:bodyPr wrap="square">
            <a:spAutoFit/>
          </a:bodyPr>
          <a:lstStyle/>
          <a:p>
            <a:pPr>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were born with</a:t>
            </a:r>
          </a:p>
        </p:txBody>
      </p:sp>
      <p:sp>
        <p:nvSpPr>
          <p:cNvPr id="17" name="TextBox 16"/>
          <p:cNvSpPr txBox="1"/>
          <p:nvPr/>
        </p:nvSpPr>
        <p:spPr>
          <a:xfrm>
            <a:off x="741525" y="1457060"/>
            <a:ext cx="10803997" cy="553998"/>
          </a:xfrm>
          <a:prstGeom prst="rect">
            <a:avLst/>
          </a:prstGeom>
          <a:noFill/>
        </p:spPr>
        <p:txBody>
          <a:bodyPr wrap="square" rtlCol="0">
            <a:spAutoFit/>
          </a:bodyPr>
          <a:lstStyle/>
          <a:p>
            <a:r>
              <a:rPr lang="en-US" altLang="zh-CN" sz="3000" b="1" dirty="0" smtClean="0">
                <a:latin typeface="Times New Roman" panose="02020603050405020304" pitchFamily="18" charset="0"/>
                <a:cs typeface="Times New Roman" panose="02020603050405020304" pitchFamily="18" charset="0"/>
              </a:rPr>
              <a:t>Ⅲ. </a:t>
            </a:r>
            <a:r>
              <a:rPr lang="zh-CN" altLang="en-US" sz="3000" b="1" dirty="0" smtClean="0">
                <a:latin typeface="Times New Roman" panose="02020603050405020304" pitchFamily="18" charset="0"/>
                <a:cs typeface="Times New Roman" panose="02020603050405020304" pitchFamily="18" charset="0"/>
              </a:rPr>
              <a:t>从方框中选出合适的短语，并用其适当形式填空</a:t>
            </a:r>
            <a:endParaRPr lang="zh-CN" altLang="en-US" sz="3000" b="1" dirty="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in)">
                                      <p:cBhvr>
                                        <p:cTn id="7" dur="500"/>
                                        <p:tgtEl>
                                          <p:spTgt spid="17"/>
                                        </p:tgtEl>
                                      </p:cBhvr>
                                    </p:animEffect>
                                  </p:childTnLst>
                                </p:cTn>
                              </p:par>
                              <p:par>
                                <p:cTn id="8" presetID="4" presetClass="entr" presetSubtype="16"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ox(in)">
                                      <p:cBhvr>
                                        <p:cTn id="10" dur="500"/>
                                        <p:tgtEl>
                                          <p:spTgt spid="1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dissolv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dissolve">
                                      <p:cBhvr>
                                        <p:cTn id="2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utoUpdateAnimBg="0"/>
      <p:bldP spid="14" grpId="0" autoUpdateAnimBg="0"/>
      <p:bldP spid="16" grpId="0" autoUpdateAnimBg="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568461" y="1809291"/>
            <a:ext cx="10803997" cy="3467168"/>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3</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They didn't win the match ____________ they practiced hard. However, they didn't lose heart. </a:t>
            </a:r>
          </a:p>
          <a:p>
            <a:pPr>
              <a:lnSpc>
                <a:spcPct val="150000"/>
              </a:lnSpc>
            </a:pPr>
            <a:r>
              <a:rPr lang="en-US" altLang="zh-CN" sz="3000" b="1" dirty="0" smtClean="0">
                <a:latin typeface="Times New Roman" panose="02020603050405020304" pitchFamily="18" charset="0"/>
                <a:cs typeface="Times New Roman" panose="02020603050405020304" pitchFamily="18" charset="0"/>
              </a:rPr>
              <a:t>4</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We hope you can ____________ the truth one day. </a:t>
            </a:r>
          </a:p>
          <a:p>
            <a:pPr>
              <a:lnSpc>
                <a:spcPct val="150000"/>
              </a:lnSpc>
            </a:pPr>
            <a:r>
              <a:rPr lang="en-US" altLang="zh-CN" sz="3000" b="1" dirty="0" smtClean="0">
                <a:latin typeface="Times New Roman" panose="02020603050405020304" pitchFamily="18" charset="0"/>
                <a:cs typeface="Times New Roman" panose="02020603050405020304" pitchFamily="18" charset="0"/>
              </a:rPr>
              <a:t>5</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My decision will ____________ whether I like the boss or not. If I don't like the boss, I won't accept the job. </a:t>
            </a:r>
          </a:p>
        </p:txBody>
      </p:sp>
      <p:sp>
        <p:nvSpPr>
          <p:cNvPr id="10" name="矩形 9"/>
          <p:cNvSpPr/>
          <p:nvPr/>
        </p:nvSpPr>
        <p:spPr>
          <a:xfrm>
            <a:off x="6212953" y="2021160"/>
            <a:ext cx="1047082"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even if</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1" name="矩形 10"/>
          <p:cNvSpPr/>
          <p:nvPr/>
        </p:nvSpPr>
        <p:spPr>
          <a:xfrm>
            <a:off x="4647626" y="3385012"/>
            <a:ext cx="1220206"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find out</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4366071" y="4048857"/>
            <a:ext cx="1545616"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depend 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0" grpId="0"/>
      <p:bldP spid="11"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73075" y="1726485"/>
            <a:ext cx="84455" cy="414020"/>
          </a:xfrm>
          <a:prstGeom prst="rect">
            <a:avLst/>
          </a:prstGeom>
          <a:noFill/>
          <a:ln w="9525">
            <a:noFill/>
          </a:ln>
        </p:spPr>
      </p:pic>
      <p:sp>
        <p:nvSpPr>
          <p:cNvPr id="8" name="TextBox 7"/>
          <p:cNvSpPr txBox="1"/>
          <p:nvPr/>
        </p:nvSpPr>
        <p:spPr>
          <a:xfrm>
            <a:off x="633037" y="1596556"/>
            <a:ext cx="10803997" cy="553998"/>
          </a:xfrm>
          <a:prstGeom prst="rect">
            <a:avLst/>
          </a:prstGeom>
          <a:noFill/>
        </p:spPr>
        <p:txBody>
          <a:bodyPr wrap="square" rtlCol="0">
            <a:spAutoFit/>
          </a:bodyPr>
          <a:lstStyle/>
          <a:p>
            <a:r>
              <a:rPr lang="en-US" altLang="zh-CN" sz="3000" b="1" dirty="0" smtClean="0">
                <a:latin typeface="Times New Roman" panose="02020603050405020304" pitchFamily="18" charset="0"/>
                <a:cs typeface="Times New Roman" panose="02020603050405020304" pitchFamily="18" charset="0"/>
              </a:rPr>
              <a:t>Ⅳ. </a:t>
            </a:r>
            <a:r>
              <a:rPr lang="zh-CN" altLang="en-US" sz="3000" b="1" dirty="0" smtClean="0">
                <a:latin typeface="Times New Roman" panose="02020603050405020304" pitchFamily="18" charset="0"/>
                <a:cs typeface="Times New Roman" panose="02020603050405020304" pitchFamily="18" charset="0"/>
              </a:rPr>
              <a:t>根据汉语意思完成句子</a:t>
            </a:r>
          </a:p>
        </p:txBody>
      </p:sp>
      <p:sp>
        <p:nvSpPr>
          <p:cNvPr id="15" name="TextBox 14"/>
          <p:cNvSpPr txBox="1"/>
          <p:nvPr/>
        </p:nvSpPr>
        <p:spPr>
          <a:xfrm>
            <a:off x="521966" y="2291401"/>
            <a:ext cx="10803997" cy="2779351"/>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1</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[2016·</a:t>
            </a:r>
            <a:r>
              <a:rPr lang="zh-CN" altLang="en-US" sz="3000" b="1" dirty="0" smtClean="0">
                <a:latin typeface="Times New Roman" panose="02020603050405020304" pitchFamily="18" charset="0"/>
                <a:cs typeface="Times New Roman" panose="02020603050405020304" pitchFamily="18" charset="0"/>
              </a:rPr>
              <a:t>天津</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电视开着，但是玛丽没注意看。</a:t>
            </a:r>
          </a:p>
          <a:p>
            <a:pPr>
              <a:lnSpc>
                <a:spcPct val="150000"/>
              </a:lnSpc>
            </a:pPr>
            <a:r>
              <a:rPr lang="en-US" altLang="zh-CN" sz="3000" b="1" dirty="0" smtClean="0">
                <a:latin typeface="Times New Roman" panose="02020603050405020304" pitchFamily="18" charset="0"/>
                <a:cs typeface="Times New Roman" panose="02020603050405020304" pitchFamily="18" charset="0"/>
              </a:rPr>
              <a:t>The TV was on, but Mary wasn't ___________ ___________ to it. </a:t>
            </a:r>
          </a:p>
          <a:p>
            <a:pPr>
              <a:lnSpc>
                <a:spcPct val="150000"/>
              </a:lnSpc>
            </a:pPr>
            <a:r>
              <a:rPr lang="en-US" altLang="zh-CN" sz="3000" b="1" dirty="0" smtClean="0">
                <a:latin typeface="Times New Roman" panose="02020603050405020304" pitchFamily="18" charset="0"/>
                <a:cs typeface="Times New Roman" panose="02020603050405020304" pitchFamily="18" charset="0"/>
              </a:rPr>
              <a:t>2</a:t>
            </a:r>
            <a:r>
              <a:rPr lang="zh-CN" altLang="en-US" sz="3000" b="1" dirty="0" smtClean="0">
                <a:latin typeface="Times New Roman" panose="02020603050405020304" pitchFamily="18" charset="0"/>
                <a:cs typeface="Times New Roman" panose="02020603050405020304" pitchFamily="18" charset="0"/>
              </a:rPr>
              <a:t>．如果明天不下雨，我们就去野餐。</a:t>
            </a:r>
          </a:p>
          <a:p>
            <a:pPr>
              <a:lnSpc>
                <a:spcPct val="150000"/>
              </a:lnSpc>
            </a:pPr>
            <a:r>
              <a:rPr lang="en-US" altLang="zh-CN" sz="3000" b="1" dirty="0" smtClean="0">
                <a:latin typeface="Times New Roman" panose="02020603050405020304" pitchFamily="18" charset="0"/>
                <a:cs typeface="Times New Roman" panose="02020603050405020304" pitchFamily="18" charset="0"/>
              </a:rPr>
              <a:t>We ________ ________ on a picnic ________ it rains tomorrow. </a:t>
            </a:r>
          </a:p>
        </p:txBody>
      </p:sp>
      <p:sp>
        <p:nvSpPr>
          <p:cNvPr id="16" name="矩形 15"/>
          <p:cNvSpPr/>
          <p:nvPr/>
        </p:nvSpPr>
        <p:spPr>
          <a:xfrm>
            <a:off x="6491924" y="3152538"/>
            <a:ext cx="3639138"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paying                  attention</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9" name="矩形 8"/>
          <p:cNvSpPr/>
          <p:nvPr/>
        </p:nvSpPr>
        <p:spPr>
          <a:xfrm>
            <a:off x="1669368" y="4544803"/>
            <a:ext cx="2278188"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will                 go</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6579749" y="4557717"/>
            <a:ext cx="989373"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unless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in)">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568461" y="1390845"/>
            <a:ext cx="10803997" cy="4856842"/>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3</a:t>
            </a:r>
            <a:r>
              <a:rPr lang="zh-CN" altLang="en-US" sz="3000" b="1" dirty="0" smtClean="0">
                <a:latin typeface="Times New Roman" panose="02020603050405020304" pitchFamily="18" charset="0"/>
                <a:cs typeface="Times New Roman" panose="02020603050405020304" pitchFamily="18" charset="0"/>
              </a:rPr>
              <a:t>．迈克不知道我是否会给他打电话。</a:t>
            </a:r>
          </a:p>
          <a:p>
            <a:pPr>
              <a:lnSpc>
                <a:spcPct val="150000"/>
              </a:lnSpc>
            </a:pPr>
            <a:r>
              <a:rPr lang="en-US" altLang="zh-CN" sz="3000" b="1" dirty="0" smtClean="0">
                <a:latin typeface="Times New Roman" panose="02020603050405020304" pitchFamily="18" charset="0"/>
                <a:cs typeface="Times New Roman" panose="02020603050405020304" pitchFamily="18" charset="0"/>
              </a:rPr>
              <a:t>Mike didn't know ________ I ________ ________ him or not. </a:t>
            </a:r>
          </a:p>
          <a:p>
            <a:pPr>
              <a:lnSpc>
                <a:spcPct val="150000"/>
              </a:lnSpc>
            </a:pPr>
            <a:r>
              <a:rPr lang="en-US" altLang="zh-CN" sz="3000" b="1" dirty="0" smtClean="0">
                <a:latin typeface="Times New Roman" panose="02020603050405020304" pitchFamily="18" charset="0"/>
                <a:cs typeface="Times New Roman" panose="02020603050405020304" pitchFamily="18" charset="0"/>
              </a:rPr>
              <a:t>4</a:t>
            </a:r>
            <a:r>
              <a:rPr lang="zh-CN" altLang="en-US" sz="3000" b="1" dirty="0" smtClean="0">
                <a:latin typeface="Times New Roman" panose="02020603050405020304" pitchFamily="18" charset="0"/>
                <a:cs typeface="Times New Roman" panose="02020603050405020304" pitchFamily="18" charset="0"/>
              </a:rPr>
              <a:t>．你可以把这些单词和一些有趣的东西联系起来。</a:t>
            </a:r>
          </a:p>
          <a:p>
            <a:pPr>
              <a:lnSpc>
                <a:spcPct val="150000"/>
              </a:lnSpc>
            </a:pPr>
            <a:r>
              <a:rPr lang="en-US" altLang="zh-CN" sz="3000" b="1" dirty="0" smtClean="0">
                <a:latin typeface="Times New Roman" panose="02020603050405020304" pitchFamily="18" charset="0"/>
                <a:cs typeface="Times New Roman" panose="02020603050405020304" pitchFamily="18" charset="0"/>
              </a:rPr>
              <a:t>You can ________ these words ________ something interesting. </a:t>
            </a:r>
          </a:p>
          <a:p>
            <a:pPr>
              <a:lnSpc>
                <a:spcPct val="150000"/>
              </a:lnSpc>
            </a:pPr>
            <a:r>
              <a:rPr lang="en-US" altLang="zh-CN" sz="3000" b="1" dirty="0" smtClean="0">
                <a:latin typeface="Times New Roman" panose="02020603050405020304" pitchFamily="18" charset="0"/>
                <a:cs typeface="Times New Roman" panose="02020603050405020304" pitchFamily="18" charset="0"/>
              </a:rPr>
              <a:t>5</a:t>
            </a:r>
            <a:r>
              <a:rPr lang="zh-CN" altLang="en-US" sz="3000" b="1" dirty="0" smtClean="0">
                <a:latin typeface="Times New Roman" panose="02020603050405020304" pitchFamily="18" charset="0"/>
                <a:cs typeface="Times New Roman" panose="02020603050405020304" pitchFamily="18" charset="0"/>
              </a:rPr>
              <a:t>．你应该坚持练习你学过的东西。</a:t>
            </a:r>
          </a:p>
          <a:p>
            <a:pPr>
              <a:lnSpc>
                <a:spcPct val="150000"/>
              </a:lnSpc>
            </a:pPr>
            <a:r>
              <a:rPr lang="en-US" altLang="zh-CN" sz="3000" b="1" dirty="0" smtClean="0">
                <a:latin typeface="Times New Roman" panose="02020603050405020304" pitchFamily="18" charset="0"/>
                <a:cs typeface="Times New Roman" panose="02020603050405020304" pitchFamily="18" charset="0"/>
              </a:rPr>
              <a:t>You should keep practicing ________ ________ ________ ______________.</a:t>
            </a:r>
            <a:endParaRPr lang="zh-CN" altLang="en-US" sz="3000" b="1" dirty="0">
              <a:latin typeface="Times New Roman" panose="02020603050405020304" pitchFamily="18" charset="0"/>
              <a:cs typeface="Times New Roman" panose="02020603050405020304" pitchFamily="18" charset="0"/>
            </a:endParaRPr>
          </a:p>
        </p:txBody>
      </p:sp>
      <p:sp>
        <p:nvSpPr>
          <p:cNvPr id="10" name="矩形 9"/>
          <p:cNvSpPr/>
          <p:nvPr/>
        </p:nvSpPr>
        <p:spPr>
          <a:xfrm>
            <a:off x="3779719" y="2269135"/>
            <a:ext cx="12618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whether</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1" name="矩形 10"/>
          <p:cNvSpPr/>
          <p:nvPr/>
        </p:nvSpPr>
        <p:spPr>
          <a:xfrm>
            <a:off x="5902989" y="2284633"/>
            <a:ext cx="2218877"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would          call</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2180810" y="3661399"/>
            <a:ext cx="1192955"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connect</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6132889" y="3645902"/>
            <a:ext cx="766557"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with</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8" name="矩形 7"/>
          <p:cNvSpPr/>
          <p:nvPr/>
        </p:nvSpPr>
        <p:spPr>
          <a:xfrm>
            <a:off x="5525871" y="5007169"/>
            <a:ext cx="4084773"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what              you              have</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9" name="矩形 8"/>
          <p:cNvSpPr/>
          <p:nvPr/>
        </p:nvSpPr>
        <p:spPr>
          <a:xfrm>
            <a:off x="1075275" y="5686512"/>
            <a:ext cx="2045753"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learned/learnt</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additive="base">
                                        <p:cTn id="42" dur="500" fill="hold"/>
                                        <p:tgtEl>
                                          <p:spTgt spid="9"/>
                                        </p:tgtEl>
                                        <p:attrNameLst>
                                          <p:attrName>ppt_x</p:attrName>
                                        </p:attrNameLst>
                                      </p:cBhvr>
                                      <p:tavLst>
                                        <p:tav tm="0">
                                          <p:val>
                                            <p:strVal val="#ppt_x"/>
                                          </p:val>
                                        </p:tav>
                                        <p:tav tm="100000">
                                          <p:val>
                                            <p:strVal val="#ppt_x"/>
                                          </p:val>
                                        </p:tav>
                                      </p:tavLst>
                                    </p:anim>
                                    <p:anim calcmode="lin" valueType="num">
                                      <p:cBhvr additive="base">
                                        <p:cTn id="4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0" grpId="0"/>
      <p:bldP spid="11" grpId="0"/>
      <p:bldP spid="6" grpId="0"/>
      <p:bldP spid="7" grpId="0"/>
      <p:bldP spid="8" grpId="0"/>
      <p:bldP spid="9"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1328</Words>
  <Application>Microsoft Office PowerPoint</Application>
  <PresentationFormat>宽屏</PresentationFormat>
  <Paragraphs>142</Paragraphs>
  <Slides>28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28</vt:i4>
      </vt:variant>
    </vt:vector>
  </HeadingPairs>
  <TitlesOfParts>
    <vt:vector size="38" baseType="lpstr">
      <vt:lpstr>仿宋</vt:lpstr>
      <vt:lpstr>黑体</vt:lpstr>
      <vt:lpstr>华文新魏</vt:lpstr>
      <vt:lpstr>宋体</vt:lpstr>
      <vt:lpstr>微软雅黑</vt:lpstr>
      <vt:lpstr>Arial</vt:lpstr>
      <vt:lpstr>Calibri</vt:lpstr>
      <vt:lpstr>Calibri Light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2023-01-16T14:47:53Z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3FCA9D5C773E4927B0027C4AF2069C3B</vt:lpwstr>
  </property>
  <property fmtid="{A09F084E-AD41-489F-8076-AA5BE3082BCA}" pid="100">
    <vt:ui4>5</vt:ui4>
  </property>
  <property fmtid="{64440492-4C8B-11D1-8B70-080036B11A03}" pid="11">
    <vt:lpwstr>www.2ppt.com-爱PPT提供资源下载</vt:lpwstr>
  </property>
</Properties>
</file>