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78" r:id="rId3"/>
    <p:sldId id="705" r:id="rId4"/>
    <p:sldId id="742" r:id="rId5"/>
    <p:sldId id="671" r:id="rId6"/>
    <p:sldId id="743" r:id="rId7"/>
    <p:sldId id="770" r:id="rId8"/>
    <p:sldId id="772" r:id="rId9"/>
    <p:sldId id="312" r:id="rId10"/>
    <p:sldId id="317" r:id="rId11"/>
    <p:sldId id="657" r:id="rId12"/>
    <p:sldId id="258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胡晓波真帅体" panose="02010600030101010101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等线" panose="02010600030101010101" pitchFamily="2" charset="-122"/>
      <p:regular r:id="rId22"/>
      <p:bold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DF"/>
    <a:srgbClr val="2EBDF2"/>
    <a:srgbClr val="30B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AAB008B9-B3BF-45E0-A4DD-20EDA71FACD8}" type="datetimeFigureOut">
              <a:rPr lang="zh-CN" altLang="en-US" smtClean="0"/>
              <a:t>2023-01-13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6897CED8-FD6A-4543-973A-F586C452AD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>
            <a:off x="-39755" y="231972"/>
            <a:ext cx="626164" cy="543280"/>
          </a:xfrm>
          <a:custGeom>
            <a:avLst/>
            <a:gdLst>
              <a:gd name="connsiteX0" fmla="*/ 0 w 6353503"/>
              <a:gd name="connsiteY0" fmla="*/ 0 h 3162300"/>
              <a:gd name="connsiteX1" fmla="*/ 1942845 w 6353503"/>
              <a:gd name="connsiteY1" fmla="*/ 0 h 3162300"/>
              <a:gd name="connsiteX2" fmla="*/ 3093244 w 6353503"/>
              <a:gd name="connsiteY2" fmla="*/ 0 h 3162300"/>
              <a:gd name="connsiteX3" fmla="*/ 5203104 w 6353503"/>
              <a:gd name="connsiteY3" fmla="*/ 0 h 3162300"/>
              <a:gd name="connsiteX4" fmla="*/ 6353503 w 6353503"/>
              <a:gd name="connsiteY4" fmla="*/ 0 h 3162300"/>
              <a:gd name="connsiteX5" fmla="*/ 5562928 w 6353503"/>
              <a:gd name="connsiteY5" fmla="*/ 3162300 h 3162300"/>
              <a:gd name="connsiteX6" fmla="*/ 4412529 w 6353503"/>
              <a:gd name="connsiteY6" fmla="*/ 3162300 h 3162300"/>
              <a:gd name="connsiteX7" fmla="*/ 2302669 w 6353503"/>
              <a:gd name="connsiteY7" fmla="*/ 3162300 h 3162300"/>
              <a:gd name="connsiteX8" fmla="*/ 1152270 w 6353503"/>
              <a:gd name="connsiteY8" fmla="*/ 3162300 h 3162300"/>
              <a:gd name="connsiteX9" fmla="*/ 0 w 6353503"/>
              <a:gd name="connsiteY9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3503" h="3162300">
                <a:moveTo>
                  <a:pt x="0" y="0"/>
                </a:moveTo>
                <a:lnTo>
                  <a:pt x="1942845" y="0"/>
                </a:lnTo>
                <a:lnTo>
                  <a:pt x="3093244" y="0"/>
                </a:lnTo>
                <a:lnTo>
                  <a:pt x="5203104" y="0"/>
                </a:lnTo>
                <a:lnTo>
                  <a:pt x="6353503" y="0"/>
                </a:lnTo>
                <a:lnTo>
                  <a:pt x="5562928" y="3162300"/>
                </a:lnTo>
                <a:lnTo>
                  <a:pt x="4412529" y="3162300"/>
                </a:lnTo>
                <a:lnTo>
                  <a:pt x="2302669" y="3162300"/>
                </a:lnTo>
                <a:lnTo>
                  <a:pt x="1152270" y="3162300"/>
                </a:lnTo>
                <a:lnTo>
                  <a:pt x="0" y="3162300"/>
                </a:lnTo>
                <a:close/>
              </a:path>
            </a:pathLst>
          </a:custGeom>
          <a:gradFill>
            <a:gsLst>
              <a:gs pos="100000">
                <a:srgbClr val="0070C0"/>
              </a:gs>
              <a:gs pos="0">
                <a:srgbClr val="00B0F0">
                  <a:alpha val="80000"/>
                </a:srgbClr>
              </a:gs>
            </a:gsLst>
            <a:lin ang="2700000" scaled="0"/>
          </a:grad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srgbClr val="F7F7F7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763964" y="330069"/>
            <a:ext cx="2309813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39DD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58" r="357" b="58"/>
          <a:stretch>
            <a:fillRect/>
          </a:stretch>
        </p:blipFill>
        <p:spPr>
          <a:xfrm flipH="1">
            <a:off x="3142759" y="0"/>
            <a:ext cx="9827856" cy="6858000"/>
          </a:xfrm>
          <a:custGeom>
            <a:avLst/>
            <a:gdLst>
              <a:gd name="connsiteX0" fmla="*/ 8113355 w 9827856"/>
              <a:gd name="connsiteY0" fmla="*/ 0 h 6858000"/>
              <a:gd name="connsiteX1" fmla="*/ 0 w 9827856"/>
              <a:gd name="connsiteY1" fmla="*/ 0 h 6858000"/>
              <a:gd name="connsiteX2" fmla="*/ 1714500 w 9827856"/>
              <a:gd name="connsiteY2" fmla="*/ 6858000 h 6858000"/>
              <a:gd name="connsiteX3" fmla="*/ 4117641 w 9827856"/>
              <a:gd name="connsiteY3" fmla="*/ 6858000 h 6858000"/>
              <a:gd name="connsiteX4" fmla="*/ 4286782 w 9827856"/>
              <a:gd name="connsiteY4" fmla="*/ 6858000 h 6858000"/>
              <a:gd name="connsiteX5" fmla="*/ 4896251 w 9827856"/>
              <a:gd name="connsiteY5" fmla="*/ 6858000 h 6858000"/>
              <a:gd name="connsiteX6" fmla="*/ 5505720 w 9827856"/>
              <a:gd name="connsiteY6" fmla="*/ 6858000 h 6858000"/>
              <a:gd name="connsiteX7" fmla="*/ 5867495 w 9827856"/>
              <a:gd name="connsiteY7" fmla="*/ 6858000 h 6858000"/>
              <a:gd name="connsiteX8" fmla="*/ 6036635 w 9827856"/>
              <a:gd name="connsiteY8" fmla="*/ 6858000 h 6858000"/>
              <a:gd name="connsiteX9" fmla="*/ 6646105 w 9827856"/>
              <a:gd name="connsiteY9" fmla="*/ 6858000 h 6858000"/>
              <a:gd name="connsiteX10" fmla="*/ 7255574 w 9827856"/>
              <a:gd name="connsiteY10" fmla="*/ 6858000 h 6858000"/>
              <a:gd name="connsiteX11" fmla="*/ 8439776 w 9827856"/>
              <a:gd name="connsiteY11" fmla="*/ 6858000 h 6858000"/>
              <a:gd name="connsiteX12" fmla="*/ 9218386 w 9827856"/>
              <a:gd name="connsiteY12" fmla="*/ 6858000 h 6858000"/>
              <a:gd name="connsiteX13" fmla="*/ 9827856 w 9827856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27856" h="6858000">
                <a:moveTo>
                  <a:pt x="8113355" y="0"/>
                </a:moveTo>
                <a:lnTo>
                  <a:pt x="0" y="0"/>
                </a:lnTo>
                <a:lnTo>
                  <a:pt x="1714500" y="6858000"/>
                </a:lnTo>
                <a:lnTo>
                  <a:pt x="4117641" y="6858000"/>
                </a:lnTo>
                <a:lnTo>
                  <a:pt x="4286782" y="6858000"/>
                </a:lnTo>
                <a:lnTo>
                  <a:pt x="4896251" y="6858000"/>
                </a:lnTo>
                <a:lnTo>
                  <a:pt x="5505720" y="6858000"/>
                </a:lnTo>
                <a:lnTo>
                  <a:pt x="5867495" y="6858000"/>
                </a:lnTo>
                <a:lnTo>
                  <a:pt x="6036635" y="6858000"/>
                </a:lnTo>
                <a:lnTo>
                  <a:pt x="6646105" y="6858000"/>
                </a:lnTo>
                <a:lnTo>
                  <a:pt x="7255574" y="6858000"/>
                </a:lnTo>
                <a:lnTo>
                  <a:pt x="8439776" y="6858000"/>
                </a:lnTo>
                <a:lnTo>
                  <a:pt x="9218386" y="6858000"/>
                </a:lnTo>
                <a:lnTo>
                  <a:pt x="9827856" y="6858000"/>
                </a:lnTo>
                <a:close/>
              </a:path>
            </a:pathLst>
          </a:custGeom>
        </p:spPr>
      </p:pic>
      <p:sp>
        <p:nvSpPr>
          <p:cNvPr id="6" name="形状"/>
          <p:cNvSpPr/>
          <p:nvPr>
            <p:custDataLst>
              <p:tags r:id="rId1"/>
            </p:custDataLst>
          </p:nvPr>
        </p:nvSpPr>
        <p:spPr>
          <a:xfrm>
            <a:off x="10905272" y="4717142"/>
            <a:ext cx="1410175" cy="2140857"/>
          </a:xfrm>
          <a:custGeom>
            <a:avLst/>
            <a:gdLst>
              <a:gd name="connsiteX0" fmla="*/ 1714500 w 4010025"/>
              <a:gd name="connsiteY0" fmla="*/ 0 h 6858000"/>
              <a:gd name="connsiteX1" fmla="*/ 3549052 w 4010025"/>
              <a:gd name="connsiteY1" fmla="*/ 0 h 6858000"/>
              <a:gd name="connsiteX2" fmla="*/ 4010025 w 4010025"/>
              <a:gd name="connsiteY2" fmla="*/ 0 h 6858000"/>
              <a:gd name="connsiteX3" fmla="*/ 2295525 w 4010025"/>
              <a:gd name="connsiteY3" fmla="*/ 6858000 h 6858000"/>
              <a:gd name="connsiteX4" fmla="*/ 1834552 w 4010025"/>
              <a:gd name="connsiteY4" fmla="*/ 6858000 h 6858000"/>
              <a:gd name="connsiteX5" fmla="*/ 407928 w 4010025"/>
              <a:gd name="connsiteY5" fmla="*/ 6858000 h 6858000"/>
              <a:gd name="connsiteX6" fmla="*/ 0 w 40100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025" h="6858000">
                <a:moveTo>
                  <a:pt x="1714500" y="0"/>
                </a:moveTo>
                <a:lnTo>
                  <a:pt x="3549052" y="0"/>
                </a:lnTo>
                <a:lnTo>
                  <a:pt x="4010025" y="0"/>
                </a:lnTo>
                <a:lnTo>
                  <a:pt x="2295525" y="6858000"/>
                </a:lnTo>
                <a:lnTo>
                  <a:pt x="1834552" y="6858000"/>
                </a:lnTo>
                <a:lnTo>
                  <a:pt x="40792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0">
                <a:srgbClr val="0070C0"/>
              </a:gs>
              <a:gs pos="0">
                <a:srgbClr val="00B0F0">
                  <a:alpha val="80000"/>
                </a:srgbClr>
              </a:gs>
            </a:gsLst>
            <a:lin ang="2700000" scaled="0"/>
          </a:grad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srgbClr val="F7F7F7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0" y="2110468"/>
            <a:ext cx="6353503" cy="3162300"/>
          </a:xfrm>
          <a:custGeom>
            <a:avLst/>
            <a:gdLst>
              <a:gd name="connsiteX0" fmla="*/ 0 w 6353503"/>
              <a:gd name="connsiteY0" fmla="*/ 0 h 3162300"/>
              <a:gd name="connsiteX1" fmla="*/ 1942845 w 6353503"/>
              <a:gd name="connsiteY1" fmla="*/ 0 h 3162300"/>
              <a:gd name="connsiteX2" fmla="*/ 3093244 w 6353503"/>
              <a:gd name="connsiteY2" fmla="*/ 0 h 3162300"/>
              <a:gd name="connsiteX3" fmla="*/ 5203104 w 6353503"/>
              <a:gd name="connsiteY3" fmla="*/ 0 h 3162300"/>
              <a:gd name="connsiteX4" fmla="*/ 6353503 w 6353503"/>
              <a:gd name="connsiteY4" fmla="*/ 0 h 3162300"/>
              <a:gd name="connsiteX5" fmla="*/ 5562928 w 6353503"/>
              <a:gd name="connsiteY5" fmla="*/ 3162300 h 3162300"/>
              <a:gd name="connsiteX6" fmla="*/ 4412529 w 6353503"/>
              <a:gd name="connsiteY6" fmla="*/ 3162300 h 3162300"/>
              <a:gd name="connsiteX7" fmla="*/ 2302669 w 6353503"/>
              <a:gd name="connsiteY7" fmla="*/ 3162300 h 3162300"/>
              <a:gd name="connsiteX8" fmla="*/ 1152270 w 6353503"/>
              <a:gd name="connsiteY8" fmla="*/ 3162300 h 3162300"/>
              <a:gd name="connsiteX9" fmla="*/ 0 w 6353503"/>
              <a:gd name="connsiteY9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3503" h="3162300">
                <a:moveTo>
                  <a:pt x="0" y="0"/>
                </a:moveTo>
                <a:lnTo>
                  <a:pt x="1942845" y="0"/>
                </a:lnTo>
                <a:lnTo>
                  <a:pt x="3093244" y="0"/>
                </a:lnTo>
                <a:lnTo>
                  <a:pt x="5203104" y="0"/>
                </a:lnTo>
                <a:lnTo>
                  <a:pt x="6353503" y="0"/>
                </a:lnTo>
                <a:lnTo>
                  <a:pt x="5562928" y="3162300"/>
                </a:lnTo>
                <a:lnTo>
                  <a:pt x="4412529" y="3162300"/>
                </a:lnTo>
                <a:lnTo>
                  <a:pt x="2302669" y="3162300"/>
                </a:lnTo>
                <a:lnTo>
                  <a:pt x="1152270" y="3162300"/>
                </a:lnTo>
                <a:lnTo>
                  <a:pt x="0" y="3162300"/>
                </a:lnTo>
                <a:close/>
              </a:path>
            </a:pathLst>
          </a:custGeom>
          <a:gradFill>
            <a:gsLst>
              <a:gs pos="100000">
                <a:srgbClr val="0070C0"/>
              </a:gs>
              <a:gs pos="0">
                <a:srgbClr val="00B0F0">
                  <a:alpha val="80000"/>
                </a:srgbClr>
              </a:gs>
            </a:gsLst>
            <a:lin ang="2700000" scaled="0"/>
          </a:grad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srgbClr val="F7F7F7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5115" y="391160"/>
            <a:ext cx="42449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spc="-150" dirty="0">
                <a:solidFill>
                  <a:srgbClr val="2EBDF2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口语交际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2700" y="2316480"/>
            <a:ext cx="6429375" cy="2656204"/>
            <a:chOff x="557375" y="2316543"/>
            <a:chExt cx="5005226" cy="2656323"/>
          </a:xfrm>
        </p:grpSpPr>
        <p:grpSp>
          <p:nvGrpSpPr>
            <p:cNvPr id="12" name="组合 11"/>
            <p:cNvGrpSpPr/>
            <p:nvPr/>
          </p:nvGrpSpPr>
          <p:grpSpPr>
            <a:xfrm>
              <a:off x="655168" y="4697264"/>
              <a:ext cx="3480147" cy="275602"/>
              <a:chOff x="3484532" y="4842938"/>
              <a:chExt cx="5222936" cy="31819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484532" y="4842938"/>
                <a:ext cx="2193317" cy="318194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90140" y="4842938"/>
                <a:ext cx="2217328" cy="318194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57375" y="2316543"/>
              <a:ext cx="5005226" cy="2155918"/>
              <a:chOff x="557375" y="2904929"/>
              <a:chExt cx="5005226" cy="2155918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557375" y="2904929"/>
                <a:ext cx="5005226" cy="156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9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胡晓波真帅体" panose="02010600030101010101" pitchFamily="2" charset="-122"/>
                    <a:ea typeface="胡晓波真帅体" panose="02010600030101010101" pitchFamily="2" charset="-122"/>
                  </a:rPr>
                  <a:t>请你帮个忙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70228" y="4646812"/>
                <a:ext cx="4420418" cy="414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语文精品课件 一年级下册 </a:t>
                </a:r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3.4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658813" y="4618405"/>
                <a:ext cx="489426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框 18"/>
          <p:cNvSpPr txBox="1"/>
          <p:nvPr/>
        </p:nvSpPr>
        <p:spPr>
          <a:xfrm>
            <a:off x="615478" y="6064938"/>
            <a:ext cx="154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某某实验小学</a:t>
            </a: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07322" y="2769760"/>
            <a:ext cx="4850130" cy="225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小朋友们表演得真棒，表扬一下自己。其他的小朋友还没有看过我们的表演，我们回去表演给其他的小朋友看，好吗？</a:t>
            </a:r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664998" y="1539505"/>
            <a:ext cx="3296285" cy="4401290"/>
          </a:xfrm>
          <a:prstGeom prst="can">
            <a:avLst>
              <a:gd name="adj" fmla="val 8735"/>
            </a:avLst>
          </a:prstGeom>
          <a:noFill/>
          <a:ln w="38100">
            <a:solidFill>
              <a:srgbClr val="139DD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DEADE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有困难，请人帮，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见面微笑挂脸上，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礼貌用语不能忘，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言语自然又大方，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清楚明白把事讲。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我帮人，莫记上。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人帮我，永不忘。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39639" y="2355904"/>
            <a:ext cx="9112721" cy="2609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请你帮个忙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请人帮忙时：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有礼貌、态度诚恳、协商语气 ，用上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礼貌用语：请、请问、您、您好、谢谢、不客气</a:t>
            </a:r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给别人帮忙时：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热情、乐意、真诚、爽快。</a:t>
            </a:r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58" r="357" b="58"/>
          <a:stretch>
            <a:fillRect/>
          </a:stretch>
        </p:blipFill>
        <p:spPr>
          <a:xfrm flipH="1">
            <a:off x="3142759" y="0"/>
            <a:ext cx="9827856" cy="6858000"/>
          </a:xfrm>
          <a:custGeom>
            <a:avLst/>
            <a:gdLst>
              <a:gd name="connsiteX0" fmla="*/ 8113355 w 9827856"/>
              <a:gd name="connsiteY0" fmla="*/ 0 h 6858000"/>
              <a:gd name="connsiteX1" fmla="*/ 0 w 9827856"/>
              <a:gd name="connsiteY1" fmla="*/ 0 h 6858000"/>
              <a:gd name="connsiteX2" fmla="*/ 1714500 w 9827856"/>
              <a:gd name="connsiteY2" fmla="*/ 6858000 h 6858000"/>
              <a:gd name="connsiteX3" fmla="*/ 4117641 w 9827856"/>
              <a:gd name="connsiteY3" fmla="*/ 6858000 h 6858000"/>
              <a:gd name="connsiteX4" fmla="*/ 4286782 w 9827856"/>
              <a:gd name="connsiteY4" fmla="*/ 6858000 h 6858000"/>
              <a:gd name="connsiteX5" fmla="*/ 4896251 w 9827856"/>
              <a:gd name="connsiteY5" fmla="*/ 6858000 h 6858000"/>
              <a:gd name="connsiteX6" fmla="*/ 5505720 w 9827856"/>
              <a:gd name="connsiteY6" fmla="*/ 6858000 h 6858000"/>
              <a:gd name="connsiteX7" fmla="*/ 5867495 w 9827856"/>
              <a:gd name="connsiteY7" fmla="*/ 6858000 h 6858000"/>
              <a:gd name="connsiteX8" fmla="*/ 6036635 w 9827856"/>
              <a:gd name="connsiteY8" fmla="*/ 6858000 h 6858000"/>
              <a:gd name="connsiteX9" fmla="*/ 6646105 w 9827856"/>
              <a:gd name="connsiteY9" fmla="*/ 6858000 h 6858000"/>
              <a:gd name="connsiteX10" fmla="*/ 7255574 w 9827856"/>
              <a:gd name="connsiteY10" fmla="*/ 6858000 h 6858000"/>
              <a:gd name="connsiteX11" fmla="*/ 8439776 w 9827856"/>
              <a:gd name="connsiteY11" fmla="*/ 6858000 h 6858000"/>
              <a:gd name="connsiteX12" fmla="*/ 9218386 w 9827856"/>
              <a:gd name="connsiteY12" fmla="*/ 6858000 h 6858000"/>
              <a:gd name="connsiteX13" fmla="*/ 9827856 w 9827856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27856" h="6858000">
                <a:moveTo>
                  <a:pt x="8113355" y="0"/>
                </a:moveTo>
                <a:lnTo>
                  <a:pt x="0" y="0"/>
                </a:lnTo>
                <a:lnTo>
                  <a:pt x="1714500" y="6858000"/>
                </a:lnTo>
                <a:lnTo>
                  <a:pt x="4117641" y="6858000"/>
                </a:lnTo>
                <a:lnTo>
                  <a:pt x="4286782" y="6858000"/>
                </a:lnTo>
                <a:lnTo>
                  <a:pt x="4896251" y="6858000"/>
                </a:lnTo>
                <a:lnTo>
                  <a:pt x="5505720" y="6858000"/>
                </a:lnTo>
                <a:lnTo>
                  <a:pt x="5867495" y="6858000"/>
                </a:lnTo>
                <a:lnTo>
                  <a:pt x="6036635" y="6858000"/>
                </a:lnTo>
                <a:lnTo>
                  <a:pt x="6646105" y="6858000"/>
                </a:lnTo>
                <a:lnTo>
                  <a:pt x="7255574" y="6858000"/>
                </a:lnTo>
                <a:lnTo>
                  <a:pt x="8439776" y="6858000"/>
                </a:lnTo>
                <a:lnTo>
                  <a:pt x="9218386" y="6858000"/>
                </a:lnTo>
                <a:lnTo>
                  <a:pt x="9827856" y="6858000"/>
                </a:lnTo>
                <a:close/>
              </a:path>
            </a:pathLst>
          </a:custGeom>
        </p:spPr>
      </p:pic>
      <p:sp>
        <p:nvSpPr>
          <p:cNvPr id="6" name="形状"/>
          <p:cNvSpPr/>
          <p:nvPr>
            <p:custDataLst>
              <p:tags r:id="rId1"/>
            </p:custDataLst>
          </p:nvPr>
        </p:nvSpPr>
        <p:spPr>
          <a:xfrm>
            <a:off x="10905272" y="4717142"/>
            <a:ext cx="1410175" cy="2140857"/>
          </a:xfrm>
          <a:custGeom>
            <a:avLst/>
            <a:gdLst>
              <a:gd name="connsiteX0" fmla="*/ 1714500 w 4010025"/>
              <a:gd name="connsiteY0" fmla="*/ 0 h 6858000"/>
              <a:gd name="connsiteX1" fmla="*/ 3549052 w 4010025"/>
              <a:gd name="connsiteY1" fmla="*/ 0 h 6858000"/>
              <a:gd name="connsiteX2" fmla="*/ 4010025 w 4010025"/>
              <a:gd name="connsiteY2" fmla="*/ 0 h 6858000"/>
              <a:gd name="connsiteX3" fmla="*/ 2295525 w 4010025"/>
              <a:gd name="connsiteY3" fmla="*/ 6858000 h 6858000"/>
              <a:gd name="connsiteX4" fmla="*/ 1834552 w 4010025"/>
              <a:gd name="connsiteY4" fmla="*/ 6858000 h 6858000"/>
              <a:gd name="connsiteX5" fmla="*/ 407928 w 4010025"/>
              <a:gd name="connsiteY5" fmla="*/ 6858000 h 6858000"/>
              <a:gd name="connsiteX6" fmla="*/ 0 w 40100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025" h="6858000">
                <a:moveTo>
                  <a:pt x="1714500" y="0"/>
                </a:moveTo>
                <a:lnTo>
                  <a:pt x="3549052" y="0"/>
                </a:lnTo>
                <a:lnTo>
                  <a:pt x="4010025" y="0"/>
                </a:lnTo>
                <a:lnTo>
                  <a:pt x="2295525" y="6858000"/>
                </a:lnTo>
                <a:lnTo>
                  <a:pt x="1834552" y="6858000"/>
                </a:lnTo>
                <a:lnTo>
                  <a:pt x="40792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0">
                <a:srgbClr val="0070C0"/>
              </a:gs>
              <a:gs pos="0">
                <a:srgbClr val="00B0F0">
                  <a:alpha val="80000"/>
                </a:srgbClr>
              </a:gs>
            </a:gsLst>
            <a:lin ang="2700000" scaled="0"/>
          </a:grad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srgbClr val="F7F7F7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0" y="2110468"/>
            <a:ext cx="6353503" cy="3162300"/>
          </a:xfrm>
          <a:custGeom>
            <a:avLst/>
            <a:gdLst>
              <a:gd name="connsiteX0" fmla="*/ 0 w 6353503"/>
              <a:gd name="connsiteY0" fmla="*/ 0 h 3162300"/>
              <a:gd name="connsiteX1" fmla="*/ 1942845 w 6353503"/>
              <a:gd name="connsiteY1" fmla="*/ 0 h 3162300"/>
              <a:gd name="connsiteX2" fmla="*/ 3093244 w 6353503"/>
              <a:gd name="connsiteY2" fmla="*/ 0 h 3162300"/>
              <a:gd name="connsiteX3" fmla="*/ 5203104 w 6353503"/>
              <a:gd name="connsiteY3" fmla="*/ 0 h 3162300"/>
              <a:gd name="connsiteX4" fmla="*/ 6353503 w 6353503"/>
              <a:gd name="connsiteY4" fmla="*/ 0 h 3162300"/>
              <a:gd name="connsiteX5" fmla="*/ 5562928 w 6353503"/>
              <a:gd name="connsiteY5" fmla="*/ 3162300 h 3162300"/>
              <a:gd name="connsiteX6" fmla="*/ 4412529 w 6353503"/>
              <a:gd name="connsiteY6" fmla="*/ 3162300 h 3162300"/>
              <a:gd name="connsiteX7" fmla="*/ 2302669 w 6353503"/>
              <a:gd name="connsiteY7" fmla="*/ 3162300 h 3162300"/>
              <a:gd name="connsiteX8" fmla="*/ 1152270 w 6353503"/>
              <a:gd name="connsiteY8" fmla="*/ 3162300 h 3162300"/>
              <a:gd name="connsiteX9" fmla="*/ 0 w 6353503"/>
              <a:gd name="connsiteY9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3503" h="3162300">
                <a:moveTo>
                  <a:pt x="0" y="0"/>
                </a:moveTo>
                <a:lnTo>
                  <a:pt x="1942845" y="0"/>
                </a:lnTo>
                <a:lnTo>
                  <a:pt x="3093244" y="0"/>
                </a:lnTo>
                <a:lnTo>
                  <a:pt x="5203104" y="0"/>
                </a:lnTo>
                <a:lnTo>
                  <a:pt x="6353503" y="0"/>
                </a:lnTo>
                <a:lnTo>
                  <a:pt x="5562928" y="3162300"/>
                </a:lnTo>
                <a:lnTo>
                  <a:pt x="4412529" y="3162300"/>
                </a:lnTo>
                <a:lnTo>
                  <a:pt x="2302669" y="3162300"/>
                </a:lnTo>
                <a:lnTo>
                  <a:pt x="1152270" y="3162300"/>
                </a:lnTo>
                <a:lnTo>
                  <a:pt x="0" y="3162300"/>
                </a:lnTo>
                <a:close/>
              </a:path>
            </a:pathLst>
          </a:custGeom>
          <a:gradFill>
            <a:gsLst>
              <a:gs pos="100000">
                <a:srgbClr val="0070C0"/>
              </a:gs>
              <a:gs pos="0">
                <a:srgbClr val="00B0F0">
                  <a:alpha val="80000"/>
                </a:srgbClr>
              </a:gs>
            </a:gsLst>
            <a:lin ang="2700000" scaled="0"/>
          </a:grad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srgbClr val="F7F7F7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53340" y="391160"/>
            <a:ext cx="49180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spc="-150" dirty="0">
                <a:solidFill>
                  <a:srgbClr val="2EBDF2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口语交际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9685" y="2316480"/>
            <a:ext cx="6056623" cy="2656092"/>
            <a:chOff x="570271" y="2316543"/>
            <a:chExt cx="5125045" cy="2656337"/>
          </a:xfrm>
        </p:grpSpPr>
        <p:grpSp>
          <p:nvGrpSpPr>
            <p:cNvPr id="12" name="组合 11"/>
            <p:cNvGrpSpPr/>
            <p:nvPr/>
          </p:nvGrpSpPr>
          <p:grpSpPr>
            <a:xfrm>
              <a:off x="655168" y="4697264"/>
              <a:ext cx="3480147" cy="275616"/>
              <a:chOff x="3484532" y="4842938"/>
              <a:chExt cx="5222936" cy="31821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484532" y="4842938"/>
                <a:ext cx="2193317" cy="318210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90140" y="4842938"/>
                <a:ext cx="2217328" cy="31821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70271" y="2316543"/>
              <a:ext cx="5125045" cy="2155971"/>
              <a:chOff x="570271" y="2904929"/>
              <a:chExt cx="5125045" cy="2155971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690090" y="2904929"/>
                <a:ext cx="5005226" cy="1568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9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胡晓波真帅体" panose="02010600030101010101" pitchFamily="2" charset="-122"/>
                    <a:ea typeface="胡晓波真帅体" panose="02010600030101010101" pitchFamily="2" charset="-122"/>
                  </a:rPr>
                  <a:t>谢谢观看！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70271" y="4646895"/>
                <a:ext cx="4845639" cy="4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语文精品课件 一年级下册 </a:t>
                </a:r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3.4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658813" y="4618405"/>
                <a:ext cx="489426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框 18"/>
          <p:cNvSpPr txBox="1"/>
          <p:nvPr/>
        </p:nvSpPr>
        <p:spPr>
          <a:xfrm>
            <a:off x="615478" y="6064938"/>
            <a:ext cx="154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某某实验小学</a:t>
            </a: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1085850" y="1345094"/>
            <a:ext cx="10020300" cy="13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同学们，我们学习了童话故事《小公鸡和小鸭子》，故事中小公鸡捉虫给小鸭子吃，小鸭子在小公鸡落水时救小公鸡。连他们都能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互相帮助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，在平时的生活学习中，你遇到过哪些困难，是怎么解决的？  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4775200" y="3741356"/>
            <a:ext cx="2641600" cy="55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互相帮助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489666" y="3072896"/>
            <a:ext cx="8001002" cy="3148090"/>
            <a:chOff x="-513444" y="1707064"/>
            <a:chExt cx="14514287" cy="5710822"/>
          </a:xfrm>
        </p:grpSpPr>
        <p:pic>
          <p:nvPicPr>
            <p:cNvPr id="62" name="图片 61" descr="图片包含 动物, 鸟, 黑暗, 站&#10;&#10;描述已自动生成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49"/>
            <a:stretch>
              <a:fillRect/>
            </a:stretch>
          </p:blipFill>
          <p:spPr>
            <a:xfrm flipH="1">
              <a:off x="9192417" y="1853363"/>
              <a:ext cx="4808426" cy="5564523"/>
            </a:xfrm>
            <a:prstGeom prst="rect">
              <a:avLst/>
            </a:prstGeom>
            <a:effectLst>
              <a:outerShdw blurRad="76200" dist="38100" dir="8100000" sx="101000" sy="101000" algn="t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3" name="图片 62" descr="图片包含 鸟, 动物, 站, 鸡&#10;&#10;描述已自动生成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3444" y="1707064"/>
              <a:ext cx="3690827" cy="5564523"/>
            </a:xfrm>
            <a:prstGeom prst="rect">
              <a:avLst/>
            </a:prstGeom>
            <a:effectLst>
              <a:outerShdw blurRad="76200" dist="38100" dir="2700000" sx="101000" sy="101000" algn="tl" rotWithShape="0">
                <a:prstClr val="black">
                  <a:alpha val="2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073910" y="3190297"/>
            <a:ext cx="3764915" cy="224742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39DD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我能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	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吗？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请你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	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好吗？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可以吗？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737360" y="2183032"/>
            <a:ext cx="9449435" cy="6689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有时候我们需要别人的帮助，请人帮忙时，该怎么说呢？</a:t>
            </a:r>
          </a:p>
        </p:txBody>
      </p:sp>
      <p:sp>
        <p:nvSpPr>
          <p:cNvPr id="5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交际指导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1" name="矩形 1"/>
          <p:cNvSpPr>
            <a:spLocks noChangeArrowheads="1"/>
          </p:cNvSpPr>
          <p:nvPr/>
        </p:nvSpPr>
        <p:spPr bwMode="auto">
          <a:xfrm>
            <a:off x="6751320" y="3348257"/>
            <a:ext cx="2014855" cy="5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请你帮忙</a:t>
            </a:r>
          </a:p>
        </p:txBody>
      </p:sp>
      <p:sp>
        <p:nvSpPr>
          <p:cNvPr id="62" name="矩形 1"/>
          <p:cNvSpPr>
            <a:spLocks noChangeArrowheads="1"/>
          </p:cNvSpPr>
          <p:nvPr/>
        </p:nvSpPr>
        <p:spPr bwMode="auto">
          <a:xfrm>
            <a:off x="6751320" y="4006068"/>
            <a:ext cx="3880485" cy="58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帮忙</a:t>
            </a:r>
          </a:p>
        </p:txBody>
      </p:sp>
      <p:sp>
        <p:nvSpPr>
          <p:cNvPr id="63" name="矩形 1"/>
          <p:cNvSpPr>
            <a:spLocks noChangeArrowheads="1"/>
          </p:cNvSpPr>
          <p:nvPr/>
        </p:nvSpPr>
        <p:spPr bwMode="auto">
          <a:xfrm>
            <a:off x="6751320" y="4662148"/>
            <a:ext cx="3880485" cy="5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能帮我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4" grpId="0" build="p"/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419433" y="2090946"/>
            <a:ext cx="8352913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1.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想一想：自己需要帮助时，该怎样向别人求助。</a:t>
            </a:r>
            <a:endParaRPr kumimoji="0" lang="zh-CN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744980" y="2708679"/>
            <a:ext cx="5619750" cy="26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请问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怎么走？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我能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____________________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吗？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请你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________________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好吗？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__________________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可以吗？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2493962" y="2708679"/>
            <a:ext cx="2014855" cy="5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中山公园</a:t>
            </a: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2493962" y="3366490"/>
            <a:ext cx="3880485" cy="58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借用一下您的手机</a:t>
            </a: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2493962" y="4022570"/>
            <a:ext cx="3880485" cy="5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帮我把书捡起来</a:t>
            </a: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2493961" y="4680381"/>
            <a:ext cx="3880485" cy="58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您帮我指指路</a:t>
            </a:r>
          </a:p>
        </p:txBody>
      </p:sp>
      <p:sp>
        <p:nvSpPr>
          <p:cNvPr id="60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交际指导</a:t>
            </a:r>
          </a:p>
        </p:txBody>
      </p:sp>
      <p:sp>
        <p:nvSpPr>
          <p:cNvPr id="61" name="矩形: 圆角 6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21105" y="2084241"/>
            <a:ext cx="9568815" cy="145706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139DDF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请求帮助的人说话要有礼貌，注意使用“请、谢谢”等文明用语，说话吐字清晰，意思要表达准确。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5995" y="1391839"/>
            <a:ext cx="6141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）演一演：模拟请人帮忙的场景。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交际指导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21105" y="3876785"/>
            <a:ext cx="90500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在他人给予帮助后，要真诚对帮助者表示感谢，可以说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: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92209" y="4677244"/>
            <a:ext cx="1449109" cy="465868"/>
          </a:xfrm>
          <a:prstGeom prst="round2DiagRect">
            <a:avLst/>
          </a:prstGeom>
          <a:solidFill>
            <a:schemeClr val="bg1"/>
          </a:solidFill>
          <a:ln>
            <a:solidFill>
              <a:srgbClr val="139DD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谢谢你！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892209" y="5482237"/>
            <a:ext cx="4008992" cy="465868"/>
          </a:xfrm>
          <a:prstGeom prst="round2DiagRect">
            <a:avLst/>
          </a:prstGeom>
          <a:solidFill>
            <a:schemeClr val="bg1"/>
          </a:solidFill>
          <a:ln>
            <a:solidFill>
              <a:srgbClr val="139DD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太感谢你了，我又可以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!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903616" y="4677244"/>
            <a:ext cx="4203791" cy="465868"/>
          </a:xfrm>
          <a:prstGeom prst="round2DiagRect">
            <a:avLst/>
          </a:prstGeom>
          <a:solidFill>
            <a:schemeClr val="bg1"/>
          </a:solidFill>
          <a:ln>
            <a:solidFill>
              <a:srgbClr val="139DD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因为你的帮助，我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	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。谢谢！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03680" y="1746885"/>
            <a:ext cx="8624570" cy="398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注意事项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请别人帮忙时要做到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有礼貌，声音要洪亮，多用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请、请问、您好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等礼貌用语。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帮别人忙时要做到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热情、真诚，也要注意礼貌用语如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不客气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，等等。不能帮忙时，要说明原因并表示歉意。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交际指导</a:t>
            </a:r>
          </a:p>
        </p:txBody>
      </p:sp>
      <p:sp>
        <p:nvSpPr>
          <p:cNvPr id="42" name="矩形: 圆角 4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454425" y="2439305"/>
            <a:ext cx="9501808" cy="9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我如果要问路，就会很有礼貌地先叫住别人，然后打招呼，把要去的地名说清楚，并且用上“请问、谢谢”等词语。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1361866" y="1545308"/>
            <a:ext cx="1816735" cy="607695"/>
          </a:xfrm>
          <a:prstGeom prst="cloud">
            <a:avLst/>
          </a:prstGeom>
          <a:solidFill>
            <a:schemeClr val="bg1"/>
          </a:solidFill>
          <a:ln>
            <a:solidFill>
              <a:srgbClr val="139DD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问路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交际指导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8" name="矩形 1"/>
          <p:cNvSpPr>
            <a:spLocks noChangeArrowheads="1"/>
          </p:cNvSpPr>
          <p:nvPr/>
        </p:nvSpPr>
        <p:spPr bwMode="auto">
          <a:xfrm>
            <a:off x="1454425" y="4889879"/>
            <a:ext cx="9501808" cy="9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如果我要向同学借学习用品，我会先说明情况，然后征求别人的意见，而且说话时会用询问的语气。</a:t>
            </a:r>
          </a:p>
        </p:txBody>
      </p:sp>
      <p:sp>
        <p:nvSpPr>
          <p:cNvPr id="49" name="矩形: 圆角 4"/>
          <p:cNvSpPr/>
          <p:nvPr/>
        </p:nvSpPr>
        <p:spPr>
          <a:xfrm>
            <a:off x="1510747" y="3982710"/>
            <a:ext cx="2563882" cy="564309"/>
          </a:xfrm>
          <a:prstGeom prst="plaque">
            <a:avLst/>
          </a:prstGeom>
          <a:solidFill>
            <a:schemeClr val="bg1"/>
          </a:solidFill>
          <a:ln>
            <a:solidFill>
              <a:srgbClr val="139DD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借学习用品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223038" y="2187104"/>
            <a:ext cx="9849153" cy="9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如果我有困难需要别人帮忙，我会寻求比我年纪大的人的帮助。但是我也会询问他们是否有空，根据他们的具体情况来决定。</a:t>
            </a:r>
          </a:p>
        </p:txBody>
      </p:sp>
      <p:sp>
        <p:nvSpPr>
          <p:cNvPr id="9" name="矩形: 圆角 4"/>
          <p:cNvSpPr/>
          <p:nvPr/>
        </p:nvSpPr>
        <p:spPr>
          <a:xfrm>
            <a:off x="1223038" y="1400059"/>
            <a:ext cx="2910840" cy="652145"/>
          </a:xfrm>
          <a:prstGeom prst="bevel">
            <a:avLst/>
          </a:prstGeom>
          <a:solidFill>
            <a:schemeClr val="bg1"/>
          </a:solidFill>
          <a:ln>
            <a:solidFill>
              <a:srgbClr val="139DD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请求别人帮忙</a:t>
            </a: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交际指导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1223038" y="3269941"/>
            <a:ext cx="7669850" cy="5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想一想：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平时生活中，哪些忙可以帮，哪些忙不可以帮。</a:t>
            </a:r>
          </a:p>
        </p:txBody>
      </p:sp>
      <p:sp>
        <p:nvSpPr>
          <p:cNvPr id="48" name="圆角矩形 10"/>
          <p:cNvSpPr>
            <a:spLocks noChangeArrowheads="1"/>
          </p:cNvSpPr>
          <p:nvPr/>
        </p:nvSpPr>
        <p:spPr bwMode="auto">
          <a:xfrm>
            <a:off x="1223038" y="4005740"/>
            <a:ext cx="4368165" cy="2434000"/>
          </a:xfrm>
          <a:prstGeom prst="roundRect">
            <a:avLst/>
          </a:prstGeom>
          <a:solidFill>
            <a:schemeClr val="bg1"/>
          </a:solidFill>
          <a:ln>
            <a:solidFill>
              <a:srgbClr val="139DDF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可以帮的忙：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1.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帮别人拿东西、捡东西；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2.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指路；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3.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扶老奶奶过马路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不违背道德、法律，不危害自身安全的忙可以帮。</a:t>
            </a:r>
          </a:p>
        </p:txBody>
      </p:sp>
      <p:sp>
        <p:nvSpPr>
          <p:cNvPr id="49" name="圆角矩形 11"/>
          <p:cNvSpPr>
            <a:spLocks noChangeArrowheads="1"/>
          </p:cNvSpPr>
          <p:nvPr/>
        </p:nvSpPr>
        <p:spPr bwMode="auto">
          <a:xfrm>
            <a:off x="6467503" y="4005740"/>
            <a:ext cx="4372610" cy="243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39DDF"/>
            </a:solidFill>
            <a:prstDash val="sysDot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不可以帮的忙：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1.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做坏事；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2.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给陌生人带路；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3.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包庇坏人坏事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违背道德、法律，危害自身安全的忙千万不能帮。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75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7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75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75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75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75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48" grpId="0" uiExpand="1" build="p" animBg="1"/>
      <p:bldP spid="4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5711" y="2776945"/>
            <a:ext cx="10244897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通过这节课的学习，我知道了遇到麻烦或困难，要学会请人帮忙，还知道了请人帮忙要有礼貌，说清楚，给人帮忙要爽快，要热情，帮不了时要委婉拒绝，不能帮的坚决不要帮。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5712" y="225497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我知道</a:t>
            </a:r>
          </a:p>
        </p:txBody>
      </p:sp>
      <p:sp>
        <p:nvSpPr>
          <p:cNvPr id="5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63588" y="330200"/>
            <a:ext cx="2309812" cy="46355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2" name="矩形: 圆角 5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3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宽屏</PresentationFormat>
  <Paragraphs>94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Calibri</vt:lpstr>
      <vt:lpstr>胡晓波真帅体</vt:lpstr>
      <vt:lpstr>黑体</vt:lpstr>
      <vt:lpstr>思源黑体 CN Bold</vt:lpstr>
      <vt:lpstr>Arial</vt:lpstr>
      <vt:lpstr>宋体</vt:lpstr>
      <vt:lpstr>FandolFang R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23</cp:revision>
  <dcterms:created xsi:type="dcterms:W3CDTF">2020-06-05T01:58:00Z</dcterms:created>
  <dcterms:modified xsi:type="dcterms:W3CDTF">2023-01-13T15:44:09Z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C056ED32C3814128A5F298E8BE588A6F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