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124" d="100"/>
        <a:sy n="12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200" smtClean="0"/>
            </a:lvl1pPr>
          </a:lstStyle>
          <a:p>
            <a:pPr>
              <a:defRPr/>
            </a:pPr>
            <a:endParaRPr lang="en-US" altLang="zh-CN"/>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200" smtClean="0"/>
            </a:lvl1pPr>
          </a:lstStyle>
          <a:p>
            <a:pPr>
              <a:defRPr/>
            </a:pPr>
            <a:endParaRPr lang="en-US" altLang="zh-CN"/>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1" hangingPunct="1">
              <a:defRPr sz="1200" smtClean="0"/>
            </a:lvl1pPr>
          </a:lstStyle>
          <a:p>
            <a:pPr>
              <a:defRPr/>
            </a:pPr>
            <a:endParaRPr lang="en-US" altLang="zh-CN"/>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1" hangingPunct="1">
              <a:defRPr sz="1200"/>
            </a:lvl1pPr>
          </a:lstStyle>
          <a:p>
            <a:fld id="{DA542AA8-111D-4A1F-89AE-993DAF6248B5}" type="slidenum">
              <a:rPr lang="en-US" altLang="zh-CN"/>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AAA9A0EC-BB59-43DA-A346-D3EDC6786448}" type="slidenum">
              <a:rPr lang="en-US" altLang="zh-CN"/>
              <a:t>1</a:t>
            </a:fld>
            <a:endParaRPr lang="en-US" altLang="zh-CN"/>
          </a:p>
        </p:txBody>
      </p:sp>
      <p:sp>
        <p:nvSpPr>
          <p:cNvPr id="5123" name="幻灯片图像占位符 1"/>
          <p:cNvSpPr>
            <a:spLocks noGrp="1" noRot="1" noChangeAspect="1" noTextEdit="1"/>
          </p:cNvSpPr>
          <p:nvPr>
            <p:ph type="sldImg"/>
          </p:nvPr>
        </p:nvSpPr>
        <p:spPr/>
      </p:sp>
      <p:sp>
        <p:nvSpPr>
          <p:cNvPr id="5124" name="备注占位符 2"/>
          <p:cNvSpPr>
            <a:spLocks noGrp="1"/>
          </p:cNvSpPr>
          <p:nvPr>
            <p:ph type="body" idx="1"/>
          </p:nvPr>
        </p:nvSpPr>
        <p:spPr>
          <a:noFill/>
        </p:spPr>
        <p:txBody>
          <a:bodyPr/>
          <a:lstStyle/>
          <a:p>
            <a:pPr eaLnBrk="1" hangingPunct="1">
              <a:spcBef>
                <a:spcPct val="0"/>
              </a:spcBef>
            </a:pPr>
            <a:endParaRPr lang="zh-CN" altLang="zh-CN" smtClean="0"/>
          </a:p>
        </p:txBody>
      </p:sp>
      <p:sp>
        <p:nvSpPr>
          <p:cNvPr id="5125"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buFont typeface="Arial" panose="020B0604020202020204" pitchFamily="34" charset="0"/>
              <a:buNone/>
            </a:pPr>
            <a:fld id="{BD1E83EB-DCE2-4D11-B9D0-C34D461AB740}" type="slidenum">
              <a:rPr lang="en-US" altLang="zh-CN" sz="1200" b="1"/>
              <a:t>1</a:t>
            </a:fld>
            <a:endParaRPr lang="en-US" altLang="zh-CN" sz="1200" b="1"/>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0203EFA7-CBFC-4702-ADE3-6C5702D051F2}" type="slidenum">
              <a:rPr lang="en-US" altLang="zh-CN"/>
              <a:t>14</a:t>
            </a:fld>
            <a:endParaRPr lang="en-US" altLang="zh-CN"/>
          </a:p>
        </p:txBody>
      </p:sp>
      <p:sp>
        <p:nvSpPr>
          <p:cNvPr id="27651" name="幻灯片图像占位符 1"/>
          <p:cNvSpPr>
            <a:spLocks noGrp="1" noRot="1" noChangeAspect="1" noTextEdit="1"/>
          </p:cNvSpPr>
          <p:nvPr>
            <p:ph type="sldImg"/>
          </p:nvPr>
        </p:nvSpPr>
        <p:spPr/>
      </p:sp>
      <p:sp>
        <p:nvSpPr>
          <p:cNvPr id="27652" name="备注占位符 2"/>
          <p:cNvSpPr>
            <a:spLocks noGrp="1"/>
          </p:cNvSpPr>
          <p:nvPr>
            <p:ph type="body" idx="1"/>
          </p:nvPr>
        </p:nvSpPr>
        <p:spPr>
          <a:noFill/>
        </p:spPr>
        <p:txBody>
          <a:bodyPr/>
          <a:lstStyle/>
          <a:p>
            <a:pPr eaLnBrk="1" hangingPunct="1"/>
            <a:endParaRPr lang="zh-CN" altLang="zh-CN" smtClean="0"/>
          </a:p>
        </p:txBody>
      </p:sp>
      <p:sp>
        <p:nvSpPr>
          <p:cNvPr id="27653"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buFont typeface="Arial" panose="020B0604020202020204" pitchFamily="34" charset="0"/>
              <a:buNone/>
            </a:pPr>
            <a:fld id="{31824486-EDCE-4B93-8548-1257263222FB}" type="slidenum">
              <a:rPr lang="en-US" altLang="zh-CN" sz="1200" b="1"/>
              <a:t>14</a:t>
            </a:fld>
            <a:endParaRPr lang="en-US" altLang="zh-CN" sz="1200" b="1"/>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01F5CB43-BE27-4347-9906-E5C448BC897E}" type="slidenum">
              <a:rPr lang="en-US" altLang="zh-CN"/>
              <a:t>15</a:t>
            </a:fld>
            <a:endParaRPr lang="en-US" altLang="zh-CN"/>
          </a:p>
        </p:txBody>
      </p:sp>
      <p:sp>
        <p:nvSpPr>
          <p:cNvPr id="29699" name="幻灯片图像占位符 1"/>
          <p:cNvSpPr>
            <a:spLocks noGrp="1" noRot="1" noChangeAspect="1" noTextEdit="1"/>
          </p:cNvSpPr>
          <p:nvPr>
            <p:ph type="sldImg"/>
          </p:nvPr>
        </p:nvSpPr>
        <p:spPr/>
      </p:sp>
      <p:sp>
        <p:nvSpPr>
          <p:cNvPr id="29700" name="备注占位符 2"/>
          <p:cNvSpPr>
            <a:spLocks noGrp="1"/>
          </p:cNvSpPr>
          <p:nvPr>
            <p:ph type="body" idx="1"/>
          </p:nvPr>
        </p:nvSpPr>
        <p:spPr>
          <a:noFill/>
        </p:spPr>
        <p:txBody>
          <a:bodyPr/>
          <a:lstStyle/>
          <a:p>
            <a:pPr eaLnBrk="1" hangingPunct="1"/>
            <a:endParaRPr lang="zh-CN" altLang="zh-CN" smtClean="0"/>
          </a:p>
        </p:txBody>
      </p:sp>
      <p:sp>
        <p:nvSpPr>
          <p:cNvPr id="29701"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buFont typeface="Arial" panose="020B0604020202020204" pitchFamily="34" charset="0"/>
              <a:buNone/>
            </a:pPr>
            <a:fld id="{64BEADFC-29C5-4B05-91A5-277CE13BEE3C}" type="slidenum">
              <a:rPr lang="en-US" altLang="zh-CN" sz="1200" b="1"/>
              <a:t>15</a:t>
            </a:fld>
            <a:endParaRPr lang="en-US" altLang="zh-CN" sz="1200" b="1"/>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F3BB5F3C-9A6E-41A5-8B53-30BE8D7A86BF}" type="slidenum">
              <a:rPr lang="en-US" altLang="zh-CN"/>
              <a:t>16</a:t>
            </a:fld>
            <a:endParaRPr lang="en-US" altLang="zh-CN"/>
          </a:p>
        </p:txBody>
      </p:sp>
      <p:sp>
        <p:nvSpPr>
          <p:cNvPr id="31747" name="幻灯片图像占位符 1"/>
          <p:cNvSpPr>
            <a:spLocks noGrp="1" noRot="1" noChangeAspect="1" noTextEdit="1"/>
          </p:cNvSpPr>
          <p:nvPr>
            <p:ph type="sldImg"/>
          </p:nvPr>
        </p:nvSpPr>
        <p:spPr/>
      </p:sp>
      <p:sp>
        <p:nvSpPr>
          <p:cNvPr id="31748" name="备注占位符 2"/>
          <p:cNvSpPr>
            <a:spLocks noGrp="1"/>
          </p:cNvSpPr>
          <p:nvPr>
            <p:ph type="body" idx="1"/>
          </p:nvPr>
        </p:nvSpPr>
        <p:spPr>
          <a:noFill/>
        </p:spPr>
        <p:txBody>
          <a:bodyPr/>
          <a:lstStyle/>
          <a:p>
            <a:pPr eaLnBrk="1" hangingPunct="1"/>
            <a:endParaRPr lang="zh-CN" altLang="zh-CN" smtClean="0"/>
          </a:p>
        </p:txBody>
      </p:sp>
      <p:sp>
        <p:nvSpPr>
          <p:cNvPr id="31749"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buFont typeface="Arial" panose="020B0604020202020204" pitchFamily="34" charset="0"/>
              <a:buNone/>
            </a:pPr>
            <a:fld id="{D622858E-D660-4DE2-84B0-9893F259D67B}" type="slidenum">
              <a:rPr lang="en-US" altLang="zh-CN" sz="1200" b="1"/>
              <a:t>16</a:t>
            </a:fld>
            <a:endParaRPr lang="en-US" altLang="zh-CN" sz="1200" b="1"/>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B3C971A9-3756-4AE1-A7E8-0EBC8F1F23A9}" type="slidenum">
              <a:rPr lang="en-US" altLang="zh-CN"/>
              <a:t>17</a:t>
            </a:fld>
            <a:endParaRPr lang="en-US" altLang="zh-CN"/>
          </a:p>
        </p:txBody>
      </p:sp>
      <p:sp>
        <p:nvSpPr>
          <p:cNvPr id="33795" name="幻灯片图像占位符 1"/>
          <p:cNvSpPr>
            <a:spLocks noGrp="1" noRot="1" noChangeAspect="1" noTextEdit="1"/>
          </p:cNvSpPr>
          <p:nvPr>
            <p:ph type="sldImg"/>
          </p:nvPr>
        </p:nvSpPr>
        <p:spPr/>
      </p:sp>
      <p:sp>
        <p:nvSpPr>
          <p:cNvPr id="33796" name="备注占位符 2"/>
          <p:cNvSpPr>
            <a:spLocks noGrp="1"/>
          </p:cNvSpPr>
          <p:nvPr>
            <p:ph type="body" idx="1"/>
          </p:nvPr>
        </p:nvSpPr>
        <p:spPr>
          <a:noFill/>
        </p:spPr>
        <p:txBody>
          <a:bodyPr/>
          <a:lstStyle/>
          <a:p>
            <a:pPr eaLnBrk="1" hangingPunct="1"/>
            <a:endParaRPr lang="zh-CN" altLang="zh-CN" smtClean="0"/>
          </a:p>
        </p:txBody>
      </p:sp>
      <p:sp>
        <p:nvSpPr>
          <p:cNvPr id="33797"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buFont typeface="Arial" panose="020B0604020202020204" pitchFamily="34" charset="0"/>
              <a:buNone/>
            </a:pPr>
            <a:fld id="{3ED05B1B-BAC1-4D5F-BE26-3A85109EDD2B}" type="slidenum">
              <a:rPr lang="en-US" altLang="zh-CN" sz="1200" b="1"/>
              <a:t>17</a:t>
            </a:fld>
            <a:endParaRPr lang="en-US" altLang="zh-CN" sz="1200" b="1"/>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CB19AFD6-A744-4E95-A982-0E5F7C837375}" type="slidenum">
              <a:rPr lang="en-US" altLang="zh-CN"/>
              <a:t>19</a:t>
            </a:fld>
            <a:endParaRPr lang="en-US" altLang="zh-CN"/>
          </a:p>
        </p:txBody>
      </p:sp>
      <p:sp>
        <p:nvSpPr>
          <p:cNvPr id="36867" name="幻灯片图像占位符 1"/>
          <p:cNvSpPr>
            <a:spLocks noGrp="1" noRot="1" noChangeAspect="1" noTextEdit="1"/>
          </p:cNvSpPr>
          <p:nvPr>
            <p:ph type="sldImg"/>
          </p:nvPr>
        </p:nvSpPr>
        <p:spPr/>
      </p:sp>
      <p:sp>
        <p:nvSpPr>
          <p:cNvPr id="36868" name="备注占位符 2"/>
          <p:cNvSpPr>
            <a:spLocks noGrp="1"/>
          </p:cNvSpPr>
          <p:nvPr>
            <p:ph type="body" idx="1"/>
          </p:nvPr>
        </p:nvSpPr>
        <p:spPr>
          <a:noFill/>
        </p:spPr>
        <p:txBody>
          <a:bodyPr/>
          <a:lstStyle/>
          <a:p>
            <a:pPr eaLnBrk="1" hangingPunct="1"/>
            <a:endParaRPr lang="zh-CN" altLang="zh-CN" smtClean="0"/>
          </a:p>
        </p:txBody>
      </p:sp>
      <p:sp>
        <p:nvSpPr>
          <p:cNvPr id="36869"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buFont typeface="Arial" panose="020B0604020202020204" pitchFamily="34" charset="0"/>
              <a:buNone/>
            </a:pPr>
            <a:fld id="{D1193CA5-8DF4-42A3-A9EE-A323553AAB23}" type="slidenum">
              <a:rPr lang="en-US" altLang="zh-CN" sz="1200" b="1"/>
              <a:t>19</a:t>
            </a:fld>
            <a:endParaRPr lang="en-US" altLang="zh-CN" sz="1200" b="1"/>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80E6626-AC6B-41FC-9898-23B6A7FBD65D}" type="slidenum">
              <a:rPr lang="en-US" altLang="zh-CN"/>
              <a:t>2</a:t>
            </a:fld>
            <a:endParaRPr lang="en-US" altLang="zh-CN"/>
          </a:p>
        </p:txBody>
      </p:sp>
      <p:sp>
        <p:nvSpPr>
          <p:cNvPr id="7171" name="幻灯片图像占位符 1"/>
          <p:cNvSpPr>
            <a:spLocks noGrp="1" noRot="1" noChangeAspect="1" noTextEdit="1"/>
          </p:cNvSpPr>
          <p:nvPr>
            <p:ph type="sldImg"/>
          </p:nvPr>
        </p:nvSpPr>
        <p:spPr/>
      </p:sp>
      <p:sp>
        <p:nvSpPr>
          <p:cNvPr id="7172" name="备注占位符 2"/>
          <p:cNvSpPr>
            <a:spLocks noGrp="1"/>
          </p:cNvSpPr>
          <p:nvPr>
            <p:ph type="body" idx="1"/>
          </p:nvPr>
        </p:nvSpPr>
        <p:spPr>
          <a:noFill/>
        </p:spPr>
        <p:txBody>
          <a:bodyPr/>
          <a:lstStyle/>
          <a:p>
            <a:pPr eaLnBrk="1" hangingPunct="1"/>
            <a:endParaRPr lang="zh-CN" altLang="zh-CN" smtClean="0"/>
          </a:p>
        </p:txBody>
      </p:sp>
      <p:sp>
        <p:nvSpPr>
          <p:cNvPr id="7173"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buFont typeface="Arial" panose="020B0604020202020204" pitchFamily="34" charset="0"/>
              <a:buNone/>
            </a:pPr>
            <a:fld id="{C7C61BC5-08F2-420F-ABA4-08566C220D88}" type="slidenum">
              <a:rPr lang="en-US" altLang="zh-CN" sz="1200" b="1"/>
              <a:t>2</a:t>
            </a:fld>
            <a:endParaRPr lang="en-US" altLang="zh-CN" sz="1200" b="1"/>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D24F2F76-BDC4-4571-AE45-1F04CC7B2325}" type="slidenum">
              <a:rPr lang="en-US" altLang="zh-CN"/>
              <a:t>3</a:t>
            </a:fld>
            <a:endParaRPr lang="en-US" altLang="zh-CN"/>
          </a:p>
        </p:txBody>
      </p:sp>
      <p:sp>
        <p:nvSpPr>
          <p:cNvPr id="9219" name="幻灯片图像占位符 1"/>
          <p:cNvSpPr>
            <a:spLocks noGrp="1" noRot="1" noChangeAspect="1" noTextEdit="1"/>
          </p:cNvSpPr>
          <p:nvPr>
            <p:ph type="sldImg"/>
          </p:nvPr>
        </p:nvSpPr>
        <p:spPr/>
      </p:sp>
      <p:sp>
        <p:nvSpPr>
          <p:cNvPr id="9220" name="备注占位符 2"/>
          <p:cNvSpPr>
            <a:spLocks noGrp="1"/>
          </p:cNvSpPr>
          <p:nvPr>
            <p:ph type="body" idx="1"/>
          </p:nvPr>
        </p:nvSpPr>
        <p:spPr>
          <a:noFill/>
        </p:spPr>
        <p:txBody>
          <a:bodyPr/>
          <a:lstStyle/>
          <a:p>
            <a:pPr eaLnBrk="1" hangingPunct="1"/>
            <a:endParaRPr lang="zh-CN" altLang="zh-CN" smtClean="0"/>
          </a:p>
        </p:txBody>
      </p:sp>
      <p:sp>
        <p:nvSpPr>
          <p:cNvPr id="9221"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buFont typeface="Arial" panose="020B0604020202020204" pitchFamily="34" charset="0"/>
              <a:buNone/>
            </a:pPr>
            <a:fld id="{F69C112F-F16E-4D33-B985-C0D83F2869F1}" type="slidenum">
              <a:rPr lang="en-US" altLang="zh-CN" sz="1200" b="1"/>
              <a:t>3</a:t>
            </a:fld>
            <a:endParaRPr lang="en-US" altLang="zh-CN" sz="1200" b="1"/>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7CEB47A7-20B1-4507-92D9-3D6A92EEFA6C}" type="slidenum">
              <a:rPr lang="en-US" altLang="zh-CN"/>
              <a:t>4</a:t>
            </a:fld>
            <a:endParaRPr lang="en-US" altLang="zh-CN"/>
          </a:p>
        </p:txBody>
      </p:sp>
      <p:sp>
        <p:nvSpPr>
          <p:cNvPr id="11267" name="幻灯片图像占位符 1"/>
          <p:cNvSpPr>
            <a:spLocks noGrp="1" noRot="1" noChangeAspect="1" noTextEdit="1"/>
          </p:cNvSpPr>
          <p:nvPr>
            <p:ph type="sldImg"/>
          </p:nvPr>
        </p:nvSpPr>
        <p:spPr/>
      </p:sp>
      <p:sp>
        <p:nvSpPr>
          <p:cNvPr id="11268" name="备注占位符 2"/>
          <p:cNvSpPr>
            <a:spLocks noGrp="1"/>
          </p:cNvSpPr>
          <p:nvPr>
            <p:ph type="body" idx="1"/>
          </p:nvPr>
        </p:nvSpPr>
        <p:spPr>
          <a:noFill/>
        </p:spPr>
        <p:txBody>
          <a:bodyPr/>
          <a:lstStyle/>
          <a:p>
            <a:pPr eaLnBrk="1" hangingPunct="1"/>
            <a:endParaRPr lang="zh-CN" altLang="zh-CN" dirty="0" smtClean="0"/>
          </a:p>
        </p:txBody>
      </p:sp>
      <p:sp>
        <p:nvSpPr>
          <p:cNvPr id="11269"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buFont typeface="Arial" panose="020B0604020202020204" pitchFamily="34" charset="0"/>
              <a:buNone/>
            </a:pPr>
            <a:fld id="{433ADD90-6087-4C80-B4D0-4F336130D4CA}" type="slidenum">
              <a:rPr lang="en-US" altLang="zh-CN" sz="1200" b="1"/>
              <a:t>4</a:t>
            </a:fld>
            <a:endParaRPr lang="en-US" altLang="zh-CN" sz="1200" b="1"/>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734A022F-1D6D-496F-A422-D10863C2BC50}" type="slidenum">
              <a:rPr lang="en-US" altLang="zh-CN"/>
              <a:t>5</a:t>
            </a:fld>
            <a:endParaRPr lang="en-US" altLang="zh-CN"/>
          </a:p>
        </p:txBody>
      </p:sp>
      <p:sp>
        <p:nvSpPr>
          <p:cNvPr id="13315" name="幻灯片图像占位符 1"/>
          <p:cNvSpPr>
            <a:spLocks noGrp="1" noRot="1" noChangeAspect="1" noTextEdit="1"/>
          </p:cNvSpPr>
          <p:nvPr>
            <p:ph type="sldImg"/>
          </p:nvPr>
        </p:nvSpPr>
        <p:spPr/>
      </p:sp>
      <p:sp>
        <p:nvSpPr>
          <p:cNvPr id="13316" name="备注占位符 2"/>
          <p:cNvSpPr>
            <a:spLocks noGrp="1"/>
          </p:cNvSpPr>
          <p:nvPr>
            <p:ph type="body" idx="1"/>
          </p:nvPr>
        </p:nvSpPr>
        <p:spPr>
          <a:noFill/>
        </p:spPr>
        <p:txBody>
          <a:bodyPr/>
          <a:lstStyle/>
          <a:p>
            <a:pPr eaLnBrk="1" hangingPunct="1"/>
            <a:endParaRPr lang="zh-CN" altLang="zh-CN" smtClean="0"/>
          </a:p>
        </p:txBody>
      </p:sp>
      <p:sp>
        <p:nvSpPr>
          <p:cNvPr id="13317"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buFont typeface="Arial" panose="020B0604020202020204" pitchFamily="34" charset="0"/>
              <a:buNone/>
            </a:pPr>
            <a:fld id="{BFA87804-E008-41DA-813E-66E4A1ED7926}" type="slidenum">
              <a:rPr lang="en-US" altLang="zh-CN" sz="1200" b="1"/>
              <a:t>5</a:t>
            </a:fld>
            <a:endParaRPr lang="en-US" altLang="zh-CN" sz="1200" b="1"/>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34BFE880-E6C2-4F03-988C-31F2821BCB98}" type="slidenum">
              <a:rPr lang="en-US" altLang="zh-CN"/>
              <a:t>7</a:t>
            </a:fld>
            <a:endParaRPr lang="en-US" altLang="zh-CN"/>
          </a:p>
        </p:txBody>
      </p:sp>
      <p:sp>
        <p:nvSpPr>
          <p:cNvPr id="16387" name="幻灯片图像占位符 1"/>
          <p:cNvSpPr>
            <a:spLocks noGrp="1" noRot="1" noChangeAspect="1" noTextEdit="1"/>
          </p:cNvSpPr>
          <p:nvPr>
            <p:ph type="sldImg"/>
          </p:nvPr>
        </p:nvSpPr>
        <p:spPr/>
      </p:sp>
      <p:sp>
        <p:nvSpPr>
          <p:cNvPr id="16388" name="备注占位符 2"/>
          <p:cNvSpPr>
            <a:spLocks noGrp="1"/>
          </p:cNvSpPr>
          <p:nvPr>
            <p:ph type="body" idx="1"/>
          </p:nvPr>
        </p:nvSpPr>
        <p:spPr>
          <a:noFill/>
        </p:spPr>
        <p:txBody>
          <a:bodyPr/>
          <a:lstStyle/>
          <a:p>
            <a:pPr eaLnBrk="1" hangingPunct="1"/>
            <a:endParaRPr lang="zh-CN" altLang="zh-CN" smtClean="0"/>
          </a:p>
        </p:txBody>
      </p:sp>
      <p:sp>
        <p:nvSpPr>
          <p:cNvPr id="16389"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buFont typeface="Arial" panose="020B0604020202020204" pitchFamily="34" charset="0"/>
              <a:buNone/>
            </a:pPr>
            <a:fld id="{7BD34C82-73BB-4E6E-B1CA-D661577FF1F9}" type="slidenum">
              <a:rPr lang="en-US" altLang="zh-CN" sz="1200" b="1"/>
              <a:t>7</a:t>
            </a:fld>
            <a:endParaRPr lang="en-US" altLang="zh-CN" sz="1200" b="1"/>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432A0F77-909D-4276-AC42-84798BC6A4BE}" type="slidenum">
              <a:rPr lang="en-US" altLang="zh-CN"/>
              <a:t>8</a:t>
            </a:fld>
            <a:endParaRPr lang="en-US" altLang="zh-CN"/>
          </a:p>
        </p:txBody>
      </p:sp>
      <p:sp>
        <p:nvSpPr>
          <p:cNvPr id="18435" name="幻灯片图像占位符 1"/>
          <p:cNvSpPr>
            <a:spLocks noGrp="1" noRot="1" noChangeAspect="1" noTextEdit="1"/>
          </p:cNvSpPr>
          <p:nvPr>
            <p:ph type="sldImg"/>
          </p:nvPr>
        </p:nvSpPr>
        <p:spPr/>
      </p:sp>
      <p:sp>
        <p:nvSpPr>
          <p:cNvPr id="18436" name="备注占位符 2"/>
          <p:cNvSpPr>
            <a:spLocks noGrp="1"/>
          </p:cNvSpPr>
          <p:nvPr>
            <p:ph type="body" idx="1"/>
          </p:nvPr>
        </p:nvSpPr>
        <p:spPr>
          <a:noFill/>
        </p:spPr>
        <p:txBody>
          <a:bodyPr/>
          <a:lstStyle/>
          <a:p>
            <a:pPr eaLnBrk="1" hangingPunct="1"/>
            <a:endParaRPr lang="zh-CN" altLang="zh-CN" smtClean="0"/>
          </a:p>
        </p:txBody>
      </p:sp>
      <p:sp>
        <p:nvSpPr>
          <p:cNvPr id="18437"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buFont typeface="Arial" panose="020B0604020202020204" pitchFamily="34" charset="0"/>
              <a:buNone/>
            </a:pPr>
            <a:fld id="{D8CD162C-B4DD-457C-B008-21AC6E6643C6}" type="slidenum">
              <a:rPr lang="en-US" altLang="zh-CN" sz="1200" b="1"/>
              <a:t>8</a:t>
            </a:fld>
            <a:endParaRPr lang="en-US" altLang="zh-CN" sz="1200" b="1"/>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E228ABFB-10D9-41B1-BF89-E1DA799254C0}" type="slidenum">
              <a:rPr lang="en-US" altLang="zh-CN"/>
              <a:t>11</a:t>
            </a:fld>
            <a:endParaRPr lang="en-US" altLang="zh-CN"/>
          </a:p>
        </p:txBody>
      </p:sp>
      <p:sp>
        <p:nvSpPr>
          <p:cNvPr id="22531" name="幻灯片图像占位符 1"/>
          <p:cNvSpPr>
            <a:spLocks noGrp="1" noRot="1" noChangeAspect="1" noTextEdit="1"/>
          </p:cNvSpPr>
          <p:nvPr>
            <p:ph type="sldImg"/>
          </p:nvPr>
        </p:nvSpPr>
        <p:spPr/>
      </p:sp>
      <p:sp>
        <p:nvSpPr>
          <p:cNvPr id="22532" name="备注占位符 2"/>
          <p:cNvSpPr>
            <a:spLocks noGrp="1"/>
          </p:cNvSpPr>
          <p:nvPr>
            <p:ph type="body" idx="1"/>
          </p:nvPr>
        </p:nvSpPr>
        <p:spPr>
          <a:noFill/>
        </p:spPr>
        <p:txBody>
          <a:bodyPr/>
          <a:lstStyle/>
          <a:p>
            <a:pPr eaLnBrk="1" hangingPunct="1"/>
            <a:endParaRPr lang="zh-CN" altLang="zh-CN" smtClean="0"/>
          </a:p>
        </p:txBody>
      </p:sp>
      <p:sp>
        <p:nvSpPr>
          <p:cNvPr id="22533"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buFont typeface="Arial" panose="020B0604020202020204" pitchFamily="34" charset="0"/>
              <a:buNone/>
            </a:pPr>
            <a:fld id="{C0E6C60C-3185-4CCE-A0EA-27E10D4E43AE}" type="slidenum">
              <a:rPr lang="en-US" altLang="zh-CN" sz="1200" b="1"/>
              <a:t>11</a:t>
            </a:fld>
            <a:endParaRPr lang="en-US" altLang="zh-CN" sz="1200" b="1"/>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394399C0-7438-4D51-A832-091F85610296}" type="slidenum">
              <a:rPr lang="en-US" altLang="zh-CN"/>
              <a:t>12</a:t>
            </a:fld>
            <a:endParaRPr lang="en-US" altLang="zh-CN"/>
          </a:p>
        </p:txBody>
      </p:sp>
      <p:sp>
        <p:nvSpPr>
          <p:cNvPr id="24579" name="幻灯片图像占位符 1"/>
          <p:cNvSpPr>
            <a:spLocks noGrp="1" noRot="1" noChangeAspect="1" noTextEdit="1"/>
          </p:cNvSpPr>
          <p:nvPr>
            <p:ph type="sldImg"/>
          </p:nvPr>
        </p:nvSpPr>
        <p:spPr/>
      </p:sp>
      <p:sp>
        <p:nvSpPr>
          <p:cNvPr id="24580" name="备注占位符 2"/>
          <p:cNvSpPr>
            <a:spLocks noGrp="1"/>
          </p:cNvSpPr>
          <p:nvPr>
            <p:ph type="body" idx="1"/>
          </p:nvPr>
        </p:nvSpPr>
        <p:spPr>
          <a:noFill/>
        </p:spPr>
        <p:txBody>
          <a:bodyPr/>
          <a:lstStyle/>
          <a:p>
            <a:pPr eaLnBrk="1" hangingPunct="1"/>
            <a:endParaRPr lang="zh-CN" altLang="zh-CN" smtClean="0"/>
          </a:p>
        </p:txBody>
      </p:sp>
      <p:sp>
        <p:nvSpPr>
          <p:cNvPr id="24581"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buFont typeface="Arial" panose="020B0604020202020204" pitchFamily="34" charset="0"/>
              <a:buNone/>
            </a:pPr>
            <a:fld id="{8C26B455-223A-4A6C-977D-B4E68BC0AAD3}" type="slidenum">
              <a:rPr lang="en-US" altLang="zh-CN" sz="1200" b="1"/>
              <a:t>12</a:t>
            </a:fld>
            <a:endParaRPr lang="en-US" altLang="zh-CN" sz="1200" b="1"/>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fld id="{6644498E-B129-4343-8A87-AFC55D07CB0F}"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fld id="{536D8E16-728D-475A-A070-2F9200884705}"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fld id="{1038192A-DC7F-4CE5-B78C-1F5B9B6F6C83}"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fld id="{A93CA5B6-3428-43F6-B301-739B99114460}"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fld id="{82087749-8FFB-4C97-9420-6F722450B95F}"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p:txBody>
          <a:bodyPr/>
          <a:lstStyle>
            <a:lvl1pPr>
              <a:defRPr/>
            </a:lvl1pPr>
          </a:lstStyle>
          <a:p>
            <a:fld id="{86B6E272-8991-447D-B119-3413D1395AD6}"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p:txBody>
          <a:bodyPr/>
          <a:lstStyle>
            <a:lvl1pPr>
              <a:defRPr/>
            </a:lvl1pPr>
          </a:lstStyle>
          <a:p>
            <a:fld id="{13EC0DA4-F974-4062-8B87-9C2C83A8EFE9}"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p:txBody>
          <a:bodyPr/>
          <a:lstStyle>
            <a:lvl1pPr>
              <a:defRPr/>
            </a:lvl1pPr>
          </a:lstStyle>
          <a:p>
            <a:fld id="{74E988BD-83BE-4A13-8CE4-B9E0DECB308D}"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fld id="{D2C25A39-B156-40E1-AA06-81215BD87B6B}"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fld id="{CCA14C88-9DF7-4523-881C-18D98B07119D}"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400" smtClean="0"/>
            </a:lvl1pPr>
          </a:lstStyle>
          <a:p>
            <a:pPr>
              <a:defRPr/>
            </a:pPr>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1" hangingPunct="1">
              <a:defRPr sz="1400" smtClean="0"/>
            </a:lvl1pPr>
          </a:lstStyle>
          <a:p>
            <a:pPr>
              <a:defRPr/>
            </a:pPr>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400"/>
            </a:lvl1pPr>
          </a:lstStyle>
          <a:p>
            <a:fld id="{2FEB90B0-BEE0-487B-BA08-55DA35384F7F}"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slide" Target="slide10.xml"/><Relationship Id="rId3" Type="http://schemas.openxmlformats.org/officeDocument/2006/relationships/slide" Target="slide13.xml"/><Relationship Id="rId7" Type="http://schemas.openxmlformats.org/officeDocument/2006/relationships/slide" Target="slide2.xml"/><Relationship Id="rId12" Type="http://schemas.openxmlformats.org/officeDocument/2006/relationships/slide" Target="slide6.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slide" Target="slide11.xml"/><Relationship Id="rId11" Type="http://schemas.openxmlformats.org/officeDocument/2006/relationships/image" Target="../media/image8.png"/><Relationship Id="rId5" Type="http://schemas.openxmlformats.org/officeDocument/2006/relationships/image" Target="../media/image4.png"/><Relationship Id="rId10" Type="http://schemas.openxmlformats.org/officeDocument/2006/relationships/image" Target="../media/image7.png"/><Relationship Id="rId4" Type="http://schemas.openxmlformats.org/officeDocument/2006/relationships/image" Target="../media/image3.png"/><Relationship Id="rId9" Type="http://schemas.openxmlformats.org/officeDocument/2006/relationships/image" Target="../media/image6.png"/></Relationships>
</file>

<file path=ppt/slides/_rels/slide10.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13.xml"/><Relationship Id="rId7"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21.emf"/><Relationship Id="rId5" Type="http://schemas.openxmlformats.org/officeDocument/2006/relationships/oleObject" Target="../embeddings/oleObject4.bin"/><Relationship Id="rId4" Type="http://schemas.openxmlformats.org/officeDocument/2006/relationships/image" Target="../media/image3.png"/><Relationship Id="rId9" Type="http://schemas.openxmlformats.org/officeDocument/2006/relationships/slide" Target="slide6.xml"/></Relationships>
</file>

<file path=ppt/slides/_rels/slide11.xml.rels><?xml version="1.0" encoding="UTF-8" standalone="yes"?>
<Relationships xmlns="http://schemas.openxmlformats.org/package/2006/relationships"><Relationship Id="rId8" Type="http://schemas.openxmlformats.org/officeDocument/2006/relationships/image" Target="../media/image22.emf"/><Relationship Id="rId3" Type="http://schemas.openxmlformats.org/officeDocument/2006/relationships/notesSlide" Target="../notesSlides/notesSlide8.xml"/><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8.png"/><Relationship Id="rId11" Type="http://schemas.openxmlformats.org/officeDocument/2006/relationships/slide" Target="slide6.xml"/><Relationship Id="rId5" Type="http://schemas.openxmlformats.org/officeDocument/2006/relationships/image" Target="../media/image3.png"/><Relationship Id="rId10" Type="http://schemas.openxmlformats.org/officeDocument/2006/relationships/slide" Target="slide2.xml"/><Relationship Id="rId4" Type="http://schemas.openxmlformats.org/officeDocument/2006/relationships/slide" Target="slide13.xml"/><Relationship Id="rId9" Type="http://schemas.openxmlformats.org/officeDocument/2006/relationships/image" Target="../media/image10.png"/></Relationships>
</file>

<file path=ppt/slides/_rels/slide12.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slide" Target="slide13.xml"/><Relationship Id="rId7" Type="http://schemas.openxmlformats.org/officeDocument/2006/relationships/slide" Target="slide2.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20.png"/><Relationship Id="rId10" Type="http://schemas.openxmlformats.org/officeDocument/2006/relationships/image" Target="../media/image12.jpeg"/><Relationship Id="rId4" Type="http://schemas.openxmlformats.org/officeDocument/2006/relationships/image" Target="../media/image3.png"/><Relationship Id="rId9" Type="http://schemas.openxmlformats.org/officeDocument/2006/relationships/hyperlink" Target="http://www.kejianyuan.com/" TargetMode="External"/></Relationships>
</file>

<file path=ppt/slides/_rels/slide13.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image" Target="../media/image3.png"/><Relationship Id="rId7" Type="http://schemas.openxmlformats.org/officeDocument/2006/relationships/slide" Target="slide2.xml"/><Relationship Id="rId2" Type="http://schemas.openxmlformats.org/officeDocument/2006/relationships/slide" Target="slide13.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file:///C:\Documents%20and%20Settings\Administrator\&#26700;&#38754;\LY141.EPS" TargetMode="External"/><Relationship Id="rId4" Type="http://schemas.openxmlformats.org/officeDocument/2006/relationships/image" Target="../media/image23.w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10.xml"/><Relationship Id="rId7" Type="http://schemas.openxmlformats.org/officeDocument/2006/relationships/image" Target="../media/image18.png"/><Relationship Id="rId12" Type="http://schemas.openxmlformats.org/officeDocument/2006/relationships/slide" Target="slide6.xm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7.png"/><Relationship Id="rId11" Type="http://schemas.openxmlformats.org/officeDocument/2006/relationships/slide" Target="slide2.xml"/><Relationship Id="rId5" Type="http://schemas.openxmlformats.org/officeDocument/2006/relationships/image" Target="../media/image3.png"/><Relationship Id="rId10" Type="http://schemas.openxmlformats.org/officeDocument/2006/relationships/image" Target="../media/image10.png"/><Relationship Id="rId4" Type="http://schemas.openxmlformats.org/officeDocument/2006/relationships/slide" Target="slide13.xml"/><Relationship Id="rId9" Type="http://schemas.openxmlformats.org/officeDocument/2006/relationships/image" Target="../media/image24.emf"/></Relationships>
</file>

<file path=ppt/slides/_rels/slide15.xml.rels><?xml version="1.0" encoding="UTF-8" standalone="yes"?>
<Relationships xmlns="http://schemas.openxmlformats.org/package/2006/relationships"><Relationship Id="rId8" Type="http://schemas.openxmlformats.org/officeDocument/2006/relationships/image" Target="../media/image25.emf"/><Relationship Id="rId3" Type="http://schemas.openxmlformats.org/officeDocument/2006/relationships/notesSlide" Target="../notesSlides/notesSlide11.xml"/><Relationship Id="rId7"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26.png"/><Relationship Id="rId11" Type="http://schemas.openxmlformats.org/officeDocument/2006/relationships/slide" Target="slide6.xml"/><Relationship Id="rId5" Type="http://schemas.openxmlformats.org/officeDocument/2006/relationships/image" Target="../media/image3.png"/><Relationship Id="rId10" Type="http://schemas.openxmlformats.org/officeDocument/2006/relationships/slide" Target="slide2.xml"/><Relationship Id="rId4" Type="http://schemas.openxmlformats.org/officeDocument/2006/relationships/slide" Target="slide13.xml"/><Relationship Id="rId9" Type="http://schemas.openxmlformats.org/officeDocument/2006/relationships/image" Target="../media/image10.png"/></Relationships>
</file>

<file path=ppt/slides/_rels/slide16.xml.rels><?xml version="1.0" encoding="UTF-8" standalone="yes"?>
<Relationships xmlns="http://schemas.openxmlformats.org/package/2006/relationships"><Relationship Id="rId8" Type="http://schemas.openxmlformats.org/officeDocument/2006/relationships/image" Target="../media/image27.emf"/><Relationship Id="rId3" Type="http://schemas.openxmlformats.org/officeDocument/2006/relationships/notesSlide" Target="../notesSlides/notesSlide12.xml"/><Relationship Id="rId7"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26.png"/><Relationship Id="rId11" Type="http://schemas.openxmlformats.org/officeDocument/2006/relationships/slide" Target="slide6.xml"/><Relationship Id="rId5" Type="http://schemas.openxmlformats.org/officeDocument/2006/relationships/image" Target="../media/image3.png"/><Relationship Id="rId10" Type="http://schemas.openxmlformats.org/officeDocument/2006/relationships/slide" Target="slide2.xml"/><Relationship Id="rId4" Type="http://schemas.openxmlformats.org/officeDocument/2006/relationships/slide" Target="slide13.xml"/><Relationship Id="rId9" Type="http://schemas.openxmlformats.org/officeDocument/2006/relationships/image" Target="../media/image10.png"/></Relationships>
</file>

<file path=ppt/slides/_rels/slide17.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slide" Target="slide13.xml"/><Relationship Id="rId7" Type="http://schemas.openxmlformats.org/officeDocument/2006/relationships/slide" Target="slide2.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20.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13.xml"/><Relationship Id="rId7"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28.emf"/><Relationship Id="rId5" Type="http://schemas.openxmlformats.org/officeDocument/2006/relationships/oleObject" Target="../embeddings/oleObject9.bin"/><Relationship Id="rId4" Type="http://schemas.openxmlformats.org/officeDocument/2006/relationships/image" Target="../media/image3.png"/><Relationship Id="rId9" Type="http://schemas.openxmlformats.org/officeDocument/2006/relationships/slide" Target="slide6.xml"/></Relationships>
</file>

<file path=ppt/slides/_rels/slide19.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13.xml"/><Relationship Id="rId7"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17.png"/><Relationship Id="rId4" Type="http://schemas.openxmlformats.org/officeDocument/2006/relationships/image" Target="../media/image3.png"/><Relationship Id="rId9" Type="http://schemas.openxmlformats.org/officeDocument/2006/relationships/slide" Target="slide6.xml"/></Relationships>
</file>

<file path=ppt/slides/_rels/slide2.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slide" Target="slide13.xml"/><Relationship Id="rId7" Type="http://schemas.openxmlformats.org/officeDocument/2006/relationships/slide" Target="slide2.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13.xml"/><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file:///C:\Documents%20and%20Settings\Administrator\&#26700;&#38754;\LY26.EPS" TargetMode="External"/><Relationship Id="rId11" Type="http://schemas.openxmlformats.org/officeDocument/2006/relationships/image" Target="../media/image12.jpeg"/><Relationship Id="rId5" Type="http://schemas.openxmlformats.org/officeDocument/2006/relationships/image" Target="../media/image11.wmf"/><Relationship Id="rId10" Type="http://schemas.openxmlformats.org/officeDocument/2006/relationships/hyperlink" Target="http://www.kejianyuan.com/" TargetMode="External"/><Relationship Id="rId4" Type="http://schemas.openxmlformats.org/officeDocument/2006/relationships/image" Target="../media/image3.png"/><Relationship Id="rId9" Type="http://schemas.openxmlformats.org/officeDocument/2006/relationships/slide" Target="slide6.xml"/></Relationships>
</file>

<file path=ppt/slides/_rels/slide4.xml.rels><?xml version="1.0" encoding="UTF-8" standalone="yes"?>
<Relationships xmlns="http://schemas.openxmlformats.org/package/2006/relationships"><Relationship Id="rId3" Type="http://schemas.openxmlformats.org/officeDocument/2006/relationships/slide" Target="slide13.xml"/><Relationship Id="rId7" Type="http://schemas.openxmlformats.org/officeDocument/2006/relationships/slide" Target="slide6.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image" Target="../media/image10.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notesSlide" Target="../notesSlides/notesSlide5.xml"/><Relationship Id="rId7" Type="http://schemas.openxmlformats.org/officeDocument/2006/relationships/image" Target="../media/image13.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3.png"/><Relationship Id="rId10" Type="http://schemas.openxmlformats.org/officeDocument/2006/relationships/slide" Target="slide6.xml"/><Relationship Id="rId4" Type="http://schemas.openxmlformats.org/officeDocument/2006/relationships/slide" Target="slide13.xml"/><Relationship Id="rId9" Type="http://schemas.openxmlformats.org/officeDocument/2006/relationships/slide" Target="slide2.xml"/></Relationships>
</file>

<file path=ppt/slides/_rels/slide6.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image" Target="../media/image3.png"/><Relationship Id="rId7" Type="http://schemas.openxmlformats.org/officeDocument/2006/relationships/image" Target="../media/image10.png"/><Relationship Id="rId2" Type="http://schemas.openxmlformats.org/officeDocument/2006/relationships/slide" Target="slide13.xml"/><Relationship Id="rId1" Type="http://schemas.openxmlformats.org/officeDocument/2006/relationships/slideLayout" Target="../slideLayouts/slideLayout7.xml"/><Relationship Id="rId6" Type="http://schemas.openxmlformats.org/officeDocument/2006/relationships/image" Target="file:///C:\Documents%20and%20Settings\Administrator\&#26700;&#38754;\QQ124.EPS" TargetMode="External"/><Relationship Id="rId5" Type="http://schemas.openxmlformats.org/officeDocument/2006/relationships/image" Target="../media/image15.wmf"/><Relationship Id="rId4" Type="http://schemas.openxmlformats.org/officeDocument/2006/relationships/image" Target="../media/image14.png"/><Relationship Id="rId9" Type="http://schemas.openxmlformats.org/officeDocument/2006/relationships/slide" Target="slide6.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notesSlide" Target="../notesSlides/notesSlide6.xml"/><Relationship Id="rId7" Type="http://schemas.openxmlformats.org/officeDocument/2006/relationships/image" Target="../media/image18.pn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17.png"/><Relationship Id="rId5" Type="http://schemas.openxmlformats.org/officeDocument/2006/relationships/image" Target="../media/image3.png"/><Relationship Id="rId4" Type="http://schemas.openxmlformats.org/officeDocument/2006/relationships/slide" Target="slide13.xml"/><Relationship Id="rId9" Type="http://schemas.openxmlformats.org/officeDocument/2006/relationships/image" Target="../media/image16.emf"/></Relationships>
</file>

<file path=ppt/slides/_rels/slide8.xml.rels><?xml version="1.0" encoding="UTF-8" standalone="yes"?>
<Relationships xmlns="http://schemas.openxmlformats.org/package/2006/relationships"><Relationship Id="rId8" Type="http://schemas.openxmlformats.org/officeDocument/2006/relationships/image" Target="../media/image19.emf"/><Relationship Id="rId3" Type="http://schemas.openxmlformats.org/officeDocument/2006/relationships/notesSlide" Target="../notesSlides/notesSlide7.xml"/><Relationship Id="rId7" Type="http://schemas.openxmlformats.org/officeDocument/2006/relationships/oleObject" Target="../embeddings/oleObject3.bin"/><Relationship Id="rId12" Type="http://schemas.openxmlformats.org/officeDocument/2006/relationships/slide" Target="slide6.xm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8.png"/><Relationship Id="rId11" Type="http://schemas.openxmlformats.org/officeDocument/2006/relationships/slide" Target="slide2.xml"/><Relationship Id="rId5" Type="http://schemas.openxmlformats.org/officeDocument/2006/relationships/image" Target="../media/image3.png"/><Relationship Id="rId10" Type="http://schemas.openxmlformats.org/officeDocument/2006/relationships/image" Target="../media/image10.png"/><Relationship Id="rId4" Type="http://schemas.openxmlformats.org/officeDocument/2006/relationships/slide" Target="slide13.xml"/><Relationship Id="rId9"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3.xml"/><Relationship Id="rId1" Type="http://schemas.openxmlformats.org/officeDocument/2006/relationships/slideLayout" Target="../slideLayouts/slideLayout7.xml"/><Relationship Id="rId6" Type="http://schemas.openxmlformats.org/officeDocument/2006/relationships/slide" Target="slide6.xml"/><Relationship Id="rId5" Type="http://schemas.openxmlformats.org/officeDocument/2006/relationships/slide" Target="slide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5"/>
          <p:cNvSpPr txBox="1">
            <a:spLocks noChangeArrowheads="1"/>
          </p:cNvSpPr>
          <p:nvPr/>
        </p:nvSpPr>
        <p:spPr bwMode="auto">
          <a:xfrm>
            <a:off x="743808" y="1412776"/>
            <a:ext cx="78486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6600" b="1" dirty="0" smtClean="0">
                <a:solidFill>
                  <a:srgbClr val="008000"/>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切</a:t>
            </a:r>
            <a:r>
              <a:rPr lang="zh-CN" altLang="en-US" sz="6600" b="1" dirty="0">
                <a:solidFill>
                  <a:srgbClr val="008000"/>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线的性质和判定</a:t>
            </a:r>
          </a:p>
        </p:txBody>
      </p:sp>
      <p:pic>
        <p:nvPicPr>
          <p:cNvPr id="4099" name="Picture 19">
            <a:hlinkClick r:id="rId3" action="ppaction://hlinksldjump"/>
          </p:cNvPr>
          <p:cNvPicPr>
            <a:picLocks noChangeAspect="1" noChangeArrowheads="1"/>
          </p:cNvPicPr>
          <p:nvPr/>
        </p:nvPicPr>
        <p:blipFill>
          <a:blip r:embed="rId4" cstate="email"/>
          <a:srcRect/>
          <a:stretch>
            <a:fillRect/>
          </a:stretch>
        </p:blipFill>
        <p:spPr bwMode="auto">
          <a:xfrm>
            <a:off x="8440738" y="85725"/>
            <a:ext cx="6318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3" descr="1"/>
          <p:cNvPicPr>
            <a:picLocks noChangeAspect="1" noChangeArrowheads="1"/>
          </p:cNvPicPr>
          <p:nvPr/>
        </p:nvPicPr>
        <p:blipFill>
          <a:blip r:embed="rId5" cstate="email">
            <a:clrChange>
              <a:clrFrom>
                <a:srgbClr val="FDFDFD"/>
              </a:clrFrom>
              <a:clrTo>
                <a:srgbClr val="FDFDFD">
                  <a:alpha val="0"/>
                </a:srgbClr>
              </a:clrTo>
            </a:clrChange>
          </a:blip>
          <a:srcRect/>
          <a:stretch>
            <a:fillRect/>
          </a:stretch>
        </p:blipFill>
        <p:spPr bwMode="auto">
          <a:xfrm>
            <a:off x="6667500" y="2854206"/>
            <a:ext cx="2476500" cy="332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6"/>
          <p:cNvGrpSpPr/>
          <p:nvPr/>
        </p:nvGrpSpPr>
        <p:grpSpPr bwMode="auto">
          <a:xfrm>
            <a:off x="7092950" y="3665736"/>
            <a:ext cx="1803400" cy="482600"/>
            <a:chOff x="4558" y="2659"/>
            <a:chExt cx="1136" cy="304"/>
          </a:xfrm>
        </p:grpSpPr>
        <p:sp>
          <p:nvSpPr>
            <p:cNvPr id="4110" name="Text Box 15">
              <a:hlinkClick r:id="rId6" action="ppaction://hlinksldjump"/>
            </p:cNvPr>
            <p:cNvSpPr txBox="1">
              <a:spLocks noChangeArrowheads="1"/>
            </p:cNvSpPr>
            <p:nvPr/>
          </p:nvSpPr>
          <p:spPr bwMode="auto">
            <a:xfrm rot="-1800000">
              <a:off x="4559" y="2659"/>
              <a:ext cx="113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2400" b="1">
                  <a:ea typeface="时尚中黑简体" pitchFamily="2" charset="-122"/>
                </a:rPr>
                <a:t>考 点 聚 焦</a:t>
              </a:r>
            </a:p>
          </p:txBody>
        </p:sp>
        <p:sp>
          <p:nvSpPr>
            <p:cNvPr id="4111" name="Text Box 14">
              <a:hlinkClick r:id="rId7" action="ppaction://hlinksldjump"/>
            </p:cNvPr>
            <p:cNvSpPr txBox="1">
              <a:spLocks noChangeArrowheads="1"/>
            </p:cNvSpPr>
            <p:nvPr/>
          </p:nvSpPr>
          <p:spPr bwMode="auto">
            <a:xfrm rot="-1800000">
              <a:off x="4558" y="2675"/>
              <a:ext cx="113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2400" b="1">
                  <a:solidFill>
                    <a:srgbClr val="FF0066"/>
                  </a:solidFill>
                  <a:ea typeface="时尚中黑简体" pitchFamily="2" charset="-122"/>
                </a:rPr>
                <a:t>考 点 聚 焦</a:t>
              </a:r>
            </a:p>
          </p:txBody>
        </p:sp>
      </p:grpSp>
      <p:pic>
        <p:nvPicPr>
          <p:cNvPr id="4102" name="Picture 21" descr="2"/>
          <p:cNvPicPr>
            <a:picLocks noChangeAspect="1" noChangeArrowheads="1"/>
          </p:cNvPicPr>
          <p:nvPr/>
        </p:nvPicPr>
        <p:blipFill>
          <a:blip r:embed="rId8" cstate="email">
            <a:clrChange>
              <a:clrFrom>
                <a:srgbClr val="FDFDFD"/>
              </a:clrFrom>
              <a:clrTo>
                <a:srgbClr val="FDFDFD">
                  <a:alpha val="0"/>
                </a:srgbClr>
              </a:clrTo>
            </a:clrChange>
          </a:blip>
          <a:srcRect/>
          <a:stretch>
            <a:fillRect/>
          </a:stretch>
        </p:blipFill>
        <p:spPr bwMode="auto">
          <a:xfrm rot="3707640">
            <a:off x="7164387" y="4508699"/>
            <a:ext cx="487363"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22" descr="2"/>
          <p:cNvPicPr>
            <a:picLocks noChangeAspect="1" noChangeArrowheads="1"/>
          </p:cNvPicPr>
          <p:nvPr/>
        </p:nvPicPr>
        <p:blipFill>
          <a:blip r:embed="rId8" cstate="email">
            <a:clrChange>
              <a:clrFrom>
                <a:srgbClr val="FDFDFD"/>
              </a:clrFrom>
              <a:clrTo>
                <a:srgbClr val="FDFDFD">
                  <a:alpha val="0"/>
                </a:srgbClr>
              </a:clrTo>
            </a:clrChange>
          </a:blip>
          <a:srcRect/>
          <a:stretch>
            <a:fillRect/>
          </a:stretch>
        </p:blipFill>
        <p:spPr bwMode="auto">
          <a:xfrm rot="3232744">
            <a:off x="7812087" y="5588199"/>
            <a:ext cx="487363"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13" descr="1"/>
          <p:cNvPicPr>
            <a:picLocks noChangeAspect="1" noChangeArrowheads="1"/>
          </p:cNvPicPr>
          <p:nvPr/>
        </p:nvPicPr>
        <p:blipFill>
          <a:blip r:embed="rId9" cstate="email">
            <a:clrChange>
              <a:clrFrom>
                <a:srgbClr val="FDFDFD"/>
              </a:clrFrom>
              <a:clrTo>
                <a:srgbClr val="FDFDFD">
                  <a:alpha val="0"/>
                </a:srgbClr>
              </a:clrTo>
            </a:clrChange>
          </a:blip>
          <a:srcRect/>
          <a:stretch>
            <a:fillRect/>
          </a:stretch>
        </p:blipFill>
        <p:spPr bwMode="auto">
          <a:xfrm>
            <a:off x="9525" y="2854523"/>
            <a:ext cx="2533650" cy="332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21" descr="2"/>
          <p:cNvPicPr>
            <a:picLocks noChangeAspect="1" noChangeArrowheads="1"/>
          </p:cNvPicPr>
          <p:nvPr/>
        </p:nvPicPr>
        <p:blipFill>
          <a:blip r:embed="rId10" cstate="email">
            <a:clrChange>
              <a:clrFrom>
                <a:srgbClr val="FDFDFD"/>
              </a:clrFrom>
              <a:clrTo>
                <a:srgbClr val="FDFDFD">
                  <a:alpha val="0"/>
                </a:srgbClr>
              </a:clrTo>
            </a:clrChange>
          </a:blip>
          <a:srcRect/>
          <a:stretch>
            <a:fillRect/>
          </a:stretch>
        </p:blipFill>
        <p:spPr bwMode="auto">
          <a:xfrm rot="3707640" flipV="1">
            <a:off x="1577182" y="4580929"/>
            <a:ext cx="487362"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Picture 22" descr="2"/>
          <p:cNvPicPr>
            <a:picLocks noChangeAspect="1" noChangeArrowheads="1"/>
          </p:cNvPicPr>
          <p:nvPr/>
        </p:nvPicPr>
        <p:blipFill>
          <a:blip r:embed="rId11" cstate="email">
            <a:clrChange>
              <a:clrFrom>
                <a:srgbClr val="FDFDFD"/>
              </a:clrFrom>
              <a:clrTo>
                <a:srgbClr val="FDFDFD">
                  <a:alpha val="0"/>
                </a:srgbClr>
              </a:clrTo>
            </a:clrChange>
          </a:blip>
          <a:srcRect/>
          <a:stretch>
            <a:fillRect/>
          </a:stretch>
        </p:blipFill>
        <p:spPr bwMode="auto">
          <a:xfrm rot="3232744" flipV="1">
            <a:off x="1182688" y="5653286"/>
            <a:ext cx="487362"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20"/>
          <p:cNvGrpSpPr/>
          <p:nvPr/>
        </p:nvGrpSpPr>
        <p:grpSpPr bwMode="auto">
          <a:xfrm rot="3466534">
            <a:off x="335757" y="3655417"/>
            <a:ext cx="1803400" cy="477837"/>
            <a:chOff x="4740" y="3249"/>
            <a:chExt cx="1136" cy="301"/>
          </a:xfrm>
        </p:grpSpPr>
        <p:sp>
          <p:nvSpPr>
            <p:cNvPr id="4108" name="Text Box 18">
              <a:hlinkClick r:id="rId12" action="ppaction://hlinksldjump"/>
            </p:cNvPr>
            <p:cNvSpPr txBox="1">
              <a:spLocks noChangeArrowheads="1"/>
            </p:cNvSpPr>
            <p:nvPr/>
          </p:nvSpPr>
          <p:spPr bwMode="auto">
            <a:xfrm rot="-1800000">
              <a:off x="4741" y="3262"/>
              <a:ext cx="113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2400" b="1">
                  <a:ea typeface="时尚中黑简体" pitchFamily="2" charset="-122"/>
                </a:rPr>
                <a:t>归 类 探 究</a:t>
              </a:r>
            </a:p>
          </p:txBody>
        </p:sp>
        <p:sp>
          <p:nvSpPr>
            <p:cNvPr id="4109" name="Text Box 19">
              <a:hlinkClick r:id="rId13" action="ppaction://hlinksldjump"/>
            </p:cNvPr>
            <p:cNvSpPr txBox="1">
              <a:spLocks noChangeArrowheads="1"/>
            </p:cNvSpPr>
            <p:nvPr/>
          </p:nvSpPr>
          <p:spPr bwMode="auto">
            <a:xfrm rot="-1800000">
              <a:off x="4740" y="3249"/>
              <a:ext cx="113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2400" b="1">
                  <a:solidFill>
                    <a:srgbClr val="FF0066"/>
                  </a:solidFill>
                  <a:ea typeface="时尚中黑简体" pitchFamily="2" charset="-122"/>
                </a:rPr>
                <a:t>归 类 探 究</a:t>
              </a:r>
            </a:p>
          </p:txBody>
        </p:sp>
      </p:grpSp>
      <p:sp>
        <p:nvSpPr>
          <p:cNvPr id="16" name="矩形 15"/>
          <p:cNvSpPr/>
          <p:nvPr/>
        </p:nvSpPr>
        <p:spPr>
          <a:xfrm>
            <a:off x="3020862" y="5514037"/>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500"/>
                                        <p:tgtEl>
                                          <p:spTgt spid="7170"/>
                                        </p:tgtEl>
                                      </p:cBhvr>
                                    </p:animEffect>
                                  </p:childTnLst>
                                </p:cTn>
                              </p:par>
                            </p:childTnLst>
                          </p:cTn>
                        </p:par>
                        <p:par>
                          <p:cTn id="8" fill="hold">
                            <p:stCondLst>
                              <p:cond delay="500"/>
                            </p:stCondLst>
                            <p:childTnLst>
                              <p:par>
                                <p:cTn id="9" presetID="26" presetClass="emph" presetSubtype="0" fill="hold" nodeType="afterEffect">
                                  <p:stCondLst>
                                    <p:cond delay="0"/>
                                  </p:stCondLst>
                                  <p:childTnLst>
                                    <p:animEffect transition="out" filter="fade">
                                      <p:cBhvr>
                                        <p:cTn id="10" dur="1000" tmFilter="0, 0; .2, .5; .8, .5; 1, 0"/>
                                        <p:tgtEl>
                                          <p:spTgt spid="2"/>
                                        </p:tgtEl>
                                      </p:cBhvr>
                                    </p:animEffect>
                                    <p:animScale>
                                      <p:cBhvr>
                                        <p:cTn id="11" dur="500" autoRev="1" fill="hold"/>
                                        <p:tgtEl>
                                          <p:spTgt spid="2"/>
                                        </p:tgtEl>
                                      </p:cBhvr>
                                      <p:by x="105000" y="105000"/>
                                    </p:animScale>
                                  </p:childTnLst>
                                </p:cTn>
                              </p:par>
                            </p:childTnLst>
                          </p:cTn>
                        </p:par>
                        <p:par>
                          <p:cTn id="12" fill="hold">
                            <p:stCondLst>
                              <p:cond delay="1500"/>
                            </p:stCondLst>
                            <p:childTnLst>
                              <p:par>
                                <p:cTn id="13" presetID="26" presetClass="emph" presetSubtype="0" fill="hold" nodeType="afterEffect">
                                  <p:stCondLst>
                                    <p:cond delay="0"/>
                                  </p:stCondLst>
                                  <p:childTnLst>
                                    <p:animEffect transition="out" filter="fade">
                                      <p:cBhvr>
                                        <p:cTn id="14" dur="1000" tmFilter="0, 0; .2, .5; .8, .5; 1, 0"/>
                                        <p:tgtEl>
                                          <p:spTgt spid="3"/>
                                        </p:tgtEl>
                                      </p:cBhvr>
                                    </p:animEffect>
                                    <p:animScale>
                                      <p:cBhvr>
                                        <p:cTn id="15" dur="500" autoRev="1" fill="hold"/>
                                        <p:tgtEl>
                                          <p:spTgt spid="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6"/>
          <p:cNvSpPr txBox="1">
            <a:spLocks noChangeArrowheads="1"/>
          </p:cNvSpPr>
          <p:nvPr/>
        </p:nvSpPr>
        <p:spPr bwMode="auto">
          <a:xfrm>
            <a:off x="706438" y="1143000"/>
            <a:ext cx="1635125" cy="4238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180000" rIns="54000" bIns="180000"/>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ts val="1600"/>
              </a:lnSpc>
              <a:spcBef>
                <a:spcPts val="400"/>
              </a:spcBef>
            </a:pPr>
            <a:endParaRPr lang="zh-CN" altLang="zh-CN" sz="2800">
              <a:latin typeface="Calibri" panose="020F0502020204030204" pitchFamily="34" charset="0"/>
            </a:endParaRPr>
          </a:p>
        </p:txBody>
      </p:sp>
      <p:pic>
        <p:nvPicPr>
          <p:cNvPr id="20483" name="Picture 19">
            <a:hlinkClick r:id="rId3" action="ppaction://hlinksldjump"/>
          </p:cNvPr>
          <p:cNvPicPr>
            <a:picLocks noChangeAspect="1" noChangeArrowheads="1"/>
          </p:cNvPicPr>
          <p:nvPr/>
        </p:nvPicPr>
        <p:blipFill>
          <a:blip r:embed="rId4" cstate="email"/>
          <a:srcRect/>
          <a:stretch>
            <a:fillRect/>
          </a:stretch>
        </p:blipFill>
        <p:spPr bwMode="auto">
          <a:xfrm>
            <a:off x="8440738" y="85725"/>
            <a:ext cx="6318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Text Box 2"/>
          <p:cNvSpPr txBox="1">
            <a:spLocks noChangeArrowheads="1"/>
          </p:cNvSpPr>
          <p:nvPr/>
        </p:nvSpPr>
        <p:spPr bwMode="auto">
          <a:xfrm>
            <a:off x="250825" y="260350"/>
            <a:ext cx="17315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smtClean="0">
                <a:solidFill>
                  <a:schemeClr val="bg1"/>
                </a:solidFill>
              </a:rPr>
              <a:t>┃</a:t>
            </a:r>
            <a:r>
              <a:rPr lang="zh-CN" altLang="en-US" sz="2400" b="1" dirty="0">
                <a:solidFill>
                  <a:schemeClr val="bg1"/>
                </a:solidFill>
                <a:ea typeface="黑体" panose="02010609060101010101" charset="-122"/>
              </a:rPr>
              <a:t>归类探究</a:t>
            </a:r>
          </a:p>
        </p:txBody>
      </p:sp>
      <p:graphicFrame>
        <p:nvGraphicFramePr>
          <p:cNvPr id="20485" name="Object 5"/>
          <p:cNvGraphicFramePr>
            <a:graphicFrameLocks noChangeAspect="1"/>
          </p:cNvGraphicFramePr>
          <p:nvPr/>
        </p:nvGraphicFramePr>
        <p:xfrm>
          <a:off x="392113" y="1625600"/>
          <a:ext cx="8229600" cy="4614863"/>
        </p:xfrm>
        <a:graphic>
          <a:graphicData uri="http://schemas.openxmlformats.org/presentationml/2006/ole">
            <mc:AlternateContent xmlns:mc="http://schemas.openxmlformats.org/markup-compatibility/2006">
              <mc:Choice xmlns:v="urn:schemas-microsoft-com:vml" Requires="v">
                <p:oleObj spid="_x0000_s20497" name="文档" r:id="rId5" imgW="8140700" imgH="4572000" progId="Word.Document.8">
                  <p:embed/>
                </p:oleObj>
              </mc:Choice>
              <mc:Fallback>
                <p:oleObj name="文档" r:id="rId5" imgW="8140700" imgH="4572000" progId="Word.Document.8">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2113" y="1625600"/>
                        <a:ext cx="8229600" cy="461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0486" name="组合 23"/>
          <p:cNvGrpSpPr/>
          <p:nvPr/>
        </p:nvGrpSpPr>
        <p:grpSpPr bwMode="auto">
          <a:xfrm>
            <a:off x="2627313" y="6532563"/>
            <a:ext cx="900112" cy="276225"/>
            <a:chOff x="493578" y="6531795"/>
            <a:chExt cx="900219" cy="276228"/>
          </a:xfrm>
        </p:grpSpPr>
        <p:pic>
          <p:nvPicPr>
            <p:cNvPr id="20490" name="Picture 21"/>
            <p:cNvPicPr>
              <a:picLocks noChangeAspect="1" noChangeArrowheads="1"/>
            </p:cNvPicPr>
            <p:nvPr/>
          </p:nvPicPr>
          <p:blipFill>
            <a:blip r:embed="rId7"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1" name="TextBox 22">
              <a:hlinkClick r:id="rId8"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考点聚焦</a:t>
              </a:r>
            </a:p>
          </p:txBody>
        </p:sp>
      </p:grpSp>
      <p:grpSp>
        <p:nvGrpSpPr>
          <p:cNvPr id="20487" name="组合 24"/>
          <p:cNvGrpSpPr/>
          <p:nvPr/>
        </p:nvGrpSpPr>
        <p:grpSpPr bwMode="auto">
          <a:xfrm>
            <a:off x="5256213" y="6532563"/>
            <a:ext cx="900112" cy="276225"/>
            <a:chOff x="493578" y="6531795"/>
            <a:chExt cx="900219" cy="276228"/>
          </a:xfrm>
        </p:grpSpPr>
        <p:pic>
          <p:nvPicPr>
            <p:cNvPr id="20488" name="Picture 21"/>
            <p:cNvPicPr>
              <a:picLocks noChangeAspect="1" noChangeArrowheads="1"/>
            </p:cNvPicPr>
            <p:nvPr/>
          </p:nvPicPr>
          <p:blipFill>
            <a:blip r:embed="rId7"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9" name="TextBox 26">
              <a:hlinkClick r:id="rId9"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归类探究</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20485"/>
                                        </p:tgtEl>
                                        <p:attrNameLst>
                                          <p:attrName>style.visibility</p:attrName>
                                        </p:attrNameLst>
                                      </p:cBhvr>
                                      <p:to>
                                        <p:strVal val="visible"/>
                                      </p:to>
                                    </p:set>
                                    <p:animEffect transition="in" filter="blinds(horizontal)">
                                      <p:cBhvr>
                                        <p:cTn id="7" dur="500"/>
                                        <p:tgtEl>
                                          <p:spTgt spid="20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250825" y="260350"/>
            <a:ext cx="17315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smtClean="0">
                <a:solidFill>
                  <a:schemeClr val="bg1"/>
                </a:solidFill>
              </a:rPr>
              <a:t>┃</a:t>
            </a:r>
            <a:r>
              <a:rPr lang="zh-CN" altLang="en-US" sz="2400" b="1" dirty="0">
                <a:solidFill>
                  <a:schemeClr val="bg1"/>
                </a:solidFill>
                <a:ea typeface="黑体" panose="02010609060101010101" charset="-122"/>
              </a:rPr>
              <a:t>归类探究</a:t>
            </a:r>
          </a:p>
        </p:txBody>
      </p:sp>
      <p:pic>
        <p:nvPicPr>
          <p:cNvPr id="21507" name="Picture 19">
            <a:hlinkClick r:id="rId4" action="ppaction://hlinksldjump"/>
          </p:cNvPr>
          <p:cNvPicPr>
            <a:picLocks noChangeAspect="1" noChangeArrowheads="1"/>
          </p:cNvPicPr>
          <p:nvPr/>
        </p:nvPicPr>
        <p:blipFill>
          <a:blip r:embed="rId5" cstate="email"/>
          <a:srcRect/>
          <a:stretch>
            <a:fillRect/>
          </a:stretch>
        </p:blipFill>
        <p:spPr bwMode="auto">
          <a:xfrm>
            <a:off x="8440738" y="85725"/>
            <a:ext cx="6318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1508" name="Group 4"/>
          <p:cNvGrpSpPr/>
          <p:nvPr/>
        </p:nvGrpSpPr>
        <p:grpSpPr bwMode="auto">
          <a:xfrm>
            <a:off x="611188" y="1557338"/>
            <a:ext cx="8035925" cy="5016500"/>
            <a:chOff x="476" y="1234"/>
            <a:chExt cx="5398" cy="3377"/>
          </a:xfrm>
        </p:grpSpPr>
        <p:grpSp>
          <p:nvGrpSpPr>
            <p:cNvPr id="21515" name="组合 18"/>
            <p:cNvGrpSpPr/>
            <p:nvPr/>
          </p:nvGrpSpPr>
          <p:grpSpPr bwMode="auto">
            <a:xfrm>
              <a:off x="476" y="1234"/>
              <a:ext cx="5398" cy="332"/>
              <a:chOff x="571470" y="3929066"/>
              <a:chExt cx="8644000" cy="527646"/>
            </a:xfrm>
          </p:grpSpPr>
          <p:pic>
            <p:nvPicPr>
              <p:cNvPr id="21517" name="Picture 16"/>
              <p:cNvPicPr>
                <a:picLocks noChangeAspect="1" noChangeArrowheads="1"/>
              </p:cNvPicPr>
              <p:nvPr/>
            </p:nvPicPr>
            <p:blipFill>
              <a:blip r:embed="rId6" cstate="email"/>
              <a:srcRect/>
              <a:stretch>
                <a:fillRect/>
              </a:stretch>
            </p:blipFill>
            <p:spPr bwMode="auto">
              <a:xfrm>
                <a:off x="571470" y="3971928"/>
                <a:ext cx="1593856"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8" name="Text Box 3"/>
              <p:cNvSpPr txBox="1">
                <a:spLocks noChangeArrowheads="1"/>
              </p:cNvSpPr>
              <p:nvPr/>
            </p:nvSpPr>
            <p:spPr bwMode="auto">
              <a:xfrm>
                <a:off x="861514" y="3929066"/>
                <a:ext cx="8353956" cy="527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50000"/>
                  </a:spcBef>
                </a:pPr>
                <a:r>
                  <a:rPr lang="zh-CN" altLang="en-US" sz="2200" b="1"/>
                  <a:t>解   析</a:t>
                </a:r>
                <a:endParaRPr lang="zh-CN" altLang="en-US" sz="2200" b="1">
                  <a:solidFill>
                    <a:srgbClr val="00B050"/>
                  </a:solidFill>
                </a:endParaRPr>
              </a:p>
            </p:txBody>
          </p:sp>
        </p:grpSp>
        <p:graphicFrame>
          <p:nvGraphicFramePr>
            <p:cNvPr id="21516" name="Object 8"/>
            <p:cNvGraphicFramePr>
              <a:graphicFrameLocks noChangeAspect="1"/>
            </p:cNvGraphicFramePr>
            <p:nvPr/>
          </p:nvGraphicFramePr>
          <p:xfrm>
            <a:off x="717" y="1309"/>
            <a:ext cx="5157" cy="3302"/>
          </p:xfrm>
          <a:graphic>
            <a:graphicData uri="http://schemas.openxmlformats.org/presentationml/2006/ole">
              <mc:AlternateContent xmlns:mc="http://schemas.openxmlformats.org/markup-compatibility/2006">
                <mc:Choice xmlns:v="urn:schemas-microsoft-com:vml" Requires="v">
                  <p:oleObj spid="_x0000_s21524" name="文档" r:id="rId7" imgW="7705725" imgH="4926965" progId="Word.Document.8">
                    <p:embed/>
                  </p:oleObj>
                </mc:Choice>
                <mc:Fallback>
                  <p:oleObj name="文档" r:id="rId7" imgW="7705725" imgH="4926965" progId="Word.Document.8">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7" y="1309"/>
                          <a:ext cx="5157" cy="3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21509" name="组合 23"/>
          <p:cNvGrpSpPr/>
          <p:nvPr/>
        </p:nvGrpSpPr>
        <p:grpSpPr bwMode="auto">
          <a:xfrm>
            <a:off x="2627313" y="6532563"/>
            <a:ext cx="900112" cy="276225"/>
            <a:chOff x="493578" y="6531795"/>
            <a:chExt cx="900219" cy="276228"/>
          </a:xfrm>
        </p:grpSpPr>
        <p:pic>
          <p:nvPicPr>
            <p:cNvPr id="21513" name="Picture 21"/>
            <p:cNvPicPr>
              <a:picLocks noChangeAspect="1" noChangeArrowheads="1"/>
            </p:cNvPicPr>
            <p:nvPr/>
          </p:nvPicPr>
          <p:blipFill>
            <a:blip r:embed="rId9"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4" name="TextBox 22">
              <a:hlinkClick r:id="rId10"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考点聚焦</a:t>
              </a:r>
            </a:p>
          </p:txBody>
        </p:sp>
      </p:grpSp>
      <p:grpSp>
        <p:nvGrpSpPr>
          <p:cNvPr id="21510" name="组合 24"/>
          <p:cNvGrpSpPr/>
          <p:nvPr/>
        </p:nvGrpSpPr>
        <p:grpSpPr bwMode="auto">
          <a:xfrm>
            <a:off x="5256213" y="6532563"/>
            <a:ext cx="900112" cy="276225"/>
            <a:chOff x="493578" y="6531795"/>
            <a:chExt cx="900219" cy="276228"/>
          </a:xfrm>
        </p:grpSpPr>
        <p:pic>
          <p:nvPicPr>
            <p:cNvPr id="21511" name="Picture 21"/>
            <p:cNvPicPr>
              <a:picLocks noChangeAspect="1" noChangeArrowheads="1"/>
            </p:cNvPicPr>
            <p:nvPr/>
          </p:nvPicPr>
          <p:blipFill>
            <a:blip r:embed="rId9"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2" name="TextBox 26">
              <a:hlinkClick r:id="rId11"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归类探究</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blinds(horizontal)">
                                      <p:cBhvr>
                                        <p:cTn id="7" dur="500"/>
                                        <p:tgtEl>
                                          <p:spTgt spid="21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250825" y="260350"/>
            <a:ext cx="17315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smtClean="0">
                <a:solidFill>
                  <a:schemeClr val="bg1"/>
                </a:solidFill>
              </a:rPr>
              <a:t>┃</a:t>
            </a:r>
            <a:r>
              <a:rPr lang="zh-CN" altLang="en-US" sz="2400" b="1" dirty="0">
                <a:solidFill>
                  <a:schemeClr val="bg1"/>
                </a:solidFill>
                <a:ea typeface="黑体" panose="02010609060101010101" charset="-122"/>
              </a:rPr>
              <a:t>归类探究</a:t>
            </a:r>
          </a:p>
        </p:txBody>
      </p:sp>
      <p:pic>
        <p:nvPicPr>
          <p:cNvPr id="23555" name="Picture 19">
            <a:hlinkClick r:id="rId3" action="ppaction://hlinksldjump"/>
          </p:cNvPr>
          <p:cNvPicPr>
            <a:picLocks noChangeAspect="1" noChangeArrowheads="1"/>
          </p:cNvPicPr>
          <p:nvPr/>
        </p:nvPicPr>
        <p:blipFill>
          <a:blip r:embed="rId4" cstate="email"/>
          <a:srcRect/>
          <a:stretch>
            <a:fillRect/>
          </a:stretch>
        </p:blipFill>
        <p:spPr bwMode="auto">
          <a:xfrm>
            <a:off x="8440738" y="85725"/>
            <a:ext cx="6318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3556" name="Group 4"/>
          <p:cNvGrpSpPr/>
          <p:nvPr/>
        </p:nvGrpSpPr>
        <p:grpSpPr bwMode="auto">
          <a:xfrm>
            <a:off x="684213" y="2492375"/>
            <a:ext cx="7905750" cy="2266950"/>
            <a:chOff x="385" y="2988"/>
            <a:chExt cx="4980" cy="1428"/>
          </a:xfrm>
        </p:grpSpPr>
        <p:pic>
          <p:nvPicPr>
            <p:cNvPr id="23564" name="Picture 15"/>
            <p:cNvPicPr>
              <a:picLocks noChangeAspect="1" noChangeArrowheads="1"/>
            </p:cNvPicPr>
            <p:nvPr/>
          </p:nvPicPr>
          <p:blipFill>
            <a:blip r:embed="rId5" cstate="email"/>
            <a:srcRect/>
            <a:stretch>
              <a:fillRect/>
            </a:stretch>
          </p:blipFill>
          <p:spPr bwMode="auto">
            <a:xfrm>
              <a:off x="385" y="2998"/>
              <a:ext cx="1169"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5" name="Text Box 3"/>
            <p:cNvSpPr txBox="1">
              <a:spLocks noChangeArrowheads="1"/>
            </p:cNvSpPr>
            <p:nvPr/>
          </p:nvSpPr>
          <p:spPr bwMode="auto">
            <a:xfrm>
              <a:off x="557" y="2988"/>
              <a:ext cx="4808" cy="1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30000"/>
                </a:lnSpc>
                <a:spcBef>
                  <a:spcPct val="50000"/>
                </a:spcBef>
              </a:pPr>
              <a:r>
                <a:rPr lang="zh-CN" altLang="en-US" sz="2200" b="1" dirty="0"/>
                <a:t>方法点析</a:t>
              </a:r>
              <a:r>
                <a:rPr lang="zh-CN" altLang="en-US" sz="2200" b="1" dirty="0">
                  <a:solidFill>
                    <a:srgbClr val="0066FF"/>
                  </a:solidFill>
                </a:rPr>
                <a:t>　　在涉及切线问题时，常连接过切点的半径，要想证明一条直线是圆的切线，常常需要作辅助线．如果已知直线过圆上某一点，则作出过这一点的半径，证明直线垂直于半径；如果直线与圆的公共点没有确定，则应过圆心作直线的垂线，证明圆心到直线的距离等于半径．</a:t>
              </a:r>
            </a:p>
          </p:txBody>
        </p:sp>
      </p:grpSp>
      <p:grpSp>
        <p:nvGrpSpPr>
          <p:cNvPr id="23557" name="组合 23"/>
          <p:cNvGrpSpPr/>
          <p:nvPr/>
        </p:nvGrpSpPr>
        <p:grpSpPr bwMode="auto">
          <a:xfrm>
            <a:off x="2627313" y="6532563"/>
            <a:ext cx="900112" cy="276225"/>
            <a:chOff x="493578" y="6531795"/>
            <a:chExt cx="900219" cy="276228"/>
          </a:xfrm>
        </p:grpSpPr>
        <p:pic>
          <p:nvPicPr>
            <p:cNvPr id="23562" name="Picture 21"/>
            <p:cNvPicPr>
              <a:picLocks noChangeAspect="1" noChangeArrowheads="1"/>
            </p:cNvPicPr>
            <p:nvPr/>
          </p:nvPicPr>
          <p:blipFill>
            <a:blip r:embed="rId6"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3" name="TextBox 22">
              <a:hlinkClick r:id="rId7"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考点聚焦</a:t>
              </a:r>
            </a:p>
          </p:txBody>
        </p:sp>
      </p:grpSp>
      <p:grpSp>
        <p:nvGrpSpPr>
          <p:cNvPr id="23558" name="组合 24"/>
          <p:cNvGrpSpPr/>
          <p:nvPr/>
        </p:nvGrpSpPr>
        <p:grpSpPr bwMode="auto">
          <a:xfrm>
            <a:off x="5256213" y="6532563"/>
            <a:ext cx="900112" cy="276225"/>
            <a:chOff x="493578" y="6531795"/>
            <a:chExt cx="900219" cy="276228"/>
          </a:xfrm>
        </p:grpSpPr>
        <p:pic>
          <p:nvPicPr>
            <p:cNvPr id="23560" name="Picture 21"/>
            <p:cNvPicPr>
              <a:picLocks noChangeAspect="1" noChangeArrowheads="1"/>
            </p:cNvPicPr>
            <p:nvPr/>
          </p:nvPicPr>
          <p:blipFill>
            <a:blip r:embed="rId6"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1" name="TextBox 26">
              <a:hlinkClick r:id="rId8"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归类探究</a:t>
              </a:r>
            </a:p>
          </p:txBody>
        </p:sp>
      </p:grpSp>
      <p:pic>
        <p:nvPicPr>
          <p:cNvPr id="23559" name="图片 14" descr="kejianyuan.jpg">
            <a:hlinkClick r:id="rId9"/>
          </p:cNvPr>
          <p:cNvPicPr>
            <a:picLocks noChangeAspect="1"/>
          </p:cNvPicPr>
          <p:nvPr/>
        </p:nvPicPr>
        <p:blipFill>
          <a:blip r:embed="rId10"/>
          <a:srcRect/>
          <a:stretch>
            <a:fillRect/>
          </a:stretch>
        </p:blipFill>
        <p:spPr bwMode="auto">
          <a:xfrm>
            <a:off x="212725" y="260350"/>
            <a:ext cx="2381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3556"/>
                                        </p:tgtEl>
                                        <p:attrNameLst>
                                          <p:attrName>style.visibility</p:attrName>
                                        </p:attrNameLst>
                                      </p:cBhvr>
                                      <p:to>
                                        <p:strVal val="visible"/>
                                      </p:to>
                                    </p:set>
                                    <p:animEffect transition="in" filter="box(in)">
                                      <p:cBhvr>
                                        <p:cTn id="7" dur="500"/>
                                        <p:tgtEl>
                                          <p:spTgt spid="23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6"/>
          <p:cNvSpPr txBox="1">
            <a:spLocks noChangeArrowheads="1"/>
          </p:cNvSpPr>
          <p:nvPr/>
        </p:nvSpPr>
        <p:spPr bwMode="auto">
          <a:xfrm>
            <a:off x="706438" y="1143000"/>
            <a:ext cx="1635125" cy="4238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180000" rIns="54000" bIns="180000"/>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ts val="1600"/>
              </a:lnSpc>
              <a:spcBef>
                <a:spcPts val="400"/>
              </a:spcBef>
            </a:pPr>
            <a:endParaRPr lang="zh-CN" altLang="zh-CN" sz="2800">
              <a:solidFill>
                <a:srgbClr val="CC0099"/>
              </a:solidFill>
              <a:latin typeface="Calibri" panose="020F0502020204030204" pitchFamily="34" charset="0"/>
            </a:endParaRPr>
          </a:p>
        </p:txBody>
      </p:sp>
      <p:sp>
        <p:nvSpPr>
          <p:cNvPr id="13321" name="Rectangle 9"/>
          <p:cNvSpPr>
            <a:spLocks noChangeArrowheads="1"/>
          </p:cNvSpPr>
          <p:nvPr/>
        </p:nvSpPr>
        <p:spPr bwMode="auto">
          <a:xfrm>
            <a:off x="684213" y="2276475"/>
            <a:ext cx="6119812"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lnSpc>
                <a:spcPct val="130000"/>
              </a:lnSpc>
            </a:pPr>
            <a:r>
              <a:rPr lang="zh-CN" altLang="en-US" sz="2200" b="1" dirty="0"/>
              <a:t>命题角度：</a:t>
            </a:r>
          </a:p>
          <a:p>
            <a:pPr eaLnBrk="1" hangingPunct="1">
              <a:lnSpc>
                <a:spcPct val="130000"/>
              </a:lnSpc>
            </a:pPr>
            <a:r>
              <a:rPr lang="en-US" altLang="zh-CN" sz="2200" b="1" dirty="0"/>
              <a:t>1</a:t>
            </a:r>
            <a:r>
              <a:rPr lang="zh-CN" altLang="en-US" sz="2200" b="1" dirty="0"/>
              <a:t>．利用切线长定理计算；</a:t>
            </a:r>
          </a:p>
          <a:p>
            <a:pPr eaLnBrk="1" hangingPunct="1">
              <a:lnSpc>
                <a:spcPct val="130000"/>
              </a:lnSpc>
            </a:pPr>
            <a:r>
              <a:rPr lang="en-US" altLang="zh-CN" sz="2200" b="1" dirty="0"/>
              <a:t>2</a:t>
            </a:r>
            <a:r>
              <a:rPr lang="zh-CN" altLang="en-US" sz="2200" b="1" dirty="0"/>
              <a:t>．利用切线长定理证明．</a:t>
            </a:r>
          </a:p>
        </p:txBody>
      </p:sp>
      <p:sp>
        <p:nvSpPr>
          <p:cNvPr id="13322" name="Rectangle 10"/>
          <p:cNvSpPr>
            <a:spLocks noChangeArrowheads="1"/>
          </p:cNvSpPr>
          <p:nvPr/>
        </p:nvSpPr>
        <p:spPr bwMode="auto">
          <a:xfrm>
            <a:off x="684213" y="1531938"/>
            <a:ext cx="386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zh-CN" altLang="en-US" sz="2400" b="1" dirty="0">
                <a:solidFill>
                  <a:srgbClr val="FF3300"/>
                </a:solidFill>
                <a:latin typeface="黑体" panose="02010609060101010101" charset="-122"/>
                <a:ea typeface="黑体" panose="02010609060101010101" charset="-122"/>
              </a:rPr>
              <a:t>探究三、切线长定理的运用</a:t>
            </a:r>
          </a:p>
        </p:txBody>
      </p:sp>
      <p:pic>
        <p:nvPicPr>
          <p:cNvPr id="25605" name="Picture 19">
            <a:hlinkClick r:id="rId2" action="ppaction://hlinksldjump"/>
          </p:cNvPr>
          <p:cNvPicPr>
            <a:picLocks noChangeAspect="1" noChangeArrowheads="1"/>
          </p:cNvPicPr>
          <p:nvPr/>
        </p:nvPicPr>
        <p:blipFill>
          <a:blip r:embed="rId3" cstate="email"/>
          <a:srcRect/>
          <a:stretch>
            <a:fillRect/>
          </a:stretch>
        </p:blipFill>
        <p:spPr bwMode="auto">
          <a:xfrm>
            <a:off x="8440738" y="85725"/>
            <a:ext cx="6318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6" name="Text Box 2"/>
          <p:cNvSpPr txBox="1">
            <a:spLocks noChangeArrowheads="1"/>
          </p:cNvSpPr>
          <p:nvPr/>
        </p:nvSpPr>
        <p:spPr bwMode="auto">
          <a:xfrm>
            <a:off x="250825" y="260350"/>
            <a:ext cx="17315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smtClean="0">
                <a:solidFill>
                  <a:schemeClr val="bg1"/>
                </a:solidFill>
              </a:rPr>
              <a:t>┃</a:t>
            </a:r>
            <a:r>
              <a:rPr lang="zh-CN" altLang="en-US" sz="2400" b="1" dirty="0">
                <a:solidFill>
                  <a:schemeClr val="bg1"/>
                </a:solidFill>
                <a:ea typeface="黑体" panose="02010609060101010101" charset="-122"/>
              </a:rPr>
              <a:t>归类探究</a:t>
            </a:r>
          </a:p>
        </p:txBody>
      </p:sp>
      <p:sp>
        <p:nvSpPr>
          <p:cNvPr id="25607" name="Rectangle 7"/>
          <p:cNvSpPr>
            <a:spLocks noChangeArrowheads="1"/>
          </p:cNvSpPr>
          <p:nvPr/>
        </p:nvSpPr>
        <p:spPr bwMode="auto">
          <a:xfrm>
            <a:off x="0" y="28686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eaLnBrk="1" hangingPunct="1"/>
            <a:endParaRPr lang="zh-CN" altLang="en-US"/>
          </a:p>
        </p:txBody>
      </p:sp>
      <p:grpSp>
        <p:nvGrpSpPr>
          <p:cNvPr id="25608" name="Group 8"/>
          <p:cNvGrpSpPr/>
          <p:nvPr/>
        </p:nvGrpSpPr>
        <p:grpSpPr bwMode="auto">
          <a:xfrm>
            <a:off x="684213" y="3933825"/>
            <a:ext cx="7848600" cy="2322513"/>
            <a:chOff x="431" y="2542"/>
            <a:chExt cx="4944" cy="1463"/>
          </a:xfrm>
        </p:grpSpPr>
        <p:sp>
          <p:nvSpPr>
            <p:cNvPr id="25615" name="Rectangle 4"/>
            <p:cNvSpPr>
              <a:spLocks noChangeArrowheads="1"/>
            </p:cNvSpPr>
            <p:nvPr/>
          </p:nvSpPr>
          <p:spPr bwMode="auto">
            <a:xfrm>
              <a:off x="431" y="2542"/>
              <a:ext cx="3356" cy="1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20000"/>
                </a:lnSpc>
              </a:pPr>
              <a:r>
                <a:rPr lang="zh-CN" altLang="en-US" sz="2200" b="1" dirty="0"/>
                <a:t>例</a:t>
              </a:r>
              <a:r>
                <a:rPr lang="en-US" altLang="zh-CN" sz="2200" b="1" dirty="0"/>
                <a:t>3</a:t>
              </a:r>
              <a:r>
                <a:rPr lang="zh-CN" altLang="zh-CN" sz="2000" b="1" dirty="0"/>
                <a:t>．</a:t>
              </a:r>
              <a:r>
                <a:rPr lang="en-US" altLang="zh-CN" sz="2200" b="1" dirty="0">
                  <a:solidFill>
                    <a:srgbClr val="1BCDE5"/>
                  </a:solidFill>
                  <a:latin typeface="Times New Roman" panose="02020603050405020304" pitchFamily="18" charset="0"/>
                </a:rPr>
                <a:t>[2012•</a:t>
              </a:r>
              <a:r>
                <a:rPr lang="zh-CN" altLang="en-US" sz="2200" b="1" dirty="0">
                  <a:solidFill>
                    <a:srgbClr val="1BCDE5"/>
                  </a:solidFill>
                  <a:latin typeface="Times New Roman" panose="02020603050405020304" pitchFamily="18" charset="0"/>
                </a:rPr>
                <a:t>绵阳</a:t>
              </a:r>
              <a:r>
                <a:rPr lang="en-US" altLang="zh-CN" sz="2200" b="1" dirty="0">
                  <a:solidFill>
                    <a:srgbClr val="1BCDE5"/>
                  </a:solidFill>
                  <a:latin typeface="Times New Roman" panose="02020603050405020304" pitchFamily="18" charset="0"/>
                </a:rPr>
                <a:t>]</a:t>
              </a:r>
              <a:r>
                <a:rPr lang="en-US" altLang="zh-CN" sz="2200" b="1" dirty="0">
                  <a:latin typeface="Times New Roman" panose="02020603050405020304" pitchFamily="18" charset="0"/>
                </a:rPr>
                <a:t> </a:t>
              </a:r>
              <a:r>
                <a:rPr lang="zh-CN" altLang="en-US" sz="2200" b="1" dirty="0">
                  <a:latin typeface="Times New Roman" panose="02020603050405020304" pitchFamily="18" charset="0"/>
                </a:rPr>
                <a:t>如图</a:t>
              </a:r>
              <a:r>
                <a:rPr lang="en-US" altLang="zh-CN" sz="2200" b="1" dirty="0">
                  <a:latin typeface="Times New Roman" panose="02020603050405020304" pitchFamily="18" charset="0"/>
                </a:rPr>
                <a:t>30</a:t>
              </a:r>
              <a:r>
                <a:rPr lang="zh-CN" altLang="en-US" sz="2200" b="1" dirty="0">
                  <a:latin typeface="Times New Roman" panose="02020603050405020304" pitchFamily="18" charset="0"/>
                </a:rPr>
                <a:t>－</a:t>
              </a:r>
              <a:r>
                <a:rPr lang="en-US" altLang="zh-CN" sz="2200" b="1" dirty="0">
                  <a:latin typeface="Times New Roman" panose="02020603050405020304" pitchFamily="18" charset="0"/>
                </a:rPr>
                <a:t>3</a:t>
              </a:r>
              <a:r>
                <a:rPr lang="zh-CN" altLang="en-US" sz="2200" b="1" dirty="0">
                  <a:latin typeface="Times New Roman" panose="02020603050405020304" pitchFamily="18" charset="0"/>
                </a:rPr>
                <a:t>，</a:t>
              </a:r>
              <a:r>
                <a:rPr lang="en-US" altLang="zh-CN" sz="2200" b="1" dirty="0">
                  <a:latin typeface="Times New Roman" panose="02020603050405020304" pitchFamily="18" charset="0"/>
                </a:rPr>
                <a:t>PA</a:t>
              </a:r>
              <a:r>
                <a:rPr lang="zh-CN" altLang="en-US" sz="2200" b="1" dirty="0">
                  <a:latin typeface="Times New Roman" panose="02020603050405020304" pitchFamily="18" charset="0"/>
                </a:rPr>
                <a:t>、</a:t>
              </a:r>
              <a:r>
                <a:rPr lang="en-US" altLang="zh-CN" sz="2200" b="1" dirty="0">
                  <a:latin typeface="Times New Roman" panose="02020603050405020304" pitchFamily="18" charset="0"/>
                </a:rPr>
                <a:t>PB</a:t>
              </a:r>
              <a:r>
                <a:rPr lang="zh-CN" altLang="en-US" sz="2200" b="1" dirty="0">
                  <a:latin typeface="Times New Roman" panose="02020603050405020304" pitchFamily="18" charset="0"/>
                </a:rPr>
                <a:t>分别切⊙</a:t>
              </a:r>
              <a:r>
                <a:rPr lang="en-US" altLang="zh-CN" sz="2200" b="1" dirty="0">
                  <a:latin typeface="Times New Roman" panose="02020603050405020304" pitchFamily="18" charset="0"/>
                </a:rPr>
                <a:t>O</a:t>
              </a:r>
              <a:r>
                <a:rPr lang="zh-CN" altLang="en-US" sz="2200" b="1" dirty="0">
                  <a:latin typeface="Times New Roman" panose="02020603050405020304" pitchFamily="18" charset="0"/>
                </a:rPr>
                <a:t>于</a:t>
              </a:r>
              <a:r>
                <a:rPr lang="en-US" altLang="zh-CN" sz="2200" b="1" dirty="0">
                  <a:latin typeface="Times New Roman" panose="02020603050405020304" pitchFamily="18" charset="0"/>
                </a:rPr>
                <a:t>A</a:t>
              </a:r>
              <a:r>
                <a:rPr lang="zh-CN" altLang="en-US" sz="2200" b="1" dirty="0">
                  <a:latin typeface="Times New Roman" panose="02020603050405020304" pitchFamily="18" charset="0"/>
                </a:rPr>
                <a:t>、</a:t>
              </a:r>
              <a:r>
                <a:rPr lang="en-US" altLang="zh-CN" sz="2200" b="1" dirty="0">
                  <a:latin typeface="Times New Roman" panose="02020603050405020304" pitchFamily="18" charset="0"/>
                </a:rPr>
                <a:t>B</a:t>
              </a:r>
              <a:r>
                <a:rPr lang="zh-CN" altLang="en-US" sz="2200" b="1" dirty="0">
                  <a:latin typeface="Times New Roman" panose="02020603050405020304" pitchFamily="18" charset="0"/>
                </a:rPr>
                <a:t>两点，连接</a:t>
              </a:r>
              <a:r>
                <a:rPr lang="en-US" altLang="zh-CN" sz="2200" b="1" dirty="0">
                  <a:latin typeface="Times New Roman" panose="02020603050405020304" pitchFamily="18" charset="0"/>
                </a:rPr>
                <a:t>PO</a:t>
              </a:r>
              <a:r>
                <a:rPr lang="zh-CN" altLang="en-US" sz="2200" b="1" dirty="0">
                  <a:latin typeface="Times New Roman" panose="02020603050405020304" pitchFamily="18" charset="0"/>
                </a:rPr>
                <a:t>、</a:t>
              </a:r>
              <a:r>
                <a:rPr lang="en-US" altLang="zh-CN" sz="2200" b="1" dirty="0">
                  <a:latin typeface="Times New Roman" panose="02020603050405020304" pitchFamily="18" charset="0"/>
                </a:rPr>
                <a:t>AB</a:t>
              </a:r>
              <a:r>
                <a:rPr lang="zh-CN" altLang="en-US" sz="2200" b="1" dirty="0">
                  <a:latin typeface="Times New Roman" panose="02020603050405020304" pitchFamily="18" charset="0"/>
                </a:rPr>
                <a:t>相交于</a:t>
              </a:r>
              <a:r>
                <a:rPr lang="en-US" altLang="zh-CN" sz="2200" b="1" dirty="0">
                  <a:latin typeface="Times New Roman" panose="02020603050405020304" pitchFamily="18" charset="0"/>
                </a:rPr>
                <a:t>D</a:t>
              </a:r>
              <a:r>
                <a:rPr lang="zh-CN" altLang="en-US" sz="2200" b="1" dirty="0">
                  <a:latin typeface="Times New Roman" panose="02020603050405020304" pitchFamily="18" charset="0"/>
                </a:rPr>
                <a:t>，</a:t>
              </a:r>
              <a:r>
                <a:rPr lang="en-US" altLang="zh-CN" sz="2200" b="1" dirty="0">
                  <a:latin typeface="Times New Roman" panose="02020603050405020304" pitchFamily="18" charset="0"/>
                </a:rPr>
                <a:t>C</a:t>
              </a:r>
              <a:r>
                <a:rPr lang="zh-CN" altLang="en-US" sz="2200" b="1" dirty="0">
                  <a:latin typeface="Times New Roman" panose="02020603050405020304" pitchFamily="18" charset="0"/>
                </a:rPr>
                <a:t>是⊙</a:t>
              </a:r>
              <a:r>
                <a:rPr lang="en-US" altLang="zh-CN" sz="2200" b="1" dirty="0">
                  <a:latin typeface="Times New Roman" panose="02020603050405020304" pitchFamily="18" charset="0"/>
                </a:rPr>
                <a:t>O</a:t>
              </a:r>
              <a:r>
                <a:rPr lang="zh-CN" altLang="en-US" sz="2200" b="1" dirty="0">
                  <a:latin typeface="Times New Roman" panose="02020603050405020304" pitchFamily="18" charset="0"/>
                </a:rPr>
                <a:t>上一点，∠</a:t>
              </a:r>
              <a:r>
                <a:rPr lang="en-US" altLang="zh-CN" sz="2200" b="1" dirty="0">
                  <a:latin typeface="Times New Roman" panose="02020603050405020304" pitchFamily="18" charset="0"/>
                </a:rPr>
                <a:t>C</a:t>
              </a:r>
              <a:r>
                <a:rPr lang="zh-CN" altLang="en-US" sz="2200" b="1" dirty="0">
                  <a:latin typeface="Times New Roman" panose="02020603050405020304" pitchFamily="18" charset="0"/>
                </a:rPr>
                <a:t>＝</a:t>
              </a:r>
              <a:r>
                <a:rPr lang="en-US" altLang="zh-CN" sz="2200" b="1" dirty="0">
                  <a:latin typeface="Times New Roman" panose="02020603050405020304" pitchFamily="18" charset="0"/>
                </a:rPr>
                <a:t>60°.</a:t>
              </a:r>
            </a:p>
            <a:p>
              <a:pPr eaLnBrk="1" hangingPunct="1">
                <a:lnSpc>
                  <a:spcPct val="120000"/>
                </a:lnSpc>
              </a:pPr>
              <a:r>
                <a:rPr lang="en-US" altLang="zh-CN" sz="2200" b="1" dirty="0">
                  <a:latin typeface="Times New Roman" panose="02020603050405020304" pitchFamily="18" charset="0"/>
                </a:rPr>
                <a:t>(1)</a:t>
              </a:r>
              <a:r>
                <a:rPr lang="zh-CN" altLang="en-US" sz="2200" b="1" dirty="0">
                  <a:latin typeface="Times New Roman" panose="02020603050405020304" pitchFamily="18" charset="0"/>
                </a:rPr>
                <a:t>求∠</a:t>
              </a:r>
              <a:r>
                <a:rPr lang="en-US" altLang="zh-CN" sz="2200" b="1" dirty="0">
                  <a:latin typeface="Times New Roman" panose="02020603050405020304" pitchFamily="18" charset="0"/>
                </a:rPr>
                <a:t>APB</a:t>
              </a:r>
              <a:r>
                <a:rPr lang="zh-CN" altLang="en-US" sz="2200" b="1" dirty="0">
                  <a:latin typeface="Times New Roman" panose="02020603050405020304" pitchFamily="18" charset="0"/>
                </a:rPr>
                <a:t>的大小；</a:t>
              </a:r>
            </a:p>
            <a:p>
              <a:pPr eaLnBrk="1" hangingPunct="1">
                <a:lnSpc>
                  <a:spcPct val="120000"/>
                </a:lnSpc>
              </a:pPr>
              <a:r>
                <a:rPr lang="en-US" altLang="zh-CN" sz="2200" b="1" dirty="0">
                  <a:latin typeface="Times New Roman" panose="02020603050405020304" pitchFamily="18" charset="0"/>
                </a:rPr>
                <a:t>(2)</a:t>
              </a:r>
              <a:r>
                <a:rPr lang="zh-CN" altLang="en-US" sz="2200" b="1" dirty="0">
                  <a:latin typeface="Times New Roman" panose="02020603050405020304" pitchFamily="18" charset="0"/>
                </a:rPr>
                <a:t>若</a:t>
              </a:r>
              <a:r>
                <a:rPr lang="en-US" altLang="zh-CN" sz="2200" b="1" dirty="0">
                  <a:latin typeface="Times New Roman" panose="02020603050405020304" pitchFamily="18" charset="0"/>
                </a:rPr>
                <a:t>PO</a:t>
              </a:r>
              <a:r>
                <a:rPr lang="zh-CN" altLang="en-US" sz="2200" b="1" dirty="0">
                  <a:latin typeface="Times New Roman" panose="02020603050405020304" pitchFamily="18" charset="0"/>
                </a:rPr>
                <a:t>＝</a:t>
              </a:r>
              <a:r>
                <a:rPr lang="en-US" altLang="zh-CN" sz="2200" b="1" dirty="0">
                  <a:latin typeface="Times New Roman" panose="02020603050405020304" pitchFamily="18" charset="0"/>
                </a:rPr>
                <a:t>20 cm</a:t>
              </a:r>
              <a:r>
                <a:rPr lang="zh-CN" altLang="en-US" sz="2200" b="1" dirty="0">
                  <a:latin typeface="Times New Roman" panose="02020603050405020304" pitchFamily="18" charset="0"/>
                </a:rPr>
                <a:t>，求△</a:t>
              </a:r>
              <a:r>
                <a:rPr lang="en-US" altLang="zh-CN" sz="2200" b="1" dirty="0">
                  <a:latin typeface="Times New Roman" panose="02020603050405020304" pitchFamily="18" charset="0"/>
                </a:rPr>
                <a:t>AOB</a:t>
              </a:r>
              <a:r>
                <a:rPr lang="zh-CN" altLang="en-US" sz="2200" b="1" dirty="0">
                  <a:latin typeface="Times New Roman" panose="02020603050405020304" pitchFamily="18" charset="0"/>
                </a:rPr>
                <a:t>的面积．</a:t>
              </a:r>
            </a:p>
          </p:txBody>
        </p:sp>
        <p:pic>
          <p:nvPicPr>
            <p:cNvPr id="25616" name="Picture 10" descr="C:\Documents and Settings\Administrator\桌面\LY141.EPS"/>
            <p:cNvPicPr>
              <a:picLocks noChangeAspect="1" noChangeArrowheads="1"/>
            </p:cNvPicPr>
            <p:nvPr/>
          </p:nvPicPr>
          <p:blipFill>
            <a:blip r:embed="rId4" r:link="rId5"/>
            <a:srcRect/>
            <a:stretch>
              <a:fillRect/>
            </a:stretch>
          </p:blipFill>
          <p:spPr bwMode="auto">
            <a:xfrm>
              <a:off x="3742" y="2568"/>
              <a:ext cx="1633" cy="1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7" name="Rectangle 11"/>
            <p:cNvSpPr>
              <a:spLocks noChangeArrowheads="1"/>
            </p:cNvSpPr>
            <p:nvPr/>
          </p:nvSpPr>
          <p:spPr bwMode="auto">
            <a:xfrm>
              <a:off x="4163" y="3736"/>
              <a:ext cx="902"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buFont typeface="Arial" panose="020B0604020202020204" pitchFamily="34" charset="0"/>
                <a:buNone/>
              </a:pPr>
              <a:r>
                <a:rPr lang="zh-CN" altLang="en-US" sz="2200" b="1">
                  <a:latin typeface="Times New Roman" panose="02020603050405020304" pitchFamily="18" charset="0"/>
                  <a:cs typeface="Times New Roman" panose="02020603050405020304" pitchFamily="18" charset="0"/>
                </a:rPr>
                <a:t>图</a:t>
              </a:r>
              <a:r>
                <a:rPr lang="en-US" altLang="zh-CN" sz="2200" b="1">
                  <a:latin typeface="Times New Roman" panose="02020603050405020304" pitchFamily="18" charset="0"/>
                  <a:cs typeface="Times New Roman" panose="02020603050405020304" pitchFamily="18" charset="0"/>
                </a:rPr>
                <a:t>30</a:t>
              </a:r>
              <a:r>
                <a:rPr lang="zh-CN" altLang="en-US" sz="2200" b="1">
                  <a:latin typeface="Times New Roman" panose="02020603050405020304" pitchFamily="18" charset="0"/>
                  <a:cs typeface="Times New Roman" panose="02020603050405020304" pitchFamily="18" charset="0"/>
                </a:rPr>
                <a:t>－</a:t>
              </a:r>
              <a:r>
                <a:rPr lang="en-US" altLang="zh-CN" sz="2200" b="1">
                  <a:latin typeface="Times New Roman" panose="02020603050405020304" pitchFamily="18" charset="0"/>
                  <a:cs typeface="Times New Roman" panose="02020603050405020304" pitchFamily="18" charset="0"/>
                </a:rPr>
                <a:t>3</a:t>
              </a:r>
              <a:endParaRPr lang="en-US" altLang="zh-CN" sz="2200" b="1"/>
            </a:p>
          </p:txBody>
        </p:sp>
      </p:grpSp>
      <p:grpSp>
        <p:nvGrpSpPr>
          <p:cNvPr id="25609" name="组合 23"/>
          <p:cNvGrpSpPr/>
          <p:nvPr/>
        </p:nvGrpSpPr>
        <p:grpSpPr bwMode="auto">
          <a:xfrm>
            <a:off x="2627313" y="6532563"/>
            <a:ext cx="900112" cy="276225"/>
            <a:chOff x="493578" y="6531795"/>
            <a:chExt cx="900219" cy="276228"/>
          </a:xfrm>
        </p:grpSpPr>
        <p:pic>
          <p:nvPicPr>
            <p:cNvPr id="25613" name="Picture 21"/>
            <p:cNvPicPr>
              <a:picLocks noChangeAspect="1" noChangeArrowheads="1"/>
            </p:cNvPicPr>
            <p:nvPr/>
          </p:nvPicPr>
          <p:blipFill>
            <a:blip r:embed="rId6"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4" name="TextBox 22">
              <a:hlinkClick r:id="rId7"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考点聚焦</a:t>
              </a:r>
            </a:p>
          </p:txBody>
        </p:sp>
      </p:grpSp>
      <p:grpSp>
        <p:nvGrpSpPr>
          <p:cNvPr id="25610" name="组合 24"/>
          <p:cNvGrpSpPr/>
          <p:nvPr/>
        </p:nvGrpSpPr>
        <p:grpSpPr bwMode="auto">
          <a:xfrm>
            <a:off x="5256213" y="6532563"/>
            <a:ext cx="900112" cy="276225"/>
            <a:chOff x="493578" y="6531795"/>
            <a:chExt cx="900219" cy="276228"/>
          </a:xfrm>
        </p:grpSpPr>
        <p:pic>
          <p:nvPicPr>
            <p:cNvPr id="25611" name="Picture 21"/>
            <p:cNvPicPr>
              <a:picLocks noChangeAspect="1" noChangeArrowheads="1"/>
            </p:cNvPicPr>
            <p:nvPr/>
          </p:nvPicPr>
          <p:blipFill>
            <a:blip r:embed="rId6"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2" name="TextBox 26">
              <a:hlinkClick r:id="rId8"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归类探究</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3322"/>
                                        </p:tgtEl>
                                        <p:attrNameLst>
                                          <p:attrName>style.visibility</p:attrName>
                                        </p:attrNameLst>
                                      </p:cBhvr>
                                      <p:to>
                                        <p:strVal val="visible"/>
                                      </p:to>
                                    </p:set>
                                    <p:animEffect transition="in" filter="slide(fromLeft)">
                                      <p:cBhvr>
                                        <p:cTn id="7" dur="500"/>
                                        <p:tgtEl>
                                          <p:spTgt spid="13322"/>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3321"/>
                                        </p:tgtEl>
                                        <p:attrNameLst>
                                          <p:attrName>style.visibility</p:attrName>
                                        </p:attrNameLst>
                                      </p:cBhvr>
                                      <p:to>
                                        <p:strVal val="visible"/>
                                      </p:to>
                                    </p:set>
                                    <p:animEffect transition="in" filter="checkerboard(across)">
                                      <p:cBhvr>
                                        <p:cTn id="11" dur="500"/>
                                        <p:tgtEl>
                                          <p:spTgt spid="13321"/>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25608"/>
                                        </p:tgtEl>
                                        <p:attrNameLst>
                                          <p:attrName>style.visibility</p:attrName>
                                        </p:attrNameLst>
                                      </p:cBhvr>
                                      <p:to>
                                        <p:strVal val="visible"/>
                                      </p:to>
                                    </p:set>
                                    <p:animEffect transition="in" filter="blinds(horizontal)">
                                      <p:cBhvr>
                                        <p:cTn id="16" dur="500"/>
                                        <p:tgtEl>
                                          <p:spTgt spid="256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1" grpId="0" autoUpdateAnimBg="0"/>
      <p:bldP spid="13322"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250825" y="260350"/>
            <a:ext cx="17315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smtClean="0">
                <a:solidFill>
                  <a:schemeClr val="bg1"/>
                </a:solidFill>
              </a:rPr>
              <a:t>┃</a:t>
            </a:r>
            <a:r>
              <a:rPr lang="zh-CN" altLang="en-US" sz="2400" b="1" dirty="0">
                <a:solidFill>
                  <a:schemeClr val="bg1"/>
                </a:solidFill>
                <a:ea typeface="黑体" panose="02010609060101010101" charset="-122"/>
              </a:rPr>
              <a:t>归类探究</a:t>
            </a:r>
          </a:p>
        </p:txBody>
      </p:sp>
      <p:pic>
        <p:nvPicPr>
          <p:cNvPr id="26627" name="Picture 19">
            <a:hlinkClick r:id="rId4" action="ppaction://hlinksldjump"/>
          </p:cNvPr>
          <p:cNvPicPr>
            <a:picLocks noChangeAspect="1" noChangeArrowheads="1"/>
          </p:cNvPicPr>
          <p:nvPr/>
        </p:nvPicPr>
        <p:blipFill>
          <a:blip r:embed="rId5" cstate="email"/>
          <a:srcRect/>
          <a:stretch>
            <a:fillRect/>
          </a:stretch>
        </p:blipFill>
        <p:spPr bwMode="auto">
          <a:xfrm>
            <a:off x="8440738" y="85725"/>
            <a:ext cx="6318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组合 18"/>
          <p:cNvGrpSpPr/>
          <p:nvPr/>
        </p:nvGrpSpPr>
        <p:grpSpPr bwMode="auto">
          <a:xfrm>
            <a:off x="395288" y="1304925"/>
            <a:ext cx="8569325" cy="2268538"/>
            <a:chOff x="571470" y="3929066"/>
            <a:chExt cx="8644000" cy="2268544"/>
          </a:xfrm>
        </p:grpSpPr>
        <p:pic>
          <p:nvPicPr>
            <p:cNvPr id="26640" name="Picture 16"/>
            <p:cNvPicPr>
              <a:picLocks noChangeAspect="1" noChangeArrowheads="1"/>
            </p:cNvPicPr>
            <p:nvPr/>
          </p:nvPicPr>
          <p:blipFill>
            <a:blip r:embed="rId6" cstate="email"/>
            <a:srcRect/>
            <a:stretch>
              <a:fillRect/>
            </a:stretch>
          </p:blipFill>
          <p:spPr bwMode="auto">
            <a:xfrm>
              <a:off x="571470" y="3971928"/>
              <a:ext cx="1593856"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41" name="Text Box 3"/>
            <p:cNvSpPr txBox="1">
              <a:spLocks noChangeArrowheads="1"/>
            </p:cNvSpPr>
            <p:nvPr/>
          </p:nvSpPr>
          <p:spPr bwMode="auto">
            <a:xfrm>
              <a:off x="861311" y="3929066"/>
              <a:ext cx="8354159" cy="226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50000"/>
                </a:spcBef>
              </a:pPr>
              <a:r>
                <a:rPr lang="zh-CN" altLang="en-US" sz="2200" b="1" dirty="0"/>
                <a:t>解    析</a:t>
              </a:r>
              <a:r>
                <a:rPr lang="zh-CN" altLang="en-US" sz="2200" b="1" dirty="0">
                  <a:solidFill>
                    <a:srgbClr val="FF0000"/>
                  </a:solidFill>
                </a:rPr>
                <a:t>　　</a:t>
              </a:r>
              <a:r>
                <a:rPr lang="zh-CN" altLang="en-US" sz="2200" b="1" dirty="0">
                  <a:solidFill>
                    <a:srgbClr val="00B050"/>
                  </a:solidFill>
                </a:rPr>
                <a:t> </a:t>
              </a:r>
              <a:r>
                <a:rPr lang="en-US" altLang="zh-CN" sz="2200" b="1" dirty="0">
                  <a:solidFill>
                    <a:srgbClr val="00B050"/>
                  </a:solidFill>
                </a:rPr>
                <a:t>(1)</a:t>
              </a:r>
              <a:r>
                <a:rPr lang="zh-CN" altLang="en-US" sz="2200" b="1" dirty="0">
                  <a:solidFill>
                    <a:srgbClr val="00B050"/>
                  </a:solidFill>
                </a:rPr>
                <a:t>由切线的性质，即可得</a:t>
              </a:r>
              <a:r>
                <a:rPr lang="en-US" altLang="zh-CN" sz="2200" b="1" dirty="0">
                  <a:solidFill>
                    <a:srgbClr val="00B050"/>
                  </a:solidFill>
                </a:rPr>
                <a:t>OA⊥PA</a:t>
              </a:r>
              <a:r>
                <a:rPr lang="zh-CN" altLang="en-US" sz="2200" b="1" dirty="0">
                  <a:solidFill>
                    <a:srgbClr val="00B050"/>
                  </a:solidFill>
                </a:rPr>
                <a:t>，</a:t>
              </a:r>
              <a:r>
                <a:rPr lang="en-US" altLang="zh-CN" sz="2200" b="1" dirty="0">
                  <a:solidFill>
                    <a:srgbClr val="00B050"/>
                  </a:solidFill>
                </a:rPr>
                <a:t>OB⊥PB</a:t>
              </a:r>
              <a:r>
                <a:rPr lang="zh-CN" altLang="en-US" sz="2200" b="1" dirty="0">
                  <a:solidFill>
                    <a:srgbClr val="00B050"/>
                  </a:solidFill>
                </a:rPr>
                <a:t>，又由圆周角定理，求得∠</a:t>
              </a:r>
              <a:r>
                <a:rPr lang="en-US" altLang="zh-CN" sz="2200" b="1" dirty="0">
                  <a:solidFill>
                    <a:srgbClr val="00B050"/>
                  </a:solidFill>
                </a:rPr>
                <a:t>AOB</a:t>
              </a:r>
              <a:r>
                <a:rPr lang="zh-CN" altLang="en-US" sz="2200" b="1" dirty="0">
                  <a:solidFill>
                    <a:srgbClr val="00B050"/>
                  </a:solidFill>
                </a:rPr>
                <a:t>的度数，继而求得∠</a:t>
              </a:r>
              <a:r>
                <a:rPr lang="en-US" altLang="zh-CN" sz="2200" b="1" dirty="0">
                  <a:solidFill>
                    <a:srgbClr val="00B050"/>
                  </a:solidFill>
                </a:rPr>
                <a:t>APB</a:t>
              </a:r>
              <a:r>
                <a:rPr lang="zh-CN" altLang="en-US" sz="2200" b="1" dirty="0">
                  <a:solidFill>
                    <a:srgbClr val="00B050"/>
                  </a:solidFill>
                </a:rPr>
                <a:t>的大小；</a:t>
              </a:r>
            </a:p>
            <a:p>
              <a:pPr eaLnBrk="1" hangingPunct="1">
                <a:lnSpc>
                  <a:spcPct val="120000"/>
                </a:lnSpc>
                <a:spcBef>
                  <a:spcPct val="50000"/>
                </a:spcBef>
              </a:pPr>
              <a:r>
                <a:rPr lang="en-US" altLang="zh-CN" sz="2200" b="1" dirty="0">
                  <a:solidFill>
                    <a:srgbClr val="00B050"/>
                  </a:solidFill>
                </a:rPr>
                <a:t>(2)</a:t>
              </a:r>
              <a:r>
                <a:rPr lang="zh-CN" altLang="en-US" sz="2200" b="1" dirty="0">
                  <a:solidFill>
                    <a:srgbClr val="00B050"/>
                  </a:solidFill>
                </a:rPr>
                <a:t>由切线长定理，可求得∠</a:t>
              </a:r>
              <a:r>
                <a:rPr lang="en-US" altLang="zh-CN" sz="2200" b="1" dirty="0">
                  <a:solidFill>
                    <a:srgbClr val="00B050"/>
                  </a:solidFill>
                </a:rPr>
                <a:t>APO</a:t>
              </a:r>
              <a:r>
                <a:rPr lang="zh-CN" altLang="en-US" sz="2200" b="1" dirty="0">
                  <a:solidFill>
                    <a:srgbClr val="00B050"/>
                  </a:solidFill>
                </a:rPr>
                <a:t>的度数，继而求得∠</a:t>
              </a:r>
              <a:r>
                <a:rPr lang="en-US" altLang="zh-CN" sz="2200" b="1" dirty="0">
                  <a:solidFill>
                    <a:srgbClr val="00B050"/>
                  </a:solidFill>
                </a:rPr>
                <a:t>AOP</a:t>
              </a:r>
              <a:r>
                <a:rPr lang="zh-CN" altLang="en-US" sz="2200" b="1" dirty="0">
                  <a:solidFill>
                    <a:srgbClr val="00B050"/>
                  </a:solidFill>
                </a:rPr>
                <a:t>的度数，易得直线</a:t>
              </a:r>
              <a:r>
                <a:rPr lang="en-US" altLang="zh-CN" sz="2200" b="1" dirty="0">
                  <a:solidFill>
                    <a:srgbClr val="00B050"/>
                  </a:solidFill>
                </a:rPr>
                <a:t>PO</a:t>
              </a:r>
              <a:r>
                <a:rPr lang="zh-CN" altLang="en-US" sz="2200" b="1" dirty="0">
                  <a:solidFill>
                    <a:srgbClr val="00B050"/>
                  </a:solidFill>
                </a:rPr>
                <a:t>是</a:t>
              </a:r>
              <a:r>
                <a:rPr lang="en-US" altLang="zh-CN" sz="2200" b="1" dirty="0">
                  <a:solidFill>
                    <a:srgbClr val="00B050"/>
                  </a:solidFill>
                </a:rPr>
                <a:t>AB</a:t>
              </a:r>
              <a:r>
                <a:rPr lang="zh-CN" altLang="en-US" sz="2200" b="1" dirty="0">
                  <a:solidFill>
                    <a:srgbClr val="00B050"/>
                  </a:solidFill>
                </a:rPr>
                <a:t>的垂直平分线，然后利用三角函数的性质，求得</a:t>
              </a:r>
              <a:r>
                <a:rPr lang="en-US" altLang="zh-CN" sz="2200" b="1" dirty="0">
                  <a:solidFill>
                    <a:srgbClr val="00B050"/>
                  </a:solidFill>
                </a:rPr>
                <a:t>AD</a:t>
              </a:r>
              <a:r>
                <a:rPr lang="zh-CN" altLang="en-US" sz="2200" b="1" dirty="0">
                  <a:solidFill>
                    <a:srgbClr val="00B050"/>
                  </a:solidFill>
                </a:rPr>
                <a:t>与</a:t>
              </a:r>
              <a:r>
                <a:rPr lang="en-US" altLang="zh-CN" sz="2200" b="1" dirty="0">
                  <a:solidFill>
                    <a:srgbClr val="00B050"/>
                  </a:solidFill>
                </a:rPr>
                <a:t>OD</a:t>
              </a:r>
              <a:r>
                <a:rPr lang="zh-CN" altLang="en-US" sz="2200" b="1" dirty="0">
                  <a:solidFill>
                    <a:srgbClr val="00B050"/>
                  </a:solidFill>
                </a:rPr>
                <a:t>的长．</a:t>
              </a:r>
            </a:p>
          </p:txBody>
        </p:sp>
      </p:grpSp>
      <p:grpSp>
        <p:nvGrpSpPr>
          <p:cNvPr id="26631" name="Group 7"/>
          <p:cNvGrpSpPr/>
          <p:nvPr/>
        </p:nvGrpSpPr>
        <p:grpSpPr bwMode="auto">
          <a:xfrm>
            <a:off x="323850" y="3789363"/>
            <a:ext cx="8035925" cy="2714625"/>
            <a:chOff x="476" y="1234"/>
            <a:chExt cx="5398" cy="1827"/>
          </a:xfrm>
        </p:grpSpPr>
        <p:grpSp>
          <p:nvGrpSpPr>
            <p:cNvPr id="26636" name="组合 18"/>
            <p:cNvGrpSpPr/>
            <p:nvPr/>
          </p:nvGrpSpPr>
          <p:grpSpPr bwMode="auto">
            <a:xfrm>
              <a:off x="476" y="1234"/>
              <a:ext cx="5398" cy="332"/>
              <a:chOff x="571470" y="3929066"/>
              <a:chExt cx="8644000" cy="527646"/>
            </a:xfrm>
          </p:grpSpPr>
          <p:pic>
            <p:nvPicPr>
              <p:cNvPr id="26638" name="Picture 16"/>
              <p:cNvPicPr>
                <a:picLocks noChangeAspect="1" noChangeArrowheads="1"/>
              </p:cNvPicPr>
              <p:nvPr/>
            </p:nvPicPr>
            <p:blipFill>
              <a:blip r:embed="rId7" cstate="email"/>
              <a:srcRect/>
              <a:stretch>
                <a:fillRect/>
              </a:stretch>
            </p:blipFill>
            <p:spPr bwMode="auto">
              <a:xfrm>
                <a:off x="571470" y="3971928"/>
                <a:ext cx="1593856"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9" name="Text Box 3"/>
              <p:cNvSpPr txBox="1">
                <a:spLocks noChangeArrowheads="1"/>
              </p:cNvSpPr>
              <p:nvPr/>
            </p:nvSpPr>
            <p:spPr bwMode="auto">
              <a:xfrm>
                <a:off x="861514" y="3929066"/>
                <a:ext cx="8353956" cy="527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50000"/>
                  </a:spcBef>
                </a:pPr>
                <a:r>
                  <a:rPr lang="zh-CN" altLang="en-US" sz="2200" b="1"/>
                  <a:t>解   析</a:t>
                </a:r>
                <a:endParaRPr lang="zh-CN" altLang="en-US" sz="2200" b="1">
                  <a:solidFill>
                    <a:srgbClr val="00B050"/>
                  </a:solidFill>
                </a:endParaRPr>
              </a:p>
            </p:txBody>
          </p:sp>
        </p:grpSp>
        <p:graphicFrame>
          <p:nvGraphicFramePr>
            <p:cNvPr id="26637" name="Object 11"/>
            <p:cNvGraphicFramePr>
              <a:graphicFrameLocks noChangeAspect="1"/>
            </p:cNvGraphicFramePr>
            <p:nvPr/>
          </p:nvGraphicFramePr>
          <p:xfrm>
            <a:off x="717" y="1313"/>
            <a:ext cx="5090" cy="1748"/>
          </p:xfrm>
          <a:graphic>
            <a:graphicData uri="http://schemas.openxmlformats.org/presentationml/2006/ole">
              <mc:AlternateContent xmlns:mc="http://schemas.openxmlformats.org/markup-compatibility/2006">
                <mc:Choice xmlns:v="urn:schemas-microsoft-com:vml" Requires="v">
                  <p:oleObj spid="_x0000_s26647" name="文档" r:id="rId8" imgW="7545705" imgH="2609850" progId="Word.Document.8">
                    <p:embed/>
                  </p:oleObj>
                </mc:Choice>
                <mc:Fallback>
                  <p:oleObj name="文档" r:id="rId8" imgW="7545705" imgH="2609850" progId="Word.Document.8">
                    <p:embed/>
                    <p:pic>
                      <p:nvPicPr>
                        <p:cNvPr id="0" name="Object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7" y="1313"/>
                          <a:ext cx="5090" cy="1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26630" name="组合 23"/>
          <p:cNvGrpSpPr/>
          <p:nvPr/>
        </p:nvGrpSpPr>
        <p:grpSpPr bwMode="auto">
          <a:xfrm>
            <a:off x="2627313" y="6532563"/>
            <a:ext cx="900112" cy="276225"/>
            <a:chOff x="493578" y="6531795"/>
            <a:chExt cx="900219" cy="276228"/>
          </a:xfrm>
        </p:grpSpPr>
        <p:pic>
          <p:nvPicPr>
            <p:cNvPr id="26634" name="Picture 21"/>
            <p:cNvPicPr>
              <a:picLocks noChangeAspect="1" noChangeArrowheads="1"/>
            </p:cNvPicPr>
            <p:nvPr/>
          </p:nvPicPr>
          <p:blipFill>
            <a:blip r:embed="rId10"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5" name="TextBox 22">
              <a:hlinkClick r:id="rId11"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考点聚焦</a:t>
              </a:r>
            </a:p>
          </p:txBody>
        </p:sp>
      </p:grpSp>
      <p:grpSp>
        <p:nvGrpSpPr>
          <p:cNvPr id="3" name="组合 24"/>
          <p:cNvGrpSpPr/>
          <p:nvPr/>
        </p:nvGrpSpPr>
        <p:grpSpPr bwMode="auto">
          <a:xfrm>
            <a:off x="5256213" y="6532563"/>
            <a:ext cx="900112" cy="276225"/>
            <a:chOff x="493578" y="6531795"/>
            <a:chExt cx="900219" cy="276228"/>
          </a:xfrm>
        </p:grpSpPr>
        <p:pic>
          <p:nvPicPr>
            <p:cNvPr id="26632" name="Picture 21"/>
            <p:cNvPicPr>
              <a:picLocks noChangeAspect="1" noChangeArrowheads="1"/>
            </p:cNvPicPr>
            <p:nvPr/>
          </p:nvPicPr>
          <p:blipFill>
            <a:blip r:embed="rId10"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3" name="TextBox 26">
              <a:hlinkClick r:id="rId12"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归类探究</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6631"/>
                                        </p:tgtEl>
                                        <p:attrNameLst>
                                          <p:attrName>style.visibility</p:attrName>
                                        </p:attrNameLst>
                                      </p:cBhvr>
                                      <p:to>
                                        <p:strVal val="visible"/>
                                      </p:to>
                                    </p:set>
                                    <p:animEffect transition="in" filter="blinds(horizontal)">
                                      <p:cBhvr>
                                        <p:cTn id="12" dur="500"/>
                                        <p:tgtEl>
                                          <p:spTgt spid="266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250825" y="260350"/>
            <a:ext cx="17315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smtClean="0">
                <a:solidFill>
                  <a:schemeClr val="bg1"/>
                </a:solidFill>
              </a:rPr>
              <a:t>┃</a:t>
            </a:r>
            <a:r>
              <a:rPr lang="zh-CN" altLang="en-US" sz="2400" b="1" dirty="0">
                <a:solidFill>
                  <a:schemeClr val="bg1"/>
                </a:solidFill>
                <a:ea typeface="黑体" panose="02010609060101010101" charset="-122"/>
              </a:rPr>
              <a:t>归类探究</a:t>
            </a:r>
          </a:p>
        </p:txBody>
      </p:sp>
      <p:pic>
        <p:nvPicPr>
          <p:cNvPr id="28675" name="Picture 19">
            <a:hlinkClick r:id="rId4" action="ppaction://hlinksldjump"/>
          </p:cNvPr>
          <p:cNvPicPr>
            <a:picLocks noChangeAspect="1" noChangeArrowheads="1"/>
          </p:cNvPicPr>
          <p:nvPr/>
        </p:nvPicPr>
        <p:blipFill>
          <a:blip r:embed="rId5" cstate="email"/>
          <a:srcRect/>
          <a:stretch>
            <a:fillRect/>
          </a:stretch>
        </p:blipFill>
        <p:spPr bwMode="auto">
          <a:xfrm>
            <a:off x="8440738" y="85725"/>
            <a:ext cx="6318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8676" name="Group 4"/>
          <p:cNvGrpSpPr/>
          <p:nvPr/>
        </p:nvGrpSpPr>
        <p:grpSpPr bwMode="auto">
          <a:xfrm>
            <a:off x="395288" y="1125538"/>
            <a:ext cx="8035925" cy="5376862"/>
            <a:chOff x="476" y="1234"/>
            <a:chExt cx="5398" cy="3423"/>
          </a:xfrm>
        </p:grpSpPr>
        <p:grpSp>
          <p:nvGrpSpPr>
            <p:cNvPr id="28683" name="组合 18"/>
            <p:cNvGrpSpPr/>
            <p:nvPr/>
          </p:nvGrpSpPr>
          <p:grpSpPr bwMode="auto">
            <a:xfrm>
              <a:off x="476" y="1234"/>
              <a:ext cx="5398" cy="314"/>
              <a:chOff x="571470" y="3929066"/>
              <a:chExt cx="8644000" cy="498778"/>
            </a:xfrm>
          </p:grpSpPr>
          <p:pic>
            <p:nvPicPr>
              <p:cNvPr id="28685" name="Picture 16"/>
              <p:cNvPicPr>
                <a:picLocks noChangeAspect="1" noChangeArrowheads="1"/>
              </p:cNvPicPr>
              <p:nvPr/>
            </p:nvPicPr>
            <p:blipFill>
              <a:blip r:embed="rId6" cstate="email"/>
              <a:srcRect/>
              <a:stretch>
                <a:fillRect/>
              </a:stretch>
            </p:blipFill>
            <p:spPr bwMode="auto">
              <a:xfrm>
                <a:off x="571470" y="3971928"/>
                <a:ext cx="1593856"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6" name="Text Box 3"/>
              <p:cNvSpPr txBox="1">
                <a:spLocks noChangeArrowheads="1"/>
              </p:cNvSpPr>
              <p:nvPr/>
            </p:nvSpPr>
            <p:spPr bwMode="auto">
              <a:xfrm>
                <a:off x="861766" y="3929066"/>
                <a:ext cx="8353704" cy="498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50000"/>
                  </a:spcBef>
                </a:pPr>
                <a:r>
                  <a:rPr lang="zh-CN" altLang="en-US" sz="2200" b="1"/>
                  <a:t>解   析</a:t>
                </a:r>
                <a:endParaRPr lang="zh-CN" altLang="en-US" sz="2200" b="1">
                  <a:solidFill>
                    <a:srgbClr val="00B050"/>
                  </a:solidFill>
                </a:endParaRPr>
              </a:p>
            </p:txBody>
          </p:sp>
        </p:grpSp>
        <p:graphicFrame>
          <p:nvGraphicFramePr>
            <p:cNvPr id="28684" name="Object 8"/>
            <p:cNvGraphicFramePr>
              <a:graphicFrameLocks noChangeAspect="1"/>
            </p:cNvGraphicFramePr>
            <p:nvPr/>
          </p:nvGraphicFramePr>
          <p:xfrm>
            <a:off x="717" y="1312"/>
            <a:ext cx="5089" cy="3345"/>
          </p:xfrm>
          <a:graphic>
            <a:graphicData uri="http://schemas.openxmlformats.org/presentationml/2006/ole">
              <mc:AlternateContent xmlns:mc="http://schemas.openxmlformats.org/markup-compatibility/2006">
                <mc:Choice xmlns:v="urn:schemas-microsoft-com:vml" Requires="v">
                  <p:oleObj spid="_x0000_s28692" name="文档" r:id="rId7" imgW="7545705" imgH="5273040" progId="Word.Document.8">
                    <p:embed/>
                  </p:oleObj>
                </mc:Choice>
                <mc:Fallback>
                  <p:oleObj name="文档" r:id="rId7" imgW="7545705" imgH="5273040" progId="Word.Document.8">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7" y="1312"/>
                          <a:ext cx="5089" cy="3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28677" name="组合 23"/>
          <p:cNvGrpSpPr/>
          <p:nvPr/>
        </p:nvGrpSpPr>
        <p:grpSpPr bwMode="auto">
          <a:xfrm>
            <a:off x="2627313" y="6532563"/>
            <a:ext cx="900112" cy="276225"/>
            <a:chOff x="493578" y="6531795"/>
            <a:chExt cx="900219" cy="276228"/>
          </a:xfrm>
        </p:grpSpPr>
        <p:pic>
          <p:nvPicPr>
            <p:cNvPr id="28681" name="Picture 21"/>
            <p:cNvPicPr>
              <a:picLocks noChangeAspect="1" noChangeArrowheads="1"/>
            </p:cNvPicPr>
            <p:nvPr/>
          </p:nvPicPr>
          <p:blipFill>
            <a:blip r:embed="rId9"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2" name="TextBox 22">
              <a:hlinkClick r:id="rId10"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考点聚焦</a:t>
              </a:r>
            </a:p>
          </p:txBody>
        </p:sp>
      </p:grpSp>
      <p:grpSp>
        <p:nvGrpSpPr>
          <p:cNvPr id="28678" name="组合 24"/>
          <p:cNvGrpSpPr/>
          <p:nvPr/>
        </p:nvGrpSpPr>
        <p:grpSpPr bwMode="auto">
          <a:xfrm>
            <a:off x="5256213" y="6532563"/>
            <a:ext cx="900112" cy="276225"/>
            <a:chOff x="493578" y="6531795"/>
            <a:chExt cx="900219" cy="276228"/>
          </a:xfrm>
        </p:grpSpPr>
        <p:pic>
          <p:nvPicPr>
            <p:cNvPr id="28679" name="Picture 21"/>
            <p:cNvPicPr>
              <a:picLocks noChangeAspect="1" noChangeArrowheads="1"/>
            </p:cNvPicPr>
            <p:nvPr/>
          </p:nvPicPr>
          <p:blipFill>
            <a:blip r:embed="rId9"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0" name="TextBox 26">
              <a:hlinkClick r:id="rId11"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归类探究</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blinds(horizontal)">
                                      <p:cBhvr>
                                        <p:cTn id="7" dur="500"/>
                                        <p:tgtEl>
                                          <p:spTgt spid="28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250825" y="260350"/>
            <a:ext cx="17315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smtClean="0">
                <a:solidFill>
                  <a:schemeClr val="bg1"/>
                </a:solidFill>
              </a:rPr>
              <a:t>┃</a:t>
            </a:r>
            <a:r>
              <a:rPr lang="zh-CN" altLang="en-US" sz="2400" b="1" dirty="0">
                <a:solidFill>
                  <a:schemeClr val="bg1"/>
                </a:solidFill>
                <a:ea typeface="黑体" panose="02010609060101010101" charset="-122"/>
              </a:rPr>
              <a:t>归类探究</a:t>
            </a:r>
          </a:p>
        </p:txBody>
      </p:sp>
      <p:pic>
        <p:nvPicPr>
          <p:cNvPr id="30723" name="Picture 19">
            <a:hlinkClick r:id="rId4" action="ppaction://hlinksldjump"/>
          </p:cNvPr>
          <p:cNvPicPr>
            <a:picLocks noChangeAspect="1" noChangeArrowheads="1"/>
          </p:cNvPicPr>
          <p:nvPr/>
        </p:nvPicPr>
        <p:blipFill>
          <a:blip r:embed="rId5" cstate="email"/>
          <a:srcRect/>
          <a:stretch>
            <a:fillRect/>
          </a:stretch>
        </p:blipFill>
        <p:spPr bwMode="auto">
          <a:xfrm>
            <a:off x="8440738" y="85725"/>
            <a:ext cx="6318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724" name="Group 4"/>
          <p:cNvGrpSpPr/>
          <p:nvPr/>
        </p:nvGrpSpPr>
        <p:grpSpPr bwMode="auto">
          <a:xfrm>
            <a:off x="395288" y="1484313"/>
            <a:ext cx="8035925" cy="4476750"/>
            <a:chOff x="476" y="1234"/>
            <a:chExt cx="5398" cy="2850"/>
          </a:xfrm>
        </p:grpSpPr>
        <p:grpSp>
          <p:nvGrpSpPr>
            <p:cNvPr id="30731" name="组合 18"/>
            <p:cNvGrpSpPr/>
            <p:nvPr/>
          </p:nvGrpSpPr>
          <p:grpSpPr bwMode="auto">
            <a:xfrm>
              <a:off x="476" y="1234"/>
              <a:ext cx="5398" cy="314"/>
              <a:chOff x="571470" y="3929066"/>
              <a:chExt cx="8644000" cy="498778"/>
            </a:xfrm>
          </p:grpSpPr>
          <p:pic>
            <p:nvPicPr>
              <p:cNvPr id="30733" name="Picture 16"/>
              <p:cNvPicPr>
                <a:picLocks noChangeAspect="1" noChangeArrowheads="1"/>
              </p:cNvPicPr>
              <p:nvPr/>
            </p:nvPicPr>
            <p:blipFill>
              <a:blip r:embed="rId6" cstate="email"/>
              <a:srcRect/>
              <a:stretch>
                <a:fillRect/>
              </a:stretch>
            </p:blipFill>
            <p:spPr bwMode="auto">
              <a:xfrm>
                <a:off x="571470" y="3971928"/>
                <a:ext cx="1593856"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4" name="Text Box 3"/>
              <p:cNvSpPr txBox="1">
                <a:spLocks noChangeArrowheads="1"/>
              </p:cNvSpPr>
              <p:nvPr/>
            </p:nvSpPr>
            <p:spPr bwMode="auto">
              <a:xfrm>
                <a:off x="861766" y="3929066"/>
                <a:ext cx="8353704" cy="498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50000"/>
                  </a:spcBef>
                </a:pPr>
                <a:r>
                  <a:rPr lang="zh-CN" altLang="en-US" sz="2200" b="1"/>
                  <a:t>解   析</a:t>
                </a:r>
                <a:endParaRPr lang="zh-CN" altLang="en-US" sz="2200" b="1">
                  <a:solidFill>
                    <a:srgbClr val="00B050"/>
                  </a:solidFill>
                </a:endParaRPr>
              </a:p>
            </p:txBody>
          </p:sp>
        </p:grpSp>
        <p:graphicFrame>
          <p:nvGraphicFramePr>
            <p:cNvPr id="30732" name="Object 8"/>
            <p:cNvGraphicFramePr>
              <a:graphicFrameLocks noChangeAspect="1"/>
            </p:cNvGraphicFramePr>
            <p:nvPr/>
          </p:nvGraphicFramePr>
          <p:xfrm>
            <a:off x="717" y="1312"/>
            <a:ext cx="5089" cy="2772"/>
          </p:xfrm>
          <a:graphic>
            <a:graphicData uri="http://schemas.openxmlformats.org/presentationml/2006/ole">
              <mc:AlternateContent xmlns:mc="http://schemas.openxmlformats.org/markup-compatibility/2006">
                <mc:Choice xmlns:v="urn:schemas-microsoft-com:vml" Requires="v">
                  <p:oleObj spid="_x0000_s30740" name="文档" r:id="rId7" imgW="7181850" imgH="4101465" progId="Word.Document.8">
                    <p:embed/>
                  </p:oleObj>
                </mc:Choice>
                <mc:Fallback>
                  <p:oleObj name="文档" r:id="rId7" imgW="7181850" imgH="4101465" progId="Word.Document.8">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7" y="1312"/>
                          <a:ext cx="5089" cy="2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30725" name="组合 23"/>
          <p:cNvGrpSpPr/>
          <p:nvPr/>
        </p:nvGrpSpPr>
        <p:grpSpPr bwMode="auto">
          <a:xfrm>
            <a:off x="2627313" y="6532563"/>
            <a:ext cx="900112" cy="276225"/>
            <a:chOff x="493578" y="6531795"/>
            <a:chExt cx="900219" cy="276228"/>
          </a:xfrm>
        </p:grpSpPr>
        <p:pic>
          <p:nvPicPr>
            <p:cNvPr id="30729" name="Picture 21"/>
            <p:cNvPicPr>
              <a:picLocks noChangeAspect="1" noChangeArrowheads="1"/>
            </p:cNvPicPr>
            <p:nvPr/>
          </p:nvPicPr>
          <p:blipFill>
            <a:blip r:embed="rId9"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0" name="TextBox 22">
              <a:hlinkClick r:id="rId10"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考点聚焦</a:t>
              </a:r>
            </a:p>
          </p:txBody>
        </p:sp>
      </p:grpSp>
      <p:grpSp>
        <p:nvGrpSpPr>
          <p:cNvPr id="30726" name="组合 24"/>
          <p:cNvGrpSpPr/>
          <p:nvPr/>
        </p:nvGrpSpPr>
        <p:grpSpPr bwMode="auto">
          <a:xfrm>
            <a:off x="5256213" y="6532563"/>
            <a:ext cx="900112" cy="276225"/>
            <a:chOff x="493578" y="6531795"/>
            <a:chExt cx="900219" cy="276228"/>
          </a:xfrm>
        </p:grpSpPr>
        <p:pic>
          <p:nvPicPr>
            <p:cNvPr id="30727" name="Picture 21"/>
            <p:cNvPicPr>
              <a:picLocks noChangeAspect="1" noChangeArrowheads="1"/>
            </p:cNvPicPr>
            <p:nvPr/>
          </p:nvPicPr>
          <p:blipFill>
            <a:blip r:embed="rId9"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8" name="TextBox 26">
              <a:hlinkClick r:id="rId11"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归类探究</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0724"/>
                                        </p:tgtEl>
                                        <p:attrNameLst>
                                          <p:attrName>style.visibility</p:attrName>
                                        </p:attrNameLst>
                                      </p:cBhvr>
                                      <p:to>
                                        <p:strVal val="visible"/>
                                      </p:to>
                                    </p:set>
                                    <p:animEffect transition="in" filter="blinds(horizontal)">
                                      <p:cBhvr>
                                        <p:cTn id="7" dur="500"/>
                                        <p:tgtEl>
                                          <p:spTgt spid="30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250825" y="260350"/>
            <a:ext cx="17315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smtClean="0">
                <a:solidFill>
                  <a:schemeClr val="bg1"/>
                </a:solidFill>
              </a:rPr>
              <a:t>┃</a:t>
            </a:r>
            <a:r>
              <a:rPr lang="zh-CN" altLang="en-US" sz="2400" b="1" dirty="0">
                <a:solidFill>
                  <a:schemeClr val="bg1"/>
                </a:solidFill>
                <a:ea typeface="黑体" panose="02010609060101010101" charset="-122"/>
              </a:rPr>
              <a:t>归类探究</a:t>
            </a:r>
          </a:p>
        </p:txBody>
      </p:sp>
      <p:pic>
        <p:nvPicPr>
          <p:cNvPr id="32771" name="Picture 19">
            <a:hlinkClick r:id="rId3" action="ppaction://hlinksldjump"/>
          </p:cNvPr>
          <p:cNvPicPr>
            <a:picLocks noChangeAspect="1" noChangeArrowheads="1"/>
          </p:cNvPicPr>
          <p:nvPr/>
        </p:nvPicPr>
        <p:blipFill>
          <a:blip r:embed="rId4" cstate="email"/>
          <a:srcRect/>
          <a:stretch>
            <a:fillRect/>
          </a:stretch>
        </p:blipFill>
        <p:spPr bwMode="auto">
          <a:xfrm>
            <a:off x="8440738" y="85725"/>
            <a:ext cx="6318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2772" name="Group 4"/>
          <p:cNvGrpSpPr/>
          <p:nvPr/>
        </p:nvGrpSpPr>
        <p:grpSpPr bwMode="auto">
          <a:xfrm>
            <a:off x="755650" y="2781300"/>
            <a:ext cx="7905750" cy="1397000"/>
            <a:chOff x="385" y="2988"/>
            <a:chExt cx="4980" cy="880"/>
          </a:xfrm>
        </p:grpSpPr>
        <p:pic>
          <p:nvPicPr>
            <p:cNvPr id="32779" name="Picture 15"/>
            <p:cNvPicPr>
              <a:picLocks noChangeAspect="1" noChangeArrowheads="1"/>
            </p:cNvPicPr>
            <p:nvPr/>
          </p:nvPicPr>
          <p:blipFill>
            <a:blip r:embed="rId5" cstate="email"/>
            <a:srcRect/>
            <a:stretch>
              <a:fillRect/>
            </a:stretch>
          </p:blipFill>
          <p:spPr bwMode="auto">
            <a:xfrm>
              <a:off x="385" y="2998"/>
              <a:ext cx="1169"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80" name="Text Box 3"/>
            <p:cNvSpPr txBox="1">
              <a:spLocks noChangeArrowheads="1"/>
            </p:cNvSpPr>
            <p:nvPr/>
          </p:nvSpPr>
          <p:spPr bwMode="auto">
            <a:xfrm>
              <a:off x="557" y="2988"/>
              <a:ext cx="4808" cy="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30000"/>
                </a:lnSpc>
                <a:spcBef>
                  <a:spcPct val="50000"/>
                </a:spcBef>
              </a:pPr>
              <a:r>
                <a:rPr lang="zh-CN" altLang="en-US" sz="2200" b="1" dirty="0"/>
                <a:t>方法点析</a:t>
              </a:r>
              <a:r>
                <a:rPr lang="zh-CN" altLang="en-US" sz="2200" b="1" dirty="0">
                  <a:solidFill>
                    <a:srgbClr val="0066FF"/>
                  </a:solidFill>
                </a:rPr>
                <a:t>　　</a:t>
              </a:r>
              <a:r>
                <a:rPr lang="en-US" altLang="zh-CN" sz="2200" b="1" dirty="0">
                  <a:solidFill>
                    <a:srgbClr val="0066FF"/>
                  </a:solidFill>
                </a:rPr>
                <a:t>(1)</a:t>
              </a:r>
              <a:r>
                <a:rPr lang="zh-CN" altLang="en-US" sz="2200" b="1" dirty="0">
                  <a:solidFill>
                    <a:srgbClr val="0066FF"/>
                  </a:solidFill>
                </a:rPr>
                <a:t>利用过圆外一点作圆的两条切线，两切线长相等，是解题的基本方法．</a:t>
              </a:r>
              <a:r>
                <a:rPr lang="en-US" altLang="zh-CN" sz="2200" b="1" dirty="0">
                  <a:solidFill>
                    <a:srgbClr val="0066FF"/>
                  </a:solidFill>
                </a:rPr>
                <a:t>(2)</a:t>
              </a:r>
              <a:r>
                <a:rPr lang="zh-CN" altLang="en-US" sz="2200" b="1" dirty="0">
                  <a:solidFill>
                    <a:srgbClr val="0066FF"/>
                  </a:solidFill>
                </a:rPr>
                <a:t>利用方程思想求切线长常与勾股定理，切线长定理，圆的半径相等紧密相连．</a:t>
              </a:r>
            </a:p>
          </p:txBody>
        </p:sp>
      </p:grpSp>
      <p:grpSp>
        <p:nvGrpSpPr>
          <p:cNvPr id="32773" name="组合 23"/>
          <p:cNvGrpSpPr/>
          <p:nvPr/>
        </p:nvGrpSpPr>
        <p:grpSpPr bwMode="auto">
          <a:xfrm>
            <a:off x="2627313" y="6532563"/>
            <a:ext cx="900112" cy="276225"/>
            <a:chOff x="493578" y="6531795"/>
            <a:chExt cx="900219" cy="276228"/>
          </a:xfrm>
        </p:grpSpPr>
        <p:pic>
          <p:nvPicPr>
            <p:cNvPr id="32777" name="Picture 21"/>
            <p:cNvPicPr>
              <a:picLocks noChangeAspect="1" noChangeArrowheads="1"/>
            </p:cNvPicPr>
            <p:nvPr/>
          </p:nvPicPr>
          <p:blipFill>
            <a:blip r:embed="rId6"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8" name="TextBox 22">
              <a:hlinkClick r:id="rId7"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考点聚焦</a:t>
              </a:r>
            </a:p>
          </p:txBody>
        </p:sp>
      </p:grpSp>
      <p:grpSp>
        <p:nvGrpSpPr>
          <p:cNvPr id="32774" name="组合 24"/>
          <p:cNvGrpSpPr/>
          <p:nvPr/>
        </p:nvGrpSpPr>
        <p:grpSpPr bwMode="auto">
          <a:xfrm>
            <a:off x="5256213" y="6532563"/>
            <a:ext cx="900112" cy="276225"/>
            <a:chOff x="493578" y="6531795"/>
            <a:chExt cx="900219" cy="276228"/>
          </a:xfrm>
        </p:grpSpPr>
        <p:pic>
          <p:nvPicPr>
            <p:cNvPr id="32775" name="Picture 21"/>
            <p:cNvPicPr>
              <a:picLocks noChangeAspect="1" noChangeArrowheads="1"/>
            </p:cNvPicPr>
            <p:nvPr/>
          </p:nvPicPr>
          <p:blipFill>
            <a:blip r:embed="rId6"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6" name="TextBox 26">
              <a:hlinkClick r:id="rId8"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归类探究</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2772"/>
                                        </p:tgtEl>
                                        <p:attrNameLst>
                                          <p:attrName>style.visibility</p:attrName>
                                        </p:attrNameLst>
                                      </p:cBhvr>
                                      <p:to>
                                        <p:strVal val="visible"/>
                                      </p:to>
                                    </p:set>
                                    <p:animEffect transition="in" filter="box(in)">
                                      <p:cBhvr>
                                        <p:cTn id="7" dur="500"/>
                                        <p:tgtEl>
                                          <p:spTgt spid="32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Box 6"/>
          <p:cNvSpPr txBox="1">
            <a:spLocks noChangeArrowheads="1"/>
          </p:cNvSpPr>
          <p:nvPr/>
        </p:nvSpPr>
        <p:spPr bwMode="auto">
          <a:xfrm>
            <a:off x="706438" y="1143000"/>
            <a:ext cx="1635125" cy="4238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180000" rIns="54000" bIns="180000"/>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ts val="1600"/>
              </a:lnSpc>
              <a:spcBef>
                <a:spcPts val="400"/>
              </a:spcBef>
            </a:pPr>
            <a:endParaRPr lang="zh-CN" altLang="zh-CN" sz="2800">
              <a:solidFill>
                <a:srgbClr val="CC0099"/>
              </a:solidFill>
              <a:latin typeface="Calibri" panose="020F0502020204030204" pitchFamily="34" charset="0"/>
            </a:endParaRPr>
          </a:p>
        </p:txBody>
      </p:sp>
      <p:sp>
        <p:nvSpPr>
          <p:cNvPr id="13321" name="Rectangle 9"/>
          <p:cNvSpPr>
            <a:spLocks noChangeArrowheads="1"/>
          </p:cNvSpPr>
          <p:nvPr/>
        </p:nvSpPr>
        <p:spPr bwMode="auto">
          <a:xfrm>
            <a:off x="684213" y="1960563"/>
            <a:ext cx="6119812"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lnSpc>
                <a:spcPct val="130000"/>
              </a:lnSpc>
            </a:pPr>
            <a:r>
              <a:rPr lang="zh-CN" altLang="en-US" sz="2200" b="1" dirty="0"/>
              <a:t>命题角度：</a:t>
            </a:r>
          </a:p>
          <a:p>
            <a:pPr eaLnBrk="1" hangingPunct="1">
              <a:lnSpc>
                <a:spcPct val="130000"/>
              </a:lnSpc>
            </a:pPr>
            <a:r>
              <a:rPr lang="en-US" altLang="zh-CN" sz="2200" b="1" dirty="0"/>
              <a:t>1. </a:t>
            </a:r>
            <a:r>
              <a:rPr lang="zh-CN" altLang="en-US" sz="2200" b="1" dirty="0"/>
              <a:t>三角形的内切圆的定义；</a:t>
            </a:r>
          </a:p>
          <a:p>
            <a:pPr eaLnBrk="1" hangingPunct="1">
              <a:lnSpc>
                <a:spcPct val="130000"/>
              </a:lnSpc>
            </a:pPr>
            <a:r>
              <a:rPr lang="en-US" altLang="zh-CN" sz="2200" b="1" dirty="0"/>
              <a:t>2. </a:t>
            </a:r>
            <a:r>
              <a:rPr lang="zh-CN" altLang="en-US" sz="2200" b="1" dirty="0"/>
              <a:t>求三角形的内切圆的半径．</a:t>
            </a:r>
          </a:p>
        </p:txBody>
      </p:sp>
      <p:sp>
        <p:nvSpPr>
          <p:cNvPr id="13322" name="Rectangle 10"/>
          <p:cNvSpPr>
            <a:spLocks noChangeArrowheads="1"/>
          </p:cNvSpPr>
          <p:nvPr/>
        </p:nvSpPr>
        <p:spPr bwMode="auto">
          <a:xfrm>
            <a:off x="684213" y="1268413"/>
            <a:ext cx="35544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zh-CN" altLang="en-US" sz="2400" b="1" dirty="0">
                <a:solidFill>
                  <a:srgbClr val="FF3300"/>
                </a:solidFill>
                <a:latin typeface="黑体" panose="02010609060101010101" charset="-122"/>
                <a:ea typeface="黑体" panose="02010609060101010101" charset="-122"/>
              </a:rPr>
              <a:t>探究四、三角形的内切圆</a:t>
            </a:r>
          </a:p>
        </p:txBody>
      </p:sp>
      <p:pic>
        <p:nvPicPr>
          <p:cNvPr id="34821" name="Picture 19">
            <a:hlinkClick r:id="rId3" action="ppaction://hlinksldjump"/>
          </p:cNvPr>
          <p:cNvPicPr>
            <a:picLocks noChangeAspect="1" noChangeArrowheads="1"/>
          </p:cNvPicPr>
          <p:nvPr/>
        </p:nvPicPr>
        <p:blipFill>
          <a:blip r:embed="rId4" cstate="email"/>
          <a:srcRect/>
          <a:stretch>
            <a:fillRect/>
          </a:stretch>
        </p:blipFill>
        <p:spPr bwMode="auto">
          <a:xfrm>
            <a:off x="8440738" y="85725"/>
            <a:ext cx="6318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2" name="Text Box 2"/>
          <p:cNvSpPr txBox="1">
            <a:spLocks noChangeArrowheads="1"/>
          </p:cNvSpPr>
          <p:nvPr/>
        </p:nvSpPr>
        <p:spPr bwMode="auto">
          <a:xfrm>
            <a:off x="250825" y="260350"/>
            <a:ext cx="17315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smtClean="0">
                <a:solidFill>
                  <a:schemeClr val="bg1"/>
                </a:solidFill>
              </a:rPr>
              <a:t>┃</a:t>
            </a:r>
            <a:r>
              <a:rPr lang="zh-CN" altLang="en-US" sz="2400" b="1" dirty="0">
                <a:solidFill>
                  <a:schemeClr val="bg1"/>
                </a:solidFill>
                <a:ea typeface="黑体" panose="02010609060101010101" charset="-122"/>
              </a:rPr>
              <a:t>归类探究</a:t>
            </a:r>
          </a:p>
        </p:txBody>
      </p:sp>
      <p:graphicFrame>
        <p:nvGraphicFramePr>
          <p:cNvPr id="34823" name="Object 7"/>
          <p:cNvGraphicFramePr>
            <a:graphicFrameLocks noChangeAspect="1"/>
          </p:cNvGraphicFramePr>
          <p:nvPr/>
        </p:nvGraphicFramePr>
        <p:xfrm>
          <a:off x="504825" y="3681413"/>
          <a:ext cx="8388350" cy="2843212"/>
        </p:xfrm>
        <a:graphic>
          <a:graphicData uri="http://schemas.openxmlformats.org/presentationml/2006/ole">
            <mc:AlternateContent xmlns:mc="http://schemas.openxmlformats.org/markup-compatibility/2006">
              <mc:Choice xmlns:v="urn:schemas-microsoft-com:vml" Requires="v">
                <p:oleObj spid="_x0000_s34836" name="文档" r:id="rId5" imgW="8274050" imgH="2778760" progId="Word.Document.8">
                  <p:embed/>
                </p:oleObj>
              </mc:Choice>
              <mc:Fallback>
                <p:oleObj name="文档" r:id="rId5" imgW="8274050" imgH="2778760" progId="Word.Document.8">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4825" y="3681413"/>
                        <a:ext cx="8388350" cy="284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45" name="Rectangle 5"/>
          <p:cNvSpPr>
            <a:spLocks noChangeArrowheads="1"/>
          </p:cNvSpPr>
          <p:nvPr/>
        </p:nvSpPr>
        <p:spPr bwMode="auto">
          <a:xfrm>
            <a:off x="3254375" y="5373688"/>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zh-CN" sz="2400" b="1">
                <a:solidFill>
                  <a:srgbClr val="FF0000"/>
                </a:solidFill>
              </a:rPr>
              <a:t>C</a:t>
            </a:r>
          </a:p>
        </p:txBody>
      </p:sp>
      <p:grpSp>
        <p:nvGrpSpPr>
          <p:cNvPr id="34825" name="组合 23"/>
          <p:cNvGrpSpPr/>
          <p:nvPr/>
        </p:nvGrpSpPr>
        <p:grpSpPr bwMode="auto">
          <a:xfrm>
            <a:off x="2627313" y="6532563"/>
            <a:ext cx="900112" cy="276225"/>
            <a:chOff x="493578" y="6531795"/>
            <a:chExt cx="900219" cy="276228"/>
          </a:xfrm>
        </p:grpSpPr>
        <p:pic>
          <p:nvPicPr>
            <p:cNvPr id="34829" name="Picture 21"/>
            <p:cNvPicPr>
              <a:picLocks noChangeAspect="1" noChangeArrowheads="1"/>
            </p:cNvPicPr>
            <p:nvPr/>
          </p:nvPicPr>
          <p:blipFill>
            <a:blip r:embed="rId7"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0" name="TextBox 22">
              <a:hlinkClick r:id="rId8"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考点聚焦</a:t>
              </a:r>
            </a:p>
          </p:txBody>
        </p:sp>
      </p:grpSp>
      <p:grpSp>
        <p:nvGrpSpPr>
          <p:cNvPr id="34826" name="组合 24"/>
          <p:cNvGrpSpPr/>
          <p:nvPr/>
        </p:nvGrpSpPr>
        <p:grpSpPr bwMode="auto">
          <a:xfrm>
            <a:off x="5256213" y="6532563"/>
            <a:ext cx="900112" cy="276225"/>
            <a:chOff x="493578" y="6531795"/>
            <a:chExt cx="900219" cy="276228"/>
          </a:xfrm>
        </p:grpSpPr>
        <p:pic>
          <p:nvPicPr>
            <p:cNvPr id="34827" name="Picture 21"/>
            <p:cNvPicPr>
              <a:picLocks noChangeAspect="1" noChangeArrowheads="1"/>
            </p:cNvPicPr>
            <p:nvPr/>
          </p:nvPicPr>
          <p:blipFill>
            <a:blip r:embed="rId7"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8" name="TextBox 26">
              <a:hlinkClick r:id="rId9"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归类探究</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3322"/>
                                        </p:tgtEl>
                                        <p:attrNameLst>
                                          <p:attrName>style.visibility</p:attrName>
                                        </p:attrNameLst>
                                      </p:cBhvr>
                                      <p:to>
                                        <p:strVal val="visible"/>
                                      </p:to>
                                    </p:set>
                                    <p:animEffect transition="in" filter="slide(fromLeft)">
                                      <p:cBhvr>
                                        <p:cTn id="7" dur="500"/>
                                        <p:tgtEl>
                                          <p:spTgt spid="13322"/>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3321"/>
                                        </p:tgtEl>
                                        <p:attrNameLst>
                                          <p:attrName>style.visibility</p:attrName>
                                        </p:attrNameLst>
                                      </p:cBhvr>
                                      <p:to>
                                        <p:strVal val="visible"/>
                                      </p:to>
                                    </p:set>
                                    <p:animEffect transition="in" filter="checkerboard(across)">
                                      <p:cBhvr>
                                        <p:cTn id="11" dur="500"/>
                                        <p:tgtEl>
                                          <p:spTgt spid="13321"/>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34823"/>
                                        </p:tgtEl>
                                        <p:attrNameLst>
                                          <p:attrName>style.visibility</p:attrName>
                                        </p:attrNameLst>
                                      </p:cBhvr>
                                      <p:to>
                                        <p:strVal val="visible"/>
                                      </p:to>
                                    </p:set>
                                    <p:animEffect transition="in" filter="blinds(horizontal)">
                                      <p:cBhvr>
                                        <p:cTn id="16" dur="500"/>
                                        <p:tgtEl>
                                          <p:spTgt spid="34823"/>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2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1" grpId="0" autoUpdateAnimBg="0"/>
      <p:bldP spid="13322" grpId="0" autoUpdateAnimBg="0"/>
      <p:bldP spid="1024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250825" y="260350"/>
            <a:ext cx="17315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smtClean="0">
                <a:solidFill>
                  <a:schemeClr val="bg1"/>
                </a:solidFill>
              </a:rPr>
              <a:t>┃</a:t>
            </a:r>
            <a:r>
              <a:rPr lang="zh-CN" altLang="en-US" sz="2400" b="1" dirty="0">
                <a:solidFill>
                  <a:schemeClr val="bg1"/>
                </a:solidFill>
                <a:ea typeface="黑体" panose="02010609060101010101" charset="-122"/>
              </a:rPr>
              <a:t>归类探究</a:t>
            </a:r>
          </a:p>
        </p:txBody>
      </p:sp>
      <p:pic>
        <p:nvPicPr>
          <p:cNvPr id="35843" name="Picture 19">
            <a:hlinkClick r:id="rId3" action="ppaction://hlinksldjump"/>
          </p:cNvPr>
          <p:cNvPicPr>
            <a:picLocks noChangeAspect="1" noChangeArrowheads="1"/>
          </p:cNvPicPr>
          <p:nvPr/>
        </p:nvPicPr>
        <p:blipFill>
          <a:blip r:embed="rId4" cstate="email"/>
          <a:srcRect/>
          <a:stretch>
            <a:fillRect/>
          </a:stretch>
        </p:blipFill>
        <p:spPr bwMode="auto">
          <a:xfrm>
            <a:off x="8440738" y="85725"/>
            <a:ext cx="6318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组合 18"/>
          <p:cNvGrpSpPr/>
          <p:nvPr/>
        </p:nvGrpSpPr>
        <p:grpSpPr bwMode="auto">
          <a:xfrm>
            <a:off x="395288" y="1556792"/>
            <a:ext cx="8569325" cy="2100262"/>
            <a:chOff x="571470" y="3929066"/>
            <a:chExt cx="8644000" cy="2100269"/>
          </a:xfrm>
        </p:grpSpPr>
        <p:pic>
          <p:nvPicPr>
            <p:cNvPr id="35854" name="Picture 16"/>
            <p:cNvPicPr>
              <a:picLocks noChangeAspect="1" noChangeArrowheads="1"/>
            </p:cNvPicPr>
            <p:nvPr/>
          </p:nvPicPr>
          <p:blipFill>
            <a:blip r:embed="rId5" cstate="email"/>
            <a:srcRect/>
            <a:stretch>
              <a:fillRect/>
            </a:stretch>
          </p:blipFill>
          <p:spPr bwMode="auto">
            <a:xfrm>
              <a:off x="571470" y="3971928"/>
              <a:ext cx="1593856"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55" name="Text Box 3"/>
            <p:cNvSpPr txBox="1">
              <a:spLocks noChangeArrowheads="1"/>
            </p:cNvSpPr>
            <p:nvPr/>
          </p:nvSpPr>
          <p:spPr bwMode="auto">
            <a:xfrm>
              <a:off x="861311" y="3929066"/>
              <a:ext cx="8354159" cy="2100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50000"/>
                </a:spcBef>
              </a:pPr>
              <a:r>
                <a:rPr lang="zh-CN" altLang="en-US" sz="2200" b="1" dirty="0"/>
                <a:t>解    析</a:t>
              </a:r>
              <a:r>
                <a:rPr lang="zh-CN" altLang="en-US" sz="2200" b="1" dirty="0">
                  <a:solidFill>
                    <a:srgbClr val="FF0000"/>
                  </a:solidFill>
                </a:rPr>
                <a:t>　　</a:t>
              </a:r>
              <a:r>
                <a:rPr lang="zh-CN" altLang="en-US" sz="2200" b="1" dirty="0">
                  <a:solidFill>
                    <a:srgbClr val="00B050"/>
                  </a:solidFill>
                </a:rPr>
                <a:t> 连接</a:t>
              </a:r>
              <a:r>
                <a:rPr lang="en-US" altLang="zh-CN" sz="2200" b="1" dirty="0">
                  <a:solidFill>
                    <a:srgbClr val="00B050"/>
                  </a:solidFill>
                </a:rPr>
                <a:t>OD</a:t>
              </a:r>
              <a:r>
                <a:rPr lang="zh-CN" altLang="en-US" sz="2200" b="1" dirty="0">
                  <a:solidFill>
                    <a:srgbClr val="00B050"/>
                  </a:solidFill>
                </a:rPr>
                <a:t>、</a:t>
              </a:r>
              <a:r>
                <a:rPr lang="en-US" altLang="zh-CN" sz="2200" b="1" dirty="0">
                  <a:solidFill>
                    <a:srgbClr val="00B050"/>
                  </a:solidFill>
                </a:rPr>
                <a:t>OE</a:t>
              </a:r>
              <a:r>
                <a:rPr lang="zh-CN" altLang="en-US" sz="2200" b="1" dirty="0">
                  <a:solidFill>
                    <a:srgbClr val="00B050"/>
                  </a:solidFill>
                </a:rPr>
                <a:t>，则∠</a:t>
              </a:r>
              <a:r>
                <a:rPr lang="en-US" altLang="zh-CN" sz="2200" b="1" dirty="0">
                  <a:solidFill>
                    <a:srgbClr val="00B050"/>
                  </a:solidFill>
                </a:rPr>
                <a:t>ODB</a:t>
              </a:r>
              <a:r>
                <a:rPr lang="zh-CN" altLang="en-US" sz="2200" b="1" dirty="0">
                  <a:solidFill>
                    <a:srgbClr val="00B050"/>
                  </a:solidFill>
                </a:rPr>
                <a:t>＝∠</a:t>
              </a:r>
              <a:r>
                <a:rPr lang="en-US" altLang="zh-CN" sz="2200" b="1" dirty="0">
                  <a:solidFill>
                    <a:srgbClr val="00B050"/>
                  </a:solidFill>
                </a:rPr>
                <a:t>DBE</a:t>
              </a:r>
              <a:r>
                <a:rPr lang="zh-CN" altLang="en-US" sz="2200" b="1" dirty="0">
                  <a:solidFill>
                    <a:srgbClr val="00B050"/>
                  </a:solidFill>
                </a:rPr>
                <a:t>＝∠</a:t>
              </a:r>
              <a:r>
                <a:rPr lang="en-US" altLang="zh-CN" sz="2200" b="1" dirty="0">
                  <a:solidFill>
                    <a:srgbClr val="00B050"/>
                  </a:solidFill>
                </a:rPr>
                <a:t>OEB</a:t>
              </a:r>
              <a:r>
                <a:rPr lang="zh-CN" altLang="en-US" sz="2200" b="1" dirty="0">
                  <a:solidFill>
                    <a:srgbClr val="00B050"/>
                  </a:solidFill>
                </a:rPr>
                <a:t>＝</a:t>
              </a:r>
              <a:r>
                <a:rPr lang="en-US" altLang="zh-CN" sz="2200" b="1" dirty="0">
                  <a:solidFill>
                    <a:srgbClr val="00B050"/>
                  </a:solidFill>
                </a:rPr>
                <a:t>90°</a:t>
              </a:r>
              <a:r>
                <a:rPr lang="zh-CN" altLang="en-US" sz="2200" b="1" dirty="0">
                  <a:solidFill>
                    <a:srgbClr val="00B050"/>
                  </a:solidFill>
                </a:rPr>
                <a:t>，</a:t>
              </a:r>
              <a:r>
                <a:rPr lang="en-US" altLang="zh-CN" sz="2200" b="1" dirty="0">
                  <a:solidFill>
                    <a:srgbClr val="00B050"/>
                  </a:solidFill>
                </a:rPr>
                <a:t>OD</a:t>
              </a:r>
              <a:r>
                <a:rPr lang="zh-CN" altLang="en-US" sz="2200" b="1" dirty="0">
                  <a:solidFill>
                    <a:srgbClr val="00B050"/>
                  </a:solidFill>
                </a:rPr>
                <a:t>＝</a:t>
              </a:r>
              <a:r>
                <a:rPr lang="en-US" altLang="zh-CN" sz="2200" b="1" dirty="0">
                  <a:solidFill>
                    <a:srgbClr val="00B050"/>
                  </a:solidFill>
                </a:rPr>
                <a:t>OE</a:t>
              </a:r>
              <a:r>
                <a:rPr lang="zh-CN" altLang="en-US" sz="2200" b="1" dirty="0">
                  <a:solidFill>
                    <a:srgbClr val="00B050"/>
                  </a:solidFill>
                </a:rPr>
                <a:t>，推出四边形</a:t>
              </a:r>
              <a:r>
                <a:rPr lang="en-US" altLang="zh-CN" sz="2200" b="1" dirty="0">
                  <a:solidFill>
                    <a:srgbClr val="00B050"/>
                  </a:solidFill>
                </a:rPr>
                <a:t>ODBE</a:t>
              </a:r>
              <a:r>
                <a:rPr lang="zh-CN" altLang="en-US" sz="2200" b="1" dirty="0">
                  <a:solidFill>
                    <a:srgbClr val="00B050"/>
                  </a:solidFill>
                </a:rPr>
                <a:t>是正方形，得出</a:t>
              </a:r>
              <a:r>
                <a:rPr lang="en-US" altLang="zh-CN" sz="2200" b="1" dirty="0">
                  <a:solidFill>
                    <a:srgbClr val="00B050"/>
                  </a:solidFill>
                </a:rPr>
                <a:t>BD</a:t>
              </a:r>
              <a:r>
                <a:rPr lang="zh-CN" altLang="en-US" sz="2200" b="1" dirty="0">
                  <a:solidFill>
                    <a:srgbClr val="00B050"/>
                  </a:solidFill>
                </a:rPr>
                <a:t>＝</a:t>
              </a:r>
              <a:r>
                <a:rPr lang="en-US" altLang="zh-CN" sz="2200" b="1" dirty="0">
                  <a:solidFill>
                    <a:srgbClr val="00B050"/>
                  </a:solidFill>
                </a:rPr>
                <a:t>BE</a:t>
              </a:r>
              <a:r>
                <a:rPr lang="zh-CN" altLang="en-US" sz="2200" b="1" dirty="0">
                  <a:solidFill>
                    <a:srgbClr val="00B050"/>
                  </a:solidFill>
                </a:rPr>
                <a:t>＝</a:t>
              </a:r>
              <a:r>
                <a:rPr lang="en-US" altLang="zh-CN" sz="2200" b="1" dirty="0">
                  <a:solidFill>
                    <a:srgbClr val="00B050"/>
                  </a:solidFill>
                </a:rPr>
                <a:t>OD</a:t>
              </a:r>
              <a:r>
                <a:rPr lang="zh-CN" altLang="en-US" sz="2200" b="1" dirty="0">
                  <a:solidFill>
                    <a:srgbClr val="00B050"/>
                  </a:solidFill>
                </a:rPr>
                <a:t>＝</a:t>
              </a:r>
              <a:r>
                <a:rPr lang="en-US" altLang="zh-CN" sz="2200" b="1" dirty="0">
                  <a:solidFill>
                    <a:srgbClr val="00B050"/>
                  </a:solidFill>
                </a:rPr>
                <a:t>OE</a:t>
              </a:r>
              <a:r>
                <a:rPr lang="zh-CN" altLang="en-US" sz="2200" b="1" dirty="0">
                  <a:solidFill>
                    <a:srgbClr val="00B050"/>
                  </a:solidFill>
                </a:rPr>
                <a:t>＝</a:t>
              </a:r>
              <a:r>
                <a:rPr lang="en-US" altLang="zh-CN" sz="2200" b="1" dirty="0">
                  <a:solidFill>
                    <a:srgbClr val="00B050"/>
                  </a:solidFill>
                </a:rPr>
                <a:t>r.</a:t>
              </a:r>
              <a:r>
                <a:rPr lang="zh-CN" altLang="en-US" sz="2200" b="1" dirty="0">
                  <a:solidFill>
                    <a:srgbClr val="00B050"/>
                  </a:solidFill>
                </a:rPr>
                <a:t>根据切线长定理得出</a:t>
              </a:r>
              <a:r>
                <a:rPr lang="en-US" altLang="zh-CN" sz="2200" b="1" dirty="0">
                  <a:solidFill>
                    <a:srgbClr val="00B050"/>
                  </a:solidFill>
                </a:rPr>
                <a:t>MP</a:t>
              </a:r>
              <a:r>
                <a:rPr lang="zh-CN" altLang="en-US" sz="2200" b="1" dirty="0">
                  <a:solidFill>
                    <a:srgbClr val="00B050"/>
                  </a:solidFill>
                </a:rPr>
                <a:t>＝</a:t>
              </a:r>
              <a:r>
                <a:rPr lang="en-US" altLang="zh-CN" sz="2200" b="1" dirty="0">
                  <a:solidFill>
                    <a:srgbClr val="00B050"/>
                  </a:solidFill>
                </a:rPr>
                <a:t>DM</a:t>
              </a:r>
              <a:r>
                <a:rPr lang="zh-CN" altLang="en-US" sz="2200" b="1" dirty="0">
                  <a:solidFill>
                    <a:srgbClr val="00B050"/>
                  </a:solidFill>
                </a:rPr>
                <a:t>，</a:t>
              </a:r>
              <a:r>
                <a:rPr lang="en-US" altLang="zh-CN" sz="2200" b="1" dirty="0">
                  <a:solidFill>
                    <a:srgbClr val="00B050"/>
                  </a:solidFill>
                </a:rPr>
                <a:t>NP</a:t>
              </a:r>
              <a:r>
                <a:rPr lang="zh-CN" altLang="en-US" sz="2200" b="1" dirty="0">
                  <a:solidFill>
                    <a:srgbClr val="00B050"/>
                  </a:solidFill>
                </a:rPr>
                <a:t>＝</a:t>
              </a:r>
              <a:r>
                <a:rPr lang="en-US" altLang="zh-CN" sz="2200" b="1" dirty="0">
                  <a:solidFill>
                    <a:srgbClr val="00B050"/>
                  </a:solidFill>
                </a:rPr>
                <a:t>NE, </a:t>
              </a:r>
              <a:r>
                <a:rPr lang="en-US" altLang="zh-CN" sz="2200" b="1" dirty="0" err="1">
                  <a:solidFill>
                    <a:srgbClr val="00B050"/>
                  </a:solidFill>
                </a:rPr>
                <a:t>Rt△MBN</a:t>
              </a:r>
              <a:r>
                <a:rPr lang="zh-CN" altLang="en-US" sz="2200" b="1" dirty="0">
                  <a:solidFill>
                    <a:srgbClr val="00B050"/>
                  </a:solidFill>
                </a:rPr>
                <a:t>的周长为</a:t>
              </a:r>
              <a:r>
                <a:rPr lang="en-US" altLang="zh-CN" sz="2200" b="1" dirty="0">
                  <a:solidFill>
                    <a:srgbClr val="00B050"/>
                  </a:solidFill>
                </a:rPr>
                <a:t>MB</a:t>
              </a:r>
              <a:r>
                <a:rPr lang="zh-CN" altLang="en-US" sz="2200" b="1" dirty="0">
                  <a:solidFill>
                    <a:srgbClr val="00B050"/>
                  </a:solidFill>
                </a:rPr>
                <a:t>＋</a:t>
              </a:r>
              <a:r>
                <a:rPr lang="en-US" altLang="zh-CN" sz="2200" b="1" dirty="0">
                  <a:solidFill>
                    <a:srgbClr val="00B050"/>
                  </a:solidFill>
                </a:rPr>
                <a:t>NB</a:t>
              </a:r>
              <a:r>
                <a:rPr lang="zh-CN" altLang="en-US" sz="2200" b="1" dirty="0">
                  <a:solidFill>
                    <a:srgbClr val="00B050"/>
                  </a:solidFill>
                </a:rPr>
                <a:t>＋</a:t>
              </a:r>
              <a:r>
                <a:rPr lang="en-US" altLang="zh-CN" sz="2200" b="1" dirty="0">
                  <a:solidFill>
                    <a:srgbClr val="00B050"/>
                  </a:solidFill>
                </a:rPr>
                <a:t>MN</a:t>
              </a:r>
              <a:r>
                <a:rPr lang="zh-CN" altLang="en-US" sz="2200" b="1" dirty="0">
                  <a:solidFill>
                    <a:srgbClr val="00B050"/>
                  </a:solidFill>
                </a:rPr>
                <a:t>＝</a:t>
              </a:r>
              <a:r>
                <a:rPr lang="en-US" altLang="zh-CN" sz="2200" b="1" dirty="0">
                  <a:solidFill>
                    <a:srgbClr val="00B050"/>
                  </a:solidFill>
                </a:rPr>
                <a:t>MB</a:t>
              </a:r>
              <a:r>
                <a:rPr lang="zh-CN" altLang="en-US" sz="2200" b="1" dirty="0">
                  <a:solidFill>
                    <a:srgbClr val="00B050"/>
                  </a:solidFill>
                </a:rPr>
                <a:t>＋</a:t>
              </a:r>
              <a:r>
                <a:rPr lang="en-US" altLang="zh-CN" sz="2200" b="1" dirty="0">
                  <a:solidFill>
                    <a:srgbClr val="00B050"/>
                  </a:solidFill>
                </a:rPr>
                <a:t>BN</a:t>
              </a:r>
              <a:r>
                <a:rPr lang="zh-CN" altLang="en-US" sz="2200" b="1" dirty="0">
                  <a:solidFill>
                    <a:srgbClr val="00B050"/>
                  </a:solidFill>
                </a:rPr>
                <a:t>＋</a:t>
              </a:r>
              <a:r>
                <a:rPr lang="en-US" altLang="zh-CN" sz="2200" b="1" dirty="0">
                  <a:solidFill>
                    <a:srgbClr val="00B050"/>
                  </a:solidFill>
                </a:rPr>
                <a:t>NE</a:t>
              </a:r>
              <a:r>
                <a:rPr lang="zh-CN" altLang="en-US" sz="2200" b="1" dirty="0">
                  <a:solidFill>
                    <a:srgbClr val="00B050"/>
                  </a:solidFill>
                </a:rPr>
                <a:t>＋</a:t>
              </a:r>
              <a:r>
                <a:rPr lang="en-US" altLang="zh-CN" sz="2200" b="1" dirty="0">
                  <a:solidFill>
                    <a:srgbClr val="00B050"/>
                  </a:solidFill>
                </a:rPr>
                <a:t>DM</a:t>
              </a:r>
              <a:r>
                <a:rPr lang="zh-CN" altLang="en-US" sz="2200" b="1" dirty="0">
                  <a:solidFill>
                    <a:srgbClr val="00B050"/>
                  </a:solidFill>
                </a:rPr>
                <a:t>＝</a:t>
              </a:r>
              <a:r>
                <a:rPr lang="en-US" altLang="zh-CN" sz="2200" b="1" dirty="0">
                  <a:solidFill>
                    <a:srgbClr val="00B050"/>
                  </a:solidFill>
                </a:rPr>
                <a:t>BD</a:t>
              </a:r>
              <a:r>
                <a:rPr lang="zh-CN" altLang="en-US" sz="2200" b="1" dirty="0">
                  <a:solidFill>
                    <a:srgbClr val="00B050"/>
                  </a:solidFill>
                </a:rPr>
                <a:t>＋</a:t>
              </a:r>
              <a:r>
                <a:rPr lang="en-US" altLang="zh-CN" sz="2200" b="1" dirty="0">
                  <a:solidFill>
                    <a:srgbClr val="00B050"/>
                  </a:solidFill>
                </a:rPr>
                <a:t>BE</a:t>
              </a:r>
              <a:r>
                <a:rPr lang="zh-CN" altLang="en-US" sz="2200" b="1" dirty="0">
                  <a:solidFill>
                    <a:srgbClr val="00B050"/>
                  </a:solidFill>
                </a:rPr>
                <a:t>＝</a:t>
              </a:r>
              <a:r>
                <a:rPr lang="en-US" altLang="zh-CN" sz="2200" b="1" dirty="0">
                  <a:solidFill>
                    <a:srgbClr val="00B050"/>
                  </a:solidFill>
                </a:rPr>
                <a:t>r</a:t>
              </a:r>
              <a:r>
                <a:rPr lang="zh-CN" altLang="en-US" sz="2200" b="1" dirty="0">
                  <a:solidFill>
                    <a:srgbClr val="00B050"/>
                  </a:solidFill>
                </a:rPr>
                <a:t>＋</a:t>
              </a:r>
              <a:r>
                <a:rPr lang="en-US" altLang="zh-CN" sz="2200" b="1" dirty="0">
                  <a:solidFill>
                    <a:srgbClr val="00B050"/>
                  </a:solidFill>
                </a:rPr>
                <a:t>r</a:t>
              </a:r>
              <a:r>
                <a:rPr lang="zh-CN" altLang="en-US" sz="2200" b="1" dirty="0">
                  <a:solidFill>
                    <a:srgbClr val="00B050"/>
                  </a:solidFill>
                </a:rPr>
                <a:t>＝</a:t>
              </a:r>
              <a:r>
                <a:rPr lang="en-US" altLang="zh-CN" sz="2200" b="1" dirty="0">
                  <a:solidFill>
                    <a:srgbClr val="00B050"/>
                  </a:solidFill>
                </a:rPr>
                <a:t>2r</a:t>
              </a:r>
              <a:r>
                <a:rPr lang="zh-CN" altLang="en-US" sz="2200" b="1" dirty="0">
                  <a:solidFill>
                    <a:srgbClr val="00B050"/>
                  </a:solidFill>
                </a:rPr>
                <a:t>，故选</a:t>
              </a:r>
              <a:r>
                <a:rPr lang="en-US" altLang="zh-CN" sz="2200" b="1" dirty="0">
                  <a:solidFill>
                    <a:srgbClr val="00B050"/>
                  </a:solidFill>
                </a:rPr>
                <a:t>C.</a:t>
              </a:r>
            </a:p>
          </p:txBody>
        </p:sp>
      </p:grpSp>
      <p:grpSp>
        <p:nvGrpSpPr>
          <p:cNvPr id="35847" name="Group 7"/>
          <p:cNvGrpSpPr/>
          <p:nvPr/>
        </p:nvGrpSpPr>
        <p:grpSpPr bwMode="auto">
          <a:xfrm>
            <a:off x="684213" y="4222204"/>
            <a:ext cx="7905750" cy="1412875"/>
            <a:chOff x="385" y="2988"/>
            <a:chExt cx="4980" cy="890"/>
          </a:xfrm>
        </p:grpSpPr>
        <p:pic>
          <p:nvPicPr>
            <p:cNvPr id="35852" name="Picture 15"/>
            <p:cNvPicPr>
              <a:picLocks noChangeAspect="1" noChangeArrowheads="1"/>
            </p:cNvPicPr>
            <p:nvPr/>
          </p:nvPicPr>
          <p:blipFill>
            <a:blip r:embed="rId6" cstate="email"/>
            <a:srcRect/>
            <a:stretch>
              <a:fillRect/>
            </a:stretch>
          </p:blipFill>
          <p:spPr bwMode="auto">
            <a:xfrm>
              <a:off x="385" y="2998"/>
              <a:ext cx="1169"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53" name="Text Box 3"/>
            <p:cNvSpPr txBox="1">
              <a:spLocks noChangeArrowheads="1"/>
            </p:cNvSpPr>
            <p:nvPr/>
          </p:nvSpPr>
          <p:spPr bwMode="auto">
            <a:xfrm>
              <a:off x="557" y="2988"/>
              <a:ext cx="4808" cy="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30000"/>
                </a:lnSpc>
                <a:spcBef>
                  <a:spcPct val="50000"/>
                </a:spcBef>
              </a:pPr>
              <a:r>
                <a:rPr lang="zh-CN" altLang="en-US" sz="2200" b="1" dirty="0"/>
                <a:t>方法点析</a:t>
              </a:r>
              <a:r>
                <a:rPr lang="zh-CN" altLang="en-US" sz="2200" b="1" dirty="0">
                  <a:solidFill>
                    <a:srgbClr val="0066FF"/>
                  </a:solidFill>
                </a:rPr>
                <a:t>　　解三角形内切圆问题，主要是切线长定理的运用．解决此类问题，常转化到直角三角形中，利用勾股定理或直角三角形的性质及三角函数等解决</a:t>
              </a:r>
              <a:r>
                <a:rPr lang="zh-CN" altLang="en-US" sz="2200" b="1" dirty="0" smtClean="0">
                  <a:solidFill>
                    <a:srgbClr val="0066FF"/>
                  </a:solidFill>
                </a:rPr>
                <a:t>． </a:t>
              </a:r>
              <a:endParaRPr lang="zh-CN" altLang="en-US" sz="2200" b="1" dirty="0">
                <a:solidFill>
                  <a:srgbClr val="0066FF"/>
                </a:solidFill>
              </a:endParaRPr>
            </a:p>
          </p:txBody>
        </p:sp>
      </p:grpSp>
      <p:grpSp>
        <p:nvGrpSpPr>
          <p:cNvPr id="35846" name="组合 23"/>
          <p:cNvGrpSpPr/>
          <p:nvPr/>
        </p:nvGrpSpPr>
        <p:grpSpPr bwMode="auto">
          <a:xfrm>
            <a:off x="2627313" y="6532563"/>
            <a:ext cx="900112" cy="276225"/>
            <a:chOff x="493578" y="6531795"/>
            <a:chExt cx="900219" cy="276228"/>
          </a:xfrm>
        </p:grpSpPr>
        <p:pic>
          <p:nvPicPr>
            <p:cNvPr id="35850" name="Picture 21"/>
            <p:cNvPicPr>
              <a:picLocks noChangeAspect="1" noChangeArrowheads="1"/>
            </p:cNvPicPr>
            <p:nvPr/>
          </p:nvPicPr>
          <p:blipFill>
            <a:blip r:embed="rId7"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51" name="TextBox 22">
              <a:hlinkClick r:id="rId8"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考点聚焦</a:t>
              </a:r>
            </a:p>
          </p:txBody>
        </p:sp>
      </p:grpSp>
      <p:grpSp>
        <p:nvGrpSpPr>
          <p:cNvPr id="3" name="组合 24"/>
          <p:cNvGrpSpPr/>
          <p:nvPr/>
        </p:nvGrpSpPr>
        <p:grpSpPr bwMode="auto">
          <a:xfrm>
            <a:off x="5256213" y="6532563"/>
            <a:ext cx="900112" cy="276225"/>
            <a:chOff x="493578" y="6531795"/>
            <a:chExt cx="900219" cy="276228"/>
          </a:xfrm>
        </p:grpSpPr>
        <p:pic>
          <p:nvPicPr>
            <p:cNvPr id="35848" name="Picture 21"/>
            <p:cNvPicPr>
              <a:picLocks noChangeAspect="1" noChangeArrowheads="1"/>
            </p:cNvPicPr>
            <p:nvPr/>
          </p:nvPicPr>
          <p:blipFill>
            <a:blip r:embed="rId7"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9" name="TextBox 26">
              <a:hlinkClick r:id="rId9"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归类探究</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5847"/>
                                        </p:tgtEl>
                                        <p:attrNameLst>
                                          <p:attrName>style.visibility</p:attrName>
                                        </p:attrNameLst>
                                      </p:cBhvr>
                                      <p:to>
                                        <p:strVal val="visible"/>
                                      </p:to>
                                    </p:set>
                                    <p:animEffect transition="in" filter="box(in)">
                                      <p:cBhvr>
                                        <p:cTn id="12" dur="500"/>
                                        <p:tgtEl>
                                          <p:spTgt spid="358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Box 6"/>
          <p:cNvSpPr txBox="1">
            <a:spLocks noChangeArrowheads="1"/>
          </p:cNvSpPr>
          <p:nvPr/>
        </p:nvSpPr>
        <p:spPr bwMode="auto">
          <a:xfrm>
            <a:off x="706438" y="547539"/>
            <a:ext cx="1635125" cy="4238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180000" rIns="54000" bIns="180000"/>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ts val="1600"/>
              </a:lnSpc>
              <a:spcBef>
                <a:spcPts val="400"/>
              </a:spcBef>
            </a:pPr>
            <a:endParaRPr lang="zh-CN" altLang="zh-CN" sz="2800">
              <a:solidFill>
                <a:srgbClr val="CC0099"/>
              </a:solidFill>
              <a:latin typeface="Calibri" panose="020F0502020204030204" pitchFamily="34" charset="0"/>
            </a:endParaRPr>
          </a:p>
        </p:txBody>
      </p:sp>
      <p:pic>
        <p:nvPicPr>
          <p:cNvPr id="6148" name="Picture 19">
            <a:hlinkClick r:id="rId3" action="ppaction://hlinksldjump"/>
          </p:cNvPr>
          <p:cNvPicPr>
            <a:picLocks noChangeAspect="1" noChangeArrowheads="1"/>
          </p:cNvPicPr>
          <p:nvPr/>
        </p:nvPicPr>
        <p:blipFill>
          <a:blip r:embed="rId4" cstate="email"/>
          <a:srcRect/>
          <a:stretch>
            <a:fillRect/>
          </a:stretch>
        </p:blipFill>
        <p:spPr bwMode="auto">
          <a:xfrm>
            <a:off x="8440738" y="85725"/>
            <a:ext cx="6318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组合 23"/>
          <p:cNvGrpSpPr/>
          <p:nvPr/>
        </p:nvGrpSpPr>
        <p:grpSpPr bwMode="auto">
          <a:xfrm>
            <a:off x="214313" y="404664"/>
            <a:ext cx="2714625" cy="614363"/>
            <a:chOff x="214282" y="1000108"/>
            <a:chExt cx="2714644" cy="614637"/>
          </a:xfrm>
        </p:grpSpPr>
        <p:pic>
          <p:nvPicPr>
            <p:cNvPr id="6180" name="Picture 20"/>
            <p:cNvPicPr>
              <a:picLocks noChangeAspect="1" noChangeArrowheads="1"/>
            </p:cNvPicPr>
            <p:nvPr/>
          </p:nvPicPr>
          <p:blipFill>
            <a:blip r:embed="rId5" cstate="email"/>
            <a:srcRect/>
            <a:stretch>
              <a:fillRect/>
            </a:stretch>
          </p:blipFill>
          <p:spPr bwMode="auto">
            <a:xfrm>
              <a:off x="214282" y="1000108"/>
              <a:ext cx="2714644" cy="61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81" name="TextBox 22"/>
            <p:cNvSpPr txBox="1">
              <a:spLocks noChangeArrowheads="1"/>
            </p:cNvSpPr>
            <p:nvPr/>
          </p:nvSpPr>
          <p:spPr bwMode="auto">
            <a:xfrm>
              <a:off x="725461" y="1000108"/>
              <a:ext cx="2151077" cy="519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800" b="1" dirty="0">
                  <a:solidFill>
                    <a:srgbClr val="FF0000"/>
                  </a:solidFill>
                  <a:latin typeface="黑体" panose="02010609060101010101" charset="-122"/>
                  <a:ea typeface="黑体" panose="02010609060101010101" charset="-122"/>
                </a:rPr>
                <a:t>考 点 聚 焦</a:t>
              </a:r>
            </a:p>
          </p:txBody>
        </p:sp>
      </p:grpSp>
      <p:sp>
        <p:nvSpPr>
          <p:cNvPr id="8202" name="Rectangle 10"/>
          <p:cNvSpPr>
            <a:spLocks noChangeArrowheads="1"/>
          </p:cNvSpPr>
          <p:nvPr/>
        </p:nvSpPr>
        <p:spPr bwMode="auto">
          <a:xfrm>
            <a:off x="539750" y="1152377"/>
            <a:ext cx="2482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zh-CN" altLang="en-US" sz="2400" b="1" dirty="0">
                <a:solidFill>
                  <a:srgbClr val="FF6600"/>
                </a:solidFill>
                <a:latin typeface="黑体" panose="02010609060101010101" charset="-122"/>
                <a:ea typeface="黑体" panose="02010609060101010101" charset="-122"/>
              </a:rPr>
              <a:t>考点</a:t>
            </a:r>
            <a:r>
              <a:rPr lang="en-US" altLang="zh-CN" sz="2400" b="1" dirty="0">
                <a:solidFill>
                  <a:srgbClr val="FF6600"/>
                </a:solidFill>
                <a:latin typeface="黑体" panose="02010609060101010101" charset="-122"/>
                <a:ea typeface="黑体" panose="02010609060101010101" charset="-122"/>
              </a:rPr>
              <a:t>1</a:t>
            </a:r>
            <a:r>
              <a:rPr lang="zh-CN" altLang="en-US" sz="2400" b="1" dirty="0">
                <a:solidFill>
                  <a:srgbClr val="FF6600"/>
                </a:solidFill>
                <a:latin typeface="黑体" panose="02010609060101010101" charset="-122"/>
                <a:ea typeface="黑体" panose="02010609060101010101" charset="-122"/>
              </a:rPr>
              <a:t>　圆的切线</a:t>
            </a:r>
          </a:p>
        </p:txBody>
      </p:sp>
      <p:grpSp>
        <p:nvGrpSpPr>
          <p:cNvPr id="6151" name="组合 23"/>
          <p:cNvGrpSpPr/>
          <p:nvPr/>
        </p:nvGrpSpPr>
        <p:grpSpPr bwMode="auto">
          <a:xfrm>
            <a:off x="2627313" y="5937102"/>
            <a:ext cx="900112" cy="276225"/>
            <a:chOff x="493578" y="6531795"/>
            <a:chExt cx="900219" cy="276228"/>
          </a:xfrm>
        </p:grpSpPr>
        <p:pic>
          <p:nvPicPr>
            <p:cNvPr id="6178" name="Picture 21"/>
            <p:cNvPicPr>
              <a:picLocks noChangeAspect="1" noChangeArrowheads="1"/>
            </p:cNvPicPr>
            <p:nvPr/>
          </p:nvPicPr>
          <p:blipFill>
            <a:blip r:embed="rId6"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79" name="TextBox 22">
              <a:hlinkClick r:id="rId7"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考点聚焦</a:t>
              </a:r>
            </a:p>
          </p:txBody>
        </p:sp>
      </p:grpSp>
      <p:grpSp>
        <p:nvGrpSpPr>
          <p:cNvPr id="6152" name="组合 24"/>
          <p:cNvGrpSpPr/>
          <p:nvPr/>
        </p:nvGrpSpPr>
        <p:grpSpPr bwMode="auto">
          <a:xfrm>
            <a:off x="5256213" y="5937102"/>
            <a:ext cx="900112" cy="276225"/>
            <a:chOff x="493578" y="6531795"/>
            <a:chExt cx="900219" cy="276228"/>
          </a:xfrm>
        </p:grpSpPr>
        <p:pic>
          <p:nvPicPr>
            <p:cNvPr id="6176" name="Picture 21"/>
            <p:cNvPicPr>
              <a:picLocks noChangeAspect="1" noChangeArrowheads="1"/>
            </p:cNvPicPr>
            <p:nvPr/>
          </p:nvPicPr>
          <p:blipFill>
            <a:blip r:embed="rId6"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77" name="TextBox 26">
              <a:hlinkClick r:id="rId8"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归类探究</a:t>
              </a:r>
            </a:p>
          </p:txBody>
        </p:sp>
      </p:grpSp>
      <p:graphicFrame>
        <p:nvGraphicFramePr>
          <p:cNvPr id="6159" name="Group 15"/>
          <p:cNvGraphicFramePr>
            <a:graphicFrameLocks noGrp="1"/>
          </p:cNvGraphicFramePr>
          <p:nvPr/>
        </p:nvGraphicFramePr>
        <p:xfrm>
          <a:off x="684213" y="1779439"/>
          <a:ext cx="7991475" cy="3932237"/>
        </p:xfrm>
        <a:graphic>
          <a:graphicData uri="http://schemas.openxmlformats.org/drawingml/2006/table">
            <a:tbl>
              <a:tblPr/>
              <a:tblGrid>
                <a:gridCol w="1552575">
                  <a:extLst>
                    <a:ext uri="{9D8B030D-6E8A-4147-A177-3AD203B41FA5}">
                      <a16:colId xmlns:a16="http://schemas.microsoft.com/office/drawing/2014/main" val="20000"/>
                    </a:ext>
                  </a:extLst>
                </a:gridCol>
                <a:gridCol w="6438900">
                  <a:extLst>
                    <a:ext uri="{9D8B030D-6E8A-4147-A177-3AD203B41FA5}">
                      <a16:colId xmlns:a16="http://schemas.microsoft.com/office/drawing/2014/main" val="20001"/>
                    </a:ext>
                  </a:extLst>
                </a:gridCol>
              </a:tblGrid>
              <a:tr h="487719">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30000"/>
                        </a:lnSpc>
                        <a:spcBef>
                          <a:spcPct val="0"/>
                        </a:spcBef>
                        <a:spcAft>
                          <a:spcPct val="0"/>
                        </a:spcAft>
                        <a:buClrTx/>
                        <a:buSzTx/>
                        <a:buFontTx/>
                        <a:buNone/>
                      </a:pP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切线的性质</a:t>
                      </a:r>
                      <a:endParaRPr kumimoji="0" lang="zh-CN" altLang="en-US" sz="2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txBody>
                  <a:tcPr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30000"/>
                        </a:lnSpc>
                        <a:spcBef>
                          <a:spcPct val="0"/>
                        </a:spcBef>
                        <a:spcAft>
                          <a:spcPct val="0"/>
                        </a:spcAft>
                        <a:buClrTx/>
                        <a:buSzTx/>
                        <a:buFontTx/>
                        <a:buNone/>
                      </a:pP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圆的切线</a:t>
                      </a: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________</a:t>
                      </a: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过切点的半径</a:t>
                      </a:r>
                      <a:endParaRPr kumimoji="0" lang="zh-CN" altLang="en-US" sz="2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txBody>
                  <a:tcPr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83991">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30000"/>
                        </a:lnSpc>
                        <a:spcBef>
                          <a:spcPct val="0"/>
                        </a:spcBef>
                        <a:spcAft>
                          <a:spcPct val="0"/>
                        </a:spcAft>
                        <a:buClrTx/>
                        <a:buSzTx/>
                        <a:buFontTx/>
                        <a:buNone/>
                      </a:pP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推论</a:t>
                      </a:r>
                      <a:endParaRPr kumimoji="0" lang="zh-CN" altLang="en-US" sz="2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txBody>
                  <a:tcPr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30000"/>
                        </a:lnSpc>
                        <a:spcBef>
                          <a:spcPct val="0"/>
                        </a:spcBef>
                        <a:spcAft>
                          <a:spcPct val="0"/>
                        </a:spcAft>
                        <a:buClrTx/>
                        <a:buSzTx/>
                        <a:buFontTx/>
                        <a:buNone/>
                      </a:pP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a:t>
                      </a: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经过圆心且垂直于切线的直线必过</a:t>
                      </a: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________</a:t>
                      </a: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endParaRPr kumimoji="0" lang="zh-CN" altLang="en-US" sz="2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0" marR="0" lvl="0" indent="0" algn="ctr" defTabSz="914400" rtl="0" eaLnBrk="1" fontAlgn="base" latinLnBrk="0" hangingPunct="1">
                        <a:lnSpc>
                          <a:spcPct val="130000"/>
                        </a:lnSpc>
                        <a:spcBef>
                          <a:spcPct val="0"/>
                        </a:spcBef>
                        <a:spcAft>
                          <a:spcPct val="0"/>
                        </a:spcAft>
                        <a:buClrTx/>
                        <a:buSzTx/>
                        <a:buFontTx/>
                        <a:buNone/>
                      </a:pP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a:t>
                      </a: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经过切点且垂直于切线的直线必过</a:t>
                      </a: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________</a:t>
                      </a:r>
                      <a:endParaRPr kumimoji="0" lang="en-US" altLang="zh-CN" sz="2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txBody>
                  <a:tcPr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72808">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30000"/>
                        </a:lnSpc>
                        <a:spcBef>
                          <a:spcPct val="0"/>
                        </a:spcBef>
                        <a:spcAft>
                          <a:spcPct val="0"/>
                        </a:spcAft>
                        <a:buClrTx/>
                        <a:buSzTx/>
                        <a:buFontTx/>
                        <a:buNone/>
                      </a:pP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切线的判定</a:t>
                      </a:r>
                      <a:endParaRPr kumimoji="0" lang="zh-CN" altLang="en-US" sz="2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txBody>
                  <a:tcPr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30000"/>
                        </a:lnSpc>
                        <a:spcBef>
                          <a:spcPct val="0"/>
                        </a:spcBef>
                        <a:spcAft>
                          <a:spcPct val="0"/>
                        </a:spcAft>
                        <a:buClrTx/>
                        <a:buSzTx/>
                        <a:buFontTx/>
                        <a:buNone/>
                      </a:pP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a:t>
                      </a: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和圆有</a:t>
                      </a: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________</a:t>
                      </a: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公共点的直线是圆的切线；</a:t>
                      </a:r>
                      <a:endParaRPr kumimoji="0" lang="zh-CN" altLang="en-US" sz="2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0" marR="0" lvl="0" indent="0" algn="ctr" defTabSz="914400" rtl="0" eaLnBrk="1" fontAlgn="base" latinLnBrk="0" hangingPunct="1">
                        <a:lnSpc>
                          <a:spcPct val="130000"/>
                        </a:lnSpc>
                        <a:spcBef>
                          <a:spcPct val="0"/>
                        </a:spcBef>
                        <a:spcAft>
                          <a:spcPct val="0"/>
                        </a:spcAft>
                        <a:buClrTx/>
                        <a:buSzTx/>
                        <a:buFontTx/>
                        <a:buNone/>
                      </a:pP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a:t>
                      </a: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如果圆心到一条直线的距离等于圆的</a:t>
                      </a: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________</a:t>
                      </a: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，那么这条直线是圆的切线；</a:t>
                      </a:r>
                      <a:endParaRPr kumimoji="0" lang="zh-CN" altLang="en-US" sz="2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0" marR="0" lvl="0" indent="0" algn="ctr" defTabSz="914400" rtl="0" eaLnBrk="1" fontAlgn="base" latinLnBrk="0" hangingPunct="1">
                        <a:lnSpc>
                          <a:spcPct val="130000"/>
                        </a:lnSpc>
                        <a:spcBef>
                          <a:spcPct val="0"/>
                        </a:spcBef>
                        <a:spcAft>
                          <a:spcPct val="0"/>
                        </a:spcAft>
                        <a:buClrTx/>
                        <a:buSzTx/>
                        <a:buFontTx/>
                        <a:buNone/>
                      </a:pP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a:t>
                      </a: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经过半径的外端并且</a:t>
                      </a: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________</a:t>
                      </a: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这条半径的直线是圆的切线</a:t>
                      </a:r>
                      <a:endParaRPr kumimoji="0" lang="zh-CN" altLang="en-US" sz="2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txBody>
                  <a:tcPr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7719">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30000"/>
                        </a:lnSpc>
                        <a:spcBef>
                          <a:spcPct val="0"/>
                        </a:spcBef>
                        <a:spcAft>
                          <a:spcPct val="0"/>
                        </a:spcAft>
                        <a:buClrTx/>
                        <a:buSzTx/>
                        <a:buFontTx/>
                        <a:buNone/>
                      </a:pP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常添辅助线</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30000"/>
                        </a:lnSpc>
                        <a:spcBef>
                          <a:spcPct val="0"/>
                        </a:spcBef>
                        <a:spcAft>
                          <a:spcPct val="0"/>
                        </a:spcAft>
                        <a:buClrTx/>
                        <a:buSzTx/>
                        <a:buFontTx/>
                        <a:buNone/>
                      </a:pP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连接圆心和切点</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0245" name="Rectangle 5"/>
          <p:cNvSpPr>
            <a:spLocks noChangeArrowheads="1"/>
          </p:cNvSpPr>
          <p:nvPr/>
        </p:nvSpPr>
        <p:spPr bwMode="auto">
          <a:xfrm>
            <a:off x="4633913" y="1800077"/>
            <a:ext cx="11033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zh-CN" altLang="en-US" sz="2400" b="1">
                <a:solidFill>
                  <a:srgbClr val="FF0000"/>
                </a:solidFill>
              </a:rPr>
              <a:t>垂直于</a:t>
            </a:r>
          </a:p>
        </p:txBody>
      </p:sp>
      <p:sp>
        <p:nvSpPr>
          <p:cNvPr id="2" name="Rectangle 5"/>
          <p:cNvSpPr>
            <a:spLocks noChangeArrowheads="1"/>
          </p:cNvSpPr>
          <p:nvPr/>
        </p:nvSpPr>
        <p:spPr bwMode="auto">
          <a:xfrm>
            <a:off x="6948488" y="2304902"/>
            <a:ext cx="796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zh-CN" altLang="en-US" sz="2400" b="1">
                <a:solidFill>
                  <a:srgbClr val="FF0000"/>
                </a:solidFill>
              </a:rPr>
              <a:t>切点</a:t>
            </a:r>
          </a:p>
        </p:txBody>
      </p:sp>
      <p:sp>
        <p:nvSpPr>
          <p:cNvPr id="4" name="Rectangle 5"/>
          <p:cNvSpPr>
            <a:spLocks noChangeArrowheads="1"/>
          </p:cNvSpPr>
          <p:nvPr/>
        </p:nvSpPr>
        <p:spPr bwMode="auto">
          <a:xfrm>
            <a:off x="7162800" y="2689077"/>
            <a:ext cx="796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zh-CN" altLang="en-US" sz="2400" b="1">
                <a:solidFill>
                  <a:srgbClr val="FF0000"/>
                </a:solidFill>
              </a:rPr>
              <a:t>圆心</a:t>
            </a:r>
          </a:p>
        </p:txBody>
      </p:sp>
      <p:sp>
        <p:nvSpPr>
          <p:cNvPr id="5" name="Rectangle 5"/>
          <p:cNvSpPr>
            <a:spLocks noChangeArrowheads="1"/>
          </p:cNvSpPr>
          <p:nvPr/>
        </p:nvSpPr>
        <p:spPr bwMode="auto">
          <a:xfrm>
            <a:off x="4067175" y="3193902"/>
            <a:ext cx="796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zh-CN" altLang="en-US" sz="2400" b="1">
                <a:solidFill>
                  <a:srgbClr val="FF0000"/>
                </a:solidFill>
              </a:rPr>
              <a:t>惟一</a:t>
            </a:r>
          </a:p>
        </p:txBody>
      </p:sp>
      <p:sp>
        <p:nvSpPr>
          <p:cNvPr id="6" name="Rectangle 5"/>
          <p:cNvSpPr>
            <a:spLocks noChangeArrowheads="1"/>
          </p:cNvSpPr>
          <p:nvPr/>
        </p:nvSpPr>
        <p:spPr bwMode="auto">
          <a:xfrm>
            <a:off x="6875463" y="3554264"/>
            <a:ext cx="796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zh-CN" altLang="en-US" sz="2400" b="1">
                <a:solidFill>
                  <a:srgbClr val="FF0000"/>
                </a:solidFill>
              </a:rPr>
              <a:t>半径</a:t>
            </a:r>
          </a:p>
        </p:txBody>
      </p:sp>
      <p:sp>
        <p:nvSpPr>
          <p:cNvPr id="7" name="Rectangle 5"/>
          <p:cNvSpPr>
            <a:spLocks noChangeArrowheads="1"/>
          </p:cNvSpPr>
          <p:nvPr/>
        </p:nvSpPr>
        <p:spPr bwMode="auto">
          <a:xfrm>
            <a:off x="4922838" y="4346427"/>
            <a:ext cx="11033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zh-CN" altLang="en-US" sz="2400" b="1">
                <a:solidFill>
                  <a:srgbClr val="FF0000"/>
                </a:solidFill>
              </a:rPr>
              <a:t>垂直于</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8202"/>
                                        </p:tgtEl>
                                        <p:attrNameLst>
                                          <p:attrName>style.visibility</p:attrName>
                                        </p:attrNameLst>
                                      </p:cBhvr>
                                      <p:to>
                                        <p:strVal val="visible"/>
                                      </p:to>
                                    </p:set>
                                    <p:animEffect transition="in" filter="wipe(left)">
                                      <p:cBhvr>
                                        <p:cTn id="12" dur="500"/>
                                        <p:tgtEl>
                                          <p:spTgt spid="8202"/>
                                        </p:tgtEl>
                                      </p:cBhvr>
                                    </p:animEffect>
                                  </p:childTnLst>
                                </p:cTn>
                              </p:par>
                            </p:childTnLst>
                          </p:cTn>
                        </p:par>
                        <p:par>
                          <p:cTn id="13" fill="hold">
                            <p:stCondLst>
                              <p:cond delay="1000"/>
                            </p:stCondLst>
                            <p:childTnLst>
                              <p:par>
                                <p:cTn id="14" presetID="3" presetClass="entr" presetSubtype="10" fill="hold" nodeType="afterEffect">
                                  <p:stCondLst>
                                    <p:cond delay="0"/>
                                  </p:stCondLst>
                                  <p:childTnLst>
                                    <p:set>
                                      <p:cBhvr>
                                        <p:cTn id="15" dur="1" fill="hold">
                                          <p:stCondLst>
                                            <p:cond delay="0"/>
                                          </p:stCondLst>
                                        </p:cTn>
                                        <p:tgtEl>
                                          <p:spTgt spid="6159"/>
                                        </p:tgtEl>
                                        <p:attrNameLst>
                                          <p:attrName>style.visibility</p:attrName>
                                        </p:attrNameLst>
                                      </p:cBhvr>
                                      <p:to>
                                        <p:strVal val="visible"/>
                                      </p:to>
                                    </p:set>
                                    <p:animEffect transition="in" filter="blinds(horizontal)">
                                      <p:cBhvr>
                                        <p:cTn id="16" dur="500"/>
                                        <p:tgtEl>
                                          <p:spTgt spid="6159"/>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24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2" grpId="0"/>
      <p:bldP spid="10245" grpId="0"/>
      <p:bldP spid="2" grpId="0"/>
      <p:bldP spid="4" grpId="0"/>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50825" y="260350"/>
            <a:ext cx="17315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smtClean="0">
                <a:solidFill>
                  <a:schemeClr val="bg1"/>
                </a:solidFill>
              </a:rPr>
              <a:t>┃</a:t>
            </a:r>
            <a:r>
              <a:rPr lang="zh-CN" altLang="en-US" sz="2400" b="1" dirty="0">
                <a:solidFill>
                  <a:schemeClr val="bg1"/>
                </a:solidFill>
                <a:ea typeface="黑体" panose="02010609060101010101" charset="-122"/>
              </a:rPr>
              <a:t>考点聚焦</a:t>
            </a:r>
          </a:p>
        </p:txBody>
      </p:sp>
      <p:sp>
        <p:nvSpPr>
          <p:cNvPr id="8195" name="TextBox 6"/>
          <p:cNvSpPr txBox="1">
            <a:spLocks noChangeArrowheads="1"/>
          </p:cNvSpPr>
          <p:nvPr/>
        </p:nvSpPr>
        <p:spPr bwMode="auto">
          <a:xfrm>
            <a:off x="706438" y="1143000"/>
            <a:ext cx="1635125" cy="4238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180000" rIns="54000" bIns="180000"/>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ts val="1600"/>
              </a:lnSpc>
              <a:spcBef>
                <a:spcPts val="400"/>
              </a:spcBef>
            </a:pPr>
            <a:endParaRPr lang="zh-CN" altLang="zh-CN" sz="2800">
              <a:solidFill>
                <a:srgbClr val="CC0099"/>
              </a:solidFill>
              <a:latin typeface="Calibri" panose="020F0502020204030204" pitchFamily="34" charset="0"/>
            </a:endParaRPr>
          </a:p>
        </p:txBody>
      </p:sp>
      <p:pic>
        <p:nvPicPr>
          <p:cNvPr id="8196" name="Picture 19">
            <a:hlinkClick r:id="rId3" action="ppaction://hlinksldjump"/>
          </p:cNvPr>
          <p:cNvPicPr>
            <a:picLocks noChangeAspect="1" noChangeArrowheads="1"/>
          </p:cNvPicPr>
          <p:nvPr/>
        </p:nvPicPr>
        <p:blipFill>
          <a:blip r:embed="rId4" cstate="email"/>
          <a:srcRect/>
          <a:stretch>
            <a:fillRect/>
          </a:stretch>
        </p:blipFill>
        <p:spPr bwMode="auto">
          <a:xfrm>
            <a:off x="8440738" y="85725"/>
            <a:ext cx="6318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Rectangle 10"/>
          <p:cNvSpPr>
            <a:spLocks noChangeArrowheads="1"/>
          </p:cNvSpPr>
          <p:nvPr/>
        </p:nvSpPr>
        <p:spPr bwMode="auto">
          <a:xfrm>
            <a:off x="755650" y="1052736"/>
            <a:ext cx="4014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zh-CN" altLang="en-US" sz="2400" b="1" dirty="0">
                <a:solidFill>
                  <a:srgbClr val="FF6600"/>
                </a:solidFill>
                <a:latin typeface="黑体" panose="02010609060101010101" charset="-122"/>
                <a:ea typeface="黑体" panose="02010609060101010101" charset="-122"/>
              </a:rPr>
              <a:t>考点</a:t>
            </a:r>
            <a:r>
              <a:rPr lang="en-US" altLang="zh-CN" sz="2400" b="1" dirty="0">
                <a:solidFill>
                  <a:srgbClr val="FF6600"/>
                </a:solidFill>
                <a:latin typeface="黑体" panose="02010609060101010101" charset="-122"/>
                <a:ea typeface="黑体" panose="02010609060101010101" charset="-122"/>
              </a:rPr>
              <a:t>2</a:t>
            </a:r>
            <a:r>
              <a:rPr lang="zh-CN" altLang="en-US" sz="2400" b="1" dirty="0">
                <a:solidFill>
                  <a:srgbClr val="FF6600"/>
                </a:solidFill>
                <a:latin typeface="黑体" panose="02010609060101010101" charset="-122"/>
                <a:ea typeface="黑体" panose="02010609060101010101" charset="-122"/>
              </a:rPr>
              <a:t>　切线长及切线长定理</a:t>
            </a:r>
          </a:p>
        </p:txBody>
      </p:sp>
      <p:graphicFrame>
        <p:nvGraphicFramePr>
          <p:cNvPr id="8198" name="Group 6"/>
          <p:cNvGraphicFramePr>
            <a:graphicFrameLocks noGrp="1"/>
          </p:cNvGraphicFramePr>
          <p:nvPr/>
        </p:nvGraphicFramePr>
        <p:xfrm>
          <a:off x="612775" y="1700436"/>
          <a:ext cx="8135938" cy="4383288"/>
        </p:xfrm>
        <a:graphic>
          <a:graphicData uri="http://schemas.openxmlformats.org/drawingml/2006/table">
            <a:tbl>
              <a:tblPr/>
              <a:tblGrid>
                <a:gridCol w="1223963">
                  <a:extLst>
                    <a:ext uri="{9D8B030D-6E8A-4147-A177-3AD203B41FA5}">
                      <a16:colId xmlns:a16="http://schemas.microsoft.com/office/drawing/2014/main" val="20000"/>
                    </a:ext>
                  </a:extLst>
                </a:gridCol>
                <a:gridCol w="6911975">
                  <a:extLst>
                    <a:ext uri="{9D8B030D-6E8A-4147-A177-3AD203B41FA5}">
                      <a16:colId xmlns:a16="http://schemas.microsoft.com/office/drawing/2014/main" val="20001"/>
                    </a:ext>
                  </a:extLst>
                </a:gridCol>
              </a:tblGrid>
              <a:tr h="720673">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切线长</a:t>
                      </a:r>
                      <a:endParaRPr kumimoji="0" lang="zh-CN" altLang="en-US" sz="2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在经过圆外一点的圆的切线上，这点和切点之间的线段的长，叫做这点到圆的切线长</a:t>
                      </a:r>
                      <a:endParaRPr kumimoji="0" lang="zh-CN" altLang="en-US" sz="2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12741">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切线长</a:t>
                      </a:r>
                      <a:endParaRPr kumimoji="0" lang="zh-CN" altLang="en-US" sz="2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定理</a:t>
                      </a:r>
                      <a:endParaRPr kumimoji="0" lang="zh-CN" altLang="en-US" sz="2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从圆外一点引圆的两条切线，它们的切线长</a:t>
                      </a: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________</a:t>
                      </a: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，圆心和这一点的连线</a:t>
                      </a: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________</a:t>
                      </a: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两条切线的夹角</a:t>
                      </a:r>
                      <a:endParaRPr kumimoji="0" lang="zh-CN" altLang="en-US" sz="2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49674">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基本图形</a:t>
                      </a:r>
                      <a:endParaRPr kumimoji="0" lang="zh-CN" altLang="en-US" sz="2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15000"/>
                        </a:lnSpc>
                        <a:spcBef>
                          <a:spcPct val="20000"/>
                        </a:spcBef>
                        <a:spcAft>
                          <a:spcPct val="0"/>
                        </a:spcAft>
                        <a:buClrTx/>
                        <a:buSzTx/>
                        <a:buFontTx/>
                        <a:buNone/>
                      </a:pP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如图所示，点</a:t>
                      </a: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P</a:t>
                      </a: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是</a:t>
                      </a: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O</a:t>
                      </a: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外一点，</a:t>
                      </a:r>
                    </a:p>
                    <a:p>
                      <a:pPr marL="0" marR="0" lvl="0" indent="0" algn="l" defTabSz="914400" rtl="0" eaLnBrk="1" fontAlgn="base" latinLnBrk="0" hangingPunct="1">
                        <a:lnSpc>
                          <a:spcPct val="115000"/>
                        </a:lnSpc>
                        <a:spcBef>
                          <a:spcPct val="20000"/>
                        </a:spcBef>
                        <a:spcAft>
                          <a:spcPct val="0"/>
                        </a:spcAft>
                        <a:buClrTx/>
                        <a:buSzTx/>
                        <a:buFontTx/>
                        <a:buNone/>
                      </a:pP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PA</a:t>
                      </a: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PB</a:t>
                      </a: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切</a:t>
                      </a: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O</a:t>
                      </a: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于点</a:t>
                      </a: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a:t>
                      </a: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a:t>
                      </a: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AB</a:t>
                      </a:r>
                    </a:p>
                    <a:p>
                      <a:pPr marL="0" marR="0" lvl="0" indent="0" algn="l" defTabSz="914400" rtl="0" eaLnBrk="1" fontAlgn="base" latinLnBrk="0" hangingPunct="1">
                        <a:lnSpc>
                          <a:spcPct val="115000"/>
                        </a:lnSpc>
                        <a:spcBef>
                          <a:spcPct val="20000"/>
                        </a:spcBef>
                        <a:spcAft>
                          <a:spcPct val="0"/>
                        </a:spcAft>
                        <a:buClrTx/>
                        <a:buSzTx/>
                        <a:buFontTx/>
                        <a:buNone/>
                      </a:pP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交</a:t>
                      </a: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PO</a:t>
                      </a: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于点</a:t>
                      </a: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a:t>
                      </a: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，则有如下结论：</a:t>
                      </a:r>
                    </a:p>
                    <a:p>
                      <a:pPr marL="0" marR="0" lvl="0" indent="0" algn="l" defTabSz="914400" rtl="0" eaLnBrk="1" fontAlgn="base" latinLnBrk="0" hangingPunct="1">
                        <a:lnSpc>
                          <a:spcPct val="115000"/>
                        </a:lnSpc>
                        <a:spcBef>
                          <a:spcPct val="20000"/>
                        </a:spcBef>
                        <a:spcAft>
                          <a:spcPct val="0"/>
                        </a:spcAft>
                        <a:buClrTx/>
                        <a:buSzTx/>
                        <a:buFontTx/>
                        <a:buNone/>
                      </a:pPr>
                      <a:endParaRPr kumimoji="0" lang="zh-CN" altLang="en-US" sz="2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0" marR="0" lvl="0" indent="0" algn="l" defTabSz="914400" rtl="0" eaLnBrk="1" fontAlgn="base" latinLnBrk="0" hangingPunct="1">
                        <a:lnSpc>
                          <a:spcPct val="115000"/>
                        </a:lnSpc>
                        <a:spcBef>
                          <a:spcPct val="20000"/>
                        </a:spcBef>
                        <a:spcAft>
                          <a:spcPct val="0"/>
                        </a:spcAft>
                        <a:buClrTx/>
                        <a:buSzTx/>
                        <a:buFontTx/>
                        <a:buNone/>
                      </a:pP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(1)PA</a:t>
                      </a: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PB</a:t>
                      </a: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endParaRPr kumimoji="0" lang="zh-CN" altLang="en-US" sz="2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0" marR="0" lvl="0" indent="0" algn="l" defTabSz="914400" rtl="0" eaLnBrk="1" fontAlgn="base" latinLnBrk="0" hangingPunct="1">
                        <a:lnSpc>
                          <a:spcPct val="115000"/>
                        </a:lnSpc>
                        <a:spcBef>
                          <a:spcPct val="20000"/>
                        </a:spcBef>
                        <a:spcAft>
                          <a:spcPct val="0"/>
                        </a:spcAft>
                        <a:buClrTx/>
                        <a:buSzTx/>
                        <a:buFontTx/>
                        <a:buNone/>
                      </a:pP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a:t>
                      </a:r>
                      <a:r>
                        <a:rPr kumimoji="0" lang="en-US" alt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APO</a:t>
                      </a: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BPO</a:t>
                      </a: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OAC</a:t>
                      </a: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OBC</a:t>
                      </a: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AOP</a:t>
                      </a: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BOP</a:t>
                      </a: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CAP</a:t>
                      </a: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CBP</a:t>
                      </a:r>
                      <a:endParaRPr kumimoji="0" lang="en-US" altLang="zh-CN" sz="2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pic>
        <p:nvPicPr>
          <p:cNvPr id="8212" name="Picture 20" descr="C:\Documents and Settings\Administrator\桌面\LY26.EPS"/>
          <p:cNvPicPr>
            <a:picLocks noChangeAspect="1" noChangeArrowheads="1"/>
          </p:cNvPicPr>
          <p:nvPr/>
        </p:nvPicPr>
        <p:blipFill>
          <a:blip r:embed="rId5" r:link="rId6"/>
          <a:srcRect/>
          <a:stretch>
            <a:fillRect/>
          </a:stretch>
        </p:blipFill>
        <p:spPr bwMode="auto">
          <a:xfrm>
            <a:off x="5795963" y="3356199"/>
            <a:ext cx="2376487"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Rectangle 5"/>
          <p:cNvSpPr>
            <a:spLocks noChangeArrowheads="1"/>
          </p:cNvSpPr>
          <p:nvPr/>
        </p:nvSpPr>
        <p:spPr bwMode="auto">
          <a:xfrm>
            <a:off x="6877050" y="2421161"/>
            <a:ext cx="796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zh-CN" altLang="en-US" sz="2400" b="1">
                <a:solidFill>
                  <a:srgbClr val="FF0000"/>
                </a:solidFill>
              </a:rPr>
              <a:t>相等</a:t>
            </a:r>
          </a:p>
        </p:txBody>
      </p:sp>
      <p:sp>
        <p:nvSpPr>
          <p:cNvPr id="2" name="Rectangle 5"/>
          <p:cNvSpPr>
            <a:spLocks noChangeArrowheads="1"/>
          </p:cNvSpPr>
          <p:nvPr/>
        </p:nvSpPr>
        <p:spPr bwMode="auto">
          <a:xfrm>
            <a:off x="4930775" y="2708499"/>
            <a:ext cx="796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zh-CN" altLang="en-US" sz="2400" b="1">
                <a:solidFill>
                  <a:srgbClr val="FF0000"/>
                </a:solidFill>
              </a:rPr>
              <a:t>平分</a:t>
            </a:r>
          </a:p>
        </p:txBody>
      </p:sp>
      <p:grpSp>
        <p:nvGrpSpPr>
          <p:cNvPr id="8215" name="组合 23"/>
          <p:cNvGrpSpPr/>
          <p:nvPr/>
        </p:nvGrpSpPr>
        <p:grpSpPr bwMode="auto">
          <a:xfrm>
            <a:off x="2627313" y="6172424"/>
            <a:ext cx="900112" cy="276225"/>
            <a:chOff x="493578" y="6531795"/>
            <a:chExt cx="900219" cy="276228"/>
          </a:xfrm>
        </p:grpSpPr>
        <p:pic>
          <p:nvPicPr>
            <p:cNvPr id="8220" name="Picture 21"/>
            <p:cNvPicPr>
              <a:picLocks noChangeAspect="1" noChangeArrowheads="1"/>
            </p:cNvPicPr>
            <p:nvPr/>
          </p:nvPicPr>
          <p:blipFill>
            <a:blip r:embed="rId7"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21" name="TextBox 22">
              <a:hlinkClick r:id="rId8"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考点聚焦</a:t>
              </a:r>
            </a:p>
          </p:txBody>
        </p:sp>
      </p:grpSp>
      <p:grpSp>
        <p:nvGrpSpPr>
          <p:cNvPr id="8216" name="组合 24"/>
          <p:cNvGrpSpPr/>
          <p:nvPr/>
        </p:nvGrpSpPr>
        <p:grpSpPr bwMode="auto">
          <a:xfrm>
            <a:off x="5256213" y="6172424"/>
            <a:ext cx="900112" cy="276225"/>
            <a:chOff x="493578" y="6531795"/>
            <a:chExt cx="900219" cy="276228"/>
          </a:xfrm>
        </p:grpSpPr>
        <p:pic>
          <p:nvPicPr>
            <p:cNvPr id="8218" name="Picture 21"/>
            <p:cNvPicPr>
              <a:picLocks noChangeAspect="1" noChangeArrowheads="1"/>
            </p:cNvPicPr>
            <p:nvPr/>
          </p:nvPicPr>
          <p:blipFill>
            <a:blip r:embed="rId7"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19" name="TextBox 26">
              <a:hlinkClick r:id="rId9"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归类探究</a:t>
              </a:r>
            </a:p>
          </p:txBody>
        </p:sp>
      </p:grpSp>
      <p:pic>
        <p:nvPicPr>
          <p:cNvPr id="8217" name="图片 29" descr="kejianyuan.jpg">
            <a:hlinkClick r:id="rId10"/>
          </p:cNvPr>
          <p:cNvPicPr>
            <a:picLocks noChangeAspect="1"/>
          </p:cNvPicPr>
          <p:nvPr/>
        </p:nvPicPr>
        <p:blipFill>
          <a:blip r:embed="rId11"/>
          <a:srcRect/>
          <a:stretch>
            <a:fillRect/>
          </a:stretch>
        </p:blipFill>
        <p:spPr bwMode="auto">
          <a:xfrm>
            <a:off x="250825" y="203200"/>
            <a:ext cx="2381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202"/>
                                        </p:tgtEl>
                                        <p:attrNameLst>
                                          <p:attrName>style.visibility</p:attrName>
                                        </p:attrNameLst>
                                      </p:cBhvr>
                                      <p:to>
                                        <p:strVal val="visible"/>
                                      </p:to>
                                    </p:set>
                                    <p:animEffect transition="in" filter="wipe(left)">
                                      <p:cBhvr>
                                        <p:cTn id="7" dur="500"/>
                                        <p:tgtEl>
                                          <p:spTgt spid="8202"/>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8198"/>
                                        </p:tgtEl>
                                        <p:attrNameLst>
                                          <p:attrName>style.visibility</p:attrName>
                                        </p:attrNameLst>
                                      </p:cBhvr>
                                      <p:to>
                                        <p:strVal val="visible"/>
                                      </p:to>
                                    </p:set>
                                    <p:animEffect transition="in" filter="blinds(horizontal)">
                                      <p:cBhvr>
                                        <p:cTn id="11" dur="500"/>
                                        <p:tgtEl>
                                          <p:spTgt spid="8198"/>
                                        </p:tgtEl>
                                      </p:cBhvr>
                                    </p:animEffect>
                                  </p:childTnLst>
                                </p:cTn>
                              </p:par>
                              <p:par>
                                <p:cTn id="12" presetID="3" presetClass="entr" presetSubtype="10" fill="hold" nodeType="withEffect">
                                  <p:stCondLst>
                                    <p:cond delay="0"/>
                                  </p:stCondLst>
                                  <p:childTnLst>
                                    <p:set>
                                      <p:cBhvr>
                                        <p:cTn id="13" dur="1" fill="hold">
                                          <p:stCondLst>
                                            <p:cond delay="0"/>
                                          </p:stCondLst>
                                        </p:cTn>
                                        <p:tgtEl>
                                          <p:spTgt spid="8212"/>
                                        </p:tgtEl>
                                        <p:attrNameLst>
                                          <p:attrName>style.visibility</p:attrName>
                                        </p:attrNameLst>
                                      </p:cBhvr>
                                      <p:to>
                                        <p:strVal val="visible"/>
                                      </p:to>
                                    </p:set>
                                    <p:animEffect transition="in" filter="blinds(horizontal)">
                                      <p:cBhvr>
                                        <p:cTn id="14" dur="500"/>
                                        <p:tgtEl>
                                          <p:spTgt spid="8212"/>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2" grpId="0"/>
      <p:bldP spid="10245"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4182865" y="2924944"/>
            <a:ext cx="735006" cy="241289"/>
          </a:xfrm>
          <a:prstGeom prst="rect">
            <a:avLst/>
          </a:prstGeom>
          <a:no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模板：</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www.1ppt.com/moban/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素材：</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www.1ppt.com/sucai/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背景：</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www.1ppt.com/beijing/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图表：</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www.1ppt.com/tubiao/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www.1ppt.com/xiazai/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教程： </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www.1ppt.com/powerpoint/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资料下载：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www.1ppt.com/ziliao/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范文下载：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www.1ppt.com/fanwen/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试卷下载：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www.1ppt.com/shiti/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教案下载：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www.1ppt.com/jiaoan/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论坛：</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www.1ppt.cn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语文课件：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www.1ppt.com/kejian/yuwen/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数学课件：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www.1ppt.com/kejian/shuxue/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英语课件：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www.1ppt.com/kejian/yingyu/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美术课件：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www.1ppt.com/kejian/meishu/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科学课件：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www.1ppt.com/kejian/kexue/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物理课件：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www.1ppt.com/kejian/wuli/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化学课件：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www.1ppt.com/kejian/huaxue/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生物课件：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www.1ppt.com/kejian/shengwu/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地理课件：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www.1ppt.com/kejian/dili/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历史课件：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www.1ppt.com/kejian/lishi/        </a:t>
            </a:r>
          </a:p>
        </p:txBody>
      </p:sp>
      <p:sp>
        <p:nvSpPr>
          <p:cNvPr id="10242" name="Text Box 2"/>
          <p:cNvSpPr txBox="1">
            <a:spLocks noChangeArrowheads="1"/>
          </p:cNvSpPr>
          <p:nvPr/>
        </p:nvSpPr>
        <p:spPr bwMode="auto">
          <a:xfrm>
            <a:off x="250825" y="260350"/>
            <a:ext cx="17315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smtClean="0">
                <a:solidFill>
                  <a:schemeClr val="bg1"/>
                </a:solidFill>
              </a:rPr>
              <a:t>┃</a:t>
            </a:r>
            <a:r>
              <a:rPr lang="zh-CN" altLang="en-US" sz="2400" b="1" dirty="0">
                <a:solidFill>
                  <a:schemeClr val="bg1"/>
                </a:solidFill>
                <a:ea typeface="黑体" panose="02010609060101010101" charset="-122"/>
              </a:rPr>
              <a:t>考点聚焦</a:t>
            </a:r>
          </a:p>
        </p:txBody>
      </p:sp>
      <p:sp>
        <p:nvSpPr>
          <p:cNvPr id="10243" name="TextBox 6"/>
          <p:cNvSpPr txBox="1">
            <a:spLocks noChangeArrowheads="1"/>
          </p:cNvSpPr>
          <p:nvPr/>
        </p:nvSpPr>
        <p:spPr bwMode="auto">
          <a:xfrm>
            <a:off x="706438" y="1143000"/>
            <a:ext cx="1635125" cy="4238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180000" rIns="54000" bIns="180000"/>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ts val="1600"/>
              </a:lnSpc>
              <a:spcBef>
                <a:spcPts val="400"/>
              </a:spcBef>
            </a:pPr>
            <a:endParaRPr lang="zh-CN" altLang="zh-CN" sz="2800">
              <a:solidFill>
                <a:srgbClr val="CC0099"/>
              </a:solidFill>
              <a:latin typeface="Calibri" panose="020F0502020204030204" pitchFamily="34" charset="0"/>
            </a:endParaRPr>
          </a:p>
        </p:txBody>
      </p:sp>
      <p:pic>
        <p:nvPicPr>
          <p:cNvPr id="10244" name="Picture 19">
            <a:hlinkClick r:id="rId3" action="ppaction://hlinksldjump"/>
          </p:cNvPr>
          <p:cNvPicPr>
            <a:picLocks noChangeAspect="1" noChangeArrowheads="1"/>
          </p:cNvPicPr>
          <p:nvPr/>
        </p:nvPicPr>
        <p:blipFill>
          <a:blip r:embed="rId4" cstate="email"/>
          <a:srcRect/>
          <a:stretch>
            <a:fillRect/>
          </a:stretch>
        </p:blipFill>
        <p:spPr bwMode="auto">
          <a:xfrm>
            <a:off x="8440738" y="85725"/>
            <a:ext cx="6318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Rectangle 10"/>
          <p:cNvSpPr>
            <a:spLocks noChangeArrowheads="1"/>
          </p:cNvSpPr>
          <p:nvPr/>
        </p:nvSpPr>
        <p:spPr bwMode="auto">
          <a:xfrm>
            <a:off x="755650" y="1124744"/>
            <a:ext cx="3402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zh-CN" altLang="en-US" sz="2400" b="1" dirty="0">
                <a:solidFill>
                  <a:srgbClr val="FF6600"/>
                </a:solidFill>
                <a:latin typeface="黑体" panose="02010609060101010101" charset="-122"/>
                <a:ea typeface="黑体" panose="02010609060101010101" charset="-122"/>
              </a:rPr>
              <a:t>考点</a:t>
            </a:r>
            <a:r>
              <a:rPr lang="en-US" altLang="zh-CN" sz="2400" b="1" dirty="0">
                <a:solidFill>
                  <a:srgbClr val="FF6600"/>
                </a:solidFill>
                <a:latin typeface="黑体" panose="02010609060101010101" charset="-122"/>
                <a:ea typeface="黑体" panose="02010609060101010101" charset="-122"/>
              </a:rPr>
              <a:t>3</a:t>
            </a:r>
            <a:r>
              <a:rPr lang="zh-CN" altLang="en-US" sz="2400" b="1" dirty="0">
                <a:solidFill>
                  <a:srgbClr val="FF6600"/>
                </a:solidFill>
                <a:latin typeface="黑体" panose="02010609060101010101" charset="-122"/>
                <a:ea typeface="黑体" panose="02010609060101010101" charset="-122"/>
              </a:rPr>
              <a:t>　三角形的内切圆</a:t>
            </a:r>
          </a:p>
        </p:txBody>
      </p:sp>
      <p:graphicFrame>
        <p:nvGraphicFramePr>
          <p:cNvPr id="10246" name="Group 6"/>
          <p:cNvGraphicFramePr>
            <a:graphicFrameLocks noGrp="1"/>
          </p:cNvGraphicFramePr>
          <p:nvPr/>
        </p:nvGraphicFramePr>
        <p:xfrm>
          <a:off x="684213" y="2277269"/>
          <a:ext cx="7632700" cy="2468856"/>
        </p:xfrm>
        <a:graphic>
          <a:graphicData uri="http://schemas.openxmlformats.org/drawingml/2006/table">
            <a:tbl>
              <a:tblPr/>
              <a:tblGrid>
                <a:gridCol w="2016125">
                  <a:extLst>
                    <a:ext uri="{9D8B030D-6E8A-4147-A177-3AD203B41FA5}">
                      <a16:colId xmlns:a16="http://schemas.microsoft.com/office/drawing/2014/main" val="20000"/>
                    </a:ext>
                  </a:extLst>
                </a:gridCol>
                <a:gridCol w="5616575">
                  <a:extLst>
                    <a:ext uri="{9D8B030D-6E8A-4147-A177-3AD203B41FA5}">
                      <a16:colId xmlns:a16="http://schemas.microsoft.com/office/drawing/2014/main" val="20001"/>
                    </a:ext>
                  </a:extLst>
                </a:gridCol>
              </a:tblGrid>
              <a:tr h="1005711">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0"/>
                        </a:spcBef>
                        <a:spcAft>
                          <a:spcPct val="0"/>
                        </a:spcAft>
                        <a:buClrTx/>
                        <a:buSzTx/>
                        <a:buFontTx/>
                        <a:buNone/>
                      </a:pP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三角形的</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0" marR="0" lvl="0" indent="0" algn="ctr" defTabSz="914400" rtl="0" eaLnBrk="1" fontAlgn="base" latinLnBrk="0" hangingPunct="1">
                        <a:lnSpc>
                          <a:spcPct val="150000"/>
                        </a:lnSpc>
                        <a:spcBef>
                          <a:spcPct val="0"/>
                        </a:spcBef>
                        <a:spcAft>
                          <a:spcPct val="0"/>
                        </a:spcAft>
                        <a:buClrTx/>
                        <a:buSzTx/>
                        <a:buFontTx/>
                        <a:buNone/>
                      </a:pP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内切圆</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0"/>
                        </a:spcBef>
                        <a:spcAft>
                          <a:spcPct val="0"/>
                        </a:spcAft>
                        <a:buClrTx/>
                        <a:buSzTx/>
                        <a:buFontTx/>
                        <a:buNone/>
                      </a:pP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与三角形各边都相切的圆叫三角形的内切圆，这个三角形叫圆的外切三角形</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462852">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0"/>
                        </a:spcBef>
                        <a:spcAft>
                          <a:spcPct val="0"/>
                        </a:spcAft>
                        <a:buClrTx/>
                        <a:buSzTx/>
                        <a:buFontTx/>
                        <a:buNone/>
                      </a:pP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三角形</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0" marR="0" lvl="0" indent="0" algn="ctr" defTabSz="914400" rtl="0" eaLnBrk="1" fontAlgn="base" latinLnBrk="0" hangingPunct="1">
                        <a:lnSpc>
                          <a:spcPct val="150000"/>
                        </a:lnSpc>
                        <a:spcBef>
                          <a:spcPct val="0"/>
                        </a:spcBef>
                        <a:spcAft>
                          <a:spcPct val="0"/>
                        </a:spcAft>
                        <a:buClrTx/>
                        <a:buSzTx/>
                        <a:buFontTx/>
                        <a:buNone/>
                      </a:pP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的内心</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0"/>
                        </a:spcBef>
                        <a:spcAft>
                          <a:spcPct val="0"/>
                        </a:spcAft>
                        <a:buClrTx/>
                        <a:buSzTx/>
                        <a:buFontTx/>
                        <a:buNone/>
                      </a:pP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三角形内切圆的圆心叫做三角形的内心，它是三角形</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_________________</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的交点，三角形的内心到三边的</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________</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相等</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0245" name="Rectangle 5"/>
          <p:cNvSpPr>
            <a:spLocks noChangeArrowheads="1"/>
          </p:cNvSpPr>
          <p:nvPr/>
        </p:nvSpPr>
        <p:spPr bwMode="auto">
          <a:xfrm>
            <a:off x="3413125" y="3788569"/>
            <a:ext cx="2022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zh-CN" altLang="en-US" sz="2400" b="1">
                <a:solidFill>
                  <a:srgbClr val="FF0000"/>
                </a:solidFill>
              </a:rPr>
              <a:t>三条角平分线</a:t>
            </a:r>
          </a:p>
        </p:txBody>
      </p:sp>
      <p:sp>
        <p:nvSpPr>
          <p:cNvPr id="2" name="Rectangle 5"/>
          <p:cNvSpPr>
            <a:spLocks noChangeArrowheads="1"/>
          </p:cNvSpPr>
          <p:nvPr/>
        </p:nvSpPr>
        <p:spPr bwMode="auto">
          <a:xfrm>
            <a:off x="5287963" y="4293394"/>
            <a:ext cx="796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zh-CN" altLang="en-US" sz="2400" b="1">
                <a:solidFill>
                  <a:srgbClr val="FF0000"/>
                </a:solidFill>
              </a:rPr>
              <a:t>距离</a:t>
            </a:r>
          </a:p>
        </p:txBody>
      </p:sp>
      <p:grpSp>
        <p:nvGrpSpPr>
          <p:cNvPr id="10259" name="组合 23"/>
          <p:cNvGrpSpPr/>
          <p:nvPr/>
        </p:nvGrpSpPr>
        <p:grpSpPr bwMode="auto">
          <a:xfrm>
            <a:off x="2627313" y="6028532"/>
            <a:ext cx="900112" cy="276225"/>
            <a:chOff x="493578" y="6531795"/>
            <a:chExt cx="900219" cy="276228"/>
          </a:xfrm>
        </p:grpSpPr>
        <p:pic>
          <p:nvPicPr>
            <p:cNvPr id="10263" name="Picture 21"/>
            <p:cNvPicPr>
              <a:picLocks noChangeAspect="1" noChangeArrowheads="1"/>
            </p:cNvPicPr>
            <p:nvPr/>
          </p:nvPicPr>
          <p:blipFill>
            <a:blip r:embed="rId5"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4" name="TextBox 22">
              <a:hlinkClick r:id="rId6"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考点聚焦</a:t>
              </a:r>
            </a:p>
          </p:txBody>
        </p:sp>
      </p:grpSp>
      <p:grpSp>
        <p:nvGrpSpPr>
          <p:cNvPr id="10260" name="组合 24"/>
          <p:cNvGrpSpPr/>
          <p:nvPr/>
        </p:nvGrpSpPr>
        <p:grpSpPr bwMode="auto">
          <a:xfrm>
            <a:off x="5256213" y="6028532"/>
            <a:ext cx="900112" cy="276225"/>
            <a:chOff x="493578" y="6531795"/>
            <a:chExt cx="900219" cy="276228"/>
          </a:xfrm>
        </p:grpSpPr>
        <p:pic>
          <p:nvPicPr>
            <p:cNvPr id="10261" name="Picture 21"/>
            <p:cNvPicPr>
              <a:picLocks noChangeAspect="1" noChangeArrowheads="1"/>
            </p:cNvPicPr>
            <p:nvPr/>
          </p:nvPicPr>
          <p:blipFill>
            <a:blip r:embed="rId5"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2" name="TextBox 26">
              <a:hlinkClick r:id="rId7"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归类探究</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202"/>
                                        </p:tgtEl>
                                        <p:attrNameLst>
                                          <p:attrName>style.visibility</p:attrName>
                                        </p:attrNameLst>
                                      </p:cBhvr>
                                      <p:to>
                                        <p:strVal val="visible"/>
                                      </p:to>
                                    </p:set>
                                    <p:animEffect transition="in" filter="wipe(left)">
                                      <p:cBhvr>
                                        <p:cTn id="7" dur="500"/>
                                        <p:tgtEl>
                                          <p:spTgt spid="8202"/>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10246"/>
                                        </p:tgtEl>
                                        <p:attrNameLst>
                                          <p:attrName>style.visibility</p:attrName>
                                        </p:attrNameLst>
                                      </p:cBhvr>
                                      <p:to>
                                        <p:strVal val="visible"/>
                                      </p:to>
                                    </p:set>
                                    <p:animEffect transition="in" filter="blinds(horizontal)">
                                      <p:cBhvr>
                                        <p:cTn id="11" dur="500"/>
                                        <p:tgtEl>
                                          <p:spTgt spid="10246"/>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024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2" grpId="0"/>
      <p:bldP spid="10245"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50825" y="260350"/>
            <a:ext cx="17315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smtClean="0">
                <a:solidFill>
                  <a:schemeClr val="bg1"/>
                </a:solidFill>
              </a:rPr>
              <a:t>┃</a:t>
            </a:r>
            <a:r>
              <a:rPr lang="zh-CN" altLang="en-US" sz="2400" b="1" dirty="0">
                <a:solidFill>
                  <a:schemeClr val="bg1"/>
                </a:solidFill>
                <a:ea typeface="黑体" panose="02010609060101010101" charset="-122"/>
              </a:rPr>
              <a:t>考点聚焦</a:t>
            </a:r>
          </a:p>
        </p:txBody>
      </p:sp>
      <p:sp>
        <p:nvSpPr>
          <p:cNvPr id="12291" name="TextBox 6"/>
          <p:cNvSpPr txBox="1">
            <a:spLocks noChangeArrowheads="1"/>
          </p:cNvSpPr>
          <p:nvPr/>
        </p:nvSpPr>
        <p:spPr bwMode="auto">
          <a:xfrm>
            <a:off x="706438" y="1143000"/>
            <a:ext cx="1635125" cy="4238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180000" rIns="54000" bIns="180000"/>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ts val="1600"/>
              </a:lnSpc>
              <a:spcBef>
                <a:spcPts val="400"/>
              </a:spcBef>
            </a:pPr>
            <a:endParaRPr lang="zh-CN" altLang="zh-CN" sz="2800">
              <a:solidFill>
                <a:srgbClr val="CC0099"/>
              </a:solidFill>
              <a:latin typeface="Calibri" panose="020F0502020204030204" pitchFamily="34" charset="0"/>
            </a:endParaRPr>
          </a:p>
        </p:txBody>
      </p:sp>
      <p:pic>
        <p:nvPicPr>
          <p:cNvPr id="12292" name="Picture 19">
            <a:hlinkClick r:id="rId4" action="ppaction://hlinksldjump"/>
          </p:cNvPr>
          <p:cNvPicPr>
            <a:picLocks noChangeAspect="1" noChangeArrowheads="1"/>
          </p:cNvPicPr>
          <p:nvPr/>
        </p:nvPicPr>
        <p:blipFill>
          <a:blip r:embed="rId5" cstate="email"/>
          <a:srcRect/>
          <a:stretch>
            <a:fillRect/>
          </a:stretch>
        </p:blipFill>
        <p:spPr bwMode="auto">
          <a:xfrm>
            <a:off x="8440738" y="85725"/>
            <a:ext cx="6318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293" name="Object 5"/>
          <p:cNvGraphicFramePr>
            <a:graphicFrameLocks noChangeAspect="1"/>
          </p:cNvGraphicFramePr>
          <p:nvPr/>
        </p:nvGraphicFramePr>
        <p:xfrm>
          <a:off x="611188" y="1773238"/>
          <a:ext cx="7924800" cy="4251325"/>
        </p:xfrm>
        <a:graphic>
          <a:graphicData uri="http://schemas.openxmlformats.org/presentationml/2006/ole">
            <mc:AlternateContent xmlns:mc="http://schemas.openxmlformats.org/markup-compatibility/2006">
              <mc:Choice xmlns:v="urn:schemas-microsoft-com:vml" Requires="v">
                <p:oleObj spid="_x0000_s12305" name="文档" r:id="rId6" imgW="7767955" imgH="4270375" progId="Word.Document.8">
                  <p:embed/>
                </p:oleObj>
              </mc:Choice>
              <mc:Fallback>
                <p:oleObj name="文档" r:id="rId6" imgW="7767955" imgH="4270375" progId="Word.Document.8">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188" y="1773238"/>
                        <a:ext cx="7924800" cy="425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2294" name="组合 23"/>
          <p:cNvGrpSpPr/>
          <p:nvPr/>
        </p:nvGrpSpPr>
        <p:grpSpPr bwMode="auto">
          <a:xfrm>
            <a:off x="2627313" y="6532563"/>
            <a:ext cx="900112" cy="276225"/>
            <a:chOff x="493578" y="6531795"/>
            <a:chExt cx="900219" cy="276228"/>
          </a:xfrm>
        </p:grpSpPr>
        <p:pic>
          <p:nvPicPr>
            <p:cNvPr id="12298" name="Picture 21"/>
            <p:cNvPicPr>
              <a:picLocks noChangeAspect="1" noChangeArrowheads="1"/>
            </p:cNvPicPr>
            <p:nvPr/>
          </p:nvPicPr>
          <p:blipFill>
            <a:blip r:embed="rId8"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9" name="TextBox 22">
              <a:hlinkClick r:id="rId9"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考点聚焦</a:t>
              </a:r>
            </a:p>
          </p:txBody>
        </p:sp>
      </p:grpSp>
      <p:grpSp>
        <p:nvGrpSpPr>
          <p:cNvPr id="12295" name="组合 24"/>
          <p:cNvGrpSpPr/>
          <p:nvPr/>
        </p:nvGrpSpPr>
        <p:grpSpPr bwMode="auto">
          <a:xfrm>
            <a:off x="5256213" y="6532563"/>
            <a:ext cx="900112" cy="276225"/>
            <a:chOff x="493578" y="6531795"/>
            <a:chExt cx="900219" cy="276228"/>
          </a:xfrm>
        </p:grpSpPr>
        <p:pic>
          <p:nvPicPr>
            <p:cNvPr id="12296" name="Picture 21"/>
            <p:cNvPicPr>
              <a:picLocks noChangeAspect="1" noChangeArrowheads="1"/>
            </p:cNvPicPr>
            <p:nvPr/>
          </p:nvPicPr>
          <p:blipFill>
            <a:blip r:embed="rId8"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7" name="TextBox 26">
              <a:hlinkClick r:id="rId10"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归类探究</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2293"/>
                                        </p:tgtEl>
                                        <p:attrNameLst>
                                          <p:attrName>style.visibility</p:attrName>
                                        </p:attrNameLst>
                                      </p:cBhvr>
                                      <p:to>
                                        <p:strVal val="visible"/>
                                      </p:to>
                                    </p:set>
                                    <p:animEffect transition="in" filter="blinds(horizontal)">
                                      <p:cBhvr>
                                        <p:cTn id="7" dur="500"/>
                                        <p:tgtEl>
                                          <p:spTgt spid="12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6"/>
          <p:cNvSpPr txBox="1">
            <a:spLocks noChangeArrowheads="1"/>
          </p:cNvSpPr>
          <p:nvPr/>
        </p:nvSpPr>
        <p:spPr bwMode="auto">
          <a:xfrm>
            <a:off x="706438" y="763563"/>
            <a:ext cx="1635125" cy="4238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180000" rIns="54000" bIns="180000"/>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ts val="1600"/>
              </a:lnSpc>
              <a:spcBef>
                <a:spcPts val="400"/>
              </a:spcBef>
            </a:pPr>
            <a:endParaRPr lang="zh-CN" altLang="zh-CN" sz="2800">
              <a:solidFill>
                <a:srgbClr val="CC0099"/>
              </a:solidFill>
              <a:latin typeface="Calibri" panose="020F0502020204030204" pitchFamily="34" charset="0"/>
            </a:endParaRPr>
          </a:p>
        </p:txBody>
      </p:sp>
      <p:sp>
        <p:nvSpPr>
          <p:cNvPr id="13321" name="Rectangle 9"/>
          <p:cNvSpPr>
            <a:spLocks noChangeArrowheads="1"/>
          </p:cNvSpPr>
          <p:nvPr/>
        </p:nvSpPr>
        <p:spPr bwMode="auto">
          <a:xfrm>
            <a:off x="684213" y="2012926"/>
            <a:ext cx="6840537"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lnSpc>
                <a:spcPct val="130000"/>
              </a:lnSpc>
            </a:pPr>
            <a:r>
              <a:rPr lang="zh-CN" altLang="en-US" sz="2200" b="1" dirty="0"/>
              <a:t>命题角度：</a:t>
            </a:r>
          </a:p>
          <a:p>
            <a:pPr eaLnBrk="1" hangingPunct="1">
              <a:lnSpc>
                <a:spcPct val="130000"/>
              </a:lnSpc>
            </a:pPr>
            <a:r>
              <a:rPr lang="en-US" altLang="zh-CN" sz="2200" b="1" dirty="0"/>
              <a:t>1</a:t>
            </a:r>
            <a:r>
              <a:rPr lang="zh-CN" altLang="en-US" sz="2200" b="1" dirty="0"/>
              <a:t>．已知圆的切线得出结论；</a:t>
            </a:r>
          </a:p>
          <a:p>
            <a:pPr eaLnBrk="1" hangingPunct="1">
              <a:lnSpc>
                <a:spcPct val="130000"/>
              </a:lnSpc>
            </a:pPr>
            <a:r>
              <a:rPr lang="en-US" altLang="zh-CN" sz="2200" b="1" dirty="0"/>
              <a:t>2</a:t>
            </a:r>
            <a:r>
              <a:rPr lang="zh-CN" altLang="en-US" sz="2200" b="1" dirty="0"/>
              <a:t>．利用圆的切线的性质进行有关的计算或证明．</a:t>
            </a:r>
          </a:p>
        </p:txBody>
      </p:sp>
      <p:sp>
        <p:nvSpPr>
          <p:cNvPr id="13322" name="Rectangle 10"/>
          <p:cNvSpPr>
            <a:spLocks noChangeArrowheads="1"/>
          </p:cNvSpPr>
          <p:nvPr/>
        </p:nvSpPr>
        <p:spPr bwMode="auto">
          <a:xfrm>
            <a:off x="684213" y="1536676"/>
            <a:ext cx="35544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zh-CN" altLang="en-US" sz="2400" b="1" dirty="0">
                <a:solidFill>
                  <a:srgbClr val="FF3300"/>
                </a:solidFill>
                <a:latin typeface="黑体" panose="02010609060101010101" charset="-122"/>
                <a:ea typeface="黑体" panose="02010609060101010101" charset="-122"/>
              </a:rPr>
              <a:t>探究一、圆的切线的性质</a:t>
            </a:r>
          </a:p>
        </p:txBody>
      </p:sp>
      <p:pic>
        <p:nvPicPr>
          <p:cNvPr id="14341" name="Picture 19">
            <a:hlinkClick r:id="rId2" action="ppaction://hlinksldjump"/>
          </p:cNvPr>
          <p:cNvPicPr>
            <a:picLocks noChangeAspect="1" noChangeArrowheads="1"/>
          </p:cNvPicPr>
          <p:nvPr/>
        </p:nvPicPr>
        <p:blipFill>
          <a:blip r:embed="rId3" cstate="email"/>
          <a:srcRect/>
          <a:stretch>
            <a:fillRect/>
          </a:stretch>
        </p:blipFill>
        <p:spPr bwMode="auto">
          <a:xfrm>
            <a:off x="8440738" y="85725"/>
            <a:ext cx="6318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342" name="组合 15"/>
          <p:cNvGrpSpPr/>
          <p:nvPr/>
        </p:nvGrpSpPr>
        <p:grpSpPr bwMode="auto">
          <a:xfrm>
            <a:off x="285750" y="620688"/>
            <a:ext cx="2714625" cy="577850"/>
            <a:chOff x="285720" y="1000108"/>
            <a:chExt cx="2714644" cy="578051"/>
          </a:xfrm>
        </p:grpSpPr>
        <p:pic>
          <p:nvPicPr>
            <p:cNvPr id="14355" name="Picture 11"/>
            <p:cNvPicPr>
              <a:picLocks noChangeAspect="1" noChangeArrowheads="1"/>
            </p:cNvPicPr>
            <p:nvPr/>
          </p:nvPicPr>
          <p:blipFill>
            <a:blip r:embed="rId4" cstate="email"/>
            <a:srcRect/>
            <a:stretch>
              <a:fillRect/>
            </a:stretch>
          </p:blipFill>
          <p:spPr bwMode="auto">
            <a:xfrm>
              <a:off x="285720" y="1000108"/>
              <a:ext cx="2714644" cy="578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6" name="TextBox 13"/>
            <p:cNvSpPr txBox="1">
              <a:spLocks noChangeArrowheads="1"/>
            </p:cNvSpPr>
            <p:nvPr/>
          </p:nvSpPr>
          <p:spPr bwMode="auto">
            <a:xfrm>
              <a:off x="781023" y="1003284"/>
              <a:ext cx="2151078" cy="519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800" b="1" dirty="0">
                  <a:solidFill>
                    <a:srgbClr val="FF0000"/>
                  </a:solidFill>
                  <a:latin typeface="黑体" panose="02010609060101010101" charset="-122"/>
                  <a:ea typeface="黑体" panose="02010609060101010101" charset="-122"/>
                </a:rPr>
                <a:t>归 类 探 究</a:t>
              </a:r>
            </a:p>
          </p:txBody>
        </p:sp>
      </p:grpSp>
      <p:sp>
        <p:nvSpPr>
          <p:cNvPr id="14345" name="Text Box 2"/>
          <p:cNvSpPr txBox="1">
            <a:spLocks noChangeArrowheads="1"/>
          </p:cNvSpPr>
          <p:nvPr/>
        </p:nvSpPr>
        <p:spPr bwMode="auto">
          <a:xfrm>
            <a:off x="250825" y="260350"/>
            <a:ext cx="17315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smtClean="0">
                <a:solidFill>
                  <a:schemeClr val="bg1"/>
                </a:solidFill>
              </a:rPr>
              <a:t>┃</a:t>
            </a:r>
            <a:r>
              <a:rPr lang="zh-CN" altLang="en-US" sz="2400" b="1" dirty="0">
                <a:solidFill>
                  <a:schemeClr val="bg1"/>
                </a:solidFill>
                <a:ea typeface="黑体" panose="02010609060101010101" charset="-122"/>
              </a:rPr>
              <a:t>归类探究</a:t>
            </a:r>
          </a:p>
        </p:txBody>
      </p:sp>
      <p:sp>
        <p:nvSpPr>
          <p:cNvPr id="14344" name="Rectangle 10"/>
          <p:cNvSpPr>
            <a:spLocks noChangeArrowheads="1"/>
          </p:cNvSpPr>
          <p:nvPr/>
        </p:nvSpPr>
        <p:spPr bwMode="auto">
          <a:xfrm>
            <a:off x="0" y="23224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eaLnBrk="1" hangingPunct="1"/>
            <a:endParaRPr lang="zh-CN" altLang="en-US"/>
          </a:p>
        </p:txBody>
      </p:sp>
      <p:grpSp>
        <p:nvGrpSpPr>
          <p:cNvPr id="14347" name="Group 11"/>
          <p:cNvGrpSpPr/>
          <p:nvPr/>
        </p:nvGrpSpPr>
        <p:grpSpPr bwMode="auto">
          <a:xfrm>
            <a:off x="755650" y="3287688"/>
            <a:ext cx="7446963" cy="2786063"/>
            <a:chOff x="431" y="2341"/>
            <a:chExt cx="4691" cy="1755"/>
          </a:xfrm>
        </p:grpSpPr>
        <p:sp>
          <p:nvSpPr>
            <p:cNvPr id="14352" name="Rectangle 4"/>
            <p:cNvSpPr>
              <a:spLocks noChangeArrowheads="1"/>
            </p:cNvSpPr>
            <p:nvPr/>
          </p:nvSpPr>
          <p:spPr bwMode="auto">
            <a:xfrm>
              <a:off x="431" y="2444"/>
              <a:ext cx="3356" cy="1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20000"/>
                </a:lnSpc>
              </a:pPr>
              <a:r>
                <a:rPr lang="zh-CN" altLang="en-US" sz="2200" b="1" dirty="0"/>
                <a:t>例</a:t>
              </a:r>
              <a:r>
                <a:rPr lang="en-US" altLang="zh-CN" sz="2200" b="1" dirty="0"/>
                <a:t>1</a:t>
              </a:r>
              <a:r>
                <a:rPr lang="zh-CN" altLang="zh-CN" sz="2000" b="1" dirty="0"/>
                <a:t>．</a:t>
              </a:r>
              <a:r>
                <a:rPr lang="en-US" altLang="zh-CN" sz="2200" b="1" dirty="0">
                  <a:solidFill>
                    <a:srgbClr val="1BCDE5"/>
                  </a:solidFill>
                  <a:latin typeface="Times New Roman" panose="02020603050405020304" pitchFamily="18" charset="0"/>
                </a:rPr>
                <a:t>[2013•</a:t>
              </a:r>
              <a:r>
                <a:rPr lang="zh-CN" altLang="en-US" sz="2200" b="1" dirty="0">
                  <a:solidFill>
                    <a:srgbClr val="1BCDE5"/>
                  </a:solidFill>
                  <a:latin typeface="Times New Roman" panose="02020603050405020304" pitchFamily="18" charset="0"/>
                </a:rPr>
                <a:t>株洲</a:t>
              </a:r>
              <a:r>
                <a:rPr lang="en-US" altLang="zh-CN" sz="2200" b="1" dirty="0">
                  <a:solidFill>
                    <a:srgbClr val="1BCDE5"/>
                  </a:solidFill>
                  <a:latin typeface="Times New Roman" panose="02020603050405020304" pitchFamily="18" charset="0"/>
                </a:rPr>
                <a:t>]</a:t>
              </a:r>
              <a:r>
                <a:rPr lang="en-US" altLang="zh-CN" sz="2200" b="1" dirty="0">
                  <a:latin typeface="Times New Roman" panose="02020603050405020304" pitchFamily="18" charset="0"/>
                </a:rPr>
                <a:t> </a:t>
              </a:r>
              <a:r>
                <a:rPr lang="zh-CN" altLang="en-US" sz="2200" b="1" dirty="0">
                  <a:latin typeface="Times New Roman" panose="02020603050405020304" pitchFamily="18" charset="0"/>
                </a:rPr>
                <a:t>如图</a:t>
              </a:r>
              <a:r>
                <a:rPr lang="en-US" altLang="zh-CN" sz="2200" b="1" dirty="0">
                  <a:latin typeface="Times New Roman" panose="02020603050405020304" pitchFamily="18" charset="0"/>
                </a:rPr>
                <a:t>30</a:t>
              </a:r>
              <a:r>
                <a:rPr lang="zh-CN" altLang="en-US" sz="2200" b="1" dirty="0">
                  <a:latin typeface="Times New Roman" panose="02020603050405020304" pitchFamily="18" charset="0"/>
                </a:rPr>
                <a:t>－</a:t>
              </a:r>
              <a:r>
                <a:rPr lang="en-US" altLang="zh-CN" sz="2200" b="1" dirty="0">
                  <a:latin typeface="Times New Roman" panose="02020603050405020304" pitchFamily="18" charset="0"/>
                </a:rPr>
                <a:t>1</a:t>
              </a:r>
              <a:r>
                <a:rPr lang="zh-CN" altLang="en-US" sz="2200" b="1" dirty="0">
                  <a:latin typeface="Times New Roman" panose="02020603050405020304" pitchFamily="18" charset="0"/>
                </a:rPr>
                <a:t>，已知</a:t>
              </a:r>
              <a:r>
                <a:rPr lang="en-US" altLang="zh-CN" sz="2200" b="1" dirty="0">
                  <a:latin typeface="Times New Roman" panose="02020603050405020304" pitchFamily="18" charset="0"/>
                </a:rPr>
                <a:t>AB</a:t>
              </a:r>
              <a:r>
                <a:rPr lang="zh-CN" altLang="en-US" sz="2200" b="1" dirty="0">
                  <a:latin typeface="Times New Roman" panose="02020603050405020304" pitchFamily="18" charset="0"/>
                </a:rPr>
                <a:t>是⊙</a:t>
              </a:r>
              <a:r>
                <a:rPr lang="en-US" altLang="zh-CN" sz="2200" b="1" dirty="0">
                  <a:latin typeface="Times New Roman" panose="02020603050405020304" pitchFamily="18" charset="0"/>
                </a:rPr>
                <a:t>O</a:t>
              </a:r>
              <a:r>
                <a:rPr lang="zh-CN" altLang="en-US" sz="2200" b="1" dirty="0">
                  <a:latin typeface="Times New Roman" panose="02020603050405020304" pitchFamily="18" charset="0"/>
                </a:rPr>
                <a:t>的直径，直线</a:t>
              </a:r>
              <a:r>
                <a:rPr lang="en-US" altLang="zh-CN" sz="2200" b="1" dirty="0">
                  <a:latin typeface="Times New Roman" panose="02020603050405020304" pitchFamily="18" charset="0"/>
                </a:rPr>
                <a:t>BC</a:t>
              </a:r>
              <a:r>
                <a:rPr lang="zh-CN" altLang="en-US" sz="2200" b="1" dirty="0">
                  <a:latin typeface="Times New Roman" panose="02020603050405020304" pitchFamily="18" charset="0"/>
                </a:rPr>
                <a:t>与⊙</a:t>
              </a:r>
              <a:r>
                <a:rPr lang="en-US" altLang="zh-CN" sz="2200" b="1" dirty="0">
                  <a:latin typeface="Times New Roman" panose="02020603050405020304" pitchFamily="18" charset="0"/>
                </a:rPr>
                <a:t>O</a:t>
              </a:r>
              <a:r>
                <a:rPr lang="zh-CN" altLang="en-US" sz="2200" b="1" dirty="0">
                  <a:latin typeface="Times New Roman" panose="02020603050405020304" pitchFamily="18" charset="0"/>
                </a:rPr>
                <a:t>相切于点</a:t>
              </a:r>
              <a:r>
                <a:rPr lang="en-US" altLang="zh-CN" sz="2200" b="1" dirty="0">
                  <a:latin typeface="Times New Roman" panose="02020603050405020304" pitchFamily="18" charset="0"/>
                </a:rPr>
                <a:t>B</a:t>
              </a:r>
              <a:r>
                <a:rPr lang="zh-CN" altLang="en-US" sz="2200" b="1" dirty="0">
                  <a:latin typeface="Times New Roman" panose="02020603050405020304" pitchFamily="18" charset="0"/>
                </a:rPr>
                <a:t>，∠</a:t>
              </a:r>
              <a:r>
                <a:rPr lang="en-US" altLang="zh-CN" sz="2200" b="1" dirty="0">
                  <a:latin typeface="Times New Roman" panose="02020603050405020304" pitchFamily="18" charset="0"/>
                </a:rPr>
                <a:t>ABC</a:t>
              </a:r>
              <a:r>
                <a:rPr lang="zh-CN" altLang="en-US" sz="2200" b="1" dirty="0">
                  <a:latin typeface="Times New Roman" panose="02020603050405020304" pitchFamily="18" charset="0"/>
                </a:rPr>
                <a:t>的平分线</a:t>
              </a:r>
              <a:r>
                <a:rPr lang="en-US" altLang="zh-CN" sz="2200" b="1" dirty="0">
                  <a:latin typeface="Times New Roman" panose="02020603050405020304" pitchFamily="18" charset="0"/>
                </a:rPr>
                <a:t>BD</a:t>
              </a:r>
              <a:r>
                <a:rPr lang="zh-CN" altLang="en-US" sz="2200" b="1" dirty="0">
                  <a:latin typeface="Times New Roman" panose="02020603050405020304" pitchFamily="18" charset="0"/>
                </a:rPr>
                <a:t>交⊙</a:t>
              </a:r>
              <a:r>
                <a:rPr lang="en-US" altLang="zh-CN" sz="2200" b="1" dirty="0">
                  <a:latin typeface="Times New Roman" panose="02020603050405020304" pitchFamily="18" charset="0"/>
                </a:rPr>
                <a:t>O</a:t>
              </a:r>
              <a:r>
                <a:rPr lang="zh-CN" altLang="en-US" sz="2200" b="1" dirty="0">
                  <a:latin typeface="Times New Roman" panose="02020603050405020304" pitchFamily="18" charset="0"/>
                </a:rPr>
                <a:t>于点</a:t>
              </a:r>
              <a:r>
                <a:rPr lang="en-US" altLang="zh-CN" sz="2200" b="1" dirty="0">
                  <a:latin typeface="Times New Roman" panose="02020603050405020304" pitchFamily="18" charset="0"/>
                </a:rPr>
                <a:t>D</a:t>
              </a:r>
              <a:r>
                <a:rPr lang="zh-CN" altLang="en-US" sz="2200" b="1" dirty="0">
                  <a:latin typeface="Times New Roman" panose="02020603050405020304" pitchFamily="18" charset="0"/>
                </a:rPr>
                <a:t>，</a:t>
              </a:r>
              <a:r>
                <a:rPr lang="en-US" altLang="zh-CN" sz="2200" b="1" dirty="0">
                  <a:latin typeface="Times New Roman" panose="02020603050405020304" pitchFamily="18" charset="0"/>
                </a:rPr>
                <a:t>AD</a:t>
              </a:r>
              <a:r>
                <a:rPr lang="zh-CN" altLang="en-US" sz="2200" b="1" dirty="0">
                  <a:latin typeface="Times New Roman" panose="02020603050405020304" pitchFamily="18" charset="0"/>
                </a:rPr>
                <a:t>的延长线交</a:t>
              </a:r>
              <a:r>
                <a:rPr lang="en-US" altLang="zh-CN" sz="2200" b="1" dirty="0">
                  <a:latin typeface="Times New Roman" panose="02020603050405020304" pitchFamily="18" charset="0"/>
                </a:rPr>
                <a:t>BC</a:t>
              </a:r>
              <a:r>
                <a:rPr lang="zh-CN" altLang="en-US" sz="2200" b="1" dirty="0">
                  <a:latin typeface="Times New Roman" panose="02020603050405020304" pitchFamily="18" charset="0"/>
                </a:rPr>
                <a:t>于点</a:t>
              </a:r>
              <a:r>
                <a:rPr lang="en-US" altLang="zh-CN" sz="2200" b="1" dirty="0">
                  <a:latin typeface="Times New Roman" panose="02020603050405020304" pitchFamily="18" charset="0"/>
                </a:rPr>
                <a:t>C.</a:t>
              </a:r>
            </a:p>
            <a:p>
              <a:pPr eaLnBrk="1" hangingPunct="1">
                <a:lnSpc>
                  <a:spcPct val="120000"/>
                </a:lnSpc>
              </a:pPr>
              <a:r>
                <a:rPr lang="en-US" altLang="zh-CN" sz="2200" b="1" dirty="0">
                  <a:latin typeface="Times New Roman" panose="02020603050405020304" pitchFamily="18" charset="0"/>
                </a:rPr>
                <a:t>(1)</a:t>
              </a:r>
              <a:r>
                <a:rPr lang="zh-CN" altLang="en-US" sz="2200" b="1" dirty="0">
                  <a:latin typeface="Times New Roman" panose="02020603050405020304" pitchFamily="18" charset="0"/>
                </a:rPr>
                <a:t>求∠</a:t>
              </a:r>
              <a:r>
                <a:rPr lang="en-US" altLang="zh-CN" sz="2200" b="1" dirty="0">
                  <a:latin typeface="Times New Roman" panose="02020603050405020304" pitchFamily="18" charset="0"/>
                </a:rPr>
                <a:t>BAC</a:t>
              </a:r>
              <a:r>
                <a:rPr lang="zh-CN" altLang="en-US" sz="2200" b="1" dirty="0">
                  <a:latin typeface="Times New Roman" panose="02020603050405020304" pitchFamily="18" charset="0"/>
                </a:rPr>
                <a:t>的度数；</a:t>
              </a:r>
            </a:p>
            <a:p>
              <a:pPr eaLnBrk="1" hangingPunct="1">
                <a:lnSpc>
                  <a:spcPct val="120000"/>
                </a:lnSpc>
              </a:pPr>
              <a:r>
                <a:rPr lang="en-US" altLang="zh-CN" sz="2200" b="1" dirty="0">
                  <a:latin typeface="Times New Roman" panose="02020603050405020304" pitchFamily="18" charset="0"/>
                </a:rPr>
                <a:t>(2)</a:t>
              </a:r>
              <a:r>
                <a:rPr lang="zh-CN" altLang="en-US" sz="2200" b="1" dirty="0">
                  <a:latin typeface="Times New Roman" panose="02020603050405020304" pitchFamily="18" charset="0"/>
                </a:rPr>
                <a:t>求证：</a:t>
              </a:r>
              <a:r>
                <a:rPr lang="en-US" altLang="zh-CN" sz="2200" b="1" dirty="0">
                  <a:latin typeface="Times New Roman" panose="02020603050405020304" pitchFamily="18" charset="0"/>
                </a:rPr>
                <a:t>AD</a:t>
              </a:r>
              <a:r>
                <a:rPr lang="zh-CN" altLang="en-US" sz="2200" b="1" dirty="0">
                  <a:latin typeface="Times New Roman" panose="02020603050405020304" pitchFamily="18" charset="0"/>
                </a:rPr>
                <a:t>＝</a:t>
              </a:r>
              <a:r>
                <a:rPr lang="en-US" altLang="zh-CN" sz="2200" b="1" dirty="0">
                  <a:latin typeface="Times New Roman" panose="02020603050405020304" pitchFamily="18" charset="0"/>
                </a:rPr>
                <a:t>CD.</a:t>
              </a:r>
            </a:p>
          </p:txBody>
        </p:sp>
        <p:pic>
          <p:nvPicPr>
            <p:cNvPr id="14353" name="Picture 13" descr="C:\Documents and Settings\Administrator\桌面\QQ124.EPS"/>
            <p:cNvPicPr>
              <a:picLocks noChangeAspect="1" noChangeArrowheads="1"/>
            </p:cNvPicPr>
            <p:nvPr/>
          </p:nvPicPr>
          <p:blipFill>
            <a:blip r:embed="rId5" r:link="rId6"/>
            <a:srcRect/>
            <a:stretch>
              <a:fillRect/>
            </a:stretch>
          </p:blipFill>
          <p:spPr bwMode="auto">
            <a:xfrm>
              <a:off x="4014" y="2341"/>
              <a:ext cx="1108" cy="1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4" name="Rectangle 14"/>
            <p:cNvSpPr>
              <a:spLocks noChangeArrowheads="1"/>
            </p:cNvSpPr>
            <p:nvPr/>
          </p:nvSpPr>
          <p:spPr bwMode="auto">
            <a:xfrm>
              <a:off x="4072" y="3827"/>
              <a:ext cx="902"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buFont typeface="Arial" panose="020B0604020202020204" pitchFamily="34" charset="0"/>
                <a:buNone/>
              </a:pPr>
              <a:r>
                <a:rPr lang="zh-CN" altLang="en-US" sz="2200" b="1">
                  <a:latin typeface="Times New Roman" panose="02020603050405020304" pitchFamily="18" charset="0"/>
                  <a:cs typeface="Times New Roman" panose="02020603050405020304" pitchFamily="18" charset="0"/>
                </a:rPr>
                <a:t>图</a:t>
              </a:r>
              <a:r>
                <a:rPr lang="en-US" altLang="zh-CN" sz="2200" b="1">
                  <a:latin typeface="Times New Roman" panose="02020603050405020304" pitchFamily="18" charset="0"/>
                  <a:cs typeface="Times New Roman" panose="02020603050405020304" pitchFamily="18" charset="0"/>
                </a:rPr>
                <a:t>30</a:t>
              </a:r>
              <a:r>
                <a:rPr lang="zh-CN" altLang="en-US" sz="2200" b="1">
                  <a:latin typeface="Times New Roman" panose="02020603050405020304" pitchFamily="18" charset="0"/>
                  <a:cs typeface="Times New Roman" panose="02020603050405020304" pitchFamily="18" charset="0"/>
                </a:rPr>
                <a:t>－</a:t>
              </a:r>
              <a:r>
                <a:rPr lang="en-US" altLang="zh-CN" sz="2200" b="1">
                  <a:latin typeface="Times New Roman" panose="02020603050405020304" pitchFamily="18" charset="0"/>
                  <a:cs typeface="Times New Roman" panose="02020603050405020304" pitchFamily="18" charset="0"/>
                </a:rPr>
                <a:t>1</a:t>
              </a:r>
              <a:endParaRPr lang="en-US" altLang="zh-CN" sz="2200" b="1"/>
            </a:p>
          </p:txBody>
        </p:sp>
      </p:grpSp>
      <p:grpSp>
        <p:nvGrpSpPr>
          <p:cNvPr id="14346" name="组合 23"/>
          <p:cNvGrpSpPr/>
          <p:nvPr/>
        </p:nvGrpSpPr>
        <p:grpSpPr bwMode="auto">
          <a:xfrm>
            <a:off x="2627313" y="6153126"/>
            <a:ext cx="900112" cy="276225"/>
            <a:chOff x="493578" y="6531795"/>
            <a:chExt cx="900219" cy="276228"/>
          </a:xfrm>
        </p:grpSpPr>
        <p:pic>
          <p:nvPicPr>
            <p:cNvPr id="14350" name="Picture 21"/>
            <p:cNvPicPr>
              <a:picLocks noChangeAspect="1" noChangeArrowheads="1"/>
            </p:cNvPicPr>
            <p:nvPr/>
          </p:nvPicPr>
          <p:blipFill>
            <a:blip r:embed="rId7"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1" name="TextBox 22">
              <a:hlinkClick r:id="rId8"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考点聚焦</a:t>
              </a:r>
            </a:p>
          </p:txBody>
        </p:sp>
      </p:grpSp>
      <p:grpSp>
        <p:nvGrpSpPr>
          <p:cNvPr id="2" name="组合 24"/>
          <p:cNvGrpSpPr/>
          <p:nvPr/>
        </p:nvGrpSpPr>
        <p:grpSpPr bwMode="auto">
          <a:xfrm>
            <a:off x="5256213" y="6153126"/>
            <a:ext cx="900112" cy="276225"/>
            <a:chOff x="493578" y="6531795"/>
            <a:chExt cx="900219" cy="276228"/>
          </a:xfrm>
        </p:grpSpPr>
        <p:pic>
          <p:nvPicPr>
            <p:cNvPr id="14348" name="Picture 21"/>
            <p:cNvPicPr>
              <a:picLocks noChangeAspect="1" noChangeArrowheads="1"/>
            </p:cNvPicPr>
            <p:nvPr/>
          </p:nvPicPr>
          <p:blipFill>
            <a:blip r:embed="rId7"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9" name="TextBox 26">
              <a:hlinkClick r:id="rId9"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归类探究</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4345"/>
                                        </p:tgtEl>
                                        <p:attrNameLst>
                                          <p:attrName>style.visibility</p:attrName>
                                        </p:attrNameLst>
                                      </p:cBhvr>
                                      <p:to>
                                        <p:strVal val="visible"/>
                                      </p:to>
                                    </p:set>
                                    <p:anim calcmode="lin" valueType="num">
                                      <p:cBhvr additive="base">
                                        <p:cTn id="7" dur="500" fill="hold"/>
                                        <p:tgtEl>
                                          <p:spTgt spid="14345"/>
                                        </p:tgtEl>
                                        <p:attrNameLst>
                                          <p:attrName>ppt_x</p:attrName>
                                        </p:attrNameLst>
                                      </p:cBhvr>
                                      <p:tavLst>
                                        <p:tav tm="0">
                                          <p:val>
                                            <p:strVal val="#ppt_x"/>
                                          </p:val>
                                        </p:tav>
                                        <p:tav tm="100000">
                                          <p:val>
                                            <p:strVal val="#ppt_x"/>
                                          </p:val>
                                        </p:tav>
                                      </p:tavLst>
                                    </p:anim>
                                    <p:anim calcmode="lin" valueType="num">
                                      <p:cBhvr additive="base">
                                        <p:cTn id="8" dur="500" fill="hold"/>
                                        <p:tgtEl>
                                          <p:spTgt spid="1434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14342"/>
                                        </p:tgtEl>
                                        <p:attrNameLst>
                                          <p:attrName>style.visibility</p:attrName>
                                        </p:attrNameLst>
                                      </p:cBhvr>
                                      <p:to>
                                        <p:strVal val="visible"/>
                                      </p:to>
                                    </p:set>
                                    <p:anim calcmode="lin" valueType="num">
                                      <p:cBhvr additive="base">
                                        <p:cTn id="12" dur="500" fill="hold"/>
                                        <p:tgtEl>
                                          <p:spTgt spid="14342"/>
                                        </p:tgtEl>
                                        <p:attrNameLst>
                                          <p:attrName>ppt_x</p:attrName>
                                        </p:attrNameLst>
                                      </p:cBhvr>
                                      <p:tavLst>
                                        <p:tav tm="0">
                                          <p:val>
                                            <p:strVal val="0-#ppt_w/2"/>
                                          </p:val>
                                        </p:tav>
                                        <p:tav tm="100000">
                                          <p:val>
                                            <p:strVal val="#ppt_x"/>
                                          </p:val>
                                        </p:tav>
                                      </p:tavLst>
                                    </p:anim>
                                    <p:anim calcmode="lin" valueType="num">
                                      <p:cBhvr additive="base">
                                        <p:cTn id="13" dur="500" fill="hold"/>
                                        <p:tgtEl>
                                          <p:spTgt spid="1434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2" presetClass="entr" presetSubtype="8" fill="hold" grpId="0" nodeType="afterEffect">
                                  <p:stCondLst>
                                    <p:cond delay="0"/>
                                  </p:stCondLst>
                                  <p:childTnLst>
                                    <p:set>
                                      <p:cBhvr>
                                        <p:cTn id="16" dur="1" fill="hold">
                                          <p:stCondLst>
                                            <p:cond delay="0"/>
                                          </p:stCondLst>
                                        </p:cTn>
                                        <p:tgtEl>
                                          <p:spTgt spid="13322"/>
                                        </p:tgtEl>
                                        <p:attrNameLst>
                                          <p:attrName>style.visibility</p:attrName>
                                        </p:attrNameLst>
                                      </p:cBhvr>
                                      <p:to>
                                        <p:strVal val="visible"/>
                                      </p:to>
                                    </p:set>
                                    <p:animEffect transition="in" filter="slide(fromLeft)">
                                      <p:cBhvr>
                                        <p:cTn id="17" dur="500"/>
                                        <p:tgtEl>
                                          <p:spTgt spid="13322"/>
                                        </p:tgtEl>
                                      </p:cBhvr>
                                    </p:animEffect>
                                  </p:childTnLst>
                                </p:cTn>
                              </p:par>
                            </p:childTnLst>
                          </p:cTn>
                        </p:par>
                        <p:par>
                          <p:cTn id="18" fill="hold">
                            <p:stCondLst>
                              <p:cond delay="1500"/>
                            </p:stCondLst>
                            <p:childTnLst>
                              <p:par>
                                <p:cTn id="19" presetID="5" presetClass="entr" presetSubtype="10" fill="hold" grpId="0" nodeType="afterEffect">
                                  <p:stCondLst>
                                    <p:cond delay="0"/>
                                  </p:stCondLst>
                                  <p:childTnLst>
                                    <p:set>
                                      <p:cBhvr>
                                        <p:cTn id="20" dur="1" fill="hold">
                                          <p:stCondLst>
                                            <p:cond delay="0"/>
                                          </p:stCondLst>
                                        </p:cTn>
                                        <p:tgtEl>
                                          <p:spTgt spid="13321"/>
                                        </p:tgtEl>
                                        <p:attrNameLst>
                                          <p:attrName>style.visibility</p:attrName>
                                        </p:attrNameLst>
                                      </p:cBhvr>
                                      <p:to>
                                        <p:strVal val="visible"/>
                                      </p:to>
                                    </p:set>
                                    <p:animEffect transition="in" filter="checkerboard(across)">
                                      <p:cBhvr>
                                        <p:cTn id="21" dur="500"/>
                                        <p:tgtEl>
                                          <p:spTgt spid="13321"/>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14347"/>
                                        </p:tgtEl>
                                        <p:attrNameLst>
                                          <p:attrName>style.visibility</p:attrName>
                                        </p:attrNameLst>
                                      </p:cBhvr>
                                      <p:to>
                                        <p:strVal val="visible"/>
                                      </p:to>
                                    </p:set>
                                    <p:animEffect transition="in" filter="blinds(horizontal)">
                                      <p:cBhvr>
                                        <p:cTn id="26" dur="500"/>
                                        <p:tgtEl>
                                          <p:spTgt spid="14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1" grpId="0" autoUpdateAnimBg="0"/>
      <p:bldP spid="13322" grpId="0" autoUpdateAnimBg="0"/>
      <p:bldP spid="1434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50825" y="260350"/>
            <a:ext cx="17315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smtClean="0">
                <a:solidFill>
                  <a:schemeClr val="bg1"/>
                </a:solidFill>
              </a:rPr>
              <a:t>┃</a:t>
            </a:r>
            <a:r>
              <a:rPr lang="zh-CN" altLang="en-US" sz="2400" b="1" dirty="0">
                <a:solidFill>
                  <a:schemeClr val="bg1"/>
                </a:solidFill>
                <a:ea typeface="黑体" panose="02010609060101010101" charset="-122"/>
              </a:rPr>
              <a:t>归类探究</a:t>
            </a:r>
          </a:p>
        </p:txBody>
      </p:sp>
      <p:pic>
        <p:nvPicPr>
          <p:cNvPr id="15363" name="Picture 19">
            <a:hlinkClick r:id="rId4" action="ppaction://hlinksldjump"/>
          </p:cNvPr>
          <p:cNvPicPr>
            <a:picLocks noChangeAspect="1" noChangeArrowheads="1"/>
          </p:cNvPicPr>
          <p:nvPr/>
        </p:nvPicPr>
        <p:blipFill>
          <a:blip r:embed="rId5" cstate="email"/>
          <a:srcRect/>
          <a:stretch>
            <a:fillRect/>
          </a:stretch>
        </p:blipFill>
        <p:spPr bwMode="auto">
          <a:xfrm>
            <a:off x="8440738" y="85725"/>
            <a:ext cx="6318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组合 18"/>
          <p:cNvGrpSpPr/>
          <p:nvPr/>
        </p:nvGrpSpPr>
        <p:grpSpPr bwMode="auto">
          <a:xfrm>
            <a:off x="250825" y="1484313"/>
            <a:ext cx="8569325" cy="2268537"/>
            <a:chOff x="571470" y="3929066"/>
            <a:chExt cx="8644000" cy="2268544"/>
          </a:xfrm>
        </p:grpSpPr>
        <p:pic>
          <p:nvPicPr>
            <p:cNvPr id="15376" name="Picture 16"/>
            <p:cNvPicPr>
              <a:picLocks noChangeAspect="1" noChangeArrowheads="1"/>
            </p:cNvPicPr>
            <p:nvPr/>
          </p:nvPicPr>
          <p:blipFill>
            <a:blip r:embed="rId6" cstate="email"/>
            <a:srcRect/>
            <a:stretch>
              <a:fillRect/>
            </a:stretch>
          </p:blipFill>
          <p:spPr bwMode="auto">
            <a:xfrm>
              <a:off x="571470" y="3971928"/>
              <a:ext cx="1593856"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7" name="Text Box 3"/>
            <p:cNvSpPr txBox="1">
              <a:spLocks noChangeArrowheads="1"/>
            </p:cNvSpPr>
            <p:nvPr/>
          </p:nvSpPr>
          <p:spPr bwMode="auto">
            <a:xfrm>
              <a:off x="861311" y="3929066"/>
              <a:ext cx="8354159" cy="226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50000"/>
                </a:spcBef>
              </a:pPr>
              <a:r>
                <a:rPr lang="zh-CN" altLang="en-US" sz="2200" b="1" dirty="0"/>
                <a:t>解    析</a:t>
              </a:r>
              <a:r>
                <a:rPr lang="zh-CN" altLang="en-US" sz="2200" b="1" dirty="0">
                  <a:solidFill>
                    <a:srgbClr val="FF0000"/>
                  </a:solidFill>
                </a:rPr>
                <a:t>　　</a:t>
              </a:r>
              <a:r>
                <a:rPr lang="en-US" altLang="zh-CN" sz="2200" b="1" dirty="0">
                  <a:solidFill>
                    <a:srgbClr val="00B050"/>
                  </a:solidFill>
                </a:rPr>
                <a:t>(1)</a:t>
              </a:r>
              <a:r>
                <a:rPr lang="zh-CN" altLang="en-US" sz="2200" b="1" dirty="0">
                  <a:solidFill>
                    <a:srgbClr val="00B050"/>
                  </a:solidFill>
                </a:rPr>
                <a:t>由</a:t>
              </a:r>
              <a:r>
                <a:rPr lang="en-US" altLang="zh-CN" sz="2200" b="1" dirty="0">
                  <a:solidFill>
                    <a:srgbClr val="00B050"/>
                  </a:solidFill>
                </a:rPr>
                <a:t>AB</a:t>
              </a:r>
              <a:r>
                <a:rPr lang="zh-CN" altLang="en-US" sz="2200" b="1" dirty="0">
                  <a:solidFill>
                    <a:srgbClr val="00B050"/>
                  </a:solidFill>
                </a:rPr>
                <a:t>是⊙</a:t>
              </a:r>
              <a:r>
                <a:rPr lang="en-US" altLang="zh-CN" sz="2200" b="1" dirty="0">
                  <a:solidFill>
                    <a:srgbClr val="00B050"/>
                  </a:solidFill>
                </a:rPr>
                <a:t>O</a:t>
              </a:r>
              <a:r>
                <a:rPr lang="zh-CN" altLang="en-US" sz="2200" b="1" dirty="0">
                  <a:solidFill>
                    <a:srgbClr val="00B050"/>
                  </a:solidFill>
                </a:rPr>
                <a:t>的直径，易证得∠</a:t>
              </a:r>
              <a:r>
                <a:rPr lang="en-US" altLang="zh-CN" sz="2200" b="1" dirty="0">
                  <a:solidFill>
                    <a:srgbClr val="00B050"/>
                  </a:solidFill>
                </a:rPr>
                <a:t>ADB</a:t>
              </a:r>
              <a:r>
                <a:rPr lang="zh-CN" altLang="en-US" sz="2200" b="1" dirty="0">
                  <a:solidFill>
                    <a:srgbClr val="00B050"/>
                  </a:solidFill>
                </a:rPr>
                <a:t>＝</a:t>
              </a:r>
              <a:r>
                <a:rPr lang="en-US" altLang="zh-CN" sz="2200" b="1" dirty="0">
                  <a:solidFill>
                    <a:srgbClr val="00B050"/>
                  </a:solidFill>
                </a:rPr>
                <a:t>90°</a:t>
              </a:r>
              <a:r>
                <a:rPr lang="zh-CN" altLang="en-US" sz="2200" b="1" dirty="0">
                  <a:solidFill>
                    <a:srgbClr val="00B050"/>
                  </a:solidFill>
                </a:rPr>
                <a:t>，又由∠</a:t>
              </a:r>
              <a:r>
                <a:rPr lang="en-US" altLang="zh-CN" sz="2200" b="1" dirty="0">
                  <a:solidFill>
                    <a:srgbClr val="00B050"/>
                  </a:solidFill>
                </a:rPr>
                <a:t>ABC</a:t>
              </a:r>
              <a:r>
                <a:rPr lang="zh-CN" altLang="en-US" sz="2200" b="1" dirty="0">
                  <a:solidFill>
                    <a:srgbClr val="00B050"/>
                  </a:solidFill>
                </a:rPr>
                <a:t>的平分线</a:t>
              </a:r>
              <a:r>
                <a:rPr lang="en-US" altLang="zh-CN" sz="2200" b="1" dirty="0">
                  <a:solidFill>
                    <a:srgbClr val="00B050"/>
                  </a:solidFill>
                </a:rPr>
                <a:t>BD</a:t>
              </a:r>
              <a:r>
                <a:rPr lang="zh-CN" altLang="en-US" sz="2200" b="1" dirty="0">
                  <a:solidFill>
                    <a:srgbClr val="00B050"/>
                  </a:solidFill>
                </a:rPr>
                <a:t>交⊙</a:t>
              </a:r>
              <a:r>
                <a:rPr lang="en-US" altLang="zh-CN" sz="2200" b="1" dirty="0">
                  <a:solidFill>
                    <a:srgbClr val="00B050"/>
                  </a:solidFill>
                </a:rPr>
                <a:t>O</a:t>
              </a:r>
              <a:r>
                <a:rPr lang="zh-CN" altLang="en-US" sz="2200" b="1" dirty="0">
                  <a:solidFill>
                    <a:srgbClr val="00B050"/>
                  </a:solidFill>
                </a:rPr>
                <a:t>于点</a:t>
              </a:r>
              <a:r>
                <a:rPr lang="en-US" altLang="zh-CN" sz="2200" b="1" dirty="0">
                  <a:solidFill>
                    <a:srgbClr val="00B050"/>
                  </a:solidFill>
                </a:rPr>
                <a:t>D</a:t>
              </a:r>
              <a:r>
                <a:rPr lang="zh-CN" altLang="en-US" sz="2200" b="1" dirty="0">
                  <a:solidFill>
                    <a:srgbClr val="00B050"/>
                  </a:solidFill>
                </a:rPr>
                <a:t>，易证得△</a:t>
              </a:r>
              <a:r>
                <a:rPr lang="en-US" altLang="zh-CN" sz="2200" b="1" dirty="0">
                  <a:solidFill>
                    <a:srgbClr val="00B050"/>
                  </a:solidFill>
                </a:rPr>
                <a:t>ABD≌△CBD</a:t>
              </a:r>
              <a:r>
                <a:rPr lang="zh-CN" altLang="en-US" sz="2200" b="1" dirty="0">
                  <a:solidFill>
                    <a:srgbClr val="00B050"/>
                  </a:solidFill>
                </a:rPr>
                <a:t>，即可得△</a:t>
              </a:r>
              <a:r>
                <a:rPr lang="en-US" altLang="zh-CN" sz="2200" b="1" dirty="0">
                  <a:solidFill>
                    <a:srgbClr val="00B050"/>
                  </a:solidFill>
                </a:rPr>
                <a:t>ABC</a:t>
              </a:r>
              <a:r>
                <a:rPr lang="zh-CN" altLang="en-US" sz="2200" b="1" dirty="0">
                  <a:solidFill>
                    <a:srgbClr val="00B050"/>
                  </a:solidFill>
                </a:rPr>
                <a:t>是等腰直角三角形，即可求得∠</a:t>
              </a:r>
              <a:r>
                <a:rPr lang="en-US" altLang="zh-CN" sz="2200" b="1" dirty="0">
                  <a:solidFill>
                    <a:srgbClr val="00B050"/>
                  </a:solidFill>
                </a:rPr>
                <a:t>BAC</a:t>
              </a:r>
              <a:r>
                <a:rPr lang="zh-CN" altLang="en-US" sz="2200" b="1" dirty="0">
                  <a:solidFill>
                    <a:srgbClr val="00B050"/>
                  </a:solidFill>
                </a:rPr>
                <a:t>的度数；</a:t>
              </a:r>
            </a:p>
            <a:p>
              <a:pPr eaLnBrk="1" hangingPunct="1">
                <a:lnSpc>
                  <a:spcPct val="120000"/>
                </a:lnSpc>
                <a:spcBef>
                  <a:spcPct val="50000"/>
                </a:spcBef>
              </a:pPr>
              <a:r>
                <a:rPr lang="en-US" altLang="zh-CN" sz="2200" b="1" dirty="0">
                  <a:solidFill>
                    <a:srgbClr val="00B050"/>
                  </a:solidFill>
                </a:rPr>
                <a:t>(2)</a:t>
              </a:r>
              <a:r>
                <a:rPr lang="zh-CN" altLang="en-US" sz="2200" b="1" dirty="0">
                  <a:solidFill>
                    <a:srgbClr val="00B050"/>
                  </a:solidFill>
                </a:rPr>
                <a:t>由</a:t>
              </a:r>
              <a:r>
                <a:rPr lang="en-US" altLang="zh-CN" sz="2200" b="1" dirty="0">
                  <a:solidFill>
                    <a:srgbClr val="00B050"/>
                  </a:solidFill>
                </a:rPr>
                <a:t>AB</a:t>
              </a:r>
              <a:r>
                <a:rPr lang="zh-CN" altLang="en-US" sz="2200" b="1" dirty="0">
                  <a:solidFill>
                    <a:srgbClr val="00B050"/>
                  </a:solidFill>
                </a:rPr>
                <a:t>＝</a:t>
              </a:r>
              <a:r>
                <a:rPr lang="en-US" altLang="zh-CN" sz="2200" b="1" dirty="0">
                  <a:solidFill>
                    <a:srgbClr val="00B050"/>
                  </a:solidFill>
                </a:rPr>
                <a:t>CB</a:t>
              </a:r>
              <a:r>
                <a:rPr lang="zh-CN" altLang="en-US" sz="2200" b="1" dirty="0">
                  <a:solidFill>
                    <a:srgbClr val="00B050"/>
                  </a:solidFill>
                </a:rPr>
                <a:t>，</a:t>
              </a:r>
              <a:r>
                <a:rPr lang="en-US" altLang="zh-CN" sz="2200" b="1" dirty="0">
                  <a:solidFill>
                    <a:srgbClr val="00B050"/>
                  </a:solidFill>
                </a:rPr>
                <a:t>BD⊥AC</a:t>
              </a:r>
              <a:r>
                <a:rPr lang="zh-CN" altLang="en-US" sz="2200" b="1" dirty="0">
                  <a:solidFill>
                    <a:srgbClr val="00B050"/>
                  </a:solidFill>
                </a:rPr>
                <a:t>，利用三线合一的知识，即可证得</a:t>
              </a:r>
              <a:r>
                <a:rPr lang="en-US" altLang="zh-CN" sz="2200" b="1" dirty="0">
                  <a:solidFill>
                    <a:srgbClr val="00B050"/>
                  </a:solidFill>
                </a:rPr>
                <a:t>AD</a:t>
              </a:r>
              <a:r>
                <a:rPr lang="zh-CN" altLang="en-US" sz="2200" b="1" dirty="0">
                  <a:solidFill>
                    <a:srgbClr val="00B050"/>
                  </a:solidFill>
                </a:rPr>
                <a:t>＝</a:t>
              </a:r>
              <a:r>
                <a:rPr lang="en-US" altLang="zh-CN" sz="2200" b="1" dirty="0">
                  <a:solidFill>
                    <a:srgbClr val="00B050"/>
                  </a:solidFill>
                </a:rPr>
                <a:t>CD.</a:t>
              </a:r>
            </a:p>
          </p:txBody>
        </p:sp>
      </p:grpSp>
      <p:grpSp>
        <p:nvGrpSpPr>
          <p:cNvPr id="15367" name="Group 7"/>
          <p:cNvGrpSpPr/>
          <p:nvPr/>
        </p:nvGrpSpPr>
        <p:grpSpPr bwMode="auto">
          <a:xfrm>
            <a:off x="395288" y="4232275"/>
            <a:ext cx="8035925" cy="2220913"/>
            <a:chOff x="476" y="1234"/>
            <a:chExt cx="5398" cy="1494"/>
          </a:xfrm>
        </p:grpSpPr>
        <p:grpSp>
          <p:nvGrpSpPr>
            <p:cNvPr id="15372" name="组合 18"/>
            <p:cNvGrpSpPr/>
            <p:nvPr/>
          </p:nvGrpSpPr>
          <p:grpSpPr bwMode="auto">
            <a:xfrm>
              <a:off x="476" y="1234"/>
              <a:ext cx="5398" cy="332"/>
              <a:chOff x="571470" y="3929066"/>
              <a:chExt cx="8644000" cy="527646"/>
            </a:xfrm>
          </p:grpSpPr>
          <p:pic>
            <p:nvPicPr>
              <p:cNvPr id="15374" name="Picture 16"/>
              <p:cNvPicPr>
                <a:picLocks noChangeAspect="1" noChangeArrowheads="1"/>
              </p:cNvPicPr>
              <p:nvPr/>
            </p:nvPicPr>
            <p:blipFill>
              <a:blip r:embed="rId7" cstate="email"/>
              <a:srcRect/>
              <a:stretch>
                <a:fillRect/>
              </a:stretch>
            </p:blipFill>
            <p:spPr bwMode="auto">
              <a:xfrm>
                <a:off x="571470" y="3971928"/>
                <a:ext cx="1593856"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5" name="Text Box 3"/>
              <p:cNvSpPr txBox="1">
                <a:spLocks noChangeArrowheads="1"/>
              </p:cNvSpPr>
              <p:nvPr/>
            </p:nvSpPr>
            <p:spPr bwMode="auto">
              <a:xfrm>
                <a:off x="861514" y="3929066"/>
                <a:ext cx="8353956" cy="527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50000"/>
                  </a:spcBef>
                </a:pPr>
                <a:r>
                  <a:rPr lang="zh-CN" altLang="en-US" sz="2200" b="1"/>
                  <a:t>解   析</a:t>
                </a:r>
                <a:endParaRPr lang="zh-CN" altLang="en-US" sz="2200" b="1">
                  <a:solidFill>
                    <a:srgbClr val="00B050"/>
                  </a:solidFill>
                </a:endParaRPr>
              </a:p>
            </p:txBody>
          </p:sp>
        </p:grpSp>
        <p:graphicFrame>
          <p:nvGraphicFramePr>
            <p:cNvPr id="15373" name="Object 11"/>
            <p:cNvGraphicFramePr>
              <a:graphicFrameLocks noChangeAspect="1"/>
            </p:cNvGraphicFramePr>
            <p:nvPr/>
          </p:nvGraphicFramePr>
          <p:xfrm>
            <a:off x="717" y="1312"/>
            <a:ext cx="5050" cy="1416"/>
          </p:xfrm>
          <a:graphic>
            <a:graphicData uri="http://schemas.openxmlformats.org/presentationml/2006/ole">
              <mc:AlternateContent xmlns:mc="http://schemas.openxmlformats.org/markup-compatibility/2006">
                <mc:Choice xmlns:v="urn:schemas-microsoft-com:vml" Requires="v">
                  <p:oleObj spid="_x0000_s15383" name="Document" r:id="rId8" imgW="8100060" imgH="2281555" progId="Word.Document.8">
                    <p:embed/>
                  </p:oleObj>
                </mc:Choice>
                <mc:Fallback>
                  <p:oleObj name="Document" r:id="rId8" imgW="8100060" imgH="2281555" progId="Word.Document.8">
                    <p:embed/>
                    <p:pic>
                      <p:nvPicPr>
                        <p:cNvPr id="0" name="Object 11"/>
                        <p:cNvPicPr>
                          <a:picLocks noChangeAspect="1" noChangeArrowheads="1"/>
                        </p:cNvPicPr>
                        <p:nvPr/>
                      </p:nvPicPr>
                      <p:blipFill>
                        <a:blip r:embed="rId9"/>
                        <a:srcRect/>
                        <a:stretch>
                          <a:fillRect/>
                        </a:stretch>
                      </p:blipFill>
                      <p:spPr bwMode="auto">
                        <a:xfrm>
                          <a:off x="717" y="1312"/>
                          <a:ext cx="5050" cy="1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367"/>
                                        </p:tgtEl>
                                        <p:attrNameLst>
                                          <p:attrName>style.visibility</p:attrName>
                                        </p:attrNameLst>
                                      </p:cBhvr>
                                      <p:to>
                                        <p:strVal val="visible"/>
                                      </p:to>
                                    </p:set>
                                    <p:animEffect transition="in" filter="blinds(horizontal)">
                                      <p:cBhvr>
                                        <p:cTn id="12" dur="500"/>
                                        <p:tgtEl>
                                          <p:spTgt spid="153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50825" y="260350"/>
            <a:ext cx="17315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smtClean="0">
                <a:solidFill>
                  <a:schemeClr val="bg1"/>
                </a:solidFill>
              </a:rPr>
              <a:t>┃</a:t>
            </a:r>
            <a:r>
              <a:rPr lang="zh-CN" altLang="en-US" sz="2400" b="1" dirty="0">
                <a:solidFill>
                  <a:schemeClr val="bg1"/>
                </a:solidFill>
                <a:ea typeface="黑体" panose="02010609060101010101" charset="-122"/>
              </a:rPr>
              <a:t>归类探究</a:t>
            </a:r>
          </a:p>
        </p:txBody>
      </p:sp>
      <p:pic>
        <p:nvPicPr>
          <p:cNvPr id="17411" name="Picture 19">
            <a:hlinkClick r:id="rId4" action="ppaction://hlinksldjump"/>
          </p:cNvPr>
          <p:cNvPicPr>
            <a:picLocks noChangeAspect="1" noChangeArrowheads="1"/>
          </p:cNvPicPr>
          <p:nvPr/>
        </p:nvPicPr>
        <p:blipFill>
          <a:blip r:embed="rId5" cstate="email"/>
          <a:srcRect/>
          <a:stretch>
            <a:fillRect/>
          </a:stretch>
        </p:blipFill>
        <p:spPr bwMode="auto">
          <a:xfrm>
            <a:off x="8440738" y="85725"/>
            <a:ext cx="6318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2" name="Group 4"/>
          <p:cNvGrpSpPr/>
          <p:nvPr/>
        </p:nvGrpSpPr>
        <p:grpSpPr bwMode="auto">
          <a:xfrm>
            <a:off x="496888" y="620688"/>
            <a:ext cx="8035925" cy="4291013"/>
            <a:chOff x="476" y="1234"/>
            <a:chExt cx="5398" cy="2887"/>
          </a:xfrm>
        </p:grpSpPr>
        <p:grpSp>
          <p:nvGrpSpPr>
            <p:cNvPr id="17422" name="组合 18"/>
            <p:cNvGrpSpPr/>
            <p:nvPr/>
          </p:nvGrpSpPr>
          <p:grpSpPr bwMode="auto">
            <a:xfrm>
              <a:off x="476" y="1234"/>
              <a:ext cx="5398" cy="332"/>
              <a:chOff x="571470" y="3929066"/>
              <a:chExt cx="8644000" cy="527646"/>
            </a:xfrm>
          </p:grpSpPr>
          <p:pic>
            <p:nvPicPr>
              <p:cNvPr id="17424" name="Picture 16"/>
              <p:cNvPicPr>
                <a:picLocks noChangeAspect="1" noChangeArrowheads="1"/>
              </p:cNvPicPr>
              <p:nvPr/>
            </p:nvPicPr>
            <p:blipFill>
              <a:blip r:embed="rId6" cstate="email"/>
              <a:srcRect/>
              <a:stretch>
                <a:fillRect/>
              </a:stretch>
            </p:blipFill>
            <p:spPr bwMode="auto">
              <a:xfrm>
                <a:off x="571470" y="3971928"/>
                <a:ext cx="1593856"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25" name="Text Box 3"/>
              <p:cNvSpPr txBox="1">
                <a:spLocks noChangeArrowheads="1"/>
              </p:cNvSpPr>
              <p:nvPr/>
            </p:nvSpPr>
            <p:spPr bwMode="auto">
              <a:xfrm>
                <a:off x="861514" y="3929066"/>
                <a:ext cx="8353956" cy="527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50000"/>
                  </a:spcBef>
                </a:pPr>
                <a:r>
                  <a:rPr lang="zh-CN" altLang="en-US" sz="2200" b="1"/>
                  <a:t>解   析</a:t>
                </a:r>
                <a:endParaRPr lang="zh-CN" altLang="en-US" sz="2200" b="1">
                  <a:solidFill>
                    <a:srgbClr val="00B050"/>
                  </a:solidFill>
                </a:endParaRPr>
              </a:p>
            </p:txBody>
          </p:sp>
        </p:grpSp>
        <p:graphicFrame>
          <p:nvGraphicFramePr>
            <p:cNvPr id="17423" name="Object 8"/>
            <p:cNvGraphicFramePr>
              <a:graphicFrameLocks noChangeAspect="1"/>
            </p:cNvGraphicFramePr>
            <p:nvPr/>
          </p:nvGraphicFramePr>
          <p:xfrm>
            <a:off x="717" y="1309"/>
            <a:ext cx="5089" cy="2812"/>
          </p:xfrm>
          <a:graphic>
            <a:graphicData uri="http://schemas.openxmlformats.org/presentationml/2006/ole">
              <mc:AlternateContent xmlns:mc="http://schemas.openxmlformats.org/markup-compatibility/2006">
                <mc:Choice xmlns:v="urn:schemas-microsoft-com:vml" Requires="v">
                  <p:oleObj spid="_x0000_s17431" name="文档" r:id="rId7" imgW="7554595" imgH="4199255" progId="Word.Document.8">
                    <p:embed/>
                  </p:oleObj>
                </mc:Choice>
                <mc:Fallback>
                  <p:oleObj name="文档" r:id="rId7" imgW="7554595" imgH="4199255" progId="Word.Document.8">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7" y="1309"/>
                          <a:ext cx="5089" cy="2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7417" name="Group 9"/>
          <p:cNvGrpSpPr/>
          <p:nvPr/>
        </p:nvGrpSpPr>
        <p:grpSpPr bwMode="auto">
          <a:xfrm>
            <a:off x="395288" y="4767238"/>
            <a:ext cx="7905750" cy="1397000"/>
            <a:chOff x="385" y="2988"/>
            <a:chExt cx="4980" cy="880"/>
          </a:xfrm>
        </p:grpSpPr>
        <p:pic>
          <p:nvPicPr>
            <p:cNvPr id="17420" name="Picture 15"/>
            <p:cNvPicPr>
              <a:picLocks noChangeAspect="1" noChangeArrowheads="1"/>
            </p:cNvPicPr>
            <p:nvPr/>
          </p:nvPicPr>
          <p:blipFill>
            <a:blip r:embed="rId9" cstate="email"/>
            <a:srcRect/>
            <a:stretch>
              <a:fillRect/>
            </a:stretch>
          </p:blipFill>
          <p:spPr bwMode="auto">
            <a:xfrm>
              <a:off x="385" y="2998"/>
              <a:ext cx="1169"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21" name="Text Box 3"/>
            <p:cNvSpPr txBox="1">
              <a:spLocks noChangeArrowheads="1"/>
            </p:cNvSpPr>
            <p:nvPr/>
          </p:nvSpPr>
          <p:spPr bwMode="auto">
            <a:xfrm>
              <a:off x="557" y="2988"/>
              <a:ext cx="4808" cy="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30000"/>
                </a:lnSpc>
                <a:spcBef>
                  <a:spcPct val="50000"/>
                </a:spcBef>
              </a:pPr>
              <a:r>
                <a:rPr lang="zh-CN" altLang="en-US" sz="2200" b="1" dirty="0"/>
                <a:t>方法点析</a:t>
              </a:r>
              <a:r>
                <a:rPr lang="zh-CN" altLang="en-US" sz="2200" b="1" dirty="0">
                  <a:solidFill>
                    <a:srgbClr val="0066FF"/>
                  </a:solidFill>
                </a:rPr>
                <a:t>　　“圆的切线垂直于过切点的半径”，所以连接切点和圆心构造垂直或直角三角形是进行有关证明和计算的常用方法．</a:t>
              </a:r>
            </a:p>
          </p:txBody>
        </p:sp>
      </p:grpSp>
      <p:grpSp>
        <p:nvGrpSpPr>
          <p:cNvPr id="17414" name="组合 23"/>
          <p:cNvGrpSpPr/>
          <p:nvPr/>
        </p:nvGrpSpPr>
        <p:grpSpPr bwMode="auto">
          <a:xfrm>
            <a:off x="2627313" y="6172176"/>
            <a:ext cx="900112" cy="276225"/>
            <a:chOff x="493578" y="6531795"/>
            <a:chExt cx="900219" cy="276228"/>
          </a:xfrm>
        </p:grpSpPr>
        <p:pic>
          <p:nvPicPr>
            <p:cNvPr id="17418" name="Picture 21"/>
            <p:cNvPicPr>
              <a:picLocks noChangeAspect="1" noChangeArrowheads="1"/>
            </p:cNvPicPr>
            <p:nvPr/>
          </p:nvPicPr>
          <p:blipFill>
            <a:blip r:embed="rId10"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9" name="TextBox 22">
              <a:hlinkClick r:id="rId11"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考点聚焦</a:t>
              </a:r>
            </a:p>
          </p:txBody>
        </p:sp>
      </p:grpSp>
      <p:grpSp>
        <p:nvGrpSpPr>
          <p:cNvPr id="17415" name="组合 24"/>
          <p:cNvGrpSpPr/>
          <p:nvPr/>
        </p:nvGrpSpPr>
        <p:grpSpPr bwMode="auto">
          <a:xfrm>
            <a:off x="5256213" y="6172176"/>
            <a:ext cx="900112" cy="276225"/>
            <a:chOff x="493578" y="6531795"/>
            <a:chExt cx="900219" cy="276228"/>
          </a:xfrm>
        </p:grpSpPr>
        <p:pic>
          <p:nvPicPr>
            <p:cNvPr id="17416" name="Picture 21"/>
            <p:cNvPicPr>
              <a:picLocks noChangeAspect="1" noChangeArrowheads="1"/>
            </p:cNvPicPr>
            <p:nvPr/>
          </p:nvPicPr>
          <p:blipFill>
            <a:blip r:embed="rId10"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26">
              <a:hlinkClick r:id="rId12"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归类探究</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blinds(horizontal)">
                                      <p:cBhvr>
                                        <p:cTn id="7" dur="500"/>
                                        <p:tgtEl>
                                          <p:spTgt spid="1741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7417"/>
                                        </p:tgtEl>
                                        <p:attrNameLst>
                                          <p:attrName>style.visibility</p:attrName>
                                        </p:attrNameLst>
                                      </p:cBhvr>
                                      <p:to>
                                        <p:strVal val="visible"/>
                                      </p:to>
                                    </p:set>
                                    <p:animEffect transition="in" filter="box(in)">
                                      <p:cBhvr>
                                        <p:cTn id="12" dur="500"/>
                                        <p:tgtEl>
                                          <p:spTgt spid="174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6"/>
          <p:cNvSpPr txBox="1">
            <a:spLocks noChangeArrowheads="1"/>
          </p:cNvSpPr>
          <p:nvPr/>
        </p:nvSpPr>
        <p:spPr bwMode="auto">
          <a:xfrm>
            <a:off x="706438" y="1143000"/>
            <a:ext cx="1635125" cy="4238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180000" rIns="54000" bIns="180000"/>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ts val="1600"/>
              </a:lnSpc>
              <a:spcBef>
                <a:spcPts val="400"/>
              </a:spcBef>
            </a:pPr>
            <a:endParaRPr lang="zh-CN" altLang="zh-CN" sz="2800">
              <a:solidFill>
                <a:srgbClr val="CC0099"/>
              </a:solidFill>
              <a:latin typeface="Calibri" panose="020F0502020204030204" pitchFamily="34" charset="0"/>
            </a:endParaRPr>
          </a:p>
        </p:txBody>
      </p:sp>
      <p:sp>
        <p:nvSpPr>
          <p:cNvPr id="13321" name="Rectangle 9"/>
          <p:cNvSpPr>
            <a:spLocks noChangeArrowheads="1"/>
          </p:cNvSpPr>
          <p:nvPr/>
        </p:nvSpPr>
        <p:spPr bwMode="auto">
          <a:xfrm>
            <a:off x="684213" y="2457450"/>
            <a:ext cx="6983412" cy="226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lnSpc>
                <a:spcPct val="130000"/>
              </a:lnSpc>
            </a:pPr>
            <a:r>
              <a:rPr lang="zh-CN" altLang="en-US" sz="2200" b="1" dirty="0"/>
              <a:t>命题角度：</a:t>
            </a:r>
          </a:p>
          <a:p>
            <a:pPr eaLnBrk="1" hangingPunct="1">
              <a:lnSpc>
                <a:spcPct val="130000"/>
              </a:lnSpc>
            </a:pPr>
            <a:r>
              <a:rPr lang="en-US" altLang="zh-CN" sz="2200" b="1" dirty="0"/>
              <a:t>1</a:t>
            </a:r>
            <a:r>
              <a:rPr lang="zh-CN" altLang="en-US" sz="2200" b="1" dirty="0"/>
              <a:t>．利用圆心到一条直线的距离等于圆的半径，判定这条直线是圆的切线；</a:t>
            </a:r>
          </a:p>
          <a:p>
            <a:pPr eaLnBrk="1" hangingPunct="1">
              <a:lnSpc>
                <a:spcPct val="130000"/>
              </a:lnSpc>
            </a:pPr>
            <a:r>
              <a:rPr lang="en-US" altLang="zh-CN" sz="2200" b="1" dirty="0"/>
              <a:t>2</a:t>
            </a:r>
            <a:r>
              <a:rPr lang="zh-CN" altLang="en-US" sz="2200" b="1" dirty="0"/>
              <a:t>．利用一条直线经过半径的外端，且垂直于这条半径，判定这条直线是圆的切线．</a:t>
            </a:r>
          </a:p>
        </p:txBody>
      </p:sp>
      <p:sp>
        <p:nvSpPr>
          <p:cNvPr id="13322" name="Rectangle 10"/>
          <p:cNvSpPr>
            <a:spLocks noChangeArrowheads="1"/>
          </p:cNvSpPr>
          <p:nvPr/>
        </p:nvSpPr>
        <p:spPr bwMode="auto">
          <a:xfrm>
            <a:off x="755650" y="1676400"/>
            <a:ext cx="4167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zh-CN" altLang="en-US" sz="2400" b="1" dirty="0">
                <a:solidFill>
                  <a:srgbClr val="FF3300"/>
                </a:solidFill>
                <a:latin typeface="黑体" panose="02010609060101010101" charset="-122"/>
                <a:ea typeface="黑体" panose="02010609060101010101" charset="-122"/>
              </a:rPr>
              <a:t>探究二、圆的切线的判定方法</a:t>
            </a:r>
          </a:p>
        </p:txBody>
      </p:sp>
      <p:pic>
        <p:nvPicPr>
          <p:cNvPr id="19461" name="Picture 19">
            <a:hlinkClick r:id="rId2" action="ppaction://hlinksldjump"/>
          </p:cNvPr>
          <p:cNvPicPr>
            <a:picLocks noChangeAspect="1" noChangeArrowheads="1"/>
          </p:cNvPicPr>
          <p:nvPr/>
        </p:nvPicPr>
        <p:blipFill>
          <a:blip r:embed="rId3" cstate="email"/>
          <a:srcRect/>
          <a:stretch>
            <a:fillRect/>
          </a:stretch>
        </p:blipFill>
        <p:spPr bwMode="auto">
          <a:xfrm>
            <a:off x="8440738" y="85725"/>
            <a:ext cx="6318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Text Box 2"/>
          <p:cNvSpPr txBox="1">
            <a:spLocks noChangeArrowheads="1"/>
          </p:cNvSpPr>
          <p:nvPr/>
        </p:nvSpPr>
        <p:spPr bwMode="auto">
          <a:xfrm>
            <a:off x="250825" y="260350"/>
            <a:ext cx="17315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smtClean="0">
                <a:solidFill>
                  <a:schemeClr val="bg1"/>
                </a:solidFill>
              </a:rPr>
              <a:t>┃</a:t>
            </a:r>
            <a:r>
              <a:rPr lang="zh-CN" altLang="en-US" sz="2400" b="1" dirty="0">
                <a:solidFill>
                  <a:schemeClr val="bg1"/>
                </a:solidFill>
                <a:ea typeface="黑体" panose="02010609060101010101" charset="-122"/>
              </a:rPr>
              <a:t>归类探究</a:t>
            </a:r>
          </a:p>
        </p:txBody>
      </p:sp>
      <p:grpSp>
        <p:nvGrpSpPr>
          <p:cNvPr id="19463" name="组合 23"/>
          <p:cNvGrpSpPr/>
          <p:nvPr/>
        </p:nvGrpSpPr>
        <p:grpSpPr bwMode="auto">
          <a:xfrm>
            <a:off x="2627313" y="6532563"/>
            <a:ext cx="900112" cy="276225"/>
            <a:chOff x="493578" y="6531795"/>
            <a:chExt cx="900219" cy="276228"/>
          </a:xfrm>
        </p:grpSpPr>
        <p:pic>
          <p:nvPicPr>
            <p:cNvPr id="19467" name="Picture 21"/>
            <p:cNvPicPr>
              <a:picLocks noChangeAspect="1" noChangeArrowheads="1"/>
            </p:cNvPicPr>
            <p:nvPr/>
          </p:nvPicPr>
          <p:blipFill>
            <a:blip r:embed="rId4"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8" name="TextBox 22">
              <a:hlinkClick r:id="rId5"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考点聚焦</a:t>
              </a:r>
            </a:p>
          </p:txBody>
        </p:sp>
      </p:grpSp>
      <p:grpSp>
        <p:nvGrpSpPr>
          <p:cNvPr id="19464" name="组合 24"/>
          <p:cNvGrpSpPr/>
          <p:nvPr/>
        </p:nvGrpSpPr>
        <p:grpSpPr bwMode="auto">
          <a:xfrm>
            <a:off x="5256213" y="6532563"/>
            <a:ext cx="900112" cy="276225"/>
            <a:chOff x="493578" y="6531795"/>
            <a:chExt cx="900219" cy="276228"/>
          </a:xfrm>
        </p:grpSpPr>
        <p:pic>
          <p:nvPicPr>
            <p:cNvPr id="19465" name="Picture 21"/>
            <p:cNvPicPr>
              <a:picLocks noChangeAspect="1" noChangeArrowheads="1"/>
            </p:cNvPicPr>
            <p:nvPr/>
          </p:nvPicPr>
          <p:blipFill>
            <a:blip r:embed="rId4" cstate="email"/>
            <a:srcRect/>
            <a:stretch>
              <a:fillRect/>
            </a:stretch>
          </p:blipFill>
          <p:spPr bwMode="auto">
            <a:xfrm>
              <a:off x="500034" y="6554023"/>
              <a:ext cx="8937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6" name="TextBox 26">
              <a:hlinkClick r:id="rId6" action="ppaction://hlinksldjump"/>
            </p:cNvPr>
            <p:cNvSpPr txBox="1">
              <a:spLocks noChangeArrowheads="1"/>
            </p:cNvSpPr>
            <p:nvPr/>
          </p:nvSpPr>
          <p:spPr bwMode="auto">
            <a:xfrm>
              <a:off x="493578" y="6531795"/>
              <a:ext cx="793844" cy="27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t>归类探究</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3322"/>
                                        </p:tgtEl>
                                        <p:attrNameLst>
                                          <p:attrName>style.visibility</p:attrName>
                                        </p:attrNameLst>
                                      </p:cBhvr>
                                      <p:to>
                                        <p:strVal val="visible"/>
                                      </p:to>
                                    </p:set>
                                    <p:animEffect transition="in" filter="slide(fromLeft)">
                                      <p:cBhvr>
                                        <p:cTn id="7" dur="500"/>
                                        <p:tgtEl>
                                          <p:spTgt spid="13322"/>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3321"/>
                                        </p:tgtEl>
                                        <p:attrNameLst>
                                          <p:attrName>style.visibility</p:attrName>
                                        </p:attrNameLst>
                                      </p:cBhvr>
                                      <p:to>
                                        <p:strVal val="visible"/>
                                      </p:to>
                                    </p:set>
                                    <p:animEffect transition="in" filter="checkerboard(across)">
                                      <p:cBhvr>
                                        <p:cTn id="11" dur="500"/>
                                        <p:tgtEl>
                                          <p:spTgt spid="13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1" grpId="0" autoUpdateAnimBg="0"/>
      <p:bldP spid="13322" grpId="0" autoUpdateAnimBg="0"/>
    </p:bldLst>
  </p:timing>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928</Words>
  <Application>Microsoft Office PowerPoint</Application>
  <PresentationFormat>全屏显示(4:3)</PresentationFormat>
  <Paragraphs>180</Paragraphs>
  <Slides>19</Slides>
  <Notes>14</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2</vt:i4>
      </vt:variant>
      <vt:variant>
        <vt:lpstr>幻灯片标题</vt:lpstr>
      </vt:variant>
      <vt:variant>
        <vt:i4>19</vt:i4>
      </vt:variant>
    </vt:vector>
  </HeadingPairs>
  <TitlesOfParts>
    <vt:vector size="30" baseType="lpstr">
      <vt:lpstr>仿宋</vt:lpstr>
      <vt:lpstr>黑体</vt:lpstr>
      <vt:lpstr>时尚中黑简体</vt:lpstr>
      <vt:lpstr>宋体</vt:lpstr>
      <vt:lpstr>微软雅黑</vt:lpstr>
      <vt:lpstr>Arial</vt:lpstr>
      <vt:lpstr>Calibri</vt:lpstr>
      <vt:lpstr>Times New Roman</vt:lpstr>
      <vt:lpstr>WWW.2PPT.COM
</vt:lpstr>
      <vt:lpstr>文档</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2013-12-27T01:23:00Z</dcterms:created>
  <dcterms:modified xsi:type="dcterms:W3CDTF">2023-01-16T14:48:29Z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833CF13450574A4488825AA43FF3AA15</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