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69" r:id="rId2"/>
    <p:sldId id="370" r:id="rId3"/>
    <p:sldId id="417" r:id="rId4"/>
    <p:sldId id="442" r:id="rId5"/>
    <p:sldId id="438" r:id="rId6"/>
    <p:sldId id="441" r:id="rId7"/>
    <p:sldId id="443" r:id="rId8"/>
    <p:sldId id="444" r:id="rId9"/>
    <p:sldId id="440" r:id="rId10"/>
    <p:sldId id="425" r:id="rId11"/>
    <p:sldId id="426" r:id="rId12"/>
    <p:sldId id="435" r:id="rId13"/>
    <p:sldId id="436" r:id="rId14"/>
    <p:sldId id="342" r:id="rId15"/>
    <p:sldId id="439" r:id="rId16"/>
    <p:sldId id="445" r:id="rId17"/>
    <p:sldId id="446" r:id="rId18"/>
    <p:sldId id="429" r:id="rId19"/>
    <p:sldId id="447" r:id="rId20"/>
    <p:sldId id="448" r:id="rId21"/>
    <p:sldId id="450" r:id="rId22"/>
    <p:sldId id="449" r:id="rId23"/>
    <p:sldId id="416" r:id="rId24"/>
  </p:sldIdLst>
  <p:sldSz cx="9144000" cy="5143500" type="screen16x9"/>
  <p:notesSz cx="6735763" cy="9866313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23">
          <p15:clr>
            <a:srgbClr val="A4A3A4"/>
          </p15:clr>
        </p15:guide>
        <p15:guide id="2" pos="26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149494"/>
    <a:srgbClr val="CC0066"/>
    <a:srgbClr val="0000FF"/>
    <a:srgbClr val="0066FF"/>
    <a:srgbClr val="008080"/>
    <a:srgbClr val="0066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3072" autoAdjust="0"/>
  </p:normalViewPr>
  <p:slideViewPr>
    <p:cSldViewPr>
      <p:cViewPr>
        <p:scale>
          <a:sx n="100" d="100"/>
          <a:sy n="100" d="100"/>
        </p:scale>
        <p:origin x="-294" y="-804"/>
      </p:cViewPr>
      <p:guideLst>
        <p:guide orient="horz" pos="1723"/>
        <p:guide pos="26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页眉占位符 8704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7043" name="日期占位符 8704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200" noProof="1" dirty="0">
                <a:cs typeface="+mn-ea"/>
              </a:defRPr>
            </a:lvl1pPr>
          </a:lstStyle>
          <a:p>
            <a:pPr>
              <a:defRPr/>
            </a:pPr>
            <a:fld id="{6F74B941-332B-4181-8C88-F4471BC8D750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87044" name="页脚占位符 8704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>
              <a:defRPr sz="1200" noProof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7045" name="灯片编号占位符 8704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/>
            </a:lvl1pPr>
          </a:lstStyle>
          <a:p>
            <a:pPr>
              <a:defRPr/>
            </a:pPr>
            <a:fld id="{4B8A69F9-6313-4385-9B85-73AB2481D058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120650" y="814388"/>
            <a:ext cx="6315075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9219" name="Rectangle 3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528638" y="4733925"/>
            <a:ext cx="5676900" cy="4265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
第二级
第三级
第四级
第五级</a:t>
            </a:r>
          </a:p>
        </p:txBody>
      </p:sp>
      <p:sp>
        <p:nvSpPr>
          <p:cNvPr id="2052" name="Rectangle 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3" name="Rectangle 5"/>
          <p:cNvSpPr>
            <a:spLocks noGrp="1"/>
          </p:cNvSpPr>
          <p:nvPr>
            <p:ph type="dt" idx="1"/>
          </p:nvPr>
        </p:nvSpPr>
        <p:spPr>
          <a:xfrm>
            <a:off x="3813175" y="0"/>
            <a:ext cx="2922588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4" name="Rectangle 6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1000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5" name="Rectangle 7"/>
          <p:cNvSpPr>
            <a:spLocks noGrp="1"/>
          </p:cNvSpPr>
          <p:nvPr>
            <p:ph type="sldNum" sz="quarter" idx="5"/>
          </p:nvPr>
        </p:nvSpPr>
        <p:spPr>
          <a:xfrm>
            <a:off x="3813175" y="9372600"/>
            <a:ext cx="2922588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smtClean="0"/>
            </a:lvl1pPr>
          </a:lstStyle>
          <a:p>
            <a:pPr>
              <a:defRPr/>
            </a:pPr>
            <a:fld id="{E1131A17-9C87-44D2-B0B4-14318F09FB2C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lvl="1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lvl="2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lvl="3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lvl="4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lvl="5" indent="-22860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6pPr>
    <a:lvl7pPr marL="2743200" lvl="6" indent="-22860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7pPr>
    <a:lvl8pPr marL="3200400" lvl="7" indent="-22860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8pPr>
    <a:lvl9pPr marL="3657600" lvl="8" indent="-22860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20650" y="814388"/>
            <a:ext cx="6315075" cy="3552825"/>
          </a:xfrm>
        </p:spPr>
      </p:sp>
      <p:sp>
        <p:nvSpPr>
          <p:cNvPr id="33795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131A17-9C87-44D2-B0B4-14318F09FB2C}" type="slidenum">
              <a:rPr lang="zh-CN" altLang="en-US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216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0"/>
            <a:ext cx="8229600" cy="339471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273844"/>
            <a:ext cx="7886700" cy="4358879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216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71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 algn="l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216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72766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44793" y="1175510"/>
            <a:ext cx="3526380" cy="53257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44793" y="1753791"/>
            <a:ext cx="3526380" cy="28394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717213" y="1175510"/>
            <a:ext cx="3526381" cy="5325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171450" indent="-171450">
              <a:buNone/>
              <a:defRPr lang="zh-CN" altLang="en-US" b="0" smtClean="0"/>
            </a:lvl1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17213" y="1768095"/>
            <a:ext cx="3526381" cy="28251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216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95638" cy="12001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>
              <a:defRPr sz="3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8601" y="342901"/>
            <a:ext cx="4477941" cy="4052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3195638" cy="28586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png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NULL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10" Type="http://schemas.openxmlformats.org/officeDocument/2006/relationships/image" Target="NULL" TargetMode="External"/><Relationship Id="rId4" Type="http://schemas.openxmlformats.org/officeDocument/2006/relationships/image" Target="../media/image8.wmf"/><Relationship Id="rId9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2536567" y="1450399"/>
            <a:ext cx="428835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zh-CN" altLang="en-US" sz="4000" b="1" dirty="0" smtClean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矩</a:t>
            </a:r>
            <a:r>
              <a:rPr lang="zh-CN" altLang="en-US" sz="4000" b="1" dirty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形的性质与判定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0" y="699542"/>
            <a:ext cx="9152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dirty="0">
                <a:solidFill>
                  <a:srgbClr val="0707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第一章  特殊平行四边形</a:t>
            </a:r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0" y="4894660"/>
            <a:ext cx="9144000" cy="248840"/>
          </a:xfrm>
          <a:prstGeom prst="flowChartProcess">
            <a:avLst/>
          </a:prstGeom>
          <a:solidFill>
            <a:srgbClr val="008080"/>
          </a:solidFill>
          <a:ln w="9525">
            <a:noFill/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0247" name="MH_Text_1"/>
          <p:cNvSpPr>
            <a:spLocks noChangeArrowheads="1"/>
          </p:cNvSpPr>
          <p:nvPr/>
        </p:nvSpPr>
        <p:spPr bwMode="auto">
          <a:xfrm>
            <a:off x="720724" y="3437036"/>
            <a:ext cx="1665288" cy="79176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000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033" name="MH_SubTitle_1"/>
          <p:cNvSpPr>
            <a:spLocks noChangeArrowheads="1"/>
          </p:cNvSpPr>
          <p:nvPr/>
        </p:nvSpPr>
        <p:spPr bwMode="auto">
          <a:xfrm>
            <a:off x="719138" y="3640633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导入新课</a:t>
            </a:r>
          </a:p>
        </p:txBody>
      </p:sp>
      <p:sp>
        <p:nvSpPr>
          <p:cNvPr id="1034" name="MH_Other_1"/>
          <p:cNvSpPr>
            <a:spLocks noChangeArrowheads="1"/>
          </p:cNvSpPr>
          <p:nvPr/>
        </p:nvSpPr>
        <p:spPr bwMode="auto">
          <a:xfrm>
            <a:off x="2146300" y="3769221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250" name="MH_Text_2"/>
          <p:cNvSpPr>
            <a:spLocks noChangeArrowheads="1"/>
          </p:cNvSpPr>
          <p:nvPr/>
        </p:nvSpPr>
        <p:spPr bwMode="auto">
          <a:xfrm>
            <a:off x="2708274" y="3435846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000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036" name="MH_SubTitle_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708274" y="3640633"/>
            <a:ext cx="1665288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讲授新课</a:t>
            </a:r>
          </a:p>
        </p:txBody>
      </p:sp>
      <p:sp>
        <p:nvSpPr>
          <p:cNvPr id="1037" name="MH_Other_2"/>
          <p:cNvSpPr>
            <a:spLocks noChangeArrowheads="1"/>
          </p:cNvSpPr>
          <p:nvPr/>
        </p:nvSpPr>
        <p:spPr bwMode="auto">
          <a:xfrm>
            <a:off x="2743200" y="3766839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38" name="MH_Other_3"/>
          <p:cNvSpPr>
            <a:spLocks noChangeArrowheads="1"/>
          </p:cNvSpPr>
          <p:nvPr/>
        </p:nvSpPr>
        <p:spPr bwMode="auto">
          <a:xfrm>
            <a:off x="4176713" y="3769221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254" name="MH_Text_3"/>
          <p:cNvSpPr>
            <a:spLocks noChangeArrowheads="1"/>
          </p:cNvSpPr>
          <p:nvPr/>
        </p:nvSpPr>
        <p:spPr bwMode="auto">
          <a:xfrm>
            <a:off x="4716463" y="3435846"/>
            <a:ext cx="1666875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000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040" name="MH_SubTitle_3"/>
          <p:cNvSpPr>
            <a:spLocks noChangeArrowheads="1"/>
          </p:cNvSpPr>
          <p:nvPr/>
        </p:nvSpPr>
        <p:spPr bwMode="auto">
          <a:xfrm>
            <a:off x="4716463" y="3640633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当堂练习</a:t>
            </a:r>
          </a:p>
        </p:txBody>
      </p:sp>
      <p:sp>
        <p:nvSpPr>
          <p:cNvPr id="1041" name="MH_Other_4"/>
          <p:cNvSpPr>
            <a:spLocks noChangeArrowheads="1"/>
          </p:cNvSpPr>
          <p:nvPr/>
        </p:nvSpPr>
        <p:spPr bwMode="auto">
          <a:xfrm>
            <a:off x="4773612" y="3766839"/>
            <a:ext cx="169862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42" name="MH_Other_5"/>
          <p:cNvSpPr>
            <a:spLocks noChangeArrowheads="1"/>
          </p:cNvSpPr>
          <p:nvPr/>
        </p:nvSpPr>
        <p:spPr bwMode="auto">
          <a:xfrm>
            <a:off x="6175375" y="3769221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258" name="MH_Text_4"/>
          <p:cNvSpPr>
            <a:spLocks noChangeArrowheads="1"/>
          </p:cNvSpPr>
          <p:nvPr/>
        </p:nvSpPr>
        <p:spPr bwMode="auto">
          <a:xfrm>
            <a:off x="6724649" y="3435846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000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044" name="MH_SubTitle_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724650" y="3640633"/>
            <a:ext cx="1668463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045" name="MH_Other_6"/>
          <p:cNvSpPr>
            <a:spLocks noChangeArrowheads="1"/>
          </p:cNvSpPr>
          <p:nvPr/>
        </p:nvSpPr>
        <p:spPr bwMode="auto">
          <a:xfrm>
            <a:off x="6773863" y="3766839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1046" name="MH_Other_7"/>
          <p:cNvGrpSpPr/>
          <p:nvPr/>
        </p:nvGrpSpPr>
        <p:grpSpPr bwMode="auto">
          <a:xfrm>
            <a:off x="2082799" y="3733502"/>
            <a:ext cx="890588" cy="200025"/>
            <a:chOff x="0" y="0"/>
            <a:chExt cx="561" cy="169"/>
          </a:xfrm>
        </p:grpSpPr>
        <p:pic>
          <p:nvPicPr>
            <p:cNvPr id="1057" name="MH_Other_7"/>
            <p:cNvPicPr>
              <a:picLocks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0" y="0"/>
              <a:ext cx="56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58" name="Text Box 24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10264" name="MH_Other_8"/>
          <p:cNvSpPr>
            <a:spLocks noChangeArrowheads="1"/>
          </p:cNvSpPr>
          <p:nvPr/>
        </p:nvSpPr>
        <p:spPr bwMode="auto">
          <a:xfrm>
            <a:off x="2181225" y="3800177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</a:ln>
          <a:effectLst>
            <a:outerShdw sx="102000" sy="102000" algn="ctr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1048" name="MH_Other_9"/>
          <p:cNvGrpSpPr/>
          <p:nvPr/>
        </p:nvGrpSpPr>
        <p:grpSpPr bwMode="auto">
          <a:xfrm>
            <a:off x="4113212" y="3733502"/>
            <a:ext cx="889000" cy="200025"/>
            <a:chOff x="0" y="0"/>
            <a:chExt cx="560" cy="169"/>
          </a:xfrm>
        </p:grpSpPr>
        <p:pic>
          <p:nvPicPr>
            <p:cNvPr id="1055" name="MH_Other_9"/>
            <p:cNvPicPr>
              <a:picLocks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0" y="0"/>
              <a:ext cx="56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56" name="Text Box 28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10268" name="MH_Other_10"/>
          <p:cNvSpPr>
            <a:spLocks noChangeArrowheads="1"/>
          </p:cNvSpPr>
          <p:nvPr/>
        </p:nvSpPr>
        <p:spPr bwMode="auto">
          <a:xfrm>
            <a:off x="4211638" y="3800177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</a:ln>
          <a:effectLst>
            <a:outerShdw sx="102000" sy="102000" algn="ctr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pic>
        <p:nvPicPr>
          <p:cNvPr id="1050" name="MH_Other_11"/>
          <p:cNvPicPr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11874" y="3733502"/>
            <a:ext cx="89058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1" name="Text Box 31"/>
          <p:cNvSpPr txBox="1">
            <a:spLocks noChangeArrowheads="1"/>
          </p:cNvSpPr>
          <p:nvPr/>
        </p:nvSpPr>
        <p:spPr bwMode="auto">
          <a:xfrm>
            <a:off x="6223000" y="3809702"/>
            <a:ext cx="669925" cy="46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271" name="MH_Other_12"/>
          <p:cNvSpPr>
            <a:spLocks noChangeArrowheads="1"/>
          </p:cNvSpPr>
          <p:nvPr/>
        </p:nvSpPr>
        <p:spPr bwMode="auto">
          <a:xfrm>
            <a:off x="6210300" y="3800177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</a:ln>
          <a:effectLst>
            <a:outerShdw sx="102000" sy="102000" algn="ctr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53" name="Rectangle 5"/>
          <p:cNvSpPr>
            <a:spLocks noChangeArrowheads="1"/>
          </p:cNvSpPr>
          <p:nvPr/>
        </p:nvSpPr>
        <p:spPr bwMode="auto">
          <a:xfrm>
            <a:off x="4031367" y="2561296"/>
            <a:ext cx="12987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第</a:t>
            </a:r>
            <a:r>
              <a:rPr lang="en-US" altLang="zh-CN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课</a:t>
            </a:r>
            <a:r>
              <a:rPr lang="zh-CN" altLang="en-US" sz="2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时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-8838" y="4371950"/>
            <a:ext cx="9143313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ChangeArrowheads="1"/>
          </p:cNvSpPr>
          <p:nvPr/>
        </p:nvSpPr>
        <p:spPr bwMode="auto">
          <a:xfrm>
            <a:off x="246063" y="188268"/>
            <a:ext cx="84963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40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如图，在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中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400" i="1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为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上一点，以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 i="1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为邻边作平行四边形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ABDE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连接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EC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）求证：△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ADC</a:t>
            </a:r>
            <a:r>
              <a:rPr lang="en-US" altLang="zh-CN" sz="2400">
                <a:latin typeface="宋体" panose="02010600030101010101" pitchFamily="2" charset="-122"/>
              </a:rPr>
              <a:t>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ECD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）若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求证：四边形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ADCE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是矩形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71702" name="文本框 71701"/>
          <p:cNvSpPr txBox="1">
            <a:spLocks noChangeArrowheads="1"/>
          </p:cNvSpPr>
          <p:nvPr/>
        </p:nvSpPr>
        <p:spPr bwMode="auto">
          <a:xfrm>
            <a:off x="571501" y="2518172"/>
            <a:ext cx="5057795" cy="275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400">
                <a:solidFill>
                  <a:srgbClr val="FF0000"/>
                </a:solidFill>
                <a:ea typeface="黑体" panose="02010609060101010101" pitchFamily="49" charset="-122"/>
              </a:rPr>
              <a:t>证明：（</a:t>
            </a:r>
            <a:r>
              <a:rPr lang="en-US" altLang="zh-CN" sz="2400">
                <a:solidFill>
                  <a:srgbClr val="FF0000"/>
                </a:solidFill>
                <a:ea typeface="黑体" panose="02010609060101010101" pitchFamily="49" charset="-122"/>
              </a:rPr>
              <a:t>1</a:t>
            </a:r>
            <a:r>
              <a:rPr lang="zh-CN" altLang="en-US" sz="2400">
                <a:solidFill>
                  <a:srgbClr val="FF0000"/>
                </a:solidFill>
                <a:ea typeface="黑体" panose="02010609060101010101" pitchFamily="49" charset="-122"/>
              </a:rPr>
              <a:t>）∵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400">
                <a:solidFill>
                  <a:srgbClr val="FF0000"/>
                </a:solidFill>
                <a:ea typeface="黑体" panose="02010609060101010101" pitchFamily="49" charset="-122"/>
              </a:rPr>
              <a:t>是等腰三角形</a:t>
            </a:r>
            <a:r>
              <a:rPr lang="en-US" altLang="zh-CN" sz="2400">
                <a:solidFill>
                  <a:srgbClr val="FF0000"/>
                </a:solidFill>
                <a:ea typeface="黑体" panose="02010609060101010101" pitchFamily="49" charset="-122"/>
              </a:rPr>
              <a:t>,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400">
                <a:solidFill>
                  <a:srgbClr val="FF0000"/>
                </a:solidFill>
                <a:ea typeface="黑体" panose="02010609060101010101" pitchFamily="49" charset="-122"/>
              </a:rPr>
              <a:t>∴</a:t>
            </a:r>
            <a:r>
              <a:rPr lang="en-US" altLang="zh-CN" sz="2400" b="1">
                <a:solidFill>
                  <a:srgbClr val="FF0000"/>
                </a:solidFill>
              </a:rPr>
              <a:t>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ACB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又∵四边形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ABDE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是平行四边形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EDC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ACB=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EDC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△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ADC</a:t>
            </a:r>
            <a:r>
              <a:rPr lang="en-US" altLang="zh-CN" sz="2400">
                <a:solidFill>
                  <a:srgbClr val="FF0000"/>
                </a:solidFill>
                <a:latin typeface="宋体" panose="02010600030101010101" pitchFamily="2" charset="-122"/>
              </a:rPr>
              <a:t>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△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ECD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20484" name="组合 71715"/>
          <p:cNvGrpSpPr/>
          <p:nvPr/>
        </p:nvGrpSpPr>
        <p:grpSpPr bwMode="auto">
          <a:xfrm>
            <a:off x="4802188" y="2137174"/>
            <a:ext cx="4001522" cy="1539255"/>
            <a:chOff x="2426" y="2115"/>
            <a:chExt cx="3066" cy="1360"/>
          </a:xfrm>
        </p:grpSpPr>
        <p:sp>
          <p:nvSpPr>
            <p:cNvPr id="20485" name="文本框 71703"/>
            <p:cNvSpPr txBox="1">
              <a:spLocks noChangeArrowheads="1"/>
            </p:cNvSpPr>
            <p:nvPr/>
          </p:nvSpPr>
          <p:spPr bwMode="auto">
            <a:xfrm>
              <a:off x="3787" y="2115"/>
              <a:ext cx="299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0486" name="文本框 71704"/>
            <p:cNvSpPr txBox="1">
              <a:spLocks noChangeArrowheads="1"/>
            </p:cNvSpPr>
            <p:nvPr/>
          </p:nvSpPr>
          <p:spPr bwMode="auto">
            <a:xfrm>
              <a:off x="3742" y="3067"/>
              <a:ext cx="312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0487" name="文本框 71705"/>
            <p:cNvSpPr txBox="1">
              <a:spLocks noChangeArrowheads="1"/>
            </p:cNvSpPr>
            <p:nvPr/>
          </p:nvSpPr>
          <p:spPr bwMode="auto">
            <a:xfrm>
              <a:off x="5193" y="3067"/>
              <a:ext cx="299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0488" name="文本框 71706"/>
            <p:cNvSpPr txBox="1">
              <a:spLocks noChangeArrowheads="1"/>
            </p:cNvSpPr>
            <p:nvPr/>
          </p:nvSpPr>
          <p:spPr bwMode="auto">
            <a:xfrm>
              <a:off x="5148" y="2115"/>
              <a:ext cx="299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20489" name="矩形 71707"/>
            <p:cNvSpPr>
              <a:spLocks noChangeArrowheads="1"/>
            </p:cNvSpPr>
            <p:nvPr/>
          </p:nvSpPr>
          <p:spPr bwMode="auto">
            <a:xfrm>
              <a:off x="3949" y="2369"/>
              <a:ext cx="1274" cy="73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20490" name="直接连接符 71708"/>
            <p:cNvSpPr>
              <a:spLocks noChangeShapeType="1"/>
            </p:cNvSpPr>
            <p:nvPr/>
          </p:nvSpPr>
          <p:spPr bwMode="auto">
            <a:xfrm>
              <a:off x="3941" y="2369"/>
              <a:ext cx="1274" cy="7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1" name="直接连接符 71709"/>
            <p:cNvSpPr>
              <a:spLocks noChangeShapeType="1"/>
            </p:cNvSpPr>
            <p:nvPr/>
          </p:nvSpPr>
          <p:spPr bwMode="auto">
            <a:xfrm flipV="1">
              <a:off x="3949" y="2369"/>
              <a:ext cx="1274" cy="7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2" name="直接连接符 71712"/>
            <p:cNvSpPr>
              <a:spLocks noChangeShapeType="1"/>
            </p:cNvSpPr>
            <p:nvPr/>
          </p:nvSpPr>
          <p:spPr bwMode="auto">
            <a:xfrm flipV="1">
              <a:off x="2669" y="2377"/>
              <a:ext cx="1274" cy="7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3" name="直接连接符 71713"/>
            <p:cNvSpPr>
              <a:spLocks noChangeShapeType="1"/>
            </p:cNvSpPr>
            <p:nvPr/>
          </p:nvSpPr>
          <p:spPr bwMode="auto">
            <a:xfrm>
              <a:off x="2675" y="3107"/>
              <a:ext cx="25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4" name="文本框 71714"/>
            <p:cNvSpPr txBox="1">
              <a:spLocks noChangeArrowheads="1"/>
            </p:cNvSpPr>
            <p:nvPr/>
          </p:nvSpPr>
          <p:spPr bwMode="auto">
            <a:xfrm>
              <a:off x="2426" y="3022"/>
              <a:ext cx="299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2">
                                            <p:txEl>
                                              <p:charRg st="19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02">
                                            <p:txEl>
                                              <p:charRg st="19" end="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2">
                                            <p:txEl>
                                              <p:charRg st="35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02">
                                            <p:txEl>
                                              <p:charRg st="35" end="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2">
                                            <p:txEl>
                                              <p:charRg st="52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02">
                                            <p:txEl>
                                              <p:charRg st="52" end="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2">
                                            <p:txEl>
                                              <p:charRg st="68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702">
                                            <p:txEl>
                                              <p:charRg st="68" end="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2">
                                            <p:txEl>
                                              <p:charRg st="80" end="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702">
                                            <p:txEl>
                                              <p:charRg st="80" end="8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文本框 72723"/>
          <p:cNvSpPr txBox="1">
            <a:spLocks noChangeArrowheads="1"/>
          </p:cNvSpPr>
          <p:nvPr/>
        </p:nvSpPr>
        <p:spPr bwMode="auto">
          <a:xfrm>
            <a:off x="279401" y="781050"/>
            <a:ext cx="5862502" cy="4745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80000"/>
              </a:lnSpc>
            </a:pP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(2)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⊥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ADC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=90°.</a:t>
            </a:r>
          </a:p>
          <a:p>
            <a:pPr eaLnBrk="1" hangingPunct="1">
              <a:lnSpc>
                <a:spcPct val="18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∵四边形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ABDE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是平行四边形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8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AE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平行且等于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即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AE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平行且等于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DC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8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四边形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ADCE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是平行四边形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eaLnBrk="1" hangingPunct="1">
              <a:lnSpc>
                <a:spcPct val="18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而∠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ADC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=90°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8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∴四边形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ADCE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是矩形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21507" name="组合 72724"/>
          <p:cNvGrpSpPr/>
          <p:nvPr/>
        </p:nvGrpSpPr>
        <p:grpSpPr bwMode="auto">
          <a:xfrm>
            <a:off x="4643438" y="951311"/>
            <a:ext cx="4001522" cy="1539255"/>
            <a:chOff x="2426" y="2115"/>
            <a:chExt cx="3066" cy="1360"/>
          </a:xfrm>
        </p:grpSpPr>
        <p:sp>
          <p:nvSpPr>
            <p:cNvPr id="21508" name="文本框 72725"/>
            <p:cNvSpPr txBox="1">
              <a:spLocks noChangeArrowheads="1"/>
            </p:cNvSpPr>
            <p:nvPr/>
          </p:nvSpPr>
          <p:spPr bwMode="auto">
            <a:xfrm>
              <a:off x="3787" y="2115"/>
              <a:ext cx="299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1509" name="文本框 72726"/>
            <p:cNvSpPr txBox="1">
              <a:spLocks noChangeArrowheads="1"/>
            </p:cNvSpPr>
            <p:nvPr/>
          </p:nvSpPr>
          <p:spPr bwMode="auto">
            <a:xfrm>
              <a:off x="3742" y="3067"/>
              <a:ext cx="312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1510" name="文本框 72727"/>
            <p:cNvSpPr txBox="1">
              <a:spLocks noChangeArrowheads="1"/>
            </p:cNvSpPr>
            <p:nvPr/>
          </p:nvSpPr>
          <p:spPr bwMode="auto">
            <a:xfrm>
              <a:off x="5193" y="3067"/>
              <a:ext cx="299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1511" name="文本框 72728"/>
            <p:cNvSpPr txBox="1">
              <a:spLocks noChangeArrowheads="1"/>
            </p:cNvSpPr>
            <p:nvPr/>
          </p:nvSpPr>
          <p:spPr bwMode="auto">
            <a:xfrm>
              <a:off x="5148" y="2115"/>
              <a:ext cx="299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21512" name="矩形 72729"/>
            <p:cNvSpPr>
              <a:spLocks noChangeArrowheads="1"/>
            </p:cNvSpPr>
            <p:nvPr/>
          </p:nvSpPr>
          <p:spPr bwMode="auto">
            <a:xfrm>
              <a:off x="3949" y="2369"/>
              <a:ext cx="1274" cy="73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zh-CN" altLang="en-US" b="1" i="1"/>
            </a:p>
          </p:txBody>
        </p:sp>
        <p:sp>
          <p:nvSpPr>
            <p:cNvPr id="21513" name="直接连接符 72730"/>
            <p:cNvSpPr>
              <a:spLocks noChangeShapeType="1"/>
            </p:cNvSpPr>
            <p:nvPr/>
          </p:nvSpPr>
          <p:spPr bwMode="auto">
            <a:xfrm>
              <a:off x="3941" y="2369"/>
              <a:ext cx="1274" cy="7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4" name="直接连接符 72731"/>
            <p:cNvSpPr>
              <a:spLocks noChangeShapeType="1"/>
            </p:cNvSpPr>
            <p:nvPr/>
          </p:nvSpPr>
          <p:spPr bwMode="auto">
            <a:xfrm flipV="1">
              <a:off x="3949" y="2369"/>
              <a:ext cx="1274" cy="7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5" name="直接连接符 72732"/>
            <p:cNvSpPr>
              <a:spLocks noChangeShapeType="1"/>
            </p:cNvSpPr>
            <p:nvPr/>
          </p:nvSpPr>
          <p:spPr bwMode="auto">
            <a:xfrm flipV="1">
              <a:off x="2669" y="2377"/>
              <a:ext cx="1274" cy="7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6" name="直接连接符 72733"/>
            <p:cNvSpPr>
              <a:spLocks noChangeShapeType="1"/>
            </p:cNvSpPr>
            <p:nvPr/>
          </p:nvSpPr>
          <p:spPr bwMode="auto">
            <a:xfrm>
              <a:off x="2675" y="3107"/>
              <a:ext cx="25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7" name="文本框 72734"/>
            <p:cNvSpPr txBox="1">
              <a:spLocks noChangeArrowheads="1"/>
            </p:cNvSpPr>
            <p:nvPr/>
          </p:nvSpPr>
          <p:spPr bwMode="auto">
            <a:xfrm>
              <a:off x="2426" y="3022"/>
              <a:ext cx="299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文本框 99"/>
          <p:cNvSpPr txBox="1">
            <a:spLocks noChangeArrowheads="1"/>
          </p:cNvSpPr>
          <p:nvPr/>
        </p:nvSpPr>
        <p:spPr bwMode="auto">
          <a:xfrm>
            <a:off x="423864" y="451248"/>
            <a:ext cx="7983537" cy="2973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40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40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40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如图所示，在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中，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为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边上的一点，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的中点，过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点作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的平行线交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CE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的延长线于点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，且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AF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连接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BF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DC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有什么数量关系？请说明理由；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当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满足什么条件时，四边形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AFBD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是矩形？并说明理由．</a:t>
            </a:r>
          </a:p>
        </p:txBody>
      </p:sp>
      <p:pic>
        <p:nvPicPr>
          <p:cNvPr id="22531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49813" y="2657475"/>
            <a:ext cx="2119312" cy="1264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238125" y="1590675"/>
            <a:ext cx="5080000" cy="3788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理由如下：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AF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AFE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DCE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的中点，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AE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eaLnBrk="1" hangingPunct="1">
              <a:lnSpc>
                <a:spcPct val="11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在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AEF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DEC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中，</a:t>
            </a:r>
          </a:p>
          <a:p>
            <a:pPr eaLnBrk="1" hangingPunct="1">
              <a:lnSpc>
                <a:spcPct val="110000"/>
              </a:lnSpc>
            </a:pPr>
            <a:endParaRPr lang="en-US" altLang="zh-CN" sz="20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∴△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AEF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≌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DEC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(AAS)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AF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DC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AF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DC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</p:txBody>
      </p:sp>
      <p:graphicFrame>
        <p:nvGraphicFramePr>
          <p:cNvPr id="2" name="对象 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481388" y="2856310"/>
          <a:ext cx="1922462" cy="887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r:id="rId3" imgW="1155700" imgH="711200" progId="Equation.KSEE3">
                  <p:embed/>
                </p:oleObj>
              </mc:Choice>
              <mc:Fallback>
                <p:oleObj r:id="rId3" imgW="1155700" imgH="711200" progId="Equation.KSEE3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1388" y="2856310"/>
                        <a:ext cx="1922462" cy="8870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0" name="图片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27801" y="2478882"/>
            <a:ext cx="2119313" cy="1264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25203" y="267494"/>
            <a:ext cx="8408988" cy="108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分析：</a:t>
            </a:r>
            <a:r>
              <a:rPr lang="zh-CN" altLang="en-US" sz="20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根据“两直线平行，内错角相等”得出</a:t>
            </a:r>
            <a:r>
              <a:rPr lang="en-US" altLang="zh-CN" sz="20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i="1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AFE</a:t>
            </a:r>
            <a:r>
              <a:rPr lang="zh-CN" altLang="en-US" sz="20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0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i="1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DCE</a:t>
            </a:r>
            <a:r>
              <a:rPr lang="zh-CN" altLang="en-US" sz="20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，然后利用“</a:t>
            </a:r>
            <a:r>
              <a:rPr lang="en-US" altLang="zh-CN" sz="20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AAS”</a:t>
            </a:r>
            <a:r>
              <a:rPr lang="zh-CN" altLang="en-US" sz="20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证明</a:t>
            </a:r>
            <a:r>
              <a:rPr lang="en-US" altLang="zh-CN" sz="20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000" i="1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AEF</a:t>
            </a:r>
            <a:r>
              <a:rPr lang="zh-CN" altLang="en-US" sz="20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0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000" i="1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DEC</a:t>
            </a:r>
            <a:r>
              <a:rPr lang="zh-CN" altLang="en-US" sz="20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全等，根据“全等三角形对应边相等”可得</a:t>
            </a:r>
            <a:r>
              <a:rPr lang="en-US" altLang="zh-CN" sz="2000" i="1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AF</a:t>
            </a:r>
            <a:r>
              <a:rPr lang="zh-CN" altLang="en-US" sz="20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000" i="1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0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，再利用等量代换即可得</a:t>
            </a:r>
            <a:r>
              <a:rPr lang="en-US" altLang="zh-CN" sz="2000" i="1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zh-CN" altLang="en-US" sz="20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000" i="1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0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  <a:endParaRPr lang="en-US" altLang="zh-CN" sz="2000" dirty="0">
              <a:solidFill>
                <a:srgbClr val="149494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10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1000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1000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1000"/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1000"/>
                                        <p:tgtEl>
                                          <p:spTgt spid="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1000"/>
                                        <p:tgtEl>
                                          <p:spTgt spid="1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1000"/>
                                        <p:tgtEl>
                                          <p:spTgt spid="1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452438" y="1766888"/>
            <a:ext cx="5080000" cy="293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满足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时，四边形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AFBD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是矩形．理由如下：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AF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AF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四边形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AFBD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是平行四边形．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DC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ADB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90°.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四边形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AFBD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是矩形．</a:t>
            </a:r>
          </a:p>
        </p:txBody>
      </p:sp>
      <p:pic>
        <p:nvPicPr>
          <p:cNvPr id="23555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00763" y="1938338"/>
            <a:ext cx="2119312" cy="1265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8" name="文本框 99"/>
          <p:cNvSpPr txBox="1">
            <a:spLocks noChangeArrowheads="1"/>
          </p:cNvSpPr>
          <p:nvPr/>
        </p:nvSpPr>
        <p:spPr bwMode="auto">
          <a:xfrm>
            <a:off x="452438" y="4029076"/>
            <a:ext cx="8437562" cy="978729"/>
          </a:xfrm>
          <a:prstGeom prst="rect">
            <a:avLst/>
          </a:prstGeom>
          <a:noFill/>
          <a:ln w="31750">
            <a:solidFill>
              <a:srgbClr val="269999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【方法总结】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本题综合考查了矩形和全等三角形的判定方法，明确有一个角是直角的平行四边形是矩形是解本题的关键．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43707" y="220945"/>
            <a:ext cx="8408987" cy="1717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分析：</a:t>
            </a:r>
            <a:r>
              <a:rPr lang="zh-CN" altLang="en-US" sz="24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先利用“一组对边平行且相等的四边形是平行四边形”证明四边形</a:t>
            </a:r>
            <a:r>
              <a:rPr lang="en-US" altLang="zh-CN" sz="2400" i="1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AFBD</a:t>
            </a:r>
            <a:r>
              <a:rPr lang="zh-CN" altLang="en-US" sz="24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是平行四边形，再根据“有一个角是直角的平行四边形是矩形”可知</a:t>
            </a:r>
            <a:r>
              <a:rPr lang="en-US" altLang="zh-CN" sz="24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400" i="1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ADB</a:t>
            </a:r>
            <a:r>
              <a:rPr lang="zh-CN" altLang="en-US" sz="24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90°.</a:t>
            </a:r>
            <a:r>
              <a:rPr lang="zh-CN" altLang="en-US" sz="24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由等腰三角形三线合一的性质可知</a:t>
            </a:r>
            <a:r>
              <a:rPr lang="en-US" altLang="zh-CN" sz="24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400" i="1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4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满足的条件必须是</a:t>
            </a:r>
            <a:r>
              <a:rPr lang="en-US" altLang="zh-CN" sz="2400" i="1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4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 i="1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4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文本框 2"/>
          <p:cNvSpPr txBox="1">
            <a:spLocks noChangeArrowheads="1"/>
          </p:cNvSpPr>
          <p:nvPr/>
        </p:nvSpPr>
        <p:spPr bwMode="auto">
          <a:xfrm>
            <a:off x="285751" y="1017985"/>
            <a:ext cx="7561263" cy="2973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4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例</a:t>
            </a:r>
            <a:r>
              <a:rPr lang="en-US" altLang="zh-CN" sz="24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5</a:t>
            </a:r>
            <a:r>
              <a:rPr lang="zh-CN" altLang="en-US" sz="24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：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如图，将一张矩形纸片ABCD沿直线MN折叠，使点C落在点A处，点D落在点E处，直线MN交BC于点M，交AD于点N.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(1)求证：CM＝CN；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(2)若△CMN的面积与△CDN的面积比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为3∶1，求       的值．</a:t>
            </a:r>
          </a:p>
        </p:txBody>
      </p:sp>
      <p:pic>
        <p:nvPicPr>
          <p:cNvPr id="5124" name="图片 28683" descr="C:/Users/Administrator/Desktop/九上数学（北师）练闯考２０１５ 陈辉/九上数学（北师）练闯考２０１５ 陈辉/C12.TIF"/>
          <p:cNvPicPr>
            <a:picLocks noChangeAspect="1" noChangeArrowheads="1"/>
          </p:cNvPicPr>
          <p:nvPr/>
        </p:nvPicPr>
        <p:blipFill>
          <a:blip r:embed="rId3" r:link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88" y="2571750"/>
            <a:ext cx="2462212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122" name="对象 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928814" y="2839641"/>
          <a:ext cx="581025" cy="520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r:id="rId5" imgW="330200" imgH="393700" progId="Equation.KSEE3">
                  <p:embed/>
                </p:oleObj>
              </mc:Choice>
              <mc:Fallback>
                <p:oleObj r:id="rId5" imgW="330200" imgH="393700" progId="Equation.KSEE3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814" y="2839641"/>
                        <a:ext cx="581025" cy="5203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圆角矩形 31"/>
          <p:cNvSpPr>
            <a:spLocks noChangeArrowheads="1"/>
          </p:cNvSpPr>
          <p:nvPr/>
        </p:nvSpPr>
        <p:spPr bwMode="auto">
          <a:xfrm>
            <a:off x="285751" y="535782"/>
            <a:ext cx="1223963" cy="3214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典例精析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文本框 2"/>
          <p:cNvSpPr txBox="1">
            <a:spLocks noChangeArrowheads="1"/>
          </p:cNvSpPr>
          <p:nvPr/>
        </p:nvSpPr>
        <p:spPr bwMode="auto">
          <a:xfrm>
            <a:off x="282576" y="409575"/>
            <a:ext cx="7561263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(1)求证：CM＝CN；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487364" y="925116"/>
            <a:ext cx="4632325" cy="2973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解：∵四边形ABCD是矩形，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∴AD∥BC，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∴∠ANM＝∠CMN，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由折叠知∠CNM＝∠ANM，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∴∠CNM＝∠CMN，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∴CN＝CM　</a:t>
            </a:r>
          </a:p>
        </p:txBody>
      </p:sp>
      <p:pic>
        <p:nvPicPr>
          <p:cNvPr id="24580" name="图片 28683" descr="C:/Users/Administrator/Desktop/九上数学（北师）练闯考２０１５ 陈辉/九上数学（北师）练闯考２０１５ 陈辉/C12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4676" y="925116"/>
            <a:ext cx="2462213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文本框 2"/>
          <p:cNvSpPr txBox="1">
            <a:spLocks noChangeArrowheads="1"/>
          </p:cNvSpPr>
          <p:nvPr/>
        </p:nvSpPr>
        <p:spPr bwMode="auto">
          <a:xfrm>
            <a:off x="282576" y="516731"/>
            <a:ext cx="8570913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(2)若△CMN的面积与△CDN的面积比为3∶1，求       的值．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330200" y="995362"/>
            <a:ext cx="71501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解：∵AD∥BC，S</a:t>
            </a:r>
            <a:r>
              <a:rPr lang="zh-CN" altLang="en-US" sz="240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△CMN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∶S</a:t>
            </a:r>
            <a:r>
              <a:rPr lang="zh-CN" altLang="en-US" sz="240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△CDN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＝3∶1，∴CM∶DN＝3∶1，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设DN＝x，则CM＝3x，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过点N作NK⊥BC于点K，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∵DC⊥BC，∴NK∥DC，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又∵AD∥BC，∴CK＝DN＝x，MK＝2x，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由(1)知CN＝CM＝3x，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∴NK</a:t>
            </a:r>
            <a:r>
              <a:rPr lang="zh-CN" altLang="en-US" sz="24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＝CN</a:t>
            </a:r>
            <a:r>
              <a:rPr lang="zh-CN" altLang="en-US" sz="24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－CK</a:t>
            </a:r>
            <a:r>
              <a:rPr lang="zh-CN" altLang="en-US" sz="24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＝(3x)</a:t>
            </a:r>
            <a:r>
              <a:rPr lang="zh-CN" altLang="en-US" sz="24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－x</a:t>
            </a:r>
            <a:r>
              <a:rPr lang="zh-CN" altLang="en-US" sz="24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＝8x</a:t>
            </a:r>
            <a:r>
              <a:rPr lang="zh-CN" altLang="en-US" sz="24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 eaLnBrk="1" hangingPunct="1">
              <a:lnSpc>
                <a:spcPct val="120000"/>
              </a:lnSpc>
            </a:pP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　</a:t>
            </a:r>
          </a:p>
        </p:txBody>
      </p:sp>
      <p:graphicFrame>
        <p:nvGraphicFramePr>
          <p:cNvPr id="6146" name="对象 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6897688" y="475060"/>
          <a:ext cx="582612" cy="520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r:id="rId3" imgW="330200" imgH="393700" progId="Equation.KSEE3">
                  <p:embed/>
                </p:oleObj>
              </mc:Choice>
              <mc:Fallback>
                <p:oleObj r:id="rId3" imgW="330200" imgH="393700" progId="Equation.KSEE3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7688" y="475060"/>
                        <a:ext cx="582612" cy="5203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49263" y="3752850"/>
          <a:ext cx="5708650" cy="432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r:id="rId5" imgW="2895600" imgH="292100" progId="Equation.KSEE3">
                  <p:embed/>
                </p:oleObj>
              </mc:Choice>
              <mc:Fallback>
                <p:oleObj r:id="rId5" imgW="2895600" imgH="292100" progId="Equation.KSEE3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3752850"/>
                        <a:ext cx="5708650" cy="4321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49263" y="4185048"/>
          <a:ext cx="2779712" cy="639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r:id="rId7" imgW="1409700" imgH="431800" progId="Equation.KSEE3">
                  <p:embed/>
                </p:oleObj>
              </mc:Choice>
              <mc:Fallback>
                <p:oleObj r:id="rId7" imgW="1409700" imgH="431800" progId="Equation.KSEE3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4185048"/>
                        <a:ext cx="2779712" cy="6393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51" name="图片 28683" descr="C:/Users/Administrator/Desktop/九上数学（北师）练闯考２０１５ 陈辉/九上数学（北师）练闯考２０１５ 陈辉/C12.TIF"/>
          <p:cNvPicPr>
            <a:picLocks noChangeAspect="1" noChangeArrowheads="1"/>
          </p:cNvPicPr>
          <p:nvPr/>
        </p:nvPicPr>
        <p:blipFill>
          <a:blip r:embed="rId9" r:link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57926" y="1515666"/>
            <a:ext cx="2462213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矩形 80"/>
          <p:cNvSpPr>
            <a:spLocks noChangeArrowheads="1"/>
          </p:cNvSpPr>
          <p:nvPr/>
        </p:nvSpPr>
        <p:spPr bwMode="auto">
          <a:xfrm>
            <a:off x="136525" y="17860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228989"/>
                </a:solidFill>
                <a:ea typeface="方正姚体" panose="02010601030101010101" pitchFamily="2" charset="-122"/>
              </a:rPr>
              <a:t>当堂练习</a:t>
            </a:r>
            <a:endParaRPr lang="zh-CN" altLang="en-US" dirty="0">
              <a:solidFill>
                <a:srgbClr val="228989"/>
              </a:solidFill>
            </a:endParaRPr>
          </a:p>
        </p:txBody>
      </p:sp>
      <p:sp>
        <p:nvSpPr>
          <p:cNvPr id="25603" name="矩形 7179"/>
          <p:cNvSpPr>
            <a:spLocks noChangeArrowheads="1"/>
          </p:cNvSpPr>
          <p:nvPr/>
        </p:nvSpPr>
        <p:spPr bwMode="auto">
          <a:xfrm>
            <a:off x="285750" y="459017"/>
            <a:ext cx="80010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 algn="just">
              <a:lnSpc>
                <a:spcPct val="140000"/>
              </a:lnSpc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如图，四边形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和四边形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AEFC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是两个矩形，点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在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EF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边上，若矩形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和矩形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AEFC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的面积分别是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en-US" altLang="zh-CN" sz="2400" baseline="-30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en-US" altLang="zh-CN" sz="2400" baseline="-30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，则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en-US" altLang="zh-CN" sz="2400" baseline="-30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en-US" altLang="zh-CN" sz="2400" baseline="-30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的大小关系是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　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  <a:p>
            <a:pPr indent="266700" algn="just">
              <a:lnSpc>
                <a:spcPct val="14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en-US" altLang="zh-CN" sz="2400" baseline="-30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&gt;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en-US" altLang="zh-CN" sz="2400" baseline="-30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　　　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en-US" altLang="zh-CN" sz="2400" baseline="-30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en-US" altLang="zh-CN" sz="2400" baseline="-30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indent="266700" algn="just">
              <a:lnSpc>
                <a:spcPct val="14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en-US" altLang="zh-CN" sz="2400" baseline="-30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&lt;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en-US" altLang="zh-CN" sz="2400" baseline="-30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 D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en-US" altLang="zh-CN" sz="2400" baseline="-30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en-US" altLang="zh-CN" sz="2400" baseline="-30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</a:p>
        </p:txBody>
      </p:sp>
      <p:sp>
        <p:nvSpPr>
          <p:cNvPr id="7195" name="矩形 7194"/>
          <p:cNvSpPr>
            <a:spLocks noChangeArrowheads="1"/>
          </p:cNvSpPr>
          <p:nvPr/>
        </p:nvSpPr>
        <p:spPr bwMode="auto">
          <a:xfrm>
            <a:off x="3571875" y="1714500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pic>
        <p:nvPicPr>
          <p:cNvPr id="25605" name="图片 7195" descr="C:/Users/Administrator/Desktop/九上数学（北师）练闯考２０１５ 陈辉/九上数学（北师）练闯考２０１５ 陈辉/C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38" y="2571750"/>
            <a:ext cx="2438400" cy="1551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矩形 8196"/>
          <p:cNvSpPr>
            <a:spLocks noChangeArrowheads="1"/>
          </p:cNvSpPr>
          <p:nvPr/>
        </p:nvSpPr>
        <p:spPr bwMode="auto">
          <a:xfrm>
            <a:off x="533400" y="418654"/>
            <a:ext cx="8077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．如图，在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中，点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分别是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的中点，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AH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⊥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于点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，连接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EH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，若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DF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 cm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，则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EH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等于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 cm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 cm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16 cm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24 cm</a:t>
            </a:r>
          </a:p>
        </p:txBody>
      </p:sp>
      <p:sp>
        <p:nvSpPr>
          <p:cNvPr id="8220" name="矩形 8219"/>
          <p:cNvSpPr>
            <a:spLocks noChangeArrowheads="1"/>
          </p:cNvSpPr>
          <p:nvPr/>
        </p:nvSpPr>
        <p:spPr bwMode="auto">
          <a:xfrm>
            <a:off x="1155700" y="1645444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pic>
        <p:nvPicPr>
          <p:cNvPr id="26628" name="图片 8220" descr="C:/Users/Administrator/Desktop/九上数学（北师）练闯考２０１５ 陈辉/九上数学（北师）练闯考２０１５ 陈辉/C2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9938" y="2620566"/>
            <a:ext cx="2209800" cy="164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Rectangle 1"/>
          <p:cNvSpPr>
            <a:spLocks noChangeArrowheads="1"/>
          </p:cNvSpPr>
          <p:nvPr/>
        </p:nvSpPr>
        <p:spPr bwMode="auto">
          <a:xfrm>
            <a:off x="196851" y="1574900"/>
            <a:ext cx="874871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00025" algn="just" eaLnBrk="0" hangingPunct="0">
              <a:lnSpc>
                <a:spcPct val="2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．回顾矩形的性质及判定方法．</a:t>
            </a:r>
          </a:p>
          <a:p>
            <a:pPr indent="200025" algn="just" eaLnBrk="0" hangingPunct="0">
              <a:lnSpc>
                <a:spcPct val="2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．矩形的性质和判定方法与其他有关知识的综合运用</a:t>
            </a:r>
            <a:r>
              <a:rPr lang="en-US" altLang="zh-CN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 indent="200025" algn="just" eaLnBrk="0" hangingPunct="0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难点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</a:p>
        </p:txBody>
      </p:sp>
      <p:sp>
        <p:nvSpPr>
          <p:cNvPr id="14339" name="矩形 4119"/>
          <p:cNvSpPr>
            <a:spLocks noChangeArrowheads="1"/>
          </p:cNvSpPr>
          <p:nvPr/>
        </p:nvSpPr>
        <p:spPr bwMode="auto">
          <a:xfrm>
            <a:off x="3708401" y="1113235"/>
            <a:ext cx="14157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矩形 19478"/>
          <p:cNvSpPr>
            <a:spLocks noChangeArrowheads="1"/>
          </p:cNvSpPr>
          <p:nvPr/>
        </p:nvSpPr>
        <p:spPr bwMode="auto">
          <a:xfrm>
            <a:off x="500063" y="595224"/>
            <a:ext cx="8001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如图，矩形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的对角线相交于点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AE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平分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BAD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交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于点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，若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CAE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15°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，则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BOE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____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度．</a:t>
            </a:r>
          </a:p>
        </p:txBody>
      </p:sp>
      <p:sp>
        <p:nvSpPr>
          <p:cNvPr id="19481" name="矩形 19480"/>
          <p:cNvSpPr>
            <a:spLocks noChangeArrowheads="1"/>
          </p:cNvSpPr>
          <p:nvPr/>
        </p:nvSpPr>
        <p:spPr bwMode="auto">
          <a:xfrm>
            <a:off x="6000750" y="1232298"/>
            <a:ext cx="46679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75</a:t>
            </a:r>
          </a:p>
        </p:txBody>
      </p:sp>
      <p:pic>
        <p:nvPicPr>
          <p:cNvPr id="27652" name="图片 19482" descr="C:/Users/Administrator/Desktop/九上数学（北师）练闯考２０１５ 陈辉/九上数学（北师）练闯考２０１５ 陈辉/C4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0" y="2228850"/>
            <a:ext cx="2641600" cy="1429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矩形 27656"/>
          <p:cNvSpPr>
            <a:spLocks noChangeArrowheads="1"/>
          </p:cNvSpPr>
          <p:nvPr/>
        </p:nvSpPr>
        <p:spPr bwMode="auto">
          <a:xfrm>
            <a:off x="196850" y="-26223"/>
            <a:ext cx="80772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4.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如图，点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的边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上一点，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DN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交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于点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MA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求证：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AN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若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AMD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2∠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MCD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 indent="266700" algn="just">
              <a:lnSpc>
                <a:spcPct val="15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求证：四边形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ADCN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是矩形．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　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334963" y="2171254"/>
            <a:ext cx="8077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证明：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证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△AMD</a:t>
            </a:r>
            <a:r>
              <a:rPr lang="en-US" altLang="zh-CN" sz="2400">
                <a:solidFill>
                  <a:srgbClr val="FF0000"/>
                </a:solidFill>
                <a:latin typeface="宋体" panose="02010600030101010101" pitchFamily="2" charset="-122"/>
              </a:rPr>
              <a:t>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△CMN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得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CN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 indent="266700" algn="just"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又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∵AD∥CN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四边形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ADCN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是平行四边形，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∴CD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AN.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　</a:t>
            </a:r>
          </a:p>
        </p:txBody>
      </p:sp>
      <p:pic>
        <p:nvPicPr>
          <p:cNvPr id="28676" name="图片 27665" descr="C:/Users/Administrator/Desktop/九上数学（北师）练闯考２０１５ 陈辉/九上数学（北师）练闯考２０１５ 陈辉/C1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16513" y="851298"/>
            <a:ext cx="2860675" cy="1434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矩形 27656"/>
          <p:cNvSpPr>
            <a:spLocks noChangeArrowheads="1"/>
          </p:cNvSpPr>
          <p:nvPr/>
        </p:nvSpPr>
        <p:spPr bwMode="auto">
          <a:xfrm>
            <a:off x="325438" y="271374"/>
            <a:ext cx="8077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若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AMD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2∠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MCD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 indent="266700" algn="just">
              <a:lnSpc>
                <a:spcPct val="150000"/>
              </a:lnSpc>
            </a:pP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求证：四边形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ADCN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是矩形．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　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325438" y="1193215"/>
            <a:ext cx="80772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证明：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∵∠AMD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2∠MCD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∠AMD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∠MCD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∠MDC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∴∠MCD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∠MDC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∴MD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 indent="266700" algn="just"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由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知四边形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ADCN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是平行四边形，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∴MD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MN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MA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∴AC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DN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∴▱ADCN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是矩形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　</a:t>
            </a:r>
          </a:p>
        </p:txBody>
      </p:sp>
      <p:pic>
        <p:nvPicPr>
          <p:cNvPr id="29700" name="图片 27665" descr="C:/Users/Administrator/Desktop/九上数学（北师）练闯考２０１５ 陈辉/九上数学（北师）练闯考２０１５ 陈辉/C1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40376" y="426244"/>
            <a:ext cx="2862263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35" name="AutoShape 156"/>
          <p:cNvSpPr/>
          <p:nvPr/>
        </p:nvSpPr>
        <p:spPr bwMode="auto">
          <a:xfrm>
            <a:off x="3232151" y="1410891"/>
            <a:ext cx="73025" cy="2321719"/>
          </a:xfrm>
          <a:prstGeom prst="leftBrace">
            <a:avLst>
              <a:gd name="adj1" fmla="val 524396"/>
              <a:gd name="adj2" fmla="val 50000"/>
            </a:avLst>
          </a:prstGeom>
          <a:noFill/>
          <a:ln w="1587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39" name="Text Box 151"/>
          <p:cNvSpPr txBox="1">
            <a:spLocks noChangeArrowheads="1"/>
          </p:cNvSpPr>
          <p:nvPr/>
        </p:nvSpPr>
        <p:spPr bwMode="auto">
          <a:xfrm>
            <a:off x="3708401" y="1410891"/>
            <a:ext cx="3025775" cy="377428"/>
          </a:xfrm>
          <a:prstGeom prst="rect">
            <a:avLst/>
          </a:prstGeom>
          <a:solidFill>
            <a:srgbClr val="85E0E0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与全等三角形的结合</a:t>
            </a:r>
            <a:endParaRPr lang="en-US" altLang="zh-CN" sz="24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445" name="Text Box 151"/>
          <p:cNvSpPr txBox="1">
            <a:spLocks noChangeArrowheads="1"/>
          </p:cNvSpPr>
          <p:nvPr/>
        </p:nvSpPr>
        <p:spPr bwMode="auto">
          <a:xfrm>
            <a:off x="1392238" y="2187179"/>
            <a:ext cx="1725612" cy="715565"/>
          </a:xfrm>
          <a:prstGeom prst="rect">
            <a:avLst/>
          </a:prstGeom>
          <a:solidFill>
            <a:srgbClr val="FFFF7A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矩形的性质与判定</a:t>
            </a:r>
            <a:endParaRPr lang="en-US" altLang="zh-CN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725" name="矩形 80"/>
          <p:cNvSpPr>
            <a:spLocks noChangeArrowheads="1"/>
          </p:cNvSpPr>
          <p:nvPr/>
        </p:nvSpPr>
        <p:spPr bwMode="auto">
          <a:xfrm>
            <a:off x="87313" y="28575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228989"/>
                </a:solidFill>
                <a:ea typeface="方正姚体" panose="02010601030101010101" pitchFamily="2" charset="-122"/>
              </a:rPr>
              <a:t>课堂小结</a:t>
            </a:r>
            <a:endParaRPr lang="zh-CN" altLang="en-US" dirty="0">
              <a:solidFill>
                <a:srgbClr val="228989"/>
              </a:solidFill>
            </a:endParaRPr>
          </a:p>
        </p:txBody>
      </p:sp>
      <p:sp>
        <p:nvSpPr>
          <p:cNvPr id="2" name="Text Box 151"/>
          <p:cNvSpPr txBox="1">
            <a:spLocks noChangeArrowheads="1"/>
          </p:cNvSpPr>
          <p:nvPr/>
        </p:nvSpPr>
        <p:spPr bwMode="auto">
          <a:xfrm>
            <a:off x="3708400" y="2356248"/>
            <a:ext cx="3581400" cy="377428"/>
          </a:xfrm>
          <a:prstGeom prst="rect">
            <a:avLst/>
          </a:prstGeom>
          <a:solidFill>
            <a:srgbClr val="85E0E0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与平面直角坐标系的结合</a:t>
            </a:r>
            <a:endParaRPr lang="en-US" altLang="zh-CN" sz="24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Text Box 151"/>
          <p:cNvSpPr txBox="1">
            <a:spLocks noChangeArrowheads="1"/>
          </p:cNvSpPr>
          <p:nvPr/>
        </p:nvSpPr>
        <p:spPr bwMode="auto">
          <a:xfrm>
            <a:off x="3708400" y="3271838"/>
            <a:ext cx="1460500" cy="378619"/>
          </a:xfrm>
          <a:prstGeom prst="rect">
            <a:avLst/>
          </a:prstGeom>
          <a:solidFill>
            <a:srgbClr val="85E0E0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折叠问题</a:t>
            </a:r>
            <a:endParaRPr lang="en-US" altLang="zh-CN" sz="24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5" grpId="0" bldLvl="0" animBg="1"/>
      <p:bldP spid="17439" grpId="0" bldLvl="0" animBg="1"/>
      <p:bldP spid="17445" grpId="0" bldLvl="0" animBg="1"/>
      <p:bldP spid="2" grpId="0" bldLvl="0" animBg="1"/>
      <p:bldP spid="3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59" name="Text Box 3"/>
          <p:cNvSpPr txBox="1">
            <a:spLocks noChangeArrowheads="1"/>
          </p:cNvSpPr>
          <p:nvPr/>
        </p:nvSpPr>
        <p:spPr bwMode="auto">
          <a:xfrm>
            <a:off x="647701" y="519113"/>
            <a:ext cx="59404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</a:t>
            </a:r>
            <a:r>
              <a:rPr lang="en-US" altLang="zh-CN" sz="24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1: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矩形有哪些性质？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15363" name="组合 1"/>
          <p:cNvGrpSpPr/>
          <p:nvPr/>
        </p:nvGrpSpPr>
        <p:grpSpPr bwMode="auto">
          <a:xfrm>
            <a:off x="4659313" y="388144"/>
            <a:ext cx="3774440" cy="1487805"/>
            <a:chOff x="3550" y="2540"/>
            <a:chExt cx="5944" cy="3124"/>
          </a:xfrm>
        </p:grpSpPr>
        <p:sp>
          <p:nvSpPr>
            <p:cNvPr id="15368" name="矩形 22586"/>
            <p:cNvSpPr>
              <a:spLocks noChangeArrowheads="1"/>
            </p:cNvSpPr>
            <p:nvPr/>
          </p:nvSpPr>
          <p:spPr bwMode="auto">
            <a:xfrm>
              <a:off x="4245" y="2992"/>
              <a:ext cx="4650" cy="204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15369" name="文本框 22587"/>
            <p:cNvSpPr txBox="1">
              <a:spLocks noChangeArrowheads="1"/>
            </p:cNvSpPr>
            <p:nvPr/>
          </p:nvSpPr>
          <p:spPr bwMode="auto">
            <a:xfrm>
              <a:off x="3550" y="2570"/>
              <a:ext cx="614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5370" name="文本框 22588"/>
            <p:cNvSpPr txBox="1">
              <a:spLocks noChangeArrowheads="1"/>
            </p:cNvSpPr>
            <p:nvPr/>
          </p:nvSpPr>
          <p:spPr bwMode="auto">
            <a:xfrm>
              <a:off x="8857" y="2540"/>
              <a:ext cx="614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5371" name="文本框 22589"/>
            <p:cNvSpPr txBox="1">
              <a:spLocks noChangeArrowheads="1"/>
            </p:cNvSpPr>
            <p:nvPr/>
          </p:nvSpPr>
          <p:spPr bwMode="auto">
            <a:xfrm>
              <a:off x="8880" y="4695"/>
              <a:ext cx="614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5372" name="文本框 22590"/>
            <p:cNvSpPr txBox="1">
              <a:spLocks noChangeArrowheads="1"/>
            </p:cNvSpPr>
            <p:nvPr/>
          </p:nvSpPr>
          <p:spPr bwMode="auto">
            <a:xfrm>
              <a:off x="3550" y="4650"/>
              <a:ext cx="642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15373" name="直接连接符 22592"/>
            <p:cNvSpPr>
              <a:spLocks noChangeShapeType="1"/>
            </p:cNvSpPr>
            <p:nvPr/>
          </p:nvSpPr>
          <p:spPr bwMode="auto">
            <a:xfrm>
              <a:off x="4245" y="2995"/>
              <a:ext cx="4650" cy="20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4" name="直接连接符 22593"/>
            <p:cNvSpPr>
              <a:spLocks noChangeShapeType="1"/>
            </p:cNvSpPr>
            <p:nvPr/>
          </p:nvSpPr>
          <p:spPr bwMode="auto">
            <a:xfrm flipV="1">
              <a:off x="4275" y="2995"/>
              <a:ext cx="4650" cy="20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5" name="文本框 22594"/>
            <p:cNvSpPr txBox="1">
              <a:spLocks noChangeArrowheads="1"/>
            </p:cNvSpPr>
            <p:nvPr/>
          </p:nvSpPr>
          <p:spPr bwMode="auto">
            <a:xfrm>
              <a:off x="6105" y="3977"/>
              <a:ext cx="642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O</a:t>
              </a:r>
            </a:p>
          </p:txBody>
        </p:sp>
      </p:grpSp>
      <p:sp>
        <p:nvSpPr>
          <p:cNvPr id="22596" name="Text Box 3"/>
          <p:cNvSpPr txBox="1">
            <a:spLocks noChangeArrowheads="1"/>
          </p:cNvSpPr>
          <p:nvPr/>
        </p:nvSpPr>
        <p:spPr bwMode="auto">
          <a:xfrm>
            <a:off x="746126" y="1072753"/>
            <a:ext cx="6911975" cy="1902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①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是轴对称图形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;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  <a:p>
            <a:pPr eaLnBrk="1" fontAlgn="b" hangingPunct="1"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②四个角都是直角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;</a:t>
            </a:r>
          </a:p>
          <a:p>
            <a:pPr eaLnBrk="1" fontAlgn="b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③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对角线相等且平分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5365" name="矩形 80"/>
          <p:cNvSpPr>
            <a:spLocks noChangeArrowheads="1"/>
          </p:cNvSpPr>
          <p:nvPr/>
        </p:nvSpPr>
        <p:spPr bwMode="auto">
          <a:xfrm>
            <a:off x="106363" y="33338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228989"/>
                </a:solidFill>
                <a:ea typeface="方正姚体" panose="02010601030101010101" pitchFamily="2" charset="-122"/>
              </a:rPr>
              <a:t>导入新课</a:t>
            </a:r>
            <a:endParaRPr lang="zh-CN" altLang="en-US">
              <a:solidFill>
                <a:srgbClr val="228989"/>
              </a:solidFill>
            </a:endParaRPr>
          </a:p>
        </p:txBody>
      </p:sp>
      <p:sp>
        <p:nvSpPr>
          <p:cNvPr id="102430" name="Text Box 30"/>
          <p:cNvSpPr txBox="1">
            <a:spLocks noChangeArrowheads="1"/>
          </p:cNvSpPr>
          <p:nvPr/>
        </p:nvSpPr>
        <p:spPr bwMode="auto">
          <a:xfrm>
            <a:off x="790575" y="3236119"/>
            <a:ext cx="7562850" cy="1532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①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定义：一组邻边相等且有一个角是直角的平行四边形</a:t>
            </a:r>
          </a:p>
          <a:p>
            <a:pPr>
              <a:lnSpc>
                <a:spcPct val="130000"/>
              </a:lnSpc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②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有一组邻边相等的矩形        </a:t>
            </a:r>
          </a:p>
          <a:p>
            <a:pPr>
              <a:lnSpc>
                <a:spcPct val="130000"/>
              </a:lnSpc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③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有一个角是直角的菱形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46126" y="2641997"/>
            <a:ext cx="59404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</a:t>
            </a:r>
            <a:r>
              <a:rPr lang="en-US" altLang="zh-CN" sz="240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2: 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矩形有判定方法有哪些？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ap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9" grpId="0"/>
      <p:bldP spid="22596" grpId="0"/>
      <p:bldP spid="102430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57188" y="1393031"/>
            <a:ext cx="7904162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noProof="1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例</a:t>
            </a:r>
            <a:r>
              <a:rPr lang="en-US" altLang="zh-CN" sz="2400" noProof="1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1</a:t>
            </a:r>
            <a:r>
              <a:rPr lang="zh-CN" altLang="en-US" sz="2400" noProof="1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：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如图，在矩形</a:t>
            </a:r>
            <a:r>
              <a:rPr lang="zh-CN" altLang="en-US" sz="24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ABCD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中，</a:t>
            </a:r>
            <a:r>
              <a:rPr lang="zh-CN" altLang="en-US" sz="24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AD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=6，对角线AC与BD相交于点</a:t>
            </a:r>
            <a:r>
              <a:rPr lang="zh-CN" altLang="en-US" sz="24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O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，</a:t>
            </a:r>
            <a:r>
              <a:rPr lang="zh-CN" altLang="en-US" sz="24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AE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⊥</a:t>
            </a:r>
            <a:r>
              <a:rPr lang="zh-CN" altLang="en-US" sz="24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BD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，垂足为</a:t>
            </a:r>
            <a:r>
              <a:rPr lang="zh-CN" altLang="en-US" sz="24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E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，</a:t>
            </a:r>
            <a:r>
              <a:rPr lang="zh-CN" altLang="en-US" sz="24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ED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=3</a:t>
            </a:r>
            <a:r>
              <a:rPr lang="zh-CN" altLang="en-US" sz="24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BE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，求</a:t>
            </a:r>
            <a:r>
              <a:rPr lang="zh-CN" altLang="en-US" sz="24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AE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的长</a:t>
            </a:r>
            <a:r>
              <a:rPr lang="en-US" altLang="zh-CN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.</a:t>
            </a:r>
            <a:endParaRPr lang="en-US" altLang="zh-CN" sz="24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57188" y="2411016"/>
            <a:ext cx="5688012" cy="28623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分析：</a:t>
            </a:r>
            <a:r>
              <a:rPr lang="zh-CN" altLang="en-US" sz="2400" noProof="1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由在矩形ABCD中，AE⊥BD于E，BE：ED=1：3，易证得△OAB是等边三角形，继而求得∠BAE的度数，由△OAB是等边三角形，求出∠ADE的度数，又由AD=6，即可求得AE的长</a:t>
            </a:r>
            <a:r>
              <a:rPr lang="en-US" altLang="zh-CN" sz="2400" noProof="1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.</a:t>
            </a:r>
            <a:endParaRPr lang="en-US" altLang="zh-CN" sz="2400" noProof="1">
              <a:solidFill>
                <a:srgbClr val="149494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16388" name="图片 4" descr="]4OPY%@S@M[7MB9BLM9H_W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94425" y="2481262"/>
            <a:ext cx="2559050" cy="1310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389" name="组合 6147"/>
          <p:cNvGrpSpPr/>
          <p:nvPr/>
        </p:nvGrpSpPr>
        <p:grpSpPr bwMode="auto">
          <a:xfrm>
            <a:off x="423864" y="295275"/>
            <a:ext cx="5050779" cy="739140"/>
            <a:chOff x="0" y="0"/>
            <a:chExt cx="7956" cy="1552"/>
          </a:xfrm>
        </p:grpSpPr>
        <p:sp>
          <p:nvSpPr>
            <p:cNvPr id="16392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20280"/>
                <a:gd name="T19" fmla="*/ 0 h 1872208"/>
                <a:gd name="T20" fmla="*/ 2520280 w 2520280"/>
                <a:gd name="T21" fmla="*/ 1872208 h 18722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3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96310"/>
                <a:gd name="T22" fmla="*/ 0 h 696310"/>
                <a:gd name="T23" fmla="*/ 696310 w 696310"/>
                <a:gd name="T24" fmla="*/ 696310 h 6963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4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6395" name="文本框 6151"/>
            <p:cNvSpPr txBox="1">
              <a:spLocks noChangeArrowheads="1"/>
            </p:cNvSpPr>
            <p:nvPr/>
          </p:nvSpPr>
          <p:spPr bwMode="auto">
            <a:xfrm>
              <a:off x="878" y="432"/>
              <a:ext cx="7078" cy="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矩形的性质与判定综合运用</a:t>
              </a:r>
            </a:p>
          </p:txBody>
        </p:sp>
        <p:sp>
          <p:nvSpPr>
            <p:cNvPr id="16396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800">
                <a:solidFill>
                  <a:schemeClr val="accent1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16390" name="圆角矩形 31"/>
          <p:cNvSpPr>
            <a:spLocks noChangeArrowheads="1"/>
          </p:cNvSpPr>
          <p:nvPr/>
        </p:nvSpPr>
        <p:spPr bwMode="auto">
          <a:xfrm>
            <a:off x="423863" y="1001316"/>
            <a:ext cx="1223962" cy="3214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典例精析</a:t>
            </a:r>
          </a:p>
        </p:txBody>
      </p:sp>
      <p:sp>
        <p:nvSpPr>
          <p:cNvPr id="16391" name="矩形 80"/>
          <p:cNvSpPr>
            <a:spLocks noChangeArrowheads="1"/>
          </p:cNvSpPr>
          <p:nvPr/>
        </p:nvSpPr>
        <p:spPr bwMode="auto">
          <a:xfrm>
            <a:off x="93663" y="32147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228989"/>
                </a:solidFill>
                <a:ea typeface="方正姚体" panose="02010601030101010101" pitchFamily="2" charset="-122"/>
              </a:rPr>
              <a:t>讲授新课</a:t>
            </a:r>
            <a:endParaRPr lang="zh-CN" altLang="en-US" dirty="0">
              <a:solidFill>
                <a:srgbClr val="22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28626" y="346473"/>
            <a:ext cx="6862763" cy="375032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解：∵四边形</a:t>
            </a:r>
            <a:r>
              <a:rPr lang="en-US" altLang="en-US" sz="2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ABCD</a:t>
            </a:r>
            <a:r>
              <a:rPr lang="zh-CN" altLang="en-US" sz="2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是矩形，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∴</a:t>
            </a:r>
            <a:r>
              <a:rPr lang="en-US" altLang="en-US" sz="2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OB=OD，OA=OC，AC=BD，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∴OA=OB，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∵BE：ED=1：3，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∴BE：OB=1：2，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∵AE⊥BD，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∴AB=OA，∴OA=AB=OB，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即△</a:t>
            </a:r>
            <a:r>
              <a:rPr lang="en-US" altLang="en-US" sz="2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OAB</a:t>
            </a:r>
            <a:r>
              <a:rPr lang="zh-CN" altLang="en-US" sz="2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是等边三角形，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∴∠</a:t>
            </a:r>
            <a:r>
              <a:rPr lang="en-US" altLang="en-US" sz="2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ABD=60°，∴∠ADE=90°-∠ABD=30°，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∴</a:t>
            </a:r>
            <a:r>
              <a:rPr lang="en-US" altLang="en-US" sz="2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AE</a:t>
            </a:r>
            <a:r>
              <a:rPr lang="en-US" altLang="zh-CN" sz="2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=     </a:t>
            </a:r>
            <a:r>
              <a:rPr lang="en-US" altLang="en-US" sz="2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AD=</a:t>
            </a:r>
            <a:r>
              <a:rPr lang="en-US" altLang="zh-CN" sz="2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3.</a:t>
            </a:r>
          </a:p>
        </p:txBody>
      </p:sp>
      <p:pic>
        <p:nvPicPr>
          <p:cNvPr id="2052" name="图片 4" descr="]4OPY%@S@M[7MB9BLM9H_W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99151" y="731044"/>
            <a:ext cx="2557463" cy="1310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文本框 5"/>
          <p:cNvSpPr txBox="1"/>
          <p:nvPr/>
        </p:nvSpPr>
        <p:spPr>
          <a:xfrm>
            <a:off x="428626" y="3883819"/>
            <a:ext cx="8372475" cy="1200329"/>
          </a:xfrm>
          <a:prstGeom prst="rect">
            <a:avLst/>
          </a:prstGeom>
          <a:noFill/>
          <a:ln w="38100" cmpd="sng">
            <a:solidFill>
              <a:schemeClr val="accent2">
                <a:lumMod val="75000"/>
              </a:schemeClr>
            </a:solidFill>
            <a:prstDash val="sysDash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【点评】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此题考查了矩形的性质、等边三角形的判定与性质以及含30°角的直角三角形的性质．此题难度不大，注意掌握数形结合思想的应用</a:t>
            </a:r>
            <a:r>
              <a:rPr lang="en-US" altLang="zh-CN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.</a:t>
            </a:r>
            <a:endParaRPr lang="en-US" altLang="zh-CN" sz="24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7" name="对象 6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331640" y="3507854"/>
          <a:ext cx="307975" cy="4786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r:id="rId4" imgW="152400" imgH="393700" progId="Equation.KSEE3">
                  <p:embed/>
                </p:oleObj>
              </mc:Choice>
              <mc:Fallback>
                <p:oleObj r:id="rId4" imgW="152400" imgH="393700" progId="Equation.KSEE3">
                  <p:embed/>
                  <p:pic>
                    <p:nvPicPr>
                      <p:cNvPr id="0" name="对象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3507854"/>
                        <a:ext cx="307975" cy="4786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82563" y="525066"/>
            <a:ext cx="8286750" cy="39703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noProof="1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例</a:t>
            </a:r>
            <a:r>
              <a:rPr lang="en-US" altLang="zh-CN" sz="2400" noProof="1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2</a:t>
            </a:r>
            <a:r>
              <a:rPr lang="zh-CN" altLang="en-US" sz="2400" noProof="1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：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已知：如图，在△ABC中，AB=AC，AD是△ABC的一条角平分线，AN是△ABC外角∠CAM的平分线，CE⊥AN，垂足为点E．</a:t>
            </a:r>
            <a:endParaRPr lang="zh-CN" altLang="en-US" sz="24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（1）求证：四边形ADCE为矩形；</a:t>
            </a:r>
            <a:endParaRPr lang="zh-CN" altLang="en-US" sz="24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（2）连接DE，交AC于点F，请判断</a:t>
            </a:r>
            <a:endParaRPr lang="zh-CN" altLang="en-US" sz="24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      四边形ABDE的形状，并证明；</a:t>
            </a:r>
            <a:endParaRPr lang="zh-CN" altLang="en-US" sz="24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（3）线段DF与AB有怎样的关系？请直接写出你的结论</a:t>
            </a:r>
            <a:r>
              <a:rPr lang="en-US" altLang="zh-CN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.</a:t>
            </a:r>
            <a:endParaRPr lang="en-US" altLang="zh-CN" sz="24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17411" name="图片 2" descr="${EJ`Y400C5_IE84H15S5N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37276" y="1321594"/>
            <a:ext cx="1935163" cy="1821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327026" y="1905001"/>
            <a:ext cx="5827713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（1）证明：∵在△ABC中，AB=AC，AD是BC边的中线，</a:t>
            </a:r>
          </a:p>
          <a:p>
            <a:pPr eaLnBrk="1" hangingPunct="1"/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∴AD⊥BC，∠BAD=∠CAD，</a:t>
            </a:r>
          </a:p>
          <a:p>
            <a:pPr eaLnBrk="1" hangingPunct="1"/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∴∠ADC=90°，</a:t>
            </a:r>
          </a:p>
          <a:p>
            <a:pPr eaLnBrk="1" hangingPunct="1"/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∵AN为△ABC的外角∠CAM的平分线，</a:t>
            </a:r>
          </a:p>
          <a:p>
            <a:pPr eaLnBrk="1" hangingPunct="1"/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∴∠MAN=∠CAN，</a:t>
            </a:r>
          </a:p>
          <a:p>
            <a:pPr eaLnBrk="1" hangingPunct="1"/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∴∠DAE=90°，</a:t>
            </a:r>
          </a:p>
          <a:p>
            <a:pPr eaLnBrk="1" hangingPunct="1"/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∵CE⊥AN，</a:t>
            </a:r>
          </a:p>
          <a:p>
            <a:pPr eaLnBrk="1" hangingPunct="1"/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∴∠AEC=90°，</a:t>
            </a:r>
          </a:p>
          <a:p>
            <a:pPr eaLnBrk="1" hangingPunct="1"/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∴四边形ADCE为矩形；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82563" y="375047"/>
            <a:ext cx="828675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（1）求证：四边形ADCE为矩形；</a:t>
            </a:r>
            <a:endParaRPr lang="zh-CN" altLang="en-US" sz="24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27025" y="717947"/>
            <a:ext cx="8142288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分析：</a:t>
            </a:r>
            <a:r>
              <a:rPr lang="zh-CN" altLang="en-US" sz="2400" noProof="1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由在△ABC中，AB=AC，AD是BC边的中线，可得AD⊥BC，∠BAD=∠CAD，又由AN为△ABC的外角∠CAM的平分线，可得∠DAE=90°，又由CE⊥AN，即可证得：四边形ADCE为矩形；</a:t>
            </a:r>
            <a:endParaRPr lang="en-US" altLang="zh-CN" sz="2400" noProof="1">
              <a:solidFill>
                <a:srgbClr val="149494"/>
              </a:solidFill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</p:txBody>
      </p:sp>
      <p:pic>
        <p:nvPicPr>
          <p:cNvPr id="18437" name="图片 6" descr="${EJ`Y400C5_IE84H15S5N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65876" y="2163367"/>
            <a:ext cx="1933575" cy="1820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54014" y="2177653"/>
            <a:ext cx="6408737" cy="275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解：四边形ABDE是平行四边形，理由如下：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由（1）知，四边形ADCE为矩形，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则AE=CD，AC=DE．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又∵AB=AC，BD=CD，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∴AB=DE，AE=BD，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∴四边形ABDE是平行四边形；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82563" y="375047"/>
            <a:ext cx="8286750" cy="9787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（2）连接DE，交AC于点F，请判断四边形ABDE的形状，</a:t>
            </a:r>
            <a:endParaRPr lang="zh-CN" altLang="en-US" sz="24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20000"/>
              </a:lnSpc>
              <a:defRPr/>
            </a:pP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        并证明；</a:t>
            </a:r>
            <a:endParaRPr lang="en-US" altLang="zh-CN" sz="24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54013" y="1062038"/>
            <a:ext cx="8115300" cy="14219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分析：</a:t>
            </a:r>
            <a:r>
              <a:rPr lang="zh-CN" altLang="en-US" sz="2400" noProof="1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利用（1）中矩形的对角线相等推知：AC=DE；结合已知条件可以推知AB∥DE，又AE=BD，则易判定四边形ABDE是平行四边形；</a:t>
            </a:r>
            <a:endParaRPr lang="en-US" altLang="zh-CN" sz="2400" noProof="1">
              <a:solidFill>
                <a:srgbClr val="149494"/>
              </a:solidFill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</p:txBody>
      </p:sp>
      <p:pic>
        <p:nvPicPr>
          <p:cNvPr id="19461" name="图片 7" descr="${EJ`Y400C5_IE84H15S5N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3026" y="2400300"/>
            <a:ext cx="1933575" cy="1820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512764" y="1818085"/>
            <a:ext cx="5470525" cy="275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解：DF∥AB，DF=   AB．理由如下：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∵四边形ADCE为矩形，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∴AF=CF，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∵BD=CD，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∴DF是△ABC的中位线，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∴DF∥AB，DF=    AB</a:t>
            </a:r>
          </a:p>
        </p:txBody>
      </p:sp>
      <p:pic>
        <p:nvPicPr>
          <p:cNvPr id="3078" name="图片 6" descr="${EJ`Y400C5_IE84H15S5N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21476" y="1818085"/>
            <a:ext cx="1933575" cy="1820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182563" y="375048"/>
            <a:ext cx="8286750" cy="5355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（3）线段DF与AB有怎样的关系？请直接写出你的结论</a:t>
            </a:r>
            <a:r>
              <a:rPr lang="en-US" altLang="zh-CN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.</a:t>
            </a:r>
            <a:endParaRPr lang="en-US" altLang="zh-CN" sz="24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8300" y="717947"/>
            <a:ext cx="8286750" cy="142192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分析：</a:t>
            </a:r>
            <a:r>
              <a:rPr lang="zh-CN" altLang="en-US" sz="2400" noProof="1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由四边形</a:t>
            </a:r>
            <a:r>
              <a:rPr lang="en-US" altLang="en-US" sz="2400" noProof="1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ADCE</a:t>
            </a:r>
            <a:r>
              <a:rPr lang="zh-CN" altLang="en-US" sz="2400" noProof="1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为矩形，可得</a:t>
            </a:r>
            <a:r>
              <a:rPr lang="en-US" altLang="en-US" sz="2400" noProof="1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AF=CF</a:t>
            </a:r>
            <a:r>
              <a:rPr lang="zh-CN" altLang="en-US" sz="2400" noProof="1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，又由</a:t>
            </a:r>
            <a:r>
              <a:rPr lang="en-US" altLang="en-US" sz="2400" noProof="1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AD</a:t>
            </a:r>
            <a:r>
              <a:rPr lang="zh-CN" altLang="en-US" sz="2400" noProof="1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是</a:t>
            </a:r>
            <a:r>
              <a:rPr lang="en-US" altLang="en-US" sz="2400" noProof="1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BC</a:t>
            </a:r>
            <a:r>
              <a:rPr lang="zh-CN" altLang="en-US" sz="2400" noProof="1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边的中线，即可得</a:t>
            </a:r>
            <a:r>
              <a:rPr lang="en-US" altLang="en-US" sz="2400" noProof="1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DF</a:t>
            </a:r>
            <a:r>
              <a:rPr lang="zh-CN" altLang="en-US" sz="2400" noProof="1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是△</a:t>
            </a:r>
            <a:r>
              <a:rPr lang="en-US" altLang="en-US" sz="2400" noProof="1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ABC</a:t>
            </a:r>
            <a:r>
              <a:rPr lang="zh-CN" altLang="en-US" sz="2400" noProof="1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的中位线，则可得</a:t>
            </a:r>
            <a:r>
              <a:rPr lang="en-US" altLang="en-US" sz="2400" noProof="1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DF∥AB，DF</a:t>
            </a:r>
            <a:r>
              <a:rPr lang="en-US" altLang="zh-CN" sz="2400" noProof="1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=    </a:t>
            </a:r>
            <a:r>
              <a:rPr lang="en-US" altLang="en-US" sz="2400" noProof="1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AB</a:t>
            </a:r>
            <a:r>
              <a:rPr lang="en-US" altLang="zh-CN" sz="2400" noProof="1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.</a:t>
            </a:r>
          </a:p>
        </p:txBody>
      </p:sp>
      <p:graphicFrame>
        <p:nvGraphicFramePr>
          <p:cNvPr id="8" name="对象 7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052514" y="1338263"/>
          <a:ext cx="307975" cy="4798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r:id="rId4" imgW="152400" imgH="393700" progId="Equation.KSEE3">
                  <p:embed/>
                </p:oleObj>
              </mc:Choice>
              <mc:Fallback>
                <p:oleObj r:id="rId4" imgW="152400" imgH="393700" progId="Equation.KSEE3">
                  <p:embed/>
                  <p:pic>
                    <p:nvPicPr>
                      <p:cNvPr id="0" name="对象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2514" y="1338263"/>
                        <a:ext cx="307975" cy="4798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198814" y="1774032"/>
          <a:ext cx="307975" cy="4798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r:id="rId6" imgW="152400" imgH="393700" progId="Equation.KSEE3">
                  <p:embed/>
                </p:oleObj>
              </mc:Choice>
              <mc:Fallback>
                <p:oleObj r:id="rId6" imgW="152400" imgH="393700" progId="Equation.KSEE3">
                  <p:embed/>
                  <p:pic>
                    <p:nvPicPr>
                      <p:cNvPr id="0" name="对象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8814" y="1774032"/>
                        <a:ext cx="307975" cy="4798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890838" y="3381376"/>
          <a:ext cx="307975" cy="4798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r:id="rId7" imgW="152400" imgH="393700" progId="Equation.KSEE3">
                  <p:embed/>
                </p:oleObj>
              </mc:Choice>
              <mc:Fallback>
                <p:oleObj r:id="rId7" imgW="152400" imgH="393700" progId="Equation.KSEE3">
                  <p:embed/>
                  <p:pic>
                    <p:nvPicPr>
                      <p:cNvPr id="0" name="对象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0838" y="3381376"/>
                        <a:ext cx="307975" cy="4798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文本框 12"/>
          <p:cNvSpPr txBox="1"/>
          <p:nvPr/>
        </p:nvSpPr>
        <p:spPr>
          <a:xfrm>
            <a:off x="368301" y="4033838"/>
            <a:ext cx="8543925" cy="830997"/>
          </a:xfrm>
          <a:prstGeom prst="rect">
            <a:avLst/>
          </a:prstGeom>
          <a:noFill/>
          <a:ln w="38100" cmpd="sng">
            <a:solidFill>
              <a:schemeClr val="accent2">
                <a:lumMod val="75000"/>
              </a:schemeClr>
            </a:solidFill>
            <a:prstDash val="sysDash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【点评】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此题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考查了矩形的判定与性质、三线合一以及三角形中位线的性质．此题难度适中，注意掌握数形结合思想的应用</a:t>
            </a:r>
            <a:r>
              <a:rPr lang="en-US" altLang="zh-CN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.</a:t>
            </a:r>
            <a:endParaRPr lang="en-US" altLang="zh-CN" sz="2400" noProof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7B7"/>
      </a:accent6>
      <a:hlink>
        <a:srgbClr val="FF5050"/>
      </a:hlink>
      <a:folHlink>
        <a:srgbClr val="FF99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1935</Words>
  <Application>Microsoft Office PowerPoint</Application>
  <PresentationFormat>全屏显示(16:9)</PresentationFormat>
  <Paragraphs>180</Paragraphs>
  <Slides>23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4" baseType="lpstr">
      <vt:lpstr>方正姚体</vt:lpstr>
      <vt:lpstr>黑体</vt:lpstr>
      <vt:lpstr>华文行楷</vt:lpstr>
      <vt:lpstr>华文中宋</vt:lpstr>
      <vt:lpstr>宋体</vt:lpstr>
      <vt:lpstr>微软雅黑</vt:lpstr>
      <vt:lpstr>Arial</vt:lpstr>
      <vt:lpstr>Calibri</vt:lpstr>
      <vt:lpstr>Times New Roman</vt:lpstr>
      <vt:lpstr>WWW.2PPT.COM
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2015-07-09T08:14:00Z</dcterms:created>
  <dcterms:modified xsi:type="dcterms:W3CDTF">2023-01-16T14:48:35Z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C7C6F8F14B0348C79FF6474273D809B4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