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58" r:id="rId4"/>
    <p:sldId id="259" r:id="rId5"/>
    <p:sldId id="265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00"/>
    <a:srgbClr val="FFCC00"/>
    <a:srgbClr val="CC99FF"/>
    <a:srgbClr val="00CC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8" autoAdjust="0"/>
    <p:restoredTop sz="93696" autoAdjust="0"/>
  </p:normalViewPr>
  <p:slideViewPr>
    <p:cSldViewPr>
      <p:cViewPr>
        <p:scale>
          <a:sx n="100" d="100"/>
          <a:sy n="100" d="100"/>
        </p:scale>
        <p:origin x="-23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5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305A0C-89AE-4CC3-9EE2-CF9CADFF7A4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6803C68-A473-4A6C-83DB-247F36867DF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902154-B1EE-4709-9852-2308A5E98C78}" type="slidenum">
              <a:rPr lang="zh-CN" altLang="en-US" smtClean="0"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3986F1-9ACF-40D3-9C83-6D2A023E87A1}" type="slidenum">
              <a:rPr lang="zh-CN" altLang="en-US" smtClean="0"/>
              <a:t>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B2AF21-A6A9-44C5-BC5C-DEC97AAC8C01}" type="slidenum">
              <a:rPr lang="zh-CN" altLang="en-US" smtClean="0"/>
              <a:t>3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2BD1E-89B8-4A2D-BAD7-D59FAA41A546}" type="slidenum">
              <a:rPr lang="zh-CN" altLang="en-US" smtClean="0"/>
              <a:t>4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075E-4972-459A-A2CA-F06A8DB0E48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4AE74-991E-497E-9980-C06B8B41D9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D91C-5DC5-4C2D-97A6-978E21BCA64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6298-D157-4DFC-B1C2-122D5D095B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9BEA-4F35-4525-97EC-5022813DAAA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E7EC-6C6B-443F-B778-DB5731051C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0B75-7011-497E-92DD-91A2A522E95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5B710-A862-44BC-91C3-EA3A1B684A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FAEA4-784B-4035-9ACE-574A532F47F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B2F3E-BCEA-4BE0-84CA-59D99F729A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EE7EE-DF7F-4691-A5A2-F8DFE90390A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C56F8-A5E1-4088-A331-A9DB53CB4D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BA4C5-5149-437E-B15D-2E7B77ED564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C36EE-BF72-48F7-9B23-DD2762919C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E5317-9CD3-4517-859F-D6F0DCCA26E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4A69-2649-4F2A-AD22-D8FD1A376ED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2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19E1-4CDB-4A86-BB83-8F617F807AD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2EF96-3BAD-4B57-B826-2D78CF067A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A07D9-5F79-4407-A149-72DCCD915CB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C5934-EA60-4270-8B75-1039A19AF7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D54B87-13FD-4EAF-94FD-2DC901DF9D4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FB07737-0323-4BA3-A9CE-FD032B4218E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484784"/>
            <a:ext cx="68703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6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小数点位置向左移动的规律</a:t>
            </a:r>
          </a:p>
        </p:txBody>
      </p:sp>
      <p:sp>
        <p:nvSpPr>
          <p:cNvPr id="15" name="矩形 14"/>
          <p:cNvSpPr/>
          <p:nvPr/>
        </p:nvSpPr>
        <p:spPr>
          <a:xfrm>
            <a:off x="2356641" y="5117566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2571750" y="476251"/>
            <a:ext cx="4000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学习重、难点</a:t>
            </a:r>
          </a:p>
        </p:txBody>
      </p:sp>
      <p:sp>
        <p:nvSpPr>
          <p:cNvPr id="3076" name="TextBox 12"/>
          <p:cNvSpPr txBox="1">
            <a:spLocks noChangeArrowheads="1"/>
          </p:cNvSpPr>
          <p:nvPr/>
        </p:nvSpPr>
        <p:spPr bwMode="auto">
          <a:xfrm>
            <a:off x="251520" y="1524000"/>
            <a:ext cx="8358187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重点：掌握小数点位置向左移动的规及</a:t>
            </a:r>
            <a:endParaRPr lang="en-US" altLang="zh-CN" sz="3500" b="1" dirty="0">
              <a:solidFill>
                <a:srgbClr val="0066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</a:t>
            </a:r>
            <a:r>
              <a:rPr lang="zh-CN" altLang="en-US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应用规律计算。</a:t>
            </a:r>
            <a:endParaRPr lang="en-US" altLang="zh-CN" sz="3500" b="1" dirty="0">
              <a:solidFill>
                <a:srgbClr val="0066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难点：掌握小数点位置向左移动，小数</a:t>
            </a:r>
            <a:endParaRPr lang="en-US" altLang="zh-CN" sz="3500" b="1" dirty="0">
              <a:solidFill>
                <a:srgbClr val="0066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</a:t>
            </a:r>
            <a:r>
              <a:rPr lang="zh-CN" altLang="en-US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位数不够时用</a:t>
            </a:r>
            <a:r>
              <a:rPr lang="en-US" altLang="zh-CN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35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补足的方法。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25"/>
          <p:cNvSpPr txBox="1">
            <a:spLocks noChangeArrowheads="1"/>
          </p:cNvSpPr>
          <p:nvPr/>
        </p:nvSpPr>
        <p:spPr bwMode="auto">
          <a:xfrm>
            <a:off x="2823915" y="190500"/>
            <a:ext cx="2857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方法总结</a:t>
            </a:r>
          </a:p>
        </p:txBody>
      </p:sp>
      <p:sp>
        <p:nvSpPr>
          <p:cNvPr id="32" name="矩形 31"/>
          <p:cNvSpPr/>
          <p:nvPr/>
        </p:nvSpPr>
        <p:spPr>
          <a:xfrm>
            <a:off x="179684" y="2698531"/>
            <a:ext cx="2160587" cy="134408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小数点位置向左移动的规律</a:t>
            </a:r>
          </a:p>
        </p:txBody>
      </p:sp>
      <p:sp>
        <p:nvSpPr>
          <p:cNvPr id="33" name="左大括号 32"/>
          <p:cNvSpPr/>
          <p:nvPr/>
        </p:nvSpPr>
        <p:spPr>
          <a:xfrm>
            <a:off x="2411709" y="1642315"/>
            <a:ext cx="360362" cy="3744383"/>
          </a:xfrm>
          <a:prstGeom prst="leftBrace">
            <a:avLst>
              <a:gd name="adj1" fmla="val 59284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4" name="右箭头 33"/>
          <p:cNvSpPr/>
          <p:nvPr/>
        </p:nvSpPr>
        <p:spPr>
          <a:xfrm>
            <a:off x="5148560" y="1449698"/>
            <a:ext cx="719137" cy="480484"/>
          </a:xfrm>
          <a:prstGeom prst="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012160" y="1161831"/>
            <a:ext cx="2160587" cy="96096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小数点向左移动一位</a:t>
            </a:r>
          </a:p>
        </p:txBody>
      </p:sp>
      <p:sp>
        <p:nvSpPr>
          <p:cNvPr id="36" name="右箭头 35"/>
          <p:cNvSpPr/>
          <p:nvPr/>
        </p:nvSpPr>
        <p:spPr>
          <a:xfrm>
            <a:off x="5148560" y="3179015"/>
            <a:ext cx="719137" cy="478367"/>
          </a:xfrm>
          <a:prstGeom prst="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012160" y="2891149"/>
            <a:ext cx="2160587" cy="95884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小数点向左移动两位</a:t>
            </a:r>
          </a:p>
        </p:txBody>
      </p:sp>
      <p:sp>
        <p:nvSpPr>
          <p:cNvPr id="38" name="右箭头 37"/>
          <p:cNvSpPr/>
          <p:nvPr/>
        </p:nvSpPr>
        <p:spPr>
          <a:xfrm>
            <a:off x="5148560" y="5194081"/>
            <a:ext cx="719137" cy="480483"/>
          </a:xfrm>
          <a:prstGeom prst="rightArrow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012160" y="5001464"/>
            <a:ext cx="2160587" cy="96096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小数点向左移动三位</a:t>
            </a:r>
          </a:p>
        </p:txBody>
      </p:sp>
      <p:grpSp>
        <p:nvGrpSpPr>
          <p:cNvPr id="4112" name="组合 29"/>
          <p:cNvGrpSpPr/>
          <p:nvPr/>
        </p:nvGrpSpPr>
        <p:grpSpPr bwMode="auto">
          <a:xfrm>
            <a:off x="2843510" y="1257083"/>
            <a:ext cx="2160587" cy="1344083"/>
            <a:chOff x="2987675" y="2708275"/>
            <a:chExt cx="2160588" cy="1008176"/>
          </a:xfrm>
        </p:grpSpPr>
        <p:sp>
          <p:nvSpPr>
            <p:cNvPr id="41" name="矩形 40"/>
            <p:cNvSpPr/>
            <p:nvPr/>
          </p:nvSpPr>
          <p:spPr>
            <a:xfrm>
              <a:off x="2987675" y="2708275"/>
              <a:ext cx="2160588" cy="1008176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一个数缩小到原来的</a:t>
              </a:r>
            </a:p>
          </p:txBody>
        </p:sp>
        <p:sp>
          <p:nvSpPr>
            <p:cNvPr id="4124" name="TextBox 18"/>
            <p:cNvSpPr txBox="1">
              <a:spLocks noChangeArrowheads="1"/>
            </p:cNvSpPr>
            <p:nvPr/>
          </p:nvSpPr>
          <p:spPr bwMode="auto">
            <a:xfrm>
              <a:off x="4139952" y="3068960"/>
              <a:ext cx="575543" cy="346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cxnSp>
          <p:nvCxnSpPr>
            <p:cNvPr id="43" name="直接连接符 42"/>
            <p:cNvCxnSpPr/>
            <p:nvPr/>
          </p:nvCxnSpPr>
          <p:spPr>
            <a:xfrm>
              <a:off x="4067175" y="3429082"/>
              <a:ext cx="4333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126" name="TextBox 21"/>
            <p:cNvSpPr txBox="1">
              <a:spLocks noChangeArrowheads="1"/>
            </p:cNvSpPr>
            <p:nvPr/>
          </p:nvSpPr>
          <p:spPr bwMode="auto">
            <a:xfrm>
              <a:off x="4067895" y="3334170"/>
              <a:ext cx="575543" cy="346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10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4113" name="组合 30"/>
          <p:cNvGrpSpPr/>
          <p:nvPr/>
        </p:nvGrpSpPr>
        <p:grpSpPr bwMode="auto">
          <a:xfrm>
            <a:off x="2843510" y="2986397"/>
            <a:ext cx="2160587" cy="1248833"/>
            <a:chOff x="2987675" y="4005263"/>
            <a:chExt cx="2160588" cy="936022"/>
          </a:xfrm>
        </p:grpSpPr>
        <p:sp>
          <p:nvSpPr>
            <p:cNvPr id="46" name="矩形 45"/>
            <p:cNvSpPr/>
            <p:nvPr/>
          </p:nvSpPr>
          <p:spPr>
            <a:xfrm>
              <a:off x="2987675" y="4005263"/>
              <a:ext cx="2160588" cy="93602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一个数缩小到原来的</a:t>
              </a:r>
            </a:p>
          </p:txBody>
        </p:sp>
        <p:sp>
          <p:nvSpPr>
            <p:cNvPr id="4120" name="TextBox 22"/>
            <p:cNvSpPr txBox="1">
              <a:spLocks noChangeArrowheads="1"/>
            </p:cNvSpPr>
            <p:nvPr/>
          </p:nvSpPr>
          <p:spPr bwMode="auto">
            <a:xfrm>
              <a:off x="4139952" y="4293096"/>
              <a:ext cx="575543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4067175" y="4652546"/>
              <a:ext cx="4333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122" name="TextBox 24"/>
            <p:cNvSpPr txBox="1">
              <a:spLocks noChangeArrowheads="1"/>
            </p:cNvSpPr>
            <p:nvPr/>
          </p:nvSpPr>
          <p:spPr bwMode="auto">
            <a:xfrm>
              <a:off x="3929058" y="4585915"/>
              <a:ext cx="791567" cy="346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100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4114" name="组合 28"/>
          <p:cNvGrpSpPr/>
          <p:nvPr/>
        </p:nvGrpSpPr>
        <p:grpSpPr bwMode="auto">
          <a:xfrm>
            <a:off x="2843509" y="4810964"/>
            <a:ext cx="2089150" cy="1361524"/>
            <a:chOff x="2987675" y="5373216"/>
            <a:chExt cx="2089150" cy="1020942"/>
          </a:xfrm>
        </p:grpSpPr>
        <p:sp>
          <p:nvSpPr>
            <p:cNvPr id="51" name="矩形 50"/>
            <p:cNvSpPr/>
            <p:nvPr/>
          </p:nvSpPr>
          <p:spPr>
            <a:xfrm>
              <a:off x="2987675" y="5373216"/>
              <a:ext cx="2089150" cy="10078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4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一个数缩小到原来的</a:t>
              </a:r>
            </a:p>
          </p:txBody>
        </p:sp>
        <p:sp>
          <p:nvSpPr>
            <p:cNvPr id="4116" name="TextBox 25"/>
            <p:cNvSpPr txBox="1">
              <a:spLocks noChangeArrowheads="1"/>
            </p:cNvSpPr>
            <p:nvPr/>
          </p:nvSpPr>
          <p:spPr bwMode="auto">
            <a:xfrm>
              <a:off x="4139952" y="5733256"/>
              <a:ext cx="575543" cy="346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cxnSp>
          <p:nvCxnSpPr>
            <p:cNvPr id="53" name="直接连接符 52"/>
            <p:cNvCxnSpPr/>
            <p:nvPr/>
          </p:nvCxnSpPr>
          <p:spPr>
            <a:xfrm>
              <a:off x="4067175" y="6093799"/>
              <a:ext cx="4333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118" name="TextBox 27"/>
            <p:cNvSpPr txBox="1">
              <a:spLocks noChangeArrowheads="1"/>
            </p:cNvSpPr>
            <p:nvPr/>
          </p:nvSpPr>
          <p:spPr bwMode="auto">
            <a:xfrm>
              <a:off x="3924449" y="6047977"/>
              <a:ext cx="935583" cy="346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1000</a:t>
              </a:r>
              <a:endParaRPr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1"/>
          <p:cNvSpPr txBox="1">
            <a:spLocks noChangeArrowheads="1"/>
          </p:cNvSpPr>
          <p:nvPr/>
        </p:nvSpPr>
        <p:spPr bwMode="auto">
          <a:xfrm>
            <a:off x="3143251" y="476251"/>
            <a:ext cx="27860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归纳总结</a:t>
            </a:r>
          </a:p>
        </p:txBody>
      </p:sp>
      <p:sp>
        <p:nvSpPr>
          <p:cNvPr id="5124" name="TextBox 19"/>
          <p:cNvSpPr txBox="1">
            <a:spLocks noChangeArrowheads="1"/>
          </p:cNvSpPr>
          <p:nvPr/>
        </p:nvSpPr>
        <p:spPr bwMode="auto">
          <a:xfrm>
            <a:off x="288821" y="2063751"/>
            <a:ext cx="8501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53.8÷10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5.38   </a:t>
            </a:r>
            <a:r>
              <a:rPr lang="en-US" altLang="zh-CN" sz="2800" b="1" dirty="0" smtClean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53.8÷100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0.538   </a:t>
            </a:r>
            <a:r>
              <a:rPr lang="en-US" altLang="zh-CN" sz="2800" b="1" dirty="0" smtClean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53.8÷1000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0.0538</a:t>
            </a:r>
            <a:endParaRPr lang="zh-CN" altLang="en-US" sz="2800" b="1" dirty="0">
              <a:solidFill>
                <a:srgbClr val="0066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125" name="TextBox 24"/>
          <p:cNvSpPr txBox="1">
            <a:spLocks noChangeArrowheads="1"/>
          </p:cNvSpPr>
          <p:nvPr/>
        </p:nvSpPr>
        <p:spPr bwMode="auto">
          <a:xfrm>
            <a:off x="285751" y="3050118"/>
            <a:ext cx="824668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一个数除以</a:t>
            </a:r>
            <a:r>
              <a:rPr lang="en-US" altLang="zh-CN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1000……</a:t>
            </a: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如果小数位数不够时，要用</a:t>
            </a:r>
            <a:r>
              <a:rPr lang="en-US" altLang="zh-CN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补足。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椭圆 8">
            <a:hlinkClick r:id="" action="ppaction://hlinkshowjump?jump=firstslide"/>
          </p:cNvPr>
          <p:cNvSpPr/>
          <p:nvPr/>
        </p:nvSpPr>
        <p:spPr>
          <a:xfrm>
            <a:off x="7286625" y="476251"/>
            <a:ext cx="1428750" cy="66674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首页</a:t>
            </a:r>
          </a:p>
        </p:txBody>
      </p:sp>
      <p:sp>
        <p:nvSpPr>
          <p:cNvPr id="6152" name="TextBox 21"/>
          <p:cNvSpPr txBox="1">
            <a:spLocks noChangeArrowheads="1"/>
          </p:cNvSpPr>
          <p:nvPr/>
        </p:nvSpPr>
        <p:spPr bwMode="auto">
          <a:xfrm>
            <a:off x="2789832" y="424904"/>
            <a:ext cx="27860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改写单位</a:t>
            </a:r>
          </a:p>
        </p:txBody>
      </p:sp>
      <p:sp>
        <p:nvSpPr>
          <p:cNvPr id="6153" name="TextBox 19"/>
          <p:cNvSpPr txBox="1">
            <a:spLocks noChangeArrowheads="1"/>
          </p:cNvSpPr>
          <p:nvPr/>
        </p:nvSpPr>
        <p:spPr bwMode="auto">
          <a:xfrm>
            <a:off x="539552" y="1772816"/>
            <a:ext cx="7286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40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千克＝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6.04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        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32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千克＝</a:t>
            </a:r>
            <a:r>
              <a:rPr lang="en-US" altLang="zh-CN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8.032</a:t>
            </a:r>
            <a:r>
              <a:rPr lang="zh-CN" altLang="en-US" sz="28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吨</a:t>
            </a:r>
          </a:p>
        </p:txBody>
      </p:sp>
      <p:sp>
        <p:nvSpPr>
          <p:cNvPr id="6154" name="TextBox 24"/>
          <p:cNvSpPr txBox="1">
            <a:spLocks noChangeArrowheads="1"/>
          </p:cNvSpPr>
          <p:nvPr/>
        </p:nvSpPr>
        <p:spPr bwMode="auto">
          <a:xfrm>
            <a:off x="101600" y="2560463"/>
            <a:ext cx="850106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把低级单位改写成高级单位的数，如果两个单位之间的进率是</a:t>
            </a:r>
            <a:r>
              <a:rPr lang="en-US" altLang="zh-CN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r>
              <a:rPr lang="en-US" altLang="zh-CN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1000……</a:t>
            </a:r>
            <a:r>
              <a:rPr lang="zh-CN" altLang="en-US" sz="3200" b="1" dirty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那么可以运用小数点向左移动的规律进行改写</a:t>
            </a:r>
            <a:r>
              <a:rPr lang="zh-CN" altLang="en-US" sz="3200" b="1" dirty="0" smtClean="0">
                <a:solidFill>
                  <a:srgbClr val="0066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 </a:t>
            </a:r>
            <a:endParaRPr lang="zh-CN" altLang="en-US" sz="3200" b="1" dirty="0">
              <a:solidFill>
                <a:srgbClr val="0066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全屏显示(4:3)</PresentationFormat>
  <Paragraphs>32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华文楷体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2022-01-06T05:41:28Z</dcterms:created>
  <dcterms:modified xsi:type="dcterms:W3CDTF">2023-01-16T14:48:40Z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8A228FD45009469BAE9D5398B5871B27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