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78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9F47257-441E-478F-B99C-B1A4E2E3D5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7D6F837-5EE9-41FE-B958-75D2B9C5644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85381F-D11B-4285-9FDB-AFEB1F3F6F7C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3F8CE5-74AB-46C6-8243-8C9CBCB88A5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5493AC-5672-4803-B064-A3ECBDD877B7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200419-3DC0-4B1D-82FA-B3DE7E56E46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B53FF6-7D58-41F6-A547-A4FAF0A0890A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7BFD1C-1C0C-4EBA-9C78-EE7F5B443604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187038-F282-449A-9002-0B035892091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D42CDF-D862-41BA-9E6F-98B2D43B1003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6F2079-37D3-488E-824B-9F9A5750B1C1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533F3C-1E8F-48C8-BF5F-39D9B0B0968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25CAE7-6E92-424D-BE55-FD0F40773F5E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A926F8-9C78-4ED7-80DB-C7EDCF66B82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AF3296-03FD-4F0A-91C5-B86F33C1A85B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DEC42E-5EF7-47A6-9D32-F81BB19CB7E2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3C3E84-68A2-486B-9E32-BACEBF36448E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BEBCD-A303-4346-AC0A-F4C6E808A663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AE5BC4-4212-424D-B4C7-13F669244501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D3B299-F38D-45E2-AF69-7C46E1BCF20D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D9B5B9-A849-41CE-9CB8-51B73F9C8760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485515-CFEF-4477-80C7-687DF1889A46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C9135B-D8D0-4994-9573-E659217BA62F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BEDD65-77CC-431B-8DF5-8E435053A67F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5D7072-38E7-481D-8CD0-7BB6549F1FE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0EC6D3-220C-4668-8255-28DF28FEB36F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3968C0-5177-4515-9662-4585C5F718C5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0A9EC4-101B-4D45-8984-85BCF8763593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68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68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C15B8A-C9A1-4357-B30F-8EC1C6BE67EA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88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88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6EEB84-151D-4795-B8B0-EAEE93E2B458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08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08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055A18-7EF6-4DA0-8F73-994995F464EC}" type="slidenum">
              <a:rPr lang="zh-CN" altLang="en-US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29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29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02A3B6-A666-4854-A498-025A93EB4258}" type="slidenum">
              <a:rPr lang="zh-CN" altLang="en-US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49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E326C5-EADE-41E5-B10E-9C4DF52393C6}" type="slidenum">
              <a:rPr lang="zh-CN" altLang="en-US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70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70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0C637C-5CD7-4F0D-AA7F-44AA88E108DB}" type="slidenum">
              <a:rPr lang="zh-CN" altLang="en-US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90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90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5F6006-343B-45A2-BDF8-5DE7E79673CD}" type="slidenum">
              <a:rPr lang="zh-CN" altLang="en-US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987518-52E8-4658-9368-B36BFDE57B2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11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11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BF2CD8-2DB2-456F-949C-58D442BB9D4A}" type="slidenum">
              <a:rPr lang="zh-CN" altLang="en-US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31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31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9E4B33-D97A-4CEB-91E8-94D2F4E3C1B2}" type="slidenum">
              <a:rPr lang="zh-CN" altLang="en-US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52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52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87859C-39E8-414F-A32A-5E79361FABCE}" type="slidenum">
              <a:rPr lang="zh-CN" altLang="en-US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72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72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B0FB89-C3AF-4CCD-A9C7-8753FEA852D3}" type="slidenum">
              <a:rPr lang="zh-CN" altLang="en-US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93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93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CA2991-03D2-4CB2-9229-0A8093DAC979}" type="slidenum">
              <a:rPr lang="zh-CN" altLang="en-US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4791BA-C8F8-4E91-9D87-6B1FACD4CCD4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6ABF19-D698-4929-BC9C-7E713202ADD9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50DA21-95A8-43C9-AB8B-30E548A07BBA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53E8DA-5737-46A9-B3FA-7D705B83B27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8E5AA4-AA72-411A-BDEB-194A77591BAB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78E7763-BA68-4017-B0A3-A479C00552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E83EC1E-A568-4703-A6DE-AEB561DE0188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449A3423-0CA0-4F11-A60B-4E6434CDAC6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环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76487" y="2663655"/>
            <a:ext cx="5597923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55997" y="940594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DAY IN THE CLOUDS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air is thin and we have to rest several times on the short hike from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camp.To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left, snow-covered mountains disappear into clouds that seem almost close enough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touch.On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plain in front of us, we can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herd of graceful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animals.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This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is why we’re 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Tibetan antelopes.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Tibetan antelopes live on the plains of Tibet, Xinjiang,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Qinghai.Watching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them move slowly across the green grass, I’m struck by their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beauty.I’m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also reminded of the danger they are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being hunted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illegally, for their valuable fur.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6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53629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guide 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a villager from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Changtang.He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works at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Changtang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National Nature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Reserve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reserve is a shelter for the animals and plants of northwestern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Tibet.To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the land is sacred and protecting the wildlife is a way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life.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We’re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 trying to save the animals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says.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Actually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we’re trying to save ourselves.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97669" y="123348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藏羚羊生活在中国的青藏高原，被称为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可可西里的骄傲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，其底绒非常柔软，是国家一级保护动物。藏羚羊背部呈红褐色，腹部为浅褐色或灰白色。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成年雄性藏羚羊脸部呈黑色，腿上有黑色标记，头上长有竖琴形状的角可以御敌；雌性藏羚羊没有角。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成年雌性藏羚羊身高约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厘米，体重约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25-30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公斤；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雄性藏羚羊身高约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80-85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厘米，体重约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35-40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公斤。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4845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1.observe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观察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，看到，注意到；注视；遵守；庆祝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91678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observe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behavior of birds.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我们经常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鸟类的行为。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a joyful heart 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National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我们满怀喜悦的心情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国庆节。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Anyone who comes here must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 the rules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来这儿的任何人都必须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规定。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observed her walk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away with a smile.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她微笑着走开了。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Mr.Wang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observed a man trying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force the lock.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王先生看到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注意到有个人正在设法撬锁。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81663" y="136088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观察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27747" y="217170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庆祝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07532" y="302418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遵守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67250" y="3425429"/>
            <a:ext cx="13567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看到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/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注意到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observe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看到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注意到某人做了某事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observe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注意到某人正做某事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11003" y="1577579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80035" y="1974057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92907" y="81915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383382" y="1251347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r>
              <a:rPr lang="en-US" altLang="zh-CN" dirty="0">
                <a:latin typeface="Times New Roman" panose="02020603050405020304" pitchFamily="18" charset="0"/>
              </a:rPr>
              <a:t>/</a:t>
            </a:r>
            <a:r>
              <a:rPr lang="zh-CN" altLang="zh-CN" dirty="0">
                <a:latin typeface="Times New Roman" panose="02020603050405020304" pitchFamily="18" charset="0"/>
              </a:rPr>
              <a:t>同义替换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He observed a stranger ____________ (hang) around the store at 12 pm last night.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Last night Bruce was observed ____________ (leave) the building with two young men and take a taxi away.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Masses of people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observe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____________) the Chinese Farmers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Harvest Festival which falls on the Autumnal Equinox(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秋分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 of the lunar calendar each year.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8723" y="1701404"/>
            <a:ext cx="873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hanging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35004" y="2116932"/>
            <a:ext cx="8630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leave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62375" y="2927748"/>
            <a:ext cx="9720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celebrate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4905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2.reserve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动植物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保护区；储藏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量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预订；预留；保留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8914" name="矩形 11"/>
          <p:cNvSpPr>
            <a:spLocks noChangeArrowheads="1"/>
          </p:cNvSpPr>
          <p:nvPr/>
        </p:nvSpPr>
        <p:spPr bwMode="auto">
          <a:xfrm>
            <a:off x="454819" y="922735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体会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reserve</a:t>
            </a:r>
            <a:r>
              <a:rPr lang="zh-CN" altLang="zh-CN" dirty="0">
                <a:latin typeface="Times New Roman" panose="02020603050405020304" pitchFamily="18" charset="0"/>
              </a:rPr>
              <a:t>的用法和意义</a:t>
            </a:r>
          </a:p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charset="-122"/>
              </a:rPr>
              <a:t>Zhalong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Nature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Reserve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is one of the world’s most important wetlands.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扎龙自然保护区是世界上最重要的湿地之一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reserved/booked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two tickets in the name of Brown.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我们以布朗的名义预订了两张票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You’d better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reserve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your strength for tomorrow’s climb.</a:t>
            </a:r>
            <a:r>
              <a:rPr lang="zh-CN" altLang="zh-CN" dirty="0">
                <a:latin typeface="Times New Roman" panose="02020603050405020304" pitchFamily="18" charset="0"/>
              </a:rPr>
              <a:t>你最好为明天爬山留点力气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She told me all about it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without reserve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</a:rPr>
              <a:t>她毫不保留地告诉我这件事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____________ reserve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　　</a:t>
            </a:r>
            <a:r>
              <a:rPr lang="zh-CN" altLang="zh-CN" dirty="0">
                <a:latin typeface="Times New Roman" panose="02020603050405020304" pitchFamily="18" charset="0"/>
              </a:rPr>
              <a:t>有</a:t>
            </a:r>
            <a:r>
              <a:rPr lang="en-US" altLang="zh-CN" dirty="0">
                <a:latin typeface="Times New Roman" panose="02020603050405020304" pitchFamily="18" charset="0"/>
              </a:rPr>
              <a:t>/</a:t>
            </a:r>
            <a:r>
              <a:rPr lang="zh-CN" altLang="zh-CN" dirty="0">
                <a:latin typeface="Times New Roman" panose="02020603050405020304" pitchFamily="18" charset="0"/>
              </a:rPr>
              <a:t>无保留地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450" y="4289823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with/without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313135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常用词块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367904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nature reserve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自然保护区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reserve a table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预订餐桌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reserve the right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保留权利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Sorry, these two tables have been already ____________ (reserve).You may book the one over there.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预订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的词还有哪些？</a:t>
            </a:r>
            <a:endParaRPr lang="en-US" altLang="zh-CN" dirty="0">
              <a:latin typeface="Times New Roman" panose="02020603050405020304" pitchFamily="18" charset="0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1525" y="2769394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reserved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4597" y="3987404"/>
            <a:ext cx="1202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book, order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3.make out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看清；分清；听清；辨认出；理解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3010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It was difficult to </a:t>
            </a:r>
            <a:r>
              <a:rPr lang="en-US" altLang="zh-CN" b="1">
                <a:latin typeface="Times New Roman" panose="02020603050405020304" pitchFamily="18" charset="0"/>
              </a:rPr>
              <a:t>make out</a:t>
            </a:r>
            <a:r>
              <a:rPr lang="en-US" altLang="zh-CN">
                <a:latin typeface="Times New Roman" panose="02020603050405020304" pitchFamily="18" charset="0"/>
              </a:rPr>
              <a:t> the doctor’s handwriting.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这名医生的字迹很难辨认。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组成；编造；化妆；弥补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of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组成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可以看出原材料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from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组成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看不出原材料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it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获得成功；渡过难关；准时到达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359569" y="1059657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Kate heard a man’s voice in the background, but she couldn’t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what he was saying.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凯特在背景中听到一个男人的声音，但她听不清楚他在说什么。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teacher asked the students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poem about this story.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老师让学生们就这个故事编一首诗。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will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if you try.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你会成功的，如果你努力的话。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05991" y="166687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627516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09575" y="2182416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book is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whoever comes first.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farmer gained a lot of experience by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growth of his vegetables.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3.If sales continue to recover, they can hire more workers and still make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利润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man was walking in the wood when he was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攻击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by a snake.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1441" y="2247901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reserved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11341" y="2638426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observing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65244" y="3456385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profits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17332" y="4289823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attacked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313135" y="77628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344091" y="1220391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介、副词填空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have to drive fast to make ____________ the hours we lost in Boston.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Nylon is made ____________ air, coal and water.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salad is made ____________ apples, pears, potatoes and celery.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我不能理解这段文章的意思。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7151" y="1618060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93156" y="2075260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90838" y="2495551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9841" y="3737373"/>
            <a:ext cx="43085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can’t make out the meaning of this passage.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251222" y="729853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4.This is why we’re here</a:t>
            </a:r>
            <a:r>
              <a:rPr lang="en-US" altLang="zh-CN" kern="100" dirty="0">
                <a:latin typeface="Times New Roman" panose="02020603050405020304"/>
              </a:rPr>
              <a:t>—to observe Tibetan antelopes.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这就是我们来这里的原因</a:t>
            </a:r>
            <a:r>
              <a:rPr lang="en-US" altLang="zh-CN" kern="100" dirty="0">
                <a:latin typeface="Times New Roman" panose="020206030504050203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观察藏羚羊。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9154" name="矩形 11"/>
          <p:cNvSpPr>
            <a:spLocks noChangeArrowheads="1"/>
          </p:cNvSpPr>
          <p:nvPr/>
        </p:nvSpPr>
        <p:spPr bwMode="auto">
          <a:xfrm>
            <a:off x="454819" y="1575197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【句式解读】　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This is why...</a:t>
            </a:r>
            <a:r>
              <a:rPr lang="zh-CN" altLang="zh-CN">
                <a:latin typeface="Times New Roman" panose="02020603050405020304" pitchFamily="18" charset="0"/>
              </a:rPr>
              <a:t>中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why</a:t>
            </a:r>
            <a:r>
              <a:rPr lang="zh-CN" altLang="zh-CN">
                <a:latin typeface="Times New Roman" panose="02020603050405020304" pitchFamily="18" charset="0"/>
              </a:rPr>
              <a:t>引导的是表语从句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zh-CN" altLang="zh-CN">
                <a:latin typeface="Times New Roman" panose="02020603050405020304" pitchFamily="18" charset="0"/>
              </a:rPr>
              <a:t>意为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这就是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</a:rPr>
              <a:t>……</a:t>
            </a:r>
            <a:r>
              <a:rPr lang="zh-CN" altLang="zh-CN">
                <a:latin typeface="Times New Roman" panose="02020603050405020304" pitchFamily="18" charset="0"/>
              </a:rPr>
              <a:t>的原因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</a:rPr>
              <a:t>”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why</a:t>
            </a:r>
            <a:r>
              <a:rPr lang="zh-CN" altLang="zh-CN">
                <a:latin typeface="Times New Roman" panose="02020603050405020304" pitchFamily="18" charset="0"/>
              </a:rPr>
              <a:t>引导的表语从句表示结果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【用法总结】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(1)“This is why...”</a:t>
            </a:r>
            <a:r>
              <a:rPr lang="zh-CN" altLang="zh-CN">
                <a:latin typeface="Times New Roman" panose="02020603050405020304" pitchFamily="18" charset="0"/>
              </a:rPr>
              <a:t>有时也用</a:t>
            </a:r>
            <a:r>
              <a:rPr lang="en-US" altLang="zh-CN">
                <a:latin typeface="Times New Roman" panose="02020603050405020304" pitchFamily="18" charset="0"/>
              </a:rPr>
              <a:t>“That is why...”</a:t>
            </a:r>
            <a:r>
              <a:rPr lang="zh-CN" altLang="zh-CN">
                <a:latin typeface="Times New Roman" panose="02020603050405020304" pitchFamily="18" charset="0"/>
              </a:rPr>
              <a:t>表达。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 b="1">
                <a:latin typeface="Times New Roman" panose="02020603050405020304" pitchFamily="18" charset="0"/>
              </a:rPr>
              <a:t>That’s why</a:t>
            </a:r>
            <a:r>
              <a:rPr lang="en-US" altLang="zh-CN">
                <a:latin typeface="Times New Roman" panose="02020603050405020304" pitchFamily="18" charset="0"/>
              </a:rPr>
              <a:t> I must trust you to keep this secret.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那就是我必须得相信你会保守这个秘密的原因。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383382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(2)This/That is because...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那是因为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，为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because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引导的表语从句，表示原因。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This is because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plants can make food from air, water and sunlight.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这是因为植物可以从空气、水和阳光中制造食物。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这就是我们取得如此大的进步的原因。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那是因为我太在乎你了！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841" y="1977629"/>
            <a:ext cx="37805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This is why we made so great progress.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9841" y="2795588"/>
            <a:ext cx="41139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 is because I care too much about you!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359569" y="89773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en-US" altLang="zh-CN" kern="100" dirty="0">
              <a:latin typeface="Times New Roman" panose="02020603050405020304"/>
              <a:cs typeface="Times New Roman" panose="020206030504050203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1980s and 1990s were bad times for the Tibetan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antelope.The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population dropped by more than 50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percent.Hunters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shooting antelopes to make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profits.Their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habitats were becoming smaller as new roads and railways were built.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order to save this species from extinction, the Chinese government placed it under national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protection.Zhaxi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other volunteers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watched over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antelopes day and night to keep them safe from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attacks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.Bridges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gates were added to let the antelopes move easily and keep them safe from cars and trains.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355997" y="789385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measures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effective.The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antelope population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recovered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in June 2015, the Tibetan antelope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removed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the endangered species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list.The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government, however, does not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intend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stop the protection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programmes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since the threats to the Tibetan antelope have not yet disappeared.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the evening, I drink a cup of tea and watch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stars.I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think about the antelopes and what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told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me.Much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being done to protect wildlife, but if we really want to save the planet, we must change our way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life.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Only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learn to exist in harmony with nature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 we stop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wildlife and to our planet.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359569" y="78938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395288" y="1250156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中国政府十分重视藏羚羊等野生生物的保护工作。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1981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年中国加入《濒危野生动植物种国际贸易公约》。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1988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年《中华人民共和国野生动物保护法》颁布后，由中国国务院随即批准发布的《国家重点保护野生动物名录》将藏羚羊确定为国家一级保护野生动物，严禁非法猎捕。截止到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2005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年底，青海可可西里国家级自然保护区和周边藏羚羊种群数量已从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1998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年的不足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万只恢复到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万多只；西藏的藏羚羊种群数量已经从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1999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万只恢复到目前近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万只；新疆境内现有藏羚羊约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至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万只。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5.attack </a:t>
            </a:r>
            <a:r>
              <a:rPr lang="en-US" altLang="zh-CN" b="1" i="1" kern="100" dirty="0" err="1">
                <a:latin typeface="Times New Roman" panose="02020603050405020304"/>
              </a:rPr>
              <a:t>n</a:t>
            </a:r>
            <a:r>
              <a:rPr lang="en-US" altLang="zh-CN" b="1" kern="100" dirty="0" err="1">
                <a:latin typeface="Times New Roman" panose="02020603050405020304"/>
              </a:rPr>
              <a:t>.&amp;</a:t>
            </a:r>
            <a:r>
              <a:rPr lang="en-US" altLang="zh-CN" b="1" i="1" kern="100" dirty="0" err="1">
                <a:latin typeface="Times New Roman" panose="02020603050405020304"/>
              </a:rPr>
              <a:t>v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攻击；抨击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attack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man died of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heart attack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is caused by his lifestyle.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这名男子死于由他的生活方式引起的心脏病。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an animal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 attack,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can run away or fight back.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当动物受到攻击时，它会逃跑或还击。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go there alone after dark, you might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attacked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or robbed.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如果你天黑后一个人去那里，可能会被攻击或抢劫。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heart attack/disease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受到攻击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be/get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被攻击；被袭击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8710" y="1545432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心脏病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2488" y="2001442"/>
            <a:ext cx="12734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under attack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14488" y="2421732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attacked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05991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5538" name="矩形 11"/>
          <p:cNvSpPr>
            <a:spLocks noChangeArrowheads="1"/>
          </p:cNvSpPr>
          <p:nvPr/>
        </p:nvSpPr>
        <p:spPr bwMode="auto">
          <a:xfrm>
            <a:off x="347663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</a:t>
            </a: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Even plants can run a fever, especially when they’re ____________ attack by insects or disease.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(2)</a:t>
            </a: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If someone ____________________________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患了心脏病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), his heart begins to beat irregularly or stops completely.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Travelling to forests can also be dangerous as people have to face the risk of _____________________________________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被动物攻击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51922" y="1524001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under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03898" y="2734867"/>
            <a:ext cx="17350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a heart attack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08498" y="3977879"/>
            <a:ext cx="25430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being attacked by animals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47663" y="78938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medicine is an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有效的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cure for a headache.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6.He is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恢复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now.There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no need to call in a doctor.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7.The patient had to have one of his legs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去除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because of infection.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8.It is a big surprise to learn that you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打算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spend your winter holiday in China.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9.Drunk driving not only affects our everyday life, but may also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威胁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people’s lives.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10.As we all know, water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存在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three forms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solid, liquid and gas.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5804" y="854869"/>
            <a:ext cx="9422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effective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77541" y="1229917"/>
            <a:ext cx="11259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recovering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94597" y="1685926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removed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77916" y="2094310"/>
            <a:ext cx="7155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67537" y="2908698"/>
            <a:ext cx="8822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threaten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39679" y="3737373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exists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6.recover 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恢复；康复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找回；寻回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recovery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康复；恢复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recover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He’s now fully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recovered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stroke.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他现已从中风病中完全康复了。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nearly fell but managed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recover myself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我差一点倒下，但最后还是站稳了脚跟。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the delight of his proud parents, he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made a full recovery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令他自豪的父母高兴的是，他已经完全康复了。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recover 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　从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中康复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recover oneself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站稳；静下心来；恢复过来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make a full recovery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全面康复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5229" y="1564482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20279" y="82272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55997" y="1254919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 girl recovered ____________ shock, she called 110.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seemed upset but quickly recovered ____________ (her).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medicine is quite beneficial to his ____________ (recover) after the operation.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0647" y="1275160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24400" y="1697832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herself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82703" y="2116932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recovery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49530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7.remove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去除；移开；脱去；搬走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73730" name="矩形 11"/>
          <p:cNvSpPr>
            <a:spLocks noChangeArrowheads="1"/>
          </p:cNvSpPr>
          <p:nvPr/>
        </p:nvSpPr>
        <p:spPr bwMode="auto">
          <a:xfrm>
            <a:off x="454819" y="927498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合作探究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体会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remove</a:t>
            </a:r>
            <a:r>
              <a:rPr lang="zh-CN" altLang="zh-CN">
                <a:latin typeface="Times New Roman" panose="02020603050405020304" pitchFamily="18" charset="0"/>
              </a:rPr>
              <a:t>的用法和意义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Remove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the old wallpaper and fill any holes in the walls.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撕下旧墙纸，把墙上的洞都填平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As soon as the cake is done,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remove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it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from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the oven.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蛋糕一烤好，立即把它从烤箱中取出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Our office has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removed to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Shanghai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from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Beijing.</a:t>
            </a:r>
            <a:r>
              <a:rPr lang="zh-CN" altLang="zh-CN">
                <a:latin typeface="Times New Roman" panose="02020603050405020304" pitchFamily="18" charset="0"/>
              </a:rPr>
              <a:t>我们的办公室已从北京迁到上海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自主发现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remove ____________</a:t>
            </a:r>
            <a:r>
              <a:rPr lang="zh-CN" altLang="zh-CN">
                <a:latin typeface="Times New Roman" panose="02020603050405020304" pitchFamily="18" charset="0"/>
              </a:rPr>
              <a:t>　从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</a:rPr>
              <a:t>中移开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zh-CN">
                <a:latin typeface="Times New Roman" panose="02020603050405020304" pitchFamily="18" charset="0"/>
              </a:rPr>
              <a:t>搬走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zh-CN">
                <a:latin typeface="Times New Roman" panose="02020603050405020304" pitchFamily="18" charset="0"/>
              </a:rPr>
              <a:t>去除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remove ____________...from...  </a:t>
            </a:r>
            <a:r>
              <a:rPr lang="zh-CN" altLang="zh-CN">
                <a:latin typeface="Times New Roman" panose="02020603050405020304" pitchFamily="18" charset="0"/>
              </a:rPr>
              <a:t>从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</a:rPr>
              <a:t>搬到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5229" y="3845719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15716" y="4277917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28613" y="89654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29804" y="1362075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have decided to remove ____________ a warm climate.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fat and salt are removed ____________ food, the food tastes as if it is missing something.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6675" y="1383507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90975" y="1824038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8.intend 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.&amp;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打算；计划；想要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intention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打算；意图；目的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intend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intend to take/taking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full advantage of this trip to buy the things we need.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我打算充分利用这次旅行来购买我们所需的物品。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book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intended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general readers.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这本书是为一般读者而写的。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school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intended to remove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bad effect brought by the lab explosion.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学校打算消除由实验室爆炸带来的不良影响。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intended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专为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而设计的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intended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打算做某事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intend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打算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计划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想要做某事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2903" y="1565673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50281" y="1997869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87091" y="2411017"/>
            <a:ext cx="11964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doing/to do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05991" y="7822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50044" y="121443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looked carefully at the text and realized that it was intended ____________ women who lived in the countryside.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Jack came to China with the ____________ (intend) of realizing his dream.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had intended _____________________________________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it rained.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他本打算周天去看望祖父母的，但是那天下雨了。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56835" y="1683544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92104" y="2506267"/>
            <a:ext cx="9592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intention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47963" y="3287317"/>
            <a:ext cx="33893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visit his grandparents on Sunday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9.threat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威胁；恐吓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threaten 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威胁；危及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threaten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all have been aware that there are too many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environment.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我们都已经意识到环境面临着太多的威胁。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robber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threatened the girl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knife.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劫匪用刀威胁那个女孩。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escaped prisoner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threatened to blow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tallest building in the city.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那个逃犯威胁要炸毁这座城市的最高大楼。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Over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200 years ago, Chengdu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threatened by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frequent floods.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2 200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多年前，成都经常遭受洪水的威胁。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844154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(a) threat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的威胁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threaten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用某物威胁某人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threaten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威胁要做某事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threatened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受到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的威胁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1700" y="1275160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9085" y="1739504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95475" y="2116932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40794" y="2507457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01229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5997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1.It is convenient for parents to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监督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their children’s net activities.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worked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日日夜夜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hoping to earn more money for his family.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3.His writing is so confusing that it’s hard to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what it is that he’s trying to express.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4.To protect our environment and live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animals is every citizen’s duty.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5.He put up a picture of Yao Ming beside the bed to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提醒自己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his own dream.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7847" y="1103710"/>
            <a:ext cx="11580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watch over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00238" y="1500188"/>
            <a:ext cx="13952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day and night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10150" y="1943101"/>
            <a:ext cx="9912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out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96941" y="2733676"/>
            <a:ext cx="16645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harmony with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57825" y="3587354"/>
            <a:ext cx="17927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remind himself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17897" y="85486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41710" y="1341835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no doubt that these unsafe foods ______________ (threaten) the public safety.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David threatened ____________(report) his neighbor to the police if the damages were not paid.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threats ____________ the health of astronauts in space are very different from those on earth.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0266" y="1371601"/>
            <a:ext cx="15170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threatening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9363" y="1781175"/>
            <a:ext cx="9271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report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91954" y="260389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4774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10.watch over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保护；照顾；监督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90114" name="矩形 11"/>
          <p:cNvSpPr>
            <a:spLocks noChangeArrowheads="1"/>
          </p:cNvSpPr>
          <p:nvPr/>
        </p:nvSpPr>
        <p:spPr bwMode="auto">
          <a:xfrm>
            <a:off x="454819" y="909638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He can </a:t>
            </a:r>
            <a:r>
              <a:rPr lang="en-US" altLang="zh-CN" b="1">
                <a:latin typeface="Times New Roman" panose="02020603050405020304" pitchFamily="18" charset="0"/>
              </a:rPr>
              <a:t>watch over</a:t>
            </a:r>
            <a:r>
              <a:rPr lang="en-US" altLang="zh-CN">
                <a:latin typeface="Times New Roman" panose="02020603050405020304" pitchFamily="18" charset="0"/>
              </a:rPr>
              <a:t> you as you sleep.</a:t>
            </a:r>
            <a:r>
              <a:rPr lang="zh-CN" altLang="zh-CN">
                <a:latin typeface="Times New Roman" panose="02020603050405020304" pitchFamily="18" charset="0"/>
              </a:rPr>
              <a:t>你睡觉时他可以保护你。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watch 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当心；提防；密切关注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watch out for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当心；提防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keep a close watch on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密切注视或看守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Please </a:t>
            </a:r>
            <a:r>
              <a:rPr lang="en-US" altLang="zh-CN" b="1">
                <a:latin typeface="Times New Roman" panose="02020603050405020304" pitchFamily="18" charset="0"/>
              </a:rPr>
              <a:t>watch out</a:t>
            </a:r>
            <a:r>
              <a:rPr lang="en-US" altLang="zh-CN">
                <a:latin typeface="Times New Roman" panose="02020603050405020304" pitchFamily="18" charset="0"/>
              </a:rPr>
              <a:t> when crossing the dangerous cross.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通过危险的交叉路口时要小心。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③</a:t>
            </a:r>
            <a:r>
              <a:rPr lang="en-US" altLang="zh-CN">
                <a:latin typeface="Times New Roman" panose="02020603050405020304" pitchFamily="18" charset="0"/>
              </a:rPr>
              <a:t>Do </a:t>
            </a:r>
            <a:r>
              <a:rPr lang="en-US" altLang="zh-CN" b="1">
                <a:latin typeface="Times New Roman" panose="02020603050405020304" pitchFamily="18" charset="0"/>
              </a:rPr>
              <a:t>watch out for</a:t>
            </a:r>
            <a:r>
              <a:rPr lang="en-US" altLang="zh-CN">
                <a:latin typeface="Times New Roman" panose="02020603050405020304" pitchFamily="18" charset="0"/>
              </a:rPr>
              <a:t> cars when crossing roads.</a:t>
            </a:r>
            <a:r>
              <a:rPr lang="zh-CN" altLang="zh-CN">
                <a:latin typeface="Times New Roman" panose="02020603050405020304" pitchFamily="18" charset="0"/>
              </a:rPr>
              <a:t>过马路时当心汽车。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④</a:t>
            </a:r>
            <a:r>
              <a:rPr lang="en-US" altLang="zh-CN">
                <a:latin typeface="Times New Roman" panose="02020603050405020304" pitchFamily="18" charset="0"/>
              </a:rPr>
              <a:t>Please </a:t>
            </a:r>
            <a:r>
              <a:rPr lang="en-US" altLang="zh-CN" b="1">
                <a:latin typeface="Times New Roman" panose="02020603050405020304" pitchFamily="18" charset="0"/>
              </a:rPr>
              <a:t>keep a close watch on</a:t>
            </a:r>
            <a:r>
              <a:rPr lang="en-US" altLang="zh-CN">
                <a:latin typeface="Times New Roman" panose="02020603050405020304" pitchFamily="18" charset="0"/>
              </a:rPr>
              <a:t> that man.</a:t>
            </a:r>
            <a:r>
              <a:rPr lang="zh-CN" altLang="zh-CN">
                <a:latin typeface="Times New Roman" panose="02020603050405020304" pitchFamily="18" charset="0"/>
              </a:rPr>
              <a:t>请密切注视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zh-CN">
                <a:latin typeface="Times New Roman" panose="02020603050405020304" pitchFamily="18" charset="0"/>
              </a:rPr>
              <a:t>严密监视那个人。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01229" y="84296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55997" y="1306116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介、副词填空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officer ordered to keep a close watch ____________ everything that happened on the island.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Watch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Anyone who is caught smoking here will be fined.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同义替换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was this mother’s duty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watch over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_____________________) the children.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7301" y="1762126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21644" y="2583657"/>
            <a:ext cx="4334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out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23222" y="3412332"/>
            <a:ext cx="21711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take care of/look after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3" y="673894"/>
            <a:ext cx="863203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11.Only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learn to exist in harmony with nature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 we stop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a threat to wildlife and to our planet.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只有当我们学会与自然和谐共存，我们才会停止成为野生生物和我们星球的威胁。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94210" name="矩形 11"/>
          <p:cNvSpPr>
            <a:spLocks noChangeArrowheads="1"/>
          </p:cNvSpPr>
          <p:nvPr/>
        </p:nvSpPr>
        <p:spPr bwMode="auto">
          <a:xfrm>
            <a:off x="454819" y="193714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【句式解读】　</a:t>
            </a:r>
            <a:r>
              <a:rPr lang="zh-CN" altLang="zh-CN">
                <a:latin typeface="Times New Roman" panose="02020603050405020304" pitchFamily="18" charset="0"/>
              </a:rPr>
              <a:t>句中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Only when...can we stop...</a:t>
            </a:r>
            <a:r>
              <a:rPr lang="zh-CN" altLang="zh-CN">
                <a:latin typeface="Times New Roman" panose="02020603050405020304" pitchFamily="18" charset="0"/>
              </a:rPr>
              <a:t>是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</a:rPr>
              <a:t>“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only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zh-CN" altLang="zh-CN">
                <a:latin typeface="Times New Roman" panose="02020603050405020304" pitchFamily="18" charset="0"/>
              </a:rPr>
              <a:t>状语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位于句首的倒装句式。</a:t>
            </a: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【用法总结】</a:t>
            </a:r>
            <a:r>
              <a:rPr lang="zh-CN" altLang="zh-CN">
                <a:latin typeface="Times New Roman" panose="02020603050405020304" pitchFamily="18" charset="0"/>
              </a:rPr>
              <a:t>　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en-US" altLang="zh-CN">
                <a:latin typeface="Times New Roman" panose="02020603050405020304" pitchFamily="18" charset="0"/>
              </a:rPr>
              <a:t>only</a:t>
            </a:r>
            <a:r>
              <a:rPr lang="zh-CN" altLang="zh-CN">
                <a:latin typeface="Times New Roman" panose="02020603050405020304" pitchFamily="18" charset="0"/>
              </a:rPr>
              <a:t>＋状语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位于句首的倒装句式有以下几种情形：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en-US" altLang="zh-CN">
                <a:latin typeface="Times New Roman" panose="02020603050405020304" pitchFamily="18" charset="0"/>
              </a:rPr>
              <a:t>only</a:t>
            </a:r>
            <a:r>
              <a:rPr lang="zh-CN" altLang="zh-CN">
                <a:latin typeface="Times New Roman" panose="02020603050405020304" pitchFamily="18" charset="0"/>
              </a:rPr>
              <a:t>＋副词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位于句首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 b="1">
                <a:latin typeface="Times New Roman" panose="02020603050405020304" pitchFamily="18" charset="0"/>
              </a:rPr>
              <a:t>Only then did I realize</a:t>
            </a:r>
            <a:r>
              <a:rPr lang="en-US" altLang="zh-CN">
                <a:latin typeface="Times New Roman" panose="02020603050405020304" pitchFamily="18" charset="0"/>
              </a:rPr>
              <a:t> that I was wrong.</a:t>
            </a:r>
            <a:r>
              <a:rPr lang="zh-CN" altLang="zh-CN">
                <a:latin typeface="Times New Roman" panose="02020603050405020304" pitchFamily="18" charset="0"/>
              </a:rPr>
              <a:t>只是那时我才意识到是我错了。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59569" y="477441"/>
            <a:ext cx="84284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＋介词短语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位于句首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Only in this way are 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able to finish the work on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只有这样你才能按时完成这项工作。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＋状语从句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位于句首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Only after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mother came to help her for the first few months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allowed to begin her project.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几个月来只有在她妈妈来帮助她的时候，她才被允许开始她的计划。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＋名词或代词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位于句首时，句子通常不用倒装。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 a few mistakes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 made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maths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他在数学考试中只犯了几个错误。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69094" y="582216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59569" y="1014413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Only through a lot of practice _________________________________well.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只有通过大量的练习，我们才能学好一门外语。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Only five girl students in our class 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我们班只有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名女生没通过体育测试。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只有在我努力学习时，我才觉得我过得充实。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4282" y="1451373"/>
            <a:ext cx="30816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can we learn a foreign language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74369" y="2302669"/>
            <a:ext cx="17094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failed the PE test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21494" y="3921919"/>
            <a:ext cx="50501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Only when I study hard do I feel that I live a full life.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70272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320279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1.This is </a:t>
            </a:r>
            <a:r>
              <a:rPr lang="en-US" altLang="zh-CN" b="1" dirty="0">
                <a:latin typeface="Times New Roman" panose="02020603050405020304" pitchFamily="18" charset="0"/>
              </a:rPr>
              <a:t>why we’re here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en-US" altLang="zh-CN" dirty="0">
                <a:latin typeface="Times New Roman" panose="02020603050405020304" pitchFamily="18" charset="0"/>
              </a:rPr>
              <a:t>to observe Tibetan antelopes.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这就是我们来这里的原因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——</a:t>
            </a:r>
            <a:r>
              <a:rPr lang="zh-CN" altLang="zh-CN" dirty="0">
                <a:latin typeface="Times New Roman" panose="02020603050405020304" pitchFamily="18" charset="0"/>
              </a:rPr>
              <a:t>观察藏羚羊。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这就是我想找一个母语是英语的寄宿家庭的原因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________________________________________ a host family who are native English.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2.They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are being hunted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illegally, for their valuable fur.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它们因为珍贵的皮毛而正在被非法猎杀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一项调查正在进行，以找出今天的年轻人最喜欢什么。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_______________________________________ what today’s young people enjoy most.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2112" y="2356248"/>
            <a:ext cx="24789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That’s why I want to find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2735" y="3995738"/>
            <a:ext cx="37741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survey is being conducted to find 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Only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learn to exist in harmony with nature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 we stop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a threat to wildlife and to our planet.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828800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只有当我们学会与自然和谐相处时，我们才能停止对野生生物和地球的威胁。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只有当他看到这幅画时，他才能决定这幅画是否值得买。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 whether the painting is worth buying.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078" y="2680098"/>
            <a:ext cx="434477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Only when he sees the painting can he decide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1"/>
          <p:cNvSpPr>
            <a:spLocks noChangeArrowheads="1"/>
          </p:cNvSpPr>
          <p:nvPr/>
        </p:nvSpPr>
        <p:spPr bwMode="auto">
          <a:xfrm>
            <a:off x="409575" y="83224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语境串记多义词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64344" y="1264444"/>
            <a:ext cx="8209360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reserve, 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lots of animal species are reserved very well, and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reserve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food for rare animals is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guaranteed.If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you come to pay a visit, you must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reserve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ticket.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该保护区内许多动物物种被保存得很好，而且为珍稀动物储藏的食物是有保证的。如果你要来参观，你必须预订门票。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 people who live on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plain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are usually very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plain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in character, and they live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plain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life in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plain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这些生活在平原上的人们通常在性格上很直率，而且他们以一种简单明了的方式过着平凡的生活。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5225" y="528638"/>
            <a:ext cx="472679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4114800" y="411956"/>
            <a:ext cx="8239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3.When George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observed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the flowers, other villagers were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observing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their Flower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Festival.They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all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observed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a habit of sending beautiful flowers to their loved ones.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当乔治观察这些花时，其他村民在庆祝他们的花节。他们都遵守着一个习惯，送美丽的花给他们所爱的人。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1"/>
          <p:cNvSpPr>
            <a:spLocks noChangeArrowheads="1"/>
          </p:cNvSpPr>
          <p:nvPr/>
        </p:nvSpPr>
        <p:spPr bwMode="auto">
          <a:xfrm>
            <a:off x="251222" y="9322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454819" y="1364456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1.This/That is why...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why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引导表语从句。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＋过去分词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，进行时的被动语态。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only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＋状语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位于句首的倒装句式。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2374</Words>
  <Application>Microsoft Office PowerPoint</Application>
  <PresentationFormat>全屏显示(16:9)</PresentationFormat>
  <Paragraphs>365</Paragraphs>
  <Slides>46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B757812A1D5F4DCF95473EB3B007EA18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