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2" r:id="rId2"/>
    <p:sldId id="257" r:id="rId3"/>
    <p:sldId id="274" r:id="rId4"/>
    <p:sldId id="260" r:id="rId5"/>
    <p:sldId id="261" r:id="rId6"/>
    <p:sldId id="286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5" r:id="rId15"/>
    <p:sldId id="273" r:id="rId16"/>
    <p:sldId id="303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000220150908B15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6155" y="-85090"/>
            <a:ext cx="3048000" cy="304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1038638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Unit 4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I used to be afraid of the dark.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Section A  (第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课时)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83466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713105" y="1911350"/>
          <a:ext cx="7674610" cy="409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构成或意义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例句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6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构成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used to +</a:t>
                      </a: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动词原形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He used to play basketball after school.</a:t>
                      </a:r>
                    </a:p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他过去常常放学后打篮球。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用法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80"/>
                        </a:lnSpc>
                        <a:buNone/>
                      </a:pPr>
                      <a:r>
                        <a:rPr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表示过去的习惯动作或状态，现在已不再发生或不发生。其中to为不定式符号，后接动词原形。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He used to be a very poor man.</a:t>
                      </a:r>
                      <a:r>
                        <a:rPr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他过去是一个很穷的人。（暗指现在已经不穷了）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16255" y="772160"/>
            <a:ext cx="28289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【语法全解】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222250" y="889000"/>
          <a:ext cx="8700135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224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句型变化</a:t>
                      </a:r>
                      <a:endParaRPr sz="24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否定句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used not to,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usedn’t to 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或</a:t>
                      </a: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didn’t use to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She didn’t use to have long hair.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(=She usedn’t to have long hair.)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她以前不留长发。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一般</a:t>
                      </a:r>
                    </a:p>
                    <a:p>
                      <a:pPr algn="ctr"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疑问句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Did sb. use to ...?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Used sb. to ...?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</a:t>
                      </a: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Did you use to play the piano ?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=Used you to play the piano ?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  </a:t>
                      </a: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你过去经常弹钢琴吗？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反意</a:t>
                      </a:r>
                    </a:p>
                    <a:p>
                      <a:pPr algn="ctr"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疑问句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附加疑问部分可</a:t>
                      </a:r>
                      <a:r>
                        <a:rPr lang="zh-CN"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以</a:t>
                      </a: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用</a:t>
                      </a: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didn’t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或usedn’t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He used to drink,usedn’t he?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他过去常常喝酒，对吗？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He didn’t use to drink,did he?</a:t>
                      </a:r>
                    </a:p>
                    <a:p>
                      <a:pPr>
                        <a:lnSpc>
                          <a:spcPts val="32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他过去不经常喝酒，对吗？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114300" y="2427605"/>
          <a:ext cx="8910320" cy="318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3555">
                <a:tc rowSpan="2">
                  <a:txBody>
                    <a:bodyPr/>
                    <a:lstStyle/>
                    <a:p>
                      <a:pPr algn="ctr">
                        <a:lnSpc>
                          <a:spcPts val="33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相似短语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3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be / get / become used to doing sth.</a:t>
                      </a:r>
                    </a:p>
                    <a:p>
                      <a:pPr>
                        <a:lnSpc>
                          <a:spcPts val="33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意为“习惯做某事”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3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My grandfather is used to going for a walk after dinner.</a:t>
                      </a:r>
                    </a:p>
                    <a:p>
                      <a:pPr>
                        <a:lnSpc>
                          <a:spcPts val="3380"/>
                        </a:lnSpc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我爷爷习惯于晚饭后去散步。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3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be used to do sth.</a:t>
                      </a:r>
                    </a:p>
                    <a:p>
                      <a:pPr>
                        <a:lnSpc>
                          <a:spcPts val="33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意为“被用于做某事”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380"/>
                        </a:lnSpc>
                        <a:buNone/>
                      </a:pP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Wood can be used to make paper.</a:t>
                      </a:r>
                      <a:r>
                        <a:rPr sz="24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木头能用来造纸。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7320" y="1268095"/>
            <a:ext cx="8858885" cy="494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单项选择。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He used to ______ to school late,but now he doesn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t.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 A. go                  B. going                C. went               D. goes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He ______ practicing speaking English in the morning.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 A. used to         B. is used to          C. uses to          D. is using to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Lucy used to go to bed late,_____ she?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  A. didn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           B. doesn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             C. hadn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           D. isn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</a:t>
            </a:r>
          </a:p>
        </p:txBody>
      </p:sp>
      <p:sp>
        <p:nvSpPr>
          <p:cNvPr id="2" name="矩形 1"/>
          <p:cNvSpPr/>
          <p:nvPr/>
        </p:nvSpPr>
        <p:spPr>
          <a:xfrm>
            <a:off x="3012123" y="158115"/>
            <a:ext cx="346519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</a:rPr>
              <a:t>Exercise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845" y="1911350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4845" y="3361055"/>
            <a:ext cx="386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4845" y="4855845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9720" y="748030"/>
            <a:ext cx="8858885" cy="536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 —_______ new building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! I can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believe it.It ______ a poor village.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—Yes.Everything has changed here these years.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A. So many;used to be                     B. So much;is used to being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C. Too many;used to                         D. Too much;used to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5. Her son ______ Coke,but now he ______ milk.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A. used to drink;is used to drinking       B. used to drinking;drinks 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C. is used to drinking;used to drink      D.is used to drink;is drinking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7830" y="690245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7830" y="3994785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155" y="2519045"/>
            <a:ext cx="83851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Write a short passage about changes in your life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(at least five sentences)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</a:rPr>
              <a:t>Begin with: I used to ... ,but now I ...</a:t>
            </a:r>
          </a:p>
        </p:txBody>
      </p:sp>
      <p:sp>
        <p:nvSpPr>
          <p:cNvPr id="6" name="矩形 5"/>
          <p:cNvSpPr/>
          <p:nvPr/>
        </p:nvSpPr>
        <p:spPr>
          <a:xfrm>
            <a:off x="2109787" y="1075347"/>
            <a:ext cx="45510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5990" y="2509520"/>
            <a:ext cx="4732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265" y="1554480"/>
            <a:ext cx="8479155" cy="521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Talk about the past. You can use the following sentences.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310" y="3823335"/>
            <a:ext cx="1602105" cy="301625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293495" y="2499995"/>
            <a:ext cx="3474720" cy="1197610"/>
            <a:chOff x="1330" y="4000"/>
            <a:chExt cx="5472" cy="1886"/>
          </a:xfrm>
        </p:grpSpPr>
        <p:sp>
          <p:nvSpPr>
            <p:cNvPr id="6" name="云形标注 5"/>
            <p:cNvSpPr/>
            <p:nvPr/>
          </p:nvSpPr>
          <p:spPr>
            <a:xfrm>
              <a:off x="1330" y="4000"/>
              <a:ext cx="5472" cy="1887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68" y="4453"/>
              <a:ext cx="43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Did you use to ...?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1290" y="3584575"/>
            <a:ext cx="2039620" cy="323405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067300" y="2387600"/>
            <a:ext cx="2618740" cy="1395095"/>
            <a:chOff x="9229" y="3941"/>
            <a:chExt cx="4124" cy="2197"/>
          </a:xfrm>
        </p:grpSpPr>
        <p:sp>
          <p:nvSpPr>
            <p:cNvPr id="5" name="云形标注 4"/>
            <p:cNvSpPr/>
            <p:nvPr/>
          </p:nvSpPr>
          <p:spPr>
            <a:xfrm flipH="1">
              <a:off x="9229" y="3941"/>
              <a:ext cx="4124" cy="2197"/>
            </a:xfrm>
            <a:prstGeom prst="cloud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070" y="4230"/>
              <a:ext cx="288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Yes, I did.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/</a:t>
              </a:r>
            </a:p>
            <a:p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No,I didn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'</a:t>
              </a: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t.</a:t>
              </a:r>
            </a:p>
          </p:txBody>
        </p:sp>
      </p:grpSp>
      <p:sp>
        <p:nvSpPr>
          <p:cNvPr id="8" name="标题 1"/>
          <p:cNvSpPr>
            <a:spLocks noGrp="1"/>
          </p:cNvSpPr>
          <p:nvPr/>
        </p:nvSpPr>
        <p:spPr>
          <a:xfrm>
            <a:off x="2368550" y="319405"/>
            <a:ext cx="2870200" cy="1010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Warming up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310" y="3263265"/>
            <a:ext cx="1602105" cy="30162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03935" y="1732915"/>
            <a:ext cx="3264535" cy="1276985"/>
            <a:chOff x="1332" y="3942"/>
            <a:chExt cx="5141" cy="2011"/>
          </a:xfrm>
        </p:grpSpPr>
        <p:sp>
          <p:nvSpPr>
            <p:cNvPr id="6" name="云形标注 5"/>
            <p:cNvSpPr/>
            <p:nvPr/>
          </p:nvSpPr>
          <p:spPr>
            <a:xfrm>
              <a:off x="1332" y="3942"/>
              <a:ext cx="5141" cy="2011"/>
            </a:xfrm>
            <a:prstGeom prst="cloud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09" y="4213"/>
              <a:ext cx="406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You used to ...,</a:t>
              </a:r>
            </a:p>
            <a:p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didn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'</a:t>
              </a: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t you?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1290" y="3024505"/>
            <a:ext cx="2039620" cy="323405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41925" y="1639570"/>
            <a:ext cx="2618740" cy="1395095"/>
            <a:chOff x="9229" y="3941"/>
            <a:chExt cx="4124" cy="2197"/>
          </a:xfrm>
        </p:grpSpPr>
        <p:sp>
          <p:nvSpPr>
            <p:cNvPr id="5" name="云形标注 4"/>
            <p:cNvSpPr/>
            <p:nvPr/>
          </p:nvSpPr>
          <p:spPr>
            <a:xfrm flipH="1">
              <a:off x="9229" y="3941"/>
              <a:ext cx="4124" cy="2197"/>
            </a:xfrm>
            <a:prstGeom prst="cloud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070" y="4230"/>
              <a:ext cx="288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Yes, I did.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/</a:t>
              </a:r>
            </a:p>
            <a:p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No,I didn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'</a:t>
              </a:r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t.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70255" y="660400"/>
            <a:ext cx="3155315" cy="1284605"/>
            <a:chOff x="1213" y="1040"/>
            <a:chExt cx="4969" cy="2023"/>
          </a:xfrm>
        </p:grpSpPr>
        <p:sp>
          <p:nvSpPr>
            <p:cNvPr id="6" name="椭圆 5"/>
            <p:cNvSpPr/>
            <p:nvPr/>
          </p:nvSpPr>
          <p:spPr>
            <a:xfrm>
              <a:off x="1312" y="1053"/>
              <a:ext cx="4871" cy="201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13" y="1040"/>
              <a:ext cx="4828" cy="18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70" y="1184"/>
              <a:ext cx="3647" cy="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7030A0"/>
                  </a:solidFill>
                  <a:latin typeface="Times New Roman" panose="02020603050405020304" charset="0"/>
                </a:rPr>
                <a:t>Grammar</a:t>
              </a:r>
            </a:p>
            <a:p>
              <a:pPr algn="ctr"/>
              <a:r>
                <a:rPr lang="en-US" altLang="zh-CN" sz="3200" b="1" dirty="0">
                  <a:solidFill>
                    <a:srgbClr val="7030A0"/>
                  </a:solidFill>
                  <a:latin typeface="Times New Roman" panose="02020603050405020304" charset="0"/>
                </a:rPr>
                <a:t>Focus</a:t>
              </a:r>
            </a:p>
          </p:txBody>
        </p:sp>
      </p:grpSp>
      <p:graphicFrame>
        <p:nvGraphicFramePr>
          <p:cNvPr id="14" name="表格 13"/>
          <p:cNvGraphicFramePr/>
          <p:nvPr/>
        </p:nvGraphicFramePr>
        <p:xfrm>
          <a:off x="163195" y="2954655"/>
          <a:ext cx="8833485" cy="266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 used to be short.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 didn’t use to be popular in school.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Paula used to be really quiet.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She didn’t use to like tests.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You used to be short, didn’t you?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Yes, I did. / No, I didn’t.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Did he use to wear glasses?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Yes, he did. / No, he didn’t.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69595" y="1930400"/>
            <a:ext cx="8160385" cy="3355340"/>
            <a:chOff x="716" y="2180"/>
            <a:chExt cx="13327" cy="5284"/>
          </a:xfrm>
        </p:grpSpPr>
        <p:sp>
          <p:nvSpPr>
            <p:cNvPr id="15" name="文本框 14"/>
            <p:cNvSpPr txBox="1"/>
            <p:nvPr/>
          </p:nvSpPr>
          <p:spPr>
            <a:xfrm>
              <a:off x="716" y="2180"/>
              <a:ext cx="13327" cy="4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80"/>
                </a:lnSpc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1. Grace / watch a lot of TV / watch a lot of movies</a:t>
              </a:r>
            </a:p>
            <a:p>
              <a:pPr>
                <a:lnSpc>
                  <a:spcPts val="3580"/>
                </a:lnSpc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   </a:t>
              </a:r>
              <a:r>
                <a:rPr lang="zh-CN" altLang="en-US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Grace used to watch a lot of TV. She didn</a:t>
              </a:r>
              <a:r>
                <a:rPr lang="en-US" altLang="zh-CN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'</a:t>
              </a:r>
              <a:r>
                <a:rPr lang="zh-CN" altLang="en-US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t use t</a:t>
              </a:r>
              <a:r>
                <a:rPr lang="en-US" altLang="zh-CN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o 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 </a:t>
              </a:r>
            </a:p>
            <a:p>
              <a:pPr>
                <a:lnSpc>
                  <a:spcPts val="3580"/>
                </a:lnSpc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   </a:t>
              </a:r>
              <a:r>
                <a:rPr lang="zh-CN" altLang="en-US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watch a lot of m</a:t>
              </a:r>
              <a:r>
                <a:rPr lang="en-US" altLang="zh-CN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o</a:t>
              </a:r>
              <a:r>
                <a:rPr lang="zh-CN" altLang="en-US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vies.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 </a:t>
              </a:r>
            </a:p>
            <a:p>
              <a:pPr>
                <a:lnSpc>
                  <a:spcPts val="4080"/>
                </a:lnSpc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2. 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m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y mom / have curly hair / have straight hair </a:t>
              </a:r>
            </a:p>
            <a:p>
              <a:pPr>
                <a:lnSpc>
                  <a:spcPts val="4080"/>
                </a:lnSpc>
              </a:pPr>
              <a:r>
                <a:rPr lang="en-US" altLang="zh-CN" sz="2400" u="sng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     </a:t>
              </a:r>
            </a:p>
            <a:p>
              <a:pPr>
                <a:lnSpc>
                  <a:spcPts val="4080"/>
                </a:lnSpc>
              </a:pPr>
              <a:endParaRPr lang="en-US" altLang="zh-CN" sz="2400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439" y="6304"/>
              <a:ext cx="11525" cy="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437" y="7444"/>
              <a:ext cx="11525" cy="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935990" y="4126230"/>
            <a:ext cx="70281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My mom used to have curly hair.She didn't use to </a:t>
            </a:r>
          </a:p>
          <a:p>
            <a:endParaRPr lang="en-US" altLang="zh-CN" sz="2400">
              <a:solidFill>
                <a:srgbClr val="FF0000"/>
              </a:solidFill>
              <a:latin typeface="Times New Roman" panose="02020603050405020304" charset="0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have straight hair.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75740" y="586105"/>
            <a:ext cx="697039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Write sentences about the past using </a:t>
            </a:r>
            <a:r>
              <a:rPr lang="en-US" altLang="zh-CN" sz="2800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used to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.</a:t>
            </a:r>
          </a:p>
        </p:txBody>
      </p:sp>
      <p:sp>
        <p:nvSpPr>
          <p:cNvPr id="12" name=" 213"/>
          <p:cNvSpPr/>
          <p:nvPr/>
        </p:nvSpPr>
        <p:spPr>
          <a:xfrm>
            <a:off x="758190" y="74612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4a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69595" y="1460500"/>
            <a:ext cx="8160385" cy="4434840"/>
            <a:chOff x="716" y="2180"/>
            <a:chExt cx="13327" cy="6984"/>
          </a:xfrm>
        </p:grpSpPr>
        <p:sp>
          <p:nvSpPr>
            <p:cNvPr id="15" name="文本框 14"/>
            <p:cNvSpPr txBox="1"/>
            <p:nvPr/>
          </p:nvSpPr>
          <p:spPr>
            <a:xfrm>
              <a:off x="716" y="2180"/>
              <a:ext cx="13327" cy="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80"/>
                </a:lnSpc>
              </a:pP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3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. Jerry / read books on European history / read books on </a:t>
              </a:r>
            </a:p>
            <a:p>
              <a:pPr>
                <a:lnSpc>
                  <a:spcPts val="4080"/>
                </a:lnSpc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    African culture </a:t>
              </a:r>
            </a:p>
            <a:p>
              <a:pPr>
                <a:lnSpc>
                  <a:spcPts val="4080"/>
                </a:lnSpc>
              </a:pP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endParaRPr>
            </a:p>
            <a:p>
              <a:pPr>
                <a:lnSpc>
                  <a:spcPts val="4080"/>
                </a:lnSpc>
              </a:pP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endParaRPr>
            </a:p>
            <a:p>
              <a:pPr>
                <a:lnSpc>
                  <a:spcPts val="4080"/>
                </a:lnSpc>
              </a:pP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endParaRPr>
            </a:p>
            <a:p>
              <a:pPr>
                <a:lnSpc>
                  <a:spcPts val="4080"/>
                </a:lnSpc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4. Sandy / teach British English / teach American English</a:t>
              </a:r>
            </a:p>
            <a:p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endParaRPr>
            </a:p>
            <a:p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1439" y="4644"/>
              <a:ext cx="11525" cy="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437" y="8004"/>
              <a:ext cx="11525" cy="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377" y="9144"/>
              <a:ext cx="11525" cy="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937260" y="2624455"/>
            <a:ext cx="731710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Jerry used to read books on European history. He </a:t>
            </a:r>
          </a:p>
          <a:p>
            <a:endParaRPr lang="en-US" altLang="zh-CN" sz="2400">
              <a:solidFill>
                <a:srgbClr val="FF0000"/>
              </a:solidFill>
              <a:latin typeface="Times New Roman" panose="02020603050405020304" charset="0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didn't use to read books on African culture.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7890" y="4732020"/>
            <a:ext cx="754189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Sandy used to teach British English.She didn't use to</a:t>
            </a:r>
          </a:p>
          <a:p>
            <a:endParaRPr lang="en-US" altLang="zh-CN" sz="2400">
              <a:solidFill>
                <a:srgbClr val="FF0000"/>
              </a:solidFill>
              <a:latin typeface="Times New Roman" panose="02020603050405020304" charset="0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teach American English.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12302" y="3723640"/>
            <a:ext cx="7056985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294005" y="1719580"/>
          <a:ext cx="8555355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8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dirty="0">
                          <a:solidFill>
                            <a:schemeClr val="accent5"/>
                          </a:solidFill>
                          <a:latin typeface="Times New Roman" panose="02020603050405020304" charset="0"/>
                        </a:rPr>
                        <a:t>Five years ago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charset="0"/>
                        </a:rPr>
                        <a:t>Now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didn’t eat a lot of vegetables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loves carrots and tomatoes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listened to pop music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enjoys country music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watched scary movies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hates scary movies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didn’t read a lot of books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reads at least six books a year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7780"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charset="0"/>
                        </a:rPr>
                        <a:t>e.g. Emily didn’t use to eat a lot of vegetables, but now </a:t>
                      </a:r>
                    </a:p>
                    <a:p>
                      <a:pPr font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charset="0"/>
                        </a:rPr>
                        <a:t>       she loves carrots and tomatoes.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98575" y="351155"/>
            <a:ext cx="6878320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Look at the information and write sentences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about Emily. </a:t>
            </a:r>
          </a:p>
        </p:txBody>
      </p:sp>
      <p:sp>
        <p:nvSpPr>
          <p:cNvPr id="12" name=" 213"/>
          <p:cNvSpPr/>
          <p:nvPr/>
        </p:nvSpPr>
        <p:spPr>
          <a:xfrm>
            <a:off x="591820" y="77406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4b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17780" y="1652270"/>
          <a:ext cx="9135110" cy="519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24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Me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My partner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3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 used to be afraid of ...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I'm still afraid of ...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My partner </a:t>
                      </a: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sym typeface="+mn-ea"/>
                        </a:rPr>
                        <a:t>used to be afraid of ...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  <a:sym typeface="+mn-ea"/>
                        </a:rPr>
                        <a:t>My partner is still afraid of ...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the dark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being alone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1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flying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high places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charset="0"/>
                        </a:rPr>
                        <a:t>giving a speech in public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latin typeface="Times New Roman" panose="0202060305040502030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2117090"/>
            <a:ext cx="2903220" cy="15957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82090" y="122555"/>
            <a:ext cx="76708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Which of these things did you use to be afraid of? Which ones are you still afraid of? Check the boxes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and then ask your partner. </a:t>
            </a:r>
          </a:p>
        </p:txBody>
      </p:sp>
      <p:sp>
        <p:nvSpPr>
          <p:cNvPr id="12" name=" 213"/>
          <p:cNvSpPr/>
          <p:nvPr/>
        </p:nvSpPr>
        <p:spPr>
          <a:xfrm>
            <a:off x="788670" y="35877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4c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8975" y="1116330"/>
            <a:ext cx="8108315" cy="486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</a:rPr>
              <a:t>used to </a:t>
            </a:r>
            <a:r>
              <a:rPr sz="2400" dirty="0" err="1">
                <a:solidFill>
                  <a:schemeClr val="accent5"/>
                </a:solidFill>
                <a:latin typeface="Times New Roman" panose="02020603050405020304" charset="0"/>
              </a:rPr>
              <a:t>的用法</a:t>
            </a:r>
            <a:r>
              <a:rPr lang="zh-CN" sz="2400" dirty="0">
                <a:solidFill>
                  <a:schemeClr val="accent5"/>
                </a:solidFill>
                <a:latin typeface="Times New Roman" panose="02020603050405020304" charset="0"/>
              </a:rPr>
              <a:t>：</a:t>
            </a:r>
          </a:p>
          <a:p>
            <a:pPr>
              <a:lnSpc>
                <a:spcPts val="47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【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教材典句】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以</a:t>
            </a:r>
            <a:r>
              <a:rPr 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下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均为关于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used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 to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用法的句子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。</a:t>
            </a:r>
          </a:p>
          <a:p>
            <a:pPr>
              <a:lnSpc>
                <a:spcPts val="47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—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Mario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,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you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used to be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short,didn’t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you?</a:t>
            </a:r>
            <a:endParaRPr lang="zh-CN" sz="24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sym typeface="+mn-ea"/>
            </a:endParaRPr>
          </a:p>
          <a:p>
            <a:pPr>
              <a:lnSpc>
                <a:spcPts val="4700"/>
              </a:lnSpc>
            </a:pPr>
            <a:r>
              <a:rPr sz="2400" dirty="0">
                <a:latin typeface="Times New Roman" panose="02020603050405020304" charset="0"/>
              </a:rPr>
              <a:t>   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—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Yes,I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did. </a:t>
            </a:r>
          </a:p>
          <a:p>
            <a:pPr>
              <a:lnSpc>
                <a:spcPts val="47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Paula used to be really quiet.</a:t>
            </a:r>
            <a:endParaRPr lang="zh-CN" sz="24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</a:endParaRPr>
          </a:p>
          <a:p>
            <a:pPr>
              <a:lnSpc>
                <a:spcPts val="47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—Did he use to wear glasses?</a:t>
            </a:r>
            <a:endParaRPr lang="zh-CN" sz="24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</a:endParaRPr>
          </a:p>
          <a:p>
            <a:pPr>
              <a:lnSpc>
                <a:spcPts val="47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—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Yes,he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did. /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No,he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didn’t.</a:t>
            </a:r>
          </a:p>
          <a:p>
            <a:pPr>
              <a:lnSpc>
                <a:spcPts val="470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 She didn’t use to like tests.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8435" y="2487295"/>
            <a:ext cx="200025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sz="20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反意疑问句</a:t>
            </a:r>
            <a:r>
              <a:rPr lang="zh-CN" sz="20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000" b="1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3485" y="3684905"/>
            <a:ext cx="161861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（陈述句）</a:t>
            </a:r>
            <a:endParaRPr lang="zh-CN" altLang="en-US" sz="2000" b="1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23510" y="4264660"/>
            <a:ext cx="300164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（一般疑问句及其答语）</a:t>
            </a:r>
            <a:endParaRPr lang="zh-CN" altLang="en-US" sz="2000" b="1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59629" y="5474335"/>
            <a:ext cx="179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sz="2000" b="1" dirty="0" err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否定句</a:t>
            </a:r>
            <a:r>
              <a:rPr sz="20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000" b="1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6730" y="227965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TopRight">
                <a:rot lat="19800000" lon="21000000" rev="240000"/>
              </a:camera>
              <a:lightRig rig="soft" dir="t">
                <a:rot lat="0" lon="0" rev="7200000"/>
              </a:lightRig>
            </a:scene3d>
            <a:sp3d extrusionH="508000" contourW="12700" prstMaterial="matte">
              <a:extrusionClr>
                <a:srgbClr val="01DCFD"/>
              </a:extrusionClr>
              <a:contourClr>
                <a:srgbClr val="01DCFD"/>
              </a:contourClr>
            </a:sp3d>
          </a:bodyPr>
          <a:lstStyle/>
          <a:p>
            <a:pPr algn="ctr"/>
            <a:r>
              <a:rPr lang="zh-CN" altLang="en-US" sz="7200" b="1" dirty="0">
                <a:ln w="0" cmpd="dbl">
                  <a:solidFill>
                    <a:srgbClr val="00B0F0"/>
                  </a:solidFill>
                  <a:prstDash val="solid"/>
                </a:ln>
                <a:pattFill prst="shingle">
                  <a:fgClr>
                    <a:srgbClr val="FF99CC"/>
                  </a:fgClr>
                  <a:bgClr>
                    <a:schemeClr val="bg1"/>
                  </a:bgClr>
                </a:patt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语法拓展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heme/theme1.xml><?xml version="1.0" encoding="utf-8"?>
<a:theme xmlns:a="http://schemas.openxmlformats.org/drawingml/2006/main" name="WWW.2PPT.COM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全屏显示(4:3)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2016-03-20T02:41:00Z</dcterms:created>
  <dcterms:modified xsi:type="dcterms:W3CDTF">2023-01-16T14:49:27Z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0A5DFFDB63F34D0788CED4AAEB6090F9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