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8" r:id="rId3"/>
    <p:sldId id="260" r:id="rId4"/>
    <p:sldId id="469" r:id="rId5"/>
    <p:sldId id="470" r:id="rId6"/>
    <p:sldId id="471" r:id="rId7"/>
    <p:sldId id="472" r:id="rId8"/>
    <p:sldId id="473" r:id="rId9"/>
    <p:sldId id="474" r:id="rId10"/>
    <p:sldId id="475" r:id="rId11"/>
    <p:sldId id="476" r:id="rId12"/>
    <p:sldId id="477" r:id="rId13"/>
    <p:sldId id="478" r:id="rId14"/>
    <p:sldId id="479" r:id="rId15"/>
    <p:sldId id="480" r:id="rId16"/>
    <p:sldId id="481" r:id="rId17"/>
    <p:sldId id="482" r:id="rId18"/>
    <p:sldId id="483" r:id="rId19"/>
    <p:sldId id="484" r:id="rId20"/>
    <p:sldId id="485" r:id="rId21"/>
    <p:sldId id="486" r:id="rId22"/>
    <p:sldId id="487" r:id="rId23"/>
    <p:sldId id="488" r:id="rId24"/>
    <p:sldId id="489" r:id="rId25"/>
    <p:sldId id="490" r:id="rId26"/>
    <p:sldId id="491" r:id="rId27"/>
    <p:sldId id="492" r:id="rId28"/>
    <p:sldId id="493" r:id="rId29"/>
    <p:sldId id="494" r:id="rId30"/>
    <p:sldId id="495" r:id="rId31"/>
    <p:sldId id="496" r:id="rId32"/>
    <p:sldId id="497" r:id="rId33"/>
    <p:sldId id="257"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03" d="100"/>
          <a:sy n="103"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53662B5D-B686-472A-AED4-A55D902CA3AE}"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02AE5F1D-CBF4-4DFC-8F88-F2DB60A22E3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AE5F1D-CBF4-4DFC-8F88-F2DB60A22E3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H:\&#26607;&#26230;&#26230;\&#19978;&#35838;&#35838;&#20214;\&#35838;&#20214;&#21046;&#20316;\8%20&#21254;&#21254;\&#25386;.wmv" TargetMode="External"/><Relationship Id="rId1" Type="http://schemas.microsoft.com/office/2007/relationships/media" Target="file:///H:\&#26607;&#26230;&#26230;\&#19978;&#35838;&#35838;&#20214;\&#35838;&#20214;&#21046;&#20316;\8%20&#21254;&#21254;\&#25386;.wmv"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istrator\Desktop\&#20845;&#24180;&#32423;&#19979;&#20876;\3\8&#21254;&#21254;\&#33976;.wmv" TargetMode="External"/><Relationship Id="rId1" Type="http://schemas.microsoft.com/office/2007/relationships/media" Target="file:///C:\Users\Administrator\Desktop\&#20845;&#24180;&#32423;&#19979;&#20876;\3\8&#21254;&#21254;\&#33976;.wmv"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3408" t="6668" b="20075"/>
          <a:stretch>
            <a:fillRect/>
          </a:stretch>
        </p:blipFill>
        <p:spPr>
          <a:xfrm>
            <a:off x="0" y="0"/>
            <a:ext cx="12192000" cy="6858000"/>
          </a:xfrm>
          <a:prstGeom prst="rect">
            <a:avLst/>
          </a:prstGeom>
        </p:spPr>
      </p:pic>
      <p:sp>
        <p:nvSpPr>
          <p:cNvPr id="6" name="矩形 5"/>
          <p:cNvSpPr/>
          <p:nvPr/>
        </p:nvSpPr>
        <p:spPr>
          <a:xfrm rot="10800000">
            <a:off x="1123950" y="0"/>
            <a:ext cx="11068050" cy="6858000"/>
          </a:xfrm>
          <a:prstGeom prst="rect">
            <a:avLst/>
          </a:prstGeom>
          <a:gradFill>
            <a:gsLst>
              <a:gs pos="0">
                <a:srgbClr val="00B0F0"/>
              </a:gs>
              <a:gs pos="100000">
                <a:srgbClr val="00B0F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4840625" y="1586136"/>
            <a:ext cx="6318532" cy="2368267"/>
            <a:chOff x="-83974" y="2499104"/>
            <a:chExt cx="5412107" cy="2368267"/>
          </a:xfrm>
        </p:grpSpPr>
        <p:sp>
          <p:nvSpPr>
            <p:cNvPr id="8" name="文本框 7"/>
            <p:cNvSpPr txBox="1"/>
            <p:nvPr/>
          </p:nvSpPr>
          <p:spPr>
            <a:xfrm>
              <a:off x="-83974" y="2499104"/>
              <a:ext cx="5412107" cy="1107996"/>
            </a:xfrm>
            <a:prstGeom prst="rect">
              <a:avLst/>
            </a:prstGeom>
            <a:noFill/>
          </p:spPr>
          <p:txBody>
            <a:bodyPr wrap="square" rtlCol="0">
              <a:spAutoFit/>
            </a:bodyPr>
            <a:lstStyle/>
            <a:p>
              <a:pPr lvl="0" algn="dist">
                <a:defRPr/>
              </a:pPr>
              <a:r>
                <a:rPr lang="en-US" altLang="zh-CN" sz="6600" b="1" dirty="0">
                  <a:solidFill>
                    <a:schemeClr val="bg1"/>
                  </a:solidFill>
                  <a:cs typeface="+mn-ea"/>
                  <a:sym typeface="+mn-lt"/>
                </a:rPr>
                <a:t>《</a:t>
              </a:r>
              <a:r>
                <a:rPr lang="zh-CN" altLang="en-US" sz="6600" b="1" dirty="0">
                  <a:solidFill>
                    <a:schemeClr val="bg1"/>
                  </a:solidFill>
                  <a:cs typeface="+mn-ea"/>
                  <a:sym typeface="+mn-lt"/>
                </a:rPr>
                <a:t>匆匆</a:t>
              </a:r>
              <a:r>
                <a:rPr lang="en-US" altLang="zh-CN" sz="6600" b="1" dirty="0">
                  <a:solidFill>
                    <a:schemeClr val="bg1"/>
                  </a:solidFill>
                  <a:cs typeface="+mn-ea"/>
                  <a:sym typeface="+mn-lt"/>
                </a:rPr>
                <a:t>》</a:t>
              </a:r>
              <a:endParaRPr kumimoji="0" lang="en-US" altLang="zh-CN" sz="6600" b="1" i="0" u="none" strike="noStrike" kern="1200" cap="none" spc="0" normalizeH="0" baseline="0" noProof="0" dirty="0">
                <a:ln>
                  <a:noFill/>
                </a:ln>
                <a:solidFill>
                  <a:schemeClr val="bg1"/>
                </a:solidFill>
                <a:effectLst/>
                <a:uLnTx/>
                <a:uFillTx/>
                <a:cs typeface="+mn-ea"/>
                <a:sym typeface="+mn-lt"/>
              </a:endParaRPr>
            </a:p>
          </p:txBody>
        </p:sp>
        <p:sp>
          <p:nvSpPr>
            <p:cNvPr id="9" name="文本框 8"/>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六年级下册</a:t>
              </a:r>
            </a:p>
          </p:txBody>
        </p:sp>
        <p:sp>
          <p:nvSpPr>
            <p:cNvPr id="10" name="文本框 9"/>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1" name="矩形: 圆角 10"/>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2" name="组合 11"/>
          <p:cNvGrpSpPr/>
          <p:nvPr/>
        </p:nvGrpSpPr>
        <p:grpSpPr>
          <a:xfrm flipH="1">
            <a:off x="7355864" y="4772260"/>
            <a:ext cx="2467179" cy="321642"/>
            <a:chOff x="10185400" y="5731858"/>
            <a:chExt cx="1384360" cy="321642"/>
          </a:xfrm>
        </p:grpSpPr>
        <p:sp>
          <p:nvSpPr>
            <p:cNvPr id="13" name="矩形 12"/>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4" name="文本框 13"/>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初读感知</a:t>
            </a:r>
          </a:p>
        </p:txBody>
      </p:sp>
      <p:sp>
        <p:nvSpPr>
          <p:cNvPr id="4" name="文本框 11"/>
          <p:cNvSpPr txBox="1"/>
          <p:nvPr/>
        </p:nvSpPr>
        <p:spPr>
          <a:xfrm>
            <a:off x="1500188" y="2523449"/>
            <a:ext cx="7777162" cy="643574"/>
          </a:xfrm>
          <a:prstGeom prst="rect">
            <a:avLst/>
          </a:prstGeom>
          <a:noFill/>
          <a:ln w="9525">
            <a:noFill/>
          </a:ln>
        </p:spPr>
        <p:txBody>
          <a:bodyPr>
            <a:spAutoFit/>
          </a:bodyPr>
          <a:lstStyle/>
          <a:p>
            <a:pPr marL="457200" marR="0" lvl="0" indent="-457200" algn="l" defTabSz="914400" rtl="0" eaLnBrk="1" fontAlgn="auto" latinLnBrk="0" hangingPunct="1">
              <a:lnSpc>
                <a:spcPct val="120000"/>
              </a:lnSpc>
              <a:spcBef>
                <a:spcPts val="0"/>
              </a:spcBef>
              <a:spcAft>
                <a:spcPts val="0"/>
              </a:spcAft>
              <a:buClrTx/>
              <a:buSzTx/>
              <a:buFont typeface="Wingdings" panose="05000000000000000000" pitchFamily="2" charset="2"/>
              <a:buChar char="Ø"/>
              <a:defRPr/>
            </a:pPr>
            <a:r>
              <a:rPr kumimoji="0" lang="zh-CN" altLang="en-US" sz="3200" b="1" i="0" u="none" strike="noStrike" kern="1200" cap="none" spc="0" normalizeH="0" baseline="0" noProof="0" dirty="0">
                <a:ln>
                  <a:noFill/>
                </a:ln>
                <a:solidFill>
                  <a:prstClr val="black"/>
                </a:solidFill>
                <a:effectLst/>
                <a:uLnTx/>
                <a:uFillTx/>
                <a:cs typeface="+mn-ea"/>
                <a:sym typeface="+mn-lt"/>
              </a:rPr>
              <a:t>读了这篇课文，你心中有什么疑问？</a:t>
            </a:r>
          </a:p>
        </p:txBody>
      </p:sp>
      <p:sp>
        <p:nvSpPr>
          <p:cNvPr id="5" name="文本框 11"/>
          <p:cNvSpPr txBox="1"/>
          <p:nvPr/>
        </p:nvSpPr>
        <p:spPr>
          <a:xfrm>
            <a:off x="1978025" y="3639483"/>
            <a:ext cx="6551613"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cs typeface="+mn-ea"/>
                <a:sym typeface="+mn-lt"/>
              </a:rPr>
              <a:t>我们的日子为什么一去不复返呢？</a:t>
            </a:r>
          </a:p>
        </p:txBody>
      </p:sp>
      <p:sp>
        <p:nvSpPr>
          <p:cNvPr id="7" name="矩形 6"/>
          <p:cNvSpPr/>
          <p:nvPr/>
        </p:nvSpPr>
        <p:spPr>
          <a:xfrm>
            <a:off x="1509713" y="4755516"/>
            <a:ext cx="7848600" cy="1272540"/>
          </a:xfrm>
          <a:prstGeom prst="rect">
            <a:avLst/>
          </a:prstGeom>
          <a:noFill/>
          <a:ln w="9525">
            <a:noFill/>
          </a:ln>
        </p:spPr>
        <p:txBody>
          <a:bodyPr>
            <a:spAutoFit/>
          </a:bodyPr>
          <a:lstStyle/>
          <a:p>
            <a:pPr marL="457200" marR="0" lvl="0" indent="-457200" algn="l" defTabSz="914400" rtl="0" eaLnBrk="1" fontAlgn="auto" latinLnBrk="0" hangingPunct="1">
              <a:lnSpc>
                <a:spcPct val="120000"/>
              </a:lnSpc>
              <a:spcBef>
                <a:spcPts val="0"/>
              </a:spcBef>
              <a:spcAft>
                <a:spcPts val="0"/>
              </a:spcAft>
              <a:buClrTx/>
              <a:buSzTx/>
              <a:buFont typeface="Wingdings" panose="05000000000000000000" pitchFamily="2" charset="2"/>
              <a:buChar char="Ø"/>
              <a:defRPr/>
            </a:pPr>
            <a:r>
              <a:rPr kumimoji="0" lang="zh-CN" altLang="en-US" sz="3200" b="1" i="0" u="none" strike="noStrike" kern="1200" cap="none" spc="0" normalizeH="0" baseline="0" noProof="0" dirty="0">
                <a:ln>
                  <a:noFill/>
                </a:ln>
                <a:solidFill>
                  <a:prstClr val="black"/>
                </a:solidFill>
                <a:effectLst/>
                <a:uLnTx/>
                <a:uFillTx/>
                <a:cs typeface="+mn-ea"/>
                <a:sym typeface="+mn-lt"/>
              </a:rPr>
              <a:t>这个问题在文中出现了几次？都在什么位置？用横线在文中画出来。</a:t>
            </a:r>
          </a:p>
        </p:txBody>
      </p:sp>
      <p:sp>
        <p:nvSpPr>
          <p:cNvPr id="8" name="矩形 9"/>
          <p:cNvSpPr/>
          <p:nvPr/>
        </p:nvSpPr>
        <p:spPr>
          <a:xfrm>
            <a:off x="717550" y="1466214"/>
            <a:ext cx="229261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cs typeface="+mn-ea"/>
                <a:sym typeface="+mn-lt"/>
              </a:rPr>
              <a:t>初读课文。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9" name="文本框 11"/>
          <p:cNvSpPr txBox="1"/>
          <p:nvPr/>
        </p:nvSpPr>
        <p:spPr>
          <a:xfrm>
            <a:off x="1120140" y="1849755"/>
            <a:ext cx="7580630" cy="712439"/>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我们的日子为什么一去不复返呢？</a:t>
            </a:r>
          </a:p>
        </p:txBody>
      </p:sp>
      <p:sp>
        <p:nvSpPr>
          <p:cNvPr id="10" name="对话气泡: 圆角矩形 3"/>
          <p:cNvSpPr/>
          <p:nvPr/>
        </p:nvSpPr>
        <p:spPr>
          <a:xfrm>
            <a:off x="993140" y="3197194"/>
            <a:ext cx="10271760" cy="1945005"/>
          </a:xfrm>
          <a:prstGeom prst="wedgeRoundRectCallout">
            <a:avLst>
              <a:gd name="adj1" fmla="val -23189"/>
              <a:gd name="adj2" fmla="val -66146"/>
              <a:gd name="adj3" fmla="val 16667"/>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以问句开篇，又以问句结尾，这在写作方法上是前后呼应。这句话是这篇课文的灵魂。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p:nvPr/>
        </p:nvSpPr>
        <p:spPr>
          <a:xfrm>
            <a:off x="951379" y="1811338"/>
            <a:ext cx="6456363" cy="712439"/>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读了这篇课文你有什么感受？</a:t>
            </a:r>
          </a:p>
        </p:txBody>
      </p:sp>
      <p:sp>
        <p:nvSpPr>
          <p:cNvPr id="4" name="矩形 11"/>
          <p:cNvSpPr/>
          <p:nvPr/>
        </p:nvSpPr>
        <p:spPr>
          <a:xfrm>
            <a:off x="951379" y="2907030"/>
            <a:ext cx="9818221" cy="1920782"/>
          </a:xfrm>
          <a:prstGeom prst="rect">
            <a:avLst/>
          </a:prstGeom>
          <a:noFill/>
          <a:ln w="9525">
            <a:noFill/>
          </a:ln>
        </p:spPr>
        <p:txBody>
          <a:bodyPr wrap="square">
            <a:spAutoFit/>
          </a:bodyPr>
          <a:lstStyle/>
          <a:p>
            <a:pPr marL="514350" marR="0" lvl="0" indent="-514350" algn="l" defTabSz="914400" rtl="0" eaLnBrk="1" fontAlgn="auto" latinLnBrk="0" hangingPunct="1">
              <a:lnSpc>
                <a:spcPct val="200000"/>
              </a:lnSpc>
              <a:spcBef>
                <a:spcPts val="0"/>
              </a:spcBef>
              <a:spcAft>
                <a:spcPts val="0"/>
              </a:spcAft>
              <a:buClrTx/>
              <a:buSzTx/>
              <a:buFontTx/>
              <a:buAutoNum type="circleNumDbPlain"/>
              <a:defRPr/>
            </a:pPr>
            <a:r>
              <a:rPr kumimoji="0" lang="zh-CN" altLang="en-US" sz="3200" b="1" i="0" u="none" strike="noStrike" kern="1200" cap="none" spc="0" normalizeH="0" baseline="0" noProof="0" dirty="0">
                <a:ln>
                  <a:noFill/>
                </a:ln>
                <a:solidFill>
                  <a:prstClr val="black"/>
                </a:solidFill>
                <a:effectLst/>
                <a:uLnTx/>
                <a:uFillTx/>
                <a:cs typeface="+mn-ea"/>
                <a:sym typeface="+mn-lt"/>
              </a:rPr>
              <a:t>你从哪些文字感受到时间的匆匆流逝呢？</a:t>
            </a:r>
            <a:endParaRPr kumimoji="0" lang="en-US" altLang="zh-CN" sz="3200" b="1" i="0" u="none" strike="noStrike" kern="1200" cap="none" spc="0" normalizeH="0" baseline="0" noProof="0" dirty="0">
              <a:ln>
                <a:noFill/>
              </a:ln>
              <a:solidFill>
                <a:prstClr val="black"/>
              </a:solidFill>
              <a:effectLst/>
              <a:uLnTx/>
              <a:uFillTx/>
              <a:cs typeface="+mn-ea"/>
              <a:sym typeface="+mn-lt"/>
            </a:endParaRPr>
          </a:p>
          <a:p>
            <a:pPr marL="514350" marR="0" lvl="0" indent="-514350" algn="l" defTabSz="914400" rtl="0" eaLnBrk="1" fontAlgn="auto" latinLnBrk="0" hangingPunct="1">
              <a:lnSpc>
                <a:spcPct val="200000"/>
              </a:lnSpc>
              <a:spcBef>
                <a:spcPts val="0"/>
              </a:spcBef>
              <a:spcAft>
                <a:spcPts val="0"/>
              </a:spcAft>
              <a:buClrTx/>
              <a:buSzTx/>
              <a:buFontTx/>
              <a:buAutoNum type="circleNumDbPlain"/>
              <a:defRPr/>
            </a:pPr>
            <a:r>
              <a:rPr kumimoji="0" lang="zh-CN" altLang="en-US" sz="3200" b="1" i="0" u="none" strike="noStrike" kern="1200" cap="none" spc="0" normalizeH="0" baseline="0" noProof="0" dirty="0">
                <a:ln>
                  <a:noFill/>
                </a:ln>
                <a:solidFill>
                  <a:prstClr val="black"/>
                </a:solidFill>
                <a:effectLst/>
                <a:uLnTx/>
                <a:uFillTx/>
                <a:cs typeface="+mn-ea"/>
                <a:sym typeface="+mn-lt"/>
              </a:rPr>
              <a:t>反复诵读，在文中圈出有关时光特点的字词。</a:t>
            </a:r>
            <a:endParaRPr kumimoji="0" lang="en-US" altLang="zh-CN" sz="3200" b="1"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p:nvPr/>
        </p:nvSpPr>
        <p:spPr>
          <a:xfrm>
            <a:off x="991235" y="1419475"/>
            <a:ext cx="8594725" cy="4019049"/>
          </a:xfrm>
          <a:prstGeom prst="rect">
            <a:avLst/>
          </a:prstGeom>
          <a:noFill/>
          <a:ln w="9525">
            <a:noFill/>
          </a:ln>
        </p:spPr>
        <p:txBody>
          <a:bodyPr wrap="square">
            <a:spAutoFit/>
          </a:bodyPr>
          <a:lstStyle/>
          <a:p>
            <a:pPr marL="457200" marR="0" lvl="0" indent="-457200" algn="l" defTabSz="914400" rtl="0" eaLnBrk="1" fontAlgn="auto" latinLnBrk="0" hangingPunct="1">
              <a:lnSpc>
                <a:spcPct val="250000"/>
              </a:lnSpc>
              <a:spcBef>
                <a:spcPts val="0"/>
              </a:spcBef>
              <a:spcAft>
                <a:spcPts val="0"/>
              </a:spcAft>
              <a:buClrTx/>
              <a:buSzTx/>
              <a:buFont typeface="Wingdings" panose="05000000000000000000" pitchFamily="2" charset="2"/>
              <a:buChar char="Ø"/>
              <a:defRPr/>
            </a:pPr>
            <a:r>
              <a:rPr kumimoji="0" lang="zh-CN" altLang="en-US" sz="3600" b="0" i="0" u="none" strike="noStrike" kern="1200" cap="none" spc="0" normalizeH="0" baseline="0" noProof="0" dirty="0">
                <a:ln>
                  <a:noFill/>
                </a:ln>
                <a:solidFill>
                  <a:prstClr val="black"/>
                </a:solidFill>
                <a:effectLst/>
                <a:uLnTx/>
                <a:uFillTx/>
                <a:cs typeface="+mn-ea"/>
                <a:sym typeface="+mn-lt"/>
              </a:rPr>
              <a:t>默读课文，把你感受最深的或者特别喜欢的句子画出来。</a:t>
            </a:r>
            <a:endParaRPr kumimoji="0" lang="en-US" altLang="zh-CN" sz="3600" b="0" i="0" u="none" strike="noStrike" kern="1200" cap="none" spc="0" normalizeH="0" baseline="0" noProof="0" dirty="0">
              <a:ln>
                <a:noFill/>
              </a:ln>
              <a:solidFill>
                <a:prstClr val="black"/>
              </a:solidFill>
              <a:effectLst/>
              <a:uLnTx/>
              <a:uFillTx/>
              <a:cs typeface="+mn-ea"/>
              <a:sym typeface="+mn-lt"/>
            </a:endParaRPr>
          </a:p>
          <a:p>
            <a:pPr marL="457200" marR="0" lvl="0" indent="-457200" algn="l" defTabSz="914400" rtl="0" eaLnBrk="1" fontAlgn="auto" latinLnBrk="0" hangingPunct="1">
              <a:lnSpc>
                <a:spcPct val="250000"/>
              </a:lnSpc>
              <a:spcBef>
                <a:spcPts val="0"/>
              </a:spcBef>
              <a:spcAft>
                <a:spcPts val="0"/>
              </a:spcAft>
              <a:buClrTx/>
              <a:buSzTx/>
              <a:buFont typeface="Wingdings" panose="05000000000000000000" pitchFamily="2" charset="2"/>
              <a:buChar char="Ø"/>
              <a:defRPr/>
            </a:pPr>
            <a:r>
              <a:rPr kumimoji="0" lang="zh-CN" altLang="en-US" sz="3600" b="0" i="0" u="none" strike="noStrike" kern="1200" cap="none" spc="0" normalizeH="0" baseline="0" noProof="0" dirty="0">
                <a:ln>
                  <a:noFill/>
                </a:ln>
                <a:solidFill>
                  <a:prstClr val="black"/>
                </a:solidFill>
                <a:effectLst/>
                <a:uLnTx/>
                <a:uFillTx/>
                <a:cs typeface="+mn-ea"/>
                <a:sym typeface="+mn-lt"/>
              </a:rPr>
              <a:t>全班交流。</a:t>
            </a:r>
            <a:endParaRPr kumimoji="0" lang="en-US" altLang="zh-CN" sz="36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
          <p:cNvSpPr txBox="1">
            <a:spLocks noChangeArrowheads="1"/>
          </p:cNvSpPr>
          <p:nvPr/>
        </p:nvSpPr>
        <p:spPr bwMode="auto">
          <a:xfrm>
            <a:off x="1045994" y="1915160"/>
            <a:ext cx="5739130" cy="755913"/>
          </a:xfrm>
          <a:prstGeom prst="rect">
            <a:avLst/>
          </a:prstGeom>
          <a:solidFill>
            <a:schemeClr val="accent2">
              <a:lumMod val="20000"/>
              <a:lumOff val="80000"/>
            </a:schemeClr>
          </a:solidFill>
          <a:ln w="57150">
            <a:solidFill>
              <a:srgbClr val="7030A0"/>
            </a:solidFill>
            <a:prstDash val="sysDash"/>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kumimoji="1" lang="en-US" altLang="zh-CN" sz="3200" b="1" i="0" u="none" strike="noStrike" kern="1200" cap="none" spc="0" normalizeH="0" baseline="0" noProof="0" dirty="0">
                <a:ln>
                  <a:noFill/>
                </a:ln>
                <a:solidFill>
                  <a:prstClr val="black"/>
                </a:solidFill>
                <a:effectLst/>
                <a:uLnTx/>
                <a:uFillTx/>
                <a:latin typeface="+mn-lt"/>
                <a:ea typeface="+mn-ea"/>
                <a:cs typeface="+mn-ea"/>
                <a:sym typeface="+mn-lt"/>
              </a:rPr>
              <a:t>    </a:t>
            </a:r>
            <a:r>
              <a:rPr kumimoji="1" lang="zh-CN" altLang="zh-CN" sz="3200" b="1" i="0" u="none" strike="noStrike" kern="1200" cap="none" spc="0" normalizeH="0" baseline="0" noProof="0" dirty="0">
                <a:ln>
                  <a:noFill/>
                </a:ln>
                <a:solidFill>
                  <a:prstClr val="black"/>
                </a:solidFill>
                <a:effectLst/>
                <a:uLnTx/>
                <a:uFillTx/>
                <a:latin typeface="+mn-lt"/>
                <a:ea typeface="+mn-ea"/>
                <a:cs typeface="+mn-ea"/>
                <a:sym typeface="+mn-lt"/>
              </a:rPr>
              <a:t>学习体会第一自然段</a:t>
            </a:r>
          </a:p>
        </p:txBody>
      </p:sp>
      <p:sp>
        <p:nvSpPr>
          <p:cNvPr id="6" name="文本框 11"/>
          <p:cNvSpPr txBox="1"/>
          <p:nvPr/>
        </p:nvSpPr>
        <p:spPr>
          <a:xfrm>
            <a:off x="838984" y="3323590"/>
            <a:ext cx="10387816" cy="2049022"/>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100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1.</a:t>
            </a:r>
            <a:r>
              <a:rPr kumimoji="0" lang="zh-CN" altLang="en-US" sz="3200" b="0" i="0" u="none" strike="noStrike" kern="1200" cap="none" spc="0" normalizeH="0" baseline="0" noProof="0" dirty="0">
                <a:ln>
                  <a:noFill/>
                </a:ln>
                <a:solidFill>
                  <a:prstClr val="black"/>
                </a:solidFill>
                <a:effectLst/>
                <a:uLnTx/>
                <a:uFillTx/>
                <a:cs typeface="+mn-ea"/>
                <a:sym typeface="+mn-lt"/>
              </a:rPr>
              <a:t>自由读、分组读第</a:t>
            </a:r>
            <a:r>
              <a:rPr kumimoji="0" lang="en-US" altLang="zh-CN" sz="3200" b="0" i="0" u="none" strike="noStrike" kern="1200" cap="none" spc="0" normalizeH="0" baseline="0" noProof="0" dirty="0">
                <a:ln>
                  <a:noFill/>
                </a:ln>
                <a:solidFill>
                  <a:prstClr val="black"/>
                </a:solidFill>
                <a:effectLst/>
                <a:uLnTx/>
                <a:uFillTx/>
                <a:cs typeface="+mn-ea"/>
                <a:sym typeface="+mn-lt"/>
              </a:rPr>
              <a:t>1</a:t>
            </a:r>
            <a:r>
              <a:rPr kumimoji="0" lang="zh-CN" altLang="en-US" sz="3200" b="0" i="0" u="none" strike="noStrike" kern="1200" cap="none" spc="0" normalizeH="0" baseline="0" noProof="0" dirty="0">
                <a:ln>
                  <a:noFill/>
                </a:ln>
                <a:solidFill>
                  <a:prstClr val="black"/>
                </a:solidFill>
                <a:effectLst/>
                <a:uLnTx/>
                <a:uFillTx/>
                <a:cs typeface="+mn-ea"/>
                <a:sym typeface="+mn-lt"/>
              </a:rPr>
              <a:t>自然段。</a:t>
            </a:r>
          </a:p>
          <a:p>
            <a:pPr marL="0" marR="0" lvl="0" indent="0" algn="l" defTabSz="914400" rtl="0" eaLnBrk="1" fontAlgn="auto" latinLnBrk="0" hangingPunct="1">
              <a:lnSpc>
                <a:spcPct val="200000"/>
              </a:lnSpc>
              <a:spcBef>
                <a:spcPts val="100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2.</a:t>
            </a:r>
            <a:r>
              <a:rPr kumimoji="0" lang="zh-CN" altLang="en-US" sz="3200" b="0" i="0" u="none" strike="noStrike" kern="1200" cap="none" spc="0" normalizeH="0" baseline="0" noProof="0" dirty="0">
                <a:ln>
                  <a:noFill/>
                </a:ln>
                <a:solidFill>
                  <a:prstClr val="black"/>
                </a:solidFill>
                <a:effectLst/>
                <a:uLnTx/>
                <a:uFillTx/>
                <a:cs typeface="+mn-ea"/>
                <a:sym typeface="+mn-lt"/>
              </a:rPr>
              <a:t>思考：作者用什么表现手法表达了对时光匆匆的感悟？</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5" name="文本框 11"/>
          <p:cNvSpPr txBox="1"/>
          <p:nvPr/>
        </p:nvSpPr>
        <p:spPr>
          <a:xfrm>
            <a:off x="818515" y="1320182"/>
            <a:ext cx="10535285" cy="148989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燕子去了，有再来的时候；杨柳枯了，有再青的时候；桃花谢了，有再开的时候。</a:t>
            </a:r>
          </a:p>
        </p:txBody>
      </p:sp>
      <p:sp>
        <p:nvSpPr>
          <p:cNvPr id="7" name="矩形 6"/>
          <p:cNvSpPr/>
          <p:nvPr/>
        </p:nvSpPr>
        <p:spPr>
          <a:xfrm>
            <a:off x="818515" y="3662028"/>
            <a:ext cx="10446385" cy="2228559"/>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srgbClr val="4472C4"/>
                </a:solidFill>
                <a:effectLst/>
                <a:uLnTx/>
                <a:uFillTx/>
                <a:cs typeface="+mn-ea"/>
                <a:sym typeface="+mn-lt"/>
              </a:rPr>
              <a:t>用对比的表现手法，把“燕子去了还来，杨柳枯了还青，桃花谢了还开”与时间一去不复返进行比较，写出了对时间匆匆流逝的无奈。</a:t>
            </a:r>
          </a:p>
        </p:txBody>
      </p:sp>
      <p:sp>
        <p:nvSpPr>
          <p:cNvPr id="8" name="矩形 7"/>
          <p:cNvSpPr/>
          <p:nvPr/>
        </p:nvSpPr>
        <p:spPr>
          <a:xfrm>
            <a:off x="8547100" y="2635885"/>
            <a:ext cx="1203325" cy="670889"/>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排比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929957" y="1445260"/>
            <a:ext cx="10332085" cy="186309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但是，聪明的，你告诉我，我们的日子为什么一去不复返呢？</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是有人偷了他们吧：那是谁？又藏在何处呢？是他们自己逃走了吧：现在又到了哪里呢？</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5" name="矩形 4"/>
          <p:cNvSpPr/>
          <p:nvPr/>
        </p:nvSpPr>
        <p:spPr>
          <a:xfrm>
            <a:off x="929956" y="4282307"/>
            <a:ext cx="10461943" cy="148989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4472C4"/>
                </a:solidFill>
                <a:effectLst/>
                <a:uLnTx/>
                <a:uFillTx/>
                <a:cs typeface="+mn-ea"/>
                <a:sym typeface="+mn-lt"/>
              </a:rPr>
              <a:t>       看似在问，实际上表达了作者对时光逝去而无法挽留的无奈和对已逝日子的留恋。</a:t>
            </a:r>
          </a:p>
        </p:txBody>
      </p:sp>
      <p:sp>
        <p:nvSpPr>
          <p:cNvPr id="6" name="矩形 5"/>
          <p:cNvSpPr/>
          <p:nvPr/>
        </p:nvSpPr>
        <p:spPr>
          <a:xfrm>
            <a:off x="9921557" y="3164165"/>
            <a:ext cx="1198880" cy="670889"/>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rgbClr val="0000FF"/>
                </a:solidFill>
                <a:effectLst/>
                <a:uLnTx/>
                <a:uFillTx/>
                <a:cs typeface="+mn-ea"/>
                <a:sym typeface="+mn-lt"/>
              </a:rPr>
              <a:t>反问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9"/>
          <p:cNvSpPr/>
          <p:nvPr/>
        </p:nvSpPr>
        <p:spPr>
          <a:xfrm>
            <a:off x="721994" y="1417955"/>
            <a:ext cx="10555605" cy="2228559"/>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课文先极力渲染人们找不到孩子时的悲伤，后近乎夸张地描绘孩子脱险归来后的欢乐场面，这样写有什么样的表达效果？</a:t>
            </a:r>
          </a:p>
        </p:txBody>
      </p:sp>
      <p:sp>
        <p:nvSpPr>
          <p:cNvPr id="5" name="矩形 4"/>
          <p:cNvSpPr/>
          <p:nvPr/>
        </p:nvSpPr>
        <p:spPr>
          <a:xfrm>
            <a:off x="847090" y="4145913"/>
            <a:ext cx="10555604" cy="148989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66FF"/>
                </a:solidFill>
                <a:effectLst/>
                <a:uLnTx/>
                <a:uFillTx/>
                <a:cs typeface="+mn-ea"/>
                <a:sym typeface="+mn-lt"/>
              </a:rPr>
              <a:t>      </a:t>
            </a:r>
            <a:r>
              <a:rPr kumimoji="0" lang="zh-CN" altLang="en-US" sz="3200" b="0" i="0" u="none" strike="noStrike" kern="1200" cap="none" spc="0" normalizeH="0" baseline="0" noProof="0" dirty="0">
                <a:ln>
                  <a:noFill/>
                </a:ln>
                <a:solidFill>
                  <a:srgbClr val="4472C4">
                    <a:lumMod val="75000"/>
                  </a:srgbClr>
                </a:solidFill>
                <a:effectLst/>
                <a:uLnTx/>
                <a:uFillTx/>
                <a:cs typeface="+mn-ea"/>
                <a:sym typeface="+mn-lt"/>
              </a:rPr>
              <a:t>先大悲，再大喜，前后形成巨大的反差，使小说充满波澜和戏剧色彩。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6" name="文本框 11"/>
          <p:cNvSpPr txBox="1"/>
          <p:nvPr/>
        </p:nvSpPr>
        <p:spPr>
          <a:xfrm>
            <a:off x="3943350" y="4376420"/>
            <a:ext cx="6019800" cy="643574"/>
          </a:xfrm>
          <a:prstGeom prst="rect">
            <a:avLst/>
          </a:prstGeom>
          <a:solidFill>
            <a:schemeClr val="accent4">
              <a:lumMod val="20000"/>
              <a:lumOff val="80000"/>
            </a:schemeClr>
          </a:solidFill>
          <a:ln w="28575">
            <a:solidFill>
              <a:srgbClr val="7030A0"/>
            </a:solid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惋惜、后悔、茫然、痛苦或无奈</a:t>
            </a:r>
          </a:p>
        </p:txBody>
      </p:sp>
      <p:sp>
        <p:nvSpPr>
          <p:cNvPr id="7" name="矩形 6"/>
          <p:cNvSpPr/>
          <p:nvPr/>
        </p:nvSpPr>
        <p:spPr>
          <a:xfrm>
            <a:off x="3051175" y="2277745"/>
            <a:ext cx="8521700" cy="127254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有感情地朗读第</a:t>
            </a:r>
            <a:r>
              <a:rPr kumimoji="0" lang="en-US" altLang="zh-CN" sz="3200" b="0" i="0" u="none" strike="noStrike" kern="1200" cap="none" spc="0" normalizeH="0" baseline="0" noProof="0" dirty="0">
                <a:ln>
                  <a:noFill/>
                </a:ln>
                <a:solidFill>
                  <a:prstClr val="black"/>
                </a:solidFill>
                <a:effectLst/>
                <a:uLnTx/>
                <a:uFillTx/>
                <a:cs typeface="+mn-ea"/>
                <a:sym typeface="+mn-lt"/>
              </a:rPr>
              <a:t>1</a:t>
            </a:r>
            <a:r>
              <a:rPr kumimoji="0" lang="zh-CN" altLang="en-US" sz="3200" b="0" i="0" u="none" strike="noStrike" kern="1200" cap="none" spc="0" normalizeH="0" baseline="0" noProof="0" dirty="0">
                <a:ln>
                  <a:noFill/>
                </a:ln>
                <a:solidFill>
                  <a:prstClr val="black"/>
                </a:solidFill>
                <a:effectLst/>
                <a:uLnTx/>
                <a:uFillTx/>
                <a:cs typeface="+mn-ea"/>
                <a:sym typeface="+mn-lt"/>
              </a:rPr>
              <a:t>自然段，思考：作者写下这段文字时是一种怎样的心情？</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25"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9" name="文本框 11"/>
          <p:cNvSpPr txBox="1"/>
          <p:nvPr/>
        </p:nvSpPr>
        <p:spPr>
          <a:xfrm>
            <a:off x="4060190" y="1487328"/>
            <a:ext cx="4856480" cy="643574"/>
          </a:xfrm>
          <a:prstGeom prst="rect">
            <a:avLst/>
          </a:prstGeom>
          <a:solidFill>
            <a:schemeClr val="accent4">
              <a:lumMod val="20000"/>
              <a:lumOff val="80000"/>
            </a:schemeClr>
          </a:solidFill>
          <a:ln w="9525">
            <a:no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学习体会第</a:t>
            </a:r>
            <a:r>
              <a:rPr kumimoji="0" lang="en-US" altLang="zh-CN" sz="3200" b="0" i="0" u="none" strike="noStrike" kern="1200" cap="none" spc="0" normalizeH="0" baseline="0" noProof="0" dirty="0">
                <a:ln>
                  <a:noFill/>
                </a:ln>
                <a:solidFill>
                  <a:prstClr val="black"/>
                </a:solidFill>
                <a:effectLst/>
                <a:uLnTx/>
                <a:uFillTx/>
                <a:cs typeface="+mn-ea"/>
                <a:sym typeface="+mn-lt"/>
              </a:rPr>
              <a:t>2</a:t>
            </a:r>
            <a:r>
              <a:rPr kumimoji="0" lang="zh-CN" altLang="en-US" sz="3200" b="0" i="0" u="none" strike="noStrike" kern="1200" cap="none" spc="0" normalizeH="0" baseline="0" noProof="0" dirty="0">
                <a:ln>
                  <a:noFill/>
                </a:ln>
                <a:solidFill>
                  <a:prstClr val="black"/>
                </a:solidFill>
                <a:effectLst/>
                <a:uLnTx/>
                <a:uFillTx/>
                <a:cs typeface="+mn-ea"/>
                <a:sym typeface="+mn-lt"/>
              </a:rPr>
              <a:t>自然段。</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10" name="文本框 11"/>
          <p:cNvSpPr txBox="1"/>
          <p:nvPr/>
        </p:nvSpPr>
        <p:spPr>
          <a:xfrm>
            <a:off x="3793490" y="3343248"/>
            <a:ext cx="7670800" cy="245364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在默默里算着，八千多日子已经从我手中溜去，像针尖上一滴水滴在大海里，我的日子滴在时间的流里，没有声音，也没有影子。我不禁头涔涔而泪潸潸了。</a:t>
            </a:r>
          </a:p>
        </p:txBody>
      </p:sp>
      <p:cxnSp>
        <p:nvCxnSpPr>
          <p:cNvPr id="11" name="直接连接符 10"/>
          <p:cNvCxnSpPr/>
          <p:nvPr/>
        </p:nvCxnSpPr>
        <p:spPr>
          <a:xfrm>
            <a:off x="7384098" y="4013808"/>
            <a:ext cx="2213292"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957060" y="2652368"/>
            <a:ext cx="2481580" cy="5835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highlight>
                  <a:srgbClr val="FFFF00"/>
                </a:highlight>
                <a:uLnTx/>
                <a:uFillTx/>
                <a:cs typeface="+mn-ea"/>
                <a:sym typeface="+mn-lt"/>
              </a:rPr>
              <a:t>是多少年？</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25"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3408" t="6668" b="20075"/>
          <a:stretch>
            <a:fillRect/>
          </a:stretch>
        </p:blipFill>
        <p:spPr>
          <a:xfrm>
            <a:off x="0" y="0"/>
            <a:ext cx="12192000" cy="6858000"/>
          </a:xfrm>
          <a:prstGeom prst="rect">
            <a:avLst/>
          </a:prstGeom>
        </p:spPr>
      </p:pic>
      <p:sp>
        <p:nvSpPr>
          <p:cNvPr id="6" name="矩形 5"/>
          <p:cNvSpPr/>
          <p:nvPr/>
        </p:nvSpPr>
        <p:spPr>
          <a:xfrm rot="10800000">
            <a:off x="1123950" y="0"/>
            <a:ext cx="11068050" cy="6858000"/>
          </a:xfrm>
          <a:prstGeom prst="rect">
            <a:avLst/>
          </a:prstGeom>
          <a:gradFill>
            <a:gsLst>
              <a:gs pos="0">
                <a:srgbClr val="00B0F0"/>
              </a:gs>
              <a:gs pos="100000">
                <a:srgbClr val="00B0F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5" name="组合 14"/>
          <p:cNvGrpSpPr/>
          <p:nvPr/>
        </p:nvGrpSpPr>
        <p:grpSpPr>
          <a:xfrm>
            <a:off x="7327900" y="1297801"/>
            <a:ext cx="3168015" cy="912495"/>
            <a:chOff x="360" y="260"/>
            <a:chExt cx="4989" cy="1437"/>
          </a:xfrm>
        </p:grpSpPr>
        <p:pic>
          <p:nvPicPr>
            <p:cNvPr id="16" name="图片 15"/>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17" name="文本框 16"/>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壹</a:t>
              </a:r>
            </a:p>
          </p:txBody>
        </p:sp>
        <p:sp>
          <p:nvSpPr>
            <p:cNvPr id="18" name="文本框 17"/>
            <p:cNvSpPr txBox="1"/>
            <p:nvPr/>
          </p:nvSpPr>
          <p:spPr>
            <a:xfrm>
              <a:off x="1797" y="604"/>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课前导读</a:t>
              </a:r>
            </a:p>
          </p:txBody>
        </p:sp>
      </p:grpSp>
      <p:grpSp>
        <p:nvGrpSpPr>
          <p:cNvPr id="19" name="组合 18"/>
          <p:cNvGrpSpPr/>
          <p:nvPr/>
        </p:nvGrpSpPr>
        <p:grpSpPr>
          <a:xfrm>
            <a:off x="7327900" y="2251391"/>
            <a:ext cx="3168015" cy="912495"/>
            <a:chOff x="360" y="260"/>
            <a:chExt cx="4989" cy="1437"/>
          </a:xfrm>
        </p:grpSpPr>
        <p:pic>
          <p:nvPicPr>
            <p:cNvPr id="20" name="图片 19"/>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1" name="文本框 20"/>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贰</a:t>
              </a:r>
            </a:p>
          </p:txBody>
        </p:sp>
        <p:sp>
          <p:nvSpPr>
            <p:cNvPr id="22" name="文本框 21"/>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字词揭秘</a:t>
              </a:r>
            </a:p>
          </p:txBody>
        </p:sp>
      </p:grpSp>
      <p:grpSp>
        <p:nvGrpSpPr>
          <p:cNvPr id="23" name="组合 22"/>
          <p:cNvGrpSpPr/>
          <p:nvPr/>
        </p:nvGrpSpPr>
        <p:grpSpPr>
          <a:xfrm>
            <a:off x="7327900" y="3204981"/>
            <a:ext cx="3168015" cy="912495"/>
            <a:chOff x="360" y="260"/>
            <a:chExt cx="4989" cy="1437"/>
          </a:xfrm>
        </p:grpSpPr>
        <p:pic>
          <p:nvPicPr>
            <p:cNvPr id="24" name="图片 23"/>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5" name="文本框 24"/>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叁</a:t>
              </a:r>
            </a:p>
          </p:txBody>
        </p:sp>
        <p:sp>
          <p:nvSpPr>
            <p:cNvPr id="26" name="文本框 25"/>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课文讲解</a:t>
              </a:r>
            </a:p>
          </p:txBody>
        </p:sp>
      </p:grpSp>
      <p:grpSp>
        <p:nvGrpSpPr>
          <p:cNvPr id="27" name="组合 26"/>
          <p:cNvGrpSpPr/>
          <p:nvPr/>
        </p:nvGrpSpPr>
        <p:grpSpPr>
          <a:xfrm>
            <a:off x="7327900" y="4158571"/>
            <a:ext cx="3168015" cy="912495"/>
            <a:chOff x="360" y="260"/>
            <a:chExt cx="4989" cy="1437"/>
          </a:xfrm>
        </p:grpSpPr>
        <p:pic>
          <p:nvPicPr>
            <p:cNvPr id="28" name="图片 27"/>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9" name="文本框 28"/>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肆</a:t>
              </a:r>
            </a:p>
          </p:txBody>
        </p:sp>
        <p:sp>
          <p:nvSpPr>
            <p:cNvPr id="30" name="文本框 29"/>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课堂小结</a:t>
              </a:r>
            </a:p>
          </p:txBody>
        </p:sp>
      </p:grpSp>
      <p:grpSp>
        <p:nvGrpSpPr>
          <p:cNvPr id="31" name="组合 30"/>
          <p:cNvGrpSpPr/>
          <p:nvPr/>
        </p:nvGrpSpPr>
        <p:grpSpPr>
          <a:xfrm>
            <a:off x="7327900" y="5112162"/>
            <a:ext cx="3168015" cy="912495"/>
            <a:chOff x="360" y="260"/>
            <a:chExt cx="4989" cy="1437"/>
          </a:xfrm>
        </p:grpSpPr>
        <p:pic>
          <p:nvPicPr>
            <p:cNvPr id="32" name="图片 31"/>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33" name="文本框 32"/>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伍</a:t>
              </a:r>
            </a:p>
          </p:txBody>
        </p:sp>
        <p:sp>
          <p:nvSpPr>
            <p:cNvPr id="34" name="文本框 33"/>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矩形 1"/>
          <p:cNvSpPr/>
          <p:nvPr/>
        </p:nvSpPr>
        <p:spPr>
          <a:xfrm>
            <a:off x="756920" y="1595755"/>
            <a:ext cx="10190480" cy="1820498"/>
          </a:xfrm>
          <a:prstGeom prst="rect">
            <a:avLst/>
          </a:prstGeom>
          <a:solidFill>
            <a:schemeClr val="accent4">
              <a:lumMod val="20000"/>
              <a:lumOff val="80000"/>
            </a:schemeClr>
          </a:solidFill>
          <a:ln w="9525">
            <a:solidFill>
              <a:srgbClr val="7030A0"/>
            </a:solidFill>
          </a:ln>
        </p:spPr>
        <p:txBody>
          <a:bodyPr wrap="square">
            <a:spAutoFit/>
          </a:bodyPr>
          <a:lstStyle/>
          <a:p>
            <a:pPr marL="0" marR="0" lvl="0" indent="0" algn="l" defTabSz="914400" rtl="0" eaLnBrk="1" fontAlgn="auto" latinLnBrk="0" hangingPunct="1">
              <a:lnSpc>
                <a:spcPct val="200000"/>
              </a:lnSpc>
              <a:spcBef>
                <a:spcPts val="1000"/>
              </a:spcBef>
              <a:spcAft>
                <a:spcPts val="0"/>
              </a:spcAft>
              <a:buClrTx/>
              <a:buSzTx/>
              <a:buFont typeface="Wingdings" panose="05000000000000000000" pitchFamily="2" charset="2"/>
              <a:buNone/>
              <a:defRPr/>
            </a:pPr>
            <a:r>
              <a:rPr kumimoji="0" lang="en-US" altLang="zh-CN" sz="2800" b="0" i="0" u="none" strike="noStrike" kern="1200" cap="none" spc="0" normalizeH="0" baseline="0" noProof="0" dirty="0">
                <a:ln>
                  <a:noFill/>
                </a:ln>
                <a:solidFill>
                  <a:prstClr val="black"/>
                </a:solidFill>
                <a:effectLst/>
                <a:uLnTx/>
                <a:uFillTx/>
                <a:cs typeface="+mn-ea"/>
                <a:sym typeface="+mn-lt"/>
              </a:rPr>
              <a:t>       1.</a:t>
            </a:r>
            <a:r>
              <a:rPr kumimoji="0" lang="zh-CN" altLang="en-US" sz="2800" b="0" i="0" u="none" strike="noStrike" kern="1200" cap="none" spc="0" normalizeH="0" baseline="0" noProof="0" dirty="0">
                <a:ln>
                  <a:noFill/>
                </a:ln>
                <a:solidFill>
                  <a:prstClr val="black"/>
                </a:solidFill>
                <a:effectLst/>
                <a:uLnTx/>
                <a:uFillTx/>
                <a:cs typeface="+mn-ea"/>
                <a:sym typeface="+mn-lt"/>
              </a:rPr>
              <a:t>作者</a:t>
            </a:r>
            <a:r>
              <a:rPr kumimoji="0" lang="zh-CN" altLang="en-US" sz="2800" b="0" i="0" u="none" strike="noStrike" kern="1200" cap="none" spc="0" normalizeH="0" baseline="0" noProof="0" dirty="0">
                <a:ln>
                  <a:noFill/>
                </a:ln>
                <a:solidFill>
                  <a:srgbClr val="000000"/>
                </a:solidFill>
                <a:effectLst/>
                <a:uLnTx/>
                <a:uFillTx/>
                <a:cs typeface="+mn-ea"/>
                <a:sym typeface="+mn-lt"/>
              </a:rPr>
              <a:t>运用了什么修辞手法，这样写的好处是什么？</a:t>
            </a:r>
          </a:p>
          <a:p>
            <a:pPr marL="0" marR="0" lvl="0" indent="0" algn="l" defTabSz="914400" rtl="0" eaLnBrk="1" fontAlgn="auto" latinLnBrk="0" hangingPunct="1">
              <a:lnSpc>
                <a:spcPct val="200000"/>
              </a:lnSpc>
              <a:spcBef>
                <a:spcPts val="1000"/>
              </a:spcBef>
              <a:spcAft>
                <a:spcPts val="0"/>
              </a:spcAft>
              <a:buClrTx/>
              <a:buSzTx/>
              <a:buFont typeface="Wingdings" panose="05000000000000000000" pitchFamily="2" charset="2"/>
              <a:buNone/>
              <a:defRPr/>
            </a:pPr>
            <a:r>
              <a:rPr kumimoji="0" lang="en-US" altLang="zh-CN" sz="2800" b="0" i="0" u="none" strike="noStrike" kern="1200" cap="none" spc="0" normalizeH="0" baseline="0" noProof="0" dirty="0">
                <a:ln>
                  <a:noFill/>
                </a:ln>
                <a:solidFill>
                  <a:prstClr val="black"/>
                </a:solidFill>
                <a:effectLst/>
                <a:uLnTx/>
                <a:uFillTx/>
                <a:cs typeface="+mn-ea"/>
                <a:sym typeface="+mn-lt"/>
              </a:rPr>
              <a:t>      2.</a:t>
            </a:r>
            <a:r>
              <a:rPr kumimoji="0" lang="zh-CN" altLang="en-US" sz="2800" b="0" i="0" u="none" strike="noStrike" kern="1200" cap="none" spc="0" normalizeH="0" baseline="0" noProof="0" dirty="0">
                <a:ln>
                  <a:noFill/>
                </a:ln>
                <a:solidFill>
                  <a:prstClr val="black"/>
                </a:solidFill>
                <a:effectLst/>
                <a:uLnTx/>
                <a:uFillTx/>
                <a:cs typeface="+mn-ea"/>
                <a:sym typeface="+mn-lt"/>
              </a:rPr>
              <a:t>作者为什么“头涔涔而泪潸潸了”？</a:t>
            </a:r>
          </a:p>
        </p:txBody>
      </p:sp>
      <p:sp>
        <p:nvSpPr>
          <p:cNvPr id="6" name="文本框 5"/>
          <p:cNvSpPr txBox="1"/>
          <p:nvPr/>
        </p:nvSpPr>
        <p:spPr>
          <a:xfrm>
            <a:off x="2778125" y="4744720"/>
            <a:ext cx="4071620" cy="5835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惋惜、留恋、自责</a:t>
            </a:r>
          </a:p>
        </p:txBody>
      </p:sp>
      <p:sp>
        <p:nvSpPr>
          <p:cNvPr id="8" name="云形 7"/>
          <p:cNvSpPr/>
          <p:nvPr/>
        </p:nvSpPr>
        <p:spPr>
          <a:xfrm>
            <a:off x="2099310" y="4258945"/>
            <a:ext cx="4631690" cy="1555115"/>
          </a:xfrm>
          <a:prstGeom prst="cloud">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grpSp>
        <p:nvGrpSpPr>
          <p:cNvPr id="4" name="组合 3"/>
          <p:cNvGrpSpPr/>
          <p:nvPr/>
        </p:nvGrpSpPr>
        <p:grpSpPr>
          <a:xfrm>
            <a:off x="2351404" y="1541145"/>
            <a:ext cx="9356725" cy="1981200"/>
            <a:chOff x="961521" y="2163445"/>
            <a:chExt cx="8153400" cy="1981200"/>
          </a:xfrm>
        </p:grpSpPr>
        <p:pic>
          <p:nvPicPr>
            <p:cNvPr id="5" name="图片 3"/>
            <p:cNvPicPr>
              <a:picLocks noChangeAspect="1"/>
            </p:cNvPicPr>
            <p:nvPr/>
          </p:nvPicPr>
          <p:blipFill>
            <a:blip r:embed="rId3"/>
            <a:srcRect l="9599" t="17384" r="5185" b="30830"/>
            <a:stretch>
              <a:fillRect/>
            </a:stretch>
          </p:blipFill>
          <p:spPr>
            <a:xfrm>
              <a:off x="961521" y="2163445"/>
              <a:ext cx="8153400" cy="1981200"/>
            </a:xfrm>
            <a:prstGeom prst="rect">
              <a:avLst/>
            </a:prstGeom>
            <a:noFill/>
            <a:ln w="9525">
              <a:noFill/>
            </a:ln>
          </p:spPr>
        </p:pic>
        <p:sp>
          <p:nvSpPr>
            <p:cNvPr id="6" name="矩形 2"/>
            <p:cNvSpPr/>
            <p:nvPr/>
          </p:nvSpPr>
          <p:spPr>
            <a:xfrm>
              <a:off x="1121103" y="2536106"/>
              <a:ext cx="7699375" cy="12725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4472C4">
                      <a:lumMod val="75000"/>
                    </a:srgbClr>
                  </a:solidFill>
                  <a:effectLst/>
                  <a:uLnTx/>
                  <a:uFillTx/>
                  <a:cs typeface="+mn-ea"/>
                  <a:sym typeface="+mn-lt"/>
                </a:rPr>
                <a:t>       读课文第3自然段，思考：时间的流逝本是司空见惯的事，为什么作者能写得如此感人？</a:t>
              </a:r>
            </a:p>
          </p:txBody>
        </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25"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7" name="文本框 11"/>
          <p:cNvSpPr txBox="1"/>
          <p:nvPr/>
        </p:nvSpPr>
        <p:spPr>
          <a:xfrm>
            <a:off x="3987800" y="1483724"/>
            <a:ext cx="7270115" cy="3890552"/>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因为作者抓住了生活中的细节，如，吃饭、睡觉等。这些都是生活中的平凡小事，又是每个人都有的真实经历，所以会让我们产生共鸣。</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25"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5" name="文本框 11"/>
          <p:cNvSpPr txBox="1"/>
          <p:nvPr/>
        </p:nvSpPr>
        <p:spPr>
          <a:xfrm>
            <a:off x="3937000" y="1965960"/>
            <a:ext cx="7310120" cy="390055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作者运用拟人的修辞手法，将空灵而又抽象的时间化为具体的物象，像人一般伶伶俐俐地跨过；又运用排比的修辞手法增强语势，强调内容，加重感情，细腻地刻画了时间流逝的踪迹，让我们跟作者一样生发出伤时、惜时的深长感叹。</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25"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p:nvPr/>
        </p:nvSpPr>
        <p:spPr>
          <a:xfrm>
            <a:off x="3962400" y="1742440"/>
            <a:ext cx="7236460" cy="1231363"/>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仿照课文第</a:t>
            </a:r>
            <a:r>
              <a:rPr kumimoji="0" lang="en-US" altLang="zh-CN" sz="3200" b="0" i="0" u="none" strike="noStrike" kern="1200" cap="none" spc="0" normalizeH="0" baseline="0" noProof="0" dirty="0">
                <a:ln>
                  <a:noFill/>
                </a:ln>
                <a:solidFill>
                  <a:prstClr val="black"/>
                </a:solidFill>
                <a:effectLst/>
                <a:uLnTx/>
                <a:uFillTx/>
                <a:cs typeface="+mn-ea"/>
                <a:sym typeface="+mn-lt"/>
              </a:rPr>
              <a:t>3</a:t>
            </a:r>
            <a:r>
              <a:rPr kumimoji="0" lang="zh-CN" altLang="en-US" sz="3200" b="0" i="0" u="none" strike="noStrike" kern="1200" cap="none" spc="0" normalizeH="0" baseline="0" noProof="0" dirty="0">
                <a:ln>
                  <a:noFill/>
                </a:ln>
                <a:solidFill>
                  <a:prstClr val="black"/>
                </a:solidFill>
                <a:effectLst/>
                <a:uLnTx/>
                <a:uFillTx/>
                <a:cs typeface="+mn-ea"/>
                <a:sym typeface="+mn-lt"/>
              </a:rPr>
              <a:t>自然段，用一段话把你对“时间之流”的感受写下来。</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 y="2847975"/>
            <a:ext cx="3028950" cy="4010025"/>
          </a:xfrm>
          <a:prstGeom prst="rect">
            <a:avLst/>
          </a:prstGeom>
        </p:spPr>
      </p:pic>
      <p:sp>
        <p:nvSpPr>
          <p:cNvPr id="8" name="文本框 11"/>
          <p:cNvSpPr txBox="1"/>
          <p:nvPr/>
        </p:nvSpPr>
        <p:spPr>
          <a:xfrm>
            <a:off x="4137662" y="3577273"/>
            <a:ext cx="7236460" cy="1606081"/>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100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在逃去如飞的日子里，在千门万户的世界里的我能做什么呢？只有徘徊罢了，只有匆匆罢了。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781684" y="1492251"/>
            <a:ext cx="10508615" cy="2228559"/>
          </a:xfrm>
          <a:prstGeom prst="rect">
            <a:avLst/>
          </a:prstGeom>
          <a:noFill/>
          <a:ln w="9525">
            <a:noFill/>
          </a:ln>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3200" b="0" i="0" u="none" strike="noStrike" kern="1200" cap="none" spc="0" normalizeH="0" baseline="0" noProof="0" dirty="0">
                <a:ln>
                  <a:noFill/>
                </a:ln>
                <a:solidFill>
                  <a:prstClr val="black"/>
                </a:solidFill>
                <a:effectLst/>
                <a:uLnTx/>
                <a:uFillTx/>
                <a:cs typeface="+mn-ea"/>
                <a:sym typeface="+mn-lt"/>
              </a:rPr>
              <a:t>作者面对时间的悄然流逝，只能徘徊、匆匆罢了，他真的会任凭时间就这样溜走吗？面对时间一点一滴的流逝，你又能做些什么呢？说说你的感想。</a:t>
            </a:r>
          </a:p>
        </p:txBody>
      </p:sp>
      <p:sp>
        <p:nvSpPr>
          <p:cNvPr id="5" name="矩形 4"/>
          <p:cNvSpPr/>
          <p:nvPr/>
        </p:nvSpPr>
        <p:spPr>
          <a:xfrm>
            <a:off x="781684" y="4140835"/>
            <a:ext cx="10635615" cy="148989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找到文中“但不能平的，为什么偏要白白走这一遭啊”这一句。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p:nvPr/>
        </p:nvSpPr>
        <p:spPr>
          <a:xfrm>
            <a:off x="835660" y="1427480"/>
            <a:ext cx="9007475" cy="1664558"/>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只有</a:t>
            </a:r>
            <a:r>
              <a:rPr kumimoji="0" lang="zh-CN" altLang="en-US" sz="3600" b="0" i="0" u="none" strike="noStrike" kern="1200" cap="none" spc="0" normalizeH="0" baseline="0" noProof="0" dirty="0">
                <a:ln>
                  <a:noFill/>
                </a:ln>
                <a:solidFill>
                  <a:srgbClr val="0000FF"/>
                </a:solidFill>
                <a:effectLst/>
                <a:uLnTx/>
                <a:uFillTx/>
                <a:cs typeface="+mn-ea"/>
                <a:sym typeface="+mn-lt"/>
              </a:rPr>
              <a:t>徘徊</a:t>
            </a:r>
            <a:r>
              <a:rPr kumimoji="0" lang="zh-CN" altLang="en-US" sz="3600" b="0" i="0" u="none" strike="noStrike" kern="1200" cap="none" spc="0" normalizeH="0" baseline="0" noProof="0" dirty="0">
                <a:ln>
                  <a:noFill/>
                </a:ln>
                <a:solidFill>
                  <a:prstClr val="black"/>
                </a:solidFill>
                <a:effectLst/>
                <a:uLnTx/>
                <a:uFillTx/>
                <a:cs typeface="+mn-ea"/>
                <a:sym typeface="+mn-lt"/>
              </a:rPr>
              <a:t>罢了，只有匆匆罢了。在八千多日的匆匆里，除</a:t>
            </a:r>
            <a:r>
              <a:rPr kumimoji="0" lang="zh-CN" altLang="en-US" sz="3600" b="0" i="0" u="none" strike="noStrike" kern="1200" cap="none" spc="0" normalizeH="0" baseline="0" noProof="0" dirty="0">
                <a:ln>
                  <a:noFill/>
                </a:ln>
                <a:solidFill>
                  <a:srgbClr val="0000FF"/>
                </a:solidFill>
                <a:effectLst/>
                <a:uLnTx/>
                <a:uFillTx/>
                <a:cs typeface="+mn-ea"/>
                <a:sym typeface="+mn-lt"/>
              </a:rPr>
              <a:t>徘徊</a:t>
            </a:r>
            <a:r>
              <a:rPr kumimoji="0" lang="zh-CN" altLang="en-US" sz="3600" b="0" i="0" u="none" strike="noStrike" kern="1200" cap="none" spc="0" normalizeH="0" baseline="0" noProof="0" dirty="0">
                <a:ln>
                  <a:noFill/>
                </a:ln>
                <a:solidFill>
                  <a:prstClr val="black"/>
                </a:solidFill>
                <a:effectLst/>
                <a:uLnTx/>
                <a:uFillTx/>
                <a:cs typeface="+mn-ea"/>
                <a:sym typeface="+mn-lt"/>
              </a:rPr>
              <a:t>外，又剩些什么呢</a:t>
            </a:r>
            <a:r>
              <a:rPr kumimoji="0" lang="en-US" altLang="zh-CN" sz="3600" b="0" i="0" u="none" strike="noStrike" kern="1200" cap="none" spc="0" normalizeH="0" baseline="0" noProof="0" dirty="0">
                <a:ln>
                  <a:noFill/>
                </a:ln>
                <a:solidFill>
                  <a:prstClr val="black"/>
                </a:solidFill>
                <a:effectLst/>
                <a:uLnTx/>
                <a:uFillTx/>
                <a:cs typeface="+mn-ea"/>
                <a:sym typeface="+mn-lt"/>
              </a:rPr>
              <a:t>?</a:t>
            </a:r>
          </a:p>
        </p:txBody>
      </p:sp>
      <p:sp>
        <p:nvSpPr>
          <p:cNvPr id="6" name="文本框 11"/>
          <p:cNvSpPr txBox="1"/>
          <p:nvPr/>
        </p:nvSpPr>
        <p:spPr>
          <a:xfrm>
            <a:off x="835660" y="3620135"/>
            <a:ext cx="6072505" cy="833562"/>
          </a:xfrm>
          <a:prstGeom prst="rect">
            <a:avLst/>
          </a:prstGeom>
          <a:noFill/>
          <a:ln w="9525">
            <a:noFill/>
          </a:ln>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3600" b="0" i="0" u="none" strike="noStrike" kern="1200" cap="none" spc="0" normalizeH="0" baseline="0" noProof="0" dirty="0">
                <a:ln>
                  <a:noFill/>
                </a:ln>
                <a:solidFill>
                  <a:prstClr val="black"/>
                </a:solidFill>
                <a:effectLst/>
                <a:uLnTx/>
                <a:uFillTx/>
                <a:cs typeface="+mn-ea"/>
                <a:sym typeface="+mn-lt"/>
              </a:rPr>
              <a:t>体会“徘徊”的含义。</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440" y="2847975"/>
            <a:ext cx="3028950" cy="40100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440" y="2847975"/>
            <a:ext cx="3028950" cy="4010025"/>
          </a:xfrm>
          <a:prstGeom prst="rect">
            <a:avLst/>
          </a:prstGeom>
        </p:spPr>
      </p:pic>
      <p:sp>
        <p:nvSpPr>
          <p:cNvPr id="9" name="矩形 8"/>
          <p:cNvSpPr/>
          <p:nvPr/>
        </p:nvSpPr>
        <p:spPr>
          <a:xfrm>
            <a:off x="919481" y="1488440"/>
            <a:ext cx="6878320" cy="4277581"/>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课文紧扣“匆匆”二字，具体细腻地刻画了时间流逝的踪迹，表达了作者对时光流逝的无奈和惋惜之情，同时提醒我们：时光在不知不觉中溜走，要珍惜时间，勿虚度年华。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课堂拓展</a:t>
            </a:r>
          </a:p>
        </p:txBody>
      </p:sp>
      <p:sp>
        <p:nvSpPr>
          <p:cNvPr id="5" name="矩形 4"/>
          <p:cNvSpPr/>
          <p:nvPr/>
        </p:nvSpPr>
        <p:spPr>
          <a:xfrm>
            <a:off x="4551680" y="2720975"/>
            <a:ext cx="6899275" cy="3276600"/>
          </a:xfrm>
          <a:prstGeom prst="rect">
            <a:avLst/>
          </a:prstGeom>
        </p:spPr>
        <p:txBody>
          <a:bodyPr wrap="square">
            <a:spAutoFit/>
          </a:bodyPr>
          <a:lstStyle/>
          <a:p>
            <a:pPr marL="0" marR="0" lvl="0" indent="0" algn="l" defTabSz="914400" rtl="0" eaLnBrk="0" fontAlgn="base" latinLnBrk="0" hangingPunct="0">
              <a:lnSpc>
                <a:spcPct val="150000"/>
              </a:lnSpc>
              <a:spcBef>
                <a:spcPts val="60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少壮不努力，老大徒伤悲。</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r" defTabSz="914400" rtl="0" eaLnBrk="0" fontAlgn="base" latinLnBrk="0" hangingPunct="0">
              <a:lnSpc>
                <a:spcPct val="150000"/>
              </a:lnSpc>
              <a:spcBef>
                <a:spcPts val="60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（汉）乐府民歌</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长歌行</a:t>
            </a:r>
            <a:r>
              <a:rPr kumimoji="0" lang="en-US" altLang="zh-CN" sz="3200" b="0" i="0" u="none" strike="noStrike" kern="1200" cap="none" spc="0" normalizeH="0" baseline="0" noProof="0" dirty="0">
                <a:ln>
                  <a:noFill/>
                </a:ln>
                <a:solidFill>
                  <a:prstClr val="black"/>
                </a:solidFill>
                <a:effectLst/>
                <a:uLnTx/>
                <a:uFillTx/>
                <a:cs typeface="+mn-ea"/>
                <a:sym typeface="+mn-lt"/>
              </a:rPr>
              <a:t>》 </a:t>
            </a:r>
          </a:p>
          <a:p>
            <a:pPr marL="0" marR="0" lvl="0" indent="0" algn="l" defTabSz="914400" rtl="0" eaLnBrk="0" fontAlgn="base" latinLnBrk="0" hangingPunct="0">
              <a:lnSpc>
                <a:spcPct val="150000"/>
              </a:lnSpc>
              <a:spcBef>
                <a:spcPts val="60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盛年不再来，一日难再晨。</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r" defTabSz="914400" rtl="0" eaLnBrk="0" fontAlgn="base" latinLnBrk="0" hangingPunct="0">
              <a:lnSpc>
                <a:spcPct val="150000"/>
              </a:lnSpc>
              <a:spcBef>
                <a:spcPts val="60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（晋）陶渊明</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杂诗</a:t>
            </a:r>
            <a:r>
              <a:rPr kumimoji="0" lang="en-US" altLang="zh-CN" sz="3200" b="0" i="0" u="none" strike="noStrike" kern="1200" cap="none" spc="0" normalizeH="0" baseline="0" noProof="0" dirty="0">
                <a:ln>
                  <a:noFill/>
                </a:ln>
                <a:solidFill>
                  <a:prstClr val="black"/>
                </a:solidFill>
                <a:effectLst/>
                <a:uLnTx/>
                <a:uFillTx/>
                <a:cs typeface="+mn-ea"/>
                <a:sym typeface="+mn-lt"/>
              </a:rPr>
              <a:t>》</a:t>
            </a:r>
          </a:p>
        </p:txBody>
      </p:sp>
      <p:sp>
        <p:nvSpPr>
          <p:cNvPr id="6" name="流程图: 可选过程 5"/>
          <p:cNvSpPr/>
          <p:nvPr/>
        </p:nvSpPr>
        <p:spPr>
          <a:xfrm>
            <a:off x="5707380" y="1399540"/>
            <a:ext cx="4003675" cy="843280"/>
          </a:xfrm>
          <a:prstGeom prst="flowChartAlternateProcess">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srgbClr val="FF0000"/>
                </a:solidFill>
                <a:effectLst/>
                <a:uLnTx/>
                <a:uFillTx/>
                <a:cs typeface="+mn-ea"/>
                <a:sym typeface="+mn-lt"/>
              </a:rPr>
              <a:t>惜时名言</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sp>
        <p:nvSpPr>
          <p:cNvPr id="7" name="矩形 6"/>
          <p:cNvSpPr/>
          <p:nvPr/>
        </p:nvSpPr>
        <p:spPr>
          <a:xfrm>
            <a:off x="867982" y="1341402"/>
            <a:ext cx="8497887" cy="2306955"/>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一、看拼音，写词语。</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a:t>
            </a:r>
            <a:r>
              <a:rPr kumimoji="0" lang="en-US" altLang="zh-CN" sz="3200" b="0" i="0" u="none" strike="noStrike" kern="1200" cap="none" spc="0" normalizeH="0" baseline="0" noProof="0" dirty="0">
                <a:ln>
                  <a:noFill/>
                </a:ln>
                <a:solidFill>
                  <a:prstClr val="black"/>
                </a:solidFill>
                <a:effectLst/>
                <a:uLnTx/>
                <a:uFillTx/>
                <a:cs typeface="+mn-ea"/>
                <a:sym typeface="+mn-lt"/>
              </a:rPr>
              <a:t>duǒ cánɡ   nuó </a:t>
            </a:r>
            <a:r>
              <a:rPr kumimoji="0" lang="en-US" altLang="zh-CN" sz="3200" b="0" i="0" u="none" strike="noStrike" kern="1200" cap="none" spc="0" normalizeH="0" baseline="0" noProof="0" dirty="0" err="1">
                <a:ln>
                  <a:noFill/>
                </a:ln>
                <a:solidFill>
                  <a:prstClr val="black"/>
                </a:solidFill>
                <a:effectLst/>
                <a:uLnTx/>
                <a:uFillTx/>
                <a:cs typeface="+mn-ea"/>
                <a:sym typeface="+mn-lt"/>
              </a:rPr>
              <a:t>yí</a:t>
            </a: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en-US" altLang="zh-CN" sz="3200" b="0" i="0" u="none" strike="noStrike" kern="1200" cap="none" spc="0" normalizeH="0" baseline="0" noProof="0" dirty="0" err="1">
                <a:ln>
                  <a:noFill/>
                </a:ln>
                <a:solidFill>
                  <a:prstClr val="black"/>
                </a:solidFill>
                <a:effectLst/>
                <a:uLnTx/>
                <a:uFillTx/>
                <a:cs typeface="+mn-ea"/>
                <a:sym typeface="+mn-lt"/>
              </a:rPr>
              <a:t>pái</a:t>
            </a:r>
            <a:r>
              <a:rPr kumimoji="0" lang="en-US" altLang="zh-CN" sz="3200" b="0" i="0" u="none" strike="noStrike" kern="1200" cap="none" spc="0" normalizeH="0" baseline="0" noProof="0" dirty="0">
                <a:ln>
                  <a:noFill/>
                </a:ln>
                <a:solidFill>
                  <a:prstClr val="black"/>
                </a:solidFill>
                <a:effectLst/>
                <a:uLnTx/>
                <a:uFillTx/>
                <a:cs typeface="+mn-ea"/>
                <a:sym typeface="+mn-lt"/>
              </a:rPr>
              <a:t> huái</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        ）  （        ）  （        ）</a:t>
            </a:r>
          </a:p>
        </p:txBody>
      </p:sp>
      <p:sp>
        <p:nvSpPr>
          <p:cNvPr id="8" name="矩形 7"/>
          <p:cNvSpPr/>
          <p:nvPr/>
        </p:nvSpPr>
        <p:spPr>
          <a:xfrm>
            <a:off x="1717993" y="2923540"/>
            <a:ext cx="995680" cy="58356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cs typeface="+mn-ea"/>
                <a:sym typeface="+mn-lt"/>
              </a:rPr>
              <a:t>躲藏</a:t>
            </a:r>
          </a:p>
        </p:txBody>
      </p:sp>
      <p:sp>
        <p:nvSpPr>
          <p:cNvPr id="9" name="矩形 8"/>
          <p:cNvSpPr/>
          <p:nvPr/>
        </p:nvSpPr>
        <p:spPr>
          <a:xfrm>
            <a:off x="3589084" y="2948940"/>
            <a:ext cx="995680" cy="58356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cs typeface="+mn-ea"/>
                <a:sym typeface="+mn-lt"/>
              </a:rPr>
              <a:t>挪移</a:t>
            </a:r>
          </a:p>
        </p:txBody>
      </p:sp>
      <p:sp>
        <p:nvSpPr>
          <p:cNvPr id="10" name="矩形 9"/>
          <p:cNvSpPr/>
          <p:nvPr/>
        </p:nvSpPr>
        <p:spPr>
          <a:xfrm>
            <a:off x="5541931" y="2923540"/>
            <a:ext cx="995680" cy="58356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cs typeface="+mn-ea"/>
                <a:sym typeface="+mn-lt"/>
              </a:rPr>
              <a:t>徘徊</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778"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pic>
        <p:nvPicPr>
          <p:cNvPr id="4" name="Picture 5" descr="https://timgsa.baidu.com/timg?image&amp;quality=80&amp;size=b9999_10000&amp;sec=1501741340779&amp;di=fd295411c4d639e0bbc17612ea467bc2&amp;imgtype=0&amp;src=http%3A%2F%2Fwww.dzwww.com%2Fnvxing%2Fyyjk%2F201408%2FW020140818400148623851.gif"/>
          <p:cNvPicPr>
            <a:picLocks noChangeAspect="1" noChangeArrowheads="1" noCrop="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281590" y="2601609"/>
            <a:ext cx="2707384" cy="2664296"/>
          </a:xfrm>
          <a:prstGeom prst="rect">
            <a:avLst/>
          </a:prstGeom>
          <a:noFill/>
          <a:effectLst>
            <a:glow rad="457200">
              <a:schemeClr val="accent5">
                <a:satMod val="175000"/>
                <a:alpha val="40000"/>
              </a:schemeClr>
            </a:glow>
            <a:outerShdw blurRad="50800" dist="50800" dir="5400000" algn="ctr" rotWithShape="0">
              <a:srgbClr val="0000FF"/>
            </a:outerShdw>
            <a:softEdge rad="31750"/>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6096000" y="2354292"/>
            <a:ext cx="4445000" cy="2547685"/>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cs typeface="+mn-ea"/>
                <a:sym typeface="+mn-lt"/>
              </a:rPr>
              <a:t>    </a:t>
            </a:r>
            <a:r>
              <a:rPr kumimoji="0" lang="zh-CN" altLang="en-US" sz="2800" b="1" i="0" u="none" strike="noStrike" kern="1200" cap="none" spc="0" normalizeH="0" baseline="0" noProof="0" dirty="0">
                <a:ln>
                  <a:noFill/>
                </a:ln>
                <a:effectLst/>
                <a:uLnTx/>
                <a:uFillTx/>
                <a:cs typeface="+mn-ea"/>
                <a:sym typeface="+mn-lt"/>
              </a:rPr>
              <a:t>子在川上曰：“逝者如斯夫，不舍昼夜！”</a:t>
            </a:r>
            <a:endParaRPr kumimoji="0" lang="en-US" altLang="zh-CN" sz="2800" b="1" i="0" u="none" strike="noStrike" kern="1200" cap="none" spc="0" normalizeH="0" baseline="0" noProof="0" dirty="0">
              <a:ln>
                <a:noFill/>
              </a:ln>
              <a:effectLst/>
              <a:uLnTx/>
              <a:uFillTx/>
              <a:cs typeface="+mn-ea"/>
              <a:sym typeface="+mn-lt"/>
            </a:endParaRPr>
          </a:p>
          <a:p>
            <a:pPr marL="0" marR="0" lvl="0" indent="0" algn="r" defTabSz="914400" rtl="0" eaLnBrk="1" fontAlgn="auto" latinLnBrk="0" hangingPunct="1">
              <a:lnSpc>
                <a:spcPct val="200000"/>
              </a:lnSpc>
              <a:spcBef>
                <a:spcPts val="0"/>
              </a:spcBef>
              <a:spcAft>
                <a:spcPts val="0"/>
              </a:spcAft>
              <a:buClrTx/>
              <a:buSzTx/>
              <a:buFontTx/>
              <a:buNone/>
              <a:defRPr/>
            </a:pPr>
            <a:r>
              <a:rPr kumimoji="0" lang="en-US" altLang="zh-CN" sz="2800" b="1" i="0" u="none" strike="noStrike" kern="1200" cap="none" spc="0" normalizeH="0" baseline="0" noProof="0" dirty="0">
                <a:ln>
                  <a:noFill/>
                </a:ln>
                <a:effectLst/>
                <a:uLnTx/>
                <a:uFillTx/>
                <a:cs typeface="+mn-ea"/>
                <a:sym typeface="+mn-lt"/>
              </a:rPr>
              <a:t>《</a:t>
            </a:r>
            <a:r>
              <a:rPr kumimoji="0" lang="zh-CN" altLang="en-US" sz="2800" b="1" i="0" u="none" strike="noStrike" kern="1200" cap="none" spc="0" normalizeH="0" baseline="0" noProof="0" dirty="0">
                <a:ln>
                  <a:noFill/>
                </a:ln>
                <a:effectLst/>
                <a:uLnTx/>
                <a:uFillTx/>
                <a:cs typeface="+mn-ea"/>
                <a:sym typeface="+mn-lt"/>
              </a:rPr>
              <a:t>论语</a:t>
            </a:r>
            <a:r>
              <a:rPr kumimoji="0" lang="en-US" altLang="zh-CN" sz="2800" b="1" i="0" u="none" strike="noStrike" kern="1200" cap="none" spc="0" normalizeH="0" baseline="0" noProof="0" dirty="0">
                <a:ln>
                  <a:noFill/>
                </a:ln>
                <a:effectLst/>
                <a:uLnTx/>
                <a:uFillTx/>
                <a:cs typeface="+mn-ea"/>
                <a:sym typeface="+mn-lt"/>
              </a:rPr>
              <a:t>·</a:t>
            </a:r>
            <a:r>
              <a:rPr kumimoji="0" lang="zh-CN" altLang="en-US" sz="2800" b="1" i="0" u="none" strike="noStrike" kern="1200" cap="none" spc="0" normalizeH="0" baseline="0" noProof="0" dirty="0">
                <a:ln>
                  <a:noFill/>
                </a:ln>
                <a:effectLst/>
                <a:uLnTx/>
                <a:uFillTx/>
                <a:cs typeface="+mn-ea"/>
                <a:sym typeface="+mn-lt"/>
              </a:rPr>
              <a:t>子罕</a:t>
            </a:r>
            <a:r>
              <a:rPr kumimoji="0" lang="en-US" altLang="zh-CN" sz="2800" b="1" i="0" u="none" strike="noStrike" kern="1200" cap="none" spc="0" normalizeH="0" baseline="0" noProof="0" dirty="0">
                <a:ln>
                  <a:noFill/>
                </a:ln>
                <a:effectLst/>
                <a:uLnTx/>
                <a:uFillTx/>
                <a:cs typeface="+mn-ea"/>
                <a:sym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sp>
        <p:nvSpPr>
          <p:cNvPr id="4" name="矩形 3"/>
          <p:cNvSpPr/>
          <p:nvPr/>
        </p:nvSpPr>
        <p:spPr>
          <a:xfrm>
            <a:off x="1084412" y="2458161"/>
            <a:ext cx="8004175" cy="2652713"/>
          </a:xfrm>
          <a:prstGeom prst="rect">
            <a:avLst/>
          </a:prstGeom>
          <a:noFill/>
          <a:ln w="9525">
            <a:noFill/>
          </a:ln>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燕子去了，有</a:t>
            </a:r>
            <a:r>
              <a:rPr kumimoji="0" lang="en-US" altLang="zh-CN" sz="3200" b="1" i="0" u="none" strike="noStrike" kern="1200" cap="none" spc="0" normalizeH="0" baseline="0" noProof="0" dirty="0">
                <a:ln>
                  <a:noFill/>
                </a:ln>
                <a:solidFill>
                  <a:prstClr val="black"/>
                </a:solidFill>
                <a:effectLst/>
                <a:uLnTx/>
                <a:uFillTx/>
                <a:cs typeface="+mn-ea"/>
                <a:sym typeface="+mn-lt"/>
              </a:rPr>
              <a:t>______</a:t>
            </a:r>
            <a:r>
              <a:rPr kumimoji="0" lang="zh-CN" altLang="en-US" sz="3200" b="1" i="0" u="none" strike="noStrike" kern="1200" cap="none" spc="0" normalizeH="0" baseline="0" noProof="0" dirty="0">
                <a:ln>
                  <a:noFill/>
                </a:ln>
                <a:solidFill>
                  <a:prstClr val="black"/>
                </a:solidFill>
                <a:effectLst/>
                <a:uLnTx/>
                <a:uFillTx/>
                <a:cs typeface="+mn-ea"/>
                <a:sym typeface="+mn-lt"/>
              </a:rPr>
              <a:t>的时候；</a:t>
            </a:r>
            <a:r>
              <a:rPr kumimoji="0" lang="en-US" altLang="zh-CN" sz="3200" b="1" i="0" u="none" strike="noStrike" kern="1200" cap="none" spc="0" normalizeH="0" baseline="0" noProof="0" dirty="0">
                <a:ln>
                  <a:noFill/>
                </a:ln>
                <a:solidFill>
                  <a:prstClr val="black"/>
                </a:solidFill>
                <a:effectLst/>
                <a:uLnTx/>
                <a:uFillTx/>
                <a:cs typeface="+mn-ea"/>
                <a:sym typeface="+mn-lt"/>
              </a:rPr>
              <a:t>______ </a:t>
            </a:r>
            <a:r>
              <a:rPr kumimoji="0" lang="zh-CN" altLang="en-US" sz="3200" b="1" i="0" u="none" strike="noStrike" kern="1200" cap="none" spc="0" normalizeH="0" baseline="0" noProof="0" dirty="0">
                <a:ln>
                  <a:noFill/>
                </a:ln>
                <a:solidFill>
                  <a:prstClr val="black"/>
                </a:solidFill>
                <a:effectLst/>
                <a:uLnTx/>
                <a:uFillTx/>
                <a:cs typeface="+mn-ea"/>
                <a:sym typeface="+mn-lt"/>
              </a:rPr>
              <a:t>枯了，有</a:t>
            </a:r>
            <a:r>
              <a:rPr kumimoji="0" lang="en-US" altLang="zh-CN" sz="3200" b="1" i="0" u="none" strike="noStrike" kern="1200" cap="none" spc="0" normalizeH="0" baseline="0" noProof="0" dirty="0">
                <a:ln>
                  <a:noFill/>
                </a:ln>
                <a:solidFill>
                  <a:prstClr val="black"/>
                </a:solidFill>
                <a:effectLst/>
                <a:uLnTx/>
                <a:uFillTx/>
                <a:cs typeface="+mn-ea"/>
                <a:sym typeface="+mn-lt"/>
              </a:rPr>
              <a:t>______</a:t>
            </a:r>
            <a:r>
              <a:rPr kumimoji="0" lang="zh-CN" altLang="en-US" sz="3200" b="1" i="0" u="none" strike="noStrike" kern="1200" cap="none" spc="0" normalizeH="0" baseline="0" noProof="0" dirty="0">
                <a:ln>
                  <a:noFill/>
                </a:ln>
                <a:solidFill>
                  <a:prstClr val="black"/>
                </a:solidFill>
                <a:effectLst/>
                <a:uLnTx/>
                <a:uFillTx/>
                <a:cs typeface="+mn-ea"/>
                <a:sym typeface="+mn-lt"/>
              </a:rPr>
              <a:t>的时候；桃花</a:t>
            </a:r>
            <a:r>
              <a:rPr kumimoji="0" lang="en-US" altLang="zh-CN" sz="3200" b="1" i="0" u="none" strike="noStrike" kern="1200" cap="none" spc="0" normalizeH="0" baseline="0" noProof="0" dirty="0">
                <a:ln>
                  <a:noFill/>
                </a:ln>
                <a:solidFill>
                  <a:prstClr val="black"/>
                </a:solidFill>
                <a:effectLst/>
                <a:uLnTx/>
                <a:uFillTx/>
                <a:cs typeface="+mn-ea"/>
                <a:sym typeface="+mn-lt"/>
              </a:rPr>
              <a:t>____</a:t>
            </a:r>
            <a:r>
              <a:rPr kumimoji="0" lang="zh-CN" altLang="en-US" sz="3200" b="1" i="0" u="none" strike="noStrike" kern="1200" cap="none" spc="0" normalizeH="0" baseline="0" noProof="0" dirty="0">
                <a:ln>
                  <a:noFill/>
                </a:ln>
                <a:solidFill>
                  <a:prstClr val="black"/>
                </a:solidFill>
                <a:effectLst/>
                <a:uLnTx/>
                <a:uFillTx/>
                <a:cs typeface="+mn-ea"/>
                <a:sym typeface="+mn-lt"/>
              </a:rPr>
              <a:t>了，有</a:t>
            </a:r>
            <a:r>
              <a:rPr kumimoji="0" lang="en-US" altLang="zh-CN" sz="3200" b="1" i="0" u="none" strike="noStrike" kern="1200" cap="none" spc="0" normalizeH="0" baseline="0" noProof="0" dirty="0">
                <a:ln>
                  <a:noFill/>
                </a:ln>
                <a:solidFill>
                  <a:prstClr val="black"/>
                </a:solidFill>
                <a:effectLst/>
                <a:uLnTx/>
                <a:uFillTx/>
                <a:cs typeface="+mn-ea"/>
                <a:sym typeface="+mn-lt"/>
              </a:rPr>
              <a:t>______</a:t>
            </a:r>
            <a:r>
              <a:rPr kumimoji="0" lang="zh-CN" altLang="en-US" sz="3200" b="1" i="0" u="none" strike="noStrike" kern="1200" cap="none" spc="0" normalizeH="0" baseline="0" noProof="0" dirty="0">
                <a:ln>
                  <a:noFill/>
                </a:ln>
                <a:solidFill>
                  <a:prstClr val="black"/>
                </a:solidFill>
                <a:effectLst/>
                <a:uLnTx/>
                <a:uFillTx/>
                <a:cs typeface="+mn-ea"/>
                <a:sym typeface="+mn-lt"/>
              </a:rPr>
              <a:t>的时候。但是，聪明的，你告诉我，我们的日子为什么一去不</a:t>
            </a:r>
            <a:r>
              <a:rPr kumimoji="0" lang="en-US" altLang="zh-CN" sz="3200" b="1" i="0" u="none" strike="noStrike" kern="1200" cap="none" spc="0" normalizeH="0" baseline="0" noProof="0" dirty="0">
                <a:ln>
                  <a:noFill/>
                </a:ln>
                <a:solidFill>
                  <a:prstClr val="black"/>
                </a:solidFill>
                <a:effectLst/>
                <a:uLnTx/>
                <a:uFillTx/>
                <a:cs typeface="+mn-ea"/>
                <a:sym typeface="+mn-lt"/>
              </a:rPr>
              <a:t>______</a:t>
            </a:r>
            <a:r>
              <a:rPr kumimoji="0" lang="zh-CN" altLang="en-US" sz="3200" b="1" i="0" u="none" strike="noStrike" kern="1200" cap="none" spc="0" normalizeH="0" baseline="0" noProof="0" dirty="0">
                <a:ln>
                  <a:noFill/>
                </a:ln>
                <a:solidFill>
                  <a:prstClr val="black"/>
                </a:solidFill>
                <a:effectLst/>
                <a:uLnTx/>
                <a:uFillTx/>
                <a:cs typeface="+mn-ea"/>
                <a:sym typeface="+mn-lt"/>
              </a:rPr>
              <a:t>呢？</a:t>
            </a:r>
          </a:p>
        </p:txBody>
      </p:sp>
      <p:sp>
        <p:nvSpPr>
          <p:cNvPr id="5" name="矩形 4"/>
          <p:cNvSpPr/>
          <p:nvPr/>
        </p:nvSpPr>
        <p:spPr>
          <a:xfrm>
            <a:off x="4562624" y="2458161"/>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再来</a:t>
            </a:r>
          </a:p>
        </p:txBody>
      </p:sp>
      <p:sp>
        <p:nvSpPr>
          <p:cNvPr id="6" name="矩形 5"/>
          <p:cNvSpPr/>
          <p:nvPr/>
        </p:nvSpPr>
        <p:spPr>
          <a:xfrm>
            <a:off x="7453462" y="2461336"/>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杨柳</a:t>
            </a:r>
          </a:p>
        </p:txBody>
      </p:sp>
      <p:sp>
        <p:nvSpPr>
          <p:cNvPr id="7" name="矩形 6"/>
          <p:cNvSpPr/>
          <p:nvPr/>
        </p:nvSpPr>
        <p:spPr>
          <a:xfrm>
            <a:off x="2989412" y="3107449"/>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再青</a:t>
            </a:r>
          </a:p>
        </p:txBody>
      </p:sp>
      <p:sp>
        <p:nvSpPr>
          <p:cNvPr id="8" name="矩形 7"/>
          <p:cNvSpPr/>
          <p:nvPr/>
        </p:nvSpPr>
        <p:spPr>
          <a:xfrm>
            <a:off x="1332062" y="3742449"/>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再开</a:t>
            </a:r>
          </a:p>
        </p:txBody>
      </p:sp>
      <p:sp>
        <p:nvSpPr>
          <p:cNvPr id="9" name="矩形 8"/>
          <p:cNvSpPr/>
          <p:nvPr/>
        </p:nvSpPr>
        <p:spPr>
          <a:xfrm>
            <a:off x="6661299" y="3110624"/>
            <a:ext cx="606256"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谢</a:t>
            </a:r>
          </a:p>
        </p:txBody>
      </p:sp>
      <p:sp>
        <p:nvSpPr>
          <p:cNvPr id="10" name="矩形 9"/>
          <p:cNvSpPr/>
          <p:nvPr/>
        </p:nvSpPr>
        <p:spPr>
          <a:xfrm>
            <a:off x="5797699" y="4367924"/>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复返</a:t>
            </a:r>
          </a:p>
        </p:txBody>
      </p:sp>
      <p:sp>
        <p:nvSpPr>
          <p:cNvPr id="11" name="矩形 108"/>
          <p:cNvSpPr/>
          <p:nvPr/>
        </p:nvSpPr>
        <p:spPr>
          <a:xfrm>
            <a:off x="577999" y="1348105"/>
            <a:ext cx="6200775" cy="680507"/>
          </a:xfrm>
          <a:prstGeom prst="rect">
            <a:avLst/>
          </a:prstGeom>
          <a:noFill/>
          <a:ln w="9525">
            <a:noFill/>
          </a:ln>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二、根据课文内容填空。</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114" y="3107449"/>
            <a:ext cx="2832958" cy="37505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0699" y="2956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sp>
        <p:nvSpPr>
          <p:cNvPr id="2" name="文本框 1"/>
          <p:cNvSpPr txBox="1"/>
          <p:nvPr/>
        </p:nvSpPr>
        <p:spPr>
          <a:xfrm>
            <a:off x="722947" y="1488440"/>
            <a:ext cx="9229725" cy="583565"/>
          </a:xfrm>
          <a:prstGeom prst="rect">
            <a:avLst/>
          </a:prstGeom>
          <a:noFill/>
          <a:ln w="9525">
            <a:noFill/>
          </a:ln>
        </p:spPr>
        <p:txBody>
          <a:bodyPr wrap="square">
            <a:spAutoFit/>
          </a:bodyPr>
          <a:lstStyle/>
          <a:p>
            <a:pPr marL="0" marR="0" lvl="0" indent="30480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三、学了</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匆匆</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这篇文章，你有什么感受？</a:t>
            </a:r>
          </a:p>
        </p:txBody>
      </p:sp>
      <p:sp>
        <p:nvSpPr>
          <p:cNvPr id="6" name="流程图: 可选过程 5"/>
          <p:cNvSpPr/>
          <p:nvPr/>
        </p:nvSpPr>
        <p:spPr>
          <a:xfrm>
            <a:off x="1365567" y="2864485"/>
            <a:ext cx="9442133" cy="2952115"/>
          </a:xfrm>
          <a:prstGeom prst="flowChartAlternateProcess">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effectLst/>
                <a:uLnTx/>
                <a:uFillTx/>
                <a:cs typeface="+mn-ea"/>
                <a:sym typeface="+mn-lt"/>
              </a:rPr>
              <a:t>       </a:t>
            </a:r>
            <a:r>
              <a:rPr kumimoji="0" lang="zh-CN" altLang="en-US" sz="2800" b="0" i="0" u="none" strike="noStrike" kern="1200" cap="none" spc="0" normalizeH="0" baseline="0" noProof="0" dirty="0">
                <a:ln>
                  <a:noFill/>
                </a:ln>
                <a:effectLst/>
                <a:uLnTx/>
                <a:uFillTx/>
                <a:cs typeface="+mn-ea"/>
                <a:sym typeface="+mn-lt"/>
              </a:rPr>
              <a:t>学习了这篇课文， 我感受到了时间如流水一般，一去不返，就这样在不经意间匆匆流逝，我吗要珍惜时间，抓紧时间做有意义的事，不能虚度光阴。</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0699" y="2956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板书设计</a:t>
            </a:r>
          </a:p>
        </p:txBody>
      </p:sp>
      <p:sp>
        <p:nvSpPr>
          <p:cNvPr id="5" name="文本框 4"/>
          <p:cNvSpPr txBox="1"/>
          <p:nvPr/>
        </p:nvSpPr>
        <p:spPr>
          <a:xfrm>
            <a:off x="2356634" y="2080260"/>
            <a:ext cx="1605280" cy="521970"/>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提出问题</a:t>
            </a:r>
          </a:p>
        </p:txBody>
      </p:sp>
      <p:sp>
        <p:nvSpPr>
          <p:cNvPr id="7" name="文本框 6"/>
          <p:cNvSpPr txBox="1"/>
          <p:nvPr/>
        </p:nvSpPr>
        <p:spPr>
          <a:xfrm>
            <a:off x="2389971" y="3253423"/>
            <a:ext cx="1044575" cy="1124585"/>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具体说明</a:t>
            </a:r>
          </a:p>
        </p:txBody>
      </p:sp>
      <p:sp>
        <p:nvSpPr>
          <p:cNvPr id="8" name="文本框 7"/>
          <p:cNvSpPr txBox="1"/>
          <p:nvPr/>
        </p:nvSpPr>
        <p:spPr>
          <a:xfrm>
            <a:off x="2394734" y="4848860"/>
            <a:ext cx="1605280" cy="521970"/>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照应开头</a:t>
            </a:r>
          </a:p>
        </p:txBody>
      </p:sp>
      <p:sp>
        <p:nvSpPr>
          <p:cNvPr id="9" name="矩形 8"/>
          <p:cNvSpPr/>
          <p:nvPr/>
        </p:nvSpPr>
        <p:spPr>
          <a:xfrm>
            <a:off x="3912384" y="2291398"/>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0" name="文本框 9"/>
          <p:cNvSpPr txBox="1"/>
          <p:nvPr/>
        </p:nvSpPr>
        <p:spPr>
          <a:xfrm>
            <a:off x="4623584" y="1789748"/>
            <a:ext cx="2962275" cy="1038860"/>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我们的日子为什么一去不复返呢</a:t>
            </a:r>
          </a:p>
        </p:txBody>
      </p:sp>
      <p:sp>
        <p:nvSpPr>
          <p:cNvPr id="11" name="左大括号 10"/>
          <p:cNvSpPr/>
          <p:nvPr/>
        </p:nvSpPr>
        <p:spPr>
          <a:xfrm>
            <a:off x="3288496" y="3062923"/>
            <a:ext cx="233363" cy="1409700"/>
          </a:xfrm>
          <a:prstGeom prst="leftBrace">
            <a:avLst>
              <a:gd name="adj1" fmla="val 29420"/>
              <a:gd name="adj2" fmla="val 50000"/>
            </a:avLst>
          </a:prstGeom>
          <a:noFill/>
          <a:ln w="28575"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2" name="文本框 11"/>
          <p:cNvSpPr txBox="1"/>
          <p:nvPr/>
        </p:nvSpPr>
        <p:spPr>
          <a:xfrm>
            <a:off x="3431371" y="2896235"/>
            <a:ext cx="3605213"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像针尖上的一滴水</a:t>
            </a:r>
          </a:p>
        </p:txBody>
      </p:sp>
      <p:sp>
        <p:nvSpPr>
          <p:cNvPr id="13" name="文本框 12"/>
          <p:cNvSpPr txBox="1"/>
          <p:nvPr/>
        </p:nvSpPr>
        <p:spPr>
          <a:xfrm>
            <a:off x="3421846" y="3493135"/>
            <a:ext cx="4443413"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跨过 飞去 溜走 闪过</a:t>
            </a:r>
          </a:p>
        </p:txBody>
      </p:sp>
      <p:sp>
        <p:nvSpPr>
          <p:cNvPr id="14" name="文本框 13"/>
          <p:cNvSpPr txBox="1"/>
          <p:nvPr/>
        </p:nvSpPr>
        <p:spPr>
          <a:xfrm>
            <a:off x="3431371" y="4115435"/>
            <a:ext cx="3605213"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如轻烟    如薄雾</a:t>
            </a:r>
          </a:p>
        </p:txBody>
      </p:sp>
      <p:sp>
        <p:nvSpPr>
          <p:cNvPr id="15" name="矩形 14"/>
          <p:cNvSpPr/>
          <p:nvPr/>
        </p:nvSpPr>
        <p:spPr>
          <a:xfrm>
            <a:off x="3988584" y="5059998"/>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6" name="文本框 15"/>
          <p:cNvSpPr txBox="1"/>
          <p:nvPr/>
        </p:nvSpPr>
        <p:spPr>
          <a:xfrm>
            <a:off x="4715659" y="4674235"/>
            <a:ext cx="2984500" cy="1038860"/>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我们的日子为什么一去不复返呢</a:t>
            </a:r>
          </a:p>
        </p:txBody>
      </p:sp>
      <p:sp>
        <p:nvSpPr>
          <p:cNvPr id="17" name="左大括号 16"/>
          <p:cNvSpPr/>
          <p:nvPr/>
        </p:nvSpPr>
        <p:spPr>
          <a:xfrm>
            <a:off x="2131209" y="2212023"/>
            <a:ext cx="317500" cy="3209925"/>
          </a:xfrm>
          <a:prstGeom prst="leftBrace">
            <a:avLst>
              <a:gd name="adj1" fmla="val 32295"/>
              <a:gd name="adj2" fmla="val 50000"/>
            </a:avLst>
          </a:prstGeom>
          <a:noFill/>
          <a:ln w="28575"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8" name="左大括号 17"/>
          <p:cNvSpPr/>
          <p:nvPr/>
        </p:nvSpPr>
        <p:spPr>
          <a:xfrm rot="10800000">
            <a:off x="8558996" y="1900873"/>
            <a:ext cx="284163" cy="3714750"/>
          </a:xfrm>
          <a:prstGeom prst="leftBrace">
            <a:avLst>
              <a:gd name="adj1" fmla="val 49687"/>
              <a:gd name="adj2" fmla="val 50000"/>
            </a:avLst>
          </a:prstGeom>
          <a:noFill/>
          <a:ln w="28575"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9" name="文本框 18"/>
          <p:cNvSpPr txBox="1"/>
          <p:nvPr/>
        </p:nvSpPr>
        <p:spPr>
          <a:xfrm>
            <a:off x="8847484" y="2802573"/>
            <a:ext cx="1292662" cy="1938992"/>
          </a:xfrm>
          <a:prstGeom prst="rect">
            <a:avLst/>
          </a:prstGeom>
          <a:noFill/>
          <a:ln w="9525">
            <a:noFill/>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珍惜时光</a:t>
            </a:r>
            <a:endParaRPr kumimoji="0" lang="en-US" altLang="zh-CN" sz="36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把握人生</a:t>
            </a:r>
          </a:p>
        </p:txBody>
      </p:sp>
      <p:sp>
        <p:nvSpPr>
          <p:cNvPr id="20" name="文本框 19"/>
          <p:cNvSpPr txBox="1"/>
          <p:nvPr/>
        </p:nvSpPr>
        <p:spPr>
          <a:xfrm>
            <a:off x="1438582" y="3166110"/>
            <a:ext cx="738664" cy="1143903"/>
          </a:xfrm>
          <a:prstGeom prst="rect">
            <a:avLst/>
          </a:prstGeom>
          <a:noFill/>
          <a:ln w="9525">
            <a:noFill/>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匆 匆</a:t>
            </a:r>
          </a:p>
        </p:txBody>
      </p:sp>
      <p:grpSp>
        <p:nvGrpSpPr>
          <p:cNvPr id="21" name="组合 20"/>
          <p:cNvGrpSpPr/>
          <p:nvPr/>
        </p:nvGrpSpPr>
        <p:grpSpPr>
          <a:xfrm>
            <a:off x="7315984" y="2702560"/>
            <a:ext cx="1371600" cy="2090738"/>
            <a:chOff x="6739694" y="1656566"/>
            <a:chExt cx="1372269" cy="2091668"/>
          </a:xfrm>
        </p:grpSpPr>
        <p:sp>
          <p:nvSpPr>
            <p:cNvPr id="22" name="左大括号 17"/>
            <p:cNvSpPr/>
            <p:nvPr/>
          </p:nvSpPr>
          <p:spPr>
            <a:xfrm flipH="1">
              <a:off x="6739694" y="2014538"/>
              <a:ext cx="260753" cy="1409700"/>
            </a:xfrm>
            <a:prstGeom prst="leftBrace">
              <a:avLst>
                <a:gd name="adj1" fmla="val 21424"/>
                <a:gd name="adj2" fmla="val 50000"/>
              </a:avLst>
            </a:prstGeom>
            <a:noFill/>
            <a:ln w="28575"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23" name="文本框 18"/>
            <p:cNvSpPr txBox="1"/>
            <p:nvPr/>
          </p:nvSpPr>
          <p:spPr>
            <a:xfrm>
              <a:off x="6892574" y="1656566"/>
              <a:ext cx="1219389" cy="2091668"/>
            </a:xfrm>
            <a:prstGeom prst="rect">
              <a:avLst/>
            </a:prstGeom>
            <a:noFill/>
            <a:ln w="9525">
              <a:noFill/>
            </a:ln>
          </p:spPr>
          <p:txBody>
            <a:bodyPr vert="eaVert">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时光飞逝</a:t>
              </a:r>
              <a:endParaRPr kumimoji="0" lang="en-US" altLang="zh-CN" sz="28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一去不复返</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bldLvl="0" animBg="1"/>
      <p:bldP spid="10" grpId="0"/>
      <p:bldP spid="11" grpId="0" bldLvl="0" animBg="1"/>
      <p:bldP spid="12" grpId="0"/>
      <p:bldP spid="13" grpId="0"/>
      <p:bldP spid="14" grpId="0"/>
      <p:bldP spid="15" grpId="0" bldLvl="0" animBg="1"/>
      <p:bldP spid="16" grpId="0"/>
      <p:bldP spid="17" grpId="0" bldLvl="0" animBg="1"/>
      <p:bldP spid="18" grpId="0" bldLvl="0" animBg="1"/>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3408" t="6668" b="20075"/>
          <a:stretch>
            <a:fillRect/>
          </a:stretch>
        </p:blipFill>
        <p:spPr>
          <a:xfrm>
            <a:off x="0" y="0"/>
            <a:ext cx="12192000" cy="6858000"/>
          </a:xfrm>
          <a:prstGeom prst="rect">
            <a:avLst/>
          </a:prstGeom>
        </p:spPr>
      </p:pic>
      <p:sp>
        <p:nvSpPr>
          <p:cNvPr id="6" name="矩形 5"/>
          <p:cNvSpPr/>
          <p:nvPr/>
        </p:nvSpPr>
        <p:spPr>
          <a:xfrm rot="10800000">
            <a:off x="1123950" y="0"/>
            <a:ext cx="11068050" cy="6858000"/>
          </a:xfrm>
          <a:prstGeom prst="rect">
            <a:avLst/>
          </a:prstGeom>
          <a:gradFill>
            <a:gsLst>
              <a:gs pos="0">
                <a:srgbClr val="00B0F0"/>
              </a:gs>
              <a:gs pos="100000">
                <a:srgbClr val="00B0F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5676899" y="1586136"/>
            <a:ext cx="5482257" cy="2368267"/>
            <a:chOff x="632332" y="2499104"/>
            <a:chExt cx="4695800" cy="2368267"/>
          </a:xfrm>
        </p:grpSpPr>
        <p:sp>
          <p:nvSpPr>
            <p:cNvPr id="8" name="文本框 7"/>
            <p:cNvSpPr txBox="1"/>
            <p:nvPr/>
          </p:nvSpPr>
          <p:spPr>
            <a:xfrm>
              <a:off x="632332" y="2499104"/>
              <a:ext cx="4695800" cy="923330"/>
            </a:xfrm>
            <a:prstGeom prst="rect">
              <a:avLst/>
            </a:prstGeom>
            <a:noFill/>
          </p:spPr>
          <p:txBody>
            <a:bodyPr wrap="square" rtlCol="0">
              <a:spAutoFit/>
            </a:bodyPr>
            <a:lstStyle/>
            <a:p>
              <a:pPr lvl="0" algn="dist">
                <a:defRPr/>
              </a:pPr>
              <a:r>
                <a:rPr lang="zh-CN" altLang="en-US" sz="5400" dirty="0">
                  <a:solidFill>
                    <a:schemeClr val="bg1"/>
                  </a:solidFill>
                  <a:cs typeface="+mn-ea"/>
                  <a:sym typeface="+mn-lt"/>
                </a:rPr>
                <a:t>感谢各位聆听</a:t>
              </a:r>
              <a:endParaRPr kumimoji="0" lang="en-US" altLang="zh-CN" sz="5400" i="0" u="none" strike="noStrike" kern="1200" cap="none" spc="0" normalizeH="0" baseline="0" noProof="0" dirty="0">
                <a:ln>
                  <a:noFill/>
                </a:ln>
                <a:solidFill>
                  <a:schemeClr val="bg1"/>
                </a:solidFill>
                <a:effectLst/>
                <a:uLnTx/>
                <a:uFillTx/>
                <a:cs typeface="+mn-ea"/>
                <a:sym typeface="+mn-lt"/>
              </a:endParaRPr>
            </a:p>
          </p:txBody>
        </p:sp>
        <p:sp>
          <p:nvSpPr>
            <p:cNvPr id="9" name="文本框 8"/>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六年级下册</a:t>
              </a:r>
            </a:p>
          </p:txBody>
        </p:sp>
        <p:sp>
          <p:nvSpPr>
            <p:cNvPr id="10" name="文本框 9"/>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1" name="矩形: 圆角 10"/>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2" name="组合 11"/>
          <p:cNvGrpSpPr/>
          <p:nvPr/>
        </p:nvGrpSpPr>
        <p:grpSpPr>
          <a:xfrm flipH="1">
            <a:off x="7355864" y="4772260"/>
            <a:ext cx="2467179" cy="321642"/>
            <a:chOff x="10185400" y="5731858"/>
            <a:chExt cx="1384360" cy="321642"/>
          </a:xfrm>
        </p:grpSpPr>
        <p:sp>
          <p:nvSpPr>
            <p:cNvPr id="13" name="矩形 12"/>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4" name="文本框 13"/>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6" name="矩形 5"/>
          <p:cNvSpPr/>
          <p:nvPr/>
        </p:nvSpPr>
        <p:spPr>
          <a:xfrm>
            <a:off x="837448" y="1496365"/>
            <a:ext cx="6983413" cy="571951"/>
          </a:xfrm>
          <a:prstGeom prst="rect">
            <a:avLst/>
          </a:prstGeom>
        </p:spPr>
        <p:txBody>
          <a:bodyPr>
            <a:spAutoFit/>
          </a:bodyPr>
          <a:lstStyle/>
          <a:p>
            <a:pPr marL="514350" marR="0" lvl="0" indent="-514350" algn="l" defTabSz="914400" rtl="0" eaLnBrk="0" fontAlgn="base" latinLnBrk="0" hangingPunct="0">
              <a:lnSpc>
                <a:spcPct val="120000"/>
              </a:lnSpc>
              <a:spcBef>
                <a:spcPct val="0"/>
              </a:spcBef>
              <a:spcAft>
                <a:spcPct val="0"/>
              </a:spcAft>
              <a:buClrTx/>
              <a:buSzTx/>
              <a:buFont typeface="+mj-lt"/>
              <a:buAutoNum type="arabicPeriod"/>
              <a:defRPr/>
            </a:pPr>
            <a:r>
              <a:rPr kumimoji="0" lang="zh-CN" altLang="en-US" sz="2800" b="0" i="0" u="none" strike="noStrike" kern="1200" cap="none" spc="0" normalizeH="0" baseline="0" noProof="0" dirty="0">
                <a:ln>
                  <a:noFill/>
                </a:ln>
                <a:solidFill>
                  <a:prstClr val="black"/>
                </a:solidFill>
                <a:effectLst/>
                <a:uLnTx/>
                <a:uFillTx/>
                <a:cs typeface="+mn-ea"/>
                <a:sym typeface="+mn-lt"/>
              </a:rPr>
              <a:t>“匆匆”是什么意思呢？</a:t>
            </a:r>
          </a:p>
        </p:txBody>
      </p:sp>
      <p:sp>
        <p:nvSpPr>
          <p:cNvPr id="7" name="矩形 6"/>
          <p:cNvSpPr/>
          <p:nvPr/>
        </p:nvSpPr>
        <p:spPr>
          <a:xfrm>
            <a:off x="1629611" y="2860125"/>
            <a:ext cx="6983413" cy="571951"/>
          </a:xfrm>
          <a:prstGeom prst="rect">
            <a:avLst/>
          </a:prstGeom>
        </p:spPr>
        <p:txBody>
          <a:bodyPr>
            <a:spAutoFit/>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rgbClr val="0000FF"/>
                </a:solidFill>
                <a:effectLst/>
                <a:uLnTx/>
                <a:uFillTx/>
                <a:cs typeface="+mn-ea"/>
                <a:sym typeface="+mn-lt"/>
              </a:rPr>
              <a:t>急急忙忙的样子</a:t>
            </a:r>
          </a:p>
        </p:txBody>
      </p:sp>
      <p:sp>
        <p:nvSpPr>
          <p:cNvPr id="8" name="矩形 7"/>
          <p:cNvSpPr/>
          <p:nvPr/>
        </p:nvSpPr>
        <p:spPr>
          <a:xfrm>
            <a:off x="837448" y="4223884"/>
            <a:ext cx="11049752" cy="571951"/>
          </a:xfrm>
          <a:prstGeom prst="rect">
            <a:avLst/>
          </a:prstGeom>
        </p:spPr>
        <p:txBody>
          <a:bodyPr wrap="square">
            <a:spAutoFit/>
          </a:bodyPr>
          <a:lstStyle/>
          <a:p>
            <a:pPr marL="514350" marR="0" lvl="0" indent="-514350" algn="l" defTabSz="914400" rtl="0" eaLnBrk="0" fontAlgn="base" latinLnBrk="0" hangingPunct="0">
              <a:lnSpc>
                <a:spcPct val="120000"/>
              </a:lnSpc>
              <a:spcBef>
                <a:spcPct val="0"/>
              </a:spcBef>
              <a:spcAft>
                <a:spcPct val="0"/>
              </a:spcAft>
              <a:buClrTx/>
              <a:buSzTx/>
              <a:buFont typeface="+mj-lt"/>
              <a:buAutoNum type="arabicPeriod" startAt="2"/>
              <a:defRPr/>
            </a:pPr>
            <a:r>
              <a:rPr kumimoji="0" lang="zh-CN" altLang="en-US" sz="2800" b="0" i="0" u="none" strike="noStrike" kern="1200" cap="none" spc="0" normalizeH="0" baseline="0" noProof="0" dirty="0">
                <a:ln>
                  <a:noFill/>
                </a:ln>
                <a:solidFill>
                  <a:prstClr val="black"/>
                </a:solidFill>
                <a:effectLst/>
                <a:uLnTx/>
                <a:uFillTx/>
                <a:cs typeface="+mn-ea"/>
                <a:sym typeface="+mn-lt"/>
              </a:rPr>
              <a:t>体验“匆匆”：你们在生活中，有过追赶时间的体验吗？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grpSp>
        <p:nvGrpSpPr>
          <p:cNvPr id="11" name="组合 6"/>
          <p:cNvGrpSpPr/>
          <p:nvPr/>
        </p:nvGrpSpPr>
        <p:grpSpPr>
          <a:xfrm>
            <a:off x="7987983" y="697288"/>
            <a:ext cx="2423795" cy="636587"/>
            <a:chOff x="595313" y="252413"/>
            <a:chExt cx="2423795" cy="636587"/>
          </a:xfrm>
        </p:grpSpPr>
        <p:grpSp>
          <p:nvGrpSpPr>
            <p:cNvPr id="12" name="组合 45"/>
            <p:cNvGrpSpPr/>
            <p:nvPr/>
          </p:nvGrpSpPr>
          <p:grpSpPr>
            <a:xfrm>
              <a:off x="595313" y="282575"/>
              <a:ext cx="2212975" cy="576263"/>
              <a:chOff x="1855032" y="3219822"/>
              <a:chExt cx="2212912" cy="576064"/>
            </a:xfrm>
          </p:grpSpPr>
          <p:sp>
            <p:nvSpPr>
              <p:cNvPr id="14" name="矩形: 圆角 4"/>
              <p:cNvSpPr/>
              <p:nvPr/>
            </p:nvSpPr>
            <p:spPr>
              <a:xfrm>
                <a:off x="2115375" y="3219822"/>
                <a:ext cx="1952569" cy="576064"/>
              </a:xfrm>
              <a:prstGeom prst="roundRect">
                <a:avLst>
                  <a:gd name="adj" fmla="val 21946"/>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1"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5" name="矩形: 圆角 14"/>
              <p:cNvSpPr/>
              <p:nvPr/>
            </p:nvSpPr>
            <p:spPr>
              <a:xfrm>
                <a:off x="1855032" y="3219822"/>
                <a:ext cx="576246" cy="576064"/>
              </a:xfrm>
              <a:prstGeom prst="roundRect">
                <a:avLst>
                  <a:gd name="adj" fmla="val 21946"/>
                </a:avLst>
              </a:prstGeom>
              <a:solidFill>
                <a:srgbClr val="9BBB59"/>
              </a:solidFill>
              <a:ln>
                <a:noFill/>
              </a:ln>
              <a:effectLst>
                <a:outerShdw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1"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grpSp>
        <p:sp>
          <p:nvSpPr>
            <p:cNvPr id="13" name="标题 1"/>
            <p:cNvSpPr txBox="1"/>
            <p:nvPr/>
          </p:nvSpPr>
          <p:spPr bwMode="auto">
            <a:xfrm>
              <a:off x="644208" y="252413"/>
              <a:ext cx="2374900" cy="636587"/>
            </a:xfrm>
            <a:prstGeom prst="rect">
              <a:avLst/>
            </a:prstGeom>
            <a:noFill/>
            <a:ln>
              <a:noFill/>
            </a:ln>
            <a:effectLst>
              <a:outerShdw blurRad="50800" dist="38100" dir="2700000" algn="tl" rotWithShape="0">
                <a:prstClr val="black">
                  <a:alpha val="40000"/>
                </a:prstClr>
              </a:outerShdw>
            </a:effectLst>
          </p:spPr>
          <p:txBody>
            <a:bodyPr/>
            <a:lstStyle>
              <a:lvl1pPr algn="l" rtl="0" eaLnBrk="0" fontAlgn="base" hangingPunct="0">
                <a:lnSpc>
                  <a:spcPct val="100000"/>
                </a:lnSpc>
                <a:spcBef>
                  <a:spcPct val="0"/>
                </a:spcBef>
                <a:spcAft>
                  <a:spcPct val="0"/>
                </a:spcAft>
                <a:defRPr lang="zh-CN" altLang="en-US" sz="3600" b="1" kern="1200" spc="600" dirty="0">
                  <a:solidFill>
                    <a:schemeClr val="bg1"/>
                  </a:solidFill>
                  <a:latin typeface="黑体" panose="02010609060101010101" pitchFamily="49" charset="-122"/>
                  <a:ea typeface="黑体" panose="02010609060101010101" pitchFamily="49" charset="-122"/>
                  <a:cs typeface="+mn-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600" normalizeH="0" baseline="0" noProof="0">
                  <a:ln>
                    <a:noFill/>
                  </a:ln>
                  <a:solidFill>
                    <a:srgbClr val="251618"/>
                  </a:solidFill>
                  <a:effectLst/>
                  <a:uLnTx/>
                  <a:uFillTx/>
                  <a:latin typeface="+mn-lt"/>
                  <a:ea typeface="+mn-ea"/>
                  <a:cs typeface="+mn-ea"/>
                  <a:sym typeface="+mn-lt"/>
                </a:rPr>
                <a:t>作者简介</a:t>
              </a:r>
            </a:p>
          </p:txBody>
        </p:sp>
      </p:grpSp>
      <p:sp>
        <p:nvSpPr>
          <p:cNvPr id="16" name="矩形 15"/>
          <p:cNvSpPr/>
          <p:nvPr/>
        </p:nvSpPr>
        <p:spPr>
          <a:xfrm>
            <a:off x="974408" y="2014220"/>
            <a:ext cx="6099175" cy="3448829"/>
          </a:xfrm>
          <a:prstGeom prst="rect">
            <a:avLst/>
          </a:prstGeom>
          <a:noFill/>
          <a:ln w="57150">
            <a:solidFill>
              <a:schemeClr val="accent6"/>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srgbClr val="FF00FF"/>
                </a:solidFill>
                <a:effectLst/>
                <a:uLnTx/>
                <a:uFillTx/>
                <a:cs typeface="+mn-ea"/>
                <a:sym typeface="+mn-lt"/>
              </a:rPr>
              <a:t>朱自清</a:t>
            </a:r>
            <a:r>
              <a:rPr kumimoji="0" lang="zh-CN" altLang="en-US" sz="2400" b="0" i="0" u="none" strike="noStrike" kern="1200" cap="none" spc="0" normalizeH="0" baseline="0" noProof="0" dirty="0">
                <a:ln>
                  <a:noFill/>
                </a:ln>
                <a:solidFill>
                  <a:prstClr val="black"/>
                </a:solidFill>
                <a:effectLst/>
                <a:uLnTx/>
                <a:uFillTx/>
                <a:cs typeface="+mn-ea"/>
                <a:sym typeface="+mn-lt"/>
              </a:rPr>
              <a:t>（</a:t>
            </a:r>
            <a:r>
              <a:rPr kumimoji="0" lang="en-US" altLang="zh-CN" sz="2400" b="0" i="0" u="none" strike="noStrike" kern="1200" cap="none" spc="0" normalizeH="0" baseline="0" noProof="0" dirty="0">
                <a:ln>
                  <a:noFill/>
                </a:ln>
                <a:solidFill>
                  <a:prstClr val="black"/>
                </a:solidFill>
                <a:effectLst/>
                <a:uLnTx/>
                <a:uFillTx/>
                <a:cs typeface="+mn-ea"/>
                <a:sym typeface="+mn-lt"/>
              </a:rPr>
              <a:t>1898—1948</a:t>
            </a:r>
            <a:r>
              <a:rPr kumimoji="0" lang="zh-CN" altLang="en-US" sz="2400" b="0" i="0" u="none" strike="noStrike" kern="1200" cap="none" spc="0" normalizeH="0" baseline="0" noProof="0" dirty="0">
                <a:ln>
                  <a:noFill/>
                </a:ln>
                <a:solidFill>
                  <a:prstClr val="black"/>
                </a:solidFill>
                <a:effectLst/>
                <a:uLnTx/>
                <a:uFillTx/>
                <a:cs typeface="+mn-ea"/>
                <a:sym typeface="+mn-lt"/>
              </a:rPr>
              <a:t>），原名自华，字佩弦。现代诗人、散文家、学者、民主战士。</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主要作品：</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匆匆</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背影</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荷塘月色</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桨声灯影里的秦淮河</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等散文名篇，诗集</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雪朝</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（与人合著）、杂文集</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论雅俗共赏</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、散文集</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欧游杂记</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等。</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pic>
        <p:nvPicPr>
          <p:cNvPr id="17" name="图片 16"/>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87983" y="1774507"/>
            <a:ext cx="2736215" cy="38950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10" name="TextBox 4"/>
          <p:cNvSpPr txBox="1"/>
          <p:nvPr/>
        </p:nvSpPr>
        <p:spPr>
          <a:xfrm>
            <a:off x="4161473" y="3044190"/>
            <a:ext cx="7031037" cy="2004010"/>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solidFill>
                <a:effectLst/>
                <a:uLnTx/>
                <a:uFillTx/>
                <a:cs typeface="+mn-ea"/>
                <a:sym typeface="+mn-lt"/>
              </a:rPr>
              <a:t>隐藏    头涔涔    泪潸潸   </a:t>
            </a:r>
            <a:endParaRPr kumimoji="0" lang="en-US" altLang="zh-CN" sz="4400" b="1"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solidFill>
                <a:effectLst/>
                <a:uLnTx/>
                <a:uFillTx/>
                <a:cs typeface="+mn-ea"/>
                <a:sym typeface="+mn-lt"/>
              </a:rPr>
              <a:t>挪移</a:t>
            </a:r>
            <a:r>
              <a:rPr kumimoji="0" lang="en-US" altLang="zh-CN" sz="4400" b="1" i="0" u="none" strike="noStrike" kern="1200" cap="none" spc="0" normalizeH="0" baseline="0" noProof="0" dirty="0">
                <a:ln>
                  <a:noFill/>
                </a:ln>
                <a:solidFill>
                  <a:prstClr val="black"/>
                </a:solidFill>
                <a:effectLst/>
                <a:uLnTx/>
                <a:uFillTx/>
                <a:cs typeface="+mn-ea"/>
                <a:sym typeface="+mn-lt"/>
              </a:rPr>
              <a:t>    </a:t>
            </a:r>
            <a:r>
              <a:rPr kumimoji="0" lang="zh-CN" altLang="en-US" sz="4400" b="1" i="0" u="none" strike="noStrike" kern="1200" cap="none" spc="0" normalizeH="0" baseline="0" noProof="0" dirty="0">
                <a:ln>
                  <a:noFill/>
                </a:ln>
                <a:solidFill>
                  <a:prstClr val="black"/>
                </a:solidFill>
                <a:effectLst/>
                <a:uLnTx/>
                <a:uFillTx/>
                <a:cs typeface="+mn-ea"/>
                <a:sym typeface="+mn-lt"/>
              </a:rPr>
              <a:t>徘徊      蒸融</a:t>
            </a:r>
          </a:p>
        </p:txBody>
      </p:sp>
      <p:sp>
        <p:nvSpPr>
          <p:cNvPr id="18" name="圆角矩形 1"/>
          <p:cNvSpPr/>
          <p:nvPr/>
        </p:nvSpPr>
        <p:spPr>
          <a:xfrm>
            <a:off x="3915410" y="3045778"/>
            <a:ext cx="7154863" cy="2168525"/>
          </a:xfrm>
          <a:prstGeom prst="roundRect">
            <a:avLst>
              <a:gd name="adj" fmla="val 8224"/>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66FF"/>
              </a:solidFill>
              <a:effectLst/>
              <a:uLnTx/>
              <a:uFillTx/>
              <a:cs typeface="+mn-ea"/>
              <a:sym typeface="+mn-lt"/>
            </a:endParaRPr>
          </a:p>
        </p:txBody>
      </p:sp>
      <p:sp>
        <p:nvSpPr>
          <p:cNvPr id="19" name="TextBox 4"/>
          <p:cNvSpPr txBox="1"/>
          <p:nvPr/>
        </p:nvSpPr>
        <p:spPr>
          <a:xfrm>
            <a:off x="4161473" y="3047365"/>
            <a:ext cx="7031037" cy="2004010"/>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solidFill>
                <a:effectLst/>
                <a:uLnTx/>
                <a:uFillTx/>
                <a:cs typeface="+mn-ea"/>
                <a:sym typeface="+mn-lt"/>
              </a:rPr>
              <a:t>隐</a:t>
            </a:r>
            <a:r>
              <a:rPr kumimoji="0" lang="zh-CN" altLang="en-US" sz="4400" b="1" i="0" u="none" strike="noStrike" kern="1200" cap="none" spc="0" normalizeH="0" baseline="0" noProof="0" dirty="0">
                <a:ln>
                  <a:noFill/>
                </a:ln>
                <a:solidFill>
                  <a:srgbClr val="FF00FF"/>
                </a:solidFill>
                <a:effectLst/>
                <a:uLnTx/>
                <a:uFillTx/>
                <a:cs typeface="+mn-ea"/>
                <a:sym typeface="+mn-lt"/>
              </a:rPr>
              <a:t>藏</a:t>
            </a:r>
            <a:r>
              <a:rPr kumimoji="0" lang="zh-CN" altLang="en-US" sz="4400" b="1" i="0" u="none" strike="noStrike" kern="1200" cap="none" spc="0" normalizeH="0" baseline="0" noProof="0" dirty="0">
                <a:ln>
                  <a:noFill/>
                </a:ln>
                <a:solidFill>
                  <a:prstClr val="black"/>
                </a:solidFill>
                <a:effectLst/>
                <a:uLnTx/>
                <a:uFillTx/>
                <a:cs typeface="+mn-ea"/>
                <a:sym typeface="+mn-lt"/>
              </a:rPr>
              <a:t>    头</a:t>
            </a:r>
            <a:r>
              <a:rPr kumimoji="0" lang="zh-CN" altLang="en-US" sz="4400" b="1" i="0" u="none" strike="noStrike" kern="1200" cap="none" spc="0" normalizeH="0" baseline="0" noProof="0" dirty="0">
                <a:ln>
                  <a:noFill/>
                </a:ln>
                <a:solidFill>
                  <a:srgbClr val="FF00FF"/>
                </a:solidFill>
                <a:effectLst/>
                <a:uLnTx/>
                <a:uFillTx/>
                <a:cs typeface="+mn-ea"/>
                <a:sym typeface="+mn-lt"/>
              </a:rPr>
              <a:t>涔</a:t>
            </a:r>
            <a:r>
              <a:rPr kumimoji="0" lang="zh-CN" altLang="en-US" sz="4400" b="1" i="0" u="none" strike="noStrike" kern="1200" cap="none" spc="0" normalizeH="0" baseline="0" noProof="0" dirty="0">
                <a:ln>
                  <a:noFill/>
                </a:ln>
                <a:solidFill>
                  <a:prstClr val="black"/>
                </a:solidFill>
                <a:effectLst/>
                <a:uLnTx/>
                <a:uFillTx/>
                <a:cs typeface="+mn-ea"/>
                <a:sym typeface="+mn-lt"/>
              </a:rPr>
              <a:t>涔    泪</a:t>
            </a:r>
            <a:r>
              <a:rPr kumimoji="0" lang="zh-CN" altLang="en-US" sz="4400" b="1" i="0" u="none" strike="noStrike" kern="1200" cap="none" spc="0" normalizeH="0" baseline="0" noProof="0" dirty="0">
                <a:ln>
                  <a:noFill/>
                </a:ln>
                <a:solidFill>
                  <a:srgbClr val="FF00FF"/>
                </a:solidFill>
                <a:effectLst/>
                <a:uLnTx/>
                <a:uFillTx/>
                <a:cs typeface="+mn-ea"/>
                <a:sym typeface="+mn-lt"/>
              </a:rPr>
              <a:t>潸</a:t>
            </a:r>
            <a:r>
              <a:rPr kumimoji="0" lang="zh-CN" altLang="en-US" sz="4400" b="1" i="0" u="none" strike="noStrike" kern="1200" cap="none" spc="0" normalizeH="0" baseline="0" noProof="0" dirty="0">
                <a:ln>
                  <a:noFill/>
                </a:ln>
                <a:solidFill>
                  <a:prstClr val="black"/>
                </a:solidFill>
                <a:effectLst/>
                <a:uLnTx/>
                <a:uFillTx/>
                <a:cs typeface="+mn-ea"/>
                <a:sym typeface="+mn-lt"/>
              </a:rPr>
              <a:t>潸   </a:t>
            </a:r>
            <a:endParaRPr kumimoji="0" lang="en-US" altLang="zh-CN" sz="4400" b="1"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FF00FF"/>
                </a:solidFill>
                <a:effectLst/>
                <a:uLnTx/>
                <a:uFillTx/>
                <a:cs typeface="+mn-ea"/>
                <a:sym typeface="+mn-lt"/>
              </a:rPr>
              <a:t>挪</a:t>
            </a:r>
            <a:r>
              <a:rPr kumimoji="0" lang="zh-CN" altLang="en-US" sz="4400" b="1" i="0" u="none" strike="noStrike" kern="1200" cap="none" spc="0" normalizeH="0" baseline="0" noProof="0" dirty="0">
                <a:ln>
                  <a:noFill/>
                </a:ln>
                <a:solidFill>
                  <a:prstClr val="black"/>
                </a:solidFill>
                <a:effectLst/>
                <a:uLnTx/>
                <a:uFillTx/>
                <a:cs typeface="+mn-ea"/>
                <a:sym typeface="+mn-lt"/>
              </a:rPr>
              <a:t>移</a:t>
            </a:r>
            <a:r>
              <a:rPr kumimoji="0" lang="en-US" altLang="zh-CN" sz="4400" b="1" i="0" u="none" strike="noStrike" kern="1200" cap="none" spc="0" normalizeH="0" baseline="0" noProof="0" dirty="0">
                <a:ln>
                  <a:noFill/>
                </a:ln>
                <a:solidFill>
                  <a:prstClr val="black"/>
                </a:solidFill>
                <a:effectLst/>
                <a:uLnTx/>
                <a:uFillTx/>
                <a:cs typeface="+mn-ea"/>
                <a:sym typeface="+mn-lt"/>
              </a:rPr>
              <a:t>    </a:t>
            </a:r>
            <a:r>
              <a:rPr kumimoji="0" lang="zh-CN" altLang="en-US" sz="4400" b="1" i="0" u="none" strike="noStrike" kern="1200" cap="none" spc="0" normalizeH="0" baseline="0" noProof="0" dirty="0">
                <a:ln>
                  <a:noFill/>
                </a:ln>
                <a:solidFill>
                  <a:srgbClr val="FF00FF"/>
                </a:solidFill>
                <a:effectLst/>
                <a:uLnTx/>
                <a:uFillTx/>
                <a:cs typeface="+mn-ea"/>
                <a:sym typeface="+mn-lt"/>
              </a:rPr>
              <a:t>徘徊</a:t>
            </a:r>
            <a:r>
              <a:rPr kumimoji="0" lang="zh-CN" altLang="en-US" sz="4400" b="1" i="0" u="none" strike="noStrike" kern="1200" cap="none" spc="0" normalizeH="0" baseline="0" noProof="0" dirty="0">
                <a:ln>
                  <a:noFill/>
                </a:ln>
                <a:solidFill>
                  <a:prstClr val="black"/>
                </a:solidFill>
                <a:effectLst/>
                <a:uLnTx/>
                <a:uFillTx/>
                <a:cs typeface="+mn-ea"/>
                <a:sym typeface="+mn-lt"/>
              </a:rPr>
              <a:t>      </a:t>
            </a:r>
            <a:r>
              <a:rPr kumimoji="0" lang="zh-CN" altLang="en-US" sz="4400" b="1" i="0" u="none" strike="noStrike" kern="1200" cap="none" spc="0" normalizeH="0" baseline="0" noProof="0" dirty="0">
                <a:ln>
                  <a:noFill/>
                </a:ln>
                <a:solidFill>
                  <a:srgbClr val="FF00FF"/>
                </a:solidFill>
                <a:effectLst/>
                <a:uLnTx/>
                <a:uFillTx/>
                <a:cs typeface="+mn-ea"/>
                <a:sym typeface="+mn-lt"/>
              </a:rPr>
              <a:t>蒸</a:t>
            </a:r>
            <a:r>
              <a:rPr kumimoji="0" lang="zh-CN" altLang="en-US" sz="4400" b="1" i="0" u="none" strike="noStrike" kern="1200" cap="none" spc="0" normalizeH="0" baseline="0" noProof="0" dirty="0">
                <a:ln>
                  <a:noFill/>
                </a:ln>
                <a:solidFill>
                  <a:prstClr val="black"/>
                </a:solidFill>
                <a:effectLst/>
                <a:uLnTx/>
                <a:uFillTx/>
                <a:cs typeface="+mn-ea"/>
                <a:sym typeface="+mn-lt"/>
              </a:rPr>
              <a:t>融</a:t>
            </a:r>
          </a:p>
        </p:txBody>
      </p:sp>
      <p:sp>
        <p:nvSpPr>
          <p:cNvPr id="20" name="云形 19"/>
          <p:cNvSpPr/>
          <p:nvPr/>
        </p:nvSpPr>
        <p:spPr>
          <a:xfrm>
            <a:off x="6112510" y="1565275"/>
            <a:ext cx="2760980" cy="981075"/>
          </a:xfrm>
          <a:prstGeom prst="cloud">
            <a:avLst/>
          </a:prstGeom>
          <a:solidFill>
            <a:schemeClr val="accent1">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prstClr val="black"/>
                </a:solidFill>
                <a:effectLst/>
                <a:uLnTx/>
                <a:uFillTx/>
                <a:cs typeface="+mn-ea"/>
                <a:sym typeface="+mn-lt"/>
              </a:rPr>
              <a:t>我会读</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94" y="1643697"/>
            <a:ext cx="4916623" cy="543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grpSp>
        <p:nvGrpSpPr>
          <p:cNvPr id="4" name="组合 4"/>
          <p:cNvGrpSpPr/>
          <p:nvPr/>
        </p:nvGrpSpPr>
        <p:grpSpPr>
          <a:xfrm>
            <a:off x="3474720" y="2543974"/>
            <a:ext cx="1141413" cy="1204198"/>
            <a:chOff x="1497050" y="1820282"/>
            <a:chExt cx="836613" cy="903868"/>
          </a:xfrm>
        </p:grpSpPr>
        <p:grpSp>
          <p:nvGrpSpPr>
            <p:cNvPr id="5" name="组合 7"/>
            <p:cNvGrpSpPr/>
            <p:nvPr/>
          </p:nvGrpSpPr>
          <p:grpSpPr>
            <a:xfrm>
              <a:off x="1497050" y="1820282"/>
              <a:ext cx="836613" cy="850900"/>
              <a:chOff x="2437" y="2032"/>
              <a:chExt cx="1244" cy="1264"/>
            </a:xfrm>
          </p:grpSpPr>
          <p:sp>
            <p:nvSpPr>
              <p:cNvPr id="7"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8"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9"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6" name="TextBox 1"/>
            <p:cNvSpPr txBox="1"/>
            <p:nvPr/>
          </p:nvSpPr>
          <p:spPr>
            <a:xfrm>
              <a:off x="1504555" y="1823186"/>
              <a:ext cx="786218" cy="900964"/>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prstClr val="black"/>
                  </a:solidFill>
                  <a:effectLst/>
                  <a:uLnTx/>
                  <a:uFillTx/>
                  <a:cs typeface="+mn-ea"/>
                  <a:sym typeface="+mn-lt"/>
                </a:rPr>
                <a:t>藏</a:t>
              </a:r>
            </a:p>
          </p:txBody>
        </p:sp>
      </p:grpSp>
      <p:grpSp>
        <p:nvGrpSpPr>
          <p:cNvPr id="10" name="组合 4"/>
          <p:cNvGrpSpPr/>
          <p:nvPr/>
        </p:nvGrpSpPr>
        <p:grpSpPr>
          <a:xfrm>
            <a:off x="4698683" y="2543973"/>
            <a:ext cx="1141412" cy="1200329"/>
            <a:chOff x="1497050" y="1820282"/>
            <a:chExt cx="836613" cy="900964"/>
          </a:xfrm>
        </p:grpSpPr>
        <p:grpSp>
          <p:nvGrpSpPr>
            <p:cNvPr id="11" name="组合 7"/>
            <p:cNvGrpSpPr/>
            <p:nvPr/>
          </p:nvGrpSpPr>
          <p:grpSpPr>
            <a:xfrm>
              <a:off x="1497050" y="1820282"/>
              <a:ext cx="836613" cy="850900"/>
              <a:chOff x="2437" y="2032"/>
              <a:chExt cx="1244" cy="1264"/>
            </a:xfrm>
          </p:grpSpPr>
          <p:sp>
            <p:nvSpPr>
              <p:cNvPr id="1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1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5" name="直接连接符 12"/>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2" name="TextBox 1"/>
            <p:cNvSpPr txBox="1"/>
            <p:nvPr/>
          </p:nvSpPr>
          <p:spPr>
            <a:xfrm>
              <a:off x="1504555" y="1820282"/>
              <a:ext cx="786218" cy="900964"/>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prstClr val="black"/>
                  </a:solidFill>
                  <a:effectLst/>
                  <a:uLnTx/>
                  <a:uFillTx/>
                  <a:cs typeface="+mn-ea"/>
                  <a:sym typeface="+mn-lt"/>
                </a:rPr>
                <a:t>挪</a:t>
              </a:r>
            </a:p>
          </p:txBody>
        </p:sp>
      </p:grpSp>
      <p:grpSp>
        <p:nvGrpSpPr>
          <p:cNvPr id="16" name="组合 4"/>
          <p:cNvGrpSpPr/>
          <p:nvPr/>
        </p:nvGrpSpPr>
        <p:grpSpPr>
          <a:xfrm>
            <a:off x="5922645" y="2543973"/>
            <a:ext cx="1141413" cy="1218264"/>
            <a:chOff x="1497050" y="1820282"/>
            <a:chExt cx="836613" cy="914426"/>
          </a:xfrm>
        </p:grpSpPr>
        <p:grpSp>
          <p:nvGrpSpPr>
            <p:cNvPr id="17" name="组合 7"/>
            <p:cNvGrpSpPr/>
            <p:nvPr/>
          </p:nvGrpSpPr>
          <p:grpSpPr>
            <a:xfrm>
              <a:off x="1497050" y="1820282"/>
              <a:ext cx="836613" cy="850900"/>
              <a:chOff x="2437" y="2032"/>
              <a:chExt cx="1244" cy="1264"/>
            </a:xfrm>
          </p:grpSpPr>
          <p:sp>
            <p:nvSpPr>
              <p:cNvPr id="19"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20"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1" name="直接连接符 18"/>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8" name="TextBox 1"/>
            <p:cNvSpPr txBox="1"/>
            <p:nvPr/>
          </p:nvSpPr>
          <p:spPr>
            <a:xfrm>
              <a:off x="1504555" y="1833744"/>
              <a:ext cx="786218" cy="900964"/>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prstClr val="black"/>
                  </a:solidFill>
                  <a:effectLst/>
                  <a:uLnTx/>
                  <a:uFillTx/>
                  <a:cs typeface="+mn-ea"/>
                  <a:sym typeface="+mn-lt"/>
                </a:rPr>
                <a:t>徘</a:t>
              </a:r>
            </a:p>
          </p:txBody>
        </p:sp>
      </p:grpSp>
      <p:grpSp>
        <p:nvGrpSpPr>
          <p:cNvPr id="22" name="组合 4"/>
          <p:cNvGrpSpPr/>
          <p:nvPr/>
        </p:nvGrpSpPr>
        <p:grpSpPr>
          <a:xfrm>
            <a:off x="7148195" y="2543973"/>
            <a:ext cx="1141413" cy="1218265"/>
            <a:chOff x="1497050" y="1820282"/>
            <a:chExt cx="836613" cy="914427"/>
          </a:xfrm>
        </p:grpSpPr>
        <p:grpSp>
          <p:nvGrpSpPr>
            <p:cNvPr id="23" name="组合 7"/>
            <p:cNvGrpSpPr/>
            <p:nvPr/>
          </p:nvGrpSpPr>
          <p:grpSpPr>
            <a:xfrm>
              <a:off x="1497050" y="1820282"/>
              <a:ext cx="836613" cy="850900"/>
              <a:chOff x="2437" y="2032"/>
              <a:chExt cx="1244" cy="1264"/>
            </a:xfrm>
          </p:grpSpPr>
          <p:sp>
            <p:nvSpPr>
              <p:cNvPr id="25"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2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7" name="直接连接符 24"/>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24" name="TextBox 1"/>
            <p:cNvSpPr txBox="1"/>
            <p:nvPr/>
          </p:nvSpPr>
          <p:spPr>
            <a:xfrm>
              <a:off x="1504555" y="1833745"/>
              <a:ext cx="786218" cy="900964"/>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prstClr val="black"/>
                  </a:solidFill>
                  <a:effectLst/>
                  <a:uLnTx/>
                  <a:uFillTx/>
                  <a:cs typeface="+mn-ea"/>
                  <a:sym typeface="+mn-lt"/>
                </a:rPr>
                <a:t>徊</a:t>
              </a:r>
            </a:p>
          </p:txBody>
        </p:sp>
      </p:grpSp>
      <p:grpSp>
        <p:nvGrpSpPr>
          <p:cNvPr id="28" name="组合 4"/>
          <p:cNvGrpSpPr/>
          <p:nvPr/>
        </p:nvGrpSpPr>
        <p:grpSpPr>
          <a:xfrm>
            <a:off x="8372158" y="2543973"/>
            <a:ext cx="1141412" cy="1218264"/>
            <a:chOff x="1497050" y="1820282"/>
            <a:chExt cx="836613" cy="914426"/>
          </a:xfrm>
        </p:grpSpPr>
        <p:grpSp>
          <p:nvGrpSpPr>
            <p:cNvPr id="29" name="组合 7"/>
            <p:cNvGrpSpPr/>
            <p:nvPr/>
          </p:nvGrpSpPr>
          <p:grpSpPr>
            <a:xfrm>
              <a:off x="1497050" y="1820282"/>
              <a:ext cx="836613" cy="850900"/>
              <a:chOff x="2437" y="2032"/>
              <a:chExt cx="1244" cy="1264"/>
            </a:xfrm>
          </p:grpSpPr>
          <p:sp>
            <p:nvSpPr>
              <p:cNvPr id="31"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32"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33" name="直接连接符 30"/>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30" name="TextBox 1"/>
            <p:cNvSpPr txBox="1"/>
            <p:nvPr/>
          </p:nvSpPr>
          <p:spPr>
            <a:xfrm>
              <a:off x="1504555" y="1833744"/>
              <a:ext cx="786218" cy="900964"/>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prstClr val="black"/>
                  </a:solidFill>
                  <a:effectLst/>
                  <a:uLnTx/>
                  <a:uFillTx/>
                  <a:cs typeface="+mn-ea"/>
                  <a:sym typeface="+mn-lt"/>
                </a:rPr>
                <a:t>蒸</a:t>
              </a:r>
            </a:p>
          </p:txBody>
        </p:sp>
      </p:grpSp>
      <p:sp>
        <p:nvSpPr>
          <p:cNvPr id="34" name="文本框 1"/>
          <p:cNvSpPr txBox="1"/>
          <p:nvPr/>
        </p:nvSpPr>
        <p:spPr>
          <a:xfrm>
            <a:off x="4060508" y="3939540"/>
            <a:ext cx="2581275" cy="64611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cs typeface="+mn-ea"/>
                <a:sym typeface="+mn-lt"/>
              </a:rPr>
              <a:t>左右结构：</a:t>
            </a:r>
            <a:endParaRPr kumimoji="0" lang="en-US" altLang="zh-CN" sz="3600" b="1" i="0" u="none" strike="noStrike" kern="1200" cap="none" spc="0" normalizeH="0" baseline="0" noProof="0" dirty="0">
              <a:ln>
                <a:noFill/>
              </a:ln>
              <a:solidFill>
                <a:srgbClr val="FF0000"/>
              </a:solidFill>
              <a:effectLst/>
              <a:uLnTx/>
              <a:uFillTx/>
              <a:cs typeface="+mn-ea"/>
              <a:sym typeface="+mn-lt"/>
            </a:endParaRPr>
          </a:p>
        </p:txBody>
      </p:sp>
      <p:sp>
        <p:nvSpPr>
          <p:cNvPr id="35" name="矩形 2"/>
          <p:cNvSpPr/>
          <p:nvPr/>
        </p:nvSpPr>
        <p:spPr>
          <a:xfrm>
            <a:off x="4050983" y="4717415"/>
            <a:ext cx="2697162" cy="64611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cs typeface="+mn-ea"/>
                <a:sym typeface="+mn-lt"/>
              </a:rPr>
              <a:t>上下结构：</a:t>
            </a:r>
            <a:endParaRPr kumimoji="0" lang="zh-CN" altLang="en-US" sz="3600" b="0" i="0" u="none" strike="noStrike" kern="1200" cap="none" spc="0" normalizeH="0" baseline="0" noProof="0" dirty="0">
              <a:ln>
                <a:noFill/>
              </a:ln>
              <a:solidFill>
                <a:srgbClr val="FF0000"/>
              </a:solidFill>
              <a:effectLst/>
              <a:uLnTx/>
              <a:uFillTx/>
              <a:cs typeface="+mn-ea"/>
              <a:sym typeface="+mn-lt"/>
            </a:endParaRPr>
          </a:p>
        </p:txBody>
      </p:sp>
      <p:grpSp>
        <p:nvGrpSpPr>
          <p:cNvPr id="36" name="组合 35"/>
          <p:cNvGrpSpPr/>
          <p:nvPr/>
        </p:nvGrpSpPr>
        <p:grpSpPr>
          <a:xfrm>
            <a:off x="6749733" y="4666614"/>
            <a:ext cx="1376539" cy="712439"/>
            <a:chOff x="3566992" y="3311908"/>
            <a:chExt cx="1377147" cy="712872"/>
          </a:xfrm>
        </p:grpSpPr>
        <p:sp>
          <p:nvSpPr>
            <p:cNvPr id="37" name="文本框 3"/>
            <p:cNvSpPr txBox="1"/>
            <p:nvPr/>
          </p:nvSpPr>
          <p:spPr>
            <a:xfrm>
              <a:off x="3566992" y="3311908"/>
              <a:ext cx="659446" cy="712872"/>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藏</a:t>
              </a:r>
            </a:p>
          </p:txBody>
        </p:sp>
        <p:sp>
          <p:nvSpPr>
            <p:cNvPr id="38" name="文本框 5"/>
            <p:cNvSpPr txBox="1"/>
            <p:nvPr/>
          </p:nvSpPr>
          <p:spPr>
            <a:xfrm>
              <a:off x="4284693" y="3311908"/>
              <a:ext cx="659446" cy="712872"/>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蒸</a:t>
              </a:r>
            </a:p>
          </p:txBody>
        </p:sp>
      </p:grpSp>
      <p:sp>
        <p:nvSpPr>
          <p:cNvPr id="39" name="文本框 2"/>
          <p:cNvSpPr txBox="1"/>
          <p:nvPr/>
        </p:nvSpPr>
        <p:spPr>
          <a:xfrm>
            <a:off x="6349683" y="1529715"/>
            <a:ext cx="1439862" cy="680507"/>
          </a:xfrm>
          <a:prstGeom prst="rect">
            <a:avLst/>
          </a:prstGeom>
          <a:noFill/>
          <a:ln w="9525">
            <a:noFill/>
          </a:ln>
        </p:spPr>
        <p:txBody>
          <a:bodyPr>
            <a:spAutoFit/>
          </a:bodyPr>
          <a:lstStyle/>
          <a:p>
            <a:pPr marL="0" marR="0" lvl="0" indent="-719455"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我会写</a:t>
            </a:r>
          </a:p>
        </p:txBody>
      </p:sp>
      <p:grpSp>
        <p:nvGrpSpPr>
          <p:cNvPr id="40" name="组合 4"/>
          <p:cNvGrpSpPr/>
          <p:nvPr/>
        </p:nvGrpSpPr>
        <p:grpSpPr>
          <a:xfrm>
            <a:off x="9596120" y="2526510"/>
            <a:ext cx="1141413" cy="1200329"/>
            <a:chOff x="1497050" y="1820282"/>
            <a:chExt cx="836613" cy="900964"/>
          </a:xfrm>
        </p:grpSpPr>
        <p:grpSp>
          <p:nvGrpSpPr>
            <p:cNvPr id="41" name="组合 7"/>
            <p:cNvGrpSpPr/>
            <p:nvPr/>
          </p:nvGrpSpPr>
          <p:grpSpPr>
            <a:xfrm>
              <a:off x="1497050" y="1820282"/>
              <a:ext cx="836613" cy="850900"/>
              <a:chOff x="2437" y="2032"/>
              <a:chExt cx="1244" cy="1264"/>
            </a:xfrm>
          </p:grpSpPr>
          <p:sp>
            <p:nvSpPr>
              <p:cNvPr id="4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4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45" name="直接连接符 30"/>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42" name="TextBox 1"/>
            <p:cNvSpPr txBox="1"/>
            <p:nvPr/>
          </p:nvSpPr>
          <p:spPr>
            <a:xfrm>
              <a:off x="1504555" y="1820282"/>
              <a:ext cx="786218" cy="900964"/>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prstClr val="black"/>
                  </a:solidFill>
                  <a:effectLst/>
                  <a:uLnTx/>
                  <a:uFillTx/>
                  <a:cs typeface="+mn-ea"/>
                  <a:sym typeface="+mn-lt"/>
                </a:rPr>
                <a:t>裸</a:t>
              </a:r>
            </a:p>
          </p:txBody>
        </p:sp>
      </p:grpSp>
      <p:grpSp>
        <p:nvGrpSpPr>
          <p:cNvPr id="46" name="组合 1"/>
          <p:cNvGrpSpPr/>
          <p:nvPr/>
        </p:nvGrpSpPr>
        <p:grpSpPr>
          <a:xfrm>
            <a:off x="6735444" y="3923665"/>
            <a:ext cx="2951242" cy="727967"/>
            <a:chOff x="4089568" y="2619727"/>
            <a:chExt cx="2951114" cy="727775"/>
          </a:xfrm>
        </p:grpSpPr>
        <p:sp>
          <p:nvSpPr>
            <p:cNvPr id="47" name="TextBox 1"/>
            <p:cNvSpPr txBox="1"/>
            <p:nvPr/>
          </p:nvSpPr>
          <p:spPr>
            <a:xfrm>
              <a:off x="4089568" y="2635251"/>
              <a:ext cx="659126" cy="712251"/>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挪</a:t>
              </a:r>
            </a:p>
          </p:txBody>
        </p:sp>
        <p:sp>
          <p:nvSpPr>
            <p:cNvPr id="48" name="TextBox 2"/>
            <p:cNvSpPr txBox="1"/>
            <p:nvPr/>
          </p:nvSpPr>
          <p:spPr>
            <a:xfrm>
              <a:off x="4841019" y="2635250"/>
              <a:ext cx="659126" cy="712251"/>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徘</a:t>
              </a:r>
            </a:p>
          </p:txBody>
        </p:sp>
        <p:sp>
          <p:nvSpPr>
            <p:cNvPr id="49" name="TextBox 3"/>
            <p:cNvSpPr txBox="1"/>
            <p:nvPr/>
          </p:nvSpPr>
          <p:spPr>
            <a:xfrm>
              <a:off x="5611287" y="2635250"/>
              <a:ext cx="659126" cy="712251"/>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徊</a:t>
              </a:r>
            </a:p>
          </p:txBody>
        </p:sp>
        <p:sp>
          <p:nvSpPr>
            <p:cNvPr id="50" name="TextBox 3"/>
            <p:cNvSpPr txBox="1"/>
            <p:nvPr/>
          </p:nvSpPr>
          <p:spPr>
            <a:xfrm>
              <a:off x="6381556" y="2619727"/>
              <a:ext cx="659126" cy="712251"/>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裸</a:t>
              </a: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11" y="2090103"/>
            <a:ext cx="4312671" cy="47678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5" name="Text Box 15"/>
          <p:cNvSpPr txBox="1">
            <a:spLocks noChangeArrowheads="1"/>
          </p:cNvSpPr>
          <p:nvPr/>
        </p:nvSpPr>
        <p:spPr bwMode="auto">
          <a:xfrm>
            <a:off x="2998636" y="948041"/>
            <a:ext cx="4032553" cy="584194"/>
          </a:xfrm>
          <a:prstGeom prst="rect">
            <a:avLst/>
          </a:prstGeom>
          <a:noFill/>
          <a:ln>
            <a:noFill/>
          </a:ln>
          <a:effectLst>
            <a:glow rad="228600">
              <a:schemeClr val="accent3">
                <a:satMod val="175000"/>
                <a:alpha val="40000"/>
              </a:schemeClr>
            </a:glow>
          </a:effectLst>
          <a:scene3d>
            <a:camera prst="perspectiveRight"/>
            <a:lightRig rig="threePt" dir="t"/>
          </a:scene3d>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120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重难点字书写指导</a:t>
            </a:r>
          </a:p>
        </p:txBody>
      </p:sp>
      <p:pic>
        <p:nvPicPr>
          <p:cNvPr id="6" name="挪.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5034915" y="2341563"/>
            <a:ext cx="2447925" cy="2503487"/>
          </a:xfrm>
          <a:prstGeom prst="rect">
            <a:avLst/>
          </a:prstGeom>
          <a:noFill/>
          <a:ln w="9525">
            <a:noFill/>
          </a:ln>
        </p:spPr>
      </p:pic>
      <p:sp>
        <p:nvSpPr>
          <p:cNvPr id="7" name="TextBox 4"/>
          <p:cNvSpPr txBox="1"/>
          <p:nvPr/>
        </p:nvSpPr>
        <p:spPr>
          <a:xfrm>
            <a:off x="1290003" y="2525713"/>
            <a:ext cx="934871" cy="628955"/>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nuó</a:t>
            </a:r>
            <a:endParaRPr kumimoji="0" lang="zh-CN" altLang="en-US" sz="3200" b="1" i="0" u="none" strike="noStrike" kern="1200" cap="none" spc="0" normalizeH="0" baseline="0" noProof="0" dirty="0">
              <a:ln>
                <a:noFill/>
              </a:ln>
              <a:solidFill>
                <a:prstClr val="black"/>
              </a:solidFill>
              <a:effectLst/>
              <a:uLnTx/>
              <a:uFillTx/>
              <a:cs typeface="+mn-ea"/>
              <a:sym typeface="+mn-lt"/>
            </a:endParaRPr>
          </a:p>
        </p:txBody>
      </p:sp>
      <p:sp>
        <p:nvSpPr>
          <p:cNvPr id="8" name="TextBox 5"/>
          <p:cNvSpPr txBox="1"/>
          <p:nvPr/>
        </p:nvSpPr>
        <p:spPr>
          <a:xfrm>
            <a:off x="2706053" y="2055813"/>
            <a:ext cx="1237839" cy="1470339"/>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8000" b="1" i="0" u="none" strike="noStrike" kern="1200" cap="none" spc="0" normalizeH="0" baseline="0" noProof="0" dirty="0">
                <a:ln>
                  <a:noFill/>
                </a:ln>
                <a:solidFill>
                  <a:srgbClr val="0000FF"/>
                </a:solidFill>
                <a:effectLst/>
                <a:uLnTx/>
                <a:uFillTx/>
                <a:cs typeface="+mn-ea"/>
                <a:sym typeface="+mn-lt"/>
              </a:rPr>
              <a:t>挪</a:t>
            </a:r>
          </a:p>
        </p:txBody>
      </p:sp>
      <p:sp>
        <p:nvSpPr>
          <p:cNvPr id="9" name="矩形 6"/>
          <p:cNvSpPr/>
          <p:nvPr/>
        </p:nvSpPr>
        <p:spPr>
          <a:xfrm>
            <a:off x="1064578" y="3449638"/>
            <a:ext cx="1449436"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结构：</a:t>
            </a:r>
            <a:endParaRPr kumimoji="0" lang="en-US" altLang="zh-CN" sz="3200" b="1" i="0" u="none" strike="noStrike" kern="1200" cap="none" spc="0" normalizeH="0" baseline="0" noProof="0" dirty="0">
              <a:ln>
                <a:noFill/>
              </a:ln>
              <a:solidFill>
                <a:prstClr val="black"/>
              </a:solidFill>
              <a:effectLst/>
              <a:uLnTx/>
              <a:uFillTx/>
              <a:cs typeface="+mn-ea"/>
              <a:sym typeface="+mn-lt"/>
            </a:endParaRPr>
          </a:p>
        </p:txBody>
      </p:sp>
      <p:sp>
        <p:nvSpPr>
          <p:cNvPr id="10" name="矩形 7"/>
          <p:cNvSpPr/>
          <p:nvPr/>
        </p:nvSpPr>
        <p:spPr>
          <a:xfrm>
            <a:off x="1064578" y="4178300"/>
            <a:ext cx="1449436"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部首：</a:t>
            </a:r>
          </a:p>
        </p:txBody>
      </p:sp>
      <p:sp>
        <p:nvSpPr>
          <p:cNvPr id="11" name="文本框 12"/>
          <p:cNvSpPr txBox="1"/>
          <p:nvPr/>
        </p:nvSpPr>
        <p:spPr>
          <a:xfrm>
            <a:off x="1059815" y="4902200"/>
            <a:ext cx="2254250" cy="58420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书写指导：</a:t>
            </a:r>
          </a:p>
        </p:txBody>
      </p:sp>
      <p:sp>
        <p:nvSpPr>
          <p:cNvPr id="12" name="文本框 21"/>
          <p:cNvSpPr txBox="1"/>
          <p:nvPr/>
        </p:nvSpPr>
        <p:spPr>
          <a:xfrm>
            <a:off x="2371090" y="3429000"/>
            <a:ext cx="1584325" cy="58420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cs typeface="+mn-ea"/>
                <a:sym typeface="+mn-lt"/>
              </a:rPr>
              <a:t>左右</a:t>
            </a:r>
            <a:endParaRPr kumimoji="0" lang="en-US" altLang="zh-CN" sz="3200" b="1" i="0" u="none" strike="noStrike" kern="1200" cap="none" spc="0" normalizeH="0" baseline="0" noProof="0" dirty="0">
              <a:ln>
                <a:noFill/>
              </a:ln>
              <a:solidFill>
                <a:srgbClr val="0000FF"/>
              </a:solidFill>
              <a:effectLst/>
              <a:uLnTx/>
              <a:uFillTx/>
              <a:cs typeface="+mn-ea"/>
              <a:sym typeface="+mn-lt"/>
            </a:endParaRPr>
          </a:p>
        </p:txBody>
      </p:sp>
      <p:sp>
        <p:nvSpPr>
          <p:cNvPr id="13" name="TextBox 8"/>
          <p:cNvSpPr txBox="1"/>
          <p:nvPr/>
        </p:nvSpPr>
        <p:spPr>
          <a:xfrm>
            <a:off x="2401253" y="4165600"/>
            <a:ext cx="606256" cy="643574"/>
          </a:xfrm>
          <a:prstGeom prst="rect">
            <a:avLst/>
          </a:prstGeom>
          <a:noFill/>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cs typeface="+mn-ea"/>
                <a:sym typeface="+mn-lt"/>
              </a:rPr>
              <a:t>扌</a:t>
            </a:r>
          </a:p>
        </p:txBody>
      </p:sp>
      <p:sp>
        <p:nvSpPr>
          <p:cNvPr id="14" name="TextBox 9"/>
          <p:cNvSpPr txBox="1"/>
          <p:nvPr/>
        </p:nvSpPr>
        <p:spPr>
          <a:xfrm>
            <a:off x="3018790" y="4849813"/>
            <a:ext cx="6086923" cy="1234505"/>
          </a:xfrm>
          <a:prstGeom prst="rect">
            <a:avLst/>
          </a:prstGeom>
          <a:noFill/>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cs typeface="+mn-ea"/>
                <a:sym typeface="+mn-lt"/>
              </a:rPr>
              <a:t>左窄右宽，“那”的两横宜短，</a:t>
            </a:r>
            <a:endParaRPr kumimoji="0" lang="en-US" altLang="zh-CN" sz="3200" b="1" i="0" u="none" strike="noStrike" kern="1200" cap="none" spc="0" normalizeH="0" baseline="0" noProof="0" dirty="0">
              <a:ln>
                <a:noFill/>
              </a:ln>
              <a:solidFill>
                <a:srgbClr val="0000FF"/>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cs typeface="+mn-ea"/>
                <a:sym typeface="+mn-lt"/>
              </a:rPr>
              <a:t>“阝”竖宜长。</a:t>
            </a:r>
          </a:p>
        </p:txBody>
      </p:sp>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7937" y="2840037"/>
            <a:ext cx="3028950" cy="40100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7937" y="2840037"/>
            <a:ext cx="3028950" cy="4010025"/>
          </a:xfrm>
          <a:prstGeom prst="rect">
            <a:avLst/>
          </a:prstGeom>
        </p:spPr>
      </p:pic>
      <p:pic>
        <p:nvPicPr>
          <p:cNvPr id="15" name="蒸.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4979351" y="1684020"/>
            <a:ext cx="2609850" cy="2824163"/>
          </a:xfrm>
          <a:prstGeom prst="rect">
            <a:avLst/>
          </a:prstGeom>
          <a:noFill/>
          <a:ln w="9525">
            <a:noFill/>
          </a:ln>
        </p:spPr>
      </p:pic>
      <p:sp>
        <p:nvSpPr>
          <p:cNvPr id="17" name="TextBox 2"/>
          <p:cNvSpPr txBox="1"/>
          <p:nvPr/>
        </p:nvSpPr>
        <p:spPr>
          <a:xfrm>
            <a:off x="1386839" y="2219008"/>
            <a:ext cx="1300356" cy="628955"/>
          </a:xfrm>
          <a:prstGeom prst="rect">
            <a:avLst/>
          </a:prstGeom>
          <a:noFill/>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zhēnɡ</a:t>
            </a:r>
          </a:p>
        </p:txBody>
      </p:sp>
      <p:sp>
        <p:nvSpPr>
          <p:cNvPr id="18" name="TextBox 4"/>
          <p:cNvSpPr txBox="1"/>
          <p:nvPr/>
        </p:nvSpPr>
        <p:spPr>
          <a:xfrm>
            <a:off x="3204526" y="1834833"/>
            <a:ext cx="1210588" cy="1470339"/>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0000FF"/>
                </a:solidFill>
                <a:effectLst/>
                <a:uLnTx/>
                <a:uFillTx/>
                <a:cs typeface="+mn-ea"/>
                <a:sym typeface="+mn-lt"/>
              </a:rPr>
              <a:t>蒸</a:t>
            </a:r>
          </a:p>
        </p:txBody>
      </p:sp>
      <p:sp>
        <p:nvSpPr>
          <p:cNvPr id="19" name="文本框 10"/>
          <p:cNvSpPr txBox="1"/>
          <p:nvPr/>
        </p:nvSpPr>
        <p:spPr>
          <a:xfrm>
            <a:off x="1288414" y="3214370"/>
            <a:ext cx="158432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结构：</a:t>
            </a:r>
          </a:p>
        </p:txBody>
      </p:sp>
      <p:sp>
        <p:nvSpPr>
          <p:cNvPr id="20" name="文本框 11"/>
          <p:cNvSpPr txBox="1"/>
          <p:nvPr/>
        </p:nvSpPr>
        <p:spPr>
          <a:xfrm>
            <a:off x="1274126" y="3868420"/>
            <a:ext cx="158432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部首：</a:t>
            </a:r>
          </a:p>
        </p:txBody>
      </p:sp>
      <p:sp>
        <p:nvSpPr>
          <p:cNvPr id="21" name="文本框 12"/>
          <p:cNvSpPr txBox="1"/>
          <p:nvPr/>
        </p:nvSpPr>
        <p:spPr>
          <a:xfrm>
            <a:off x="3314064" y="4463733"/>
            <a:ext cx="5645150" cy="1482650"/>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上下布局要紧凑，“烝”捺舒展，四点底托上。</a:t>
            </a:r>
          </a:p>
        </p:txBody>
      </p:sp>
      <p:sp>
        <p:nvSpPr>
          <p:cNvPr id="22" name="TextBox 5"/>
          <p:cNvSpPr txBox="1"/>
          <p:nvPr/>
        </p:nvSpPr>
        <p:spPr>
          <a:xfrm>
            <a:off x="2645726" y="3215958"/>
            <a:ext cx="1005403" cy="643574"/>
          </a:xfrm>
          <a:prstGeom prst="rect">
            <a:avLst/>
          </a:prstGeom>
          <a:noFill/>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上下</a:t>
            </a:r>
          </a:p>
        </p:txBody>
      </p:sp>
      <p:sp>
        <p:nvSpPr>
          <p:cNvPr id="23" name="TextBox 10"/>
          <p:cNvSpPr txBox="1"/>
          <p:nvPr/>
        </p:nvSpPr>
        <p:spPr>
          <a:xfrm>
            <a:off x="2842576" y="3858895"/>
            <a:ext cx="595035" cy="643574"/>
          </a:xfrm>
          <a:prstGeom prst="rect">
            <a:avLst/>
          </a:prstGeom>
          <a:noFill/>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艹</a:t>
            </a:r>
          </a:p>
        </p:txBody>
      </p:sp>
      <p:sp>
        <p:nvSpPr>
          <p:cNvPr id="24" name="文本框 12"/>
          <p:cNvSpPr txBox="1"/>
          <p:nvPr/>
        </p:nvSpPr>
        <p:spPr>
          <a:xfrm>
            <a:off x="1258251" y="4579620"/>
            <a:ext cx="225425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书写指导：</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fullScrn="1">
              <p:cMediaNode vol="80000">
                <p:cTn id="7" fill="hold" display="0">
                  <p:stCondLst>
                    <p:cond delay="indefinite"/>
                  </p:stCondLst>
                </p:cTn>
                <p:tgtEl>
                  <p:spTgt spid="15"/>
                </p:tgtEl>
              </p:cMediaNode>
            </p:video>
          </p:childTnLst>
        </p:cTn>
      </p:par>
    </p:tn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pqtzkq0">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1412</Words>
  <Application>Microsoft Office PowerPoint</Application>
  <PresentationFormat>宽屏</PresentationFormat>
  <Paragraphs>201</Paragraphs>
  <Slides>33</Slides>
  <Notes>33</Notes>
  <HiddenSlides>0</HiddenSlides>
  <MMClips>2</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33</vt:i4>
      </vt:variant>
    </vt:vector>
  </HeadingPairs>
  <TitlesOfParts>
    <vt:vector size="38" baseType="lpstr">
      <vt:lpstr>Arial</vt:lpstr>
      <vt:lpstr>Wingdings</vt:lpstr>
      <vt:lpstr>思源黑体 CN Regular</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2021-05-12T01:41:25Z</dcterms:created>
  <dcterms:modified xsi:type="dcterms:W3CDTF">2023-01-10T05:13:42Z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C1D082E1F40A4BB384E092AA82EA2204</vt:lpwstr>
  </property>
  <property fmtid="{A09F084E-AD41-489F-8076-AA5BE3082BCA}" pid="100">
    <vt:ui4>5</vt:ui4>
  </property>
  <property fmtid="{64440492-4C8B-11D1-8B70-080036B11A03}" pid="11">
    <vt:lpwstr>www.2ppt.com-爱PPT提供资源下载</vt:lpwstr>
  </property>
</Properties>
</file>