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457" r:id="rId2"/>
    <p:sldId id="465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62" r:id="rId21"/>
  </p:sldIdLst>
  <p:sldSz cx="12192000" cy="6858000"/>
  <p:notesSz cx="6858000" cy="9144000"/>
  <p:embeddedFontLst>
    <p:embeddedFont>
      <p:font typeface="Roboto Bold" pitchFamily="2" charset="0"/>
      <p:bold r:id="rId23"/>
    </p:embeddedFont>
    <p:embeddedFont>
      <p:font typeface="OPPOSans R" panose="02010600030101010101" charset="-122"/>
      <p:regular r:id="rId24"/>
    </p:embeddedFont>
    <p:embeddedFont>
      <p:font typeface="Roboto Regular" pitchFamily="2" charset="0"/>
      <p:regular r:id="rId25"/>
    </p:embeddedFont>
    <p:embeddedFont>
      <p:font typeface="思源黑体 CN Regular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3317">
          <p15:clr>
            <a:srgbClr val="A4A3A4"/>
          </p15:clr>
        </p15:guide>
        <p15:guide id="5" orient="horz" pos="2886">
          <p15:clr>
            <a:srgbClr val="A4A3A4"/>
          </p15:clr>
        </p15:guide>
        <p15:guide id="6" orient="horz" pos="3864">
          <p15:clr>
            <a:srgbClr val="A4A3A4"/>
          </p15:clr>
        </p15:guide>
        <p15:guide id="7" pos="4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4"/>
    <a:srgbClr val="C0936B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282" autoAdjust="0"/>
  </p:normalViewPr>
  <p:slideViewPr>
    <p:cSldViewPr snapToGrid="0" showGuides="1">
      <p:cViewPr varScale="1">
        <p:scale>
          <a:sx n="82" d="100"/>
          <a:sy n="82" d="100"/>
        </p:scale>
        <p:origin x="48" y="725"/>
      </p:cViewPr>
      <p:guideLst>
        <p:guide pos="416"/>
        <p:guide pos="7265"/>
        <p:guide orient="horz" pos="845"/>
        <p:guide orient="horz" pos="3317"/>
        <p:guide orient="horz" pos="2886"/>
        <p:guide orient="horz" pos="3864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140062" y="2421461"/>
            <a:ext cx="59118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文言文二则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六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666872" y="1054100"/>
            <a:ext cx="3397885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Regular" panose="02010600030101010101" pitchFamily="34" charset="-122"/>
                <a:sym typeface="Arial" panose="020B0604020202020204" pitchFamily="34" charset="0"/>
              </a:rPr>
              <a:t>书戴嵩画牛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矩形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229340"/>
            <a:ext cx="8394606" cy="39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959570" y="2874867"/>
            <a:ext cx="577543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字子瞻，号东坡居士，世称苏东坡。北宋文学家、书画家，“唐宋八大家”之一，豪放派词人代表。与其父苏洵、其弟苏辙并称为“三苏”。主要作品有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饮湖上初晴后雨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水调歌头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明月几时有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42184" y="2845448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苏轼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69" y="2229340"/>
            <a:ext cx="2266709" cy="354278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892876" y="3653488"/>
            <a:ext cx="9670885" cy="21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10600030101010101" pitchFamily="34" charset="-122"/>
                <a:sym typeface="Arial" panose="020B0604020202020204" pitchFamily="34" charset="0"/>
              </a:rPr>
              <a:t>      一日曝书画，有一牧童见之，拊掌大笑，曰：“此画斗牛也。牛斗，力在角，尾搐入两股间，今乃掉尾而斗，谬矣。” 处士笑而然之。古语有云：“耕当问奴，织当问婢。”不可改也。</a:t>
            </a:r>
          </a:p>
        </p:txBody>
      </p:sp>
      <p:sp>
        <p:nvSpPr>
          <p:cNvPr id="14" name="矩形 13"/>
          <p:cNvSpPr/>
          <p:nvPr/>
        </p:nvSpPr>
        <p:spPr>
          <a:xfrm>
            <a:off x="3462298" y="1736890"/>
            <a:ext cx="7390081" cy="145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蜀中有杜处士，好书画，所宝以百数。有戴嵩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一轴，尤所爱，锦囊玉轴，常以相随。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179598" y="2040748"/>
            <a:ext cx="67351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云形标注 14"/>
          <p:cNvSpPr/>
          <p:nvPr/>
        </p:nvSpPr>
        <p:spPr>
          <a:xfrm>
            <a:off x="363036" y="1766810"/>
            <a:ext cx="3316181" cy="1925920"/>
          </a:xfrm>
          <a:prstGeom prst="cloudCallout">
            <a:avLst>
              <a:gd name="adj1" fmla="val -28793"/>
              <a:gd name="adj2" fmla="val 62500"/>
            </a:avLst>
          </a:prstGeom>
          <a:solidFill>
            <a:srgbClr val="A4E7E2"/>
          </a:solidFill>
          <a:ln>
            <a:solidFill>
              <a:srgbClr val="A4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66"/>
          <p:cNvSpPr txBox="1"/>
          <p:nvPr/>
        </p:nvSpPr>
        <p:spPr>
          <a:xfrm>
            <a:off x="630222" y="2054852"/>
            <a:ext cx="289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书戴嵩画牛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“书”，写。题目的意思是写关于戴嵩画的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斗牛图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66"/>
          <p:cNvSpPr txBox="1"/>
          <p:nvPr/>
        </p:nvSpPr>
        <p:spPr>
          <a:xfrm>
            <a:off x="4187931" y="1484105"/>
            <a:ext cx="3603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有德才而不愿去做官的人</a:t>
            </a:r>
          </a:p>
        </p:txBody>
      </p:sp>
      <p:sp>
        <p:nvSpPr>
          <p:cNvPr id="19" name="矩形 18"/>
          <p:cNvSpPr/>
          <p:nvPr/>
        </p:nvSpPr>
        <p:spPr>
          <a:xfrm>
            <a:off x="7247133" y="2027627"/>
            <a:ext cx="716166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66"/>
          <p:cNvSpPr txBox="1"/>
          <p:nvPr/>
        </p:nvSpPr>
        <p:spPr>
          <a:xfrm>
            <a:off x="6942240" y="2367232"/>
            <a:ext cx="1991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所珍藏的宝贝</a:t>
            </a:r>
          </a:p>
        </p:txBody>
      </p:sp>
      <p:sp>
        <p:nvSpPr>
          <p:cNvPr id="21" name="矩形 20"/>
          <p:cNvSpPr/>
          <p:nvPr/>
        </p:nvSpPr>
        <p:spPr>
          <a:xfrm>
            <a:off x="9470143" y="2054082"/>
            <a:ext cx="65991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66"/>
          <p:cNvSpPr txBox="1"/>
          <p:nvPr/>
        </p:nvSpPr>
        <p:spPr>
          <a:xfrm>
            <a:off x="9005505" y="2375381"/>
            <a:ext cx="1490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唐代画家。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201585" y="2035848"/>
            <a:ext cx="65991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66"/>
          <p:cNvSpPr txBox="1"/>
          <p:nvPr/>
        </p:nvSpPr>
        <p:spPr>
          <a:xfrm>
            <a:off x="9254078" y="1534667"/>
            <a:ext cx="2604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戴嵩画的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斗牛图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23085" y="2758744"/>
            <a:ext cx="1319155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66"/>
          <p:cNvSpPr txBox="1"/>
          <p:nvPr/>
        </p:nvSpPr>
        <p:spPr>
          <a:xfrm>
            <a:off x="4759611" y="3183493"/>
            <a:ext cx="368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用锦缎作画囊，用玉做画轴。</a:t>
            </a:r>
          </a:p>
        </p:txBody>
      </p:sp>
      <p:sp>
        <p:nvSpPr>
          <p:cNvPr id="27" name="矩形 26"/>
          <p:cNvSpPr/>
          <p:nvPr/>
        </p:nvSpPr>
        <p:spPr>
          <a:xfrm>
            <a:off x="3127190" y="3967498"/>
            <a:ext cx="37798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66"/>
          <p:cNvSpPr txBox="1"/>
          <p:nvPr/>
        </p:nvSpPr>
        <p:spPr>
          <a:xfrm>
            <a:off x="3078680" y="4255493"/>
            <a:ext cx="475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晒</a:t>
            </a:r>
          </a:p>
        </p:txBody>
      </p:sp>
      <p:sp>
        <p:nvSpPr>
          <p:cNvPr id="29" name="矩形 28"/>
          <p:cNvSpPr/>
          <p:nvPr/>
        </p:nvSpPr>
        <p:spPr>
          <a:xfrm>
            <a:off x="6450544" y="3961318"/>
            <a:ext cx="621255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66"/>
          <p:cNvSpPr txBox="1"/>
          <p:nvPr/>
        </p:nvSpPr>
        <p:spPr>
          <a:xfrm>
            <a:off x="6467239" y="4267393"/>
            <a:ext cx="779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拍手</a:t>
            </a:r>
          </a:p>
        </p:txBody>
      </p:sp>
      <p:sp>
        <p:nvSpPr>
          <p:cNvPr id="31" name="矩形 30"/>
          <p:cNvSpPr/>
          <p:nvPr/>
        </p:nvSpPr>
        <p:spPr>
          <a:xfrm>
            <a:off x="3462299" y="4712403"/>
            <a:ext cx="393586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66"/>
          <p:cNvSpPr txBox="1"/>
          <p:nvPr/>
        </p:nvSpPr>
        <p:spPr>
          <a:xfrm>
            <a:off x="3269145" y="5025553"/>
            <a:ext cx="779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抽缩</a:t>
            </a:r>
          </a:p>
        </p:txBody>
      </p:sp>
      <p:sp>
        <p:nvSpPr>
          <p:cNvPr id="33" name="矩形 32"/>
          <p:cNvSpPr/>
          <p:nvPr/>
        </p:nvSpPr>
        <p:spPr>
          <a:xfrm>
            <a:off x="4402953" y="4712403"/>
            <a:ext cx="393586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66"/>
          <p:cNvSpPr txBox="1"/>
          <p:nvPr/>
        </p:nvSpPr>
        <p:spPr>
          <a:xfrm>
            <a:off x="4209799" y="5025553"/>
            <a:ext cx="779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大腿</a:t>
            </a:r>
          </a:p>
        </p:txBody>
      </p:sp>
      <p:sp>
        <p:nvSpPr>
          <p:cNvPr id="35" name="矩形 34"/>
          <p:cNvSpPr/>
          <p:nvPr/>
        </p:nvSpPr>
        <p:spPr>
          <a:xfrm>
            <a:off x="5603202" y="4693313"/>
            <a:ext cx="338713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66"/>
          <p:cNvSpPr txBox="1"/>
          <p:nvPr/>
        </p:nvSpPr>
        <p:spPr>
          <a:xfrm>
            <a:off x="5536399" y="4267392"/>
            <a:ext cx="779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却</a:t>
            </a:r>
          </a:p>
        </p:txBody>
      </p:sp>
      <p:sp>
        <p:nvSpPr>
          <p:cNvPr id="37" name="矩形 36"/>
          <p:cNvSpPr/>
          <p:nvPr/>
        </p:nvSpPr>
        <p:spPr>
          <a:xfrm>
            <a:off x="5971611" y="4701560"/>
            <a:ext cx="338713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66"/>
          <p:cNvSpPr txBox="1"/>
          <p:nvPr/>
        </p:nvSpPr>
        <p:spPr>
          <a:xfrm>
            <a:off x="5556529" y="5044643"/>
            <a:ext cx="1321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摆动，摇</a:t>
            </a:r>
          </a:p>
        </p:txBody>
      </p:sp>
      <p:sp>
        <p:nvSpPr>
          <p:cNvPr id="39" name="矩形 38"/>
          <p:cNvSpPr/>
          <p:nvPr/>
        </p:nvSpPr>
        <p:spPr>
          <a:xfrm>
            <a:off x="7453073" y="4701560"/>
            <a:ext cx="338713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66"/>
          <p:cNvSpPr txBox="1"/>
          <p:nvPr/>
        </p:nvSpPr>
        <p:spPr>
          <a:xfrm>
            <a:off x="7267013" y="5025553"/>
            <a:ext cx="1321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错误</a:t>
            </a:r>
          </a:p>
        </p:txBody>
      </p:sp>
      <p:sp>
        <p:nvSpPr>
          <p:cNvPr id="41" name="矩形 40"/>
          <p:cNvSpPr/>
          <p:nvPr/>
        </p:nvSpPr>
        <p:spPr>
          <a:xfrm>
            <a:off x="9992323" y="4683225"/>
            <a:ext cx="578110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66"/>
          <p:cNvSpPr txBox="1"/>
          <p:nvPr/>
        </p:nvSpPr>
        <p:spPr>
          <a:xfrm>
            <a:off x="9501538" y="5014748"/>
            <a:ext cx="2254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认为他说得对。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/>
      <p:bldP spid="16" grpId="0" animBg="1"/>
      <p:bldP spid="17" grpId="0"/>
      <p:bldP spid="18" grpId="0"/>
      <p:bldP spid="19" grpId="0" bldLvl="0" animBg="1"/>
      <p:bldP spid="20" grpId="0"/>
      <p:bldP spid="21" grpId="0" bldLvl="0" animBg="1"/>
      <p:bldP spid="22" grpId="0"/>
      <p:bldP spid="23" grpId="0" bldLvl="0" animBg="1"/>
      <p:bldP spid="24" grpId="0"/>
      <p:bldP spid="25" grpId="0" bldLvl="0" animBg="1"/>
      <p:bldP spid="26" grpId="0"/>
      <p:bldP spid="27" grpId="0" bldLvl="0" animBg="1"/>
      <p:bldP spid="28" grpId="0"/>
      <p:bldP spid="29" grpId="0" bldLvl="0" animBg="1"/>
      <p:bldP spid="30" grpId="0"/>
      <p:bldP spid="31" grpId="0" bldLvl="0" animBg="1"/>
      <p:bldP spid="32" grpId="0"/>
      <p:bldP spid="33" grpId="0" bldLvl="0" animBg="1"/>
      <p:bldP spid="34" grpId="0"/>
      <p:bldP spid="35" grpId="0" bldLvl="0" animBg="1"/>
      <p:bldP spid="36" grpId="0"/>
      <p:bldP spid="37" grpId="0" bldLvl="0" animBg="1"/>
      <p:bldP spid="38" grpId="0"/>
      <p:bldP spid="39" grpId="0" bldLvl="0" animBg="1"/>
      <p:bldP spid="40" grpId="0"/>
      <p:bldP spid="41" grpId="0" bldLvl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356" y="1188391"/>
            <a:ext cx="1754505" cy="2268855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510540" y="1928506"/>
            <a:ext cx="970687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四川有个杜处士，喜爱书画，他所珍藏的书画中有几百种之多。其中有一幅是唐代画家戴嵩画的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斗牛图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，杜处士尤其珍爱，他用玉作画轴，用锦缎作画囊收藏这幅画，经常把它随身带着。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有一天，他把书画拿到太阳底下去晒，有一个牧童看见了戴嵩画的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斗牛图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，拍手大笑着说：“这张画画的是斗牛。斗牛时，牛力气用在角上，尾巴紧紧地夹在两腿中间。现在这幅画上的牛却是摆动着尾巴在斗，这是错误的呢。” 杜处士笑了笑，认为他说得很有道理。古人有句话说：“耕种的事应该去问奴，织布的事应该去问女仆。”这个道理是不可改变的呀！</a:t>
            </a:r>
          </a:p>
        </p:txBody>
      </p:sp>
      <p:sp>
        <p:nvSpPr>
          <p:cNvPr id="45" name="矩形 44"/>
          <p:cNvSpPr/>
          <p:nvPr/>
        </p:nvSpPr>
        <p:spPr>
          <a:xfrm rot="21060586">
            <a:off x="10329020" y="1439630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译文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任意多边形 29"/>
          <p:cNvSpPr/>
          <p:nvPr>
            <p:custDataLst>
              <p:tags r:id="rId1"/>
            </p:custDataLst>
          </p:nvPr>
        </p:nvSpPr>
        <p:spPr>
          <a:xfrm>
            <a:off x="1166050" y="3689100"/>
            <a:ext cx="4929950" cy="2445000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68455" y="1590186"/>
            <a:ext cx="881509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蜀中有杜处士，好书画，所宝以百数。有戴嵩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一轴，尤所爱，锦囊玉轴，常以相随。</a:t>
            </a:r>
          </a:p>
        </p:txBody>
      </p:sp>
      <p:sp>
        <p:nvSpPr>
          <p:cNvPr id="9" name="矩形 8"/>
          <p:cNvSpPr/>
          <p:nvPr/>
        </p:nvSpPr>
        <p:spPr>
          <a:xfrm>
            <a:off x="1292050" y="3995764"/>
            <a:ext cx="3965116" cy="178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“数百”和“一轴”形成鲜明对比，多对少，突出了处士对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斗牛图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的珍爱。</a:t>
            </a:r>
          </a:p>
        </p:txBody>
      </p:sp>
      <p:sp>
        <p:nvSpPr>
          <p:cNvPr id="10" name="矩形 9"/>
          <p:cNvSpPr/>
          <p:nvPr/>
        </p:nvSpPr>
        <p:spPr>
          <a:xfrm>
            <a:off x="6820986" y="1776687"/>
            <a:ext cx="67351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17806" y="1773054"/>
            <a:ext cx="716166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22" y="2908108"/>
            <a:ext cx="3844796" cy="256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任意多边形 29"/>
          <p:cNvSpPr/>
          <p:nvPr>
            <p:custDataLst>
              <p:tags r:id="rId1"/>
            </p:custDataLst>
          </p:nvPr>
        </p:nvSpPr>
        <p:spPr>
          <a:xfrm>
            <a:off x="3854810" y="3808480"/>
            <a:ext cx="4929950" cy="2445000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91" y="1399436"/>
            <a:ext cx="8096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一日曝书画，有一牧童见之，拊掌大笑，曰：“此画斗牛也。牛斗，力在角，尾搐入两股间，今乃掉尾而斗，谬矣。” 处士笑而然之。</a:t>
            </a:r>
          </a:p>
        </p:txBody>
      </p:sp>
      <p:sp>
        <p:nvSpPr>
          <p:cNvPr id="5" name="矩形 4"/>
          <p:cNvSpPr/>
          <p:nvPr/>
        </p:nvSpPr>
        <p:spPr>
          <a:xfrm>
            <a:off x="3980809" y="4115144"/>
            <a:ext cx="4691803" cy="178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牧童拍手大笑，是毫无掩饰的笑，无所顾忌的笑；处士是若有所思、认可牧童所说的话的笑。</a:t>
            </a:r>
          </a:p>
        </p:txBody>
      </p:sp>
      <p:sp>
        <p:nvSpPr>
          <p:cNvPr id="6" name="矩形 5"/>
          <p:cNvSpPr/>
          <p:nvPr/>
        </p:nvSpPr>
        <p:spPr>
          <a:xfrm>
            <a:off x="5409770" y="1589056"/>
            <a:ext cx="1352617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7221" y="2643088"/>
            <a:ext cx="414680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云形标注 22"/>
          <p:cNvSpPr/>
          <p:nvPr/>
        </p:nvSpPr>
        <p:spPr>
          <a:xfrm>
            <a:off x="658813" y="3240426"/>
            <a:ext cx="3209848" cy="1141937"/>
          </a:xfrm>
          <a:prstGeom prst="cloudCallout">
            <a:avLst>
              <a:gd name="adj1" fmla="val -28793"/>
              <a:gd name="adj2" fmla="val 62500"/>
            </a:avLst>
          </a:prstGeom>
          <a:solidFill>
            <a:srgbClr val="A4E7E2"/>
          </a:solidFill>
          <a:ln>
            <a:solidFill>
              <a:srgbClr val="A4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658813" y="3386315"/>
            <a:ext cx="289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他们的“笑”各是一种什么态度？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ldLvl="0" animBg="1"/>
      <p:bldP spid="8" grpId="0" bldLvl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圆角矩形标注 5"/>
          <p:cNvSpPr/>
          <p:nvPr/>
        </p:nvSpPr>
        <p:spPr>
          <a:xfrm>
            <a:off x="8033445" y="1318752"/>
            <a:ext cx="3204845" cy="1926319"/>
          </a:xfrm>
          <a:prstGeom prst="wedgeRoundRectCallout">
            <a:avLst>
              <a:gd name="adj1" fmla="val -62145"/>
              <a:gd name="adj2" fmla="val -9692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29"/>
          <p:cNvSpPr/>
          <p:nvPr>
            <p:custDataLst>
              <p:tags r:id="rId1"/>
            </p:custDataLst>
          </p:nvPr>
        </p:nvSpPr>
        <p:spPr>
          <a:xfrm>
            <a:off x="3556162" y="3838960"/>
            <a:ext cx="4929950" cy="2445000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5699" y="1700855"/>
            <a:ext cx="10088520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古语有云：“耕当问奴，织当问婢。”不可改也。</a:t>
            </a:r>
          </a:p>
        </p:txBody>
      </p:sp>
      <p:sp>
        <p:nvSpPr>
          <p:cNvPr id="6" name="矩形 5"/>
          <p:cNvSpPr/>
          <p:nvPr/>
        </p:nvSpPr>
        <p:spPr>
          <a:xfrm>
            <a:off x="3682161" y="4145624"/>
            <a:ext cx="4691803" cy="178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总结全文，指出从事每一种职业的人都有其擅长的方面，要多问行家，以免出错。</a:t>
            </a:r>
          </a:p>
        </p:txBody>
      </p:sp>
      <p:sp>
        <p:nvSpPr>
          <p:cNvPr id="8" name="矩形 7"/>
          <p:cNvSpPr/>
          <p:nvPr/>
        </p:nvSpPr>
        <p:spPr>
          <a:xfrm>
            <a:off x="2455545" y="1872169"/>
            <a:ext cx="3561080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云形标注 22"/>
          <p:cNvSpPr/>
          <p:nvPr/>
        </p:nvSpPr>
        <p:spPr>
          <a:xfrm>
            <a:off x="640544" y="3066729"/>
            <a:ext cx="3209848" cy="1141937"/>
          </a:xfrm>
          <a:prstGeom prst="cloudCallout">
            <a:avLst>
              <a:gd name="adj1" fmla="val -28793"/>
              <a:gd name="adj2" fmla="val 62500"/>
            </a:avLst>
          </a:prstGeom>
          <a:solidFill>
            <a:srgbClr val="A4E7E2"/>
          </a:solidFill>
          <a:ln>
            <a:solidFill>
              <a:srgbClr val="A4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554272" y="3210473"/>
            <a:ext cx="289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文章最后引用古语的作用是什么？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3783" y="1501907"/>
            <a:ext cx="287231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含义：遇到问题应该向懂行的人请教，耕当问奴，织当访婢，而不是看谁的名气大。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 bldLvl="0" animBg="1"/>
      <p:bldP spid="9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490" y="1024900"/>
            <a:ext cx="4761865" cy="3514090"/>
          </a:xfrm>
          <a:prstGeom prst="rect">
            <a:avLst/>
          </a:prstGeom>
        </p:spPr>
      </p:pic>
      <p:sp>
        <p:nvSpPr>
          <p:cNvPr id="4" name="TextBox 23"/>
          <p:cNvSpPr txBox="1"/>
          <p:nvPr/>
        </p:nvSpPr>
        <p:spPr>
          <a:xfrm>
            <a:off x="7576820" y="1497330"/>
            <a:ext cx="3230880" cy="83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主题思想</a:t>
            </a:r>
          </a:p>
        </p:txBody>
      </p:sp>
      <p:sp>
        <p:nvSpPr>
          <p:cNvPr id="5" name="圆角矩形 31"/>
          <p:cNvSpPr/>
          <p:nvPr/>
        </p:nvSpPr>
        <p:spPr>
          <a:xfrm>
            <a:off x="560236" y="2111439"/>
            <a:ext cx="6697813" cy="378453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8959" y="2269589"/>
            <a:ext cx="60483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 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书戴嵩画牛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讲述了杜处士晒著名画家戴嵩的画的时候，遭到牧童指出画中错误的故事，暗含了实践出真知和艺术源于生活的道理。这个故事也告诉我们：要认真、仔细地观察事物，不能凭空想象，不迷信权威，要因事求人，因为大家都有自己的特长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8" name="矩形 1"/>
          <p:cNvSpPr/>
          <p:nvPr/>
        </p:nvSpPr>
        <p:spPr>
          <a:xfrm>
            <a:off x="1021257" y="1680187"/>
            <a:ext cx="807720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一、给加点的字选择正确的解释，把序号填入括号里。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绝：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断。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B.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尽，穷尽。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C.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独一无二的，无人能及的。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破琴绝弦（   ）     斩尽杀绝（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美妙绝伦（   ）     气绝身亡（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12"/>
          <p:cNvSpPr/>
          <p:nvPr/>
        </p:nvSpPr>
        <p:spPr>
          <a:xfrm>
            <a:off x="842886" y="1465898"/>
            <a:ext cx="7975600" cy="37998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23184" y="3530537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46142" y="3530536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94098" y="4271880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3328" y="4254947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01232" y="3387662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36527" y="3398926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1231" y="4155871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C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60584" y="4146714"/>
            <a:ext cx="492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60" y="266950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18" name="图片 17" descr="03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152" y="1673992"/>
            <a:ext cx="7614284" cy="5184008"/>
          </a:xfrm>
          <a:prstGeom prst="rect">
            <a:avLst/>
          </a:prstGeom>
        </p:spPr>
      </p:pic>
      <p:sp>
        <p:nvSpPr>
          <p:cNvPr id="19" name="矩形 1"/>
          <p:cNvSpPr/>
          <p:nvPr/>
        </p:nvSpPr>
        <p:spPr>
          <a:xfrm>
            <a:off x="1244045" y="2730549"/>
            <a:ext cx="6435644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伯牙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鼓琴，锺子期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听之。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B.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善哉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乎鼓琴，巍巍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乎若太山。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C.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锺子期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死，伯牙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破琴绝弦。</a:t>
            </a:r>
          </a:p>
        </p:txBody>
      </p:sp>
      <p:sp>
        <p:nvSpPr>
          <p:cNvPr id="20" name="矩形 1"/>
          <p:cNvSpPr/>
          <p:nvPr/>
        </p:nvSpPr>
        <p:spPr>
          <a:xfrm>
            <a:off x="986472" y="1964017"/>
            <a:ext cx="6693217" cy="6715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二、下面的句子停顿不恰当的是（  ）。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308884" y="2204049"/>
            <a:ext cx="73908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60" y="266950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22577" y="1807660"/>
            <a:ext cx="9199270" cy="1308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57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三、用现代汉语写出下列句子的意思。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  <a:p>
            <a:pPr marL="0" marR="0" lvl="0" indent="2571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牛斗，力在角，尾搐入两股间，今乃掉尾而斗，谬矣。</a:t>
            </a:r>
          </a:p>
        </p:txBody>
      </p:sp>
      <p:sp>
        <p:nvSpPr>
          <p:cNvPr id="4" name="圆角矩形 30"/>
          <p:cNvSpPr/>
          <p:nvPr/>
        </p:nvSpPr>
        <p:spPr>
          <a:xfrm>
            <a:off x="842886" y="1489801"/>
            <a:ext cx="9353608" cy="3384550"/>
          </a:xfrm>
          <a:prstGeom prst="roundRect">
            <a:avLst/>
          </a:prstGeom>
          <a:noFill/>
          <a:ln w="38100">
            <a:solidFill>
              <a:srgbClr val="FF99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1"/>
          <p:cNvSpPr txBox="1"/>
          <p:nvPr/>
        </p:nvSpPr>
        <p:spPr>
          <a:xfrm>
            <a:off x="1460469" y="3321598"/>
            <a:ext cx="7742689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斗牛时，牛力气用在角上，尾巴紧紧地夹在两腿中间。现在这幅画上的牛却是摆动着尾巴在斗，这是错误的呢。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60" y="266950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Text Box 11"/>
          <p:cNvSpPr txBox="1"/>
          <p:nvPr/>
        </p:nvSpPr>
        <p:spPr>
          <a:xfrm>
            <a:off x="4797303" y="2730507"/>
            <a:ext cx="50546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你可听说过“高山流水”的故事？</a:t>
            </a:r>
          </a:p>
        </p:txBody>
      </p:sp>
      <p:sp>
        <p:nvSpPr>
          <p:cNvPr id="4" name="Text Box 11"/>
          <p:cNvSpPr txBox="1"/>
          <p:nvPr/>
        </p:nvSpPr>
        <p:spPr>
          <a:xfrm>
            <a:off x="5090254" y="3699596"/>
            <a:ext cx="459507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千金易得，知音难觅。</a:t>
            </a:r>
          </a:p>
        </p:txBody>
      </p:sp>
      <p:sp>
        <p:nvSpPr>
          <p:cNvPr id="6" name="Text Box 11"/>
          <p:cNvSpPr txBox="1"/>
          <p:nvPr/>
        </p:nvSpPr>
        <p:spPr>
          <a:xfrm>
            <a:off x="5568249" y="4657123"/>
            <a:ext cx="272977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伯牙鼓琴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2123168"/>
            <a:ext cx="2667000" cy="4000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六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288710" y="1202658"/>
            <a:ext cx="3397885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697B8"/>
                </a:solidFill>
                <a:effectLst/>
                <a:uLnTx/>
                <a:uFillTx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697B8"/>
                </a:solidFill>
                <a:effectLst/>
                <a:uLnTx/>
                <a:uFillTx/>
                <a:ea typeface="思源黑体 CN Regular" panose="02010600030101010101" pitchFamily="34" charset="-122"/>
                <a:sym typeface="Arial" panose="020B0604020202020204" pitchFamily="34" charset="0"/>
              </a:rPr>
              <a:t>吕氏春秋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697B8"/>
                </a:solidFill>
                <a:effectLst/>
                <a:uLnTx/>
                <a:uFillTx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697B8"/>
              </a:solidFill>
              <a:effectLst/>
              <a:uLnTx/>
              <a:uFillTx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矩形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03" y="2207481"/>
            <a:ext cx="9693975" cy="42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659380" y="2826837"/>
            <a:ext cx="69723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吕氏春秋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是战国末年（公元前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239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年前后），秦国丞相吕不韦组织属下门客集体编撰的杂家（儒、法、道等）著作，又名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吕览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。此书共分为十二记、八览、六论，共二十六卷，一百六十篇，二十余万字。吕不韦认为该书包括了天地万物古往今来的事理，所以称其为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吕氏春秋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字词理解</a:t>
            </a:r>
          </a:p>
        </p:txBody>
      </p:sp>
      <p:sp>
        <p:nvSpPr>
          <p:cNvPr id="3" name="矩形 2"/>
          <p:cNvSpPr/>
          <p:nvPr/>
        </p:nvSpPr>
        <p:spPr>
          <a:xfrm>
            <a:off x="3807515" y="1594650"/>
            <a:ext cx="7390081" cy="367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伯牙鼓琴，锺子期听之。方鼓琴而志在太山，锺子期曰：“善哉乎鼓琴，巍巍乎若太山。”少选之间而志在流水。锺子期又曰：“善哉乎鼓琴，汤汤乎若流水。”锺子期死，伯牙破琴绝弦，终身不复鼓琴，以为世无足复为鼓琴者。</a:t>
            </a:r>
          </a:p>
        </p:txBody>
      </p:sp>
      <p:sp>
        <p:nvSpPr>
          <p:cNvPr id="4" name="矩形 3"/>
          <p:cNvSpPr/>
          <p:nvPr/>
        </p:nvSpPr>
        <p:spPr>
          <a:xfrm>
            <a:off x="5113065" y="1902111"/>
            <a:ext cx="67351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云形标注 14"/>
          <p:cNvSpPr/>
          <p:nvPr/>
        </p:nvSpPr>
        <p:spPr>
          <a:xfrm>
            <a:off x="345217" y="1950118"/>
            <a:ext cx="3316181" cy="1925920"/>
          </a:xfrm>
          <a:prstGeom prst="cloudCallout">
            <a:avLst>
              <a:gd name="adj1" fmla="val -28793"/>
              <a:gd name="adj2" fmla="val 62500"/>
            </a:avLst>
          </a:prstGeom>
          <a:solidFill>
            <a:srgbClr val="A4E7E2"/>
          </a:solidFill>
          <a:ln>
            <a:solidFill>
              <a:srgbClr val="A4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66"/>
          <p:cNvSpPr txBox="1"/>
          <p:nvPr/>
        </p:nvSpPr>
        <p:spPr>
          <a:xfrm>
            <a:off x="464975" y="2265482"/>
            <a:ext cx="3076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课文讲述了伯牙和锺子期之间由于鼓琴、听琴而成为知音的故事。</a:t>
            </a:r>
          </a:p>
        </p:txBody>
      </p:sp>
      <p:sp>
        <p:nvSpPr>
          <p:cNvPr id="8" name="TextBox 66"/>
          <p:cNvSpPr txBox="1"/>
          <p:nvPr/>
        </p:nvSpPr>
        <p:spPr>
          <a:xfrm>
            <a:off x="5040928" y="2180749"/>
            <a:ext cx="803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弹琴</a:t>
            </a:r>
          </a:p>
        </p:txBody>
      </p:sp>
      <p:sp>
        <p:nvSpPr>
          <p:cNvPr id="9" name="矩形 8"/>
          <p:cNvSpPr/>
          <p:nvPr/>
        </p:nvSpPr>
        <p:spPr>
          <a:xfrm>
            <a:off x="9085580" y="1892752"/>
            <a:ext cx="363220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8493051" y="2234351"/>
            <a:ext cx="16360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心志、情志</a:t>
            </a:r>
          </a:p>
        </p:txBody>
      </p:sp>
      <p:sp>
        <p:nvSpPr>
          <p:cNvPr id="11" name="矩形 10"/>
          <p:cNvSpPr/>
          <p:nvPr/>
        </p:nvSpPr>
        <p:spPr>
          <a:xfrm>
            <a:off x="9712813" y="1892752"/>
            <a:ext cx="65991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66"/>
          <p:cNvSpPr txBox="1"/>
          <p:nvPr/>
        </p:nvSpPr>
        <p:spPr>
          <a:xfrm>
            <a:off x="9081776" y="1397723"/>
            <a:ext cx="2401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泛指大山，高山。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431465" y="2636159"/>
            <a:ext cx="65991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66"/>
          <p:cNvSpPr txBox="1"/>
          <p:nvPr/>
        </p:nvSpPr>
        <p:spPr>
          <a:xfrm>
            <a:off x="5371991" y="2945202"/>
            <a:ext cx="934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好啊。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180507" y="2644822"/>
            <a:ext cx="1912156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66"/>
          <p:cNvSpPr txBox="1"/>
          <p:nvPr/>
        </p:nvSpPr>
        <p:spPr>
          <a:xfrm>
            <a:off x="7015656" y="2950528"/>
            <a:ext cx="2785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像大山一样高峻。</a:t>
            </a:r>
          </a:p>
        </p:txBody>
      </p:sp>
      <p:sp>
        <p:nvSpPr>
          <p:cNvPr id="17" name="矩形 16"/>
          <p:cNvSpPr/>
          <p:nvPr/>
        </p:nvSpPr>
        <p:spPr>
          <a:xfrm>
            <a:off x="9656151" y="2664949"/>
            <a:ext cx="659912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66"/>
          <p:cNvSpPr txBox="1"/>
          <p:nvPr/>
        </p:nvSpPr>
        <p:spPr>
          <a:xfrm>
            <a:off x="9494311" y="2959850"/>
            <a:ext cx="2401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形容极短的时间。</a:t>
            </a:r>
          </a:p>
        </p:txBody>
      </p:sp>
      <p:sp>
        <p:nvSpPr>
          <p:cNvPr id="19" name="矩形 18"/>
          <p:cNvSpPr/>
          <p:nvPr/>
        </p:nvSpPr>
        <p:spPr>
          <a:xfrm>
            <a:off x="9646997" y="3371427"/>
            <a:ext cx="1325803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07516" y="4114377"/>
            <a:ext cx="678760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66"/>
          <p:cNvSpPr txBox="1"/>
          <p:nvPr/>
        </p:nvSpPr>
        <p:spPr>
          <a:xfrm>
            <a:off x="9246768" y="3725468"/>
            <a:ext cx="24014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像流水一样浩荡。</a:t>
            </a:r>
          </a:p>
        </p:txBody>
      </p:sp>
      <p:sp>
        <p:nvSpPr>
          <p:cNvPr id="22" name="矩形 21"/>
          <p:cNvSpPr/>
          <p:nvPr/>
        </p:nvSpPr>
        <p:spPr>
          <a:xfrm>
            <a:off x="3787262" y="4819619"/>
            <a:ext cx="3228394" cy="332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66"/>
          <p:cNvSpPr txBox="1"/>
          <p:nvPr/>
        </p:nvSpPr>
        <p:spPr>
          <a:xfrm>
            <a:off x="3035376" y="5239919"/>
            <a:ext cx="5273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认为世上再没有值得他为之弹琴的人了。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4" y="3746399"/>
            <a:ext cx="2350330" cy="31116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animBg="1"/>
      <p:bldP spid="6" grpId="0"/>
      <p:bldP spid="8" grpId="0"/>
      <p:bldP spid="9" grpId="0" bldLvl="0" animBg="1"/>
      <p:bldP spid="10" grpId="0"/>
      <p:bldP spid="11" grpId="0" bldLvl="0" animBg="1"/>
      <p:bldP spid="12" grpId="0"/>
      <p:bldP spid="13" grpId="0" bldLvl="0" animBg="1"/>
      <p:bldP spid="14" grpId="0"/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 bldLvl="0" animBg="1"/>
      <p:bldP spid="21" grpId="0"/>
      <p:bldP spid="22" grpId="0" bldLvl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580" y="1576705"/>
            <a:ext cx="1754505" cy="22688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25625" y="2256156"/>
            <a:ext cx="7406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伯牙弹琴，锺子期倾听。伯牙正弹琴时，心志在高山，锺子期说：“好啊，琴声高峻的样子像大山。”片刻之间心志在流水，锺子期又说：“好啊，琴声浩荡的样子像流水。”锺子期死后，伯牙摔坏所弹之琴，弄断琴弦，终身不再弹琴，认为世上再没有值得他为之弹琴的人了。</a:t>
            </a:r>
          </a:p>
        </p:txBody>
      </p:sp>
      <p:sp>
        <p:nvSpPr>
          <p:cNvPr id="5" name="矩形 4"/>
          <p:cNvSpPr/>
          <p:nvPr/>
        </p:nvSpPr>
        <p:spPr>
          <a:xfrm rot="21060586">
            <a:off x="9149384" y="1994546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译文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3560124" y="2058341"/>
            <a:ext cx="6059170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伯牙鼓琴，锺子期听之。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1901" y="4171115"/>
            <a:ext cx="4313238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交代了故事中的人物、事情。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82" y="3038547"/>
            <a:ext cx="2885002" cy="38194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对角圆角矩形 70"/>
          <p:cNvSpPr/>
          <p:nvPr/>
        </p:nvSpPr>
        <p:spPr>
          <a:xfrm>
            <a:off x="3740927" y="2861988"/>
            <a:ext cx="5754616" cy="311647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917" y="1407956"/>
            <a:ext cx="975616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方鼓琴而志在太山，锺子期曰：“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善哉乎鼓琴，巍巍乎若太山。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”少选之间而志在流水。锺子期又曰：“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善哉乎鼓琴，汤汤乎若流水。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3440" y="2961313"/>
            <a:ext cx="540026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伯牙鼓琴，借变幻的旋律表达自己的志向，琴技出神入化。锺子期的欣赏水平同样高超，一听便能领悟。写伯牙的心志、锺子期的语言，这样使行文有变化，更能体现出两人的心意相通。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4" y="3746399"/>
            <a:ext cx="2350330" cy="311160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云形标注 23"/>
          <p:cNvSpPr/>
          <p:nvPr/>
        </p:nvSpPr>
        <p:spPr>
          <a:xfrm>
            <a:off x="6657828" y="1188441"/>
            <a:ext cx="3565017" cy="867647"/>
          </a:xfrm>
          <a:prstGeom prst="cloudCallout">
            <a:avLst>
              <a:gd name="adj1" fmla="val -48911"/>
              <a:gd name="adj2" fmla="val 68349"/>
            </a:avLst>
          </a:prstGeom>
          <a:solidFill>
            <a:srgbClr val="A4E7E2"/>
          </a:solidFill>
          <a:ln>
            <a:solidFill>
              <a:srgbClr val="A4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4" name="对角圆角矩形 70"/>
          <p:cNvSpPr/>
          <p:nvPr/>
        </p:nvSpPr>
        <p:spPr>
          <a:xfrm>
            <a:off x="1037072" y="3119229"/>
            <a:ext cx="6287018" cy="3116471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0674" y="2182726"/>
            <a:ext cx="975616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锺子期死，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伯牙破琴绝弦，终身不复鼓琴，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以为世无足复为鼓琴者。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7418" y="3161748"/>
            <a:ext cx="607844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“破琴绝弦”是对伯牙的动作描写。锺子期死后，伯牙觉得失去了值得他为之弹琴的人，他的音乐再也无人能理解，他的心意再也无人能明白，就以“破琴绝弦”来表达心中极度的痛苦和对锺子期深深的思念。</a:t>
            </a:r>
          </a:p>
        </p:txBody>
      </p:sp>
      <p:sp>
        <p:nvSpPr>
          <p:cNvPr id="8" name="矩形 7"/>
          <p:cNvSpPr/>
          <p:nvPr/>
        </p:nvSpPr>
        <p:spPr>
          <a:xfrm>
            <a:off x="6936085" y="1276682"/>
            <a:ext cx="4313238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伯牙为什么要这样做？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句段感知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3910" y="1158222"/>
            <a:ext cx="4448423" cy="3282781"/>
          </a:xfrm>
          <a:prstGeom prst="rect">
            <a:avLst/>
          </a:prstGeom>
        </p:spPr>
      </p:pic>
      <p:sp>
        <p:nvSpPr>
          <p:cNvPr id="4" name="TextBox 23"/>
          <p:cNvSpPr txBox="1"/>
          <p:nvPr/>
        </p:nvSpPr>
        <p:spPr>
          <a:xfrm>
            <a:off x="7623080" y="1788735"/>
            <a:ext cx="3111430" cy="83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     主题思想</a:t>
            </a:r>
          </a:p>
        </p:txBody>
      </p:sp>
      <p:sp>
        <p:nvSpPr>
          <p:cNvPr id="5" name="圆角矩形 31"/>
          <p:cNvSpPr/>
          <p:nvPr/>
        </p:nvSpPr>
        <p:spPr>
          <a:xfrm>
            <a:off x="623818" y="2474755"/>
            <a:ext cx="6777107" cy="36301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0665" y="2614154"/>
            <a:ext cx="64654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 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伯牙鼓琴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10600030101010101" pitchFamily="34" charset="-122"/>
                <a:sym typeface="Arial" panose="020B0604020202020204" pitchFamily="34" charset="0"/>
              </a:rPr>
              <a:t>讲述了一个千古流传的高山流水遇知音的故事，赞扬了朋友间相互理解、相互欣赏的真挚友情，表达了对知音难觅、珍惜知音的情感，同时还向我们展现了音乐艺术的无穷魅力。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1562</Words>
  <Application>Microsoft Office PowerPoint</Application>
  <PresentationFormat>宽屏</PresentationFormat>
  <Paragraphs>123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Roboto Bold</vt:lpstr>
      <vt:lpstr>宋体</vt:lpstr>
      <vt:lpstr>OPPOSans R</vt:lpstr>
      <vt:lpstr>Roboto Regular</vt:lpstr>
      <vt:lpstr>思源黑体 CN Regular</vt:lpstr>
      <vt:lpstr>Calibri</vt:lpstr>
      <vt:lpstr>思源宋体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2020-11-17T07:19:00Z</dcterms:created>
  <dcterms:modified xsi:type="dcterms:W3CDTF">2023-01-10T05:13:51Z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3E55F777726A4860BFCD1F176A1EDF18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