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9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071D-AE9C-49A0-B111-D179ACA9767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10D6A-DB3E-4F6F-9D88-BD3400B03C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B3286-9D21-4017-BA05-C4DA9788D7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8C254-D1FA-4F1E-B5EA-13601DCA93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8AE2C-C1DE-43C4-8D4B-B67CE13BCF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65286-F475-487B-B8A9-E26361416B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C2593-5532-4DA2-B5E6-3CFA1ACA86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EEB4-B1A3-4080-8116-DE5FF2DD6F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ACAD2-9FBC-4F1A-972F-FCB31CF051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5E0AA-8746-450A-90FF-DC9F83F063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577FA-D29E-4E0C-8F67-187D7241C6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420813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63080578-B578-4691-B009-4242944D3B6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 noChangeArrowheads="1"/>
          </p:cNvSpPr>
          <p:nvPr/>
        </p:nvSpPr>
        <p:spPr bwMode="auto">
          <a:xfrm>
            <a:off x="1631504" y="1916832"/>
            <a:ext cx="419057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66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约  客</a:t>
            </a:r>
          </a:p>
        </p:txBody>
      </p:sp>
      <p:sp>
        <p:nvSpPr>
          <p:cNvPr id="30722" name="副标题 2"/>
          <p:cNvSpPr>
            <a:spLocks noGrp="1" noChangeArrowheads="1"/>
          </p:cNvSpPr>
          <p:nvPr/>
        </p:nvSpPr>
        <p:spPr bwMode="auto">
          <a:xfrm>
            <a:off x="1631503" y="3427413"/>
            <a:ext cx="4190571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赵师秀</a:t>
            </a:r>
          </a:p>
        </p:txBody>
      </p:sp>
      <p:pic>
        <p:nvPicPr>
          <p:cNvPr id="30723" name="图片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2075" y="188640"/>
            <a:ext cx="4649814" cy="557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631504" y="6068539"/>
            <a:ext cx="892899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sz="2000" b="1" kern="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1843088" y="990600"/>
            <a:ext cx="2417762" cy="490538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746" name="文本框 12"/>
          <p:cNvSpPr txBox="1">
            <a:spLocks noChangeArrowheads="1"/>
          </p:cNvSpPr>
          <p:nvPr/>
        </p:nvSpPr>
        <p:spPr bwMode="auto">
          <a:xfrm>
            <a:off x="2390775" y="947738"/>
            <a:ext cx="205105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作者介绍</a:t>
            </a:r>
          </a:p>
        </p:txBody>
      </p:sp>
      <p:pic>
        <p:nvPicPr>
          <p:cNvPr id="31747" name="图片 46" descr="人物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1338" y="966788"/>
            <a:ext cx="5461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内容占位符 1"/>
          <p:cNvSpPr>
            <a:spLocks noGrp="1" noChangeArrowheads="1"/>
          </p:cNvSpPr>
          <p:nvPr>
            <p:ph idx="1"/>
          </p:nvPr>
        </p:nvSpPr>
        <p:spPr>
          <a:xfrm>
            <a:off x="5667375" y="1684338"/>
            <a:ext cx="4548188" cy="3414712"/>
          </a:xfrm>
        </p:spPr>
        <p:txBody>
          <a:bodyPr/>
          <a:lstStyle/>
          <a:p>
            <a:pPr marL="0" indent="0"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</a:t>
            </a:r>
            <a:r>
              <a:rPr lang="zh-CN" altLang="zh-CN" sz="24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赵师秀(1170—1219)，字紫芝、灵芝，号灵秀、天乐，永嘉(今浙江温州)人，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南宋诗人</a:t>
            </a:r>
            <a:r>
              <a:rPr lang="zh-CN" altLang="zh-CN" sz="24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。诗学唐代贾岛、姚合一派，与徐照、徐玖、翁卷并称“永嘉四灵”，人称“鬼才”，开创了“江湖派”一代诗风。代表作有《约客》《数日》等。</a:t>
            </a: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6150" y="1722438"/>
            <a:ext cx="3133725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圆角矩形 27"/>
          <p:cNvSpPr/>
          <p:nvPr/>
        </p:nvSpPr>
        <p:spPr>
          <a:xfrm>
            <a:off x="1874838" y="998538"/>
            <a:ext cx="2295525" cy="490537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2770" name="文本框 28"/>
          <p:cNvSpPr txBox="1">
            <a:spLocks noChangeArrowheads="1"/>
          </p:cNvSpPr>
          <p:nvPr/>
        </p:nvSpPr>
        <p:spPr bwMode="auto">
          <a:xfrm>
            <a:off x="2365375" y="969963"/>
            <a:ext cx="2208213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检查预习</a:t>
            </a:r>
          </a:p>
        </p:txBody>
      </p:sp>
      <p:pic>
        <p:nvPicPr>
          <p:cNvPr id="32771" name="图片 30" descr="清单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84363" y="976313"/>
            <a:ext cx="533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内容占位符 2"/>
          <p:cNvSpPr>
            <a:spLocks noGrp="1" noChangeArrowheads="1"/>
          </p:cNvSpPr>
          <p:nvPr>
            <p:ph idx="1"/>
          </p:nvPr>
        </p:nvSpPr>
        <p:spPr>
          <a:xfrm>
            <a:off x="1884363" y="1751013"/>
            <a:ext cx="8154987" cy="4351337"/>
          </a:xfrm>
        </p:spPr>
        <p:txBody>
          <a:bodyPr lIns="68580" tIns="34290" rIns="68580" bIns="34290"/>
          <a:lstStyle/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b="1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b="1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）重点词语理解</a:t>
            </a:r>
            <a:endParaRPr lang="zh-CN" altLang="en-US" smtClean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黄梅时节：</a:t>
            </a:r>
            <a:r>
              <a:rPr lang="zh-CN" altLang="en-US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夏初江南梅子黄熟的时节，即梅雨季节。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灯花：</a:t>
            </a:r>
            <a:r>
              <a:rPr lang="zh-CN" altLang="en-US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灯芯燃烧后结成的花状物。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</a:p>
        </p:txBody>
      </p:sp>
      <p:pic>
        <p:nvPicPr>
          <p:cNvPr id="32773" name="图片 1" descr="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5550" y="4356100"/>
            <a:ext cx="38862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内容占位符 2"/>
          <p:cNvSpPr>
            <a:spLocks noGrp="1" noChangeArrowheads="1"/>
          </p:cNvSpPr>
          <p:nvPr>
            <p:ph idx="1"/>
          </p:nvPr>
        </p:nvSpPr>
        <p:spPr>
          <a:xfrm>
            <a:off x="2336800" y="1144588"/>
            <a:ext cx="7429500" cy="4351337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）诗歌大意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黄梅时节处处都在下雨，长满青草的池塘边上传来阵阵蛙鸣。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时间已过午夜，可约请好的客人还没有来，我闲着无聊，敲着棋子，震落了灯花。</a:t>
            </a:r>
          </a:p>
        </p:txBody>
      </p:sp>
      <p:pic>
        <p:nvPicPr>
          <p:cNvPr id="33794" name="图片 1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61075" y="4140200"/>
            <a:ext cx="411797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4088" y="2051050"/>
            <a:ext cx="4122737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3" name="内容占位符 2"/>
          <p:cNvSpPr>
            <a:spLocks noGrp="1" noChangeArrowheads="1"/>
          </p:cNvSpPr>
          <p:nvPr>
            <p:ph idx="1"/>
          </p:nvPr>
        </p:nvSpPr>
        <p:spPr>
          <a:xfrm>
            <a:off x="2146300" y="2200275"/>
            <a:ext cx="7197725" cy="2282825"/>
          </a:xfrm>
        </p:spPr>
        <p:txBody>
          <a:bodyPr lIns="68580" tIns="34290" rIns="68580" bIns="34290"/>
          <a:lstStyle/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黄梅/时节/家家雨，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青草/池塘/处处蛙。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有约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不来/过夜半，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闲敲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棋子/落灯花。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1827213" y="987425"/>
            <a:ext cx="2270125" cy="490538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4820" name="文本框 32"/>
          <p:cNvSpPr txBox="1">
            <a:spLocks noChangeArrowheads="1"/>
          </p:cNvSpPr>
          <p:nvPr/>
        </p:nvSpPr>
        <p:spPr bwMode="auto">
          <a:xfrm>
            <a:off x="2268538" y="958850"/>
            <a:ext cx="1903412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朗读指导</a:t>
            </a:r>
          </a:p>
        </p:txBody>
      </p:sp>
      <p:pic>
        <p:nvPicPr>
          <p:cNvPr id="34821" name="图片 34" descr="的声音_voice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2763" y="985838"/>
            <a:ext cx="4794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35"/>
          <p:cNvSpPr/>
          <p:nvPr/>
        </p:nvSpPr>
        <p:spPr>
          <a:xfrm>
            <a:off x="1816100" y="922338"/>
            <a:ext cx="2346325" cy="490537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5842" name="文本框 36"/>
          <p:cNvSpPr txBox="1">
            <a:spLocks noChangeArrowheads="1"/>
          </p:cNvSpPr>
          <p:nvPr/>
        </p:nvSpPr>
        <p:spPr bwMode="auto">
          <a:xfrm>
            <a:off x="2306638" y="893763"/>
            <a:ext cx="18573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整体感知</a:t>
            </a:r>
          </a:p>
        </p:txBody>
      </p:sp>
      <p:pic>
        <p:nvPicPr>
          <p:cNvPr id="35843" name="图片 38" descr="2列2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8163" y="917575"/>
            <a:ext cx="519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内容占位符 2"/>
          <p:cNvSpPr>
            <a:spLocks noGrp="1" noChangeArrowheads="1"/>
          </p:cNvSpPr>
          <p:nvPr/>
        </p:nvSpPr>
        <p:spPr bwMode="auto">
          <a:xfrm>
            <a:off x="2152650" y="1876425"/>
            <a:ext cx="7886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2400" b="1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2400" b="1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4821" name="内容占位符 2"/>
          <p:cNvSpPr>
            <a:spLocks noGrp="1" noChangeArrowheads="1"/>
          </p:cNvSpPr>
          <p:nvPr>
            <p:ph idx="1"/>
          </p:nvPr>
        </p:nvSpPr>
        <p:spPr>
          <a:xfrm>
            <a:off x="2239963" y="2033588"/>
            <a:ext cx="7712075" cy="3163887"/>
          </a:xfrm>
        </p:spPr>
        <p:txBody>
          <a:bodyPr lIns="68580" tIns="34290" rIns="68580" bIns="34290"/>
          <a:lstStyle/>
          <a:p>
            <a:pPr marL="0" indent="0">
              <a:lnSpc>
                <a:spcPts val="4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《约客》这首诗表达了诗人怎样的思想感情？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zh-CN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这首诗采用写景寄情的写法，描绘了诗人在一个梅雨淋淋的夏夜独自期客的情景，表达了诗人闲逸、散淡、恬然自适的心境。</a:t>
            </a:r>
          </a:p>
        </p:txBody>
      </p:sp>
      <p:pic>
        <p:nvPicPr>
          <p:cNvPr id="35846" name="图片 1" descr="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1413" y="4248150"/>
            <a:ext cx="3817937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图片 1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94500" y="4629150"/>
            <a:ext cx="33845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圆角矩形 43"/>
          <p:cNvSpPr/>
          <p:nvPr/>
        </p:nvSpPr>
        <p:spPr>
          <a:xfrm>
            <a:off x="1851025" y="984250"/>
            <a:ext cx="2320925" cy="490538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6867" name="文本框 44"/>
          <p:cNvSpPr txBox="1">
            <a:spLocks noChangeArrowheads="1"/>
          </p:cNvSpPr>
          <p:nvPr/>
        </p:nvSpPr>
        <p:spPr bwMode="auto">
          <a:xfrm>
            <a:off x="2341563" y="942975"/>
            <a:ext cx="1830387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品味赏析</a:t>
            </a:r>
          </a:p>
        </p:txBody>
      </p:sp>
      <p:pic>
        <p:nvPicPr>
          <p:cNvPr id="36868" name="图片 47" descr="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24038" y="954088"/>
            <a:ext cx="5619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内容占位符 2"/>
          <p:cNvSpPr>
            <a:spLocks noGrp="1" noChangeArrowheads="1"/>
          </p:cNvSpPr>
          <p:nvPr>
            <p:ph idx="1"/>
          </p:nvPr>
        </p:nvSpPr>
        <p:spPr>
          <a:xfrm>
            <a:off x="2159000" y="1808163"/>
            <a:ext cx="7874000" cy="4418012"/>
          </a:xfrm>
        </p:spPr>
        <p:txBody>
          <a:bodyPr lIns="68580" tIns="34290" rIns="68580" bIns="34290"/>
          <a:lstStyle/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第四句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闲敲棋子落灯花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”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中的“闲”字能否改为“忙”字？为什么？  </a:t>
            </a:r>
          </a:p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zh-CN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不能。因为“闲”字恰如其分地表现了诗人久等客人而客人却迟迟不到的无聊、无奈、焦灼的心情。“忙”字则与诗的意境和诗人的心情不协调。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圆角矩形 48"/>
          <p:cNvSpPr/>
          <p:nvPr/>
        </p:nvSpPr>
        <p:spPr>
          <a:xfrm>
            <a:off x="1782763" y="952500"/>
            <a:ext cx="2463800" cy="490538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7890" name="文本框 51"/>
          <p:cNvSpPr txBox="1">
            <a:spLocks noChangeArrowheads="1"/>
          </p:cNvSpPr>
          <p:nvPr/>
        </p:nvSpPr>
        <p:spPr bwMode="auto">
          <a:xfrm>
            <a:off x="2335213" y="917575"/>
            <a:ext cx="191135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鉴赏评价</a:t>
            </a:r>
          </a:p>
        </p:txBody>
      </p:sp>
      <p:pic>
        <p:nvPicPr>
          <p:cNvPr id="37891" name="图片 52" descr="评价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2763" y="952500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内容占位符 2"/>
          <p:cNvSpPr>
            <a:spLocks noGrp="1" noChangeArrowheads="1"/>
          </p:cNvSpPr>
          <p:nvPr>
            <p:ph idx="1"/>
          </p:nvPr>
        </p:nvSpPr>
        <p:spPr>
          <a:xfrm>
            <a:off x="1992313" y="1630363"/>
            <a:ext cx="8321675" cy="3429000"/>
          </a:xfrm>
        </p:spPr>
        <p:txBody>
          <a:bodyPr lIns="68580" tIns="34290" rIns="68580" bIns="34290"/>
          <a:lstStyle/>
          <a:p>
            <a:pPr marL="0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赏析《约客》一诗。</a:t>
            </a:r>
          </a:p>
          <a:p>
            <a:pPr marL="0" indent="0">
              <a:lnSpc>
                <a:spcPts val="4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zh-CN" altLang="zh-CN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前两句交代了当时的环境和季节时令，描绘了一幅江南夏雨图，读来使人如身临其境。后两句点出了人物和事情。“闲敲棋子”是一个细节描写，诗人约客久候不到，百无聊赖之际，下意识地将棋子在棋盘上轻轻敲打，而笃笃的敲击又将灯花震落了。</a:t>
            </a:r>
          </a:p>
          <a:p>
            <a:pPr marL="0" indent="0">
              <a:lnSpc>
                <a:spcPts val="4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zh-CN" altLang="zh-CN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全诗通过对诗人所处的环境及“闲敲棋子”这一细节动作的渲染，既写出了诗人雨夜候客来访的情景，也写出因约客未至而产生的怅惘之情，可谓形神兼备，生活气息浓郁，又毫无雕琢之气。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内容占位符 2"/>
          <p:cNvSpPr>
            <a:spLocks noGrp="1" noChangeArrowheads="1"/>
          </p:cNvSpPr>
          <p:nvPr>
            <p:ph idx="1"/>
          </p:nvPr>
        </p:nvSpPr>
        <p:spPr>
          <a:xfrm>
            <a:off x="2155825" y="1620838"/>
            <a:ext cx="7880350" cy="2528887"/>
          </a:xfrm>
        </p:spPr>
        <p:txBody>
          <a:bodyPr lIns="68580" tIns="34290" rIns="68580" bIns="34290"/>
          <a:lstStyle/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</a:t>
            </a:r>
            <a:r>
              <a:rPr lang="zh-CN" altLang="zh-CN" sz="24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平时要多积累古诗词，感受我们传统文化的博大精深，从中去体会诗词意境和含义，培养我们的语文综合素养能力，激发我们热爱祖国古代文化的思想感情，提高文化品位和审美情趣。</a:t>
            </a:r>
          </a:p>
        </p:txBody>
      </p:sp>
      <p:sp>
        <p:nvSpPr>
          <p:cNvPr id="60" name="圆角矩形 59"/>
          <p:cNvSpPr/>
          <p:nvPr/>
        </p:nvSpPr>
        <p:spPr>
          <a:xfrm>
            <a:off x="1817688" y="1030288"/>
            <a:ext cx="2166937" cy="492125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 noProof="1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8915" name="文本框 60"/>
          <p:cNvSpPr txBox="1">
            <a:spLocks noChangeArrowheads="1"/>
          </p:cNvSpPr>
          <p:nvPr/>
        </p:nvSpPr>
        <p:spPr bwMode="auto">
          <a:xfrm>
            <a:off x="2309813" y="1003300"/>
            <a:ext cx="144145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>
                <a:solidFill>
                  <a:srgbClr val="16247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总  结</a:t>
            </a:r>
          </a:p>
        </p:txBody>
      </p:sp>
      <p:pic>
        <p:nvPicPr>
          <p:cNvPr id="38916" name="图片 70" descr="咨询总结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4825" y="950913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图片 1" descr="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46713" y="3568700"/>
            <a:ext cx="4859337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宽屏</PresentationFormat>
  <Paragraphs>31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2021-05-19T23:41:22Z</dcterms:created>
  <dcterms:modified xsi:type="dcterms:W3CDTF">2023-01-10T10:05:07Z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52B63382BC544149B7F307F46CEC7ABA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