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3" r:id="rId2"/>
    <p:sldId id="289" r:id="rId3"/>
    <p:sldId id="290" r:id="rId4"/>
    <p:sldId id="291" r:id="rId5"/>
    <p:sldId id="287" r:id="rId6"/>
    <p:sldId id="292" r:id="rId7"/>
    <p:sldId id="296" r:id="rId8"/>
    <p:sldId id="295" r:id="rId9"/>
    <p:sldId id="293" r:id="rId10"/>
    <p:sldId id="294" r:id="rId11"/>
    <p:sldId id="282" r:id="rId1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 varScale="1">
        <p:scale>
          <a:sx n="107" d="100"/>
          <a:sy n="107" d="100"/>
        </p:scale>
        <p:origin x="-84" y="-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808080"/>
                </a:solidFill>
              </a:defRPr>
            </a:lvl1pPr>
          </a:lstStyle>
          <a:p>
            <a:fld id="{16893FAF-152F-4184-B578-51F87AA6698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BC0BD77A-D147-4C08-8DD7-8805CBFED37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BD77A-D147-4C08-8DD7-8805CBFED37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 bwMode="auto"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9"/>
            <a:ext cx="7886700" cy="41692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3F01336-A952-4821-AC06-89681657B49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E2CCA-DB63-4C14-AAB6-A4080F03F3E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85431-B0C9-4DA8-BF7D-0FCAD6DAF7D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F2D41-8FB3-4D5B-9D01-514E287140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9BFFA-DB40-486D-B210-B508007CC46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70779-3FA6-48AD-A4BD-CA48344EC42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44212-44D0-4FF8-B2CD-72D8B403C1D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AD48F-A52D-4E2A-96A9-B157666EDAF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EFCFD-22F2-4039-BEED-563AC41D505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F4096-858B-43D1-A35B-79E21F571D9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anchor="b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DA9F6-0EE3-416B-9525-DF5D7996C1C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90E91-5BB2-40A9-A351-489C4E97B61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D7532-2A06-4B42-BF8E-69E73285852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69C63-0C22-4BA9-BAE7-6D8AE9B3CB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0716" y="4242199"/>
            <a:ext cx="9154716" cy="901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84810"/>
            <a:ext cx="2068116" cy="266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71137" y="1681163"/>
            <a:ext cx="698897" cy="777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286375" y="1612107"/>
            <a:ext cx="932260" cy="741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本框 9"/>
          <p:cNvSpPr txBox="1">
            <a:spLocks noChangeArrowheads="1"/>
          </p:cNvSpPr>
          <p:nvPr/>
        </p:nvSpPr>
        <p:spPr bwMode="auto">
          <a:xfrm>
            <a:off x="4005263" y="1877616"/>
            <a:ext cx="1047750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zh-CN" altLang="en-US" sz="7200">
                <a:latin typeface="禹卫书法行书简体" pitchFamily="2" charset="-122"/>
                <a:ea typeface="禹卫书法行书简体" pitchFamily="2" charset="-122"/>
              </a:rPr>
              <a:t>壹</a:t>
            </a:r>
            <a:endParaRPr lang="en-US" altLang="zh-CN" sz="7200">
              <a:latin typeface="禹卫书法行书简体" pitchFamily="2" charset="-122"/>
              <a:ea typeface="禹卫书法行书简体" pitchFamily="2" charset="-122"/>
            </a:endParaRPr>
          </a:p>
        </p:txBody>
      </p:sp>
      <p:sp>
        <p:nvSpPr>
          <p:cNvPr id="8" name="Freeform 5"/>
          <p:cNvSpPr>
            <a:spLocks noEditPoints="1" noChangeArrowheads="1"/>
          </p:cNvSpPr>
          <p:nvPr/>
        </p:nvSpPr>
        <p:spPr bwMode="auto">
          <a:xfrm rot="5400000">
            <a:off x="3715942" y="1964532"/>
            <a:ext cx="1626394" cy="1047750"/>
          </a:xfrm>
          <a:custGeom>
            <a:avLst/>
            <a:gdLst>
              <a:gd name="T0" fmla="*/ 1593 w 1782"/>
              <a:gd name="T1" fmla="*/ 116 h 1782"/>
              <a:gd name="T2" fmla="*/ 217 w 1782"/>
              <a:gd name="T3" fmla="*/ 116 h 1782"/>
              <a:gd name="T4" fmla="*/ 0 w 1782"/>
              <a:gd name="T5" fmla="*/ 188 h 1782"/>
              <a:gd name="T6" fmla="*/ 0 w 1782"/>
              <a:gd name="T7" fmla="*/ 1564 h 1782"/>
              <a:gd name="T8" fmla="*/ 0 w 1782"/>
              <a:gd name="T9" fmla="*/ 1782 h 1782"/>
              <a:gd name="T10" fmla="*/ 217 w 1782"/>
              <a:gd name="T11" fmla="*/ 1782 h 1782"/>
              <a:gd name="T12" fmla="*/ 1593 w 1782"/>
              <a:gd name="T13" fmla="*/ 1782 h 1782"/>
              <a:gd name="T14" fmla="*/ 1665 w 1782"/>
              <a:gd name="T15" fmla="*/ 1564 h 1782"/>
              <a:gd name="T16" fmla="*/ 1665 w 1782"/>
              <a:gd name="T17" fmla="*/ 188 h 1782"/>
              <a:gd name="T18" fmla="*/ 1644 w 1782"/>
              <a:gd name="T19" fmla="*/ 167 h 1782"/>
              <a:gd name="T20" fmla="*/ 1644 w 1782"/>
              <a:gd name="T21" fmla="*/ 188 h 1782"/>
              <a:gd name="T22" fmla="*/ 1564 w 1782"/>
              <a:gd name="T23" fmla="*/ 137 h 1782"/>
              <a:gd name="T24" fmla="*/ 1564 w 1782"/>
              <a:gd name="T25" fmla="*/ 137 h 1782"/>
              <a:gd name="T26" fmla="*/ 1514 w 1782"/>
              <a:gd name="T27" fmla="*/ 116 h 1782"/>
              <a:gd name="T28" fmla="*/ 268 w 1782"/>
              <a:gd name="T29" fmla="*/ 50 h 1782"/>
              <a:gd name="T30" fmla="*/ 189 w 1782"/>
              <a:gd name="T31" fmla="*/ 137 h 1782"/>
              <a:gd name="T32" fmla="*/ 189 w 1782"/>
              <a:gd name="T33" fmla="*/ 137 h 1782"/>
              <a:gd name="T34" fmla="*/ 167 w 1782"/>
              <a:gd name="T35" fmla="*/ 116 h 1782"/>
              <a:gd name="T36" fmla="*/ 50 w 1782"/>
              <a:gd name="T37" fmla="*/ 137 h 1782"/>
              <a:gd name="T38" fmla="*/ 138 w 1782"/>
              <a:gd name="T39" fmla="*/ 167 h 1782"/>
              <a:gd name="T40" fmla="*/ 138 w 1782"/>
              <a:gd name="T41" fmla="*/ 167 h 1782"/>
              <a:gd name="T42" fmla="*/ 138 w 1782"/>
              <a:gd name="T43" fmla="*/ 188 h 1782"/>
              <a:gd name="T44" fmla="*/ 72 w 1782"/>
              <a:gd name="T45" fmla="*/ 116 h 1782"/>
              <a:gd name="T46" fmla="*/ 22 w 1782"/>
              <a:gd name="T47" fmla="*/ 238 h 1782"/>
              <a:gd name="T48" fmla="*/ 50 w 1782"/>
              <a:gd name="T49" fmla="*/ 1513 h 1782"/>
              <a:gd name="T50" fmla="*/ 167 w 1782"/>
              <a:gd name="T51" fmla="*/ 1760 h 1782"/>
              <a:gd name="T52" fmla="*/ 116 w 1782"/>
              <a:gd name="T53" fmla="*/ 1643 h 1782"/>
              <a:gd name="T54" fmla="*/ 138 w 1782"/>
              <a:gd name="T55" fmla="*/ 1665 h 1782"/>
              <a:gd name="T56" fmla="*/ 116 w 1782"/>
              <a:gd name="T57" fmla="*/ 1709 h 1782"/>
              <a:gd name="T58" fmla="*/ 167 w 1782"/>
              <a:gd name="T59" fmla="*/ 1643 h 1782"/>
              <a:gd name="T60" fmla="*/ 167 w 1782"/>
              <a:gd name="T61" fmla="*/ 1643 h 1782"/>
              <a:gd name="T62" fmla="*/ 167 w 1782"/>
              <a:gd name="T63" fmla="*/ 1564 h 1782"/>
              <a:gd name="T64" fmla="*/ 189 w 1782"/>
              <a:gd name="T65" fmla="*/ 1614 h 1782"/>
              <a:gd name="T66" fmla="*/ 239 w 1782"/>
              <a:gd name="T67" fmla="*/ 1760 h 1782"/>
              <a:gd name="T68" fmla="*/ 1376 w 1782"/>
              <a:gd name="T69" fmla="*/ 1731 h 1782"/>
              <a:gd name="T70" fmla="*/ 1543 w 1782"/>
              <a:gd name="T71" fmla="*/ 1665 h 1782"/>
              <a:gd name="T72" fmla="*/ 1564 w 1782"/>
              <a:gd name="T73" fmla="*/ 1614 h 1782"/>
              <a:gd name="T74" fmla="*/ 1761 w 1782"/>
              <a:gd name="T75" fmla="*/ 1760 h 1782"/>
              <a:gd name="T76" fmla="*/ 1644 w 1782"/>
              <a:gd name="T77" fmla="*/ 1731 h 1782"/>
              <a:gd name="T78" fmla="*/ 1665 w 1782"/>
              <a:gd name="T79" fmla="*/ 1614 h 1782"/>
              <a:gd name="T80" fmla="*/ 1614 w 1782"/>
              <a:gd name="T81" fmla="*/ 1643 h 1782"/>
              <a:gd name="T82" fmla="*/ 1614 w 1782"/>
              <a:gd name="T83" fmla="*/ 1564 h 1782"/>
              <a:gd name="T84" fmla="*/ 1665 w 1782"/>
              <a:gd name="T85" fmla="*/ 1709 h 1782"/>
              <a:gd name="T86" fmla="*/ 1665 w 1782"/>
              <a:gd name="T87" fmla="*/ 1709 h 1782"/>
              <a:gd name="T88" fmla="*/ 1593 w 1782"/>
              <a:gd name="T89" fmla="*/ 1593 h 1782"/>
              <a:gd name="T90" fmla="*/ 1492 w 1782"/>
              <a:gd name="T91" fmla="*/ 1709 h 1782"/>
              <a:gd name="T92" fmla="*/ 239 w 1782"/>
              <a:gd name="T93" fmla="*/ 1593 h 1782"/>
              <a:gd name="T94" fmla="*/ 138 w 1782"/>
              <a:gd name="T95" fmla="*/ 1492 h 1782"/>
              <a:gd name="T96" fmla="*/ 138 w 1782"/>
              <a:gd name="T97" fmla="*/ 238 h 1782"/>
              <a:gd name="T98" fmla="*/ 239 w 1782"/>
              <a:gd name="T99" fmla="*/ 137 h 1782"/>
              <a:gd name="T100" fmla="*/ 1492 w 1782"/>
              <a:gd name="T101" fmla="*/ 137 h 1782"/>
              <a:gd name="T102" fmla="*/ 1593 w 1782"/>
              <a:gd name="T103" fmla="*/ 238 h 1782"/>
              <a:gd name="T104" fmla="*/ 1710 w 1782"/>
              <a:gd name="T105" fmla="*/ 1492 h 1782"/>
              <a:gd name="T106" fmla="*/ 1665 w 1782"/>
              <a:gd name="T107" fmla="*/ 1543 h 1782"/>
              <a:gd name="T108" fmla="*/ 1665 w 1782"/>
              <a:gd name="T109" fmla="*/ 268 h 1782"/>
              <a:gd name="T110" fmla="*/ 1644 w 1782"/>
              <a:gd name="T111" fmla="*/ 116 h 1782"/>
              <a:gd name="T112" fmla="*/ 1761 w 1782"/>
              <a:gd name="T113" fmla="*/ 167 h 1782"/>
              <a:gd name="T114" fmla="*/ 1731 w 1782"/>
              <a:gd name="T115" fmla="*/ 50 h 1782"/>
              <a:gd name="T116" fmla="*/ 1710 w 1782"/>
              <a:gd name="T117" fmla="*/ 71 h 17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782" h="1782">
                <a:moveTo>
                  <a:pt x="1782" y="188"/>
                </a:moveTo>
                <a:lnTo>
                  <a:pt x="1782" y="0"/>
                </a:lnTo>
                <a:lnTo>
                  <a:pt x="1593" y="0"/>
                </a:lnTo>
                <a:lnTo>
                  <a:pt x="1593" y="116"/>
                </a:lnTo>
                <a:lnTo>
                  <a:pt x="1564" y="116"/>
                </a:lnTo>
                <a:lnTo>
                  <a:pt x="1564" y="0"/>
                </a:lnTo>
                <a:lnTo>
                  <a:pt x="217" y="0"/>
                </a:lnTo>
                <a:lnTo>
                  <a:pt x="217" y="116"/>
                </a:lnTo>
                <a:lnTo>
                  <a:pt x="189" y="116"/>
                </a:lnTo>
                <a:lnTo>
                  <a:pt x="189" y="0"/>
                </a:lnTo>
                <a:lnTo>
                  <a:pt x="0" y="0"/>
                </a:lnTo>
                <a:lnTo>
                  <a:pt x="0" y="188"/>
                </a:lnTo>
                <a:lnTo>
                  <a:pt x="116" y="188"/>
                </a:lnTo>
                <a:lnTo>
                  <a:pt x="116" y="217"/>
                </a:lnTo>
                <a:lnTo>
                  <a:pt x="0" y="217"/>
                </a:lnTo>
                <a:lnTo>
                  <a:pt x="0" y="1564"/>
                </a:lnTo>
                <a:lnTo>
                  <a:pt x="116" y="1564"/>
                </a:lnTo>
                <a:lnTo>
                  <a:pt x="116" y="1593"/>
                </a:lnTo>
                <a:lnTo>
                  <a:pt x="0" y="1593"/>
                </a:lnTo>
                <a:lnTo>
                  <a:pt x="0" y="1782"/>
                </a:lnTo>
                <a:lnTo>
                  <a:pt x="189" y="1782"/>
                </a:lnTo>
                <a:lnTo>
                  <a:pt x="189" y="1665"/>
                </a:lnTo>
                <a:lnTo>
                  <a:pt x="217" y="1665"/>
                </a:lnTo>
                <a:lnTo>
                  <a:pt x="217" y="1782"/>
                </a:lnTo>
                <a:lnTo>
                  <a:pt x="1564" y="1782"/>
                </a:lnTo>
                <a:lnTo>
                  <a:pt x="1564" y="1665"/>
                </a:lnTo>
                <a:lnTo>
                  <a:pt x="1593" y="1665"/>
                </a:lnTo>
                <a:lnTo>
                  <a:pt x="1593" y="1782"/>
                </a:lnTo>
                <a:lnTo>
                  <a:pt x="1782" y="1782"/>
                </a:lnTo>
                <a:lnTo>
                  <a:pt x="1782" y="1593"/>
                </a:lnTo>
                <a:lnTo>
                  <a:pt x="1665" y="1593"/>
                </a:lnTo>
                <a:lnTo>
                  <a:pt x="1665" y="1564"/>
                </a:lnTo>
                <a:lnTo>
                  <a:pt x="1782" y="1564"/>
                </a:lnTo>
                <a:lnTo>
                  <a:pt x="1782" y="217"/>
                </a:lnTo>
                <a:lnTo>
                  <a:pt x="1665" y="217"/>
                </a:lnTo>
                <a:lnTo>
                  <a:pt x="1665" y="188"/>
                </a:lnTo>
                <a:lnTo>
                  <a:pt x="1782" y="188"/>
                </a:lnTo>
                <a:close/>
                <a:moveTo>
                  <a:pt x="1614" y="137"/>
                </a:moveTo>
                <a:lnTo>
                  <a:pt x="1644" y="137"/>
                </a:lnTo>
                <a:lnTo>
                  <a:pt x="1644" y="167"/>
                </a:lnTo>
                <a:lnTo>
                  <a:pt x="1614" y="167"/>
                </a:lnTo>
                <a:lnTo>
                  <a:pt x="1614" y="137"/>
                </a:lnTo>
                <a:close/>
                <a:moveTo>
                  <a:pt x="1614" y="188"/>
                </a:moveTo>
                <a:lnTo>
                  <a:pt x="1644" y="188"/>
                </a:lnTo>
                <a:lnTo>
                  <a:pt x="1644" y="217"/>
                </a:lnTo>
                <a:lnTo>
                  <a:pt x="1614" y="217"/>
                </a:lnTo>
                <a:lnTo>
                  <a:pt x="1614" y="188"/>
                </a:lnTo>
                <a:close/>
                <a:moveTo>
                  <a:pt x="1564" y="137"/>
                </a:moveTo>
                <a:lnTo>
                  <a:pt x="1593" y="137"/>
                </a:lnTo>
                <a:lnTo>
                  <a:pt x="1593" y="167"/>
                </a:lnTo>
                <a:lnTo>
                  <a:pt x="1564" y="167"/>
                </a:lnTo>
                <a:lnTo>
                  <a:pt x="1564" y="137"/>
                </a:lnTo>
                <a:close/>
                <a:moveTo>
                  <a:pt x="239" y="21"/>
                </a:moveTo>
                <a:lnTo>
                  <a:pt x="1543" y="21"/>
                </a:lnTo>
                <a:lnTo>
                  <a:pt x="1543" y="116"/>
                </a:lnTo>
                <a:lnTo>
                  <a:pt x="1514" y="116"/>
                </a:lnTo>
                <a:lnTo>
                  <a:pt x="1514" y="50"/>
                </a:lnTo>
                <a:lnTo>
                  <a:pt x="1376" y="50"/>
                </a:lnTo>
                <a:lnTo>
                  <a:pt x="268" y="50"/>
                </a:lnTo>
                <a:lnTo>
                  <a:pt x="268" y="116"/>
                </a:lnTo>
                <a:lnTo>
                  <a:pt x="239" y="116"/>
                </a:lnTo>
                <a:lnTo>
                  <a:pt x="239" y="21"/>
                </a:lnTo>
                <a:close/>
                <a:moveTo>
                  <a:pt x="189" y="137"/>
                </a:moveTo>
                <a:lnTo>
                  <a:pt x="217" y="137"/>
                </a:lnTo>
                <a:lnTo>
                  <a:pt x="217" y="167"/>
                </a:lnTo>
                <a:lnTo>
                  <a:pt x="189" y="167"/>
                </a:lnTo>
                <a:lnTo>
                  <a:pt x="189" y="137"/>
                </a:lnTo>
                <a:close/>
                <a:moveTo>
                  <a:pt x="22" y="167"/>
                </a:moveTo>
                <a:lnTo>
                  <a:pt x="22" y="21"/>
                </a:lnTo>
                <a:lnTo>
                  <a:pt x="167" y="21"/>
                </a:lnTo>
                <a:lnTo>
                  <a:pt x="167" y="116"/>
                </a:lnTo>
                <a:lnTo>
                  <a:pt x="138" y="116"/>
                </a:lnTo>
                <a:lnTo>
                  <a:pt x="138" y="50"/>
                </a:lnTo>
                <a:lnTo>
                  <a:pt x="50" y="50"/>
                </a:lnTo>
                <a:lnTo>
                  <a:pt x="50" y="137"/>
                </a:lnTo>
                <a:lnTo>
                  <a:pt x="116" y="137"/>
                </a:lnTo>
                <a:lnTo>
                  <a:pt x="116" y="167"/>
                </a:lnTo>
                <a:lnTo>
                  <a:pt x="22" y="167"/>
                </a:lnTo>
                <a:close/>
                <a:moveTo>
                  <a:pt x="138" y="167"/>
                </a:moveTo>
                <a:lnTo>
                  <a:pt x="138" y="137"/>
                </a:lnTo>
                <a:lnTo>
                  <a:pt x="167" y="137"/>
                </a:lnTo>
                <a:lnTo>
                  <a:pt x="167" y="167"/>
                </a:lnTo>
                <a:lnTo>
                  <a:pt x="138" y="167"/>
                </a:lnTo>
                <a:close/>
                <a:moveTo>
                  <a:pt x="167" y="188"/>
                </a:moveTo>
                <a:lnTo>
                  <a:pt x="167" y="217"/>
                </a:lnTo>
                <a:lnTo>
                  <a:pt x="138" y="217"/>
                </a:lnTo>
                <a:lnTo>
                  <a:pt x="138" y="188"/>
                </a:lnTo>
                <a:lnTo>
                  <a:pt x="167" y="188"/>
                </a:lnTo>
                <a:close/>
                <a:moveTo>
                  <a:pt x="116" y="71"/>
                </a:moveTo>
                <a:lnTo>
                  <a:pt x="116" y="116"/>
                </a:lnTo>
                <a:lnTo>
                  <a:pt x="72" y="116"/>
                </a:lnTo>
                <a:lnTo>
                  <a:pt x="72" y="71"/>
                </a:lnTo>
                <a:lnTo>
                  <a:pt x="116" y="71"/>
                </a:lnTo>
                <a:close/>
                <a:moveTo>
                  <a:pt x="22" y="1543"/>
                </a:moveTo>
                <a:lnTo>
                  <a:pt x="22" y="238"/>
                </a:lnTo>
                <a:lnTo>
                  <a:pt x="116" y="238"/>
                </a:lnTo>
                <a:lnTo>
                  <a:pt x="116" y="268"/>
                </a:lnTo>
                <a:lnTo>
                  <a:pt x="50" y="268"/>
                </a:lnTo>
                <a:lnTo>
                  <a:pt x="50" y="1513"/>
                </a:lnTo>
                <a:lnTo>
                  <a:pt x="116" y="1513"/>
                </a:lnTo>
                <a:lnTo>
                  <a:pt x="116" y="1543"/>
                </a:lnTo>
                <a:lnTo>
                  <a:pt x="22" y="1543"/>
                </a:lnTo>
                <a:close/>
                <a:moveTo>
                  <a:pt x="167" y="1760"/>
                </a:moveTo>
                <a:lnTo>
                  <a:pt x="22" y="1760"/>
                </a:lnTo>
                <a:lnTo>
                  <a:pt x="22" y="1614"/>
                </a:lnTo>
                <a:lnTo>
                  <a:pt x="116" y="1614"/>
                </a:lnTo>
                <a:lnTo>
                  <a:pt x="116" y="1643"/>
                </a:lnTo>
                <a:lnTo>
                  <a:pt x="50" y="1643"/>
                </a:lnTo>
                <a:lnTo>
                  <a:pt x="50" y="1731"/>
                </a:lnTo>
                <a:lnTo>
                  <a:pt x="138" y="1731"/>
                </a:lnTo>
                <a:lnTo>
                  <a:pt x="138" y="1665"/>
                </a:lnTo>
                <a:lnTo>
                  <a:pt x="167" y="1665"/>
                </a:lnTo>
                <a:lnTo>
                  <a:pt x="167" y="1760"/>
                </a:lnTo>
                <a:close/>
                <a:moveTo>
                  <a:pt x="116" y="1665"/>
                </a:moveTo>
                <a:lnTo>
                  <a:pt x="116" y="1709"/>
                </a:lnTo>
                <a:lnTo>
                  <a:pt x="72" y="1709"/>
                </a:lnTo>
                <a:lnTo>
                  <a:pt x="72" y="1665"/>
                </a:lnTo>
                <a:lnTo>
                  <a:pt x="116" y="1665"/>
                </a:lnTo>
                <a:close/>
                <a:moveTo>
                  <a:pt x="167" y="1643"/>
                </a:moveTo>
                <a:lnTo>
                  <a:pt x="138" y="1643"/>
                </a:lnTo>
                <a:lnTo>
                  <a:pt x="138" y="1614"/>
                </a:lnTo>
                <a:lnTo>
                  <a:pt x="167" y="1614"/>
                </a:lnTo>
                <a:lnTo>
                  <a:pt x="167" y="1643"/>
                </a:lnTo>
                <a:close/>
                <a:moveTo>
                  <a:pt x="167" y="1593"/>
                </a:moveTo>
                <a:lnTo>
                  <a:pt x="138" y="1593"/>
                </a:lnTo>
                <a:lnTo>
                  <a:pt x="138" y="1564"/>
                </a:lnTo>
                <a:lnTo>
                  <a:pt x="167" y="1564"/>
                </a:lnTo>
                <a:lnTo>
                  <a:pt x="167" y="1593"/>
                </a:lnTo>
                <a:close/>
                <a:moveTo>
                  <a:pt x="217" y="1643"/>
                </a:moveTo>
                <a:lnTo>
                  <a:pt x="189" y="1643"/>
                </a:lnTo>
                <a:lnTo>
                  <a:pt x="189" y="1614"/>
                </a:lnTo>
                <a:lnTo>
                  <a:pt x="217" y="1614"/>
                </a:lnTo>
                <a:lnTo>
                  <a:pt x="217" y="1643"/>
                </a:lnTo>
                <a:close/>
                <a:moveTo>
                  <a:pt x="1543" y="1760"/>
                </a:moveTo>
                <a:lnTo>
                  <a:pt x="239" y="1760"/>
                </a:lnTo>
                <a:lnTo>
                  <a:pt x="239" y="1665"/>
                </a:lnTo>
                <a:lnTo>
                  <a:pt x="268" y="1665"/>
                </a:lnTo>
                <a:lnTo>
                  <a:pt x="268" y="1731"/>
                </a:lnTo>
                <a:lnTo>
                  <a:pt x="1376" y="1731"/>
                </a:lnTo>
                <a:lnTo>
                  <a:pt x="1514" y="1731"/>
                </a:lnTo>
                <a:lnTo>
                  <a:pt x="1514" y="1665"/>
                </a:lnTo>
                <a:lnTo>
                  <a:pt x="1543" y="1665"/>
                </a:lnTo>
                <a:lnTo>
                  <a:pt x="1543" y="1760"/>
                </a:lnTo>
                <a:close/>
                <a:moveTo>
                  <a:pt x="1593" y="1643"/>
                </a:moveTo>
                <a:lnTo>
                  <a:pt x="1564" y="1643"/>
                </a:lnTo>
                <a:lnTo>
                  <a:pt x="1564" y="1614"/>
                </a:lnTo>
                <a:lnTo>
                  <a:pt x="1593" y="1614"/>
                </a:lnTo>
                <a:lnTo>
                  <a:pt x="1593" y="1643"/>
                </a:lnTo>
                <a:close/>
                <a:moveTo>
                  <a:pt x="1761" y="1614"/>
                </a:moveTo>
                <a:lnTo>
                  <a:pt x="1761" y="1760"/>
                </a:lnTo>
                <a:lnTo>
                  <a:pt x="1614" y="1760"/>
                </a:lnTo>
                <a:lnTo>
                  <a:pt x="1614" y="1665"/>
                </a:lnTo>
                <a:lnTo>
                  <a:pt x="1644" y="1665"/>
                </a:lnTo>
                <a:lnTo>
                  <a:pt x="1644" y="1731"/>
                </a:lnTo>
                <a:lnTo>
                  <a:pt x="1731" y="1731"/>
                </a:lnTo>
                <a:lnTo>
                  <a:pt x="1731" y="1643"/>
                </a:lnTo>
                <a:lnTo>
                  <a:pt x="1665" y="1643"/>
                </a:lnTo>
                <a:lnTo>
                  <a:pt x="1665" y="1614"/>
                </a:lnTo>
                <a:lnTo>
                  <a:pt x="1761" y="1614"/>
                </a:lnTo>
                <a:close/>
                <a:moveTo>
                  <a:pt x="1644" y="1614"/>
                </a:moveTo>
                <a:lnTo>
                  <a:pt x="1644" y="1643"/>
                </a:lnTo>
                <a:lnTo>
                  <a:pt x="1614" y="1643"/>
                </a:lnTo>
                <a:lnTo>
                  <a:pt x="1614" y="1614"/>
                </a:lnTo>
                <a:lnTo>
                  <a:pt x="1644" y="1614"/>
                </a:lnTo>
                <a:close/>
                <a:moveTo>
                  <a:pt x="1614" y="1593"/>
                </a:moveTo>
                <a:lnTo>
                  <a:pt x="1614" y="1564"/>
                </a:lnTo>
                <a:lnTo>
                  <a:pt x="1644" y="1564"/>
                </a:lnTo>
                <a:lnTo>
                  <a:pt x="1644" y="1593"/>
                </a:lnTo>
                <a:lnTo>
                  <a:pt x="1614" y="1593"/>
                </a:lnTo>
                <a:close/>
                <a:moveTo>
                  <a:pt x="1665" y="1709"/>
                </a:moveTo>
                <a:lnTo>
                  <a:pt x="1665" y="1665"/>
                </a:lnTo>
                <a:lnTo>
                  <a:pt x="1710" y="1665"/>
                </a:lnTo>
                <a:lnTo>
                  <a:pt x="1710" y="1709"/>
                </a:lnTo>
                <a:lnTo>
                  <a:pt x="1665" y="1709"/>
                </a:lnTo>
                <a:close/>
                <a:moveTo>
                  <a:pt x="1644" y="1492"/>
                </a:moveTo>
                <a:lnTo>
                  <a:pt x="1644" y="1543"/>
                </a:lnTo>
                <a:lnTo>
                  <a:pt x="1593" y="1543"/>
                </a:lnTo>
                <a:lnTo>
                  <a:pt x="1593" y="1593"/>
                </a:lnTo>
                <a:lnTo>
                  <a:pt x="1543" y="1593"/>
                </a:lnTo>
                <a:lnTo>
                  <a:pt x="1543" y="1643"/>
                </a:lnTo>
                <a:lnTo>
                  <a:pt x="1492" y="1643"/>
                </a:lnTo>
                <a:lnTo>
                  <a:pt x="1492" y="1709"/>
                </a:lnTo>
                <a:lnTo>
                  <a:pt x="289" y="1709"/>
                </a:lnTo>
                <a:lnTo>
                  <a:pt x="289" y="1643"/>
                </a:lnTo>
                <a:lnTo>
                  <a:pt x="239" y="1643"/>
                </a:lnTo>
                <a:lnTo>
                  <a:pt x="239" y="1593"/>
                </a:lnTo>
                <a:lnTo>
                  <a:pt x="189" y="1593"/>
                </a:lnTo>
                <a:lnTo>
                  <a:pt x="189" y="1543"/>
                </a:lnTo>
                <a:lnTo>
                  <a:pt x="138" y="1543"/>
                </a:lnTo>
                <a:lnTo>
                  <a:pt x="138" y="1492"/>
                </a:lnTo>
                <a:lnTo>
                  <a:pt x="72" y="1492"/>
                </a:lnTo>
                <a:lnTo>
                  <a:pt x="72" y="289"/>
                </a:lnTo>
                <a:lnTo>
                  <a:pt x="138" y="289"/>
                </a:lnTo>
                <a:lnTo>
                  <a:pt x="138" y="238"/>
                </a:lnTo>
                <a:lnTo>
                  <a:pt x="189" y="238"/>
                </a:lnTo>
                <a:lnTo>
                  <a:pt x="189" y="188"/>
                </a:lnTo>
                <a:lnTo>
                  <a:pt x="239" y="188"/>
                </a:lnTo>
                <a:lnTo>
                  <a:pt x="239" y="137"/>
                </a:lnTo>
                <a:lnTo>
                  <a:pt x="289" y="137"/>
                </a:lnTo>
                <a:lnTo>
                  <a:pt x="289" y="71"/>
                </a:lnTo>
                <a:lnTo>
                  <a:pt x="1492" y="71"/>
                </a:lnTo>
                <a:lnTo>
                  <a:pt x="1492" y="137"/>
                </a:lnTo>
                <a:lnTo>
                  <a:pt x="1543" y="137"/>
                </a:lnTo>
                <a:lnTo>
                  <a:pt x="1543" y="188"/>
                </a:lnTo>
                <a:lnTo>
                  <a:pt x="1593" y="188"/>
                </a:lnTo>
                <a:lnTo>
                  <a:pt x="1593" y="238"/>
                </a:lnTo>
                <a:lnTo>
                  <a:pt x="1644" y="238"/>
                </a:lnTo>
                <a:lnTo>
                  <a:pt x="1644" y="289"/>
                </a:lnTo>
                <a:lnTo>
                  <a:pt x="1710" y="289"/>
                </a:lnTo>
                <a:lnTo>
                  <a:pt x="1710" y="1492"/>
                </a:lnTo>
                <a:lnTo>
                  <a:pt x="1644" y="1492"/>
                </a:lnTo>
                <a:close/>
                <a:moveTo>
                  <a:pt x="1761" y="238"/>
                </a:moveTo>
                <a:lnTo>
                  <a:pt x="1761" y="1543"/>
                </a:lnTo>
                <a:lnTo>
                  <a:pt x="1665" y="1543"/>
                </a:lnTo>
                <a:lnTo>
                  <a:pt x="1665" y="1513"/>
                </a:lnTo>
                <a:lnTo>
                  <a:pt x="1731" y="1513"/>
                </a:lnTo>
                <a:lnTo>
                  <a:pt x="1731" y="268"/>
                </a:lnTo>
                <a:lnTo>
                  <a:pt x="1665" y="268"/>
                </a:lnTo>
                <a:lnTo>
                  <a:pt x="1665" y="238"/>
                </a:lnTo>
                <a:lnTo>
                  <a:pt x="1761" y="238"/>
                </a:lnTo>
                <a:close/>
                <a:moveTo>
                  <a:pt x="1644" y="50"/>
                </a:moveTo>
                <a:lnTo>
                  <a:pt x="1644" y="116"/>
                </a:lnTo>
                <a:lnTo>
                  <a:pt x="1614" y="116"/>
                </a:lnTo>
                <a:lnTo>
                  <a:pt x="1614" y="21"/>
                </a:lnTo>
                <a:lnTo>
                  <a:pt x="1761" y="21"/>
                </a:lnTo>
                <a:lnTo>
                  <a:pt x="1761" y="167"/>
                </a:lnTo>
                <a:lnTo>
                  <a:pt x="1665" y="167"/>
                </a:lnTo>
                <a:lnTo>
                  <a:pt x="1665" y="137"/>
                </a:lnTo>
                <a:lnTo>
                  <a:pt x="1731" y="137"/>
                </a:lnTo>
                <a:lnTo>
                  <a:pt x="1731" y="50"/>
                </a:lnTo>
                <a:lnTo>
                  <a:pt x="1644" y="50"/>
                </a:lnTo>
                <a:close/>
                <a:moveTo>
                  <a:pt x="1665" y="116"/>
                </a:moveTo>
                <a:lnTo>
                  <a:pt x="1665" y="71"/>
                </a:lnTo>
                <a:lnTo>
                  <a:pt x="1710" y="71"/>
                </a:lnTo>
                <a:lnTo>
                  <a:pt x="1710" y="116"/>
                </a:lnTo>
                <a:lnTo>
                  <a:pt x="1665" y="11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8949" y="3286120"/>
            <a:ext cx="6186107" cy="1230336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300">
                <a:solidFill>
                  <a:schemeClr val="tx1"/>
                </a:solidFill>
              </a:defRPr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1D7B2-2177-4AC4-86B4-0615F79C950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anchor="b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B170C-3AA3-4A85-8E3D-415C69F5933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 anchor="b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308721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961708"/>
            <a:ext cx="3868340" cy="26805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2" y="1308721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2" y="1961708"/>
            <a:ext cx="3887391" cy="26805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CAA29-ACA5-4700-9DDB-122440B22F5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0716" y="4242199"/>
            <a:ext cx="9154716" cy="901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84810"/>
            <a:ext cx="2068116" cy="266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71137" y="1681163"/>
            <a:ext cx="698897" cy="777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标题 1"/>
          <p:cNvSpPr>
            <a:spLocks noGrp="1"/>
          </p:cNvSpPr>
          <p:nvPr>
            <p:ph type="ctrTitle" hasCustomPrompt="1"/>
          </p:nvPr>
        </p:nvSpPr>
        <p:spPr>
          <a:xfrm>
            <a:off x="949326" y="841772"/>
            <a:ext cx="7245350" cy="1790700"/>
          </a:xfrm>
        </p:spPr>
        <p:txBody>
          <a:bodyPr anchor="b">
            <a:normAutofit/>
          </a:bodyPr>
          <a:lstStyle>
            <a:lvl1pPr algn="ctr">
              <a:defRPr sz="5000"/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17" name="副标题 2"/>
          <p:cNvSpPr>
            <a:spLocks noGrp="1"/>
          </p:cNvSpPr>
          <p:nvPr>
            <p:ph type="subTitle" idx="1"/>
          </p:nvPr>
        </p:nvSpPr>
        <p:spPr>
          <a:xfrm>
            <a:off x="949326" y="2737248"/>
            <a:ext cx="724535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70CD9-E2C5-423B-BA44-EB4C27E776B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0"/>
            <a:ext cx="16906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0173A-85EF-4E8A-8FBD-4DB7404DAC6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28652" y="535256"/>
            <a:ext cx="3511241" cy="1071121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700"/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4231888" y="535255"/>
            <a:ext cx="4283912" cy="4052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8652" y="1735406"/>
            <a:ext cx="3511241" cy="28586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FD9D74-47D9-4702-A33C-335B63B48DBF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73B94-C03C-4179-A5B7-1C41BB99443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7833674" y="273845"/>
            <a:ext cx="681676" cy="4358879"/>
          </a:xfrm>
          <a:prstGeom prst="rect">
            <a:avLst/>
          </a:prstGeom>
        </p:spPr>
        <p:txBody>
          <a:bodyPr vert="eaVert">
            <a:normAutofit/>
          </a:bodyPr>
          <a:lstStyle>
            <a:lvl1pPr>
              <a:defRPr sz="3300"/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5"/>
            <a:ext cx="7084832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7127B-6C34-445D-A7B7-D363EC3457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24"/>
            </p:custDataLst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25"/>
            </p:custDataLst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 noProof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 noProof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r">
              <a:defRPr sz="900">
                <a:solidFill>
                  <a:srgbClr val="808080"/>
                </a:solidFill>
              </a:defRPr>
            </a:lvl1pPr>
          </a:lstStyle>
          <a:p>
            <a:fld id="{E0957C7B-15E7-4B89-A148-401C0A004BDC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26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4.xml"/><Relationship Id="rId4" Type="http://schemas.openxmlformats.org/officeDocument/2006/relationships/image" Target="../media/image10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3.xml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4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1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8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9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0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7.wmf"/><Relationship Id="rId2" Type="http://schemas.openxmlformats.org/officeDocument/2006/relationships/tags" Target="../tags/tag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/>
        </p:nvSpPr>
        <p:spPr bwMode="auto">
          <a:xfrm rot="10800000">
            <a:off x="-3" y="652271"/>
            <a:ext cx="6108341" cy="280530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/>
          </a:p>
        </p:txBody>
      </p:sp>
      <p:pic>
        <p:nvPicPr>
          <p:cNvPr id="14338" name="图片 28"/>
          <p:cNvPicPr>
            <a:picLocks noChangeAspect="1" noChangeArrowheads="1"/>
          </p:cNvPicPr>
          <p:nvPr/>
        </p:nvPicPr>
        <p:blipFill>
          <a:blip r:embed="rId3" cstate="email"/>
          <a:srcRect b="-90"/>
          <a:stretch>
            <a:fillRect/>
          </a:stretch>
        </p:blipFill>
        <p:spPr bwMode="auto">
          <a:xfrm>
            <a:off x="-9525" y="671512"/>
            <a:ext cx="610552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14"/>
          <p:cNvSpPr>
            <a:spLocks noChangeArrowheads="1"/>
          </p:cNvSpPr>
          <p:nvPr/>
        </p:nvSpPr>
        <p:spPr bwMode="auto">
          <a:xfrm>
            <a:off x="-1" y="1128252"/>
            <a:ext cx="6108340" cy="1770420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矩形 14"/>
          <p:cNvSpPr>
            <a:spLocks noChangeArrowheads="1"/>
          </p:cNvSpPr>
          <p:nvPr/>
        </p:nvSpPr>
        <p:spPr bwMode="auto">
          <a:xfrm>
            <a:off x="4898" y="630226"/>
            <a:ext cx="9144000" cy="4513274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/>
          </a:p>
        </p:txBody>
      </p:sp>
      <p:grpSp>
        <p:nvGrpSpPr>
          <p:cNvPr id="14341" name="组合 8"/>
          <p:cNvGrpSpPr/>
          <p:nvPr/>
        </p:nvGrpSpPr>
        <p:grpSpPr bwMode="auto">
          <a:xfrm>
            <a:off x="1168600" y="1464472"/>
            <a:ext cx="3749279" cy="1277302"/>
            <a:chOff x="515008" y="2071218"/>
            <a:chExt cx="4999703" cy="1703179"/>
          </a:xfrm>
        </p:grpSpPr>
        <p:sp>
          <p:nvSpPr>
            <p:cNvPr id="9" name="矩形 8"/>
            <p:cNvSpPr>
              <a:spLocks noChangeArrowheads="1"/>
            </p:cNvSpPr>
            <p:nvPr/>
          </p:nvSpPr>
          <p:spPr bwMode="auto">
            <a:xfrm>
              <a:off x="1139772" y="2071218"/>
              <a:ext cx="3672375" cy="58481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  <a:defRPr/>
              </a:pP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第一单元 </a:t>
              </a:r>
              <a:r>
                <a:rPr lang="en-US" altLang="zh-CN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· </a:t>
              </a: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分数加减法</a:t>
              </a:r>
            </a:p>
          </p:txBody>
        </p:sp>
        <p:sp>
          <p:nvSpPr>
            <p:cNvPr id="10" name="TextBox 2"/>
            <p:cNvSpPr txBox="1">
              <a:spLocks noChangeArrowheads="1"/>
            </p:cNvSpPr>
            <p:nvPr/>
          </p:nvSpPr>
          <p:spPr bwMode="auto">
            <a:xfrm>
              <a:off x="515008" y="2625291"/>
              <a:ext cx="4999703" cy="114910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zh-CN" altLang="en-US" sz="5000" b="1" spc="225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折 纸</a:t>
              </a:r>
            </a:p>
          </p:txBody>
        </p:sp>
      </p:grpSp>
      <p:pic>
        <p:nvPicPr>
          <p:cNvPr id="14344" name="图片 12" descr="封面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05527" y="1128712"/>
            <a:ext cx="3038475" cy="401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5798126" y="189311"/>
            <a:ext cx="2706510" cy="253916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北京师范大学</a:t>
            </a:r>
            <a:r>
              <a:rPr lang="zh-CN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五</a:t>
            </a:r>
            <a:r>
              <a:rPr lang="zh-CN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898" y="4430803"/>
            <a:ext cx="6103440" cy="3727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2175" y="1874045"/>
            <a:ext cx="4254103" cy="2075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016921" y="3482580"/>
            <a:ext cx="37742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1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995489" y="2993233"/>
            <a:ext cx="37742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994423" y="3449242"/>
            <a:ext cx="37742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1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005139" y="2969420"/>
            <a:ext cx="37742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895725" y="3438526"/>
            <a:ext cx="37742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1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939779" y="2992042"/>
            <a:ext cx="28575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  <p:pic>
        <p:nvPicPr>
          <p:cNvPr id="23560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62465" y="1891905"/>
            <a:ext cx="4204097" cy="2034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115050" y="3490914"/>
            <a:ext cx="30003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1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148388" y="3045619"/>
            <a:ext cx="31194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7124701" y="3525443"/>
            <a:ext cx="30837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1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7103271" y="3056336"/>
            <a:ext cx="42743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8159354" y="3502819"/>
            <a:ext cx="24765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1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8115300" y="3000376"/>
            <a:ext cx="258366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23567" name="TextBox 15"/>
          <p:cNvSpPr txBox="1">
            <a:spLocks noChangeArrowheads="1"/>
          </p:cNvSpPr>
          <p:nvPr/>
        </p:nvSpPr>
        <p:spPr bwMode="auto">
          <a:xfrm>
            <a:off x="984650" y="1006081"/>
            <a:ext cx="1858565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3000">
                <a:latin typeface="微软雅黑" panose="020B0503020204020204" pitchFamily="34" charset="-122"/>
                <a:ea typeface="微软雅黑" panose="020B0503020204020204" pitchFamily="34" charset="-122"/>
              </a:rPr>
              <a:t>填一填。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圆角矩形 15"/>
          <p:cNvSpPr>
            <a:spLocks noChangeArrowheads="1"/>
          </p:cNvSpPr>
          <p:nvPr/>
        </p:nvSpPr>
        <p:spPr bwMode="auto">
          <a:xfrm>
            <a:off x="552452" y="777480"/>
            <a:ext cx="2039541" cy="32980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C00000"/>
            </a:solidFill>
            <a:round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课 堂 小 结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4578" name="矩形 9"/>
          <p:cNvSpPr>
            <a:spLocks noChangeArrowheads="1"/>
          </p:cNvSpPr>
          <p:nvPr/>
        </p:nvSpPr>
        <p:spPr bwMode="auto">
          <a:xfrm>
            <a:off x="1304925" y="1622823"/>
            <a:ext cx="6636544" cy="173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       异分母分数相加减，先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通分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，再按照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同分母分数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加减法的法则进行计算，计算结果能约分的要约成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最简分数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。</a:t>
            </a:r>
          </a:p>
        </p:txBody>
      </p:sp>
      <p:pic>
        <p:nvPicPr>
          <p:cNvPr id="24579" name="图片 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75210" y="142876"/>
            <a:ext cx="746879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5798126" y="189311"/>
            <a:ext cx="2706510" cy="253916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北京师范大学</a:t>
            </a:r>
            <a:r>
              <a:rPr lang="zh-CN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五</a:t>
            </a:r>
            <a:r>
              <a:rPr lang="zh-CN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24581" name="图片 2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04635" y="189311"/>
            <a:ext cx="392906" cy="272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7"/>
          <p:cNvSpPr txBox="1">
            <a:spLocks noChangeArrowheads="1"/>
          </p:cNvSpPr>
          <p:nvPr/>
        </p:nvSpPr>
        <p:spPr bwMode="auto">
          <a:xfrm>
            <a:off x="1853804" y="1822848"/>
            <a:ext cx="62865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</a:p>
        </p:txBody>
      </p:sp>
      <p:sp>
        <p:nvSpPr>
          <p:cNvPr id="15362" name="TextBox 49"/>
          <p:cNvSpPr txBox="1">
            <a:spLocks noChangeArrowheads="1"/>
          </p:cNvSpPr>
          <p:nvPr/>
        </p:nvSpPr>
        <p:spPr bwMode="auto">
          <a:xfrm>
            <a:off x="2782493" y="1822848"/>
            <a:ext cx="62745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15363" name="TextBox 47"/>
          <p:cNvSpPr txBox="1">
            <a:spLocks noChangeArrowheads="1"/>
          </p:cNvSpPr>
          <p:nvPr/>
        </p:nvSpPr>
        <p:spPr bwMode="auto">
          <a:xfrm>
            <a:off x="5454254" y="1822848"/>
            <a:ext cx="62865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</a:p>
        </p:txBody>
      </p:sp>
      <p:sp>
        <p:nvSpPr>
          <p:cNvPr id="15364" name="TextBox 49"/>
          <p:cNvSpPr txBox="1">
            <a:spLocks noChangeArrowheads="1"/>
          </p:cNvSpPr>
          <p:nvPr/>
        </p:nvSpPr>
        <p:spPr bwMode="auto">
          <a:xfrm>
            <a:off x="6382943" y="1822848"/>
            <a:ext cx="62745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15365" name="TextBox 47"/>
          <p:cNvSpPr txBox="1">
            <a:spLocks noChangeArrowheads="1"/>
          </p:cNvSpPr>
          <p:nvPr/>
        </p:nvSpPr>
        <p:spPr bwMode="auto">
          <a:xfrm>
            <a:off x="1894285" y="2933701"/>
            <a:ext cx="62865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endParaRPr lang="en-US" altLang="zh-CN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66" name="TextBox 49"/>
          <p:cNvSpPr txBox="1">
            <a:spLocks noChangeArrowheads="1"/>
          </p:cNvSpPr>
          <p:nvPr/>
        </p:nvSpPr>
        <p:spPr bwMode="auto">
          <a:xfrm>
            <a:off x="2782493" y="2957515"/>
            <a:ext cx="62745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15367" name="TextBox 49"/>
          <p:cNvSpPr txBox="1">
            <a:spLocks noChangeArrowheads="1"/>
          </p:cNvSpPr>
          <p:nvPr/>
        </p:nvSpPr>
        <p:spPr bwMode="auto">
          <a:xfrm>
            <a:off x="6382943" y="2902745"/>
            <a:ext cx="62745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grpSp>
        <p:nvGrpSpPr>
          <p:cNvPr id="15368" name="Group 12"/>
          <p:cNvGrpSpPr>
            <a:grpSpLocks noChangeAspect="1"/>
          </p:cNvGrpSpPr>
          <p:nvPr/>
        </p:nvGrpSpPr>
        <p:grpSpPr bwMode="auto">
          <a:xfrm>
            <a:off x="2308624" y="1639490"/>
            <a:ext cx="379809" cy="742950"/>
            <a:chOff x="918" y="1434"/>
            <a:chExt cx="193" cy="505"/>
          </a:xfrm>
        </p:grpSpPr>
        <p:sp>
          <p:nvSpPr>
            <p:cNvPr id="15369" name="AutoShape 13"/>
            <p:cNvSpPr>
              <a:spLocks noChangeAspect="1" noChangeArrowheads="1" noTextEdit="1"/>
            </p:cNvSpPr>
            <p:nvPr/>
          </p:nvSpPr>
          <p:spPr bwMode="auto">
            <a:xfrm>
              <a:off x="918" y="1434"/>
              <a:ext cx="193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0" name="Line 14"/>
            <p:cNvSpPr>
              <a:spLocks noChangeShapeType="1"/>
            </p:cNvSpPr>
            <p:nvPr/>
          </p:nvSpPr>
          <p:spPr bwMode="auto">
            <a:xfrm>
              <a:off x="950" y="1692"/>
              <a:ext cx="11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1" name="Rectangle 15"/>
            <p:cNvSpPr>
              <a:spLocks noChangeArrowheads="1"/>
            </p:cNvSpPr>
            <p:nvPr/>
          </p:nvSpPr>
          <p:spPr bwMode="auto">
            <a:xfrm>
              <a:off x="963" y="1719"/>
              <a:ext cx="85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 sz="21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72" name="Rectangle 16"/>
            <p:cNvSpPr>
              <a:spLocks noChangeArrowheads="1"/>
            </p:cNvSpPr>
            <p:nvPr/>
          </p:nvSpPr>
          <p:spPr bwMode="auto">
            <a:xfrm>
              <a:off x="960" y="1446"/>
              <a:ext cx="85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 sz="21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373" name="Group 17"/>
          <p:cNvGrpSpPr>
            <a:grpSpLocks noChangeAspect="1"/>
          </p:cNvGrpSpPr>
          <p:nvPr/>
        </p:nvGrpSpPr>
        <p:grpSpPr bwMode="auto">
          <a:xfrm>
            <a:off x="5076827" y="1707357"/>
            <a:ext cx="305991" cy="661988"/>
            <a:chOff x="3198" y="1434"/>
            <a:chExt cx="193" cy="556"/>
          </a:xfrm>
        </p:grpSpPr>
        <p:sp>
          <p:nvSpPr>
            <p:cNvPr id="15374" name="AutoShape 18"/>
            <p:cNvSpPr>
              <a:spLocks noChangeAspect="1" noChangeArrowheads="1" noTextEdit="1"/>
            </p:cNvSpPr>
            <p:nvPr/>
          </p:nvSpPr>
          <p:spPr bwMode="auto">
            <a:xfrm>
              <a:off x="3198" y="1434"/>
              <a:ext cx="193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5" name="Line 19"/>
            <p:cNvSpPr>
              <a:spLocks noChangeShapeType="1"/>
            </p:cNvSpPr>
            <p:nvPr/>
          </p:nvSpPr>
          <p:spPr bwMode="auto">
            <a:xfrm>
              <a:off x="3230" y="1692"/>
              <a:ext cx="11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6" name="Rectangle 20"/>
            <p:cNvSpPr>
              <a:spLocks noChangeArrowheads="1"/>
            </p:cNvSpPr>
            <p:nvPr/>
          </p:nvSpPr>
          <p:spPr bwMode="auto">
            <a:xfrm>
              <a:off x="3243" y="1719"/>
              <a:ext cx="105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 sz="21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77" name="Rectangle 21"/>
            <p:cNvSpPr>
              <a:spLocks noChangeArrowheads="1"/>
            </p:cNvSpPr>
            <p:nvPr/>
          </p:nvSpPr>
          <p:spPr bwMode="auto">
            <a:xfrm>
              <a:off x="3240" y="1446"/>
              <a:ext cx="105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 sz="21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378" name="Group 22"/>
          <p:cNvGrpSpPr>
            <a:grpSpLocks noChangeAspect="1"/>
          </p:cNvGrpSpPr>
          <p:nvPr/>
        </p:nvGrpSpPr>
        <p:grpSpPr bwMode="auto">
          <a:xfrm>
            <a:off x="6049566" y="1707357"/>
            <a:ext cx="308372" cy="661988"/>
            <a:chOff x="3811" y="1434"/>
            <a:chExt cx="194" cy="556"/>
          </a:xfrm>
        </p:grpSpPr>
        <p:sp>
          <p:nvSpPr>
            <p:cNvPr id="15379" name="AutoShape 23"/>
            <p:cNvSpPr>
              <a:spLocks noChangeAspect="1" noChangeArrowheads="1" noTextEdit="1"/>
            </p:cNvSpPr>
            <p:nvPr/>
          </p:nvSpPr>
          <p:spPr bwMode="auto">
            <a:xfrm>
              <a:off x="3811" y="1434"/>
              <a:ext cx="194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0" name="Line 24"/>
            <p:cNvSpPr>
              <a:spLocks noChangeShapeType="1"/>
            </p:cNvSpPr>
            <p:nvPr/>
          </p:nvSpPr>
          <p:spPr bwMode="auto">
            <a:xfrm>
              <a:off x="3843" y="1692"/>
              <a:ext cx="11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1" name="Rectangle 25"/>
            <p:cNvSpPr>
              <a:spLocks noChangeArrowheads="1"/>
            </p:cNvSpPr>
            <p:nvPr/>
          </p:nvSpPr>
          <p:spPr bwMode="auto">
            <a:xfrm>
              <a:off x="3856" y="1719"/>
              <a:ext cx="105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 sz="21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82" name="Rectangle 26"/>
            <p:cNvSpPr>
              <a:spLocks noChangeArrowheads="1"/>
            </p:cNvSpPr>
            <p:nvPr/>
          </p:nvSpPr>
          <p:spPr bwMode="auto">
            <a:xfrm>
              <a:off x="3853" y="1446"/>
              <a:ext cx="105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 sz="21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383" name="Group 27"/>
          <p:cNvGrpSpPr>
            <a:grpSpLocks noChangeAspect="1"/>
          </p:cNvGrpSpPr>
          <p:nvPr/>
        </p:nvGrpSpPr>
        <p:grpSpPr bwMode="auto">
          <a:xfrm>
            <a:off x="1476377" y="2842023"/>
            <a:ext cx="305991" cy="661988"/>
            <a:chOff x="930" y="2387"/>
            <a:chExt cx="193" cy="556"/>
          </a:xfrm>
        </p:grpSpPr>
        <p:sp>
          <p:nvSpPr>
            <p:cNvPr id="15384" name="AutoShape 28"/>
            <p:cNvSpPr>
              <a:spLocks noChangeAspect="1" noChangeArrowheads="1" noTextEdit="1"/>
            </p:cNvSpPr>
            <p:nvPr/>
          </p:nvSpPr>
          <p:spPr bwMode="auto">
            <a:xfrm>
              <a:off x="930" y="2387"/>
              <a:ext cx="193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5" name="Line 29"/>
            <p:cNvSpPr>
              <a:spLocks noChangeShapeType="1"/>
            </p:cNvSpPr>
            <p:nvPr/>
          </p:nvSpPr>
          <p:spPr bwMode="auto">
            <a:xfrm>
              <a:off x="962" y="2645"/>
              <a:ext cx="11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6" name="Rectangle 30"/>
            <p:cNvSpPr>
              <a:spLocks noChangeArrowheads="1"/>
            </p:cNvSpPr>
            <p:nvPr/>
          </p:nvSpPr>
          <p:spPr bwMode="auto">
            <a:xfrm>
              <a:off x="975" y="2672"/>
              <a:ext cx="105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 sz="21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endPara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87" name="Rectangle 31"/>
            <p:cNvSpPr>
              <a:spLocks noChangeArrowheads="1"/>
            </p:cNvSpPr>
            <p:nvPr/>
          </p:nvSpPr>
          <p:spPr bwMode="auto">
            <a:xfrm>
              <a:off x="972" y="2399"/>
              <a:ext cx="105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 sz="21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endPara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388" name="Group 32"/>
          <p:cNvGrpSpPr>
            <a:grpSpLocks noChangeAspect="1"/>
          </p:cNvGrpSpPr>
          <p:nvPr/>
        </p:nvGrpSpPr>
        <p:grpSpPr bwMode="auto">
          <a:xfrm>
            <a:off x="2449116" y="2842023"/>
            <a:ext cx="308372" cy="661988"/>
            <a:chOff x="1543" y="2387"/>
            <a:chExt cx="194" cy="556"/>
          </a:xfrm>
        </p:grpSpPr>
        <p:sp>
          <p:nvSpPr>
            <p:cNvPr id="15389" name="AutoShape 33"/>
            <p:cNvSpPr>
              <a:spLocks noChangeAspect="1" noChangeArrowheads="1" noTextEdit="1"/>
            </p:cNvSpPr>
            <p:nvPr/>
          </p:nvSpPr>
          <p:spPr bwMode="auto">
            <a:xfrm>
              <a:off x="1543" y="2387"/>
              <a:ext cx="194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0" name="Line 34"/>
            <p:cNvSpPr>
              <a:spLocks noChangeShapeType="1"/>
            </p:cNvSpPr>
            <p:nvPr/>
          </p:nvSpPr>
          <p:spPr bwMode="auto">
            <a:xfrm>
              <a:off x="1575" y="2645"/>
              <a:ext cx="11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1" name="Rectangle 35"/>
            <p:cNvSpPr>
              <a:spLocks noChangeArrowheads="1"/>
            </p:cNvSpPr>
            <p:nvPr/>
          </p:nvSpPr>
          <p:spPr bwMode="auto">
            <a:xfrm>
              <a:off x="1588" y="2672"/>
              <a:ext cx="105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 sz="21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endPara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92" name="Rectangle 36"/>
            <p:cNvSpPr>
              <a:spLocks noChangeArrowheads="1"/>
            </p:cNvSpPr>
            <p:nvPr/>
          </p:nvSpPr>
          <p:spPr bwMode="auto">
            <a:xfrm>
              <a:off x="1585" y="2399"/>
              <a:ext cx="105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 sz="21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393" name="Group 37"/>
          <p:cNvGrpSpPr>
            <a:grpSpLocks noChangeAspect="1"/>
          </p:cNvGrpSpPr>
          <p:nvPr/>
        </p:nvGrpSpPr>
        <p:grpSpPr bwMode="auto">
          <a:xfrm>
            <a:off x="5076827" y="2787254"/>
            <a:ext cx="305991" cy="661988"/>
            <a:chOff x="3198" y="2341"/>
            <a:chExt cx="193" cy="556"/>
          </a:xfrm>
        </p:grpSpPr>
        <p:sp>
          <p:nvSpPr>
            <p:cNvPr id="15394" name="AutoShape 38"/>
            <p:cNvSpPr>
              <a:spLocks noChangeAspect="1" noChangeArrowheads="1" noTextEdit="1"/>
            </p:cNvSpPr>
            <p:nvPr/>
          </p:nvSpPr>
          <p:spPr bwMode="auto">
            <a:xfrm>
              <a:off x="3198" y="2341"/>
              <a:ext cx="193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5" name="Line 39"/>
            <p:cNvSpPr>
              <a:spLocks noChangeShapeType="1"/>
            </p:cNvSpPr>
            <p:nvPr/>
          </p:nvSpPr>
          <p:spPr bwMode="auto">
            <a:xfrm>
              <a:off x="3230" y="2599"/>
              <a:ext cx="11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6" name="Rectangle 40"/>
            <p:cNvSpPr>
              <a:spLocks noChangeArrowheads="1"/>
            </p:cNvSpPr>
            <p:nvPr/>
          </p:nvSpPr>
          <p:spPr bwMode="auto">
            <a:xfrm>
              <a:off x="3243" y="2626"/>
              <a:ext cx="105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 sz="21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  <a:endPara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97" name="Rectangle 41"/>
            <p:cNvSpPr>
              <a:spLocks noChangeArrowheads="1"/>
            </p:cNvSpPr>
            <p:nvPr/>
          </p:nvSpPr>
          <p:spPr bwMode="auto">
            <a:xfrm>
              <a:off x="3240" y="2353"/>
              <a:ext cx="105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 sz="21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398" name="Group 42"/>
          <p:cNvGrpSpPr>
            <a:grpSpLocks noChangeAspect="1"/>
          </p:cNvGrpSpPr>
          <p:nvPr/>
        </p:nvGrpSpPr>
        <p:grpSpPr bwMode="auto">
          <a:xfrm>
            <a:off x="5992416" y="2787254"/>
            <a:ext cx="308372" cy="661988"/>
            <a:chOff x="3811" y="2341"/>
            <a:chExt cx="194" cy="556"/>
          </a:xfrm>
        </p:grpSpPr>
        <p:sp>
          <p:nvSpPr>
            <p:cNvPr id="15399" name="AutoShape 43"/>
            <p:cNvSpPr>
              <a:spLocks noChangeAspect="1" noChangeArrowheads="1" noTextEdit="1"/>
            </p:cNvSpPr>
            <p:nvPr/>
          </p:nvSpPr>
          <p:spPr bwMode="auto">
            <a:xfrm>
              <a:off x="3811" y="2341"/>
              <a:ext cx="194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0" name="Line 44"/>
            <p:cNvSpPr>
              <a:spLocks noChangeShapeType="1"/>
            </p:cNvSpPr>
            <p:nvPr/>
          </p:nvSpPr>
          <p:spPr bwMode="auto">
            <a:xfrm>
              <a:off x="3843" y="2599"/>
              <a:ext cx="11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1" name="Rectangle 45"/>
            <p:cNvSpPr>
              <a:spLocks noChangeArrowheads="1"/>
            </p:cNvSpPr>
            <p:nvPr/>
          </p:nvSpPr>
          <p:spPr bwMode="auto">
            <a:xfrm>
              <a:off x="3856" y="2626"/>
              <a:ext cx="105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 sz="21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  <a:endPara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402" name="Rectangle 46"/>
            <p:cNvSpPr>
              <a:spLocks noChangeArrowheads="1"/>
            </p:cNvSpPr>
            <p:nvPr/>
          </p:nvSpPr>
          <p:spPr bwMode="auto">
            <a:xfrm>
              <a:off x="3853" y="2353"/>
              <a:ext cx="105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 sz="21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5403" name="TextBox 47"/>
          <p:cNvSpPr txBox="1">
            <a:spLocks noChangeArrowheads="1"/>
          </p:cNvSpPr>
          <p:nvPr/>
        </p:nvSpPr>
        <p:spPr bwMode="auto">
          <a:xfrm>
            <a:off x="5453063" y="2886076"/>
            <a:ext cx="62865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endParaRPr lang="en-US" altLang="zh-CN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404" name="TextBox 59"/>
          <p:cNvSpPr txBox="1">
            <a:spLocks noChangeArrowheads="1"/>
          </p:cNvSpPr>
          <p:nvPr/>
        </p:nvSpPr>
        <p:spPr bwMode="auto">
          <a:xfrm>
            <a:off x="6516293" y="1820467"/>
            <a:ext cx="62745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Group 56"/>
          <p:cNvGrpSpPr>
            <a:grpSpLocks noChangeAspect="1"/>
          </p:cNvGrpSpPr>
          <p:nvPr/>
        </p:nvGrpSpPr>
        <p:grpSpPr bwMode="auto">
          <a:xfrm>
            <a:off x="6877052" y="1707357"/>
            <a:ext cx="305991" cy="661988"/>
            <a:chOff x="4332" y="1434"/>
            <a:chExt cx="193" cy="556"/>
          </a:xfrm>
        </p:grpSpPr>
        <p:sp>
          <p:nvSpPr>
            <p:cNvPr id="15406" name="AutoShape 55"/>
            <p:cNvSpPr>
              <a:spLocks noChangeAspect="1" noChangeArrowheads="1" noTextEdit="1"/>
            </p:cNvSpPr>
            <p:nvPr/>
          </p:nvSpPr>
          <p:spPr bwMode="auto">
            <a:xfrm>
              <a:off x="4332" y="1434"/>
              <a:ext cx="193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7" name="Line 57"/>
            <p:cNvSpPr>
              <a:spLocks noChangeShapeType="1"/>
            </p:cNvSpPr>
            <p:nvPr/>
          </p:nvSpPr>
          <p:spPr bwMode="auto">
            <a:xfrm>
              <a:off x="4364" y="1692"/>
              <a:ext cx="11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8" name="Rectangle 58"/>
            <p:cNvSpPr>
              <a:spLocks noChangeArrowheads="1"/>
            </p:cNvSpPr>
            <p:nvPr/>
          </p:nvSpPr>
          <p:spPr bwMode="auto">
            <a:xfrm>
              <a:off x="4377" y="1719"/>
              <a:ext cx="105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 sz="21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409" name="Rectangle 59"/>
            <p:cNvSpPr>
              <a:spLocks noChangeArrowheads="1"/>
            </p:cNvSpPr>
            <p:nvPr/>
          </p:nvSpPr>
          <p:spPr bwMode="auto">
            <a:xfrm>
              <a:off x="4377" y="1446"/>
              <a:ext cx="105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 sz="21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Group 60"/>
          <p:cNvGrpSpPr>
            <a:grpSpLocks noChangeAspect="1"/>
          </p:cNvGrpSpPr>
          <p:nvPr/>
        </p:nvGrpSpPr>
        <p:grpSpPr bwMode="auto">
          <a:xfrm>
            <a:off x="3203973" y="2861073"/>
            <a:ext cx="305990" cy="661988"/>
            <a:chOff x="4332" y="1434"/>
            <a:chExt cx="193" cy="556"/>
          </a:xfrm>
        </p:grpSpPr>
        <p:sp>
          <p:nvSpPr>
            <p:cNvPr id="15411" name="AutoShape 61"/>
            <p:cNvSpPr>
              <a:spLocks noChangeAspect="1" noChangeArrowheads="1" noTextEdit="1"/>
            </p:cNvSpPr>
            <p:nvPr/>
          </p:nvSpPr>
          <p:spPr bwMode="auto">
            <a:xfrm>
              <a:off x="4332" y="1434"/>
              <a:ext cx="193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2" name="Line 62"/>
            <p:cNvSpPr>
              <a:spLocks noChangeShapeType="1"/>
            </p:cNvSpPr>
            <p:nvPr/>
          </p:nvSpPr>
          <p:spPr bwMode="auto">
            <a:xfrm>
              <a:off x="4364" y="1692"/>
              <a:ext cx="11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3" name="Rectangle 63"/>
            <p:cNvSpPr>
              <a:spLocks noChangeArrowheads="1"/>
            </p:cNvSpPr>
            <p:nvPr/>
          </p:nvSpPr>
          <p:spPr bwMode="auto">
            <a:xfrm>
              <a:off x="4377" y="1719"/>
              <a:ext cx="105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 sz="21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414" name="Rectangle 64"/>
            <p:cNvSpPr>
              <a:spLocks noChangeArrowheads="1"/>
            </p:cNvSpPr>
            <p:nvPr/>
          </p:nvSpPr>
          <p:spPr bwMode="auto">
            <a:xfrm>
              <a:off x="4377" y="1446"/>
              <a:ext cx="105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 sz="21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Group 65"/>
          <p:cNvGrpSpPr>
            <a:grpSpLocks noChangeAspect="1"/>
          </p:cNvGrpSpPr>
          <p:nvPr/>
        </p:nvGrpSpPr>
        <p:grpSpPr bwMode="auto">
          <a:xfrm>
            <a:off x="6825856" y="2796779"/>
            <a:ext cx="307181" cy="661988"/>
            <a:chOff x="4332" y="1434"/>
            <a:chExt cx="193" cy="556"/>
          </a:xfrm>
        </p:grpSpPr>
        <p:sp>
          <p:nvSpPr>
            <p:cNvPr id="15416" name="AutoShape 66"/>
            <p:cNvSpPr>
              <a:spLocks noChangeAspect="1" noChangeArrowheads="1" noTextEdit="1"/>
            </p:cNvSpPr>
            <p:nvPr/>
          </p:nvSpPr>
          <p:spPr bwMode="auto">
            <a:xfrm>
              <a:off x="4332" y="1434"/>
              <a:ext cx="193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7" name="Line 67"/>
            <p:cNvSpPr>
              <a:spLocks noChangeShapeType="1"/>
            </p:cNvSpPr>
            <p:nvPr/>
          </p:nvSpPr>
          <p:spPr bwMode="auto">
            <a:xfrm>
              <a:off x="4364" y="1692"/>
              <a:ext cx="11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8" name="Rectangle 68"/>
            <p:cNvSpPr>
              <a:spLocks noChangeArrowheads="1"/>
            </p:cNvSpPr>
            <p:nvPr/>
          </p:nvSpPr>
          <p:spPr bwMode="auto">
            <a:xfrm>
              <a:off x="4377" y="1719"/>
              <a:ext cx="105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 sz="21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  <a:endPara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419" name="Rectangle 69"/>
            <p:cNvSpPr>
              <a:spLocks noChangeArrowheads="1"/>
            </p:cNvSpPr>
            <p:nvPr/>
          </p:nvSpPr>
          <p:spPr bwMode="auto">
            <a:xfrm>
              <a:off x="4377" y="1446"/>
              <a:ext cx="105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 sz="21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7174" name="Text Box 70"/>
          <p:cNvSpPr txBox="1">
            <a:spLocks noChangeArrowheads="1"/>
          </p:cNvSpPr>
          <p:nvPr/>
        </p:nvSpPr>
        <p:spPr bwMode="auto">
          <a:xfrm>
            <a:off x="3280172" y="1844280"/>
            <a:ext cx="64770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15421" name="圆角矩形 15"/>
          <p:cNvSpPr>
            <a:spLocks noChangeArrowheads="1"/>
          </p:cNvSpPr>
          <p:nvPr/>
        </p:nvSpPr>
        <p:spPr bwMode="auto">
          <a:xfrm>
            <a:off x="336947" y="823913"/>
            <a:ext cx="2046684" cy="3476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C00000"/>
            </a:solidFill>
            <a:round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复 习 旧 知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grpSp>
        <p:nvGrpSpPr>
          <p:cNvPr id="15422" name="Group 12"/>
          <p:cNvGrpSpPr>
            <a:grpSpLocks noChangeAspect="1"/>
          </p:cNvGrpSpPr>
          <p:nvPr/>
        </p:nvGrpSpPr>
        <p:grpSpPr bwMode="auto">
          <a:xfrm>
            <a:off x="1457327" y="1639490"/>
            <a:ext cx="378619" cy="742950"/>
            <a:chOff x="918" y="1434"/>
            <a:chExt cx="193" cy="505"/>
          </a:xfrm>
        </p:grpSpPr>
        <p:sp>
          <p:nvSpPr>
            <p:cNvPr id="15423" name="AutoShape 13"/>
            <p:cNvSpPr>
              <a:spLocks noChangeAspect="1" noChangeArrowheads="1" noTextEdit="1"/>
            </p:cNvSpPr>
            <p:nvPr/>
          </p:nvSpPr>
          <p:spPr bwMode="auto">
            <a:xfrm>
              <a:off x="918" y="1434"/>
              <a:ext cx="193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4" name="Line 14"/>
            <p:cNvSpPr>
              <a:spLocks noChangeShapeType="1"/>
            </p:cNvSpPr>
            <p:nvPr/>
          </p:nvSpPr>
          <p:spPr bwMode="auto">
            <a:xfrm>
              <a:off x="950" y="1692"/>
              <a:ext cx="11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5" name="Rectangle 15"/>
            <p:cNvSpPr>
              <a:spLocks noChangeArrowheads="1"/>
            </p:cNvSpPr>
            <p:nvPr/>
          </p:nvSpPr>
          <p:spPr bwMode="auto">
            <a:xfrm>
              <a:off x="963" y="1719"/>
              <a:ext cx="85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 sz="21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426" name="Rectangle 16"/>
            <p:cNvSpPr>
              <a:spLocks noChangeArrowheads="1"/>
            </p:cNvSpPr>
            <p:nvPr/>
          </p:nvSpPr>
          <p:spPr bwMode="auto">
            <a:xfrm>
              <a:off x="960" y="1446"/>
              <a:ext cx="85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 sz="21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图片 42" descr="8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20618" y="1060848"/>
            <a:ext cx="2913459" cy="2213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图片 43" descr="9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3631" y="1460898"/>
            <a:ext cx="2878931" cy="813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图片 44" descr="10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731670" y="1388270"/>
            <a:ext cx="2796779" cy="840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圆角矩形 15"/>
          <p:cNvSpPr>
            <a:spLocks noChangeArrowheads="1"/>
          </p:cNvSpPr>
          <p:nvPr/>
        </p:nvSpPr>
        <p:spPr bwMode="auto">
          <a:xfrm>
            <a:off x="176215" y="650082"/>
            <a:ext cx="1807369" cy="32980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C00000"/>
            </a:solidFill>
            <a:round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情 境 导 入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03785" y="3749279"/>
            <a:ext cx="6371034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根据这幅图，你能提出什么数学问题呢？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42" descr="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2750" y="1088232"/>
            <a:ext cx="2913460" cy="1663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图片 43" descr="9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7671" y="1332311"/>
            <a:ext cx="2934891" cy="813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图片 44" descr="10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22133" y="1216820"/>
            <a:ext cx="3038475" cy="840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圆角矩形 15"/>
          <p:cNvSpPr>
            <a:spLocks noChangeArrowheads="1"/>
          </p:cNvSpPr>
          <p:nvPr/>
        </p:nvSpPr>
        <p:spPr bwMode="auto">
          <a:xfrm>
            <a:off x="176215" y="650082"/>
            <a:ext cx="1807369" cy="32980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C00000"/>
            </a:solidFill>
            <a:round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探 究 新 知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2" name="椭圆 11"/>
          <p:cNvSpPr/>
          <p:nvPr/>
        </p:nvSpPr>
        <p:spPr bwMode="auto">
          <a:xfrm>
            <a:off x="1294173" y="3119282"/>
            <a:ext cx="387145" cy="32077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>
                <a:alpha val="13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B050"/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00B050"/>
            </a:extrusionClr>
          </a:sp3d>
        </p:spPr>
        <p:txBody>
          <a:bodyPr lIns="68580" tIns="34290" rIns="68580" bIns="34290"/>
          <a:lstStyle/>
          <a:p>
            <a:pPr>
              <a:defRPr/>
            </a:pP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13" name="椭圆 12"/>
          <p:cNvSpPr/>
          <p:nvPr/>
        </p:nvSpPr>
        <p:spPr bwMode="auto">
          <a:xfrm>
            <a:off x="1286795" y="3830893"/>
            <a:ext cx="394520" cy="317091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>
                <a:alpha val="13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B050"/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00B050"/>
            </a:extrusionClr>
          </a:sp3d>
        </p:spPr>
        <p:txBody>
          <a:bodyPr lIns="68580" tIns="34290" rIns="68580" bIns="34290"/>
          <a:lstStyle/>
          <a:p>
            <a:pPr>
              <a:defRPr/>
            </a:pP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703785" y="3031331"/>
            <a:ext cx="5032772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他俩一共用了这张纸的几分之几？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835946" y="3694510"/>
            <a:ext cx="6791325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笑笑比淘气多用了这张纸的几分之几？算一算。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 bwMode="auto">
          <a:xfrm>
            <a:off x="1028704" y="1128251"/>
            <a:ext cx="387145" cy="32077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>
                <a:alpha val="13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B050"/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00B050"/>
            </a:extrusionClr>
          </a:sp3d>
        </p:spPr>
        <p:txBody>
          <a:bodyPr lIns="68580" tIns="34290" rIns="68580" bIns="34290"/>
          <a:lstStyle/>
          <a:p>
            <a:pPr>
              <a:defRPr/>
            </a:pP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1382316" y="962025"/>
            <a:ext cx="5032772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他俩一共用了这张纸的几分之几？</a:t>
            </a:r>
          </a:p>
        </p:txBody>
      </p:sp>
      <p:pic>
        <p:nvPicPr>
          <p:cNvPr id="13313" name="Picture 1" descr="C:\Users\Administrator\Desktop\《折纸》资源包\【素材】折纸（北师大）\【素材】折纸（北师大）课本图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0581" y="1856186"/>
            <a:ext cx="7543800" cy="2436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2"/>
          <p:cNvGrpSpPr>
            <a:grpSpLocks noChangeAspect="1"/>
          </p:cNvGrpSpPr>
          <p:nvPr/>
        </p:nvGrpSpPr>
        <p:grpSpPr bwMode="auto">
          <a:xfrm>
            <a:off x="3724275" y="1662113"/>
            <a:ext cx="379810" cy="761351"/>
            <a:chOff x="929" y="1359"/>
            <a:chExt cx="193" cy="518"/>
          </a:xfrm>
        </p:grpSpPr>
        <p:sp>
          <p:nvSpPr>
            <p:cNvPr id="18437" name="AutoShape 13"/>
            <p:cNvSpPr>
              <a:spLocks noChangeAspect="1" noChangeArrowheads="1" noTextEdit="1"/>
            </p:cNvSpPr>
            <p:nvPr/>
          </p:nvSpPr>
          <p:spPr bwMode="auto">
            <a:xfrm>
              <a:off x="929" y="1359"/>
              <a:ext cx="193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8" name="Line 14"/>
            <p:cNvSpPr>
              <a:spLocks noChangeShapeType="1"/>
            </p:cNvSpPr>
            <p:nvPr/>
          </p:nvSpPr>
          <p:spPr bwMode="auto">
            <a:xfrm>
              <a:off x="950" y="1692"/>
              <a:ext cx="11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9" name="Rectangle 15"/>
            <p:cNvSpPr>
              <a:spLocks noChangeArrowheads="1"/>
            </p:cNvSpPr>
            <p:nvPr/>
          </p:nvSpPr>
          <p:spPr bwMode="auto">
            <a:xfrm>
              <a:off x="952" y="1689"/>
              <a:ext cx="10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2</a:t>
              </a:r>
              <a:endPara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440" name="Rectangle 16"/>
            <p:cNvSpPr>
              <a:spLocks noChangeArrowheads="1"/>
            </p:cNvSpPr>
            <p:nvPr/>
          </p:nvSpPr>
          <p:spPr bwMode="auto">
            <a:xfrm>
              <a:off x="977" y="1559"/>
              <a:ext cx="7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4183857" y="1957389"/>
            <a:ext cx="369332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</a:p>
        </p:txBody>
      </p:sp>
      <p:grpSp>
        <p:nvGrpSpPr>
          <p:cNvPr id="4" name="Group 12"/>
          <p:cNvGrpSpPr>
            <a:grpSpLocks noChangeAspect="1"/>
          </p:cNvGrpSpPr>
          <p:nvPr/>
        </p:nvGrpSpPr>
        <p:grpSpPr bwMode="auto">
          <a:xfrm>
            <a:off x="4591050" y="1665685"/>
            <a:ext cx="379810" cy="761351"/>
            <a:chOff x="929" y="1359"/>
            <a:chExt cx="193" cy="518"/>
          </a:xfrm>
        </p:grpSpPr>
        <p:sp>
          <p:nvSpPr>
            <p:cNvPr id="18443" name="AutoShape 13"/>
            <p:cNvSpPr>
              <a:spLocks noChangeAspect="1" noChangeArrowheads="1" noTextEdit="1"/>
            </p:cNvSpPr>
            <p:nvPr/>
          </p:nvSpPr>
          <p:spPr bwMode="auto">
            <a:xfrm>
              <a:off x="929" y="1359"/>
              <a:ext cx="193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4" name="Line 14"/>
            <p:cNvSpPr>
              <a:spLocks noChangeShapeType="1"/>
            </p:cNvSpPr>
            <p:nvPr/>
          </p:nvSpPr>
          <p:spPr bwMode="auto">
            <a:xfrm>
              <a:off x="950" y="1692"/>
              <a:ext cx="11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5" name="Rectangle 15"/>
            <p:cNvSpPr>
              <a:spLocks noChangeArrowheads="1"/>
            </p:cNvSpPr>
            <p:nvPr/>
          </p:nvSpPr>
          <p:spPr bwMode="auto">
            <a:xfrm>
              <a:off x="952" y="1689"/>
              <a:ext cx="10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4</a:t>
              </a:r>
              <a:endPara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446" name="Rectangle 16"/>
            <p:cNvSpPr>
              <a:spLocks noChangeArrowheads="1"/>
            </p:cNvSpPr>
            <p:nvPr/>
          </p:nvSpPr>
          <p:spPr bwMode="auto">
            <a:xfrm>
              <a:off x="977" y="1559"/>
              <a:ext cx="7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Group 12"/>
          <p:cNvGrpSpPr>
            <a:grpSpLocks noChangeAspect="1"/>
          </p:cNvGrpSpPr>
          <p:nvPr/>
        </p:nvGrpSpPr>
        <p:grpSpPr bwMode="auto">
          <a:xfrm>
            <a:off x="5166124" y="1643062"/>
            <a:ext cx="379809" cy="762587"/>
            <a:chOff x="929" y="1359"/>
            <a:chExt cx="193" cy="518"/>
          </a:xfrm>
        </p:grpSpPr>
        <p:sp>
          <p:nvSpPr>
            <p:cNvPr id="18448" name="AutoShape 13"/>
            <p:cNvSpPr>
              <a:spLocks noChangeAspect="1" noChangeArrowheads="1" noTextEdit="1"/>
            </p:cNvSpPr>
            <p:nvPr/>
          </p:nvSpPr>
          <p:spPr bwMode="auto">
            <a:xfrm>
              <a:off x="929" y="1359"/>
              <a:ext cx="193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9" name="Line 14"/>
            <p:cNvSpPr>
              <a:spLocks noChangeShapeType="1"/>
            </p:cNvSpPr>
            <p:nvPr/>
          </p:nvSpPr>
          <p:spPr bwMode="auto">
            <a:xfrm>
              <a:off x="950" y="1692"/>
              <a:ext cx="11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0" name="Rectangle 15"/>
            <p:cNvSpPr>
              <a:spLocks noChangeArrowheads="1"/>
            </p:cNvSpPr>
            <p:nvPr/>
          </p:nvSpPr>
          <p:spPr bwMode="auto">
            <a:xfrm>
              <a:off x="952" y="1689"/>
              <a:ext cx="10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4</a:t>
              </a:r>
              <a:endPara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451" name="Rectangle 16"/>
            <p:cNvSpPr>
              <a:spLocks noChangeArrowheads="1"/>
            </p:cNvSpPr>
            <p:nvPr/>
          </p:nvSpPr>
          <p:spPr bwMode="auto">
            <a:xfrm>
              <a:off x="977" y="1559"/>
              <a:ext cx="7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394222" y="4491039"/>
            <a:ext cx="623768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答：他俩一共用了这张纸的     。</a:t>
            </a:r>
          </a:p>
        </p:txBody>
      </p:sp>
      <p:grpSp>
        <p:nvGrpSpPr>
          <p:cNvPr id="6" name="Group 12"/>
          <p:cNvGrpSpPr>
            <a:grpSpLocks noChangeAspect="1"/>
          </p:cNvGrpSpPr>
          <p:nvPr/>
        </p:nvGrpSpPr>
        <p:grpSpPr bwMode="auto">
          <a:xfrm>
            <a:off x="4649393" y="4190998"/>
            <a:ext cx="379809" cy="762587"/>
            <a:chOff x="929" y="1359"/>
            <a:chExt cx="193" cy="518"/>
          </a:xfrm>
        </p:grpSpPr>
        <p:sp>
          <p:nvSpPr>
            <p:cNvPr id="18454" name="AutoShape 13"/>
            <p:cNvSpPr>
              <a:spLocks noChangeAspect="1" noChangeArrowheads="1" noTextEdit="1"/>
            </p:cNvSpPr>
            <p:nvPr/>
          </p:nvSpPr>
          <p:spPr bwMode="auto">
            <a:xfrm>
              <a:off x="929" y="1359"/>
              <a:ext cx="193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5" name="Line 14"/>
            <p:cNvSpPr>
              <a:spLocks noChangeShapeType="1"/>
            </p:cNvSpPr>
            <p:nvPr/>
          </p:nvSpPr>
          <p:spPr bwMode="auto">
            <a:xfrm>
              <a:off x="950" y="1692"/>
              <a:ext cx="11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6" name="Rectangle 15"/>
            <p:cNvSpPr>
              <a:spLocks noChangeArrowheads="1"/>
            </p:cNvSpPr>
            <p:nvPr/>
          </p:nvSpPr>
          <p:spPr bwMode="auto">
            <a:xfrm>
              <a:off x="952" y="1689"/>
              <a:ext cx="10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4</a:t>
              </a:r>
              <a:endPara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457" name="Rectangle 16"/>
            <p:cNvSpPr>
              <a:spLocks noChangeArrowheads="1"/>
            </p:cNvSpPr>
            <p:nvPr/>
          </p:nvSpPr>
          <p:spPr bwMode="auto">
            <a:xfrm>
              <a:off x="977" y="1559"/>
              <a:ext cx="7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8458" name="图片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75210" y="142876"/>
            <a:ext cx="746879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5798126" y="189311"/>
            <a:ext cx="2706510" cy="253916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北京师范大学</a:t>
            </a:r>
            <a:r>
              <a:rPr lang="zh-CN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五</a:t>
            </a:r>
            <a:r>
              <a:rPr lang="zh-CN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18460" name="图片 2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04635" y="189311"/>
            <a:ext cx="392906" cy="272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1524" y="1835945"/>
            <a:ext cx="3971925" cy="683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3" name="TextBox 58"/>
          <p:cNvSpPr txBox="1">
            <a:spLocks noChangeArrowheads="1"/>
          </p:cNvSpPr>
          <p:nvPr/>
        </p:nvSpPr>
        <p:spPr bwMode="auto">
          <a:xfrm>
            <a:off x="3089674" y="2547939"/>
            <a:ext cx="62745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</a:p>
        </p:txBody>
      </p:sp>
      <p:sp>
        <p:nvSpPr>
          <p:cNvPr id="52234" name="TextBox 59"/>
          <p:cNvSpPr txBox="1">
            <a:spLocks noChangeArrowheads="1"/>
          </p:cNvSpPr>
          <p:nvPr/>
        </p:nvSpPr>
        <p:spPr bwMode="auto">
          <a:xfrm>
            <a:off x="2487217" y="3201592"/>
            <a:ext cx="47744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52235" name="TextBox 59"/>
          <p:cNvSpPr txBox="1">
            <a:spLocks noChangeArrowheads="1"/>
          </p:cNvSpPr>
          <p:nvPr/>
        </p:nvSpPr>
        <p:spPr bwMode="auto">
          <a:xfrm>
            <a:off x="2520554" y="2526507"/>
            <a:ext cx="45481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52236" name="TextBox 58"/>
          <p:cNvSpPr txBox="1">
            <a:spLocks noChangeArrowheads="1"/>
          </p:cNvSpPr>
          <p:nvPr/>
        </p:nvSpPr>
        <p:spPr bwMode="auto">
          <a:xfrm>
            <a:off x="5423297" y="2602708"/>
            <a:ext cx="62745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</a:p>
        </p:txBody>
      </p:sp>
      <p:sp>
        <p:nvSpPr>
          <p:cNvPr id="52237" name="TextBox 59"/>
          <p:cNvSpPr txBox="1">
            <a:spLocks noChangeArrowheads="1"/>
          </p:cNvSpPr>
          <p:nvPr/>
        </p:nvSpPr>
        <p:spPr bwMode="auto">
          <a:xfrm>
            <a:off x="4816079" y="3323035"/>
            <a:ext cx="42743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52238" name="TextBox 59"/>
          <p:cNvSpPr txBox="1">
            <a:spLocks noChangeArrowheads="1"/>
          </p:cNvSpPr>
          <p:nvPr/>
        </p:nvSpPr>
        <p:spPr bwMode="auto">
          <a:xfrm>
            <a:off x="4782743" y="2591992"/>
            <a:ext cx="37147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875360" y="2439595"/>
            <a:ext cx="305990" cy="615553"/>
            <a:chOff x="1547" y="2386"/>
            <a:chExt cx="193" cy="517"/>
          </a:xfrm>
        </p:grpSpPr>
        <p:sp>
          <p:nvSpPr>
            <p:cNvPr id="19465" name="AutoShape 16"/>
            <p:cNvSpPr>
              <a:spLocks noChangeAspect="1" noChangeArrowheads="1" noTextEdit="1"/>
            </p:cNvSpPr>
            <p:nvPr/>
          </p:nvSpPr>
          <p:spPr bwMode="auto">
            <a:xfrm>
              <a:off x="1547" y="2386"/>
              <a:ext cx="193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6" name="Line 17"/>
            <p:cNvSpPr>
              <a:spLocks noChangeShapeType="1"/>
            </p:cNvSpPr>
            <p:nvPr/>
          </p:nvSpPr>
          <p:spPr bwMode="auto">
            <a:xfrm>
              <a:off x="1579" y="2643"/>
              <a:ext cx="11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7" name="Rectangle 18"/>
            <p:cNvSpPr>
              <a:spLocks noChangeArrowheads="1"/>
            </p:cNvSpPr>
            <p:nvPr/>
          </p:nvSpPr>
          <p:spPr bwMode="auto">
            <a:xfrm>
              <a:off x="1592" y="2670"/>
              <a:ext cx="8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</a:p>
          </p:txBody>
        </p:sp>
        <p:sp>
          <p:nvSpPr>
            <p:cNvPr id="19468" name="Rectangle 19"/>
            <p:cNvSpPr>
              <a:spLocks noChangeArrowheads="1"/>
            </p:cNvSpPr>
            <p:nvPr/>
          </p:nvSpPr>
          <p:spPr bwMode="auto">
            <a:xfrm>
              <a:off x="1592" y="2398"/>
              <a:ext cx="8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</a:p>
          </p:txBody>
        </p:sp>
      </p:grpSp>
      <p:grpSp>
        <p:nvGrpSpPr>
          <p:cNvPr id="3" name="Group 20"/>
          <p:cNvGrpSpPr>
            <a:grpSpLocks noChangeAspect="1"/>
          </p:cNvGrpSpPr>
          <p:nvPr/>
        </p:nvGrpSpPr>
        <p:grpSpPr bwMode="auto">
          <a:xfrm>
            <a:off x="3514728" y="2447924"/>
            <a:ext cx="307181" cy="615554"/>
            <a:chOff x="1950" y="2393"/>
            <a:chExt cx="193" cy="517"/>
          </a:xfrm>
        </p:grpSpPr>
        <p:sp>
          <p:nvSpPr>
            <p:cNvPr id="19470" name="AutoShape 21"/>
            <p:cNvSpPr>
              <a:spLocks noChangeAspect="1" noChangeArrowheads="1" noTextEdit="1"/>
            </p:cNvSpPr>
            <p:nvPr/>
          </p:nvSpPr>
          <p:spPr bwMode="auto">
            <a:xfrm>
              <a:off x="1950" y="2393"/>
              <a:ext cx="193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1" name="Line 22"/>
            <p:cNvSpPr>
              <a:spLocks noChangeShapeType="1"/>
            </p:cNvSpPr>
            <p:nvPr/>
          </p:nvSpPr>
          <p:spPr bwMode="auto">
            <a:xfrm>
              <a:off x="1982" y="2650"/>
              <a:ext cx="11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2" name="Rectangle 23"/>
            <p:cNvSpPr>
              <a:spLocks noChangeArrowheads="1"/>
            </p:cNvSpPr>
            <p:nvPr/>
          </p:nvSpPr>
          <p:spPr bwMode="auto">
            <a:xfrm>
              <a:off x="1995" y="2677"/>
              <a:ext cx="8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</a:p>
          </p:txBody>
        </p:sp>
        <p:sp>
          <p:nvSpPr>
            <p:cNvPr id="19473" name="Rectangle 24"/>
            <p:cNvSpPr>
              <a:spLocks noChangeArrowheads="1"/>
            </p:cNvSpPr>
            <p:nvPr/>
          </p:nvSpPr>
          <p:spPr bwMode="auto">
            <a:xfrm>
              <a:off x="1992" y="2405"/>
              <a:ext cx="8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</a:p>
          </p:txBody>
        </p:sp>
      </p:grpSp>
      <p:grpSp>
        <p:nvGrpSpPr>
          <p:cNvPr id="4" name="Group 25"/>
          <p:cNvGrpSpPr>
            <a:grpSpLocks noChangeAspect="1"/>
          </p:cNvGrpSpPr>
          <p:nvPr/>
        </p:nvGrpSpPr>
        <p:grpSpPr bwMode="auto">
          <a:xfrm>
            <a:off x="2831307" y="3112296"/>
            <a:ext cx="502444" cy="611982"/>
            <a:chOff x="1565" y="2886"/>
            <a:chExt cx="234" cy="520"/>
          </a:xfrm>
        </p:grpSpPr>
        <p:sp>
          <p:nvSpPr>
            <p:cNvPr id="19475" name="AutoShape 26"/>
            <p:cNvSpPr>
              <a:spLocks noChangeAspect="1" noChangeArrowheads="1" noTextEdit="1"/>
            </p:cNvSpPr>
            <p:nvPr/>
          </p:nvSpPr>
          <p:spPr bwMode="auto">
            <a:xfrm>
              <a:off x="1565" y="2886"/>
              <a:ext cx="193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6" name="Line 27"/>
            <p:cNvSpPr>
              <a:spLocks noChangeShapeType="1"/>
            </p:cNvSpPr>
            <p:nvPr/>
          </p:nvSpPr>
          <p:spPr bwMode="auto">
            <a:xfrm>
              <a:off x="1597" y="3144"/>
              <a:ext cx="11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7" name="Rectangle 28"/>
            <p:cNvSpPr>
              <a:spLocks noChangeArrowheads="1"/>
            </p:cNvSpPr>
            <p:nvPr/>
          </p:nvSpPr>
          <p:spPr bwMode="auto">
            <a:xfrm>
              <a:off x="1610" y="3171"/>
              <a:ext cx="95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 8</a:t>
              </a:r>
            </a:p>
          </p:txBody>
        </p:sp>
        <p:sp>
          <p:nvSpPr>
            <p:cNvPr id="19478" name="Rectangle 29"/>
            <p:cNvSpPr>
              <a:spLocks noChangeArrowheads="1"/>
            </p:cNvSpPr>
            <p:nvPr/>
          </p:nvSpPr>
          <p:spPr bwMode="auto">
            <a:xfrm>
              <a:off x="1607" y="2898"/>
              <a:ext cx="192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11</a:t>
              </a:r>
            </a:p>
          </p:txBody>
        </p:sp>
      </p:grpSp>
      <p:grpSp>
        <p:nvGrpSpPr>
          <p:cNvPr id="5" name="Group 30"/>
          <p:cNvGrpSpPr>
            <a:grpSpLocks noChangeAspect="1"/>
          </p:cNvGrpSpPr>
          <p:nvPr/>
        </p:nvGrpSpPr>
        <p:grpSpPr bwMode="auto">
          <a:xfrm>
            <a:off x="5136358" y="2494364"/>
            <a:ext cx="305991" cy="616744"/>
            <a:chOff x="2971" y="2432"/>
            <a:chExt cx="193" cy="518"/>
          </a:xfrm>
        </p:grpSpPr>
        <p:sp>
          <p:nvSpPr>
            <p:cNvPr id="19480" name="AutoShape 31"/>
            <p:cNvSpPr>
              <a:spLocks noChangeAspect="1" noChangeArrowheads="1" noTextEdit="1"/>
            </p:cNvSpPr>
            <p:nvPr/>
          </p:nvSpPr>
          <p:spPr bwMode="auto">
            <a:xfrm>
              <a:off x="2971" y="2432"/>
              <a:ext cx="193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1" name="Line 32"/>
            <p:cNvSpPr>
              <a:spLocks noChangeShapeType="1"/>
            </p:cNvSpPr>
            <p:nvPr/>
          </p:nvSpPr>
          <p:spPr bwMode="auto">
            <a:xfrm>
              <a:off x="3003" y="2690"/>
              <a:ext cx="11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2" name="Rectangle 33"/>
            <p:cNvSpPr>
              <a:spLocks noChangeArrowheads="1"/>
            </p:cNvSpPr>
            <p:nvPr/>
          </p:nvSpPr>
          <p:spPr bwMode="auto">
            <a:xfrm>
              <a:off x="3016" y="2717"/>
              <a:ext cx="8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</a:p>
          </p:txBody>
        </p:sp>
        <p:sp>
          <p:nvSpPr>
            <p:cNvPr id="19483" name="Rectangle 34"/>
            <p:cNvSpPr>
              <a:spLocks noChangeArrowheads="1"/>
            </p:cNvSpPr>
            <p:nvPr/>
          </p:nvSpPr>
          <p:spPr bwMode="auto">
            <a:xfrm>
              <a:off x="3013" y="2444"/>
              <a:ext cx="8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</a:p>
          </p:txBody>
        </p:sp>
      </p:grpSp>
      <p:grpSp>
        <p:nvGrpSpPr>
          <p:cNvPr id="6" name="Group 35"/>
          <p:cNvGrpSpPr>
            <a:grpSpLocks noChangeAspect="1"/>
          </p:cNvGrpSpPr>
          <p:nvPr/>
        </p:nvGrpSpPr>
        <p:grpSpPr bwMode="auto">
          <a:xfrm>
            <a:off x="5928123" y="2513414"/>
            <a:ext cx="305990" cy="616744"/>
            <a:chOff x="3470" y="2448"/>
            <a:chExt cx="193" cy="518"/>
          </a:xfrm>
        </p:grpSpPr>
        <p:sp>
          <p:nvSpPr>
            <p:cNvPr id="19485" name="AutoShape 36"/>
            <p:cNvSpPr>
              <a:spLocks noChangeAspect="1" noChangeArrowheads="1" noTextEdit="1"/>
            </p:cNvSpPr>
            <p:nvPr/>
          </p:nvSpPr>
          <p:spPr bwMode="auto">
            <a:xfrm>
              <a:off x="3470" y="2448"/>
              <a:ext cx="193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6" name="Line 37"/>
            <p:cNvSpPr>
              <a:spLocks noChangeShapeType="1"/>
            </p:cNvSpPr>
            <p:nvPr/>
          </p:nvSpPr>
          <p:spPr bwMode="auto">
            <a:xfrm>
              <a:off x="3502" y="2706"/>
              <a:ext cx="11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7" name="Rectangle 38"/>
            <p:cNvSpPr>
              <a:spLocks noChangeArrowheads="1"/>
            </p:cNvSpPr>
            <p:nvPr/>
          </p:nvSpPr>
          <p:spPr bwMode="auto">
            <a:xfrm>
              <a:off x="3515" y="2733"/>
              <a:ext cx="8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</a:p>
          </p:txBody>
        </p:sp>
        <p:sp>
          <p:nvSpPr>
            <p:cNvPr id="19488" name="Rectangle 39"/>
            <p:cNvSpPr>
              <a:spLocks noChangeArrowheads="1"/>
            </p:cNvSpPr>
            <p:nvPr/>
          </p:nvSpPr>
          <p:spPr bwMode="auto">
            <a:xfrm>
              <a:off x="3512" y="2460"/>
              <a:ext cx="8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</p:grpSp>
      <p:grpSp>
        <p:nvGrpSpPr>
          <p:cNvPr id="7" name="Group 40"/>
          <p:cNvGrpSpPr>
            <a:grpSpLocks noChangeAspect="1"/>
          </p:cNvGrpSpPr>
          <p:nvPr/>
        </p:nvGrpSpPr>
        <p:grpSpPr bwMode="auto">
          <a:xfrm>
            <a:off x="5182792" y="3198023"/>
            <a:ext cx="305990" cy="616744"/>
            <a:chOff x="3035" y="2931"/>
            <a:chExt cx="193" cy="518"/>
          </a:xfrm>
        </p:grpSpPr>
        <p:sp>
          <p:nvSpPr>
            <p:cNvPr id="19490" name="AutoShape 41"/>
            <p:cNvSpPr>
              <a:spLocks noChangeAspect="1" noChangeArrowheads="1" noTextEdit="1"/>
            </p:cNvSpPr>
            <p:nvPr/>
          </p:nvSpPr>
          <p:spPr bwMode="auto">
            <a:xfrm>
              <a:off x="3035" y="2931"/>
              <a:ext cx="193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1" name="Line 42"/>
            <p:cNvSpPr>
              <a:spLocks noChangeShapeType="1"/>
            </p:cNvSpPr>
            <p:nvPr/>
          </p:nvSpPr>
          <p:spPr bwMode="auto">
            <a:xfrm>
              <a:off x="3067" y="3189"/>
              <a:ext cx="11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2" name="Rectangle 43"/>
            <p:cNvSpPr>
              <a:spLocks noChangeArrowheads="1"/>
            </p:cNvSpPr>
            <p:nvPr/>
          </p:nvSpPr>
          <p:spPr bwMode="auto">
            <a:xfrm>
              <a:off x="3080" y="3216"/>
              <a:ext cx="8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</a:p>
          </p:txBody>
        </p:sp>
        <p:sp>
          <p:nvSpPr>
            <p:cNvPr id="19493" name="Rectangle 44"/>
            <p:cNvSpPr>
              <a:spLocks noChangeArrowheads="1"/>
            </p:cNvSpPr>
            <p:nvPr/>
          </p:nvSpPr>
          <p:spPr bwMode="auto">
            <a:xfrm>
              <a:off x="3077" y="2943"/>
              <a:ext cx="8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sp>
        <p:nvSpPr>
          <p:cNvPr id="19494" name="Text Box 50"/>
          <p:cNvSpPr txBox="1">
            <a:spLocks noChangeArrowheads="1"/>
          </p:cNvSpPr>
          <p:nvPr/>
        </p:nvSpPr>
        <p:spPr bwMode="auto">
          <a:xfrm>
            <a:off x="920353" y="1114425"/>
            <a:ext cx="7242572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分母不同的分数相加减怎样计算？算一算，说一说。</a:t>
            </a:r>
          </a:p>
        </p:txBody>
      </p:sp>
      <p:sp>
        <p:nvSpPr>
          <p:cNvPr id="45" name="椭圆 44"/>
          <p:cNvSpPr/>
          <p:nvPr/>
        </p:nvSpPr>
        <p:spPr bwMode="auto">
          <a:xfrm>
            <a:off x="508824" y="1139312"/>
            <a:ext cx="387145" cy="32077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>
                <a:alpha val="13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B050"/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00B050"/>
            </a:extrusionClr>
          </a:sp3d>
        </p:spPr>
        <p:txBody>
          <a:bodyPr lIns="68580" tIns="34290" rIns="68580" bIns="34290"/>
          <a:lstStyle/>
          <a:p>
            <a:pPr>
              <a:defRPr/>
            </a:pPr>
            <a:endParaRPr lang="zh-CN" altLang="en-US" dirty="0">
              <a:solidFill>
                <a:srgbClr val="00B050"/>
              </a:solidFill>
            </a:endParaRPr>
          </a:p>
        </p:txBody>
      </p:sp>
      <p:pic>
        <p:nvPicPr>
          <p:cNvPr id="16386" name="Picture 2" descr="C:\Users\Administrator\Desktop\《折纸》资源包\【素材】折纸（北师大）\【素材】折纸（北师大）课本图3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6997" y="3739754"/>
            <a:ext cx="3709988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 descr="C:\Users\Administrator\Desktop\《折纸》资源包\【素材】折纸（北师大）\【素材】折纸（北师大）课本图3-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7993" y="3782617"/>
            <a:ext cx="3549253" cy="1046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3" grpId="0"/>
      <p:bldP spid="52234" grpId="0"/>
      <p:bldP spid="52235" grpId="0"/>
      <p:bldP spid="52236" grpId="0"/>
      <p:bldP spid="52237" grpId="0"/>
      <p:bldP spid="522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圆角矩形 15"/>
          <p:cNvSpPr>
            <a:spLocks noChangeArrowheads="1"/>
          </p:cNvSpPr>
          <p:nvPr/>
        </p:nvSpPr>
        <p:spPr bwMode="auto">
          <a:xfrm>
            <a:off x="360762" y="540544"/>
            <a:ext cx="1807369" cy="32980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C00000"/>
            </a:solidFill>
            <a:round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巩 固 练 习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" name="椭圆 2"/>
          <p:cNvSpPr/>
          <p:nvPr/>
        </p:nvSpPr>
        <p:spPr bwMode="auto">
          <a:xfrm>
            <a:off x="929153" y="1305231"/>
            <a:ext cx="387145" cy="32077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>
                <a:alpha val="13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B050"/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00B050"/>
            </a:extrusionClr>
          </a:sp3d>
        </p:spPr>
        <p:txBody>
          <a:bodyPr lIns="68580" tIns="34290" rIns="68580" bIns="34290"/>
          <a:lstStyle/>
          <a:p>
            <a:pPr>
              <a:defRPr/>
            </a:pP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1360887" y="1283495"/>
            <a:ext cx="5651897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算一算</a:t>
            </a:r>
            <a:r>
              <a:rPr lang="zh-CN" altLang="en-US" dirty="0"/>
              <a:t>        </a:t>
            </a:r>
            <a:r>
              <a:rPr lang="en-US" altLang="zh-CN" dirty="0"/>
              <a:t>—         </a:t>
            </a:r>
            <a:r>
              <a:rPr lang="zh-CN" altLang="en-US" dirty="0"/>
              <a:t>，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并与同伴交流你的做法。            </a:t>
            </a:r>
          </a:p>
        </p:txBody>
      </p:sp>
      <p:grpSp>
        <p:nvGrpSpPr>
          <p:cNvPr id="20484" name="Group 25"/>
          <p:cNvGrpSpPr>
            <a:grpSpLocks noChangeAspect="1"/>
          </p:cNvGrpSpPr>
          <p:nvPr/>
        </p:nvGrpSpPr>
        <p:grpSpPr bwMode="auto">
          <a:xfrm>
            <a:off x="2078833" y="1109665"/>
            <a:ext cx="442913" cy="642939"/>
            <a:chOff x="1565" y="2886"/>
            <a:chExt cx="195" cy="501"/>
          </a:xfrm>
        </p:grpSpPr>
        <p:sp>
          <p:nvSpPr>
            <p:cNvPr id="20485" name="AutoShape 26"/>
            <p:cNvSpPr>
              <a:spLocks noChangeAspect="1" noChangeArrowheads="1" noTextEdit="1"/>
            </p:cNvSpPr>
            <p:nvPr/>
          </p:nvSpPr>
          <p:spPr bwMode="auto">
            <a:xfrm>
              <a:off x="1565" y="2886"/>
              <a:ext cx="193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6" name="Line 27"/>
            <p:cNvSpPr>
              <a:spLocks noChangeShapeType="1"/>
            </p:cNvSpPr>
            <p:nvPr/>
          </p:nvSpPr>
          <p:spPr bwMode="auto">
            <a:xfrm>
              <a:off x="1597" y="3144"/>
              <a:ext cx="11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7" name="Rectangle 28"/>
            <p:cNvSpPr>
              <a:spLocks noChangeArrowheads="1"/>
            </p:cNvSpPr>
            <p:nvPr/>
          </p:nvSpPr>
          <p:spPr bwMode="auto">
            <a:xfrm>
              <a:off x="1581" y="3171"/>
              <a:ext cx="14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 10</a:t>
              </a:r>
            </a:p>
          </p:txBody>
        </p:sp>
        <p:sp>
          <p:nvSpPr>
            <p:cNvPr id="20488" name="Rectangle 29"/>
            <p:cNvSpPr>
              <a:spLocks noChangeArrowheads="1"/>
            </p:cNvSpPr>
            <p:nvPr/>
          </p:nvSpPr>
          <p:spPr bwMode="auto">
            <a:xfrm>
              <a:off x="1607" y="2898"/>
              <a:ext cx="15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 7</a:t>
              </a:r>
            </a:p>
          </p:txBody>
        </p:sp>
      </p:grpSp>
      <p:grpSp>
        <p:nvGrpSpPr>
          <p:cNvPr id="20489" name="Group 25"/>
          <p:cNvGrpSpPr>
            <a:grpSpLocks noChangeAspect="1"/>
          </p:cNvGrpSpPr>
          <p:nvPr/>
        </p:nvGrpSpPr>
        <p:grpSpPr bwMode="auto">
          <a:xfrm>
            <a:off x="2668193" y="1091806"/>
            <a:ext cx="444103" cy="642939"/>
            <a:chOff x="1565" y="2886"/>
            <a:chExt cx="195" cy="501"/>
          </a:xfrm>
        </p:grpSpPr>
        <p:sp>
          <p:nvSpPr>
            <p:cNvPr id="20490" name="AutoShape 26"/>
            <p:cNvSpPr>
              <a:spLocks noChangeAspect="1" noChangeArrowheads="1" noTextEdit="1"/>
            </p:cNvSpPr>
            <p:nvPr/>
          </p:nvSpPr>
          <p:spPr bwMode="auto">
            <a:xfrm>
              <a:off x="1565" y="2886"/>
              <a:ext cx="193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1" name="Line 27"/>
            <p:cNvSpPr>
              <a:spLocks noChangeShapeType="1"/>
            </p:cNvSpPr>
            <p:nvPr/>
          </p:nvSpPr>
          <p:spPr bwMode="auto">
            <a:xfrm>
              <a:off x="1597" y="3144"/>
              <a:ext cx="11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2" name="Rectangle 28"/>
            <p:cNvSpPr>
              <a:spLocks noChangeArrowheads="1"/>
            </p:cNvSpPr>
            <p:nvPr/>
          </p:nvSpPr>
          <p:spPr bwMode="auto">
            <a:xfrm>
              <a:off x="1581" y="3171"/>
              <a:ext cx="8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 6</a:t>
              </a:r>
            </a:p>
          </p:txBody>
        </p:sp>
        <p:sp>
          <p:nvSpPr>
            <p:cNvPr id="20493" name="Rectangle 29"/>
            <p:cNvSpPr>
              <a:spLocks noChangeArrowheads="1"/>
            </p:cNvSpPr>
            <p:nvPr/>
          </p:nvSpPr>
          <p:spPr bwMode="auto">
            <a:xfrm>
              <a:off x="1607" y="2898"/>
              <a:ext cx="15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46674" y="1913336"/>
            <a:ext cx="2366963" cy="265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69581" y="1763317"/>
            <a:ext cx="2190750" cy="2661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8" y="2003823"/>
            <a:ext cx="1512094" cy="2350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492481" y="1844279"/>
            <a:ext cx="24860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473429" y="3082530"/>
            <a:ext cx="2419350" cy="1407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 bwMode="auto">
          <a:xfrm>
            <a:off x="1017642" y="1028699"/>
            <a:ext cx="387145" cy="32077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>
                <a:alpha val="13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B050"/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00B050"/>
            </a:extrusionClr>
          </a:sp3d>
        </p:spPr>
        <p:txBody>
          <a:bodyPr lIns="68580" tIns="34290" rIns="68580" bIns="34290"/>
          <a:lstStyle/>
          <a:p>
            <a:pPr>
              <a:defRPr/>
            </a:pP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1637110" y="1006078"/>
            <a:ext cx="376118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算一算，并与同伴交流你的做法。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7371" y="1448993"/>
            <a:ext cx="5376863" cy="112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6"/>
          <p:cNvGrpSpPr/>
          <p:nvPr/>
        </p:nvGrpSpPr>
        <p:grpSpPr bwMode="auto">
          <a:xfrm>
            <a:off x="2472930" y="3583784"/>
            <a:ext cx="741759" cy="660797"/>
            <a:chOff x="303" y="2693"/>
            <a:chExt cx="623" cy="555"/>
          </a:xfrm>
        </p:grpSpPr>
        <p:sp>
          <p:nvSpPr>
            <p:cNvPr id="21509" name="Text Box 7"/>
            <p:cNvSpPr txBox="1">
              <a:spLocks noChangeArrowheads="1"/>
            </p:cNvSpPr>
            <p:nvPr/>
          </p:nvSpPr>
          <p:spPr bwMode="auto">
            <a:xfrm>
              <a:off x="303" y="2790"/>
              <a:ext cx="317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</a:p>
          </p:txBody>
        </p:sp>
        <p:grpSp>
          <p:nvGrpSpPr>
            <p:cNvPr id="21510" name="Group 8"/>
            <p:cNvGrpSpPr>
              <a:grpSpLocks noChangeAspect="1"/>
            </p:cNvGrpSpPr>
            <p:nvPr/>
          </p:nvGrpSpPr>
          <p:grpSpPr bwMode="auto">
            <a:xfrm>
              <a:off x="614" y="2693"/>
              <a:ext cx="312" cy="555"/>
              <a:chOff x="606" y="2199"/>
              <a:chExt cx="312" cy="555"/>
            </a:xfrm>
          </p:grpSpPr>
          <p:sp>
            <p:nvSpPr>
              <p:cNvPr id="21511" name="AutoShape 9"/>
              <p:cNvSpPr>
                <a:spLocks noChangeAspect="1" noChangeArrowheads="1" noTextEdit="1"/>
              </p:cNvSpPr>
              <p:nvPr/>
            </p:nvSpPr>
            <p:spPr bwMode="auto">
              <a:xfrm>
                <a:off x="606" y="2199"/>
                <a:ext cx="193" cy="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12" name="Line 10"/>
              <p:cNvSpPr>
                <a:spLocks noChangeShapeType="1"/>
              </p:cNvSpPr>
              <p:nvPr/>
            </p:nvSpPr>
            <p:spPr bwMode="auto">
              <a:xfrm>
                <a:off x="638" y="2456"/>
                <a:ext cx="198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13" name="Rectangle 11"/>
              <p:cNvSpPr>
                <a:spLocks noChangeArrowheads="1"/>
              </p:cNvSpPr>
              <p:nvPr/>
            </p:nvSpPr>
            <p:spPr bwMode="auto">
              <a:xfrm>
                <a:off x="651" y="2483"/>
                <a:ext cx="267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zh-CN" sz="21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24</a:t>
                </a:r>
              </a:p>
            </p:txBody>
          </p:sp>
          <p:sp>
            <p:nvSpPr>
              <p:cNvPr id="21514" name="Rectangle 12"/>
              <p:cNvSpPr>
                <a:spLocks noChangeArrowheads="1"/>
              </p:cNvSpPr>
              <p:nvPr/>
            </p:nvSpPr>
            <p:spPr bwMode="auto">
              <a:xfrm>
                <a:off x="651" y="2211"/>
                <a:ext cx="267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zh-CN" sz="21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19</a:t>
                </a:r>
              </a:p>
            </p:txBody>
          </p:sp>
        </p:grpSp>
      </p:grpSp>
      <p:grpSp>
        <p:nvGrpSpPr>
          <p:cNvPr id="8" name="Group 26"/>
          <p:cNvGrpSpPr/>
          <p:nvPr/>
        </p:nvGrpSpPr>
        <p:grpSpPr bwMode="auto">
          <a:xfrm>
            <a:off x="4872038" y="3582593"/>
            <a:ext cx="741760" cy="660797"/>
            <a:chOff x="303" y="2693"/>
            <a:chExt cx="623" cy="555"/>
          </a:xfrm>
        </p:grpSpPr>
        <p:sp>
          <p:nvSpPr>
            <p:cNvPr id="21516" name="Text Box 27"/>
            <p:cNvSpPr txBox="1">
              <a:spLocks noChangeArrowheads="1"/>
            </p:cNvSpPr>
            <p:nvPr/>
          </p:nvSpPr>
          <p:spPr bwMode="auto">
            <a:xfrm>
              <a:off x="303" y="2790"/>
              <a:ext cx="317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</a:p>
          </p:txBody>
        </p:sp>
        <p:grpSp>
          <p:nvGrpSpPr>
            <p:cNvPr id="21517" name="Group 28"/>
            <p:cNvGrpSpPr>
              <a:grpSpLocks noChangeAspect="1"/>
            </p:cNvGrpSpPr>
            <p:nvPr/>
          </p:nvGrpSpPr>
          <p:grpSpPr bwMode="auto">
            <a:xfrm>
              <a:off x="614" y="2693"/>
              <a:ext cx="312" cy="555"/>
              <a:chOff x="606" y="2199"/>
              <a:chExt cx="312" cy="555"/>
            </a:xfrm>
          </p:grpSpPr>
          <p:sp>
            <p:nvSpPr>
              <p:cNvPr id="21518" name="AutoShape 29"/>
              <p:cNvSpPr>
                <a:spLocks noChangeAspect="1" noChangeArrowheads="1" noTextEdit="1"/>
              </p:cNvSpPr>
              <p:nvPr/>
            </p:nvSpPr>
            <p:spPr bwMode="auto">
              <a:xfrm>
                <a:off x="606" y="2199"/>
                <a:ext cx="193" cy="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19" name="Line 30"/>
              <p:cNvSpPr>
                <a:spLocks noChangeShapeType="1"/>
              </p:cNvSpPr>
              <p:nvPr/>
            </p:nvSpPr>
            <p:spPr bwMode="auto">
              <a:xfrm>
                <a:off x="638" y="2456"/>
                <a:ext cx="177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20" name="Rectangle 31"/>
              <p:cNvSpPr>
                <a:spLocks noChangeArrowheads="1"/>
              </p:cNvSpPr>
              <p:nvPr/>
            </p:nvSpPr>
            <p:spPr bwMode="auto">
              <a:xfrm>
                <a:off x="651" y="2483"/>
                <a:ext cx="267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zh-CN" sz="21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12</a:t>
                </a:r>
              </a:p>
            </p:txBody>
          </p:sp>
          <p:sp>
            <p:nvSpPr>
              <p:cNvPr id="21521" name="Rectangle 32"/>
              <p:cNvSpPr>
                <a:spLocks noChangeArrowheads="1"/>
              </p:cNvSpPr>
              <p:nvPr/>
            </p:nvSpPr>
            <p:spPr bwMode="auto">
              <a:xfrm>
                <a:off x="651" y="2211"/>
                <a:ext cx="201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zh-CN" sz="21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7</a:t>
                </a:r>
              </a:p>
            </p:txBody>
          </p:sp>
        </p:grpSp>
      </p:grp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2488409" y="2776539"/>
            <a:ext cx="169306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＝ </a:t>
            </a: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＋ </a:t>
            </a: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2787256" y="2643189"/>
            <a:ext cx="60840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797969" y="2986089"/>
            <a:ext cx="60841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617121" y="2655094"/>
            <a:ext cx="32027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3550444" y="3019426"/>
            <a:ext cx="46434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892281" y="2813449"/>
            <a:ext cx="169306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＝ </a:t>
            </a: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－ </a:t>
            </a: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5191125" y="2680099"/>
            <a:ext cx="60841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 9</a:t>
            </a: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5203032" y="3022999"/>
            <a:ext cx="60841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020991" y="2692005"/>
            <a:ext cx="32027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954316" y="3056335"/>
            <a:ext cx="46434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9"/>
          <p:cNvSpPr txBox="1">
            <a:spLocks noChangeArrowheads="1"/>
          </p:cNvSpPr>
          <p:nvPr/>
        </p:nvSpPr>
        <p:spPr bwMode="auto">
          <a:xfrm>
            <a:off x="1003699" y="1276351"/>
            <a:ext cx="7347347" cy="131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  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淘气是这样计算            的：              。</a:t>
            </a:r>
            <a:endParaRPr lang="en-US" altLang="zh-CN" sz="2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你同意他的方法吗？与同伴交流你的想法。</a:t>
            </a:r>
          </a:p>
        </p:txBody>
      </p:sp>
      <p:grpSp>
        <p:nvGrpSpPr>
          <p:cNvPr id="22530" name="组合 5"/>
          <p:cNvGrpSpPr/>
          <p:nvPr/>
        </p:nvGrpSpPr>
        <p:grpSpPr bwMode="auto">
          <a:xfrm>
            <a:off x="3943352" y="1375173"/>
            <a:ext cx="934641" cy="682228"/>
            <a:chOff x="3727170" y="3682685"/>
            <a:chExt cx="933308" cy="792002"/>
          </a:xfrm>
        </p:grpSpPr>
        <p:graphicFrame>
          <p:nvGraphicFramePr>
            <p:cNvPr id="22531" name="Object 2"/>
            <p:cNvGraphicFramePr>
              <a:graphicFrameLocks noChangeAspect="1"/>
            </p:cNvGraphicFramePr>
            <p:nvPr/>
          </p:nvGraphicFramePr>
          <p:xfrm>
            <a:off x="4353903" y="3682685"/>
            <a:ext cx="306575" cy="79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6" r:id="rId4" imgW="152400" imgH="393700" progId="Equation.3">
                    <p:embed/>
                  </p:oleObj>
                </mc:Choice>
                <mc:Fallback>
                  <p:oleObj r:id="rId4" imgW="152400" imgH="3937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3903" y="3682685"/>
                          <a:ext cx="306575" cy="79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32" name="TextBox 7"/>
            <p:cNvSpPr txBox="1">
              <a:spLocks noChangeArrowheads="1"/>
            </p:cNvSpPr>
            <p:nvPr/>
          </p:nvSpPr>
          <p:spPr bwMode="auto">
            <a:xfrm>
              <a:off x="3957651" y="3820996"/>
              <a:ext cx="627864" cy="482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＋</a:t>
              </a:r>
            </a:p>
          </p:txBody>
        </p:sp>
        <p:graphicFrame>
          <p:nvGraphicFramePr>
            <p:cNvPr id="22533" name="Object 3"/>
            <p:cNvGraphicFramePr>
              <a:graphicFrameLocks noChangeAspect="1"/>
            </p:cNvGraphicFramePr>
            <p:nvPr/>
          </p:nvGraphicFramePr>
          <p:xfrm>
            <a:off x="3727170" y="3682687"/>
            <a:ext cx="306575" cy="79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7" r:id="rId6" imgW="152400" imgH="393700" progId="Equation.3">
                    <p:embed/>
                  </p:oleObj>
                </mc:Choice>
                <mc:Fallback>
                  <p:oleObj r:id="rId6" imgW="152400" imgH="3937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7170" y="3682687"/>
                          <a:ext cx="306575" cy="79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2534" name="Object 4"/>
          <p:cNvGraphicFramePr>
            <a:graphicFrameLocks noChangeAspect="1"/>
          </p:cNvGraphicFramePr>
          <p:nvPr/>
        </p:nvGraphicFramePr>
        <p:xfrm>
          <a:off x="5553076" y="1341835"/>
          <a:ext cx="1478756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8" r:id="rId8" imgW="673100" imgH="393700" progId="Equation.3">
                  <p:embed/>
                </p:oleObj>
              </mc:Choice>
              <mc:Fallback>
                <p:oleObj r:id="rId8" imgW="6731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3076" y="1341835"/>
                        <a:ext cx="1478756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740569" y="2662239"/>
            <a:ext cx="8042672" cy="131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27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分母不同的分数相加减，要先通分化成分母相同的分数，再用同分母分数相加减的方法进行计算。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176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76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76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76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76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76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176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COMBINE_RELATE_SLIDE_ID" val="custom823695_1"/>
  <p:tag name="KSO_WM_TEMPLATE_CATEGORY" val="custom"/>
  <p:tag name="KSO_WM_TEMPLATE_INDEX" val="20181761"/>
  <p:tag name="KSO_WM_TEMPLATE_SUBCATEGORY" val="combine"/>
  <p:tag name="KSO_WM_TEMPLATE_THUMBS_INDEX" val="1、5、6、11、12、18、23、27、30、3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76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76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76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76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76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761"/>
</p:tagLst>
</file>

<file path=ppt/theme/theme1.xml><?xml version="1.0" encoding="utf-8"?>
<a:theme xmlns:a="http://schemas.openxmlformats.org/drawingml/2006/main" name="WWW.2PPT.COM&#10;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0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344</Words>
  <Application>Microsoft Office PowerPoint</Application>
  <PresentationFormat>全屏显示(16:9)</PresentationFormat>
  <Paragraphs>116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黑体</vt:lpstr>
      <vt:lpstr>华文新魏</vt:lpstr>
      <vt:lpstr>宋体</vt:lpstr>
      <vt:lpstr>微软雅黑</vt:lpstr>
      <vt:lpstr>禹卫书法行书简体</vt:lpstr>
      <vt:lpstr>Arial</vt:lpstr>
      <vt:lpstr>Calibri</vt:lpstr>
      <vt:lpstr>WWW.2PPT.COM
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2023-01-16T14:49:57Z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1309F2A038F749ECB6AC6934829D2589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