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2"/>
    <p:sldId id="264" r:id="rId3"/>
    <p:sldId id="307" r:id="rId4"/>
    <p:sldId id="308" r:id="rId5"/>
    <p:sldId id="306" r:id="rId6"/>
    <p:sldId id="309" r:id="rId7"/>
    <p:sldId id="310" r:id="rId8"/>
    <p:sldId id="311" r:id="rId9"/>
    <p:sldId id="312" r:id="rId10"/>
    <p:sldId id="313" r:id="rId11"/>
    <p:sldId id="314" r:id="rId12"/>
    <p:sldId id="260" r:id="rId13"/>
    <p:sldId id="315" r:id="rId14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06" d="100"/>
          <a:sy n="106" d="100"/>
        </p:scale>
        <p:origin x="-102" y="-702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第二章</a:t>
            </a: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2.2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　用配方法求解一元二次方程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9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emf"/><Relationship Id="rId5" Type="http://schemas.openxmlformats.org/officeDocument/2006/relationships/package" Target="../embeddings/Microsoft_Word___10.docx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1.docx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package" Target="../embeddings/Microsoft_Word___12.docx"/><Relationship Id="rId5" Type="http://schemas.openxmlformats.org/officeDocument/2006/relationships/image" Target="../media/image15.jpeg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3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package" Target="../embeddings/Microsoft_Word___1.docx"/><Relationship Id="rId7" Type="http://schemas.openxmlformats.org/officeDocument/2006/relationships/package" Target="../embeddings/Microsoft_Word___3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Word___2.docx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4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5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6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7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Word___8.docx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3600" dirty="0"/>
              <a:t>用配方法求解一元二次方程</a:t>
            </a:r>
            <a:endParaRPr lang="zh-CN" altLang="zh-CN" sz="3600" dirty="0"/>
          </a:p>
        </p:txBody>
      </p:sp>
      <p:sp>
        <p:nvSpPr>
          <p:cNvPr id="3" name="矩形 2"/>
          <p:cNvSpPr/>
          <p:nvPr/>
        </p:nvSpPr>
        <p:spPr>
          <a:xfrm>
            <a:off x="0" y="972586"/>
            <a:ext cx="9144000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zh-CN" sz="2400" dirty="0"/>
              <a:t>第二章</a:t>
            </a:r>
            <a:r>
              <a:rPr lang="zh-CN" altLang="zh-CN" sz="2400" i="1" dirty="0"/>
              <a:t>　</a:t>
            </a:r>
            <a:r>
              <a:rPr lang="zh-CN" altLang="zh-CN" sz="2400" dirty="0"/>
              <a:t>一元二次方程</a:t>
            </a:r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0" y="432447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355188" y="982579"/>
          <a:ext cx="6096000" cy="1589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Document" r:id="rId3" imgW="3865245" imgH="1000760" progId="Word.Document.12">
                  <p:embed/>
                </p:oleObj>
              </mc:Choice>
              <mc:Fallback>
                <p:oleObj name="Document" r:id="rId3" imgW="3865245" imgH="1000760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5188" y="982579"/>
                        <a:ext cx="6096000" cy="15891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355188" y="2571751"/>
          <a:ext cx="6096000" cy="1589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Document" r:id="rId5" imgW="3836035" imgH="1000760" progId="Word.Document.12">
                  <p:embed/>
                </p:oleObj>
              </mc:Choice>
              <mc:Fallback>
                <p:oleObj name="Document" r:id="rId5" imgW="3836035" imgH="1000760" progId="Word.Documen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5188" y="2571751"/>
                        <a:ext cx="6096000" cy="15891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281333" y="815525"/>
          <a:ext cx="6096000" cy="2225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Document" r:id="rId3" imgW="3865245" imgH="1402080" progId="Word.Document.12">
                  <p:embed/>
                </p:oleObj>
              </mc:Choice>
              <mc:Fallback>
                <p:oleObj name="Document" r:id="rId3" imgW="3865245" imgH="140208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333" y="815525"/>
                        <a:ext cx="6096000" cy="22258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19ZKSE85.EPS" descr="id:2147495677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6239113" y="2844696"/>
            <a:ext cx="1378543" cy="1731284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281333" y="2571750"/>
          <a:ext cx="6096000" cy="2860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Document" r:id="rId6" imgW="3865245" imgH="1800225" progId="Word.Document.12">
                  <p:embed/>
                </p:oleObj>
              </mc:Choice>
              <mc:Fallback>
                <p:oleObj name="Document" r:id="rId6" imgW="3865245" imgH="1800225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333" y="2571750"/>
                        <a:ext cx="6096000" cy="28600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939898" y="1347277"/>
            <a:ext cx="8572500" cy="289463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根据要求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解答下列问题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解下列方程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直接写出方程的解即可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方程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的解为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方程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的解为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方程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的解为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根据以上方程及其解的特征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请猜想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方程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的解为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的方程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+n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x+n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的解为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=n.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229684" y="2035454"/>
            <a:ext cx="1181093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4" name="直接连接符 3"/>
          <p:cNvCxnSpPr/>
          <p:nvPr/>
        </p:nvCxnSpPr>
        <p:spPr>
          <a:xfrm>
            <a:off x="3229684" y="2283137"/>
            <a:ext cx="11810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229684" y="2324067"/>
            <a:ext cx="1181093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7" name="直接连接符 6"/>
          <p:cNvCxnSpPr/>
          <p:nvPr/>
        </p:nvCxnSpPr>
        <p:spPr>
          <a:xfrm>
            <a:off x="3229684" y="2571750"/>
            <a:ext cx="11810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3229684" y="2612679"/>
            <a:ext cx="1181093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9" name="直接连接符 8"/>
          <p:cNvCxnSpPr/>
          <p:nvPr/>
        </p:nvCxnSpPr>
        <p:spPr>
          <a:xfrm>
            <a:off x="3229684" y="2860362"/>
            <a:ext cx="11810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3229684" y="3543922"/>
            <a:ext cx="1181093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1" name="直接连接符 10"/>
          <p:cNvCxnSpPr/>
          <p:nvPr/>
        </p:nvCxnSpPr>
        <p:spPr>
          <a:xfrm>
            <a:off x="3229684" y="3791606"/>
            <a:ext cx="11810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558321" y="3839178"/>
            <a:ext cx="1664764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3" name="直接连接符 12"/>
          <p:cNvCxnSpPr/>
          <p:nvPr/>
        </p:nvCxnSpPr>
        <p:spPr>
          <a:xfrm>
            <a:off x="2558322" y="4086861"/>
            <a:ext cx="16647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355187" y="1112919"/>
            <a:ext cx="5383525" cy="3831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(  3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请用配方法解方程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0,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以验证猜想的正确性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zh-CN" altLang="en-US" sz="1700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524000" y="1912247"/>
          <a:ext cx="6096000" cy="2860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Document" r:id="rId3" imgW="3865245" imgH="1800225" progId="Word.Document.12">
                  <p:embed/>
                </p:oleObj>
              </mc:Choice>
              <mc:Fallback>
                <p:oleObj name="Document" r:id="rId3" imgW="3865245" imgH="1800225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12247"/>
                        <a:ext cx="6096000" cy="28600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1363608"/>
          <a:ext cx="6096000" cy="2860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文档" r:id="rId3" imgW="3895090" imgH="1812290" progId="Word.Document.12">
                  <p:embed/>
                </p:oleObj>
              </mc:Choice>
              <mc:Fallback>
                <p:oleObj name="文档" r:id="rId3" imgW="3895090" imgH="181229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63608"/>
                        <a:ext cx="6096000" cy="28600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3648864" y="1603847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4" name="矩形 3"/>
          <p:cNvSpPr/>
          <p:nvPr/>
        </p:nvSpPr>
        <p:spPr>
          <a:xfrm>
            <a:off x="2075134" y="2655700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679939" y="836627"/>
          <a:ext cx="6096000" cy="2225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Document" r:id="rId3" imgW="3865245" imgH="1402080" progId="Word.Document.12">
                  <p:embed/>
                </p:oleObj>
              </mc:Choice>
              <mc:Fallback>
                <p:oleObj name="Document" r:id="rId3" imgW="3865245" imgH="1402080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939" y="836627"/>
                        <a:ext cx="6096000" cy="22258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>
            <a:spLocks noChangeAspect="1"/>
          </p:cNvSpPr>
          <p:nvPr/>
        </p:nvSpPr>
        <p:spPr>
          <a:xfrm>
            <a:off x="571500" y="2571750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教材母题变式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用配方法解方程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-x-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694886" y="3228757"/>
          <a:ext cx="6096000" cy="636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Document" r:id="rId5" imgW="3836035" imgH="401320" progId="Word.Document.12">
                  <p:embed/>
                </p:oleObj>
              </mc:Choice>
              <mc:Fallback>
                <p:oleObj name="Document" r:id="rId5" imgW="3836035" imgH="401320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86" y="3228757"/>
                        <a:ext cx="6096000" cy="6366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>
            <a:spLocks noChangeAspect="1"/>
          </p:cNvSpPr>
          <p:nvPr/>
        </p:nvSpPr>
        <p:spPr>
          <a:xfrm>
            <a:off x="571500" y="3849931"/>
            <a:ext cx="1731884" cy="3831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679939" y="4213346"/>
          <a:ext cx="6096000" cy="636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Document" r:id="rId7" imgW="3836035" imgH="401320" progId="Word.Document.12">
                  <p:embed/>
                </p:oleObj>
              </mc:Choice>
              <mc:Fallback>
                <p:oleObj name="Document" r:id="rId7" imgW="3836035" imgH="401320" progId="Word.Document.12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939" y="4213346"/>
                        <a:ext cx="6096000" cy="6366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5482477" y="1140162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418584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配方法的简单应用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配成完全平方式应加上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A.14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±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D.0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用配方法证明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无论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为何实数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代数式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的值恒小于零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285750" y="3274247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证明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-x</a:t>
            </a:r>
            <a:r>
              <a:rPr lang="en-US" altLang="zh-CN" sz="17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3  )</a:t>
            </a:r>
            <a:r>
              <a:rPr lang="en-US" altLang="zh-CN" sz="17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3  )</a:t>
            </a:r>
            <a:r>
              <a:rPr lang="en-US" altLang="zh-CN" sz="17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dirty="0">
                <a:solidFill>
                  <a:srgbClr val="FF00FF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≥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3  )</a:t>
            </a:r>
            <a:r>
              <a:rPr lang="en-US" altLang="zh-CN" sz="17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dirty="0">
                <a:solidFill>
                  <a:srgbClr val="FF00FF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≤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即无论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为何实数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代数式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-x</a:t>
            </a:r>
            <a:r>
              <a:rPr lang="en-US" altLang="zh-CN" sz="17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的值恒小于零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547798" y="1798759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882819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不论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为何实数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总是正数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总是负数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可以是零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可以是正数也可以是负数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154191" y="1882819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302434" y="802044"/>
          <a:ext cx="6096000" cy="4130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Document" r:id="rId3" imgW="3865245" imgH="2600960" progId="Word.Document.12">
                  <p:embed/>
                </p:oleObj>
              </mc:Choice>
              <mc:Fallback>
                <p:oleObj name="Document" r:id="rId3" imgW="3865245" imgH="260096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2434" y="802044"/>
                        <a:ext cx="6096000" cy="41308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>
            <a:spLocks noChangeAspect="1"/>
          </p:cNvSpPr>
          <p:nvPr/>
        </p:nvSpPr>
        <p:spPr>
          <a:xfrm>
            <a:off x="1224769" y="3797148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两人都正确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嘉嘉正确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琪琪不正确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嘉嘉不正确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琪琪正确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两人都不正确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594194" y="1070533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418493" y="1110947"/>
          <a:ext cx="6096000" cy="2225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Document" r:id="rId3" imgW="3865245" imgH="1402080" progId="Word.Document.12">
                  <p:embed/>
                </p:oleObj>
              </mc:Choice>
              <mc:Fallback>
                <p:oleObj name="Document" r:id="rId3" imgW="3865245" imgH="140208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8493" y="1110947"/>
                        <a:ext cx="6096000" cy="22258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>
            <a:spLocks noChangeAspect="1"/>
          </p:cNvSpPr>
          <p:nvPr/>
        </p:nvSpPr>
        <p:spPr>
          <a:xfrm>
            <a:off x="1319725" y="3336788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已知关于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的多项式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+mx+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的最大值为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.±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.±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.±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.±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489282" y="1517220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5" name="矩形 4"/>
          <p:cNvSpPr/>
          <p:nvPr/>
        </p:nvSpPr>
        <p:spPr>
          <a:xfrm>
            <a:off x="6565318" y="3402541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322354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的代数式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m=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代数式为完全平方式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在实数范围内定义一种新运算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1700" dirty="0">
                <a:solidFill>
                  <a:srgbClr val="000000"/>
                </a:solidFill>
                <a:latin typeface="NEU-BZ-S92"/>
                <a:ea typeface="NEU-BZ-S92"/>
                <a:cs typeface="Times New Roman" panose="02020603050405020304" pitchFamily="18" charset="0"/>
              </a:rPr>
              <a:t>※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其规则为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 err="1">
                <a:solidFill>
                  <a:srgbClr val="000000"/>
                </a:solidFill>
                <a:latin typeface="NEU-BZ-S92"/>
                <a:ea typeface="NEU-BZ-S92"/>
                <a:cs typeface="Times New Roman" panose="02020603050405020304" pitchFamily="18" charset="0"/>
              </a:rPr>
              <a:t>※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=a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根据这个规则求方程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1  )</a:t>
            </a:r>
            <a:r>
              <a:rPr lang="en-US" altLang="zh-CN" sz="1700" dirty="0">
                <a:solidFill>
                  <a:srgbClr val="000000"/>
                </a:solidFill>
                <a:latin typeface="NEU-BZ-S92"/>
                <a:ea typeface="NEU-BZ-S92"/>
                <a:cs typeface="Times New Roman" panose="02020603050405020304" pitchFamily="18" charset="0"/>
              </a:rPr>
              <a:t>※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的解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437271" y="2862182"/>
          <a:ext cx="6096000" cy="1270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Document" r:id="rId3" imgW="3865245" imgH="800735" progId="Word.Document.12">
                  <p:embed/>
                </p:oleObj>
              </mc:Choice>
              <mc:Fallback>
                <p:oleObj name="Document" r:id="rId3" imgW="3865245" imgH="800735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271" y="2862182"/>
                        <a:ext cx="6096000" cy="12708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4853947" y="1385749"/>
            <a:ext cx="726299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5" name="直接连接符 4"/>
          <p:cNvCxnSpPr/>
          <p:nvPr/>
        </p:nvCxnSpPr>
        <p:spPr>
          <a:xfrm>
            <a:off x="4853947" y="1633433"/>
            <a:ext cx="7262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881449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用配方法解方程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416169" y="2454171"/>
          <a:ext cx="6096000" cy="636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Document" r:id="rId3" imgW="3836035" imgH="401320" progId="Word.Document.12">
                  <p:embed/>
                </p:oleObj>
              </mc:Choice>
              <mc:Fallback>
                <p:oleObj name="Document" r:id="rId3" imgW="3836035" imgH="401320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169" y="2454171"/>
                        <a:ext cx="6096000" cy="6366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416169" y="3606653"/>
          <a:ext cx="6096000" cy="636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Document" r:id="rId5" imgW="3836035" imgH="401320" progId="Word.Document.12">
                  <p:embed/>
                </p:oleObj>
              </mc:Choice>
              <mc:Fallback>
                <p:oleObj name="Document" r:id="rId5" imgW="3836035" imgH="401320" progId="Word.Documen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169" y="3606653"/>
                        <a:ext cx="6096000" cy="6366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245</Words>
  <Application>Microsoft Office PowerPoint</Application>
  <PresentationFormat>全屏显示(16:9)</PresentationFormat>
  <Paragraphs>43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7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文档</vt:lpstr>
      <vt:lpstr>Document</vt:lpstr>
      <vt:lpstr>用配方法求解一元二次方程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2019-05-05T03:44:00Z</dcterms:created>
  <dcterms:modified xsi:type="dcterms:W3CDTF">2023-01-16T14:50:20Z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DA581B6312F44670BF07A1207B82DEEA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