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9" r:id="rId2"/>
    <p:sldId id="370" r:id="rId3"/>
    <p:sldId id="417" r:id="rId4"/>
    <p:sldId id="435" r:id="rId5"/>
    <p:sldId id="450" r:id="rId6"/>
    <p:sldId id="440" r:id="rId7"/>
    <p:sldId id="436" r:id="rId8"/>
    <p:sldId id="382" r:id="rId9"/>
    <p:sldId id="438" r:id="rId10"/>
    <p:sldId id="437" r:id="rId11"/>
    <p:sldId id="451" r:id="rId12"/>
    <p:sldId id="449" r:id="rId13"/>
    <p:sldId id="463" r:id="rId14"/>
    <p:sldId id="464" r:id="rId15"/>
    <p:sldId id="452" r:id="rId16"/>
    <p:sldId id="453" r:id="rId17"/>
    <p:sldId id="454" r:id="rId18"/>
    <p:sldId id="467" r:id="rId19"/>
    <p:sldId id="468" r:id="rId20"/>
    <p:sldId id="465" r:id="rId21"/>
    <p:sldId id="466" r:id="rId22"/>
    <p:sldId id="470" r:id="rId23"/>
    <p:sldId id="469" r:id="rId24"/>
  </p:sldIdLst>
  <p:sldSz cx="9144000" cy="5143500" type="screen16x9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3">
          <p15:clr>
            <a:srgbClr val="A4A3A4"/>
          </p15:clr>
        </p15:guide>
        <p15:guide id="2" pos="26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494"/>
    <a:srgbClr val="FF0000"/>
    <a:srgbClr val="CC3300"/>
    <a:srgbClr val="969696"/>
    <a:srgbClr val="FFFFFF"/>
    <a:srgbClr val="C0C0C0"/>
    <a:srgbClr val="DDDDDD"/>
    <a:srgbClr val="70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2" autoAdjust="0"/>
    <p:restoredTop sz="92724" autoAdjust="0"/>
  </p:normalViewPr>
  <p:slideViewPr>
    <p:cSldViewPr>
      <p:cViewPr>
        <p:scale>
          <a:sx n="100" d="100"/>
          <a:sy n="100" d="100"/>
        </p:scale>
        <p:origin x="-336" y="-774"/>
      </p:cViewPr>
      <p:guideLst>
        <p:guide orient="horz" pos="1723"/>
        <p:guide pos="26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页眉占位符 870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87043" name="日期占位符 8704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>
                <a:cs typeface="+mn-ea"/>
              </a:defRPr>
            </a:lvl1pPr>
          </a:lstStyle>
          <a:p>
            <a:fld id="{BB962C8B-B14F-4D97-AF65-F5344CB8AC3E}" type="datetimeFigureOut">
              <a:rPr lang="zh-CN" altLang="en-US"/>
              <a:t>2023-01-16</a:t>
            </a:fld>
            <a:endParaRPr lang="zh-CN" altLang="en-US">
              <a:cs typeface="+mn-cs"/>
            </a:endParaRPr>
          </a:p>
        </p:txBody>
      </p:sp>
      <p:sp>
        <p:nvSpPr>
          <p:cNvPr id="87044" name="页脚占位符 8704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endParaRPr lang="en-US" altLang="zh-CN"/>
          </a:p>
        </p:txBody>
      </p:sp>
      <p:sp>
        <p:nvSpPr>
          <p:cNvPr id="87045" name="灯片编号占位符 8704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5B11896-302F-45BE-B800-A25E9ADC3263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20650" y="814388"/>
            <a:ext cx="6315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3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4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5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2C77AF99-FEB2-43A8-B306-3C4C77E6ACA4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lvl="1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lvl="2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lvl="3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lvl="4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lvl="5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7AF99-FEB2-43A8-B306-3C4C77E6ACA4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969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969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fld id="{7C7FED72-BF4F-4B36-B1BD-AE46955F95D2}" type="slidenum">
              <a:rPr lang="zh-CN" altLang="en-US"/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34818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48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fld id="{F83EDE3B-E76D-473D-97AD-FC1CC70739E6}" type="slidenum">
              <a:rPr lang="zh-CN" altLang="en-US">
                <a:ea typeface="Adobe 黑体 Std R" pitchFamily="34" charset="-122"/>
              </a:rPr>
              <a:t>23</a:t>
            </a:fld>
            <a:endParaRPr lang="en-US" altLang="zh-CN">
              <a:ea typeface="Adobe 黑体 Std R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AEF44-7BE9-428A-A624-BFE096CE1D1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E6561-3FD0-4865-AB53-95F0664416F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293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25F6B-05CF-4271-AC7B-F96F2DD9059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CCD5A-B699-4262-BC27-955BDD4384A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1B52B-D6F7-4D1F-A446-09DDA5A5C50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DF74C-19E4-4482-9899-FDA6B56372F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727667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175510"/>
            <a:ext cx="3526380" cy="532571"/>
          </a:xfrm>
        </p:spPr>
        <p:txBody>
          <a:bodyPr anchor="ctr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1753791"/>
            <a:ext cx="3526380" cy="28394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3" y="1175510"/>
            <a:ext cx="3526381" cy="532571"/>
          </a:xfrm>
        </p:spPr>
        <p:txBody>
          <a:bodyPr rtlCol="0" anchor="ctr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3" y="1768095"/>
            <a:ext cx="3526381" cy="282516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E487C-0639-4C66-975C-930A4920D65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FBF7C-6B84-4E46-80BC-BE246DD53FE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44970-9DEA-4742-A53E-89E7D55091D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1BEB7-2DD6-4D89-A537-1B99A3D3D7D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95638" cy="1200150"/>
          </a:xfrm>
        </p:spPr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1" y="342901"/>
            <a:ext cx="4477941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95638" cy="28586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187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1187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187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6B5D2-9CAF-4CD7-B294-8C747816EAB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1878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11878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8788" name="日期占位符 118787"/>
          <p:cNvSpPr>
            <a:spLocks noGrp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 noProof="1" dirty="0">
                <a:cs typeface="+mn-ea"/>
              </a:defRPr>
            </a:lvl1pPr>
          </a:lstStyle>
          <a:p>
            <a:fld id="{BB962C8B-B14F-4D97-AF65-F5344CB8AC3E}" type="datetimeFigureOut">
              <a:rPr lang="zh-CN" altLang="en-US"/>
              <a:t>2023-01-16</a:t>
            </a:fld>
            <a:endParaRPr lang="zh-CN" altLang="en-US">
              <a:cs typeface="+mn-cs"/>
            </a:endParaRPr>
          </a:p>
        </p:txBody>
      </p:sp>
      <p:sp>
        <p:nvSpPr>
          <p:cNvPr id="118789" name="页脚占位符 118788"/>
          <p:cNvSpPr>
            <a:spLocks noGrp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18790" name="灯片编号占位符 118789"/>
          <p:cNvSpPr>
            <a:spLocks noGrp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54165AC-74FC-47AF-9B8A-EDC0EEC9F3D2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2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9.e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8.emf"/><Relationship Id="rId4" Type="http://schemas.openxmlformats.org/officeDocument/2006/relationships/image" Target="../media/image15.e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-23668" y="1491630"/>
            <a:ext cx="91676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zh-CN" altLang="en-US" sz="40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树状图或表格求概率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70340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 概率的进一步认识</a:t>
            </a:r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0" y="4894660"/>
            <a:ext cx="9144000" cy="248840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47" name="MH_Text_1"/>
          <p:cNvSpPr>
            <a:spLocks noChangeArrowheads="1"/>
          </p:cNvSpPr>
          <p:nvPr/>
        </p:nvSpPr>
        <p:spPr bwMode="auto">
          <a:xfrm>
            <a:off x="723900" y="3365028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248" name="MH_SubTitle_1"/>
          <p:cNvSpPr>
            <a:spLocks noChangeArrowheads="1"/>
          </p:cNvSpPr>
          <p:nvPr/>
        </p:nvSpPr>
        <p:spPr bwMode="auto">
          <a:xfrm>
            <a:off x="722314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10249" name="MH_Other_1"/>
          <p:cNvSpPr>
            <a:spLocks noChangeArrowheads="1"/>
          </p:cNvSpPr>
          <p:nvPr/>
        </p:nvSpPr>
        <p:spPr bwMode="auto">
          <a:xfrm>
            <a:off x="2149476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0" name="MH_Text_2"/>
          <p:cNvSpPr>
            <a:spLocks noChangeArrowheads="1"/>
          </p:cNvSpPr>
          <p:nvPr/>
        </p:nvSpPr>
        <p:spPr bwMode="auto">
          <a:xfrm>
            <a:off x="2711450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251" name="MH_SubTitle_2"/>
          <p:cNvSpPr>
            <a:spLocks noChangeArrowheads="1"/>
          </p:cNvSpPr>
          <p:nvPr/>
        </p:nvSpPr>
        <p:spPr bwMode="auto">
          <a:xfrm>
            <a:off x="2711450" y="3568625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10252" name="MH_Other_2"/>
          <p:cNvSpPr>
            <a:spLocks noChangeArrowheads="1"/>
          </p:cNvSpPr>
          <p:nvPr/>
        </p:nvSpPr>
        <p:spPr bwMode="auto">
          <a:xfrm>
            <a:off x="2746376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3" name="MH_Other_3"/>
          <p:cNvSpPr>
            <a:spLocks noChangeArrowheads="1"/>
          </p:cNvSpPr>
          <p:nvPr/>
        </p:nvSpPr>
        <p:spPr bwMode="auto">
          <a:xfrm>
            <a:off x="4179889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4" name="MH_Text_3"/>
          <p:cNvSpPr>
            <a:spLocks noChangeArrowheads="1"/>
          </p:cNvSpPr>
          <p:nvPr/>
        </p:nvSpPr>
        <p:spPr bwMode="auto">
          <a:xfrm>
            <a:off x="4719639" y="3363838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255" name="MH_SubTitle_3"/>
          <p:cNvSpPr>
            <a:spLocks noChangeArrowheads="1"/>
          </p:cNvSpPr>
          <p:nvPr/>
        </p:nvSpPr>
        <p:spPr bwMode="auto">
          <a:xfrm>
            <a:off x="4719639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10256" name="MH_Other_4"/>
          <p:cNvSpPr>
            <a:spLocks noChangeArrowheads="1"/>
          </p:cNvSpPr>
          <p:nvPr/>
        </p:nvSpPr>
        <p:spPr bwMode="auto">
          <a:xfrm>
            <a:off x="4776788" y="3694831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7" name="MH_Other_5"/>
          <p:cNvSpPr>
            <a:spLocks noChangeArrowheads="1"/>
          </p:cNvSpPr>
          <p:nvPr/>
        </p:nvSpPr>
        <p:spPr bwMode="auto">
          <a:xfrm>
            <a:off x="6178551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8" name="MH_Text_4"/>
          <p:cNvSpPr>
            <a:spLocks noChangeArrowheads="1"/>
          </p:cNvSpPr>
          <p:nvPr/>
        </p:nvSpPr>
        <p:spPr bwMode="auto">
          <a:xfrm>
            <a:off x="6727825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259" name="MH_SubTitle_4"/>
          <p:cNvSpPr>
            <a:spLocks noChangeArrowheads="1"/>
          </p:cNvSpPr>
          <p:nvPr/>
        </p:nvSpPr>
        <p:spPr bwMode="auto">
          <a:xfrm>
            <a:off x="6727826" y="3568625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0260" name="MH_Other_6"/>
          <p:cNvSpPr>
            <a:spLocks noChangeArrowheads="1"/>
          </p:cNvSpPr>
          <p:nvPr/>
        </p:nvSpPr>
        <p:spPr bwMode="auto">
          <a:xfrm>
            <a:off x="6777039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0261" name="MH_Other_7"/>
          <p:cNvGrpSpPr/>
          <p:nvPr/>
        </p:nvGrpSpPr>
        <p:grpSpPr bwMode="auto">
          <a:xfrm>
            <a:off x="2085975" y="3661494"/>
            <a:ext cx="890588" cy="200025"/>
            <a:chOff x="0" y="0"/>
            <a:chExt cx="561" cy="169"/>
          </a:xfrm>
        </p:grpSpPr>
        <p:pic>
          <p:nvPicPr>
            <p:cNvPr id="10262" name="MH_Other_7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3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264" name="MH_Other_8"/>
          <p:cNvSpPr>
            <a:spLocks noChangeArrowheads="1"/>
          </p:cNvSpPr>
          <p:nvPr/>
        </p:nvSpPr>
        <p:spPr bwMode="auto">
          <a:xfrm>
            <a:off x="2184401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0265" name="MH_Other_9"/>
          <p:cNvGrpSpPr/>
          <p:nvPr/>
        </p:nvGrpSpPr>
        <p:grpSpPr bwMode="auto">
          <a:xfrm>
            <a:off x="4116388" y="3661494"/>
            <a:ext cx="889000" cy="200025"/>
            <a:chOff x="0" y="0"/>
            <a:chExt cx="560" cy="169"/>
          </a:xfrm>
        </p:grpSpPr>
        <p:pic>
          <p:nvPicPr>
            <p:cNvPr id="10266" name="MH_Other_9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7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268" name="MH_Other_10"/>
          <p:cNvSpPr>
            <a:spLocks noChangeArrowheads="1"/>
          </p:cNvSpPr>
          <p:nvPr/>
        </p:nvSpPr>
        <p:spPr bwMode="auto">
          <a:xfrm>
            <a:off x="4214814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10269" name="MH_Other_11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050" y="3661494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0" name="Text Box 31"/>
          <p:cNvSpPr txBox="1">
            <a:spLocks noChangeArrowheads="1"/>
          </p:cNvSpPr>
          <p:nvPr/>
        </p:nvSpPr>
        <p:spPr bwMode="auto">
          <a:xfrm>
            <a:off x="6226176" y="3737694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71" name="MH_Other_12"/>
          <p:cNvSpPr>
            <a:spLocks noChangeArrowheads="1"/>
          </p:cNvSpPr>
          <p:nvPr/>
        </p:nvSpPr>
        <p:spPr bwMode="auto">
          <a:xfrm>
            <a:off x="6213476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73" name="Rectangle 5"/>
          <p:cNvSpPr>
            <a:spLocks noChangeArrowheads="1"/>
          </p:cNvSpPr>
          <p:nvPr/>
        </p:nvSpPr>
        <p:spPr bwMode="auto">
          <a:xfrm>
            <a:off x="4003763" y="2671671"/>
            <a:ext cx="11128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第</a:t>
            </a:r>
            <a:r>
              <a:rPr lang="en-US" altLang="zh-CN" sz="2000" dirty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课时</a:t>
            </a:r>
            <a:endParaRPr lang="zh-CN" altLang="en-US" sz="20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176" y="4371950"/>
            <a:ext cx="914082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126056"/>
          <p:cNvSpPr txBox="1">
            <a:spLocks noChangeArrowheads="1"/>
          </p:cNvSpPr>
          <p:nvPr/>
        </p:nvSpPr>
        <p:spPr bwMode="auto">
          <a:xfrm>
            <a:off x="323851" y="845344"/>
            <a:ext cx="7777163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解法二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将可能出现的结果列表如下：</a:t>
            </a:r>
          </a:p>
        </p:txBody>
      </p:sp>
      <p:graphicFrame>
        <p:nvGraphicFramePr>
          <p:cNvPr id="126151" name="表格 126150"/>
          <p:cNvGraphicFramePr/>
          <p:nvPr/>
        </p:nvGraphicFramePr>
        <p:xfrm>
          <a:off x="539750" y="1601391"/>
          <a:ext cx="7632700" cy="1348979"/>
        </p:xfrm>
        <a:graphic>
          <a:graphicData uri="http://schemas.openxmlformats.org/drawingml/2006/table">
            <a:tbl>
              <a:tblPr/>
              <a:tblGrid>
                <a:gridCol w="2233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7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1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587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20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6" marB="3429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2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黑色</a:t>
                      </a:r>
                    </a:p>
                  </a:txBody>
                  <a:tcPr marT="34296" marB="3429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2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白色</a:t>
                      </a:r>
                    </a:p>
                  </a:txBody>
                  <a:tcPr marT="34296" marB="3429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55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白色</a:t>
                      </a:r>
                    </a:p>
                  </a:txBody>
                  <a:tcPr marT="34296" marB="3429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（白，黑）</a:t>
                      </a:r>
                    </a:p>
                  </a:txBody>
                  <a:tcPr marT="34296" marB="3429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500" dirty="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（白，白）</a:t>
                      </a:r>
                    </a:p>
                  </a:txBody>
                  <a:tcPr marT="34296" marB="3429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55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红色</a:t>
                      </a:r>
                    </a:p>
                  </a:txBody>
                  <a:tcPr marT="34296" marB="3429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（红，黑）</a:t>
                      </a:r>
                    </a:p>
                  </a:txBody>
                  <a:tcPr marT="34296" marB="3429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（红，白）</a:t>
                      </a:r>
                    </a:p>
                  </a:txBody>
                  <a:tcPr marT="34296" marB="3429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6152" name="直接连接符 126151"/>
          <p:cNvSpPr>
            <a:spLocks noChangeShapeType="1"/>
          </p:cNvSpPr>
          <p:nvPr/>
        </p:nvSpPr>
        <p:spPr bwMode="auto">
          <a:xfrm>
            <a:off x="539751" y="1633538"/>
            <a:ext cx="2232025" cy="485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6153" name="文本框 126152"/>
          <p:cNvSpPr txBox="1">
            <a:spLocks noChangeArrowheads="1"/>
          </p:cNvSpPr>
          <p:nvPr/>
        </p:nvSpPr>
        <p:spPr bwMode="auto">
          <a:xfrm>
            <a:off x="755650" y="1795463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上衣</a:t>
            </a:r>
          </a:p>
        </p:txBody>
      </p:sp>
      <p:sp>
        <p:nvSpPr>
          <p:cNvPr id="126154" name="文本框 126153"/>
          <p:cNvSpPr txBox="1">
            <a:spLocks noChangeArrowheads="1"/>
          </p:cNvSpPr>
          <p:nvPr/>
        </p:nvSpPr>
        <p:spPr bwMode="auto">
          <a:xfrm>
            <a:off x="1979613" y="1687117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裤子</a:t>
            </a:r>
          </a:p>
        </p:txBody>
      </p:sp>
      <p:sp>
        <p:nvSpPr>
          <p:cNvPr id="126155" name="文本框 126154"/>
          <p:cNvSpPr txBox="1">
            <a:spLocks noChangeArrowheads="1"/>
          </p:cNvSpPr>
          <p:nvPr/>
        </p:nvSpPr>
        <p:spPr bwMode="auto">
          <a:xfrm>
            <a:off x="395289" y="3165873"/>
            <a:ext cx="83534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       由图中可知共有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种等可能结果，而白衣、黑裤只有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种可能，概率为     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26156" name="对象 126155"/>
          <p:cNvGraphicFramePr/>
          <p:nvPr/>
        </p:nvGraphicFramePr>
        <p:xfrm>
          <a:off x="2411414" y="3651648"/>
          <a:ext cx="282575" cy="5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r:id="rId3" imgW="203200" imgH="520700" progId="Equation.3">
                  <p:embed/>
                </p:oleObj>
              </mc:Choice>
              <mc:Fallback>
                <p:oleObj r:id="rId3" imgW="203200" imgH="520700" progId="Equation.3">
                  <p:embed/>
                  <p:pic>
                    <p:nvPicPr>
                      <p:cNvPr id="0" name="对象 12615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4" y="3651648"/>
                        <a:ext cx="282575" cy="540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153" grpId="0"/>
      <p:bldP spid="126154" grpId="0"/>
      <p:bldP spid="1261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68966"/>
          <p:cNvSpPr>
            <a:spLocks noChangeArrowheads="1"/>
          </p:cNvSpPr>
          <p:nvPr/>
        </p:nvSpPr>
        <p:spPr bwMode="auto">
          <a:xfrm>
            <a:off x="323851" y="347395"/>
            <a:ext cx="85693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>
                <a:ea typeface="黑体" panose="02010609060101010101" pitchFamily="49" charset="-122"/>
              </a:rPr>
              <a:t>小可、子宣、欣怡三人在一起做游戏时，需要确定做游戏的先后顺序，她们约定用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400">
                <a:ea typeface="黑体" panose="02010609060101010101" pitchFamily="49" charset="-122"/>
              </a:rPr>
              <a:t>石头、剪刀、布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400">
                <a:ea typeface="黑体" panose="02010609060101010101" pitchFamily="49" charset="-122"/>
              </a:rPr>
              <a:t>的方式确定，那么在一个回合中，三个人都出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400">
                <a:ea typeface="黑体" panose="02010609060101010101" pitchFamily="49" charset="-122"/>
              </a:rPr>
              <a:t>石头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400">
                <a:ea typeface="黑体" panose="02010609060101010101" pitchFamily="49" charset="-122"/>
              </a:rPr>
              <a:t>的概率是多少？</a:t>
            </a:r>
          </a:p>
        </p:txBody>
      </p:sp>
      <p:sp>
        <p:nvSpPr>
          <p:cNvPr id="168968" name="文本框 168967"/>
          <p:cNvSpPr txBox="1">
            <a:spLocks noChangeArrowheads="1"/>
          </p:cNvSpPr>
          <p:nvPr/>
        </p:nvSpPr>
        <p:spPr bwMode="auto">
          <a:xfrm>
            <a:off x="395288" y="2031206"/>
            <a:ext cx="60324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解：</a:t>
            </a:r>
            <a:r>
              <a:rPr lang="zh-CN" altLang="en-US" sz="2400">
                <a:ea typeface="黑体" panose="02010609060101010101" pitchFamily="49" charset="-122"/>
              </a:rPr>
              <a:t>用树状图分析所有可能的结果，如图：</a:t>
            </a:r>
          </a:p>
        </p:txBody>
      </p:sp>
      <p:sp>
        <p:nvSpPr>
          <p:cNvPr id="168981" name="文本框 168980"/>
          <p:cNvSpPr txBox="1">
            <a:spLocks noChangeArrowheads="1"/>
          </p:cNvSpPr>
          <p:nvPr/>
        </p:nvSpPr>
        <p:spPr bwMode="auto">
          <a:xfrm>
            <a:off x="4156075" y="2514600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开始</a:t>
            </a:r>
          </a:p>
        </p:txBody>
      </p:sp>
      <p:sp>
        <p:nvSpPr>
          <p:cNvPr id="168982" name="直接连接符 168981"/>
          <p:cNvSpPr>
            <a:spLocks noChangeShapeType="1"/>
          </p:cNvSpPr>
          <p:nvPr/>
        </p:nvSpPr>
        <p:spPr bwMode="auto">
          <a:xfrm flipH="1">
            <a:off x="2022475" y="2921794"/>
            <a:ext cx="2376488" cy="27027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68983" name="文本框 168982"/>
          <p:cNvSpPr txBox="1">
            <a:spLocks noChangeArrowheads="1"/>
          </p:cNvSpPr>
          <p:nvPr/>
        </p:nvSpPr>
        <p:spPr bwMode="auto">
          <a:xfrm>
            <a:off x="1419225" y="3270647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石头</a:t>
            </a:r>
          </a:p>
        </p:txBody>
      </p:sp>
      <p:sp>
        <p:nvSpPr>
          <p:cNvPr id="168984" name="直接连接符 168983"/>
          <p:cNvSpPr>
            <a:spLocks noChangeShapeType="1"/>
          </p:cNvSpPr>
          <p:nvPr/>
        </p:nvSpPr>
        <p:spPr bwMode="auto">
          <a:xfrm flipH="1">
            <a:off x="4516438" y="2946797"/>
            <a:ext cx="0" cy="323850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68985" name="文本框 168984"/>
          <p:cNvSpPr txBox="1">
            <a:spLocks noChangeArrowheads="1"/>
          </p:cNvSpPr>
          <p:nvPr/>
        </p:nvSpPr>
        <p:spPr bwMode="auto">
          <a:xfrm>
            <a:off x="4113213" y="3242072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剪刀</a:t>
            </a:r>
          </a:p>
        </p:txBody>
      </p:sp>
      <p:sp>
        <p:nvSpPr>
          <p:cNvPr id="168986" name="直接连接符 168985"/>
          <p:cNvSpPr>
            <a:spLocks noChangeShapeType="1"/>
          </p:cNvSpPr>
          <p:nvPr/>
        </p:nvSpPr>
        <p:spPr bwMode="auto">
          <a:xfrm>
            <a:off x="4730750" y="2947988"/>
            <a:ext cx="2808288" cy="323850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68987" name="文本框 168986"/>
          <p:cNvSpPr txBox="1">
            <a:spLocks noChangeArrowheads="1"/>
          </p:cNvSpPr>
          <p:nvPr/>
        </p:nvSpPr>
        <p:spPr bwMode="auto">
          <a:xfrm>
            <a:off x="7467600" y="3271837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布</a:t>
            </a:r>
          </a:p>
        </p:txBody>
      </p:sp>
      <p:sp>
        <p:nvSpPr>
          <p:cNvPr id="168988" name="直接连接符 168987"/>
          <p:cNvSpPr>
            <a:spLocks noChangeShapeType="1"/>
          </p:cNvSpPr>
          <p:nvPr/>
        </p:nvSpPr>
        <p:spPr bwMode="auto">
          <a:xfrm flipH="1">
            <a:off x="582613" y="3624263"/>
            <a:ext cx="1079500" cy="54054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68989" name="文本框 168988"/>
          <p:cNvSpPr txBox="1">
            <a:spLocks noChangeArrowheads="1"/>
          </p:cNvSpPr>
          <p:nvPr/>
        </p:nvSpPr>
        <p:spPr bwMode="auto">
          <a:xfrm>
            <a:off x="231775" y="4250532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石头</a:t>
            </a:r>
          </a:p>
        </p:txBody>
      </p:sp>
      <p:sp>
        <p:nvSpPr>
          <p:cNvPr id="168990" name="直接连接符 168989"/>
          <p:cNvSpPr>
            <a:spLocks noChangeShapeType="1"/>
          </p:cNvSpPr>
          <p:nvPr/>
        </p:nvSpPr>
        <p:spPr bwMode="auto">
          <a:xfrm flipH="1">
            <a:off x="1735138" y="3677841"/>
            <a:ext cx="0" cy="539353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68991" name="文本框 168990"/>
          <p:cNvSpPr txBox="1">
            <a:spLocks noChangeArrowheads="1"/>
          </p:cNvSpPr>
          <p:nvPr/>
        </p:nvSpPr>
        <p:spPr bwMode="auto">
          <a:xfrm>
            <a:off x="1382713" y="4250532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剪刀</a:t>
            </a:r>
          </a:p>
        </p:txBody>
      </p:sp>
      <p:sp>
        <p:nvSpPr>
          <p:cNvPr id="168992" name="直接连接符 168991"/>
          <p:cNvSpPr>
            <a:spLocks noChangeShapeType="1"/>
          </p:cNvSpPr>
          <p:nvPr/>
        </p:nvSpPr>
        <p:spPr bwMode="auto">
          <a:xfrm>
            <a:off x="1924050" y="3650456"/>
            <a:ext cx="863600" cy="539354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68993" name="文本框 168992"/>
          <p:cNvSpPr txBox="1">
            <a:spLocks noChangeArrowheads="1"/>
          </p:cNvSpPr>
          <p:nvPr/>
        </p:nvSpPr>
        <p:spPr bwMode="auto">
          <a:xfrm>
            <a:off x="2622550" y="4218385"/>
            <a:ext cx="4411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布</a:t>
            </a:r>
          </a:p>
        </p:txBody>
      </p:sp>
      <p:sp>
        <p:nvSpPr>
          <p:cNvPr id="168994" name="直接连接符 168993"/>
          <p:cNvSpPr>
            <a:spLocks noChangeShapeType="1"/>
          </p:cNvSpPr>
          <p:nvPr/>
        </p:nvSpPr>
        <p:spPr bwMode="auto">
          <a:xfrm flipH="1">
            <a:off x="3421063" y="3627835"/>
            <a:ext cx="1079500" cy="540544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68995" name="文本框 168994"/>
          <p:cNvSpPr txBox="1">
            <a:spLocks noChangeArrowheads="1"/>
          </p:cNvSpPr>
          <p:nvPr/>
        </p:nvSpPr>
        <p:spPr bwMode="auto">
          <a:xfrm>
            <a:off x="3097213" y="4229101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石头</a:t>
            </a:r>
          </a:p>
        </p:txBody>
      </p:sp>
      <p:sp>
        <p:nvSpPr>
          <p:cNvPr id="168996" name="直接连接符 168995"/>
          <p:cNvSpPr>
            <a:spLocks noChangeShapeType="1"/>
          </p:cNvSpPr>
          <p:nvPr/>
        </p:nvSpPr>
        <p:spPr bwMode="auto">
          <a:xfrm flipH="1">
            <a:off x="4573589" y="3639741"/>
            <a:ext cx="1587" cy="539353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68997" name="文本框 168996"/>
          <p:cNvSpPr txBox="1">
            <a:spLocks noChangeArrowheads="1"/>
          </p:cNvSpPr>
          <p:nvPr/>
        </p:nvSpPr>
        <p:spPr bwMode="auto">
          <a:xfrm>
            <a:off x="4248150" y="4229101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剪刀</a:t>
            </a:r>
          </a:p>
        </p:txBody>
      </p:sp>
      <p:sp>
        <p:nvSpPr>
          <p:cNvPr id="168998" name="直接连接符 168997"/>
          <p:cNvSpPr>
            <a:spLocks noChangeShapeType="1"/>
          </p:cNvSpPr>
          <p:nvPr/>
        </p:nvSpPr>
        <p:spPr bwMode="auto">
          <a:xfrm>
            <a:off x="4789488" y="3629025"/>
            <a:ext cx="863600" cy="539354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68999" name="文本框 168998"/>
          <p:cNvSpPr txBox="1">
            <a:spLocks noChangeArrowheads="1"/>
          </p:cNvSpPr>
          <p:nvPr/>
        </p:nvSpPr>
        <p:spPr bwMode="auto">
          <a:xfrm>
            <a:off x="5487988" y="4196954"/>
            <a:ext cx="4411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布</a:t>
            </a:r>
          </a:p>
        </p:txBody>
      </p:sp>
      <p:sp>
        <p:nvSpPr>
          <p:cNvPr id="169000" name="直接连接符 168999"/>
          <p:cNvSpPr>
            <a:spLocks noChangeShapeType="1"/>
          </p:cNvSpPr>
          <p:nvPr/>
        </p:nvSpPr>
        <p:spPr bwMode="auto">
          <a:xfrm flipH="1">
            <a:off x="6530975" y="3649266"/>
            <a:ext cx="1079500" cy="540544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69001" name="文本框 169000"/>
          <p:cNvSpPr txBox="1">
            <a:spLocks noChangeArrowheads="1"/>
          </p:cNvSpPr>
          <p:nvPr/>
        </p:nvSpPr>
        <p:spPr bwMode="auto">
          <a:xfrm>
            <a:off x="6207125" y="4250532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石头</a:t>
            </a:r>
          </a:p>
        </p:txBody>
      </p:sp>
      <p:sp>
        <p:nvSpPr>
          <p:cNvPr id="169002" name="直接连接符 169001"/>
          <p:cNvSpPr>
            <a:spLocks noChangeShapeType="1"/>
          </p:cNvSpPr>
          <p:nvPr/>
        </p:nvSpPr>
        <p:spPr bwMode="auto">
          <a:xfrm flipH="1">
            <a:off x="7683500" y="3661173"/>
            <a:ext cx="1588" cy="539353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69003" name="文本框 169002"/>
          <p:cNvSpPr txBox="1">
            <a:spLocks noChangeArrowheads="1"/>
          </p:cNvSpPr>
          <p:nvPr/>
        </p:nvSpPr>
        <p:spPr bwMode="auto">
          <a:xfrm>
            <a:off x="7358063" y="4250532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剪刀</a:t>
            </a:r>
          </a:p>
        </p:txBody>
      </p:sp>
      <p:sp>
        <p:nvSpPr>
          <p:cNvPr id="169004" name="直接连接符 169003"/>
          <p:cNvSpPr>
            <a:spLocks noChangeShapeType="1"/>
          </p:cNvSpPr>
          <p:nvPr/>
        </p:nvSpPr>
        <p:spPr bwMode="auto">
          <a:xfrm>
            <a:off x="7899400" y="3650456"/>
            <a:ext cx="863600" cy="539354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69005" name="文本框 169004"/>
          <p:cNvSpPr txBox="1">
            <a:spLocks noChangeArrowheads="1"/>
          </p:cNvSpPr>
          <p:nvPr/>
        </p:nvSpPr>
        <p:spPr bwMode="auto">
          <a:xfrm>
            <a:off x="8597900" y="4218385"/>
            <a:ext cx="4411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68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8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8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8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68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8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68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8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68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8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68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8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68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68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6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6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6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6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6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69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169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69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6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69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169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8" grpId="0"/>
      <p:bldP spid="168981" grpId="0"/>
      <p:bldP spid="168983" grpId="0"/>
      <p:bldP spid="168985" grpId="0"/>
      <p:bldP spid="168987" grpId="0"/>
      <p:bldP spid="168989" grpId="0"/>
      <p:bldP spid="168991" grpId="0"/>
      <p:bldP spid="168993" grpId="0"/>
      <p:bldP spid="168995" grpId="0"/>
      <p:bldP spid="168997" grpId="0"/>
      <p:bldP spid="168999" grpId="0"/>
      <p:bldP spid="169001" grpId="0"/>
      <p:bldP spid="169003" grpId="0"/>
      <p:bldP spid="1690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27" name="文本框 165926"/>
          <p:cNvSpPr txBox="1">
            <a:spLocks noChangeArrowheads="1"/>
          </p:cNvSpPr>
          <p:nvPr/>
        </p:nvSpPr>
        <p:spPr bwMode="auto">
          <a:xfrm>
            <a:off x="595313" y="806054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石头</a:t>
            </a:r>
          </a:p>
        </p:txBody>
      </p:sp>
      <p:sp>
        <p:nvSpPr>
          <p:cNvPr id="165928" name="文本框 165927"/>
          <p:cNvSpPr txBox="1">
            <a:spLocks noChangeArrowheads="1"/>
          </p:cNvSpPr>
          <p:nvPr/>
        </p:nvSpPr>
        <p:spPr bwMode="auto">
          <a:xfrm>
            <a:off x="1511300" y="806054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剪刀</a:t>
            </a:r>
          </a:p>
        </p:txBody>
      </p:sp>
      <p:sp>
        <p:nvSpPr>
          <p:cNvPr id="165929" name="文本框 165928"/>
          <p:cNvSpPr txBox="1">
            <a:spLocks noChangeArrowheads="1"/>
          </p:cNvSpPr>
          <p:nvPr/>
        </p:nvSpPr>
        <p:spPr bwMode="auto">
          <a:xfrm>
            <a:off x="2592388" y="806054"/>
            <a:ext cx="4411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布</a:t>
            </a:r>
          </a:p>
        </p:txBody>
      </p:sp>
      <p:sp>
        <p:nvSpPr>
          <p:cNvPr id="165930" name="文本框 165929"/>
          <p:cNvSpPr txBox="1">
            <a:spLocks noChangeArrowheads="1"/>
          </p:cNvSpPr>
          <p:nvPr/>
        </p:nvSpPr>
        <p:spPr bwMode="auto">
          <a:xfrm>
            <a:off x="3095625" y="806054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石头</a:t>
            </a:r>
          </a:p>
        </p:txBody>
      </p:sp>
      <p:sp>
        <p:nvSpPr>
          <p:cNvPr id="165931" name="文本框 165930"/>
          <p:cNvSpPr txBox="1">
            <a:spLocks noChangeArrowheads="1"/>
          </p:cNvSpPr>
          <p:nvPr/>
        </p:nvSpPr>
        <p:spPr bwMode="auto">
          <a:xfrm>
            <a:off x="4233863" y="806054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剪刀</a:t>
            </a:r>
          </a:p>
        </p:txBody>
      </p:sp>
      <p:sp>
        <p:nvSpPr>
          <p:cNvPr id="165932" name="文本框 165931"/>
          <p:cNvSpPr txBox="1">
            <a:spLocks noChangeArrowheads="1"/>
          </p:cNvSpPr>
          <p:nvPr/>
        </p:nvSpPr>
        <p:spPr bwMode="auto">
          <a:xfrm>
            <a:off x="5329238" y="806054"/>
            <a:ext cx="4411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布</a:t>
            </a:r>
          </a:p>
        </p:txBody>
      </p:sp>
      <p:sp>
        <p:nvSpPr>
          <p:cNvPr id="165933" name="文本框 165932"/>
          <p:cNvSpPr txBox="1">
            <a:spLocks noChangeArrowheads="1"/>
          </p:cNvSpPr>
          <p:nvPr/>
        </p:nvSpPr>
        <p:spPr bwMode="auto">
          <a:xfrm>
            <a:off x="6162675" y="806054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石头</a:t>
            </a:r>
          </a:p>
        </p:txBody>
      </p:sp>
      <p:sp>
        <p:nvSpPr>
          <p:cNvPr id="165934" name="文本框 165933"/>
          <p:cNvSpPr txBox="1">
            <a:spLocks noChangeArrowheads="1"/>
          </p:cNvSpPr>
          <p:nvPr/>
        </p:nvSpPr>
        <p:spPr bwMode="auto">
          <a:xfrm>
            <a:off x="7056438" y="806054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剪刀</a:t>
            </a:r>
          </a:p>
        </p:txBody>
      </p:sp>
      <p:sp>
        <p:nvSpPr>
          <p:cNvPr id="165935" name="文本框 165934"/>
          <p:cNvSpPr txBox="1">
            <a:spLocks noChangeArrowheads="1"/>
          </p:cNvSpPr>
          <p:nvPr/>
        </p:nvSpPr>
        <p:spPr bwMode="auto">
          <a:xfrm>
            <a:off x="8078788" y="816769"/>
            <a:ext cx="4411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布</a:t>
            </a:r>
          </a:p>
        </p:txBody>
      </p:sp>
      <p:sp>
        <p:nvSpPr>
          <p:cNvPr id="165936" name="直接连接符 165935"/>
          <p:cNvSpPr>
            <a:spLocks noChangeShapeType="1"/>
          </p:cNvSpPr>
          <p:nvPr/>
        </p:nvSpPr>
        <p:spPr bwMode="auto">
          <a:xfrm flipH="1">
            <a:off x="468314" y="1113235"/>
            <a:ext cx="288925" cy="4857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65937" name="文本框 165936"/>
          <p:cNvSpPr txBox="1">
            <a:spLocks noChangeArrowheads="1"/>
          </p:cNvSpPr>
          <p:nvPr/>
        </p:nvSpPr>
        <p:spPr bwMode="auto">
          <a:xfrm>
            <a:off x="142875" y="1635919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a typeface="黑体" panose="02010609060101010101" pitchFamily="49" charset="-122"/>
              </a:rPr>
              <a:t>石头</a:t>
            </a:r>
          </a:p>
        </p:txBody>
      </p:sp>
      <p:sp>
        <p:nvSpPr>
          <p:cNvPr id="165939" name="直接连接符 165938"/>
          <p:cNvSpPr>
            <a:spLocks noChangeShapeType="1"/>
          </p:cNvSpPr>
          <p:nvPr/>
        </p:nvSpPr>
        <p:spPr bwMode="auto">
          <a:xfrm flipH="1">
            <a:off x="892175" y="1131094"/>
            <a:ext cx="1588" cy="485775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65940" name="文本框 165939"/>
          <p:cNvSpPr txBox="1">
            <a:spLocks noChangeArrowheads="1"/>
          </p:cNvSpPr>
          <p:nvPr/>
        </p:nvSpPr>
        <p:spPr bwMode="auto">
          <a:xfrm>
            <a:off x="646113" y="1635919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a typeface="黑体" panose="02010609060101010101" pitchFamily="49" charset="-122"/>
              </a:rPr>
              <a:t>剪刀</a:t>
            </a:r>
          </a:p>
        </p:txBody>
      </p:sp>
      <p:sp>
        <p:nvSpPr>
          <p:cNvPr id="165941" name="直接连接符 165940"/>
          <p:cNvSpPr>
            <a:spLocks noChangeShapeType="1"/>
          </p:cNvSpPr>
          <p:nvPr/>
        </p:nvSpPr>
        <p:spPr bwMode="auto">
          <a:xfrm>
            <a:off x="965200" y="1131094"/>
            <a:ext cx="285750" cy="485775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65942" name="文本框 165941"/>
          <p:cNvSpPr txBox="1">
            <a:spLocks noChangeArrowheads="1"/>
          </p:cNvSpPr>
          <p:nvPr/>
        </p:nvSpPr>
        <p:spPr bwMode="auto">
          <a:xfrm>
            <a:off x="1165225" y="1649016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a typeface="黑体" panose="02010609060101010101" pitchFamily="49" charset="-122"/>
              </a:rPr>
              <a:t>布</a:t>
            </a:r>
          </a:p>
        </p:txBody>
      </p:sp>
      <p:sp>
        <p:nvSpPr>
          <p:cNvPr id="165973" name="直接连接符 165972"/>
          <p:cNvSpPr>
            <a:spLocks noChangeShapeType="1"/>
          </p:cNvSpPr>
          <p:nvPr/>
        </p:nvSpPr>
        <p:spPr bwMode="auto">
          <a:xfrm flipH="1">
            <a:off x="7888289" y="1120379"/>
            <a:ext cx="288925" cy="485775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65974" name="文本框 165973"/>
          <p:cNvSpPr txBox="1">
            <a:spLocks noChangeArrowheads="1"/>
          </p:cNvSpPr>
          <p:nvPr/>
        </p:nvSpPr>
        <p:spPr bwMode="auto">
          <a:xfrm>
            <a:off x="7572375" y="1625204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a typeface="黑体" panose="02010609060101010101" pitchFamily="49" charset="-122"/>
              </a:rPr>
              <a:t>石头</a:t>
            </a:r>
          </a:p>
        </p:txBody>
      </p:sp>
      <p:sp>
        <p:nvSpPr>
          <p:cNvPr id="165975" name="直接连接符 165974"/>
          <p:cNvSpPr>
            <a:spLocks noChangeShapeType="1"/>
          </p:cNvSpPr>
          <p:nvPr/>
        </p:nvSpPr>
        <p:spPr bwMode="auto">
          <a:xfrm flipH="1">
            <a:off x="8321675" y="1120379"/>
            <a:ext cx="1588" cy="485775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65976" name="文本框 165975"/>
          <p:cNvSpPr txBox="1">
            <a:spLocks noChangeArrowheads="1"/>
          </p:cNvSpPr>
          <p:nvPr/>
        </p:nvSpPr>
        <p:spPr bwMode="auto">
          <a:xfrm>
            <a:off x="8075613" y="1625204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a typeface="黑体" panose="02010609060101010101" pitchFamily="49" charset="-122"/>
              </a:rPr>
              <a:t>剪刀</a:t>
            </a:r>
          </a:p>
        </p:txBody>
      </p:sp>
      <p:sp>
        <p:nvSpPr>
          <p:cNvPr id="165977" name="直接连接符 165976"/>
          <p:cNvSpPr>
            <a:spLocks noChangeShapeType="1"/>
          </p:cNvSpPr>
          <p:nvPr/>
        </p:nvSpPr>
        <p:spPr bwMode="auto">
          <a:xfrm>
            <a:off x="8394700" y="1120379"/>
            <a:ext cx="285750" cy="485775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65978" name="文本框 165977"/>
          <p:cNvSpPr txBox="1">
            <a:spLocks noChangeArrowheads="1"/>
          </p:cNvSpPr>
          <p:nvPr/>
        </p:nvSpPr>
        <p:spPr bwMode="auto">
          <a:xfrm>
            <a:off x="8594725" y="163830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a typeface="黑体" panose="02010609060101010101" pitchFamily="49" charset="-122"/>
              </a:rPr>
              <a:t>布</a:t>
            </a:r>
          </a:p>
        </p:txBody>
      </p:sp>
      <p:sp>
        <p:nvSpPr>
          <p:cNvPr id="165979" name="文本框 165978"/>
          <p:cNvSpPr txBox="1">
            <a:spLocks noChangeArrowheads="1"/>
          </p:cNvSpPr>
          <p:nvPr/>
        </p:nvSpPr>
        <p:spPr bwMode="auto">
          <a:xfrm>
            <a:off x="2519363" y="1346597"/>
            <a:ext cx="4608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/>
              <a:t>......       ......          ......       ......</a:t>
            </a:r>
          </a:p>
        </p:txBody>
      </p:sp>
      <p:sp>
        <p:nvSpPr>
          <p:cNvPr id="165981" name="文本框 165980"/>
          <p:cNvSpPr txBox="1">
            <a:spLocks noChangeArrowheads="1"/>
          </p:cNvSpPr>
          <p:nvPr/>
        </p:nvSpPr>
        <p:spPr bwMode="auto">
          <a:xfrm>
            <a:off x="207963" y="2052638"/>
            <a:ext cx="87487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由树状图可知所有等可能的结果有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27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种，三人都出“石头”的结果只有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种，所以在一个回合中三个人都出“石头”的概率为     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65982" name="对象 165981"/>
          <p:cNvGraphicFramePr/>
          <p:nvPr/>
        </p:nvGraphicFramePr>
        <p:xfrm>
          <a:off x="539751" y="2842023"/>
          <a:ext cx="423863" cy="5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r:id="rId3" imgW="304800" imgH="520700" progId="Equation.3">
                  <p:embed/>
                </p:oleObj>
              </mc:Choice>
              <mc:Fallback>
                <p:oleObj r:id="rId3" imgW="304800" imgH="520700" progId="Equation.3">
                  <p:embed/>
                  <p:pic>
                    <p:nvPicPr>
                      <p:cNvPr id="0" name="对象 16598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1" y="2842023"/>
                        <a:ext cx="423863" cy="540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983" name="矩形 73"/>
          <p:cNvSpPr>
            <a:spLocks noChangeArrowheads="1"/>
          </p:cNvSpPr>
          <p:nvPr/>
        </p:nvSpPr>
        <p:spPr bwMode="auto">
          <a:xfrm>
            <a:off x="323851" y="3596878"/>
            <a:ext cx="8569325" cy="917972"/>
          </a:xfrm>
          <a:prstGeom prst="rect">
            <a:avLst/>
          </a:prstGeom>
          <a:noFill/>
          <a:ln w="25400">
            <a:solidFill>
              <a:srgbClr val="CC0066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70000"/>
              </a:lnSpc>
            </a:pP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zh-CN" altLang="en-US" sz="2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当一次试验涉及三个或更多的因素时，为了不重不漏地列出所有可能的结果，通常采用树状图</a:t>
            </a:r>
            <a:r>
              <a:rPr lang="en-US" altLang="zh-CN" sz="2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sz="2000">
                <a:solidFill>
                  <a:schemeClr val="tx2"/>
                </a:solidFill>
                <a:latin typeface="楷体_GB2312" pitchFamily="49" charset="-122"/>
                <a:ea typeface="黑体" panose="02010609060101010101" pitchFamily="49" charset="-122"/>
              </a:rPr>
              <a:t> </a:t>
            </a:r>
          </a:p>
        </p:txBody>
      </p:sp>
      <p:grpSp>
        <p:nvGrpSpPr>
          <p:cNvPr id="19" name="组合 38"/>
          <p:cNvGrpSpPr/>
          <p:nvPr/>
        </p:nvGrpSpPr>
        <p:grpSpPr bwMode="auto">
          <a:xfrm>
            <a:off x="465575" y="3650456"/>
            <a:ext cx="726639" cy="485775"/>
            <a:chOff x="577704" y="5301208"/>
            <a:chExt cx="681928" cy="648072"/>
          </a:xfrm>
        </p:grpSpPr>
        <p:grpSp>
          <p:nvGrpSpPr>
            <p:cNvPr id="21531" name="组合 35"/>
            <p:cNvGrpSpPr/>
            <p:nvPr/>
          </p:nvGrpSpPr>
          <p:grpSpPr bwMode="auto">
            <a:xfrm>
              <a:off x="611560" y="5301208"/>
              <a:ext cx="648072" cy="648072"/>
              <a:chOff x="467544" y="5318792"/>
              <a:chExt cx="648072" cy="648072"/>
            </a:xfrm>
          </p:grpSpPr>
          <p:sp>
            <p:nvSpPr>
              <p:cNvPr id="21532" name="椭圆 60"/>
              <p:cNvSpPr>
                <a:spLocks noChangeArrowheads="1"/>
              </p:cNvSpPr>
              <p:nvPr/>
            </p:nvSpPr>
            <p:spPr bwMode="auto">
              <a:xfrm>
                <a:off x="467544" y="531879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3" name="椭圆 61"/>
              <p:cNvSpPr>
                <a:spLocks noChangeArrowheads="1"/>
              </p:cNvSpPr>
              <p:nvPr/>
            </p:nvSpPr>
            <p:spPr bwMode="auto">
              <a:xfrm>
                <a:off x="539552" y="5318792"/>
                <a:ext cx="504056" cy="504056"/>
              </a:xfrm>
              <a:prstGeom prst="ellipse">
                <a:avLst/>
              </a:prstGeom>
              <a:solidFill>
                <a:srgbClr val="0070C0">
                  <a:alpha val="6313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534" name="TextBox 76"/>
            <p:cNvSpPr txBox="1">
              <a:spLocks noChangeArrowheads="1"/>
            </p:cNvSpPr>
            <p:nvPr/>
          </p:nvSpPr>
          <p:spPr bwMode="auto">
            <a:xfrm>
              <a:off x="577704" y="5364744"/>
              <a:ext cx="654702" cy="533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000" b="1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归纳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65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65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65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65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5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65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65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65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65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5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6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6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6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65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5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6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6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65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6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165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65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659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659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659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27" grpId="0"/>
      <p:bldP spid="165928" grpId="0"/>
      <p:bldP spid="165929" grpId="0"/>
      <p:bldP spid="165930" grpId="0"/>
      <p:bldP spid="165931" grpId="0"/>
      <p:bldP spid="165932" grpId="0"/>
      <p:bldP spid="165933" grpId="0"/>
      <p:bldP spid="165934" grpId="0"/>
      <p:bldP spid="165935" grpId="0"/>
      <p:bldP spid="165937" grpId="0"/>
      <p:bldP spid="165940" grpId="0"/>
      <p:bldP spid="165942" grpId="0"/>
      <p:bldP spid="165974" grpId="0"/>
      <p:bldP spid="165976" grpId="0"/>
      <p:bldP spid="165978" grpId="0"/>
      <p:bldP spid="165979" grpId="0"/>
      <p:bldP spid="1659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12"/>
          <p:cNvSpPr>
            <a:spLocks noChangeArrowheads="1"/>
          </p:cNvSpPr>
          <p:nvPr/>
        </p:nvSpPr>
        <p:spPr bwMode="auto">
          <a:xfrm>
            <a:off x="428625" y="1059656"/>
            <a:ext cx="3856038" cy="3238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画树状图求概率的基本步骤</a:t>
            </a:r>
          </a:p>
        </p:txBody>
      </p:sp>
      <p:grpSp>
        <p:nvGrpSpPr>
          <p:cNvPr id="22530" name="组合 17"/>
          <p:cNvGrpSpPr/>
          <p:nvPr/>
        </p:nvGrpSpPr>
        <p:grpSpPr bwMode="auto">
          <a:xfrm>
            <a:off x="428625" y="535782"/>
            <a:ext cx="1143000" cy="402874"/>
            <a:chOff x="0" y="1"/>
            <a:chExt cx="4104456" cy="588259"/>
          </a:xfrm>
        </p:grpSpPr>
        <p:sp>
          <p:nvSpPr>
            <p:cNvPr id="22531" name="圆角矩形 31"/>
            <p:cNvSpPr>
              <a:spLocks noChangeArrowheads="1"/>
            </p:cNvSpPr>
            <p:nvPr/>
          </p:nvSpPr>
          <p:spPr bwMode="auto">
            <a:xfrm>
              <a:off x="0" y="1"/>
              <a:ext cx="4104456" cy="469395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>
              <a:solidFill>
                <a:srgbClr val="0099FF"/>
              </a:solidFill>
              <a:round/>
            </a:ln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latin typeface="Adobe 黑体 Std R" pitchFamily="34" charset="-122"/>
                <a:ea typeface="Adobe 黑体 Std R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22532" name="文本框 19"/>
            <p:cNvSpPr>
              <a:spLocks noChangeArrowheads="1"/>
            </p:cNvSpPr>
            <p:nvPr/>
          </p:nvSpPr>
          <p:spPr bwMode="auto">
            <a:xfrm>
              <a:off x="72437" y="48978"/>
              <a:ext cx="4032016" cy="539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方法归纳</a:t>
              </a:r>
              <a:endParaRPr lang="zh-CN" altLang="en-US">
                <a:ea typeface="Adobe 黑体 Std R" pitchFamily="34" charset="-122"/>
              </a:endParaRPr>
            </a:p>
          </p:txBody>
        </p:sp>
      </p:grpSp>
      <p:sp>
        <p:nvSpPr>
          <p:cNvPr id="3" name="矩形 9"/>
          <p:cNvSpPr>
            <a:spLocks noChangeArrowheads="1"/>
          </p:cNvSpPr>
          <p:nvPr/>
        </p:nvSpPr>
        <p:spPr bwMode="auto">
          <a:xfrm>
            <a:off x="611188" y="1600200"/>
            <a:ext cx="756126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）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ahoma" panose="020B0604030504040204" pitchFamily="34" charset="0"/>
              </a:rPr>
              <a:t>明确一次试验的几个步骤及顺序；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）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ahoma" panose="020B0604030504040204" pitchFamily="34" charset="0"/>
              </a:rPr>
              <a:t>画树状图列举一次试验的所有可能结果；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3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）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ahoma" panose="020B0604030504040204" pitchFamily="34" charset="0"/>
              </a:rPr>
              <a:t>数出随机事件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ahoma" panose="020B0604030504040204" pitchFamily="34" charset="0"/>
              </a:rPr>
              <a:t>包含的结果数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m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ahoma" panose="020B0604030504040204" pitchFamily="34" charset="0"/>
              </a:rPr>
              <a:t>，试验的所有可能结果数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n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；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Tahoma" panose="020B0604030504040204" pitchFamily="34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ahoma" panose="020B0604030504040204" pitchFamily="34" charset="0"/>
              </a:rPr>
              <a:t>）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ahoma" panose="020B0604030504040204" pitchFamily="34" charset="0"/>
              </a:rPr>
              <a:t>用概率公式进行计算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ahoma" panose="020B0604030504040204" pitchFamily="34" charset="0"/>
              </a:rPr>
              <a:t>.</a:t>
            </a:r>
          </a:p>
          <a:p>
            <a:pPr indent="266700" eaLnBrk="0" hangingPunct="0">
              <a:lnSpc>
                <a:spcPct val="150000"/>
              </a:lnSpc>
            </a:pP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  <a:sym typeface="Tahoma" panose="020B0604030504040204" pitchFamily="34" charset="0"/>
            </a:endParaRPr>
          </a:p>
          <a:p>
            <a:pPr indent="266700" eaLnBrk="0" hangingPunct="0"/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  <a:sym typeface="Tahoma" panose="020B0604030504040204" pitchFamily="34" charset="0"/>
            </a:endParaRPr>
          </a:p>
        </p:txBody>
      </p:sp>
      <p:sp>
        <p:nvSpPr>
          <p:cNvPr id="22534" name="矩形 11"/>
          <p:cNvSpPr>
            <a:spLocks noChangeArrowheads="1"/>
          </p:cNvSpPr>
          <p:nvPr/>
        </p:nvSpPr>
        <p:spPr bwMode="auto">
          <a:xfrm>
            <a:off x="1116014" y="2842022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eaLnBrk="0" hangingPunct="0"/>
            <a:endParaRPr lang="zh-CN" altLang="en-US" b="1" i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ldLvl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矩形 112"/>
          <p:cNvSpPr>
            <a:spLocks noChangeArrowheads="1"/>
          </p:cNvSpPr>
          <p:nvPr/>
        </p:nvSpPr>
        <p:spPr bwMode="auto">
          <a:xfrm>
            <a:off x="468314" y="951310"/>
            <a:ext cx="3925887" cy="3238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列表法求概率应注意的问题</a:t>
            </a:r>
          </a:p>
        </p:txBody>
      </p:sp>
      <p:grpSp>
        <p:nvGrpSpPr>
          <p:cNvPr id="23554" name="组合 17"/>
          <p:cNvGrpSpPr/>
          <p:nvPr/>
        </p:nvGrpSpPr>
        <p:grpSpPr bwMode="auto">
          <a:xfrm>
            <a:off x="395288" y="411957"/>
            <a:ext cx="1143000" cy="402874"/>
            <a:chOff x="0" y="1"/>
            <a:chExt cx="4104456" cy="588259"/>
          </a:xfrm>
        </p:grpSpPr>
        <p:sp>
          <p:nvSpPr>
            <p:cNvPr id="23555" name="圆角矩形 31"/>
            <p:cNvSpPr>
              <a:spLocks noChangeArrowheads="1"/>
            </p:cNvSpPr>
            <p:nvPr/>
          </p:nvSpPr>
          <p:spPr bwMode="auto">
            <a:xfrm>
              <a:off x="0" y="1"/>
              <a:ext cx="4104456" cy="469395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>
              <a:solidFill>
                <a:srgbClr val="0099FF"/>
              </a:solidFill>
              <a:round/>
            </a:ln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3556" name="文本框 19"/>
            <p:cNvSpPr>
              <a:spLocks noChangeArrowheads="1"/>
            </p:cNvSpPr>
            <p:nvPr/>
          </p:nvSpPr>
          <p:spPr bwMode="auto">
            <a:xfrm>
              <a:off x="72437" y="48978"/>
              <a:ext cx="4032016" cy="539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方法归纳</a:t>
              </a:r>
              <a:endParaRPr lang="zh-CN" altLang="en-US"/>
            </a:p>
          </p:txBody>
        </p:sp>
      </p:grpSp>
      <p:sp>
        <p:nvSpPr>
          <p:cNvPr id="23557" name="Rectangle 95"/>
          <p:cNvSpPr>
            <a:spLocks noChangeArrowheads="1"/>
          </p:cNvSpPr>
          <p:nvPr/>
        </p:nvSpPr>
        <p:spPr bwMode="auto">
          <a:xfrm>
            <a:off x="468313" y="3381375"/>
            <a:ext cx="7239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rPr>
              <a:t>    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矩形 13"/>
          <p:cNvSpPr>
            <a:spLocks noChangeArrowheads="1"/>
          </p:cNvSpPr>
          <p:nvPr/>
        </p:nvSpPr>
        <p:spPr bwMode="auto">
          <a:xfrm>
            <a:off x="392113" y="1383506"/>
            <a:ext cx="6186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确保试验中每种结果出现的可能性大小相等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grpSp>
        <p:nvGrpSpPr>
          <p:cNvPr id="3" name="Group 69"/>
          <p:cNvGrpSpPr/>
          <p:nvPr/>
        </p:nvGrpSpPr>
        <p:grpSpPr bwMode="auto">
          <a:xfrm>
            <a:off x="468314" y="2355056"/>
            <a:ext cx="8351837" cy="2308622"/>
            <a:chOff x="204" y="2441"/>
            <a:chExt cx="5261" cy="1939"/>
          </a:xfrm>
        </p:grpSpPr>
        <p:sp>
          <p:nvSpPr>
            <p:cNvPr id="3081" name="Text Box 91"/>
            <p:cNvSpPr txBox="1">
              <a:spLocks noChangeArrowheads="1"/>
            </p:cNvSpPr>
            <p:nvPr/>
          </p:nvSpPr>
          <p:spPr bwMode="auto">
            <a:xfrm>
              <a:off x="204" y="2441"/>
              <a:ext cx="5261" cy="193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CN" sz="2400" dirty="0">
                  <a:solidFill>
                    <a:schemeClr val="accent4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</a:t>
              </a:r>
              <a:r>
                <a:rPr lang="zh-CN" altLang="en-US" sz="2400" dirty="0">
                  <a:solidFill>
                    <a:schemeClr val="accent4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第一步：列表格；</a:t>
              </a:r>
              <a:endPara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第二步：在所有可能情况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n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中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再找到满足条件的事件的个数</a:t>
              </a:r>
              <a:r>
                <a:rPr lang="en-US" altLang="zh-CN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；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第三步：代入概率公式         计算事件的概率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23561" name="Object 2"/>
            <p:cNvGraphicFramePr/>
            <p:nvPr/>
          </p:nvGraphicFramePr>
          <p:xfrm>
            <a:off x="2592" y="3439"/>
            <a:ext cx="771" cy="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9" r:id="rId3" imgW="610235" imgH="393700" progId="Equation.DSMT4">
                    <p:embed/>
                  </p:oleObj>
                </mc:Choice>
                <mc:Fallback>
                  <p:oleObj r:id="rId3" imgW="610235" imgH="393700" progId="Equation.DSMT4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3439"/>
                          <a:ext cx="771" cy="4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0" name="矩形 112"/>
          <p:cNvSpPr>
            <a:spLocks noChangeArrowheads="1"/>
          </p:cNvSpPr>
          <p:nvPr/>
        </p:nvSpPr>
        <p:spPr bwMode="auto">
          <a:xfrm>
            <a:off x="500064" y="1869281"/>
            <a:ext cx="3927475" cy="3238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列表法求概率的基本步骤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ldLvl="0" animBg="1"/>
      <p:bldP spid="3080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169987"/>
          <p:cNvSpPr>
            <a:spLocks noChangeArrowheads="1"/>
          </p:cNvSpPr>
          <p:nvPr/>
        </p:nvSpPr>
        <p:spPr bwMode="auto">
          <a:xfrm>
            <a:off x="179389" y="510380"/>
            <a:ext cx="8569325" cy="216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一只箱子里共有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个球，其中有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个白球，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个红球，它们除了颜色外均相同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just" eaLnBrk="0" hangingPunct="0">
              <a:lnSpc>
                <a:spcPct val="140000"/>
              </a:lnSpc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）从箱子中任意摸出一个球，不将它放回箱子，搅匀后再摸出一个球，求两次摸出的球都是白球的概率；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578" name="立方体 169988"/>
          <p:cNvSpPr>
            <a:spLocks noChangeArrowheads="1"/>
          </p:cNvSpPr>
          <p:nvPr/>
        </p:nvSpPr>
        <p:spPr bwMode="auto">
          <a:xfrm>
            <a:off x="7164389" y="3003948"/>
            <a:ext cx="1800225" cy="1150144"/>
          </a:xfrm>
          <a:prstGeom prst="cube">
            <a:avLst>
              <a:gd name="adj" fmla="val 25000"/>
            </a:avLst>
          </a:prstGeom>
          <a:solidFill>
            <a:srgbClr val="C0C0C0"/>
          </a:solidFill>
          <a:ln w="9525">
            <a:solidFill>
              <a:schemeClr val="tx2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4579" name="椭圆 169989"/>
          <p:cNvSpPr>
            <a:spLocks noChangeArrowheads="1"/>
          </p:cNvSpPr>
          <p:nvPr/>
        </p:nvSpPr>
        <p:spPr bwMode="auto">
          <a:xfrm>
            <a:off x="7829550" y="3053954"/>
            <a:ext cx="533400" cy="15001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4580" name="椭圆 169990"/>
          <p:cNvSpPr>
            <a:spLocks noChangeArrowheads="1"/>
          </p:cNvSpPr>
          <p:nvPr/>
        </p:nvSpPr>
        <p:spPr bwMode="auto">
          <a:xfrm>
            <a:off x="7524751" y="3813572"/>
            <a:ext cx="333375" cy="251222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4581" name="椭圆 169991"/>
          <p:cNvSpPr>
            <a:spLocks noChangeArrowheads="1"/>
          </p:cNvSpPr>
          <p:nvPr/>
        </p:nvSpPr>
        <p:spPr bwMode="auto">
          <a:xfrm>
            <a:off x="7740651" y="3598069"/>
            <a:ext cx="333375" cy="250031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/>
              <a:t>2</a:t>
            </a:r>
          </a:p>
        </p:txBody>
      </p:sp>
      <p:sp>
        <p:nvSpPr>
          <p:cNvPr id="24582" name="椭圆 169992"/>
          <p:cNvSpPr>
            <a:spLocks noChangeArrowheads="1"/>
          </p:cNvSpPr>
          <p:nvPr/>
        </p:nvSpPr>
        <p:spPr bwMode="auto">
          <a:xfrm>
            <a:off x="7964489" y="3802857"/>
            <a:ext cx="333375" cy="251222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accent1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graphicFrame>
        <p:nvGraphicFramePr>
          <p:cNvPr id="170100" name="表格 170099"/>
          <p:cNvGraphicFramePr/>
          <p:nvPr/>
        </p:nvGraphicFramePr>
        <p:xfrm>
          <a:off x="307976" y="2874169"/>
          <a:ext cx="6626225" cy="1997918"/>
        </p:xfrm>
        <a:graphic>
          <a:graphicData uri="http://schemas.openxmlformats.org/drawingml/2006/table">
            <a:tbl>
              <a:tblPr/>
              <a:tblGrid>
                <a:gridCol w="1897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1291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>
                        <a:ea typeface="黑体" panose="02010609060101010101" pitchFamily="49" charset="-122"/>
                      </a:endParaRPr>
                    </a:p>
                  </a:txBody>
                  <a:tcPr marT="36002" marB="360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2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白</a:t>
                      </a:r>
                      <a:r>
                        <a:rPr lang="en-US" altLang="zh-CN" sz="1600" baseline="-25000"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T="36002" marB="360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2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白</a:t>
                      </a:r>
                      <a:r>
                        <a:rPr lang="en-US" altLang="zh-CN" sz="1600" baseline="-25000"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T="36002" marB="360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2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红</a:t>
                      </a:r>
                    </a:p>
                  </a:txBody>
                  <a:tcPr marT="36002" marB="360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5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白</a:t>
                      </a:r>
                      <a:r>
                        <a:rPr lang="en-US" altLang="zh-CN" sz="1600" baseline="-25000"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T="36002" marB="360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>
                          <a:ea typeface="黑体" panose="02010609060101010101" pitchFamily="49" charset="-122"/>
                        </a:rPr>
                        <a:t>——</a:t>
                      </a:r>
                    </a:p>
                  </a:txBody>
                  <a:tcPr marT="36002" marB="360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dirty="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（白</a:t>
                      </a:r>
                      <a:r>
                        <a:rPr lang="en-US" altLang="zh-CN" sz="1600" baseline="-250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,</a:t>
                      </a:r>
                      <a:r>
                        <a:rPr lang="zh-CN" altLang="en-US" sz="1600" dirty="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白</a:t>
                      </a:r>
                      <a:r>
                        <a:rPr lang="en-US" altLang="zh-CN" sz="1600" baseline="-250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zh-CN" altLang="en-US" sz="1600" dirty="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）</a:t>
                      </a:r>
                    </a:p>
                  </a:txBody>
                  <a:tcPr marT="36002" marB="360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红</a:t>
                      </a:r>
                      <a:r>
                        <a:rPr lang="en-US" altLang="zh-CN" sz="1600">
                          <a:ea typeface="黑体" panose="02010609060101010101" pitchFamily="49" charset="-122"/>
                        </a:rPr>
                        <a:t>,</a:t>
                      </a: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白</a:t>
                      </a:r>
                      <a:r>
                        <a:rPr lang="en-US" altLang="zh-CN" sz="1600" baseline="-25000"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en-US" altLang="zh-CN" sz="1600">
                          <a:ea typeface="黑体" panose="02010609060101010101" pitchFamily="49" charset="-122"/>
                        </a:rPr>
                        <a:t>)</a:t>
                      </a:r>
                    </a:p>
                  </a:txBody>
                  <a:tcPr marT="36002" marB="360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5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白</a:t>
                      </a:r>
                      <a:r>
                        <a:rPr lang="en-US" altLang="zh-CN" sz="1600" baseline="-25000"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T="36002" marB="360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dirty="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（白</a:t>
                      </a:r>
                      <a:r>
                        <a:rPr lang="en-US" altLang="zh-CN" sz="1600" baseline="-250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,</a:t>
                      </a:r>
                      <a:r>
                        <a:rPr lang="zh-CN" altLang="en-US" sz="1600" dirty="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白</a:t>
                      </a:r>
                      <a:r>
                        <a:rPr lang="en-US" altLang="zh-CN" sz="1600" baseline="-250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zh-CN" altLang="en-US" sz="1600" dirty="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）</a:t>
                      </a:r>
                    </a:p>
                  </a:txBody>
                  <a:tcPr marT="36002" marB="360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>
                          <a:ea typeface="黑体" panose="02010609060101010101" pitchFamily="49" charset="-122"/>
                        </a:rPr>
                        <a:t>——</a:t>
                      </a:r>
                    </a:p>
                  </a:txBody>
                  <a:tcPr marT="36002" marB="360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（红</a:t>
                      </a:r>
                      <a:r>
                        <a:rPr lang="en-US" altLang="zh-CN" sz="1600">
                          <a:ea typeface="黑体" panose="02010609060101010101" pitchFamily="49" charset="-122"/>
                        </a:rPr>
                        <a:t>,</a:t>
                      </a: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白</a:t>
                      </a:r>
                      <a:r>
                        <a:rPr lang="en-US" altLang="zh-CN" sz="1600" baseline="-25000"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）</a:t>
                      </a:r>
                    </a:p>
                  </a:txBody>
                  <a:tcPr marT="36002" marB="360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52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红</a:t>
                      </a:r>
                    </a:p>
                  </a:txBody>
                  <a:tcPr marT="36002" marB="360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（白</a:t>
                      </a:r>
                      <a:r>
                        <a:rPr lang="en-US" altLang="zh-CN" sz="1600" baseline="-25000"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en-US" altLang="zh-CN" sz="1600">
                          <a:ea typeface="黑体" panose="02010609060101010101" pitchFamily="49" charset="-122"/>
                        </a:rPr>
                        <a:t>,</a:t>
                      </a: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红）</a:t>
                      </a:r>
                    </a:p>
                  </a:txBody>
                  <a:tcPr marT="36002" marB="360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（白</a:t>
                      </a:r>
                      <a:r>
                        <a:rPr lang="en-US" altLang="zh-CN" sz="1600" baseline="-25000"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zh-CN" altLang="en-US" sz="1600" baseline="-25000" dirty="0">
                          <a:ea typeface="黑体" panose="02010609060101010101" pitchFamily="49" charset="-122"/>
                        </a:rPr>
                        <a:t>，</a:t>
                      </a: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红）</a:t>
                      </a:r>
                    </a:p>
                  </a:txBody>
                  <a:tcPr marT="36002" marB="360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>
                          <a:ea typeface="黑体" panose="02010609060101010101" pitchFamily="49" charset="-122"/>
                        </a:rPr>
                        <a:t>——</a:t>
                      </a:r>
                    </a:p>
                  </a:txBody>
                  <a:tcPr marT="36002" marB="3600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0072" name="文本框 170071"/>
          <p:cNvSpPr txBox="1">
            <a:spLocks noChangeArrowheads="1"/>
          </p:cNvSpPr>
          <p:nvPr/>
        </p:nvSpPr>
        <p:spPr bwMode="auto">
          <a:xfrm>
            <a:off x="250826" y="2370535"/>
            <a:ext cx="31261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解：</a:t>
            </a:r>
            <a:r>
              <a:rPr lang="zh-CN" altLang="en-US" sz="2400">
                <a:ea typeface="黑体" panose="02010609060101010101" pitchFamily="49" charset="-122"/>
              </a:rPr>
              <a:t>（</a:t>
            </a:r>
            <a:r>
              <a:rPr lang="en-US" altLang="zh-CN" sz="2400">
                <a:ea typeface="黑体" panose="02010609060101010101" pitchFamily="49" charset="-122"/>
              </a:rPr>
              <a:t>1</a:t>
            </a:r>
            <a:r>
              <a:rPr lang="zh-CN" altLang="en-US" sz="2400">
                <a:ea typeface="黑体" panose="02010609060101010101" pitchFamily="49" charset="-122"/>
              </a:rPr>
              <a:t>）列表如下：</a:t>
            </a:r>
          </a:p>
        </p:txBody>
      </p:sp>
      <p:sp>
        <p:nvSpPr>
          <p:cNvPr id="170082" name="直接连接符 170081"/>
          <p:cNvSpPr>
            <a:spLocks noChangeShapeType="1"/>
          </p:cNvSpPr>
          <p:nvPr/>
        </p:nvSpPr>
        <p:spPr bwMode="auto">
          <a:xfrm>
            <a:off x="323851" y="2884885"/>
            <a:ext cx="1871663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70095" name="文本框 170094"/>
          <p:cNvSpPr txBox="1">
            <a:spLocks noChangeArrowheads="1"/>
          </p:cNvSpPr>
          <p:nvPr/>
        </p:nvSpPr>
        <p:spPr bwMode="auto">
          <a:xfrm>
            <a:off x="468313" y="3219451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第二次</a:t>
            </a:r>
          </a:p>
        </p:txBody>
      </p:sp>
      <p:sp>
        <p:nvSpPr>
          <p:cNvPr id="170096" name="文本框 170095"/>
          <p:cNvSpPr txBox="1">
            <a:spLocks noChangeArrowheads="1"/>
          </p:cNvSpPr>
          <p:nvPr/>
        </p:nvSpPr>
        <p:spPr bwMode="auto">
          <a:xfrm>
            <a:off x="1173163" y="2895601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第一次</a:t>
            </a:r>
          </a:p>
        </p:txBody>
      </p:sp>
      <p:sp>
        <p:nvSpPr>
          <p:cNvPr id="24614" name="圆角矩形 31"/>
          <p:cNvSpPr>
            <a:spLocks noChangeArrowheads="1"/>
          </p:cNvSpPr>
          <p:nvPr/>
        </p:nvSpPr>
        <p:spPr bwMode="auto">
          <a:xfrm>
            <a:off x="323851" y="519113"/>
            <a:ext cx="1223963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拓展延伸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0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0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0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70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70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70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72" grpId="0"/>
      <p:bldP spid="170095" grpId="0"/>
      <p:bldP spid="1700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171012"/>
          <p:cNvSpPr>
            <a:spLocks noChangeArrowheads="1"/>
          </p:cNvSpPr>
          <p:nvPr/>
        </p:nvSpPr>
        <p:spPr bwMode="auto">
          <a:xfrm>
            <a:off x="144463" y="148740"/>
            <a:ext cx="87487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）从箱子中任意摸出一个球，将它放回箱子，搅匀后再摸出一个球，求两次摸出的球都是白球的概率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5602" name="立方体 171013"/>
          <p:cNvSpPr>
            <a:spLocks noChangeArrowheads="1"/>
          </p:cNvSpPr>
          <p:nvPr/>
        </p:nvSpPr>
        <p:spPr bwMode="auto">
          <a:xfrm>
            <a:off x="7150101" y="1345407"/>
            <a:ext cx="1800225" cy="1150144"/>
          </a:xfrm>
          <a:prstGeom prst="cube">
            <a:avLst>
              <a:gd name="adj" fmla="val 25000"/>
            </a:avLst>
          </a:prstGeom>
          <a:solidFill>
            <a:srgbClr val="C0C0C0"/>
          </a:solidFill>
          <a:ln w="9525">
            <a:solidFill>
              <a:schemeClr val="tx2"/>
            </a:solidFill>
            <a:miter lim="800000"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5603" name="椭圆 171014"/>
          <p:cNvSpPr>
            <a:spLocks noChangeArrowheads="1"/>
          </p:cNvSpPr>
          <p:nvPr/>
        </p:nvSpPr>
        <p:spPr bwMode="auto">
          <a:xfrm>
            <a:off x="7815263" y="1395413"/>
            <a:ext cx="533400" cy="15001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5604" name="椭圆 171015"/>
          <p:cNvSpPr>
            <a:spLocks noChangeArrowheads="1"/>
          </p:cNvSpPr>
          <p:nvPr/>
        </p:nvSpPr>
        <p:spPr bwMode="auto">
          <a:xfrm>
            <a:off x="7510464" y="2155032"/>
            <a:ext cx="333375" cy="251222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5605" name="椭圆 171016"/>
          <p:cNvSpPr>
            <a:spLocks noChangeArrowheads="1"/>
          </p:cNvSpPr>
          <p:nvPr/>
        </p:nvSpPr>
        <p:spPr bwMode="auto">
          <a:xfrm>
            <a:off x="7726364" y="1939529"/>
            <a:ext cx="333375" cy="250031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/>
              <a:t>2</a:t>
            </a:r>
          </a:p>
        </p:txBody>
      </p:sp>
      <p:sp>
        <p:nvSpPr>
          <p:cNvPr id="25606" name="椭圆 171017"/>
          <p:cNvSpPr>
            <a:spLocks noChangeArrowheads="1"/>
          </p:cNvSpPr>
          <p:nvPr/>
        </p:nvSpPr>
        <p:spPr bwMode="auto">
          <a:xfrm>
            <a:off x="7950201" y="2144316"/>
            <a:ext cx="333375" cy="251222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accent1"/>
            </a:solidFill>
            <a:rou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graphicFrame>
        <p:nvGraphicFramePr>
          <p:cNvPr id="171051" name="表格 171050"/>
          <p:cNvGraphicFramePr/>
          <p:nvPr/>
        </p:nvGraphicFramePr>
        <p:xfrm>
          <a:off x="250826" y="1339453"/>
          <a:ext cx="6626225" cy="1976439"/>
        </p:xfrm>
        <a:graphic>
          <a:graphicData uri="http://schemas.openxmlformats.org/drawingml/2006/table">
            <a:tbl>
              <a:tblPr/>
              <a:tblGrid>
                <a:gridCol w="1897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914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dirty="0">
                        <a:ea typeface="黑体" panose="02010609060101010101" pitchFamily="49" charset="-122"/>
                      </a:endParaRPr>
                    </a:p>
                  </a:txBody>
                  <a:tcPr marT="36022" marB="360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2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白</a:t>
                      </a:r>
                      <a:r>
                        <a:rPr lang="en-US" altLang="zh-CN" sz="1600" baseline="-25000"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T="36022" marB="360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2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白</a:t>
                      </a:r>
                      <a:r>
                        <a:rPr lang="en-US" altLang="zh-CN" sz="1600" baseline="-25000"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T="36022" marB="360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2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红</a:t>
                      </a:r>
                    </a:p>
                  </a:txBody>
                  <a:tcPr marT="36022" marB="360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2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白</a:t>
                      </a:r>
                      <a:r>
                        <a:rPr lang="en-US" altLang="zh-CN" sz="1600" baseline="-25000"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T="36022" marB="360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dirty="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（白</a:t>
                      </a:r>
                      <a:r>
                        <a:rPr lang="en-US" altLang="zh-CN" sz="1600" baseline="-250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,</a:t>
                      </a:r>
                      <a:r>
                        <a:rPr lang="zh-CN" altLang="en-US" sz="1600" dirty="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白</a:t>
                      </a:r>
                      <a:r>
                        <a:rPr lang="en-US" altLang="zh-CN" sz="1600" baseline="-250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zh-CN" altLang="en-US" sz="1600" dirty="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）</a:t>
                      </a:r>
                    </a:p>
                  </a:txBody>
                  <a:tcPr marT="36022" marB="360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dirty="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（白</a:t>
                      </a:r>
                      <a:r>
                        <a:rPr lang="en-US" altLang="zh-CN" sz="1600" baseline="-250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,</a:t>
                      </a:r>
                      <a:r>
                        <a:rPr lang="zh-CN" altLang="en-US" sz="1600" dirty="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白</a:t>
                      </a:r>
                      <a:r>
                        <a:rPr lang="en-US" altLang="zh-CN" sz="1600" baseline="-250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zh-CN" altLang="en-US" sz="1600" dirty="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）</a:t>
                      </a:r>
                    </a:p>
                  </a:txBody>
                  <a:tcPr marT="36022" marB="360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红</a:t>
                      </a:r>
                      <a:r>
                        <a:rPr lang="en-US" altLang="zh-CN" sz="1600">
                          <a:ea typeface="黑体" panose="02010609060101010101" pitchFamily="49" charset="-122"/>
                        </a:rPr>
                        <a:t>,</a:t>
                      </a: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白</a:t>
                      </a:r>
                      <a:r>
                        <a:rPr lang="en-US" altLang="zh-CN" sz="1600" baseline="-25000"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en-US" altLang="zh-CN" sz="1600">
                          <a:ea typeface="黑体" panose="02010609060101010101" pitchFamily="49" charset="-122"/>
                        </a:rPr>
                        <a:t>)</a:t>
                      </a:r>
                    </a:p>
                  </a:txBody>
                  <a:tcPr marT="36022" marB="360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2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白</a:t>
                      </a:r>
                      <a:r>
                        <a:rPr lang="en-US" altLang="zh-CN" sz="1600" baseline="-25000"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T="36022" marB="360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dirty="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（白</a:t>
                      </a:r>
                      <a:r>
                        <a:rPr lang="en-US" altLang="zh-CN" sz="1600" baseline="-250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,</a:t>
                      </a:r>
                      <a:r>
                        <a:rPr lang="zh-CN" altLang="en-US" sz="1600" dirty="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白</a:t>
                      </a:r>
                      <a:r>
                        <a:rPr lang="en-US" altLang="zh-CN" sz="1600" baseline="-250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zh-CN" altLang="en-US" sz="1600" dirty="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）</a:t>
                      </a:r>
                    </a:p>
                  </a:txBody>
                  <a:tcPr marT="36022" marB="360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1600" dirty="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白</a:t>
                      </a:r>
                      <a:r>
                        <a:rPr lang="en-US" altLang="zh-CN" sz="1600" baseline="-250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,</a:t>
                      </a:r>
                      <a:r>
                        <a:rPr lang="zh-CN" altLang="en-US" sz="1600" dirty="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白</a:t>
                      </a:r>
                      <a:r>
                        <a:rPr lang="en-US" altLang="zh-CN" sz="1600" baseline="-250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ea typeface="黑体" panose="02010609060101010101" pitchFamily="49" charset="-122"/>
                        </a:rPr>
                        <a:t>)</a:t>
                      </a:r>
                    </a:p>
                  </a:txBody>
                  <a:tcPr marT="36022" marB="360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（红</a:t>
                      </a:r>
                      <a:r>
                        <a:rPr lang="en-US" altLang="zh-CN" sz="1600">
                          <a:ea typeface="黑体" panose="02010609060101010101" pitchFamily="49" charset="-122"/>
                        </a:rPr>
                        <a:t>,</a:t>
                      </a: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白</a:t>
                      </a:r>
                      <a:r>
                        <a:rPr lang="en-US" altLang="zh-CN" sz="1600" baseline="-25000"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）</a:t>
                      </a:r>
                    </a:p>
                  </a:txBody>
                  <a:tcPr marT="36022" marB="360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77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红</a:t>
                      </a:r>
                    </a:p>
                  </a:txBody>
                  <a:tcPr marT="36022" marB="360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（白</a:t>
                      </a:r>
                      <a:r>
                        <a:rPr lang="en-US" altLang="zh-CN" sz="1600" baseline="-25000"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en-US" altLang="zh-CN" sz="1600">
                          <a:ea typeface="黑体" panose="02010609060101010101" pitchFamily="49" charset="-122"/>
                        </a:rPr>
                        <a:t>,</a:t>
                      </a: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红）</a:t>
                      </a:r>
                    </a:p>
                  </a:txBody>
                  <a:tcPr marT="36022" marB="360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（白</a:t>
                      </a:r>
                      <a:r>
                        <a:rPr lang="en-US" altLang="zh-CN" sz="1600" baseline="-25000"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zh-CN" altLang="en-US" sz="1600" baseline="-25000" dirty="0">
                          <a:ea typeface="黑体" panose="02010609060101010101" pitchFamily="49" charset="-122"/>
                        </a:rPr>
                        <a:t>，</a:t>
                      </a: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红）</a:t>
                      </a:r>
                    </a:p>
                  </a:txBody>
                  <a:tcPr marT="36022" marB="360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红</a:t>
                      </a:r>
                      <a:r>
                        <a:rPr lang="en-US" altLang="zh-CN" sz="1600">
                          <a:ea typeface="黑体" panose="02010609060101010101" pitchFamily="49" charset="-122"/>
                        </a:rPr>
                        <a:t>,</a:t>
                      </a:r>
                      <a:r>
                        <a:rPr lang="zh-CN" altLang="en-US" sz="1600" dirty="0">
                          <a:ea typeface="黑体" panose="02010609060101010101" pitchFamily="49" charset="-122"/>
                        </a:rPr>
                        <a:t>红</a:t>
                      </a:r>
                      <a:r>
                        <a:rPr lang="en-US" altLang="zh-CN" sz="1600">
                          <a:ea typeface="黑体" panose="02010609060101010101" pitchFamily="49" charset="-122"/>
                        </a:rPr>
                        <a:t>)</a:t>
                      </a:r>
                    </a:p>
                  </a:txBody>
                  <a:tcPr marT="36022" marB="360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1046" name="直接连接符 171045"/>
          <p:cNvSpPr>
            <a:spLocks noChangeShapeType="1"/>
          </p:cNvSpPr>
          <p:nvPr/>
        </p:nvSpPr>
        <p:spPr bwMode="auto">
          <a:xfrm>
            <a:off x="250825" y="1348978"/>
            <a:ext cx="1873250" cy="5941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71047" name="文本框 171046"/>
          <p:cNvSpPr txBox="1">
            <a:spLocks noChangeArrowheads="1"/>
          </p:cNvSpPr>
          <p:nvPr/>
        </p:nvSpPr>
        <p:spPr bwMode="auto">
          <a:xfrm>
            <a:off x="279400" y="1629967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第二次</a:t>
            </a:r>
          </a:p>
        </p:txBody>
      </p:sp>
      <p:sp>
        <p:nvSpPr>
          <p:cNvPr id="171048" name="文本框 171047"/>
          <p:cNvSpPr txBox="1">
            <a:spLocks noChangeArrowheads="1"/>
          </p:cNvSpPr>
          <p:nvPr/>
        </p:nvSpPr>
        <p:spPr bwMode="auto">
          <a:xfrm>
            <a:off x="1187450" y="1393032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第一次</a:t>
            </a:r>
          </a:p>
        </p:txBody>
      </p:sp>
      <p:sp>
        <p:nvSpPr>
          <p:cNvPr id="171053" name="文本框 171052"/>
          <p:cNvSpPr txBox="1">
            <a:spLocks noChangeArrowheads="1"/>
          </p:cNvSpPr>
          <p:nvPr/>
        </p:nvSpPr>
        <p:spPr bwMode="auto">
          <a:xfrm>
            <a:off x="207963" y="3198019"/>
            <a:ext cx="89646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ea typeface="黑体" panose="02010609060101010101" pitchFamily="49" charset="-122"/>
              </a:rPr>
              <a:t>（</a:t>
            </a:r>
            <a:r>
              <a:rPr lang="en-US" altLang="zh-CN" sz="2400">
                <a:ea typeface="黑体" panose="02010609060101010101" pitchFamily="49" charset="-122"/>
              </a:rPr>
              <a:t>1</a:t>
            </a:r>
            <a:r>
              <a:rPr lang="zh-CN" altLang="en-US" sz="2400">
                <a:ea typeface="黑体" panose="02010609060101010101" pitchFamily="49" charset="-122"/>
              </a:rPr>
              <a:t>）当小球取出后不放入箱子时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共有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种结果，每个结果的可能性相同，摸出两个白球概率为：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）小球取出后放入是，共有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种</a:t>
            </a:r>
            <a:r>
              <a:rPr lang="zh-CN" altLang="en-US" sz="2400">
                <a:ea typeface="黑体" panose="02010609060101010101" pitchFamily="49" charset="-122"/>
              </a:rPr>
              <a:t>结果</a:t>
            </a:r>
            <a:r>
              <a:rPr lang="en-US" altLang="zh-CN" sz="2400">
                <a:ea typeface="黑体" panose="02010609060101010101" pitchFamily="49" charset="-122"/>
              </a:rPr>
              <a:t>,</a:t>
            </a:r>
            <a:r>
              <a:rPr lang="zh-CN" altLang="en-US" sz="2400">
                <a:ea typeface="黑体" panose="02010609060101010101" pitchFamily="49" charset="-122"/>
              </a:rPr>
              <a:t>每种结果的可能性相同，摸出两个白球概率为：</a:t>
            </a:r>
          </a:p>
        </p:txBody>
      </p:sp>
      <p:graphicFrame>
        <p:nvGraphicFramePr>
          <p:cNvPr id="171054" name="对象 171053"/>
          <p:cNvGraphicFramePr/>
          <p:nvPr/>
        </p:nvGraphicFramePr>
        <p:xfrm>
          <a:off x="4441826" y="3651648"/>
          <a:ext cx="754063" cy="5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r:id="rId3" imgW="546100" imgH="520700" progId="Equation.3">
                  <p:embed/>
                </p:oleObj>
              </mc:Choice>
              <mc:Fallback>
                <p:oleObj r:id="rId3" imgW="546100" imgH="520700" progId="Equation.3">
                  <p:embed/>
                  <p:pic>
                    <p:nvPicPr>
                      <p:cNvPr id="0" name="对象 17105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6" y="3651648"/>
                        <a:ext cx="754063" cy="540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55" name="对象 171054"/>
          <p:cNvGraphicFramePr/>
          <p:nvPr/>
        </p:nvGraphicFramePr>
        <p:xfrm>
          <a:off x="3232151" y="4461273"/>
          <a:ext cx="282575" cy="5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0" r:id="rId5" imgW="203200" imgH="520700" progId="Equation.3">
                  <p:embed/>
                </p:oleObj>
              </mc:Choice>
              <mc:Fallback>
                <p:oleObj r:id="rId5" imgW="203200" imgH="520700" progId="Equation.3">
                  <p:embed/>
                  <p:pic>
                    <p:nvPicPr>
                      <p:cNvPr id="0" name="对象 17105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1" y="4461273"/>
                        <a:ext cx="282575" cy="540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7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7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7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7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7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47" grpId="0"/>
      <p:bldP spid="171048" grpId="0"/>
      <p:bldP spid="1710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5"/>
          <p:cNvSpPr txBox="1">
            <a:spLocks noChangeArrowheads="1"/>
          </p:cNvSpPr>
          <p:nvPr/>
        </p:nvSpPr>
        <p:spPr bwMode="auto">
          <a:xfrm>
            <a:off x="236539" y="544845"/>
            <a:ext cx="8715375" cy="4038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一个袋中有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个红球，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个黄球，每个球除颜色外都相同，从中一次摸出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个球，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个球都是红球的可能性是（　　）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  <a:spcBef>
                <a:spcPct val="3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A.    		  B.		      C.		      D.	  </a:t>
            </a:r>
            <a:endParaRPr lang="en-US" altLang="zh-CN" sz="200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120000"/>
              </a:spcBef>
            </a:pP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在一个不透明的袋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中装有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个黄球和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个红球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它们除颜色外没有其他区别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从袋中任意摸出一个球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然后放回搅匀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再从袋中任意摸一个球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那么两次都摸到黄球的概率是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(     )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    		  B.		      C.		      D.	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626" name="Rectangle 9"/>
          <p:cNvSpPr>
            <a:spLocks noChangeArrowheads="1"/>
          </p:cNvSpPr>
          <p:nvPr/>
        </p:nvSpPr>
        <p:spPr bwMode="auto">
          <a:xfrm>
            <a:off x="0" y="256389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6627" name="Object 8"/>
          <p:cNvGraphicFramePr/>
          <p:nvPr/>
        </p:nvGraphicFramePr>
        <p:xfrm>
          <a:off x="2700339" y="1653778"/>
          <a:ext cx="314325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5" r:id="rId3" imgW="203200" imgH="520700" progId="Equation.3">
                  <p:embed/>
                </p:oleObj>
              </mc:Choice>
              <mc:Fallback>
                <p:oleObj r:id="rId3" imgW="203200" imgH="52070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9" y="1653778"/>
                        <a:ext cx="314325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10"/>
          <p:cNvGraphicFramePr/>
          <p:nvPr/>
        </p:nvGraphicFramePr>
        <p:xfrm>
          <a:off x="755651" y="1653778"/>
          <a:ext cx="315913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6" r:id="rId5" imgW="203200" imgH="520700" progId="Equation.3">
                  <p:embed/>
                </p:oleObj>
              </mc:Choice>
              <mc:Fallback>
                <p:oleObj r:id="rId5" imgW="203200" imgH="520700" progId="Equation.3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1" y="1653778"/>
                        <a:ext cx="315913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11"/>
          <p:cNvGraphicFramePr/>
          <p:nvPr/>
        </p:nvGraphicFramePr>
        <p:xfrm>
          <a:off x="6659563" y="1653778"/>
          <a:ext cx="315912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7" r:id="rId7" imgW="203200" imgH="520700" progId="Equation.3">
                  <p:embed/>
                </p:oleObj>
              </mc:Choice>
              <mc:Fallback>
                <p:oleObj r:id="rId7" imgW="203200" imgH="520700" progId="Equation.3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1653778"/>
                        <a:ext cx="315912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12"/>
          <p:cNvGraphicFramePr/>
          <p:nvPr/>
        </p:nvGraphicFramePr>
        <p:xfrm>
          <a:off x="4859338" y="1653778"/>
          <a:ext cx="315912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8" r:id="rId9" imgW="203200" imgH="520700" progId="Equation.3">
                  <p:embed/>
                </p:oleObj>
              </mc:Choice>
              <mc:Fallback>
                <p:oleObj r:id="rId9" imgW="203200" imgH="520700" progId="Equation.3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1653778"/>
                        <a:ext cx="315912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42" name="文本框 172041"/>
          <p:cNvSpPr txBox="1">
            <a:spLocks noChangeArrowheads="1"/>
          </p:cNvSpPr>
          <p:nvPr/>
        </p:nvSpPr>
        <p:spPr bwMode="auto">
          <a:xfrm>
            <a:off x="6516688" y="1168004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graphicFrame>
        <p:nvGraphicFramePr>
          <p:cNvPr id="26632" name="Object 8"/>
          <p:cNvGraphicFramePr/>
          <p:nvPr/>
        </p:nvGraphicFramePr>
        <p:xfrm>
          <a:off x="2643189" y="3761185"/>
          <a:ext cx="314325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9" r:id="rId11" imgW="203200" imgH="520700" progId="Equation.3">
                  <p:embed/>
                </p:oleObj>
              </mc:Choice>
              <mc:Fallback>
                <p:oleObj r:id="rId11" imgW="203200" imgH="52070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9" y="3761185"/>
                        <a:ext cx="314325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10"/>
          <p:cNvGraphicFramePr/>
          <p:nvPr/>
        </p:nvGraphicFramePr>
        <p:xfrm>
          <a:off x="698501" y="3761185"/>
          <a:ext cx="315913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0" r:id="rId13" imgW="203200" imgH="520700" progId="Equation.3">
                  <p:embed/>
                </p:oleObj>
              </mc:Choice>
              <mc:Fallback>
                <p:oleObj r:id="rId13" imgW="203200" imgH="520700" progId="Equation.3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1" y="3761185"/>
                        <a:ext cx="315913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11"/>
          <p:cNvGraphicFramePr/>
          <p:nvPr/>
        </p:nvGraphicFramePr>
        <p:xfrm>
          <a:off x="6602413" y="3761185"/>
          <a:ext cx="315912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1" r:id="rId15" imgW="203200" imgH="520700" progId="Equation.3">
                  <p:embed/>
                </p:oleObj>
              </mc:Choice>
              <mc:Fallback>
                <p:oleObj r:id="rId15" imgW="203200" imgH="520700" progId="Equation.3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2413" y="3761185"/>
                        <a:ext cx="315912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5" name="Object 12"/>
          <p:cNvGraphicFramePr/>
          <p:nvPr/>
        </p:nvGraphicFramePr>
        <p:xfrm>
          <a:off x="4802188" y="3761185"/>
          <a:ext cx="315912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2" r:id="rId17" imgW="203200" imgH="520700" progId="Equation.3">
                  <p:embed/>
                </p:oleObj>
              </mc:Choice>
              <mc:Fallback>
                <p:oleObj r:id="rId17" imgW="203200" imgH="520700" progId="Equation.3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2188" y="3761185"/>
                        <a:ext cx="315912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47" name="文本框 172046"/>
          <p:cNvSpPr txBox="1">
            <a:spLocks noChangeArrowheads="1"/>
          </p:cNvSpPr>
          <p:nvPr/>
        </p:nvSpPr>
        <p:spPr bwMode="auto">
          <a:xfrm>
            <a:off x="5997576" y="3349229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6637" name="矩形 80"/>
          <p:cNvSpPr>
            <a:spLocks noChangeArrowheads="1"/>
          </p:cNvSpPr>
          <p:nvPr/>
        </p:nvSpPr>
        <p:spPr bwMode="auto">
          <a:xfrm>
            <a:off x="1508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当堂练习</a:t>
            </a:r>
            <a:endParaRPr lang="zh-CN" altLang="en-US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2" grpId="0"/>
      <p:bldP spid="1720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1"/>
          <p:cNvSpPr>
            <a:spLocks noChangeArrowheads="1"/>
          </p:cNvSpPr>
          <p:nvPr/>
        </p:nvSpPr>
        <p:spPr bwMode="auto">
          <a:xfrm>
            <a:off x="395288" y="519112"/>
            <a:ext cx="741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如果有两组牌，它们的牌面数字分别是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那么从每组牌中各摸出一张牌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grpSp>
        <p:nvGrpSpPr>
          <p:cNvPr id="24578" name="Group 2"/>
          <p:cNvGrpSpPr>
            <a:grpSpLocks noChangeAspect="1"/>
          </p:cNvGrpSpPr>
          <p:nvPr/>
        </p:nvGrpSpPr>
        <p:grpSpPr bwMode="auto">
          <a:xfrm>
            <a:off x="4429125" y="1599010"/>
            <a:ext cx="1511300" cy="1350169"/>
            <a:chOff x="0" y="0"/>
            <a:chExt cx="1697" cy="1932"/>
          </a:xfrm>
        </p:grpSpPr>
        <p:pic>
          <p:nvPicPr>
            <p:cNvPr id="27651" name="Picture 9" descr="图片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130" cy="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2" name="Picture 11" descr="图片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7" y="225"/>
              <a:ext cx="1145" cy="1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3" name="Picture 12" descr="图片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67" y="340"/>
              <a:ext cx="1130" cy="1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4582" name="Group 6"/>
          <p:cNvGrpSpPr>
            <a:grpSpLocks noChangeAspect="1"/>
          </p:cNvGrpSpPr>
          <p:nvPr/>
        </p:nvGrpSpPr>
        <p:grpSpPr bwMode="auto">
          <a:xfrm>
            <a:off x="1547814" y="1545431"/>
            <a:ext cx="1728787" cy="1295400"/>
            <a:chOff x="0" y="0"/>
            <a:chExt cx="1687" cy="1851"/>
          </a:xfrm>
        </p:grpSpPr>
        <p:pic>
          <p:nvPicPr>
            <p:cNvPr id="27655" name="Picture 10" descr="图片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0"/>
              <a:ext cx="1127" cy="1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6" name="Picture 13" descr="图片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5" y="115"/>
              <a:ext cx="1177" cy="1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7" name="Picture 14" descr="图片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25" y="235"/>
              <a:ext cx="1162" cy="1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61950" y="3386138"/>
            <a:ext cx="8362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）摸出两张牌的数字之和为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的概念为多少？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95289" y="3921919"/>
            <a:ext cx="71326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）摸出为两张牌的数字相等的概率为多少？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8"/>
          <p:cNvSpPr>
            <a:spLocks noChangeArrowheads="1"/>
          </p:cNvSpPr>
          <p:nvPr/>
        </p:nvSpPr>
        <p:spPr bwMode="auto">
          <a:xfrm>
            <a:off x="785814" y="2312194"/>
            <a:ext cx="1825625" cy="53697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3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4" name="Rectangle 12"/>
          <p:cNvSpPr>
            <a:spLocks noChangeArrowheads="1"/>
          </p:cNvSpPr>
          <p:nvPr/>
        </p:nvSpPr>
        <p:spPr bwMode="auto">
          <a:xfrm>
            <a:off x="785814" y="1775222"/>
            <a:ext cx="1825625" cy="53697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2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34"/>
          <p:cNvGrpSpPr/>
          <p:nvPr/>
        </p:nvGrpSpPr>
        <p:grpSpPr bwMode="auto">
          <a:xfrm>
            <a:off x="2608263" y="1238251"/>
            <a:ext cx="4875212" cy="1613297"/>
            <a:chOff x="2609044" y="1650922"/>
            <a:chExt cx="4874726" cy="2151906"/>
          </a:xfrm>
        </p:grpSpPr>
        <p:sp>
          <p:nvSpPr>
            <p:cNvPr id="28676" name="Rectangle 9"/>
            <p:cNvSpPr>
              <a:spLocks noChangeArrowheads="1"/>
            </p:cNvSpPr>
            <p:nvPr/>
          </p:nvSpPr>
          <p:spPr bwMode="auto">
            <a:xfrm>
              <a:off x="5809281" y="2367034"/>
              <a:ext cx="1674489" cy="7161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宋体" panose="02010600030101010101" pitchFamily="2" charset="-122"/>
                </a:rPr>
                <a:t>（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Calibri" panose="020F0502020204030204" pitchFamily="34" charset="0"/>
                </a:rPr>
                <a:t>2,3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宋体" panose="02010600030101010101" pitchFamily="2" charset="-122"/>
                </a:rPr>
                <a:t>）</a:t>
              </a:r>
              <a:endPara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8677" name="组合 33"/>
            <p:cNvGrpSpPr/>
            <p:nvPr/>
          </p:nvGrpSpPr>
          <p:grpSpPr bwMode="auto">
            <a:xfrm>
              <a:off x="2609044" y="1650922"/>
              <a:ext cx="4874726" cy="2151906"/>
              <a:chOff x="2609044" y="1650922"/>
              <a:chExt cx="4874726" cy="2151906"/>
            </a:xfrm>
          </p:grpSpPr>
          <p:sp>
            <p:nvSpPr>
              <p:cNvPr id="28678" name="Rectangle 5"/>
              <p:cNvSpPr>
                <a:spLocks noChangeArrowheads="1"/>
              </p:cNvSpPr>
              <p:nvPr/>
            </p:nvSpPr>
            <p:spPr bwMode="auto">
              <a:xfrm>
                <a:off x="5809281" y="3083146"/>
                <a:ext cx="1674489" cy="7161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zh-CN" altLang="en-US" sz="24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宋体" panose="02010600030101010101" pitchFamily="2" charset="-122"/>
                  </a:rPr>
                  <a:t>（</a:t>
                </a:r>
                <a:r>
                  <a:rPr lang="en-US" altLang="zh-CN" sz="24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Calibri" panose="020F0502020204030204" pitchFamily="34" charset="0"/>
                  </a:rPr>
                  <a:t>3,3</a:t>
                </a:r>
                <a:r>
                  <a:rPr lang="zh-CN" altLang="en-US" sz="24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宋体" panose="02010600030101010101" pitchFamily="2" charset="-122"/>
                  </a:rPr>
                  <a:t>）</a:t>
                </a:r>
                <a:endPara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679" name="Rectangle 6"/>
              <p:cNvSpPr>
                <a:spLocks noChangeArrowheads="1"/>
              </p:cNvSpPr>
              <p:nvPr/>
            </p:nvSpPr>
            <p:spPr bwMode="auto">
              <a:xfrm>
                <a:off x="4108951" y="3083146"/>
                <a:ext cx="1700330" cy="7161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zh-CN" altLang="en-US" sz="24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宋体" panose="02010600030101010101" pitchFamily="2" charset="-122"/>
                  </a:rPr>
                  <a:t>（</a:t>
                </a:r>
                <a:r>
                  <a:rPr lang="en-US" altLang="zh-CN" sz="24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Calibri" panose="020F0502020204030204" pitchFamily="34" charset="0"/>
                  </a:rPr>
                  <a:t>3,2</a:t>
                </a:r>
                <a:r>
                  <a:rPr lang="zh-CN" altLang="en-US" sz="24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宋体" panose="02010600030101010101" pitchFamily="2" charset="-122"/>
                  </a:rPr>
                  <a:t>）</a:t>
                </a:r>
                <a:endPara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" name="Rectangle 7"/>
              <p:cNvSpPr>
                <a:spLocks noChangeArrowheads="1"/>
              </p:cNvSpPr>
              <p:nvPr/>
            </p:nvSpPr>
            <p:spPr bwMode="auto">
              <a:xfrm>
                <a:off x="2609044" y="3086584"/>
                <a:ext cx="1496863" cy="716244"/>
              </a:xfrm>
              <a:prstGeom prst="rect">
                <a:avLst/>
              </a:prstGeom>
              <a:solidFill>
                <a:schemeClr val="accent5">
                  <a:lumMod val="75000"/>
                  <a:alpha val="29000"/>
                </a:schemeClr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  <a:defRPr/>
                </a:pPr>
                <a:r>
                  <a:rPr lang="zh-CN" altLang="en-US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宋体" panose="02010600030101010101" pitchFamily="2" charset="-122"/>
                  </a:rPr>
                  <a:t>（</a:t>
                </a:r>
                <a:r>
                  <a: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Calibri" panose="020F0502020204030204" pitchFamily="34" charset="0"/>
                  </a:rPr>
                  <a:t>3,1</a:t>
                </a:r>
                <a:r>
                  <a:rPr lang="zh-CN" altLang="en-US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宋体" panose="02010600030101010101" pitchFamily="2" charset="-122"/>
                  </a:rPr>
                  <a:t>）</a:t>
                </a:r>
                <a:endParaRPr lang="zh-CN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Rectangle 10"/>
              <p:cNvSpPr>
                <a:spLocks noChangeArrowheads="1"/>
              </p:cNvSpPr>
              <p:nvPr/>
            </p:nvSpPr>
            <p:spPr bwMode="auto">
              <a:xfrm>
                <a:off x="4096383" y="2367166"/>
                <a:ext cx="1700044" cy="716243"/>
              </a:xfrm>
              <a:prstGeom prst="rect">
                <a:avLst/>
              </a:prstGeom>
              <a:solidFill>
                <a:schemeClr val="accent5">
                  <a:lumMod val="75000"/>
                  <a:alpha val="29000"/>
                </a:schemeClr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  <a:defRPr/>
                </a:pPr>
                <a:r>
                  <a:rPr lang="zh-CN" altLang="en-US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宋体" panose="02010600030101010101" pitchFamily="2" charset="-122"/>
                  </a:rPr>
                  <a:t>（</a:t>
                </a:r>
                <a:r>
                  <a: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Calibri" panose="020F0502020204030204" pitchFamily="34" charset="0"/>
                  </a:rPr>
                  <a:t>2,2</a:t>
                </a:r>
                <a:r>
                  <a:rPr lang="zh-CN" altLang="en-US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宋体" panose="02010600030101010101" pitchFamily="2" charset="-122"/>
                  </a:rPr>
                  <a:t>）</a:t>
                </a:r>
                <a:endParaRPr lang="zh-CN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682" name="Rectangle 11"/>
              <p:cNvSpPr>
                <a:spLocks noChangeArrowheads="1"/>
              </p:cNvSpPr>
              <p:nvPr/>
            </p:nvSpPr>
            <p:spPr bwMode="auto">
              <a:xfrm>
                <a:off x="2611472" y="2367034"/>
                <a:ext cx="1497479" cy="7161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zh-CN" altLang="en-US" sz="24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宋体" panose="02010600030101010101" pitchFamily="2" charset="-122"/>
                  </a:rPr>
                  <a:t>（</a:t>
                </a:r>
                <a:r>
                  <a:rPr lang="en-US" altLang="zh-CN" sz="24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Calibri" panose="020F0502020204030204" pitchFamily="34" charset="0"/>
                  </a:rPr>
                  <a:t>2,1</a:t>
                </a:r>
                <a:r>
                  <a:rPr lang="zh-CN" altLang="en-US" sz="24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宋体" panose="02010600030101010101" pitchFamily="2" charset="-122"/>
                  </a:rPr>
                  <a:t>）</a:t>
                </a:r>
                <a:endPara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Rectangle 13"/>
              <p:cNvSpPr>
                <a:spLocks noChangeArrowheads="1"/>
              </p:cNvSpPr>
              <p:nvPr/>
            </p:nvSpPr>
            <p:spPr bwMode="auto">
              <a:xfrm>
                <a:off x="5809125" y="1650922"/>
                <a:ext cx="1674645" cy="716244"/>
              </a:xfrm>
              <a:prstGeom prst="rect">
                <a:avLst/>
              </a:prstGeom>
              <a:solidFill>
                <a:schemeClr val="accent5">
                  <a:lumMod val="75000"/>
                  <a:alpha val="29000"/>
                </a:schemeClr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  <a:defRPr/>
                </a:pPr>
                <a:r>
                  <a:rPr lang="zh-CN" altLang="en-US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宋体" panose="02010600030101010101" pitchFamily="2" charset="-122"/>
                  </a:rPr>
                  <a:t>（</a:t>
                </a:r>
                <a:r>
                  <a:rPr lang="en-US" altLang="zh-CN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Calibri" panose="020F0502020204030204" pitchFamily="34" charset="0"/>
                  </a:rPr>
                  <a:t>1,3</a:t>
                </a:r>
                <a:r>
                  <a:rPr lang="zh-CN" altLang="en-US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宋体" panose="02010600030101010101" pitchFamily="2" charset="-122"/>
                  </a:rPr>
                  <a:t>）</a:t>
                </a:r>
                <a:endParaRPr lang="zh-CN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684" name="Rectangle 14"/>
              <p:cNvSpPr>
                <a:spLocks noChangeArrowheads="1"/>
              </p:cNvSpPr>
              <p:nvPr/>
            </p:nvSpPr>
            <p:spPr bwMode="auto">
              <a:xfrm>
                <a:off x="4108951" y="1650922"/>
                <a:ext cx="1700330" cy="7161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zh-CN" altLang="en-US" sz="24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宋体" panose="02010600030101010101" pitchFamily="2" charset="-122"/>
                  </a:rPr>
                  <a:t>（</a:t>
                </a:r>
                <a:r>
                  <a:rPr lang="en-US" altLang="zh-CN" sz="24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Calibri" panose="020F0502020204030204" pitchFamily="34" charset="0"/>
                  </a:rPr>
                  <a:t>1,2</a:t>
                </a:r>
                <a:r>
                  <a:rPr lang="zh-CN" altLang="en-US" sz="24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宋体" panose="02010600030101010101" pitchFamily="2" charset="-122"/>
                  </a:rPr>
                  <a:t>）</a:t>
                </a:r>
                <a:endPara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685" name="Rectangle 15"/>
              <p:cNvSpPr>
                <a:spLocks noChangeArrowheads="1"/>
              </p:cNvSpPr>
              <p:nvPr/>
            </p:nvSpPr>
            <p:spPr bwMode="auto">
              <a:xfrm>
                <a:off x="2611472" y="1650922"/>
                <a:ext cx="1497479" cy="7161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None/>
                </a:pPr>
                <a:r>
                  <a:rPr lang="zh-CN" altLang="en-US" sz="24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宋体" panose="02010600030101010101" pitchFamily="2" charset="-122"/>
                  </a:rPr>
                  <a:t>（</a:t>
                </a:r>
                <a:r>
                  <a:rPr lang="en-US" altLang="zh-CN" sz="24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Calibri" panose="020F0502020204030204" pitchFamily="34" charset="0"/>
                  </a:rPr>
                  <a:t>1,1</a:t>
                </a:r>
                <a:r>
                  <a:rPr lang="zh-CN" altLang="en-US" sz="240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宋体" panose="02010600030101010101" pitchFamily="2" charset="-122"/>
                  </a:rPr>
                  <a:t>）</a:t>
                </a:r>
                <a:endPara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785814" y="1238251"/>
            <a:ext cx="1825625" cy="53697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1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5808663" y="535782"/>
            <a:ext cx="1674812" cy="70246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3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8" name="Rectangle 18"/>
          <p:cNvSpPr>
            <a:spLocks noChangeArrowheads="1"/>
          </p:cNvSpPr>
          <p:nvPr/>
        </p:nvSpPr>
        <p:spPr bwMode="auto">
          <a:xfrm>
            <a:off x="4108451" y="535782"/>
            <a:ext cx="1700213" cy="70246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2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9" name="Rectangle 19"/>
          <p:cNvSpPr>
            <a:spLocks noChangeArrowheads="1"/>
          </p:cNvSpPr>
          <p:nvPr/>
        </p:nvSpPr>
        <p:spPr bwMode="auto">
          <a:xfrm>
            <a:off x="2611438" y="535782"/>
            <a:ext cx="1497012" cy="70246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 pitchFamily="34" charset="0"/>
              </a:rPr>
              <a:t>1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90" name="Rectangle 20"/>
          <p:cNvSpPr>
            <a:spLocks noChangeArrowheads="1"/>
          </p:cNvSpPr>
          <p:nvPr/>
        </p:nvSpPr>
        <p:spPr bwMode="auto">
          <a:xfrm>
            <a:off x="785814" y="535782"/>
            <a:ext cx="1825625" cy="70246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endParaRPr lang="zh-CN" altLang="zh-CN" sz="2600">
              <a:solidFill>
                <a:srgbClr val="000099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8691" name="Line 21"/>
          <p:cNvSpPr>
            <a:spLocks noChangeShapeType="1"/>
          </p:cNvSpPr>
          <p:nvPr/>
        </p:nvSpPr>
        <p:spPr bwMode="auto">
          <a:xfrm>
            <a:off x="785813" y="535781"/>
            <a:ext cx="6697662" cy="1191"/>
          </a:xfrm>
          <a:prstGeom prst="line">
            <a:avLst/>
          </a:prstGeom>
          <a:noFill/>
          <a:ln w="28575" cap="sq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92" name="Line 22"/>
          <p:cNvSpPr>
            <a:spLocks noChangeShapeType="1"/>
          </p:cNvSpPr>
          <p:nvPr/>
        </p:nvSpPr>
        <p:spPr bwMode="auto">
          <a:xfrm>
            <a:off x="785813" y="1238250"/>
            <a:ext cx="6697662" cy="1191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93" name="Line 23"/>
          <p:cNvSpPr>
            <a:spLocks noChangeShapeType="1"/>
          </p:cNvSpPr>
          <p:nvPr/>
        </p:nvSpPr>
        <p:spPr bwMode="auto">
          <a:xfrm>
            <a:off x="785813" y="1775223"/>
            <a:ext cx="6697662" cy="1190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94" name="Line 24"/>
          <p:cNvSpPr>
            <a:spLocks noChangeShapeType="1"/>
          </p:cNvSpPr>
          <p:nvPr/>
        </p:nvSpPr>
        <p:spPr bwMode="auto">
          <a:xfrm>
            <a:off x="785813" y="2312194"/>
            <a:ext cx="6697662" cy="1191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95" name="Line 26"/>
          <p:cNvSpPr>
            <a:spLocks noChangeShapeType="1"/>
          </p:cNvSpPr>
          <p:nvPr/>
        </p:nvSpPr>
        <p:spPr bwMode="auto">
          <a:xfrm>
            <a:off x="785813" y="535782"/>
            <a:ext cx="1587" cy="2313385"/>
          </a:xfrm>
          <a:prstGeom prst="line">
            <a:avLst/>
          </a:prstGeom>
          <a:noFill/>
          <a:ln w="28575" cap="sq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96" name="Line 27"/>
          <p:cNvSpPr>
            <a:spLocks noChangeShapeType="1"/>
          </p:cNvSpPr>
          <p:nvPr/>
        </p:nvSpPr>
        <p:spPr bwMode="auto">
          <a:xfrm>
            <a:off x="2611439" y="535782"/>
            <a:ext cx="1587" cy="2313385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97" name="Line 28"/>
          <p:cNvSpPr>
            <a:spLocks noChangeShapeType="1"/>
          </p:cNvSpPr>
          <p:nvPr/>
        </p:nvSpPr>
        <p:spPr bwMode="auto">
          <a:xfrm>
            <a:off x="4108450" y="535782"/>
            <a:ext cx="1588" cy="2313385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98" name="Line 29"/>
          <p:cNvSpPr>
            <a:spLocks noChangeShapeType="1"/>
          </p:cNvSpPr>
          <p:nvPr/>
        </p:nvSpPr>
        <p:spPr bwMode="auto">
          <a:xfrm>
            <a:off x="5808664" y="535782"/>
            <a:ext cx="1587" cy="2313385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99" name="Line 30"/>
          <p:cNvSpPr>
            <a:spLocks noChangeShapeType="1"/>
          </p:cNvSpPr>
          <p:nvPr/>
        </p:nvSpPr>
        <p:spPr bwMode="auto">
          <a:xfrm>
            <a:off x="7483475" y="535782"/>
            <a:ext cx="1588" cy="2313385"/>
          </a:xfrm>
          <a:prstGeom prst="line">
            <a:avLst/>
          </a:prstGeom>
          <a:noFill/>
          <a:ln w="28575" cap="sq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" name="Group 31"/>
          <p:cNvGrpSpPr/>
          <p:nvPr/>
        </p:nvGrpSpPr>
        <p:grpSpPr bwMode="auto">
          <a:xfrm>
            <a:off x="785814" y="535781"/>
            <a:ext cx="1800225" cy="841216"/>
            <a:chOff x="0" y="0"/>
            <a:chExt cx="1088" cy="716"/>
          </a:xfrm>
        </p:grpSpPr>
        <p:sp>
          <p:nvSpPr>
            <p:cNvPr id="28701" name="Line 32"/>
            <p:cNvSpPr>
              <a:spLocks noChangeShapeType="1"/>
            </p:cNvSpPr>
            <p:nvPr/>
          </p:nvSpPr>
          <p:spPr bwMode="auto">
            <a:xfrm>
              <a:off x="0" y="9"/>
              <a:ext cx="1088" cy="5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2" name="Text Box 33"/>
            <p:cNvSpPr>
              <a:spLocks noChangeArrowheads="1"/>
            </p:cNvSpPr>
            <p:nvPr/>
          </p:nvSpPr>
          <p:spPr bwMode="auto">
            <a:xfrm>
              <a:off x="0" y="271"/>
              <a:ext cx="676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1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第二张牌</a:t>
              </a:r>
            </a:p>
            <a:p>
              <a:r>
                <a:rPr lang="zh-CN" altLang="en-US" sz="1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的牌面数字</a:t>
              </a:r>
              <a:endParaRPr lang="zh-CN" altLang="en-US" sz="1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8703" name="Text Box 34"/>
            <p:cNvSpPr>
              <a:spLocks noChangeArrowheads="1"/>
            </p:cNvSpPr>
            <p:nvPr/>
          </p:nvSpPr>
          <p:spPr bwMode="auto">
            <a:xfrm>
              <a:off x="408" y="0"/>
              <a:ext cx="648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1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第一张牌的</a:t>
              </a:r>
            </a:p>
            <a:p>
              <a:r>
                <a:rPr lang="zh-CN" altLang="en-US" sz="1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　牌面数字</a:t>
              </a:r>
              <a:endParaRPr lang="zh-CN" altLang="en-US" sz="1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8" name="组合 38"/>
          <p:cNvGrpSpPr/>
          <p:nvPr/>
        </p:nvGrpSpPr>
        <p:grpSpPr bwMode="auto">
          <a:xfrm>
            <a:off x="2700338" y="1269207"/>
            <a:ext cx="4552950" cy="1559719"/>
            <a:chOff x="2699792" y="1691930"/>
            <a:chExt cx="4554260" cy="2079354"/>
          </a:xfrm>
        </p:grpSpPr>
        <p:sp>
          <p:nvSpPr>
            <p:cNvPr id="28705" name="矩形 35"/>
            <p:cNvSpPr>
              <a:spLocks noChangeArrowheads="1"/>
            </p:cNvSpPr>
            <p:nvPr/>
          </p:nvSpPr>
          <p:spPr bwMode="auto">
            <a:xfrm>
              <a:off x="2699792" y="3123212"/>
              <a:ext cx="1296144" cy="648072"/>
            </a:xfrm>
            <a:prstGeom prst="rect">
              <a:avLst/>
            </a:prstGeom>
            <a:solidFill>
              <a:srgbClr val="006600">
                <a:alpha val="38823"/>
              </a:srgbClr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6" name="矩形 36"/>
            <p:cNvSpPr>
              <a:spLocks noChangeArrowheads="1"/>
            </p:cNvSpPr>
            <p:nvPr/>
          </p:nvSpPr>
          <p:spPr bwMode="auto">
            <a:xfrm>
              <a:off x="4283968" y="2394254"/>
              <a:ext cx="1296144" cy="648072"/>
            </a:xfrm>
            <a:prstGeom prst="rect">
              <a:avLst/>
            </a:prstGeom>
            <a:solidFill>
              <a:srgbClr val="006600">
                <a:alpha val="38823"/>
              </a:srgbClr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7" name="矩形 37"/>
            <p:cNvSpPr>
              <a:spLocks noChangeArrowheads="1"/>
            </p:cNvSpPr>
            <p:nvPr/>
          </p:nvSpPr>
          <p:spPr bwMode="auto">
            <a:xfrm>
              <a:off x="5957908" y="1691930"/>
              <a:ext cx="1296144" cy="648072"/>
            </a:xfrm>
            <a:prstGeom prst="rect">
              <a:avLst/>
            </a:prstGeom>
            <a:solidFill>
              <a:srgbClr val="006600">
                <a:alpha val="38823"/>
              </a:srgbClr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 bwMode="auto">
          <a:xfrm>
            <a:off x="213678" y="2848690"/>
            <a:ext cx="7930197" cy="1011789"/>
            <a:chOff x="337" y="5982"/>
            <a:chExt cx="12487" cy="2125"/>
          </a:xfrm>
        </p:grpSpPr>
        <p:sp>
          <p:nvSpPr>
            <p:cNvPr id="28709" name="Line 25"/>
            <p:cNvSpPr>
              <a:spLocks noChangeShapeType="1"/>
            </p:cNvSpPr>
            <p:nvPr/>
          </p:nvSpPr>
          <p:spPr bwMode="auto">
            <a:xfrm>
              <a:off x="1237" y="5982"/>
              <a:ext cx="10547" cy="2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10" name="TextBox 32"/>
            <p:cNvSpPr>
              <a:spLocks noChangeArrowheads="1"/>
            </p:cNvSpPr>
            <p:nvPr/>
          </p:nvSpPr>
          <p:spPr bwMode="auto">
            <a:xfrm>
              <a:off x="337" y="6750"/>
              <a:ext cx="12487" cy="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  </a:t>
              </a:r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解：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（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Calibri" panose="020F0502020204030204" pitchFamily="34" charset="0"/>
                </a:rPr>
                <a:t>1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）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Calibri" panose="020F0502020204030204" pitchFamily="34" charset="0"/>
                </a:rPr>
                <a:t>P</a:t>
              </a:r>
              <a:r>
                <a:rPr lang="zh-CN" altLang="en-US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（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数字之和为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Calibri" panose="020F0502020204030204" pitchFamily="34" charset="0"/>
                </a:rPr>
                <a:t>4</a:t>
              </a:r>
              <a:r>
                <a:rPr lang="zh-CN" altLang="en-US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）</a:t>
              </a:r>
              <a:r>
                <a:rPr lang="en-US" altLang="zh-CN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Calibri" panose="020F0502020204030204" pitchFamily="34" charset="0"/>
                </a:rPr>
                <a:t>=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Calibri" panose="020F0502020204030204" pitchFamily="34" charset="0"/>
                </a:rPr>
                <a:t>      .</a:t>
              </a:r>
              <a:r>
                <a:rPr lang="en-US" altLang="zh-CN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Calibri" panose="020F0502020204030204" pitchFamily="34" charset="0"/>
                </a:rPr>
                <a:t>      </a:t>
              </a:r>
              <a:endPara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endParaRPr>
            </a:p>
          </p:txBody>
        </p:sp>
        <p:graphicFrame>
          <p:nvGraphicFramePr>
            <p:cNvPr id="28711" name="对象 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7414" y="6635"/>
            <a:ext cx="511" cy="1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24" r:id="rId4" imgW="139700" imgH="394335" progId="Equation.KSEE3">
                    <p:embed/>
                  </p:oleObj>
                </mc:Choice>
                <mc:Fallback>
                  <p:oleObj r:id="rId4" imgW="139700" imgH="394335" progId="Equation.KSEE3">
                    <p:embed/>
                    <p:pic>
                      <p:nvPicPr>
                        <p:cNvPr id="0" name="对象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14" y="6635"/>
                          <a:ext cx="511" cy="1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组合 8"/>
          <p:cNvGrpSpPr/>
          <p:nvPr/>
        </p:nvGrpSpPr>
        <p:grpSpPr bwMode="auto">
          <a:xfrm>
            <a:off x="1152525" y="3705943"/>
            <a:ext cx="6769100" cy="646523"/>
            <a:chOff x="1815" y="7782"/>
            <a:chExt cx="10660" cy="1357"/>
          </a:xfrm>
        </p:grpSpPr>
        <p:sp>
          <p:nvSpPr>
            <p:cNvPr id="28713" name="矩形 39"/>
            <p:cNvSpPr>
              <a:spLocks noChangeArrowheads="1"/>
            </p:cNvSpPr>
            <p:nvPr/>
          </p:nvSpPr>
          <p:spPr bwMode="auto">
            <a:xfrm>
              <a:off x="1815" y="7782"/>
              <a:ext cx="10660" cy="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（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Calibri" panose="020F0502020204030204" pitchFamily="34" charset="0"/>
                </a:rPr>
                <a:t>2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）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P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（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数字相等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）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</a:t>
              </a:r>
            </a:p>
          </p:txBody>
        </p:sp>
        <p:graphicFrame>
          <p:nvGraphicFramePr>
            <p:cNvPr id="28714" name="对象 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6974" y="7895"/>
            <a:ext cx="415" cy="1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25" r:id="rId6" imgW="139700" imgH="393700" progId="Equation.KSEE3">
                    <p:embed/>
                  </p:oleObj>
                </mc:Choice>
                <mc:Fallback>
                  <p:oleObj r:id="rId6" imgW="139700" imgH="393700" progId="Equation.KSEE3">
                    <p:embed/>
                    <p:pic>
                      <p:nvPicPr>
                        <p:cNvPr id="0" name="对象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4" y="7895"/>
                          <a:ext cx="415" cy="11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192856" y="1491630"/>
            <a:ext cx="8964613" cy="308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会用画树状图或列表的方法计算简单随机事件发生的概率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  <a:p>
            <a:pPr indent="200025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（重点）</a:t>
            </a:r>
          </a:p>
          <a:p>
            <a:pPr indent="200025" algn="just">
              <a:lnSpc>
                <a:spcPct val="150000"/>
              </a:lnSpc>
              <a:spcBef>
                <a:spcPct val="3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能用画树状图或列表的方法不重不漏地列举事件发生的所有可  </a:t>
            </a:r>
          </a:p>
          <a:p>
            <a:pPr indent="200025" algn="just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能情况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（难点）</a:t>
            </a:r>
            <a:endParaRPr lang="en-US" altLang="zh-CN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200025" algn="just">
              <a:lnSpc>
                <a:spcPct val="150000"/>
              </a:lnSpc>
              <a:spcBef>
                <a:spcPct val="3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会用概率的相关知识解决实际问题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6" name="矩形 4119"/>
          <p:cNvSpPr>
            <a:spLocks noChangeArrowheads="1"/>
          </p:cNvSpPr>
          <p:nvPr/>
        </p:nvSpPr>
        <p:spPr bwMode="auto">
          <a:xfrm>
            <a:off x="3842519" y="716358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矩形 7"/>
          <p:cNvSpPr>
            <a:spLocks noChangeArrowheads="1"/>
          </p:cNvSpPr>
          <p:nvPr/>
        </p:nvSpPr>
        <p:spPr bwMode="auto">
          <a:xfrm>
            <a:off x="357188" y="589360"/>
            <a:ext cx="82804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在一个不透明的盒子里，装有三个分别写有数字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6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7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的小球，它们的形状、大小、质地等完全相同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先从盒子里随机取出一个小球，记下数字后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放回盒子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里，摇匀后再随机取出一个小球，记下数字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请你用列表或画树状图的方法求下列事件的概率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  <a:p>
            <a:pPr indent="266700"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）两次取出的小球上的数字相同；</a:t>
            </a:r>
          </a:p>
          <a:p>
            <a:pPr indent="266700"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）两次取出的小球上的数字之和大于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10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1042988" y="2518172"/>
            <a:ext cx="69135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两次取出的小球上的数字相同的可能性只有3种，所以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P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(数字相同)=</a:t>
            </a:r>
          </a:p>
        </p:txBody>
      </p:sp>
      <p:graphicFrame>
        <p:nvGraphicFramePr>
          <p:cNvPr id="29" name="Object 2"/>
          <p:cNvGraphicFramePr/>
          <p:nvPr/>
        </p:nvGraphicFramePr>
        <p:xfrm>
          <a:off x="3708400" y="2950369"/>
          <a:ext cx="946150" cy="627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6" r:id="rId3" imgW="445135" imgH="394335" progId="Equation.DSMT4">
                  <p:embed/>
                </p:oleObj>
              </mc:Choice>
              <mc:Fallback>
                <p:oleObj r:id="rId3" imgW="445135" imgH="394335" progId="Equation.DSMT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950369"/>
                        <a:ext cx="946150" cy="627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1042988" y="3598069"/>
            <a:ext cx="6553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两次取出的小球上的数字之和大于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10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的可能性只有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种，所以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P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(数字之和大于10)=</a:t>
            </a:r>
          </a:p>
        </p:txBody>
      </p:sp>
      <p:graphicFrame>
        <p:nvGraphicFramePr>
          <p:cNvPr id="31" name="Object 3"/>
          <p:cNvGraphicFramePr/>
          <p:nvPr/>
        </p:nvGraphicFramePr>
        <p:xfrm>
          <a:off x="6372226" y="4081463"/>
          <a:ext cx="555625" cy="489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7" r:id="rId5" imgW="191135" imgH="394335" progId="Equation.DSMT4">
                  <p:embed/>
                </p:oleObj>
              </mc:Choice>
              <mc:Fallback>
                <p:oleObj r:id="rId5" imgW="191135" imgH="394335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6" y="4081463"/>
                        <a:ext cx="555625" cy="489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1042988" y="627460"/>
            <a:ext cx="4679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解：根据题意，画出树状图如下</a:t>
            </a:r>
          </a:p>
        </p:txBody>
      </p:sp>
      <p:grpSp>
        <p:nvGrpSpPr>
          <p:cNvPr id="2" name="组合 47"/>
          <p:cNvGrpSpPr/>
          <p:nvPr/>
        </p:nvGrpSpPr>
        <p:grpSpPr bwMode="auto">
          <a:xfrm>
            <a:off x="1084264" y="1219200"/>
            <a:ext cx="7375554" cy="1265459"/>
            <a:chOff x="1444308" y="1625652"/>
            <a:chExt cx="7376193" cy="1686786"/>
          </a:xfrm>
        </p:grpSpPr>
        <p:sp>
          <p:nvSpPr>
            <p:cNvPr id="31751" name="TextBox 7"/>
            <p:cNvSpPr txBox="1">
              <a:spLocks noChangeArrowheads="1"/>
            </p:cNvSpPr>
            <p:nvPr/>
          </p:nvSpPr>
          <p:spPr bwMode="auto">
            <a:xfrm>
              <a:off x="1475656" y="1628800"/>
              <a:ext cx="1467195" cy="533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第一个数字</a:t>
              </a:r>
            </a:p>
          </p:txBody>
        </p:sp>
        <p:sp>
          <p:nvSpPr>
            <p:cNvPr id="31752" name="TextBox 8"/>
            <p:cNvSpPr txBox="1">
              <a:spLocks noChangeArrowheads="1"/>
            </p:cNvSpPr>
            <p:nvPr/>
          </p:nvSpPr>
          <p:spPr bwMode="auto">
            <a:xfrm>
              <a:off x="1444308" y="2636912"/>
              <a:ext cx="1467195" cy="533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第二个数字</a:t>
              </a:r>
            </a:p>
          </p:txBody>
        </p:sp>
        <p:grpSp>
          <p:nvGrpSpPr>
            <p:cNvPr id="31753" name="组合 24"/>
            <p:cNvGrpSpPr/>
            <p:nvPr/>
          </p:nvGrpSpPr>
          <p:grpSpPr bwMode="auto">
            <a:xfrm>
              <a:off x="3009310" y="1628800"/>
              <a:ext cx="1885181" cy="1669025"/>
              <a:chOff x="3009310" y="1628800"/>
              <a:chExt cx="1885181" cy="1669025"/>
            </a:xfrm>
          </p:grpSpPr>
          <p:sp>
            <p:nvSpPr>
              <p:cNvPr id="31754" name="TextBox 9"/>
              <p:cNvSpPr txBox="1">
                <a:spLocks noChangeArrowheads="1"/>
              </p:cNvSpPr>
              <p:nvPr/>
            </p:nvSpPr>
            <p:spPr bwMode="auto">
              <a:xfrm>
                <a:off x="3830016" y="1628800"/>
                <a:ext cx="338583" cy="615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Adobe 黑体 Std R" pitchFamily="34" charset="-122"/>
                  </a:rPr>
                  <a:t>6</a:t>
                </a:r>
                <a:endPara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Adobe 黑体 Std R" pitchFamily="34" charset="-122"/>
                </a:endParaRPr>
              </a:p>
            </p:txBody>
          </p:sp>
          <p:cxnSp>
            <p:nvCxnSpPr>
              <p:cNvPr id="31755" name="直接连接符 11"/>
              <p:cNvCxnSpPr>
                <a:cxnSpLocks noChangeShapeType="1"/>
              </p:cNvCxnSpPr>
              <p:nvPr/>
            </p:nvCxnSpPr>
            <p:spPr bwMode="auto">
              <a:xfrm flipH="1">
                <a:off x="3275856" y="2090465"/>
                <a:ext cx="601325" cy="54644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756" name="TextBox 16"/>
              <p:cNvSpPr txBox="1">
                <a:spLocks noChangeArrowheads="1"/>
              </p:cNvSpPr>
              <p:nvPr/>
            </p:nvSpPr>
            <p:spPr bwMode="auto">
              <a:xfrm>
                <a:off x="3009310" y="2644873"/>
                <a:ext cx="338583" cy="615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Adobe 黑体 Std R" pitchFamily="34" charset="-122"/>
                  </a:rPr>
                  <a:t>6</a:t>
                </a:r>
                <a:endPara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Adobe 黑体 Std R" pitchFamily="34" charset="-122"/>
                </a:endParaRPr>
              </a:p>
            </p:txBody>
          </p:sp>
          <p:sp>
            <p:nvSpPr>
              <p:cNvPr id="31757" name="TextBox 17"/>
              <p:cNvSpPr txBox="1">
                <a:spLocks noChangeArrowheads="1"/>
              </p:cNvSpPr>
              <p:nvPr/>
            </p:nvSpPr>
            <p:spPr bwMode="auto">
              <a:xfrm>
                <a:off x="3704338" y="2666777"/>
                <a:ext cx="441184" cy="615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Adobe 黑体 Std R" pitchFamily="34" charset="-122"/>
                  </a:rPr>
                  <a:t>-2</a:t>
                </a:r>
                <a:endPara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Adobe 黑体 Std R" pitchFamily="34" charset="-122"/>
                </a:endParaRPr>
              </a:p>
            </p:txBody>
          </p:sp>
          <p:sp>
            <p:nvSpPr>
              <p:cNvPr id="31758" name="TextBox 18"/>
              <p:cNvSpPr txBox="1">
                <a:spLocks noChangeArrowheads="1"/>
              </p:cNvSpPr>
              <p:nvPr/>
            </p:nvSpPr>
            <p:spPr bwMode="auto">
              <a:xfrm>
                <a:off x="4555908" y="2682451"/>
                <a:ext cx="338583" cy="615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Adobe 黑体 Std R" pitchFamily="34" charset="-122"/>
                  </a:rPr>
                  <a:t>7</a:t>
                </a:r>
                <a:endPara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Adobe 黑体 Std R" pitchFamily="34" charset="-122"/>
                </a:endParaRPr>
              </a:p>
            </p:txBody>
          </p:sp>
          <p:cxnSp>
            <p:nvCxnSpPr>
              <p:cNvPr id="31759" name="直接连接符 20"/>
              <p:cNvCxnSpPr>
                <a:cxnSpLocks noChangeShapeType="1"/>
              </p:cNvCxnSpPr>
              <p:nvPr/>
            </p:nvCxnSpPr>
            <p:spPr bwMode="auto">
              <a:xfrm flipV="1">
                <a:off x="3995936" y="2132856"/>
                <a:ext cx="0" cy="4320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60" name="直接连接符 23"/>
              <p:cNvCxnSpPr>
                <a:cxnSpLocks noChangeShapeType="1"/>
              </p:cNvCxnSpPr>
              <p:nvPr/>
            </p:nvCxnSpPr>
            <p:spPr bwMode="auto">
              <a:xfrm>
                <a:off x="4211960" y="2132856"/>
                <a:ext cx="432048" cy="4320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1761" name="组合 25"/>
            <p:cNvGrpSpPr/>
            <p:nvPr/>
          </p:nvGrpSpPr>
          <p:grpSpPr bwMode="auto">
            <a:xfrm>
              <a:off x="4919096" y="1625652"/>
              <a:ext cx="1885181" cy="1669024"/>
              <a:chOff x="3009310" y="1628800"/>
              <a:chExt cx="1885181" cy="1669024"/>
            </a:xfrm>
          </p:grpSpPr>
          <p:sp>
            <p:nvSpPr>
              <p:cNvPr id="31762" name="TextBox 26"/>
              <p:cNvSpPr txBox="1">
                <a:spLocks noChangeArrowheads="1"/>
              </p:cNvSpPr>
              <p:nvPr/>
            </p:nvSpPr>
            <p:spPr bwMode="auto">
              <a:xfrm>
                <a:off x="3830016" y="1628800"/>
                <a:ext cx="441184" cy="615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Adobe 黑体 Std R" pitchFamily="34" charset="-122"/>
                  </a:rPr>
                  <a:t>-2</a:t>
                </a:r>
                <a:endPara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Adobe 黑体 Std R" pitchFamily="34" charset="-122"/>
                </a:endParaRPr>
              </a:p>
            </p:txBody>
          </p:sp>
          <p:cxnSp>
            <p:nvCxnSpPr>
              <p:cNvPr id="31763" name="直接连接符 33"/>
              <p:cNvCxnSpPr>
                <a:cxnSpLocks noChangeShapeType="1"/>
              </p:cNvCxnSpPr>
              <p:nvPr/>
            </p:nvCxnSpPr>
            <p:spPr bwMode="auto">
              <a:xfrm flipH="1">
                <a:off x="3275856" y="2090465"/>
                <a:ext cx="601325" cy="54644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764" name="TextBox 34"/>
              <p:cNvSpPr txBox="1">
                <a:spLocks noChangeArrowheads="1"/>
              </p:cNvSpPr>
              <p:nvPr/>
            </p:nvSpPr>
            <p:spPr bwMode="auto">
              <a:xfrm>
                <a:off x="3009310" y="2644873"/>
                <a:ext cx="338583" cy="615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Adobe 黑体 Std R" pitchFamily="34" charset="-122"/>
                  </a:rPr>
                  <a:t>6</a:t>
                </a:r>
                <a:endPara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Adobe 黑体 Std R" pitchFamily="34" charset="-122"/>
                </a:endParaRPr>
              </a:p>
            </p:txBody>
          </p:sp>
          <p:sp>
            <p:nvSpPr>
              <p:cNvPr id="31765" name="TextBox 35"/>
              <p:cNvSpPr txBox="1">
                <a:spLocks noChangeArrowheads="1"/>
              </p:cNvSpPr>
              <p:nvPr/>
            </p:nvSpPr>
            <p:spPr bwMode="auto">
              <a:xfrm>
                <a:off x="3704338" y="2666777"/>
                <a:ext cx="441184" cy="615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Adobe 黑体 Std R" pitchFamily="34" charset="-122"/>
                  </a:rPr>
                  <a:t>-2</a:t>
                </a:r>
                <a:endPara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Adobe 黑体 Std R" pitchFamily="34" charset="-122"/>
                </a:endParaRPr>
              </a:p>
            </p:txBody>
          </p:sp>
          <p:sp>
            <p:nvSpPr>
              <p:cNvPr id="31766" name="TextBox 36"/>
              <p:cNvSpPr txBox="1">
                <a:spLocks noChangeArrowheads="1"/>
              </p:cNvSpPr>
              <p:nvPr/>
            </p:nvSpPr>
            <p:spPr bwMode="auto">
              <a:xfrm>
                <a:off x="4555908" y="2682451"/>
                <a:ext cx="338583" cy="615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Adobe 黑体 Std R" pitchFamily="34" charset="-122"/>
                  </a:rPr>
                  <a:t>7</a:t>
                </a:r>
                <a:endPara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Adobe 黑体 Std R" pitchFamily="34" charset="-122"/>
                </a:endParaRPr>
              </a:p>
            </p:txBody>
          </p:sp>
          <p:cxnSp>
            <p:nvCxnSpPr>
              <p:cNvPr id="31767" name="直接连接符 37"/>
              <p:cNvCxnSpPr>
                <a:cxnSpLocks noChangeShapeType="1"/>
              </p:cNvCxnSpPr>
              <p:nvPr/>
            </p:nvCxnSpPr>
            <p:spPr bwMode="auto">
              <a:xfrm flipV="1">
                <a:off x="3995936" y="2132856"/>
                <a:ext cx="0" cy="4320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68" name="直接连接符 38"/>
              <p:cNvCxnSpPr>
                <a:cxnSpLocks noChangeShapeType="1"/>
              </p:cNvCxnSpPr>
              <p:nvPr/>
            </p:nvCxnSpPr>
            <p:spPr bwMode="auto">
              <a:xfrm>
                <a:off x="4211960" y="2132856"/>
                <a:ext cx="432048" cy="4320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1769" name="组合 39"/>
            <p:cNvGrpSpPr/>
            <p:nvPr/>
          </p:nvGrpSpPr>
          <p:grpSpPr bwMode="auto">
            <a:xfrm>
              <a:off x="6935320" y="1643414"/>
              <a:ext cx="1885181" cy="1669024"/>
              <a:chOff x="3009310" y="1628800"/>
              <a:chExt cx="1885181" cy="1669024"/>
            </a:xfrm>
          </p:grpSpPr>
          <p:sp>
            <p:nvSpPr>
              <p:cNvPr id="31770" name="TextBox 40"/>
              <p:cNvSpPr txBox="1">
                <a:spLocks noChangeArrowheads="1"/>
              </p:cNvSpPr>
              <p:nvPr/>
            </p:nvSpPr>
            <p:spPr bwMode="auto">
              <a:xfrm>
                <a:off x="3830016" y="1628800"/>
                <a:ext cx="338583" cy="615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Adobe 黑体 Std R" pitchFamily="34" charset="-122"/>
                  </a:rPr>
                  <a:t>7</a:t>
                </a:r>
                <a:endPara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Adobe 黑体 Std R" pitchFamily="34" charset="-122"/>
                </a:endParaRPr>
              </a:p>
            </p:txBody>
          </p:sp>
          <p:cxnSp>
            <p:nvCxnSpPr>
              <p:cNvPr id="31771" name="直接连接符 41"/>
              <p:cNvCxnSpPr>
                <a:cxnSpLocks noChangeShapeType="1"/>
              </p:cNvCxnSpPr>
              <p:nvPr/>
            </p:nvCxnSpPr>
            <p:spPr bwMode="auto">
              <a:xfrm flipH="1">
                <a:off x="3275856" y="2090465"/>
                <a:ext cx="601325" cy="54644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772" name="TextBox 42"/>
              <p:cNvSpPr txBox="1">
                <a:spLocks noChangeArrowheads="1"/>
              </p:cNvSpPr>
              <p:nvPr/>
            </p:nvSpPr>
            <p:spPr bwMode="auto">
              <a:xfrm>
                <a:off x="3009310" y="2644873"/>
                <a:ext cx="338583" cy="615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Adobe 黑体 Std R" pitchFamily="34" charset="-122"/>
                  </a:rPr>
                  <a:t>6</a:t>
                </a:r>
                <a:endPara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Adobe 黑体 Std R" pitchFamily="34" charset="-122"/>
                </a:endParaRPr>
              </a:p>
            </p:txBody>
          </p:sp>
          <p:sp>
            <p:nvSpPr>
              <p:cNvPr id="31773" name="TextBox 43"/>
              <p:cNvSpPr txBox="1">
                <a:spLocks noChangeArrowheads="1"/>
              </p:cNvSpPr>
              <p:nvPr/>
            </p:nvSpPr>
            <p:spPr bwMode="auto">
              <a:xfrm>
                <a:off x="3704338" y="2666777"/>
                <a:ext cx="441184" cy="615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Adobe 黑体 Std R" pitchFamily="34" charset="-122"/>
                  </a:rPr>
                  <a:t>-2</a:t>
                </a:r>
                <a:endPara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Adobe 黑体 Std R" pitchFamily="34" charset="-122"/>
                </a:endParaRPr>
              </a:p>
            </p:txBody>
          </p:sp>
          <p:sp>
            <p:nvSpPr>
              <p:cNvPr id="31774" name="TextBox 44"/>
              <p:cNvSpPr txBox="1">
                <a:spLocks noChangeArrowheads="1"/>
              </p:cNvSpPr>
              <p:nvPr/>
            </p:nvSpPr>
            <p:spPr bwMode="auto">
              <a:xfrm>
                <a:off x="4555908" y="2682451"/>
                <a:ext cx="338583" cy="615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Adobe 黑体 Std R" pitchFamily="34" charset="-122"/>
                  </a:rPr>
                  <a:t>7</a:t>
                </a:r>
                <a:endPara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Adobe 黑体 Std R" pitchFamily="34" charset="-122"/>
                </a:endParaRPr>
              </a:p>
            </p:txBody>
          </p:sp>
          <p:cxnSp>
            <p:nvCxnSpPr>
              <p:cNvPr id="31775" name="直接连接符 45"/>
              <p:cNvCxnSpPr>
                <a:cxnSpLocks noChangeShapeType="1"/>
              </p:cNvCxnSpPr>
              <p:nvPr/>
            </p:nvCxnSpPr>
            <p:spPr bwMode="auto">
              <a:xfrm flipV="1">
                <a:off x="3995936" y="2132856"/>
                <a:ext cx="0" cy="4320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76" name="直接连接符 46"/>
              <p:cNvCxnSpPr>
                <a:cxnSpLocks noChangeShapeType="1"/>
              </p:cNvCxnSpPr>
              <p:nvPr/>
            </p:nvCxnSpPr>
            <p:spPr bwMode="auto">
              <a:xfrm>
                <a:off x="4211960" y="2132856"/>
                <a:ext cx="432048" cy="4320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/>
      <p:bldP spid="30" grpId="0" bldLvl="0"/>
      <p:bldP spid="33" grpId="0" bldLvl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468314" y="1059657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列举法</a:t>
            </a: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2051050" y="519113"/>
            <a:ext cx="1081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关键</a:t>
            </a:r>
          </a:p>
        </p:txBody>
      </p:sp>
      <p:sp>
        <p:nvSpPr>
          <p:cNvPr id="22533" name="TextBox 6"/>
          <p:cNvSpPr txBox="1">
            <a:spLocks noChangeArrowheads="1"/>
          </p:cNvSpPr>
          <p:nvPr/>
        </p:nvSpPr>
        <p:spPr bwMode="auto">
          <a:xfrm>
            <a:off x="2051050" y="1484710"/>
            <a:ext cx="11620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常用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dist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方法</a:t>
            </a:r>
          </a:p>
        </p:txBody>
      </p:sp>
      <p:sp>
        <p:nvSpPr>
          <p:cNvPr id="22534" name="TextBox 8"/>
          <p:cNvSpPr txBox="1">
            <a:spLocks noChangeArrowheads="1"/>
          </p:cNvSpPr>
          <p:nvPr/>
        </p:nvSpPr>
        <p:spPr bwMode="auto">
          <a:xfrm>
            <a:off x="3563939" y="1006078"/>
            <a:ext cx="1800225" cy="461665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直接列举法</a:t>
            </a:r>
          </a:p>
        </p:txBody>
      </p:sp>
      <p:sp>
        <p:nvSpPr>
          <p:cNvPr id="22535" name="TextBox 9"/>
          <p:cNvSpPr txBox="1">
            <a:spLocks noChangeArrowheads="1"/>
          </p:cNvSpPr>
          <p:nvPr/>
        </p:nvSpPr>
        <p:spPr bwMode="auto">
          <a:xfrm>
            <a:off x="3563939" y="2009776"/>
            <a:ext cx="1800225" cy="461665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列表法</a:t>
            </a:r>
          </a:p>
        </p:txBody>
      </p:sp>
      <p:sp>
        <p:nvSpPr>
          <p:cNvPr id="22536" name="TextBox 10"/>
          <p:cNvSpPr txBox="1">
            <a:spLocks noChangeArrowheads="1"/>
          </p:cNvSpPr>
          <p:nvPr/>
        </p:nvSpPr>
        <p:spPr bwMode="auto">
          <a:xfrm>
            <a:off x="3563939" y="1491853"/>
            <a:ext cx="1800225" cy="461665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画树状图法</a:t>
            </a:r>
          </a:p>
        </p:txBody>
      </p:sp>
      <p:sp>
        <p:nvSpPr>
          <p:cNvPr id="22538" name="TextBox 12"/>
          <p:cNvSpPr txBox="1">
            <a:spLocks noChangeArrowheads="1"/>
          </p:cNvSpPr>
          <p:nvPr/>
        </p:nvSpPr>
        <p:spPr bwMode="auto">
          <a:xfrm>
            <a:off x="6372226" y="2950369"/>
            <a:ext cx="1368425" cy="400110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适用对象</a:t>
            </a:r>
          </a:p>
        </p:txBody>
      </p:sp>
      <p:sp>
        <p:nvSpPr>
          <p:cNvPr id="22539" name="TextBox 13"/>
          <p:cNvSpPr txBox="1">
            <a:spLocks noChangeArrowheads="1"/>
          </p:cNvSpPr>
          <p:nvPr/>
        </p:nvSpPr>
        <p:spPr bwMode="auto">
          <a:xfrm>
            <a:off x="6383339" y="3673079"/>
            <a:ext cx="1368425" cy="1323439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两个试验因素或分两步进行的试验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2540" name="TextBox 14"/>
          <p:cNvSpPr txBox="1">
            <a:spLocks noChangeArrowheads="1"/>
          </p:cNvSpPr>
          <p:nvPr/>
        </p:nvSpPr>
        <p:spPr bwMode="auto">
          <a:xfrm>
            <a:off x="3771901" y="2930128"/>
            <a:ext cx="1368425" cy="400110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基本步骤</a:t>
            </a:r>
          </a:p>
        </p:txBody>
      </p:sp>
      <p:sp>
        <p:nvSpPr>
          <p:cNvPr id="22541" name="TextBox 15"/>
          <p:cNvSpPr txBox="1"/>
          <p:nvPr/>
        </p:nvSpPr>
        <p:spPr>
          <a:xfrm>
            <a:off x="3436939" y="3673079"/>
            <a:ext cx="2016125" cy="1323439"/>
          </a:xfrm>
          <a:prstGeom prst="rect">
            <a:avLst/>
          </a:prstGeom>
          <a:noFill/>
          <a:ln w="25400" cap="flat" cmpd="sng">
            <a:solidFill>
              <a:srgbClr val="0070C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marL="457200" indent="-457200">
              <a:buFont typeface="宋体" panose="02010600030101010101" pitchFamily="2" charset="-122"/>
              <a:buAutoNum type="circleNumDbPlain"/>
            </a:pPr>
            <a:r>
              <a:rPr lang="zh-CN" altLang="en-US" sz="20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列表；</a:t>
            </a:r>
            <a:endParaRPr lang="en-US" altLang="zh-CN" sz="20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>
              <a:buFont typeface="宋体" panose="02010600030101010101" pitchFamily="2" charset="-122"/>
              <a:buAutoNum type="circleNumDbPlain"/>
            </a:pPr>
            <a:r>
              <a:rPr lang="zh-CN" altLang="en-US" sz="20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确定</a:t>
            </a:r>
            <a:r>
              <a:rPr lang="en-US" altLang="zh-CN" sz="20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m</a:t>
            </a:r>
            <a:r>
              <a:rPr lang="zh-CN" altLang="en-US" sz="20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、</a:t>
            </a:r>
            <a:r>
              <a:rPr lang="en-US" altLang="zh-CN" sz="20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n</a:t>
            </a:r>
            <a:r>
              <a:rPr lang="zh-CN" altLang="en-US" sz="20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值</a:t>
            </a:r>
            <a:endParaRPr lang="en-US" altLang="zh-CN" sz="20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宋体" panose="02010600030101010101" pitchFamily="2" charset="-122"/>
              <a:buNone/>
            </a:pPr>
            <a:r>
              <a:rPr lang="zh-CN" altLang="en-US" sz="20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代入概率公式计算</a:t>
            </a:r>
            <a:r>
              <a:rPr lang="en-US" altLang="zh-CN" sz="20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</a:t>
            </a:r>
            <a:endParaRPr lang="en-US" altLang="zh-CN" sz="20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419475" y="519113"/>
            <a:ext cx="55707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在于正确列举出试验结果的各种可能性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组合 37"/>
          <p:cNvGrpSpPr/>
          <p:nvPr/>
        </p:nvGrpSpPr>
        <p:grpSpPr bwMode="auto">
          <a:xfrm>
            <a:off x="1601788" y="735807"/>
            <a:ext cx="449262" cy="1079897"/>
            <a:chOff x="1601916" y="980728"/>
            <a:chExt cx="449804" cy="1440160"/>
          </a:xfrm>
        </p:grpSpPr>
        <p:cxnSp>
          <p:nvCxnSpPr>
            <p:cNvPr id="32781" name="直接连接符 23"/>
            <p:cNvCxnSpPr>
              <a:cxnSpLocks noChangeShapeType="1"/>
            </p:cNvCxnSpPr>
            <p:nvPr/>
          </p:nvCxnSpPr>
          <p:spPr bwMode="auto">
            <a:xfrm>
              <a:off x="1835696" y="980728"/>
              <a:ext cx="216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2" name="直接连接符 26"/>
            <p:cNvCxnSpPr>
              <a:cxnSpLocks noChangeShapeType="1"/>
            </p:cNvCxnSpPr>
            <p:nvPr/>
          </p:nvCxnSpPr>
          <p:spPr bwMode="auto">
            <a:xfrm>
              <a:off x="1825834" y="980728"/>
              <a:ext cx="0" cy="1440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3" name="直接连接符 35"/>
            <p:cNvCxnSpPr>
              <a:cxnSpLocks noChangeShapeType="1"/>
            </p:cNvCxnSpPr>
            <p:nvPr/>
          </p:nvCxnSpPr>
          <p:spPr bwMode="auto">
            <a:xfrm>
              <a:off x="1835696" y="2403132"/>
              <a:ext cx="216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4" name="直接连接符 36"/>
            <p:cNvCxnSpPr>
              <a:cxnSpLocks noChangeShapeType="1"/>
            </p:cNvCxnSpPr>
            <p:nvPr/>
          </p:nvCxnSpPr>
          <p:spPr bwMode="auto">
            <a:xfrm>
              <a:off x="1601916" y="1637678"/>
              <a:ext cx="216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9" name="直接连接符 38"/>
          <p:cNvCxnSpPr>
            <a:cxnSpLocks noChangeShapeType="1"/>
          </p:cNvCxnSpPr>
          <p:nvPr/>
        </p:nvCxnSpPr>
        <p:spPr bwMode="auto">
          <a:xfrm>
            <a:off x="3168650" y="702469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组合 82"/>
          <p:cNvGrpSpPr/>
          <p:nvPr/>
        </p:nvGrpSpPr>
        <p:grpSpPr bwMode="auto">
          <a:xfrm>
            <a:off x="3230564" y="1193006"/>
            <a:ext cx="333375" cy="1081088"/>
            <a:chOff x="3230482" y="1590656"/>
            <a:chExt cx="333406" cy="1441808"/>
          </a:xfrm>
        </p:grpSpPr>
        <p:cxnSp>
          <p:nvCxnSpPr>
            <p:cNvPr id="32787" name="直接连接符 49"/>
            <p:cNvCxnSpPr>
              <a:cxnSpLocks noChangeShapeType="1"/>
            </p:cNvCxnSpPr>
            <p:nvPr/>
          </p:nvCxnSpPr>
          <p:spPr bwMode="auto">
            <a:xfrm flipV="1">
              <a:off x="3419872" y="3013058"/>
              <a:ext cx="126260" cy="1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8" name="直接连接符 57"/>
            <p:cNvCxnSpPr>
              <a:cxnSpLocks noChangeShapeType="1"/>
            </p:cNvCxnSpPr>
            <p:nvPr/>
          </p:nvCxnSpPr>
          <p:spPr bwMode="auto">
            <a:xfrm flipV="1">
              <a:off x="3437628" y="2268978"/>
              <a:ext cx="126260" cy="1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2789" name="组合 60"/>
            <p:cNvGrpSpPr/>
            <p:nvPr/>
          </p:nvGrpSpPr>
          <p:grpSpPr bwMode="auto">
            <a:xfrm>
              <a:off x="3230482" y="1590656"/>
              <a:ext cx="333406" cy="1441808"/>
              <a:chOff x="3230482" y="1590656"/>
              <a:chExt cx="333406" cy="1441808"/>
            </a:xfrm>
          </p:grpSpPr>
          <p:grpSp>
            <p:nvGrpSpPr>
              <p:cNvPr id="32790" name="组合 39"/>
              <p:cNvGrpSpPr/>
              <p:nvPr/>
            </p:nvGrpSpPr>
            <p:grpSpPr bwMode="auto">
              <a:xfrm>
                <a:off x="3427766" y="1590656"/>
                <a:ext cx="136122" cy="1441808"/>
                <a:chOff x="1825834" y="979080"/>
                <a:chExt cx="136122" cy="1441808"/>
              </a:xfrm>
            </p:grpSpPr>
            <p:cxnSp>
              <p:nvCxnSpPr>
                <p:cNvPr id="32791" name="直接连接符 40"/>
                <p:cNvCxnSpPr>
                  <a:cxnSpLocks noChangeShapeType="1"/>
                </p:cNvCxnSpPr>
                <p:nvPr/>
              </p:nvCxnSpPr>
              <p:spPr bwMode="auto">
                <a:xfrm flipV="1">
                  <a:off x="1835696" y="979080"/>
                  <a:ext cx="126260" cy="165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2792" name="直接连接符 41"/>
                <p:cNvCxnSpPr>
                  <a:cxnSpLocks noChangeShapeType="1"/>
                </p:cNvCxnSpPr>
                <p:nvPr/>
              </p:nvCxnSpPr>
              <p:spPr bwMode="auto">
                <a:xfrm>
                  <a:off x="1825834" y="980728"/>
                  <a:ext cx="0" cy="144016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32793" name="直接连接符 59"/>
              <p:cNvCxnSpPr>
                <a:cxnSpLocks noChangeShapeType="1"/>
              </p:cNvCxnSpPr>
              <p:nvPr/>
            </p:nvCxnSpPr>
            <p:spPr bwMode="auto">
              <a:xfrm>
                <a:off x="3230482" y="2276872"/>
                <a:ext cx="2160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3" name="矩形 62"/>
          <p:cNvSpPr>
            <a:spLocks noChangeArrowheads="1"/>
          </p:cNvSpPr>
          <p:nvPr/>
        </p:nvSpPr>
        <p:spPr bwMode="auto">
          <a:xfrm>
            <a:off x="908051" y="3692129"/>
            <a:ext cx="2016125" cy="1477328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确保试验中每种结果出现的可能性大小相等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64" name="TextBox 14"/>
          <p:cNvSpPr txBox="1">
            <a:spLocks noChangeArrowheads="1"/>
          </p:cNvSpPr>
          <p:nvPr/>
        </p:nvSpPr>
        <p:spPr bwMode="auto">
          <a:xfrm>
            <a:off x="1258889" y="2950369"/>
            <a:ext cx="1368425" cy="400110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dist"/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前提条件</a:t>
            </a:r>
          </a:p>
        </p:txBody>
      </p:sp>
      <p:cxnSp>
        <p:nvCxnSpPr>
          <p:cNvPr id="69" name="直接连接符 68"/>
          <p:cNvCxnSpPr>
            <a:cxnSpLocks noChangeShapeType="1"/>
          </p:cNvCxnSpPr>
          <p:nvPr/>
        </p:nvCxnSpPr>
        <p:spPr bwMode="auto">
          <a:xfrm>
            <a:off x="4427538" y="3280173"/>
            <a:ext cx="0" cy="3786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直接连接符 69"/>
          <p:cNvCxnSpPr>
            <a:cxnSpLocks noChangeShapeType="1"/>
          </p:cNvCxnSpPr>
          <p:nvPr/>
        </p:nvCxnSpPr>
        <p:spPr bwMode="auto">
          <a:xfrm>
            <a:off x="1908175" y="3301604"/>
            <a:ext cx="0" cy="37742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直接连接符 70"/>
          <p:cNvCxnSpPr>
            <a:cxnSpLocks noChangeShapeType="1"/>
          </p:cNvCxnSpPr>
          <p:nvPr/>
        </p:nvCxnSpPr>
        <p:spPr bwMode="auto">
          <a:xfrm>
            <a:off x="7037388" y="3274219"/>
            <a:ext cx="0" cy="37742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" name="组合 81"/>
          <p:cNvGrpSpPr/>
          <p:nvPr/>
        </p:nvGrpSpPr>
        <p:grpSpPr bwMode="auto">
          <a:xfrm>
            <a:off x="1908175" y="2369344"/>
            <a:ext cx="5111750" cy="588169"/>
            <a:chOff x="1907704" y="3159708"/>
            <a:chExt cx="5112568" cy="783210"/>
          </a:xfrm>
        </p:grpSpPr>
        <p:cxnSp>
          <p:nvCxnSpPr>
            <p:cNvPr id="32800" name="直接连接符 67"/>
            <p:cNvCxnSpPr>
              <a:cxnSpLocks noChangeShapeType="1"/>
            </p:cNvCxnSpPr>
            <p:nvPr/>
          </p:nvCxnSpPr>
          <p:spPr bwMode="auto">
            <a:xfrm>
              <a:off x="4427984" y="3159708"/>
              <a:ext cx="0" cy="701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01" name="直接连接符 72"/>
            <p:cNvCxnSpPr>
              <a:cxnSpLocks noChangeShapeType="1"/>
            </p:cNvCxnSpPr>
            <p:nvPr/>
          </p:nvCxnSpPr>
          <p:spPr bwMode="auto">
            <a:xfrm>
              <a:off x="1907704" y="3501008"/>
              <a:ext cx="51125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02" name="直接连接符 74"/>
            <p:cNvCxnSpPr>
              <a:cxnSpLocks noChangeShapeType="1"/>
            </p:cNvCxnSpPr>
            <p:nvPr/>
          </p:nvCxnSpPr>
          <p:spPr bwMode="auto">
            <a:xfrm>
              <a:off x="1925460" y="3510870"/>
              <a:ext cx="0" cy="43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03" name="直接连接符 77"/>
            <p:cNvCxnSpPr>
              <a:cxnSpLocks noChangeShapeType="1"/>
            </p:cNvCxnSpPr>
            <p:nvPr/>
          </p:nvCxnSpPr>
          <p:spPr bwMode="auto">
            <a:xfrm>
              <a:off x="7020272" y="3492130"/>
              <a:ext cx="0" cy="4409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804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rgbClr val="228B8B"/>
              </a:solidFill>
              <a:ea typeface="Adobe 黑体 Std R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22533" grpId="0"/>
      <p:bldP spid="22534" grpId="0" bldLvl="0" animBg="1"/>
      <p:bldP spid="22535" grpId="0" bldLvl="0" animBg="1"/>
      <p:bldP spid="22536" grpId="0" bldLvl="0" animBg="1"/>
      <p:bldP spid="22538" grpId="0" bldLvl="0" animBg="1"/>
      <p:bldP spid="22539" grpId="0" bldLvl="0" animBg="1"/>
      <p:bldP spid="22540" grpId="0" bldLvl="0" animBg="1"/>
      <p:bldP spid="22541" grpId="0" bldLvl="0" animBg="1"/>
      <p:bldP spid="18" grpId="0"/>
      <p:bldP spid="63" grpId="0" bldLvl="0" animBg="1"/>
      <p:bldP spid="64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877889" y="2333626"/>
            <a:ext cx="954107" cy="40011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树状图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2409825" y="1253728"/>
            <a:ext cx="697627" cy="40011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步骤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2403475" y="2356248"/>
            <a:ext cx="697627" cy="40011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用法</a:t>
            </a:r>
          </a:p>
        </p:txBody>
      </p:sp>
      <p:sp>
        <p:nvSpPr>
          <p:cNvPr id="21510" name="TextBox 8"/>
          <p:cNvSpPr txBox="1">
            <a:spLocks noChangeArrowheads="1"/>
          </p:cNvSpPr>
          <p:nvPr/>
        </p:nvSpPr>
        <p:spPr bwMode="auto">
          <a:xfrm>
            <a:off x="3429000" y="2303860"/>
            <a:ext cx="4972050" cy="78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是一种解决试验有多步（或涉及多个因素）的好方法</a:t>
            </a: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1511" name="TextBox 9"/>
          <p:cNvSpPr txBox="1">
            <a:spLocks noChangeArrowheads="1"/>
          </p:cNvSpPr>
          <p:nvPr/>
        </p:nvSpPr>
        <p:spPr bwMode="auto">
          <a:xfrm>
            <a:off x="2408238" y="3312319"/>
            <a:ext cx="697627" cy="40011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</a:p>
        </p:txBody>
      </p:sp>
      <p:sp>
        <p:nvSpPr>
          <p:cNvPr id="21512" name="TextBox 10"/>
          <p:cNvSpPr txBox="1">
            <a:spLocks noChangeArrowheads="1"/>
          </p:cNvSpPr>
          <p:nvPr/>
        </p:nvSpPr>
        <p:spPr bwMode="auto">
          <a:xfrm>
            <a:off x="3203575" y="3057525"/>
            <a:ext cx="4972050" cy="163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宋体" panose="02010600030101010101" pitchFamily="2" charset="-122"/>
              <a:buAutoNum type="circleNumDbPlain"/>
            </a:pPr>
            <a:r>
              <a:rPr lang="zh-CN" altLang="en-US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弄清试验涉及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试验因素个数</a:t>
            </a:r>
            <a:r>
              <a:rPr lang="zh-CN" altLang="en-US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试验步骤分几步</a:t>
            </a:r>
            <a:r>
              <a:rPr lang="zh-CN" altLang="en-US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en-US" altLang="zh-CN" sz="200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buFont typeface="宋体" panose="02010600030101010101" pitchFamily="2" charset="-122"/>
              <a:buAutoNum type="circleNumDbPlain"/>
            </a:pPr>
            <a:r>
              <a:rPr lang="zh-CN" altLang="en-US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在摸球试验一定要弄清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放回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还是“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不放回</a:t>
            </a:r>
            <a:r>
              <a:rPr lang="zh-CN" altLang="en-US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en-US" altLang="zh-CN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1513" name="左大括号 11"/>
          <p:cNvSpPr/>
          <p:nvPr/>
        </p:nvSpPr>
        <p:spPr bwMode="auto">
          <a:xfrm>
            <a:off x="2124076" y="1437085"/>
            <a:ext cx="188913" cy="2106215"/>
          </a:xfrm>
          <a:prstGeom prst="leftBrace">
            <a:avLst>
              <a:gd name="adj1" fmla="val 8052"/>
              <a:gd name="adj2" fmla="val 50000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sz="1600">
              <a:ea typeface="Adobe 黑体 Std R" pitchFamily="34" charset="-122"/>
            </a:endParaRPr>
          </a:p>
        </p:txBody>
      </p:sp>
      <p:sp>
        <p:nvSpPr>
          <p:cNvPr id="21514" name="TextBox 12"/>
          <p:cNvSpPr txBox="1">
            <a:spLocks noChangeArrowheads="1"/>
          </p:cNvSpPr>
          <p:nvPr/>
        </p:nvSpPr>
        <p:spPr bwMode="auto">
          <a:xfrm>
            <a:off x="3348039" y="789385"/>
            <a:ext cx="5500687" cy="1151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宋体" panose="02010600030101010101" pitchFamily="2" charset="-122"/>
              <a:buAutoNum type="circleNumDbPlain"/>
            </a:pPr>
            <a:r>
              <a:rPr lang="zh-CN" altLang="en-US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关键要弄清楚每一步有几种结果；</a:t>
            </a:r>
            <a:endParaRPr lang="en-US" altLang="zh-CN" sz="200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buFont typeface="宋体" panose="02010600030101010101" pitchFamily="2" charset="-122"/>
              <a:buAutoNum type="circleNumDbPlain"/>
            </a:pPr>
            <a:r>
              <a:rPr lang="zh-CN" altLang="en-US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在树状图下面对应写着所有可能的结果；</a:t>
            </a:r>
            <a:endParaRPr lang="en-US" altLang="zh-CN" sz="200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buFont typeface="宋体" panose="02010600030101010101" pitchFamily="2" charset="-122"/>
              <a:buAutoNum type="circleNumDbPlain"/>
            </a:pPr>
            <a:r>
              <a:rPr lang="zh-CN" altLang="en-US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利用概率公式进行计算</a:t>
            </a:r>
            <a:r>
              <a:rPr lang="en-US" altLang="zh-CN" sz="20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0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ldLvl="0" animBg="1"/>
      <p:bldP spid="21508" grpId="0" bldLvl="0" animBg="1"/>
      <p:bldP spid="21509" grpId="0" bldLvl="0" animBg="1"/>
      <p:bldP spid="21510" grpId="0"/>
      <p:bldP spid="21511" grpId="0" bldLvl="0" animBg="1"/>
      <p:bldP spid="21512" grpId="0"/>
      <p:bldP spid="21513" grpId="0" bldLvl="0" animBg="1"/>
      <p:bldP spid="215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23" name="矩形 22622"/>
          <p:cNvSpPr>
            <a:spLocks noChangeArrowheads="1"/>
          </p:cNvSpPr>
          <p:nvPr/>
        </p:nvSpPr>
        <p:spPr bwMode="auto">
          <a:xfrm>
            <a:off x="323850" y="465535"/>
            <a:ext cx="8388350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做一做：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小明、小凡和小颖都想去看周末电影，但只有一张电影票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三人决定一起做游戏，谁获胜谁就去看电影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游戏规则如下：</a:t>
            </a:r>
          </a:p>
          <a:p>
            <a:pPr>
              <a:lnSpc>
                <a:spcPct val="150000"/>
              </a:lnSpc>
            </a:pP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100000"/>
              </a:spcBef>
            </a:pPr>
            <a:r>
              <a:rPr lang="zh-CN" altLang="en-US" sz="2200">
                <a:latin typeface="黑体" panose="02010609060101010101" pitchFamily="49" charset="-122"/>
                <a:ea typeface="黑体" panose="02010609060101010101" pitchFamily="49" charset="-122"/>
              </a:rPr>
              <a:t>    连续抛掷两枚均匀的硬币，如果两枚正面朝上，则小明获胜；如果两枚反面朝上，则小颖获胜；如果一枚正面朝上、一枚反面朝上，小凡获胜</a:t>
            </a: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22634" name="图片 22633" descr="5e856b8efcd4467f-ce3e04fe7cfdda08-77bf21168e9cef31231235a471835830e04a9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2593182"/>
            <a:ext cx="1096962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35" name="图片 22634" descr="5e856b8efcd4467f-ce3e04fe7cfdda08-77bf21168e9cef35a471835830e04a9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92500" y="2593182"/>
            <a:ext cx="1085850" cy="80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6" name="矩形 22635"/>
          <p:cNvSpPr>
            <a:spLocks noChangeArrowheads="1"/>
          </p:cNvSpPr>
          <p:nvPr/>
        </p:nvSpPr>
        <p:spPr bwMode="auto">
          <a:xfrm>
            <a:off x="827088" y="1924050"/>
            <a:ext cx="1368425" cy="391716"/>
          </a:xfrm>
          <a:prstGeom prst="rect">
            <a:avLst/>
          </a:prstGeom>
          <a:solidFill>
            <a:srgbClr val="008080"/>
          </a:solidFill>
          <a:ln w="19050">
            <a:solidFill>
              <a:srgbClr val="00808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chemeClr val="accent1"/>
                </a:solidFill>
                <a:ea typeface="黑体" panose="02010609060101010101" pitchFamily="49" charset="-122"/>
              </a:rPr>
              <a:t>小明</a:t>
            </a:r>
          </a:p>
        </p:txBody>
      </p:sp>
      <p:sp>
        <p:nvSpPr>
          <p:cNvPr id="22637" name="矩形 22636"/>
          <p:cNvSpPr>
            <a:spLocks noChangeArrowheads="1"/>
          </p:cNvSpPr>
          <p:nvPr/>
        </p:nvSpPr>
        <p:spPr bwMode="auto">
          <a:xfrm>
            <a:off x="3952876" y="1965723"/>
            <a:ext cx="1368425" cy="391715"/>
          </a:xfrm>
          <a:prstGeom prst="rect">
            <a:avLst/>
          </a:prstGeom>
          <a:solidFill>
            <a:srgbClr val="8080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chemeClr val="accent1"/>
                </a:solidFill>
                <a:ea typeface="黑体" panose="02010609060101010101" pitchFamily="49" charset="-122"/>
              </a:rPr>
              <a:t>小颖</a:t>
            </a:r>
          </a:p>
        </p:txBody>
      </p:sp>
      <p:sp>
        <p:nvSpPr>
          <p:cNvPr id="22638" name="矩形 22637"/>
          <p:cNvSpPr>
            <a:spLocks noChangeArrowheads="1"/>
          </p:cNvSpPr>
          <p:nvPr/>
        </p:nvSpPr>
        <p:spPr bwMode="auto">
          <a:xfrm>
            <a:off x="7019926" y="1924050"/>
            <a:ext cx="1368425" cy="391716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chemeClr val="accent1"/>
                </a:solidFill>
                <a:ea typeface="黑体" panose="02010609060101010101" pitchFamily="49" charset="-122"/>
              </a:rPr>
              <a:t>小凡</a:t>
            </a:r>
          </a:p>
        </p:txBody>
      </p:sp>
      <p:pic>
        <p:nvPicPr>
          <p:cNvPr id="22639" name="图片 22638" descr="5e856b8efcd4467f-ce3e04fe7cfdda08-77bf21168e9cef31231235a471835830e04a9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813" y="2571750"/>
            <a:ext cx="1096962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40" name="图片 22639" descr="5e856b8efcd4467f-ce3e04fe7cfdda08-77bf21168e9cef35a471835830e04a9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2569369"/>
            <a:ext cx="1085850" cy="80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41" name="图片 22640" descr="5e856b8efcd4467f-ce3e04fe7cfdda08-77bf21168e9cef35a471835830e04a9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16688" y="2593182"/>
            <a:ext cx="1085850" cy="80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42" name="图片 22641" descr="5e856b8efcd4467f-ce3e04fe7cfdda08-77bf21168e9cef31231235a471835830e04a9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6188" y="2593182"/>
            <a:ext cx="1096962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43" name="直接连接符 22642"/>
          <p:cNvSpPr>
            <a:spLocks noChangeShapeType="1"/>
          </p:cNvSpPr>
          <p:nvPr/>
        </p:nvSpPr>
        <p:spPr bwMode="auto">
          <a:xfrm>
            <a:off x="3059113" y="1741885"/>
            <a:ext cx="0" cy="1674019"/>
          </a:xfrm>
          <a:prstGeom prst="line">
            <a:avLst/>
          </a:prstGeom>
          <a:noFill/>
          <a:ln w="19050">
            <a:solidFill>
              <a:srgbClr val="969696"/>
            </a:solidFill>
            <a:prstDash val="dash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2644" name="直接连接符 22643"/>
          <p:cNvSpPr>
            <a:spLocks noChangeShapeType="1"/>
          </p:cNvSpPr>
          <p:nvPr/>
        </p:nvSpPr>
        <p:spPr bwMode="auto">
          <a:xfrm>
            <a:off x="6156325" y="1762125"/>
            <a:ext cx="0" cy="1674019"/>
          </a:xfrm>
          <a:prstGeom prst="line">
            <a:avLst/>
          </a:prstGeom>
          <a:noFill/>
          <a:ln w="19050">
            <a:solidFill>
              <a:srgbClr val="969696"/>
            </a:solidFill>
            <a:prstDash val="dash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301" name="矩形 80"/>
          <p:cNvSpPr>
            <a:spLocks noChangeArrowheads="1"/>
          </p:cNvSpPr>
          <p:nvPr/>
        </p:nvSpPr>
        <p:spPr bwMode="auto">
          <a:xfrm>
            <a:off x="95250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228989"/>
                </a:solidFill>
                <a:ea typeface="方正姚体" panose="02010601030101010101" pitchFamily="2" charset="-122"/>
              </a:rPr>
              <a:t>导入新课</a:t>
            </a:r>
            <a:endParaRPr lang="zh-CN" altLang="en-US">
              <a:solidFill>
                <a:srgbClr val="228989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6" grpId="0" animBg="1"/>
      <p:bldP spid="22637" grpId="0" animBg="1"/>
      <p:bldP spid="226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组合 6147"/>
          <p:cNvGrpSpPr/>
          <p:nvPr/>
        </p:nvGrpSpPr>
        <p:grpSpPr bwMode="auto">
          <a:xfrm>
            <a:off x="395289" y="465535"/>
            <a:ext cx="4332594" cy="738664"/>
            <a:chOff x="0" y="0"/>
            <a:chExt cx="6825" cy="1551"/>
          </a:xfrm>
        </p:grpSpPr>
        <p:sp>
          <p:nvSpPr>
            <p:cNvPr id="13314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5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6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3317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5947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用树状图或表格求概率</a:t>
              </a:r>
            </a:p>
          </p:txBody>
        </p:sp>
        <p:sp>
          <p:nvSpPr>
            <p:cNvPr id="13318" name="文本框 6152"/>
            <p:cNvSpPr txBox="1">
              <a:spLocks noChangeArrowheads="1"/>
            </p:cNvSpPr>
            <p:nvPr/>
          </p:nvSpPr>
          <p:spPr bwMode="auto">
            <a:xfrm>
              <a:off x="0" y="452"/>
              <a:ext cx="873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23986" name="文本框 123985"/>
          <p:cNvSpPr txBox="1">
            <a:spLocks noChangeArrowheads="1"/>
          </p:cNvSpPr>
          <p:nvPr/>
        </p:nvSpPr>
        <p:spPr bwMode="auto">
          <a:xfrm>
            <a:off x="207963" y="1168004"/>
            <a:ext cx="8640762" cy="2003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你认为上面游戏公平吗？</a:t>
            </a:r>
            <a:endParaRPr lang="zh-CN" altLang="en-US" sz="2000" dirty="0">
              <a:solidFill>
                <a:srgbClr val="149494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活动探究：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）每人抛掷硬币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20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次，并记录每次试验的结果，根据记录填写下面的表格：</a:t>
            </a:r>
          </a:p>
        </p:txBody>
      </p:sp>
      <p:graphicFrame>
        <p:nvGraphicFramePr>
          <p:cNvPr id="124044" name="表格 124043"/>
          <p:cNvGraphicFramePr/>
          <p:nvPr/>
        </p:nvGraphicFramePr>
        <p:xfrm>
          <a:off x="307976" y="3219451"/>
          <a:ext cx="8728075" cy="1241822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97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577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抛掷的结果</a:t>
                      </a:r>
                    </a:p>
                  </a:txBody>
                  <a:tcPr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两枚正面朝上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两枚反面朝上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一枚正面朝上，一枚反面朝上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006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频数</a:t>
                      </a:r>
                    </a:p>
                  </a:txBody>
                  <a:tcPr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041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频率</a:t>
                      </a:r>
                    </a:p>
                  </a:txBody>
                  <a:tcPr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42" name="矩形 80"/>
          <p:cNvSpPr>
            <a:spLocks noChangeArrowheads="1"/>
          </p:cNvSpPr>
          <p:nvPr/>
        </p:nvSpPr>
        <p:spPr bwMode="auto">
          <a:xfrm>
            <a:off x="122238" y="17860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讲授新课</a:t>
            </a:r>
            <a:endParaRPr lang="zh-CN" altLang="en-US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3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3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67939"/>
          <p:cNvSpPr>
            <a:spLocks noChangeArrowheads="1"/>
          </p:cNvSpPr>
          <p:nvPr/>
        </p:nvSpPr>
        <p:spPr bwMode="auto">
          <a:xfrm>
            <a:off x="250825" y="627460"/>
            <a:ext cx="8343900" cy="9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）由上面的数据，请你分别估计“两枚正面朝上”“两枚反面朝上”“一枚正面朝上、一枚反面朝上”这三个事件的概率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7942" name="矩形 167941"/>
          <p:cNvSpPr>
            <a:spLocks noChangeArrowheads="1"/>
          </p:cNvSpPr>
          <p:nvPr/>
        </p:nvSpPr>
        <p:spPr bwMode="auto">
          <a:xfrm>
            <a:off x="250826" y="2085975"/>
            <a:ext cx="8208963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通过实验数据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你认为该游戏公平吗？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从上面的试验中我们发现，试验次数较大时，试验频率基本稳定，而且在一般情况下，“一枚正面朝上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一枚反面朝上”发生的概率大于其他两个事件发生的概率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所以，这个游戏不公平，它对小凡比较有利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7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41363" descr="5e856b8efcd4467f-ce3e04fe7cfdda08-77bf21168e9cef31231235a471835830e04a9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19926" y="3706416"/>
            <a:ext cx="14382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63" name="矩形 141362"/>
          <p:cNvSpPr>
            <a:spLocks noChangeArrowheads="1"/>
          </p:cNvSpPr>
          <p:nvPr/>
        </p:nvSpPr>
        <p:spPr bwMode="auto">
          <a:xfrm>
            <a:off x="250825" y="519113"/>
            <a:ext cx="8351838" cy="260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议一议：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在上面抛掷硬币试验中，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）抛掷第一枚硬币可能出现哪些结果？它们发生的可能性是否一样？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）抛掷第二枚硬币可能出现哪些结果？它们发生的可能性是否一样？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）在第一枚硬币正面朝上的情况下，第二枚硬币可能出现哪些结果？它们发生可能性是否一样？如果第一枚硬币反面朝上呢？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125193"/>
          <p:cNvSpPr>
            <a:spLocks noChangeArrowheads="1"/>
          </p:cNvSpPr>
          <p:nvPr/>
        </p:nvSpPr>
        <p:spPr bwMode="auto">
          <a:xfrm>
            <a:off x="107951" y="427435"/>
            <a:ext cx="8785225" cy="141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/>
              <a:t>        </a:t>
            </a:r>
            <a:r>
              <a:rPr lang="zh-CN" altLang="en-US" sz="2000" dirty="0">
                <a:ea typeface="黑体" panose="02010609060101010101" pitchFamily="49" charset="-122"/>
              </a:rPr>
              <a:t>由于硬币质地是均匀的，因此抛掷第一枚硬币出现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000" dirty="0">
                <a:ea typeface="黑体" panose="02010609060101010101" pitchFamily="49" charset="-122"/>
              </a:rPr>
              <a:t>正面朝上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000" dirty="0">
                <a:ea typeface="黑体" panose="02010609060101010101" pitchFamily="49" charset="-122"/>
              </a:rPr>
              <a:t>和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000" dirty="0">
                <a:ea typeface="黑体" panose="02010609060101010101" pitchFamily="49" charset="-122"/>
              </a:rPr>
              <a:t>反面朝上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000" dirty="0">
                <a:ea typeface="黑体" panose="02010609060101010101" pitchFamily="49" charset="-122"/>
              </a:rPr>
              <a:t>的概率相同</a:t>
            </a:r>
            <a:r>
              <a:rPr lang="en-US" altLang="zh-CN" sz="2000" dirty="0">
                <a:ea typeface="黑体" panose="02010609060101010101" pitchFamily="49" charset="-122"/>
              </a:rPr>
              <a:t>.</a:t>
            </a:r>
            <a:r>
              <a:rPr lang="zh-CN" altLang="en-US" sz="2000" dirty="0">
                <a:ea typeface="黑体" panose="02010609060101010101" pitchFamily="49" charset="-122"/>
              </a:rPr>
              <a:t>无论抛掷第一枚硬币出现怎样的结果，抛掷第二枚硬币时出现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000" dirty="0">
                <a:ea typeface="黑体" panose="02010609060101010101" pitchFamily="49" charset="-122"/>
              </a:rPr>
              <a:t>正面朝上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000" dirty="0">
                <a:ea typeface="黑体" panose="02010609060101010101" pitchFamily="49" charset="-122"/>
              </a:rPr>
              <a:t>和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000" dirty="0">
                <a:ea typeface="黑体" panose="02010609060101010101" pitchFamily="49" charset="-122"/>
              </a:rPr>
              <a:t>反面朝上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000" dirty="0">
                <a:ea typeface="黑体" panose="02010609060101010101" pitchFamily="49" charset="-122"/>
              </a:rPr>
              <a:t>的概率也是相同的</a:t>
            </a:r>
            <a:r>
              <a:rPr lang="en-US" altLang="zh-CN" sz="2000" dirty="0"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386" name="矩形 125195"/>
          <p:cNvSpPr>
            <a:spLocks noChangeArrowheads="1"/>
          </p:cNvSpPr>
          <p:nvPr/>
        </p:nvSpPr>
        <p:spPr bwMode="auto">
          <a:xfrm>
            <a:off x="727075" y="2193131"/>
            <a:ext cx="7109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我们可以用树状图或表格表示所有可能出现的结果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25198" name="文本框 125197"/>
          <p:cNvSpPr txBox="1">
            <a:spLocks noChangeArrowheads="1"/>
          </p:cNvSpPr>
          <p:nvPr/>
        </p:nvSpPr>
        <p:spPr bwMode="auto">
          <a:xfrm>
            <a:off x="712788" y="373856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开始</a:t>
            </a:r>
          </a:p>
        </p:txBody>
      </p:sp>
      <p:sp>
        <p:nvSpPr>
          <p:cNvPr id="125199" name="直接连接符 125198"/>
          <p:cNvSpPr>
            <a:spLocks noChangeShapeType="1"/>
          </p:cNvSpPr>
          <p:nvPr/>
        </p:nvSpPr>
        <p:spPr bwMode="auto">
          <a:xfrm flipV="1">
            <a:off x="1547813" y="3457576"/>
            <a:ext cx="1008062" cy="432197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5202" name="文本框 125201"/>
          <p:cNvSpPr txBox="1">
            <a:spLocks noChangeArrowheads="1"/>
          </p:cNvSpPr>
          <p:nvPr/>
        </p:nvSpPr>
        <p:spPr bwMode="auto">
          <a:xfrm>
            <a:off x="2627313" y="3242072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正</a:t>
            </a:r>
          </a:p>
        </p:txBody>
      </p:sp>
      <p:sp>
        <p:nvSpPr>
          <p:cNvPr id="125203" name="直接连接符 125202"/>
          <p:cNvSpPr>
            <a:spLocks noChangeShapeType="1"/>
          </p:cNvSpPr>
          <p:nvPr/>
        </p:nvSpPr>
        <p:spPr bwMode="auto">
          <a:xfrm flipV="1">
            <a:off x="3203576" y="3242072"/>
            <a:ext cx="936625" cy="161925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5204" name="文本框 125203"/>
          <p:cNvSpPr txBox="1">
            <a:spLocks noChangeArrowheads="1"/>
          </p:cNvSpPr>
          <p:nvPr/>
        </p:nvSpPr>
        <p:spPr bwMode="auto">
          <a:xfrm>
            <a:off x="4140200" y="3080147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正</a:t>
            </a:r>
          </a:p>
        </p:txBody>
      </p:sp>
      <p:sp>
        <p:nvSpPr>
          <p:cNvPr id="125205" name="文本框 125204"/>
          <p:cNvSpPr txBox="1">
            <a:spLocks noChangeArrowheads="1"/>
          </p:cNvSpPr>
          <p:nvPr/>
        </p:nvSpPr>
        <p:spPr bwMode="auto">
          <a:xfrm>
            <a:off x="2051051" y="2680098"/>
            <a:ext cx="64436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第一枚硬币      第二枚硬币           所有可能出现的结果</a:t>
            </a:r>
          </a:p>
        </p:txBody>
      </p:sp>
      <p:sp>
        <p:nvSpPr>
          <p:cNvPr id="16393" name="椭圆 125205"/>
          <p:cNvSpPr>
            <a:spLocks noChangeArrowheads="1"/>
          </p:cNvSpPr>
          <p:nvPr/>
        </p:nvSpPr>
        <p:spPr bwMode="auto">
          <a:xfrm>
            <a:off x="395289" y="2733675"/>
            <a:ext cx="935037" cy="701279"/>
          </a:xfrm>
          <a:prstGeom prst="ellipse">
            <a:avLst/>
          </a:prstGeom>
          <a:noFill/>
          <a:ln w="254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zh-CN" altLang="en-US" sz="2000">
                <a:solidFill>
                  <a:srgbClr val="0066FF"/>
                </a:solidFill>
                <a:ea typeface="黑体" panose="02010609060101010101" pitchFamily="49" charset="-122"/>
              </a:rPr>
              <a:t>树状图</a:t>
            </a:r>
          </a:p>
        </p:txBody>
      </p:sp>
      <p:sp>
        <p:nvSpPr>
          <p:cNvPr id="125207" name="直接连接符 125206"/>
          <p:cNvSpPr>
            <a:spLocks noChangeShapeType="1"/>
          </p:cNvSpPr>
          <p:nvPr/>
        </p:nvSpPr>
        <p:spPr bwMode="auto">
          <a:xfrm>
            <a:off x="3189288" y="3511153"/>
            <a:ext cx="933450" cy="271463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5208" name="文本框 125207"/>
          <p:cNvSpPr txBox="1">
            <a:spLocks noChangeArrowheads="1"/>
          </p:cNvSpPr>
          <p:nvPr/>
        </p:nvSpPr>
        <p:spPr bwMode="auto">
          <a:xfrm>
            <a:off x="4140200" y="3601641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反</a:t>
            </a:r>
          </a:p>
        </p:txBody>
      </p:sp>
      <p:sp>
        <p:nvSpPr>
          <p:cNvPr id="125209" name="文本框 125208"/>
          <p:cNvSpPr txBox="1">
            <a:spLocks noChangeArrowheads="1"/>
          </p:cNvSpPr>
          <p:nvPr/>
        </p:nvSpPr>
        <p:spPr bwMode="auto">
          <a:xfrm>
            <a:off x="6199188" y="3080147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（正，正）</a:t>
            </a:r>
          </a:p>
        </p:txBody>
      </p:sp>
      <p:sp>
        <p:nvSpPr>
          <p:cNvPr id="125210" name="文本框 125209"/>
          <p:cNvSpPr txBox="1">
            <a:spLocks noChangeArrowheads="1"/>
          </p:cNvSpPr>
          <p:nvPr/>
        </p:nvSpPr>
        <p:spPr bwMode="auto">
          <a:xfrm>
            <a:off x="6227763" y="3493294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（正，反）</a:t>
            </a:r>
          </a:p>
        </p:txBody>
      </p:sp>
      <p:sp>
        <p:nvSpPr>
          <p:cNvPr id="125211" name="直接连接符 125210"/>
          <p:cNvSpPr>
            <a:spLocks noChangeShapeType="1"/>
          </p:cNvSpPr>
          <p:nvPr/>
        </p:nvSpPr>
        <p:spPr bwMode="auto">
          <a:xfrm>
            <a:off x="1547813" y="3998119"/>
            <a:ext cx="1079500" cy="378619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5212" name="文本框 125211"/>
          <p:cNvSpPr txBox="1">
            <a:spLocks noChangeArrowheads="1"/>
          </p:cNvSpPr>
          <p:nvPr/>
        </p:nvSpPr>
        <p:spPr bwMode="auto">
          <a:xfrm>
            <a:off x="2655888" y="4170760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反</a:t>
            </a:r>
          </a:p>
        </p:txBody>
      </p:sp>
      <p:sp>
        <p:nvSpPr>
          <p:cNvPr id="125213" name="直接连接符 125212"/>
          <p:cNvSpPr>
            <a:spLocks noChangeShapeType="1"/>
          </p:cNvSpPr>
          <p:nvPr/>
        </p:nvSpPr>
        <p:spPr bwMode="auto">
          <a:xfrm flipV="1">
            <a:off x="3132139" y="4160044"/>
            <a:ext cx="936625" cy="161925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5214" name="文本框 125213"/>
          <p:cNvSpPr txBox="1">
            <a:spLocks noChangeArrowheads="1"/>
          </p:cNvSpPr>
          <p:nvPr/>
        </p:nvSpPr>
        <p:spPr bwMode="auto">
          <a:xfrm>
            <a:off x="4140200" y="3998119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正</a:t>
            </a:r>
          </a:p>
        </p:txBody>
      </p:sp>
      <p:sp>
        <p:nvSpPr>
          <p:cNvPr id="125215" name="直接连接符 125214"/>
          <p:cNvSpPr>
            <a:spLocks noChangeShapeType="1"/>
          </p:cNvSpPr>
          <p:nvPr/>
        </p:nvSpPr>
        <p:spPr bwMode="auto">
          <a:xfrm>
            <a:off x="3132138" y="4430316"/>
            <a:ext cx="933450" cy="271463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25216" name="文本框 125215"/>
          <p:cNvSpPr txBox="1">
            <a:spLocks noChangeArrowheads="1"/>
          </p:cNvSpPr>
          <p:nvPr/>
        </p:nvSpPr>
        <p:spPr bwMode="auto">
          <a:xfrm>
            <a:off x="4140200" y="4441031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反</a:t>
            </a:r>
          </a:p>
        </p:txBody>
      </p:sp>
      <p:sp>
        <p:nvSpPr>
          <p:cNvPr id="125217" name="文本框 125216"/>
          <p:cNvSpPr txBox="1">
            <a:spLocks noChangeArrowheads="1"/>
          </p:cNvSpPr>
          <p:nvPr/>
        </p:nvSpPr>
        <p:spPr bwMode="auto">
          <a:xfrm>
            <a:off x="6219825" y="3976688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（反，正）</a:t>
            </a:r>
          </a:p>
        </p:txBody>
      </p:sp>
      <p:sp>
        <p:nvSpPr>
          <p:cNvPr id="125218" name="文本框 125217"/>
          <p:cNvSpPr txBox="1">
            <a:spLocks noChangeArrowheads="1"/>
          </p:cNvSpPr>
          <p:nvPr/>
        </p:nvSpPr>
        <p:spPr bwMode="auto">
          <a:xfrm>
            <a:off x="6227763" y="4441031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（反，反）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2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198" grpId="0"/>
      <p:bldP spid="125202" grpId="0"/>
      <p:bldP spid="125204" grpId="0"/>
      <p:bldP spid="125205" grpId="0"/>
      <p:bldP spid="125208" grpId="0"/>
      <p:bldP spid="125209" grpId="0"/>
      <p:bldP spid="125210" grpId="0"/>
      <p:bldP spid="125212" grpId="0"/>
      <p:bldP spid="125214" grpId="0"/>
      <p:bldP spid="125216" grpId="0"/>
      <p:bldP spid="125217" grpId="0"/>
      <p:bldP spid="125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椭圆 8513"/>
          <p:cNvSpPr>
            <a:spLocks noChangeArrowheads="1"/>
          </p:cNvSpPr>
          <p:nvPr/>
        </p:nvSpPr>
        <p:spPr bwMode="auto">
          <a:xfrm>
            <a:off x="107950" y="951310"/>
            <a:ext cx="935038" cy="701278"/>
          </a:xfrm>
          <a:prstGeom prst="ellipse">
            <a:avLst/>
          </a:prstGeom>
          <a:noFill/>
          <a:ln w="2540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zh-CN" altLang="en-US" sz="2000">
                <a:solidFill>
                  <a:srgbClr val="0066FF"/>
                </a:solidFill>
                <a:ea typeface="黑体" panose="02010609060101010101" pitchFamily="49" charset="-122"/>
              </a:rPr>
              <a:t>表格</a:t>
            </a:r>
          </a:p>
        </p:txBody>
      </p:sp>
      <p:graphicFrame>
        <p:nvGraphicFramePr>
          <p:cNvPr id="8599" name="表格 8598"/>
          <p:cNvGraphicFramePr/>
          <p:nvPr/>
        </p:nvGraphicFramePr>
        <p:xfrm>
          <a:off x="1258888" y="681037"/>
          <a:ext cx="7632700" cy="1566863"/>
        </p:xfrm>
        <a:graphic>
          <a:graphicData uri="http://schemas.openxmlformats.org/drawingml/2006/table">
            <a:tbl>
              <a:tblPr/>
              <a:tblGrid>
                <a:gridCol w="2233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7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1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891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20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cap="flat"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2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正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2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反</a:t>
                      </a: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7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正</a:t>
                      </a:r>
                    </a:p>
                  </a:txBody>
                  <a:tcPr marT="34290" marB="34290">
                    <a:lnL cap="flat"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19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500" dirty="0">
                          <a:ea typeface="黑体" panose="02010609060101010101" pitchFamily="49" charset="-122"/>
                        </a:rPr>
                        <a:t>反</a:t>
                      </a:r>
                    </a:p>
                  </a:txBody>
                  <a:tcPr marT="34290" marB="34290">
                    <a:lnL cap="flat"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500" dirty="0">
                        <a:ea typeface="黑体" panose="02010609060101010101" pitchFamily="49" charset="-122"/>
                      </a:endParaRPr>
                    </a:p>
                  </a:txBody>
                  <a:tcPr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428" name="直接连接符 8596"/>
          <p:cNvSpPr>
            <a:spLocks noChangeShapeType="1"/>
          </p:cNvSpPr>
          <p:nvPr/>
        </p:nvSpPr>
        <p:spPr bwMode="auto">
          <a:xfrm>
            <a:off x="1258888" y="681038"/>
            <a:ext cx="2233612" cy="64889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7429" name="文本框 8597"/>
          <p:cNvSpPr txBox="1">
            <a:spLocks noChangeArrowheads="1"/>
          </p:cNvSpPr>
          <p:nvPr/>
        </p:nvSpPr>
        <p:spPr bwMode="auto">
          <a:xfrm>
            <a:off x="1273175" y="1027510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a typeface="黑体" panose="02010609060101010101" pitchFamily="49" charset="-122"/>
              </a:rPr>
              <a:t>第一枚硬币</a:t>
            </a:r>
          </a:p>
        </p:txBody>
      </p:sp>
      <p:sp>
        <p:nvSpPr>
          <p:cNvPr id="17430" name="文本框 8599"/>
          <p:cNvSpPr txBox="1">
            <a:spLocks noChangeArrowheads="1"/>
          </p:cNvSpPr>
          <p:nvPr/>
        </p:nvSpPr>
        <p:spPr bwMode="auto">
          <a:xfrm>
            <a:off x="2124075" y="691754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a typeface="黑体" panose="02010609060101010101" pitchFamily="49" charset="-122"/>
              </a:rPr>
              <a:t>第二枚硬币</a:t>
            </a:r>
          </a:p>
        </p:txBody>
      </p:sp>
      <p:sp>
        <p:nvSpPr>
          <p:cNvPr id="8602" name="文本框 8601"/>
          <p:cNvSpPr txBox="1">
            <a:spLocks noChangeArrowheads="1"/>
          </p:cNvSpPr>
          <p:nvPr/>
        </p:nvSpPr>
        <p:spPr bwMode="auto">
          <a:xfrm>
            <a:off x="4024313" y="1437085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（正，正）</a:t>
            </a:r>
          </a:p>
        </p:txBody>
      </p:sp>
      <p:sp>
        <p:nvSpPr>
          <p:cNvPr id="8603" name="文本框 8602"/>
          <p:cNvSpPr txBox="1">
            <a:spLocks noChangeArrowheads="1"/>
          </p:cNvSpPr>
          <p:nvPr/>
        </p:nvSpPr>
        <p:spPr bwMode="auto">
          <a:xfrm>
            <a:off x="4067175" y="1869282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（反，正）</a:t>
            </a:r>
          </a:p>
        </p:txBody>
      </p:sp>
      <p:sp>
        <p:nvSpPr>
          <p:cNvPr id="8604" name="文本框 8603"/>
          <p:cNvSpPr txBox="1">
            <a:spLocks noChangeArrowheads="1"/>
          </p:cNvSpPr>
          <p:nvPr/>
        </p:nvSpPr>
        <p:spPr bwMode="auto">
          <a:xfrm>
            <a:off x="6673850" y="1437085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（正，反）</a:t>
            </a:r>
          </a:p>
        </p:txBody>
      </p:sp>
      <p:sp>
        <p:nvSpPr>
          <p:cNvPr id="8605" name="文本框 8604"/>
          <p:cNvSpPr txBox="1">
            <a:spLocks noChangeArrowheads="1"/>
          </p:cNvSpPr>
          <p:nvPr/>
        </p:nvSpPr>
        <p:spPr bwMode="auto">
          <a:xfrm>
            <a:off x="6688138" y="1890713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ea typeface="黑体" panose="02010609060101010101" pitchFamily="49" charset="-122"/>
              </a:rPr>
              <a:t>（反，反）</a:t>
            </a:r>
          </a:p>
        </p:txBody>
      </p:sp>
      <p:sp>
        <p:nvSpPr>
          <p:cNvPr id="8606" name="矩形 8605"/>
          <p:cNvSpPr>
            <a:spLocks noChangeArrowheads="1"/>
          </p:cNvSpPr>
          <p:nvPr/>
        </p:nvSpPr>
        <p:spPr bwMode="auto">
          <a:xfrm>
            <a:off x="250826" y="2463404"/>
            <a:ext cx="83534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总共有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中结果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每种结果出现的可能性相同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其中：</a:t>
            </a:r>
          </a:p>
          <a:p>
            <a:pPr>
              <a:lnSpc>
                <a:spcPct val="20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小明获胜的概率：    小颖获胜的概率：   小凡获胜的概率：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8610" name="对象 8609"/>
          <p:cNvGraphicFramePr/>
          <p:nvPr/>
        </p:nvGraphicFramePr>
        <p:xfrm>
          <a:off x="2686051" y="3056335"/>
          <a:ext cx="282575" cy="541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r:id="rId3" imgW="203200" imgH="520700" progId="Equation.3">
                  <p:embed/>
                </p:oleObj>
              </mc:Choice>
              <mc:Fallback>
                <p:oleObj r:id="rId3" imgW="203200" imgH="520700" progId="Equation.3">
                  <p:embed/>
                  <p:pic>
                    <p:nvPicPr>
                      <p:cNvPr id="0" name="对象 860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1" y="3056335"/>
                        <a:ext cx="282575" cy="5417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11" name="对象 8610"/>
          <p:cNvGraphicFramePr/>
          <p:nvPr/>
        </p:nvGraphicFramePr>
        <p:xfrm>
          <a:off x="5724525" y="3056335"/>
          <a:ext cx="279400" cy="539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r:id="rId5" imgW="203200" imgH="520700" progId="Equation.3">
                  <p:embed/>
                </p:oleObj>
              </mc:Choice>
              <mc:Fallback>
                <p:oleObj r:id="rId5" imgW="203200" imgH="520700" progId="Equation.3">
                  <p:embed/>
                  <p:pic>
                    <p:nvPicPr>
                      <p:cNvPr id="0" name="对象 8610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3056335"/>
                        <a:ext cx="279400" cy="539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12" name="对象 8611"/>
          <p:cNvGraphicFramePr/>
          <p:nvPr/>
        </p:nvGraphicFramePr>
        <p:xfrm>
          <a:off x="8569325" y="3057525"/>
          <a:ext cx="349250" cy="539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9" r:id="rId7" imgW="254000" imgH="520700" progId="Equation.3">
                  <p:embed/>
                </p:oleObj>
              </mc:Choice>
              <mc:Fallback>
                <p:oleObj r:id="rId7" imgW="254000" imgH="520700" progId="Equation.3">
                  <p:embed/>
                  <p:pic>
                    <p:nvPicPr>
                      <p:cNvPr id="0" name="对象 861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9325" y="3057525"/>
                        <a:ext cx="349250" cy="5393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14" name="矩形 73"/>
          <p:cNvSpPr>
            <a:spLocks noChangeArrowheads="1"/>
          </p:cNvSpPr>
          <p:nvPr/>
        </p:nvSpPr>
        <p:spPr bwMode="auto">
          <a:xfrm>
            <a:off x="307976" y="3759994"/>
            <a:ext cx="8569325" cy="917972"/>
          </a:xfrm>
          <a:prstGeom prst="rect">
            <a:avLst/>
          </a:prstGeom>
          <a:noFill/>
          <a:ln w="25400">
            <a:solidFill>
              <a:srgbClr val="CC0066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70000"/>
              </a:lnSpc>
            </a:pPr>
            <a:r>
              <a:rPr lang="en-US" altLang="zh-CN" sz="2000">
                <a:solidFill>
                  <a:schemeClr val="tx2"/>
                </a:solidFill>
              </a:rPr>
              <a:t>            </a:t>
            </a:r>
            <a:r>
              <a:rPr lang="zh-CN" altLang="en-US" sz="20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利树状图或表格，我们可以不重复、不遗漏地列出所有可能性相同的结果，从而比较方便地求出某些事件发生的概率</a:t>
            </a:r>
            <a:r>
              <a:rPr lang="en-US" altLang="zh-CN" sz="20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000">
              <a:solidFill>
                <a:schemeClr val="tx2"/>
              </a:solidFill>
              <a:latin typeface="楷体_GB2312" pitchFamily="49" charset="-122"/>
              <a:ea typeface="黑体" panose="02010609060101010101" pitchFamily="49" charset="-122"/>
            </a:endParaRPr>
          </a:p>
        </p:txBody>
      </p:sp>
      <p:grpSp>
        <p:nvGrpSpPr>
          <p:cNvPr id="19" name="组合 38"/>
          <p:cNvGrpSpPr/>
          <p:nvPr/>
        </p:nvGrpSpPr>
        <p:grpSpPr bwMode="auto">
          <a:xfrm>
            <a:off x="449821" y="3813572"/>
            <a:ext cx="726518" cy="485775"/>
            <a:chOff x="577130" y="5301208"/>
            <a:chExt cx="682502" cy="648072"/>
          </a:xfrm>
        </p:grpSpPr>
        <p:grpSp>
          <p:nvGrpSpPr>
            <p:cNvPr id="17441" name="组合 35"/>
            <p:cNvGrpSpPr/>
            <p:nvPr/>
          </p:nvGrpSpPr>
          <p:grpSpPr bwMode="auto">
            <a:xfrm>
              <a:off x="611560" y="5301208"/>
              <a:ext cx="648072" cy="648072"/>
              <a:chOff x="467544" y="5318792"/>
              <a:chExt cx="648072" cy="648072"/>
            </a:xfrm>
          </p:grpSpPr>
          <p:sp>
            <p:nvSpPr>
              <p:cNvPr id="17442" name="椭圆 60"/>
              <p:cNvSpPr>
                <a:spLocks noChangeArrowheads="1"/>
              </p:cNvSpPr>
              <p:nvPr/>
            </p:nvSpPr>
            <p:spPr bwMode="auto">
              <a:xfrm>
                <a:off x="467544" y="531879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3" name="椭圆 61"/>
              <p:cNvSpPr>
                <a:spLocks noChangeArrowheads="1"/>
              </p:cNvSpPr>
              <p:nvPr/>
            </p:nvSpPr>
            <p:spPr bwMode="auto">
              <a:xfrm>
                <a:off x="539552" y="5318792"/>
                <a:ext cx="504056" cy="504056"/>
              </a:xfrm>
              <a:prstGeom prst="ellipse">
                <a:avLst/>
              </a:prstGeom>
              <a:solidFill>
                <a:srgbClr val="0070C0">
                  <a:alpha val="6313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44" name="TextBox 76"/>
            <p:cNvSpPr txBox="1">
              <a:spLocks noChangeArrowheads="1"/>
            </p:cNvSpPr>
            <p:nvPr/>
          </p:nvSpPr>
          <p:spPr bwMode="auto">
            <a:xfrm>
              <a:off x="577130" y="5364744"/>
              <a:ext cx="655362" cy="533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000" b="1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结论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86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8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8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" grpId="0"/>
      <p:bldP spid="8603" grpId="0"/>
      <p:bldP spid="8604" grpId="0"/>
      <p:bldP spid="8605" grpId="0"/>
      <p:bldP spid="86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138304"/>
          <p:cNvSpPr>
            <a:spLocks noChangeArrowheads="1"/>
          </p:cNvSpPr>
          <p:nvPr/>
        </p:nvSpPr>
        <p:spPr bwMode="auto">
          <a:xfrm>
            <a:off x="179389" y="260747"/>
            <a:ext cx="8785225" cy="1332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小</a:t>
            </a:r>
            <a:r>
              <a:rPr lang="zh-CN" altLang="en-US" sz="2000" dirty="0">
                <a:ea typeface="黑体" panose="02010609060101010101" pitchFamily="49" charset="-122"/>
              </a:rPr>
              <a:t>颖有两件上衣，分别红色和白色，有两条裤子，分别为黑色和白色，她随机拿出一件上衣和一条裤子穿上，恰好是白色上衣和白色裤子的概率是多少？</a:t>
            </a:r>
            <a:endParaRPr lang="en-US" altLang="zh-CN" sz="2000" dirty="0">
              <a:ea typeface="黑体" panose="02010609060101010101" pitchFamily="49" charset="-122"/>
            </a:endParaRPr>
          </a:p>
        </p:txBody>
      </p:sp>
      <p:sp>
        <p:nvSpPr>
          <p:cNvPr id="138306" name="文本框 138305"/>
          <p:cNvSpPr txBox="1">
            <a:spLocks noChangeArrowheads="1"/>
          </p:cNvSpPr>
          <p:nvPr/>
        </p:nvSpPr>
        <p:spPr bwMode="auto">
          <a:xfrm>
            <a:off x="193676" y="1437085"/>
            <a:ext cx="7777163" cy="117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sz="2000">
                <a:solidFill>
                  <a:srgbClr val="FF0066"/>
                </a:solidFill>
                <a:ea typeface="黑体" panose="02010609060101010101" pitchFamily="49" charset="-122"/>
              </a:rPr>
              <a:t>解析：</a:t>
            </a:r>
            <a:r>
              <a:rPr lang="zh-CN" altLang="en-US" sz="2000">
                <a:ea typeface="黑体" panose="02010609060101010101" pitchFamily="49" charset="-122"/>
              </a:rPr>
              <a:t>可采用画树状图或列表法把所有的情况都列举出来</a:t>
            </a:r>
            <a:r>
              <a:rPr lang="en-US" altLang="zh-CN" sz="2000"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解：</a:t>
            </a:r>
            <a:r>
              <a:rPr lang="zh-CN" altLang="en-US" sz="2400">
                <a:ea typeface="黑体" panose="02010609060101010101" pitchFamily="49" charset="-122"/>
              </a:rPr>
              <a:t>解法一</a:t>
            </a:r>
            <a:r>
              <a:rPr lang="en-US" altLang="zh-CN" sz="2400">
                <a:ea typeface="黑体" panose="02010609060101010101" pitchFamily="49" charset="-122"/>
              </a:rPr>
              <a:t>: </a:t>
            </a:r>
            <a:r>
              <a:rPr lang="zh-CN" altLang="en-US" sz="2400">
                <a:ea typeface="黑体" panose="02010609060101010101" pitchFamily="49" charset="-122"/>
              </a:rPr>
              <a:t>画树状图如图所示：</a:t>
            </a:r>
          </a:p>
        </p:txBody>
      </p:sp>
      <p:sp>
        <p:nvSpPr>
          <p:cNvPr id="138307" name="文本框 138306"/>
          <p:cNvSpPr txBox="1">
            <a:spLocks noChangeArrowheads="1"/>
          </p:cNvSpPr>
          <p:nvPr/>
        </p:nvSpPr>
        <p:spPr bwMode="auto">
          <a:xfrm>
            <a:off x="4140200" y="2258616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开始</a:t>
            </a:r>
          </a:p>
        </p:txBody>
      </p:sp>
      <p:sp>
        <p:nvSpPr>
          <p:cNvPr id="138308" name="直接连接符 138307"/>
          <p:cNvSpPr>
            <a:spLocks noChangeShapeType="1"/>
          </p:cNvSpPr>
          <p:nvPr/>
        </p:nvSpPr>
        <p:spPr bwMode="auto">
          <a:xfrm flipH="1">
            <a:off x="3348038" y="2625329"/>
            <a:ext cx="1079500" cy="378619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38309" name="文本框 138308"/>
          <p:cNvSpPr txBox="1">
            <a:spLocks noChangeArrowheads="1"/>
          </p:cNvSpPr>
          <p:nvPr/>
        </p:nvSpPr>
        <p:spPr bwMode="auto">
          <a:xfrm>
            <a:off x="2916238" y="301466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白色</a:t>
            </a:r>
          </a:p>
        </p:txBody>
      </p:sp>
      <p:sp>
        <p:nvSpPr>
          <p:cNvPr id="138312" name="直接连接符 138311"/>
          <p:cNvSpPr>
            <a:spLocks noChangeShapeType="1"/>
          </p:cNvSpPr>
          <p:nvPr/>
        </p:nvSpPr>
        <p:spPr bwMode="auto">
          <a:xfrm>
            <a:off x="4572001" y="2636044"/>
            <a:ext cx="936625" cy="432197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38313" name="文本框 138312"/>
          <p:cNvSpPr txBox="1">
            <a:spLocks noChangeArrowheads="1"/>
          </p:cNvSpPr>
          <p:nvPr/>
        </p:nvSpPr>
        <p:spPr bwMode="auto">
          <a:xfrm>
            <a:off x="5435600" y="301466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红色</a:t>
            </a:r>
          </a:p>
        </p:txBody>
      </p:sp>
      <p:sp>
        <p:nvSpPr>
          <p:cNvPr id="138314" name="直接连接符 138313"/>
          <p:cNvSpPr>
            <a:spLocks noChangeShapeType="1"/>
          </p:cNvSpPr>
          <p:nvPr/>
        </p:nvSpPr>
        <p:spPr bwMode="auto">
          <a:xfrm flipH="1">
            <a:off x="2051050" y="3392091"/>
            <a:ext cx="1079500" cy="378619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38315" name="文本框 138314"/>
          <p:cNvSpPr txBox="1">
            <a:spLocks noChangeArrowheads="1"/>
          </p:cNvSpPr>
          <p:nvPr/>
        </p:nvSpPr>
        <p:spPr bwMode="auto">
          <a:xfrm>
            <a:off x="1619250" y="3824288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黑色</a:t>
            </a:r>
          </a:p>
        </p:txBody>
      </p:sp>
      <p:sp>
        <p:nvSpPr>
          <p:cNvPr id="138316" name="直接连接符 138315"/>
          <p:cNvSpPr>
            <a:spLocks noChangeShapeType="1"/>
          </p:cNvSpPr>
          <p:nvPr/>
        </p:nvSpPr>
        <p:spPr bwMode="auto">
          <a:xfrm>
            <a:off x="3276600" y="3381375"/>
            <a:ext cx="647700" cy="378619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38317" name="文本框 138316"/>
          <p:cNvSpPr txBox="1">
            <a:spLocks noChangeArrowheads="1"/>
          </p:cNvSpPr>
          <p:nvPr/>
        </p:nvSpPr>
        <p:spPr bwMode="auto">
          <a:xfrm>
            <a:off x="3635375" y="3824288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白色</a:t>
            </a:r>
          </a:p>
        </p:txBody>
      </p:sp>
      <p:sp>
        <p:nvSpPr>
          <p:cNvPr id="138318" name="直接连接符 138317"/>
          <p:cNvSpPr>
            <a:spLocks noChangeShapeType="1"/>
          </p:cNvSpPr>
          <p:nvPr/>
        </p:nvSpPr>
        <p:spPr bwMode="auto">
          <a:xfrm flipH="1">
            <a:off x="5003801" y="3392091"/>
            <a:ext cx="792163" cy="432197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38319" name="文本框 138318"/>
          <p:cNvSpPr txBox="1">
            <a:spLocks noChangeArrowheads="1"/>
          </p:cNvSpPr>
          <p:nvPr/>
        </p:nvSpPr>
        <p:spPr bwMode="auto">
          <a:xfrm>
            <a:off x="4702175" y="3805238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黑色</a:t>
            </a:r>
          </a:p>
        </p:txBody>
      </p:sp>
      <p:sp>
        <p:nvSpPr>
          <p:cNvPr id="138320" name="直接连接符 138319"/>
          <p:cNvSpPr>
            <a:spLocks noChangeShapeType="1"/>
          </p:cNvSpPr>
          <p:nvPr/>
        </p:nvSpPr>
        <p:spPr bwMode="auto">
          <a:xfrm>
            <a:off x="6084888" y="3446860"/>
            <a:ext cx="647700" cy="378619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38321" name="文本框 138320"/>
          <p:cNvSpPr txBox="1">
            <a:spLocks noChangeArrowheads="1"/>
          </p:cNvSpPr>
          <p:nvPr/>
        </p:nvSpPr>
        <p:spPr bwMode="auto">
          <a:xfrm>
            <a:off x="6315075" y="3813572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白色</a:t>
            </a:r>
          </a:p>
        </p:txBody>
      </p:sp>
      <p:sp>
        <p:nvSpPr>
          <p:cNvPr id="138322" name="文本框 138321"/>
          <p:cNvSpPr txBox="1">
            <a:spLocks noChangeArrowheads="1"/>
          </p:cNvSpPr>
          <p:nvPr/>
        </p:nvSpPr>
        <p:spPr bwMode="auto">
          <a:xfrm>
            <a:off x="468313" y="301466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上衣</a:t>
            </a:r>
          </a:p>
        </p:txBody>
      </p:sp>
      <p:sp>
        <p:nvSpPr>
          <p:cNvPr id="138323" name="文本框 138322"/>
          <p:cNvSpPr txBox="1">
            <a:spLocks noChangeArrowheads="1"/>
          </p:cNvSpPr>
          <p:nvPr/>
        </p:nvSpPr>
        <p:spPr bwMode="auto">
          <a:xfrm>
            <a:off x="468313" y="3759994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裤子</a:t>
            </a:r>
          </a:p>
        </p:txBody>
      </p:sp>
      <p:sp>
        <p:nvSpPr>
          <p:cNvPr id="138324" name="文本框 138323"/>
          <p:cNvSpPr txBox="1">
            <a:spLocks noChangeArrowheads="1"/>
          </p:cNvSpPr>
          <p:nvPr/>
        </p:nvSpPr>
        <p:spPr bwMode="auto">
          <a:xfrm>
            <a:off x="107951" y="4085035"/>
            <a:ext cx="84946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由图中可知共有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种等可能结果，而白衣、黑裤只有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种可能，</a:t>
            </a:r>
          </a:p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概率为   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38325" name="对象 138324"/>
          <p:cNvGraphicFramePr/>
          <p:nvPr/>
        </p:nvGraphicFramePr>
        <p:xfrm>
          <a:off x="1116014" y="4354116"/>
          <a:ext cx="282575" cy="5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r:id="rId3" imgW="203200" imgH="520700" progId="Equation.3">
                  <p:embed/>
                </p:oleObj>
              </mc:Choice>
              <mc:Fallback>
                <p:oleObj r:id="rId3" imgW="203200" imgH="520700" progId="Equation.3">
                  <p:embed/>
                  <p:pic>
                    <p:nvPicPr>
                      <p:cNvPr id="0" name="对象 13832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4" y="4354116"/>
                        <a:ext cx="282575" cy="540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3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3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3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3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307" grpId="0"/>
      <p:bldP spid="138309" grpId="0"/>
      <p:bldP spid="138313" grpId="0"/>
      <p:bldP spid="138315" grpId="0"/>
      <p:bldP spid="138317" grpId="0"/>
      <p:bldP spid="138319" grpId="0"/>
      <p:bldP spid="138321" grpId="0"/>
      <p:bldP spid="138322" grpId="0"/>
      <p:bldP spid="138323" grpId="0"/>
      <p:bldP spid="138324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2004</Words>
  <Application>Microsoft Office PowerPoint</Application>
  <PresentationFormat>全屏显示(16:9)</PresentationFormat>
  <Paragraphs>273</Paragraphs>
  <Slides>23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9" baseType="lpstr">
      <vt:lpstr>Adobe 黑体 Std R</vt:lpstr>
      <vt:lpstr>方正姚体</vt:lpstr>
      <vt:lpstr>黑体</vt:lpstr>
      <vt:lpstr>华文中宋</vt:lpstr>
      <vt:lpstr>楷体_GB2312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Equation.3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2023-01-16T14:50:28Z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41CE2C99AED54511BCAA50C00E223FA5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