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2"/>
  </p:notesMasterIdLst>
  <p:handoutMasterIdLst>
    <p:handoutMasterId r:id="rId33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93" d="100"/>
        <a:sy n="93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01845F-6C54-451F-8A41-23D5864997C7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2CCD8E-5E0F-44BD-ACB2-D2829DE965D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2CCD8E-5E0F-44BD-ACB2-D2829DE965DD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01084-9E9E-4A75-85BC-C211097D4349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289E8-EF39-4205-8AC2-6AF174950FF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01084-9E9E-4A75-85BC-C211097D4349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289E8-EF39-4205-8AC2-6AF174950FF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01084-9E9E-4A75-85BC-C211097D4349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289E8-EF39-4205-8AC2-6AF174950FF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01084-9E9E-4A75-85BC-C211097D4349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289E8-EF39-4205-8AC2-6AF174950FF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01084-9E9E-4A75-85BC-C211097D4349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289E8-EF39-4205-8AC2-6AF174950FF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01084-9E9E-4A75-85BC-C211097D4349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289E8-EF39-4205-8AC2-6AF174950FF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01084-9E9E-4A75-85BC-C211097D4349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289E8-EF39-4205-8AC2-6AF174950FF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01084-9E9E-4A75-85BC-C211097D4349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289E8-EF39-4205-8AC2-6AF174950FF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01084-9E9E-4A75-85BC-C211097D4349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289E8-EF39-4205-8AC2-6AF174950FF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01084-9E9E-4A75-85BC-C211097D4349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289E8-EF39-4205-8AC2-6AF174950FF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B01084-9E9E-4A75-85BC-C211097D4349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1289E8-EF39-4205-8AC2-6AF174950FF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Text Box 2"/>
          <p:cNvSpPr txBox="1">
            <a:spLocks noChangeArrowheads="1"/>
          </p:cNvSpPr>
          <p:nvPr/>
        </p:nvSpPr>
        <p:spPr bwMode="auto">
          <a:xfrm>
            <a:off x="267138" y="836712"/>
            <a:ext cx="8640960" cy="2246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4400" b="1" dirty="0">
                <a:solidFill>
                  <a:srgbClr val="0000CC"/>
                </a:solidFill>
              </a:rPr>
              <a:t>Unit 1</a:t>
            </a:r>
          </a:p>
          <a:p>
            <a:pPr algn="ctr"/>
            <a:r>
              <a:rPr lang="en-US" altLang="zh-CN" sz="4800" b="1" dirty="0">
                <a:solidFill>
                  <a:srgbClr val="0000CC"/>
                </a:solidFill>
              </a:rPr>
              <a:t>How can we become good </a:t>
            </a:r>
          </a:p>
          <a:p>
            <a:pPr algn="ctr"/>
            <a:r>
              <a:rPr lang="en-US" altLang="zh-CN" sz="4800" b="1" dirty="0">
                <a:solidFill>
                  <a:srgbClr val="0000CC"/>
                </a:solidFill>
              </a:rPr>
              <a:t>learners?</a:t>
            </a:r>
          </a:p>
        </p:txBody>
      </p:sp>
      <p:sp>
        <p:nvSpPr>
          <p:cNvPr id="6147" name="WordArt 6"/>
          <p:cNvSpPr>
            <a:spLocks noChangeArrowheads="1" noChangeShapeType="1" noTextEdit="1"/>
          </p:cNvSpPr>
          <p:nvPr/>
        </p:nvSpPr>
        <p:spPr bwMode="auto">
          <a:xfrm>
            <a:off x="2481742" y="3717032"/>
            <a:ext cx="4297935" cy="50591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altLang="zh-CN" sz="4000" b="1" kern="10" dirty="0">
                <a:ln w="9525">
                  <a:noFill/>
                  <a:round/>
                </a:ln>
                <a:solidFill>
                  <a:srgbClr val="FF0000"/>
                </a:solidFill>
                <a:latin typeface="Arial" panose="020B0604020202020204"/>
                <a:cs typeface="Arial" panose="020B0604020202020204"/>
              </a:rPr>
              <a:t>Section B 2a-3a</a:t>
            </a:r>
            <a:endParaRPr lang="zh-CN" altLang="en-US" sz="4000" b="1" kern="10" dirty="0">
              <a:ln w="9525">
                <a:noFill/>
                <a:round/>
              </a:ln>
              <a:solidFill>
                <a:srgbClr val="FF0000"/>
              </a:solidFill>
              <a:latin typeface="Arial" panose="020B0604020202020204"/>
              <a:cs typeface="Arial" panose="020B0604020202020204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4475769" y="5301208"/>
            <a:ext cx="3812262" cy="56630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l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800" b="1" kern="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ChangeArrowheads="1"/>
          </p:cNvSpPr>
          <p:nvPr/>
        </p:nvSpPr>
        <p:spPr bwMode="auto">
          <a:xfrm>
            <a:off x="304800" y="476672"/>
            <a:ext cx="8458200" cy="557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lnSpc>
                <a:spcPct val="125000"/>
              </a:lnSpc>
            </a:pPr>
            <a:r>
              <a:rPr lang="en-US" altLang="en-US" sz="3200" b="1" u="sng" dirty="0">
                <a:solidFill>
                  <a:srgbClr val="FF0000"/>
                </a:solidFill>
                <a:latin typeface="Times New Roman" panose="02020603050405020304" pitchFamily="18" charset="0"/>
              </a:rPr>
              <a:t>at and what they need to practice more.</a:t>
            </a:r>
            <a:r>
              <a:rPr lang="en-US" altLang="en-US" sz="3200" b="1" dirty="0">
                <a:latin typeface="Times New Roman" panose="02020603050405020304" pitchFamily="18" charset="0"/>
              </a:rPr>
              <a:t> Remember, “use it or lose it”! </a:t>
            </a:r>
            <a:r>
              <a:rPr lang="en-US" altLang="en-US" sz="3200" b="1" u="sng" dirty="0">
                <a:solidFill>
                  <a:srgbClr val="FF0000"/>
                </a:solidFill>
                <a:latin typeface="Times New Roman" panose="02020603050405020304" pitchFamily="18" charset="0"/>
              </a:rPr>
              <a:t>Even if you learn something well, you will forget it unless you use it.</a:t>
            </a:r>
            <a:r>
              <a:rPr lang="en-US" altLang="en-US" sz="3200" b="1" dirty="0">
                <a:latin typeface="Times New Roman" panose="02020603050405020304" pitchFamily="18" charset="0"/>
              </a:rPr>
              <a:t> </a:t>
            </a:r>
            <a:r>
              <a:rPr lang="en-US" altLang="zh-CN" sz="3200" b="1" dirty="0">
                <a:latin typeface="Times New Roman" panose="02020603050405020304" pitchFamily="18" charset="0"/>
              </a:rPr>
              <a:t>“</a:t>
            </a:r>
            <a:r>
              <a:rPr lang="en-US" altLang="en-US" sz="3200" b="1" dirty="0">
                <a:latin typeface="Times New Roman" panose="02020603050405020304" pitchFamily="18" charset="0"/>
              </a:rPr>
              <a:t>Practice makes perfect.</a:t>
            </a:r>
            <a:r>
              <a:rPr lang="en-US" altLang="zh-CN" sz="3200" b="1" dirty="0">
                <a:latin typeface="Times New Roman" panose="02020603050405020304" pitchFamily="18" charset="0"/>
              </a:rPr>
              <a:t>”</a:t>
            </a:r>
            <a:r>
              <a:rPr lang="en-US" altLang="en-US" sz="3200" b="1" dirty="0">
                <a:latin typeface="Times New Roman" panose="02020603050405020304" pitchFamily="18" charset="0"/>
              </a:rPr>
              <a:t> Good learners </a:t>
            </a:r>
            <a:r>
              <a:rPr lang="en-US" altLang="zh-CN" sz="3200" b="1" dirty="0">
                <a:latin typeface="Times New Roman" panose="02020603050405020304" pitchFamily="18" charset="0"/>
              </a:rPr>
              <a:t>will keep practicing what they have learned, and they</a:t>
            </a:r>
            <a:r>
              <a:rPr lang="en-US" altLang="en-US" sz="3200" b="1" dirty="0">
                <a:latin typeface="Times New Roman" panose="02020603050405020304" pitchFamily="18" charset="0"/>
              </a:rPr>
              <a:t> are not afraid of making mistakes. Alexander Graham Bell did not invent the telephone overnight. He succeeded by trying many times and learning from his mistakes.</a:t>
            </a:r>
            <a:endParaRPr lang="en-US" altLang="zh-CN" sz="3200" b="1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ChangeArrowheads="1"/>
          </p:cNvSpPr>
          <p:nvPr/>
        </p:nvSpPr>
        <p:spPr bwMode="auto">
          <a:xfrm>
            <a:off x="228600" y="533400"/>
            <a:ext cx="8534400" cy="6091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lnSpc>
                <a:spcPct val="135000"/>
              </a:lnSpc>
            </a:pPr>
            <a:r>
              <a:rPr lang="en-US" altLang="en-US" sz="3600" b="1">
                <a:solidFill>
                  <a:srgbClr val="CC00FF"/>
                </a:solidFill>
                <a:latin typeface="Times New Roman" panose="02020603050405020304" pitchFamily="18" charset="0"/>
              </a:rPr>
              <a:t>Developing their study skills</a:t>
            </a:r>
          </a:p>
          <a:p>
            <a:pPr algn="l">
              <a:lnSpc>
                <a:spcPct val="135000"/>
              </a:lnSpc>
            </a:pPr>
            <a:r>
              <a:rPr lang="en-US" altLang="en-US" sz="3200" b="1">
                <a:latin typeface="Times New Roman" panose="02020603050405020304" pitchFamily="18" charset="0"/>
              </a:rPr>
              <a:t>It is not enough to just study hard. Good learners </a:t>
            </a:r>
            <a:r>
              <a:rPr lang="en-US" altLang="zh-CN" sz="3200" b="1">
                <a:latin typeface="Times New Roman" panose="02020603050405020304" pitchFamily="18" charset="0"/>
              </a:rPr>
              <a:t>know</a:t>
            </a:r>
            <a:r>
              <a:rPr lang="en-US" altLang="en-US" sz="3200" b="1">
                <a:latin typeface="Times New Roman" panose="02020603050405020304" pitchFamily="18" charset="0"/>
              </a:rPr>
              <a:t> the best ways </a:t>
            </a:r>
            <a:r>
              <a:rPr lang="en-US" altLang="zh-CN" sz="3200" b="1">
                <a:latin typeface="Times New Roman" panose="02020603050405020304" pitchFamily="18" charset="0"/>
              </a:rPr>
              <a:t>they can study</a:t>
            </a:r>
            <a:r>
              <a:rPr lang="en-US" altLang="en-US" sz="3200" b="1">
                <a:latin typeface="Times New Roman" panose="02020603050405020304" pitchFamily="18" charset="0"/>
              </a:rPr>
              <a:t>. For example, they may take notes by writing down key words or by drawing mind maps. </a:t>
            </a:r>
            <a:r>
              <a:rPr lang="en-US" altLang="zh-CN" sz="3200" b="1" u="sng">
                <a:solidFill>
                  <a:srgbClr val="FF0000"/>
                </a:solidFill>
                <a:latin typeface="Times New Roman" panose="02020603050405020304" pitchFamily="18" charset="0"/>
              </a:rPr>
              <a:t>They</a:t>
            </a:r>
            <a:r>
              <a:rPr lang="en-US" altLang="en-US" sz="3200" b="1" u="sng">
                <a:solidFill>
                  <a:srgbClr val="FF0000"/>
                </a:solidFill>
                <a:latin typeface="Times New Roman" panose="02020603050405020304" pitchFamily="18" charset="0"/>
              </a:rPr>
              <a:t> also look for ways to review what they have learned.</a:t>
            </a:r>
            <a:r>
              <a:rPr lang="en-US" altLang="en-US" sz="3200" b="1">
                <a:latin typeface="Times New Roman" panose="02020603050405020304" pitchFamily="18" charset="0"/>
              </a:rPr>
              <a:t> </a:t>
            </a:r>
            <a:r>
              <a:rPr lang="en-US" altLang="zh-CN" sz="3200" b="1">
                <a:latin typeface="Times New Roman" panose="02020603050405020304" pitchFamily="18" charset="0"/>
              </a:rPr>
              <a:t>They</a:t>
            </a:r>
            <a:r>
              <a:rPr lang="en-US" altLang="en-US" sz="3200" b="1">
                <a:latin typeface="Times New Roman" panose="02020603050405020304" pitchFamily="18" charset="0"/>
              </a:rPr>
              <a:t> may do this by reading their notes every day or by explaining the information to another student.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493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43600" y="3352800"/>
            <a:ext cx="2325688" cy="324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4931" name="Rectangle 3"/>
          <p:cNvSpPr>
            <a:spLocks noChangeArrowheads="1"/>
          </p:cNvSpPr>
          <p:nvPr/>
        </p:nvSpPr>
        <p:spPr bwMode="auto">
          <a:xfrm>
            <a:off x="228600" y="457200"/>
            <a:ext cx="8458200" cy="600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/>
            <a:r>
              <a:rPr lang="en-US" altLang="en-US" sz="3200" b="1" dirty="0">
                <a:latin typeface="Times New Roman" panose="02020603050405020304" pitchFamily="18" charset="0"/>
              </a:rPr>
              <a:t> </a:t>
            </a:r>
            <a:r>
              <a:rPr lang="en-US" altLang="en-US" sz="3600" b="1" dirty="0">
                <a:solidFill>
                  <a:srgbClr val="CC00FF"/>
                </a:solidFill>
                <a:latin typeface="Times New Roman" panose="02020603050405020304" pitchFamily="18" charset="0"/>
              </a:rPr>
              <a:t>Asking questions</a:t>
            </a:r>
          </a:p>
          <a:p>
            <a:pPr algn="l"/>
            <a:r>
              <a:rPr lang="en-US" altLang="en-US" sz="3200" b="1" dirty="0">
                <a:latin typeface="Times New Roman" panose="02020603050405020304" pitchFamily="18" charset="0"/>
              </a:rPr>
              <a:t>Good learners </a:t>
            </a:r>
            <a:r>
              <a:rPr lang="en-US" altLang="zh-CN" sz="3200" b="1" dirty="0">
                <a:latin typeface="Times New Roman" panose="02020603050405020304" pitchFamily="18" charset="0"/>
              </a:rPr>
              <a:t>often</a:t>
            </a:r>
            <a:r>
              <a:rPr lang="en-US" altLang="en-US" sz="3200" b="1" dirty="0">
                <a:latin typeface="Times New Roman" panose="02020603050405020304" pitchFamily="18" charset="0"/>
              </a:rPr>
              <a:t> ask questions during or </a:t>
            </a:r>
            <a:endParaRPr lang="en-US" altLang="zh-CN" sz="3200" b="1" dirty="0">
              <a:latin typeface="Times New Roman" panose="02020603050405020304" pitchFamily="18" charset="0"/>
            </a:endParaRPr>
          </a:p>
          <a:p>
            <a:pPr algn="l"/>
            <a:r>
              <a:rPr lang="en-US" altLang="zh-CN" sz="3200" b="1" dirty="0">
                <a:latin typeface="Times New Roman" panose="02020603050405020304" pitchFamily="18" charset="0"/>
              </a:rPr>
              <a:t>after</a:t>
            </a:r>
            <a:r>
              <a:rPr lang="en-US" altLang="en-US" sz="3200" b="1" dirty="0">
                <a:latin typeface="Times New Roman" panose="02020603050405020304" pitchFamily="18" charset="0"/>
              </a:rPr>
              <a:t> class. </a:t>
            </a:r>
            <a:r>
              <a:rPr lang="en-US" altLang="zh-CN" sz="3200" b="1" dirty="0">
                <a:latin typeface="Times New Roman" panose="02020603050405020304" pitchFamily="18" charset="0"/>
              </a:rPr>
              <a:t>They</a:t>
            </a:r>
            <a:r>
              <a:rPr lang="en-US" altLang="en-US" sz="3200" b="1" dirty="0">
                <a:latin typeface="Times New Roman" panose="02020603050405020304" pitchFamily="18" charset="0"/>
              </a:rPr>
              <a:t> even ask each other and try to </a:t>
            </a:r>
            <a:r>
              <a:rPr lang="en-US" altLang="zh-CN" sz="3200" b="1" dirty="0">
                <a:latin typeface="Times New Roman" panose="02020603050405020304" pitchFamily="18" charset="0"/>
              </a:rPr>
              <a:t>find</a:t>
            </a:r>
            <a:r>
              <a:rPr lang="en-US" altLang="en-US" sz="3200" b="1" dirty="0">
                <a:latin typeface="Times New Roman" panose="02020603050405020304" pitchFamily="18" charset="0"/>
              </a:rPr>
              <a:t> out the answers. Knowledge comes from questioning.</a:t>
            </a:r>
          </a:p>
          <a:p>
            <a:pPr algn="l"/>
            <a:endParaRPr lang="en-US" altLang="zh-CN" sz="3200" b="1" dirty="0">
              <a:latin typeface="Times New Roman" panose="02020603050405020304" pitchFamily="18" charset="0"/>
            </a:endParaRPr>
          </a:p>
          <a:p>
            <a:pPr algn="l"/>
            <a:r>
              <a:rPr lang="en-US" altLang="en-US" sz="3200" b="1" dirty="0">
                <a:latin typeface="Times New Roman" panose="02020603050405020304" pitchFamily="18" charset="0"/>
              </a:rPr>
              <a:t>Learning is a lifelong journey because every day brings something new. </a:t>
            </a:r>
            <a:endParaRPr lang="en-US" altLang="zh-CN" sz="3200" b="1" dirty="0">
              <a:latin typeface="Times New Roman" panose="02020603050405020304" pitchFamily="18" charset="0"/>
            </a:endParaRPr>
          </a:p>
          <a:p>
            <a:pPr algn="l"/>
            <a:r>
              <a:rPr lang="en-US" altLang="en-US" sz="3200" b="1" dirty="0">
                <a:latin typeface="Times New Roman" panose="02020603050405020304" pitchFamily="18" charset="0"/>
              </a:rPr>
              <a:t>Everything that you learn </a:t>
            </a:r>
            <a:endParaRPr lang="en-US" altLang="zh-CN" sz="3200" b="1" dirty="0">
              <a:latin typeface="Times New Roman" panose="02020603050405020304" pitchFamily="18" charset="0"/>
            </a:endParaRPr>
          </a:p>
          <a:p>
            <a:pPr algn="l"/>
            <a:r>
              <a:rPr lang="en-US" altLang="en-US" sz="3200" b="1" dirty="0">
                <a:latin typeface="Times New Roman" panose="02020603050405020304" pitchFamily="18" charset="0"/>
              </a:rPr>
              <a:t>becomes a part of you and </a:t>
            </a:r>
            <a:endParaRPr lang="en-US" altLang="zh-CN" sz="3200" b="1" dirty="0">
              <a:latin typeface="Times New Roman" panose="02020603050405020304" pitchFamily="18" charset="0"/>
            </a:endParaRPr>
          </a:p>
          <a:p>
            <a:pPr algn="l"/>
            <a:r>
              <a:rPr lang="en-US" altLang="en-US" sz="3200" b="1" dirty="0">
                <a:latin typeface="Times New Roman" panose="02020603050405020304" pitchFamily="18" charset="0"/>
              </a:rPr>
              <a:t>changes you, so learn wisely </a:t>
            </a:r>
            <a:endParaRPr lang="en-US" altLang="zh-CN" sz="3200" b="1" dirty="0">
              <a:latin typeface="Times New Roman" panose="02020603050405020304" pitchFamily="18" charset="0"/>
            </a:endParaRPr>
          </a:p>
          <a:p>
            <a:pPr algn="l"/>
            <a:r>
              <a:rPr lang="en-US" altLang="en-US" sz="3200" b="1" dirty="0">
                <a:latin typeface="Times New Roman" panose="02020603050405020304" pitchFamily="18" charset="0"/>
              </a:rPr>
              <a:t>and learn well.</a:t>
            </a:r>
            <a:endParaRPr lang="en-US" altLang="zh-CN" sz="3200" b="1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3"/>
          <p:cNvSpPr>
            <a:spLocks noChangeArrowheads="1"/>
          </p:cNvSpPr>
          <p:nvPr/>
        </p:nvSpPr>
        <p:spPr bwMode="auto">
          <a:xfrm>
            <a:off x="2209800" y="457200"/>
            <a:ext cx="3811588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zh-CN" sz="4000" b="1" dirty="0">
                <a:solidFill>
                  <a:srgbClr val="000099"/>
                </a:solidFill>
                <a:latin typeface="Times New Roman" panose="02020603050405020304" pitchFamily="18" charset="0"/>
              </a:rPr>
              <a:t>Language Points</a:t>
            </a:r>
          </a:p>
        </p:txBody>
      </p:sp>
      <p:sp>
        <p:nvSpPr>
          <p:cNvPr id="125955" name="Rectangle 3"/>
          <p:cNvSpPr>
            <a:spLocks noChangeArrowheads="1"/>
          </p:cNvSpPr>
          <p:nvPr/>
        </p:nvSpPr>
        <p:spPr bwMode="auto">
          <a:xfrm>
            <a:off x="381000" y="1371600"/>
            <a:ext cx="8305800" cy="457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42900" indent="-342900" algn="l">
              <a:lnSpc>
                <a:spcPct val="115000"/>
              </a:lnSpc>
            </a:pPr>
            <a:r>
              <a:rPr lang="en-US" altLang="zh-CN" sz="3200" b="1" dirty="0">
                <a:latin typeface="Times New Roman" panose="02020603050405020304" pitchFamily="18" charset="0"/>
              </a:rPr>
              <a:t>1. Everyone </a:t>
            </a: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is born</a:t>
            </a:r>
            <a:r>
              <a:rPr lang="en-US" altLang="zh-CN" sz="3200" b="1" dirty="0">
                <a:latin typeface="Times New Roman" panose="02020603050405020304" pitchFamily="18" charset="0"/>
              </a:rPr>
              <a:t> with the </a:t>
            </a: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ability</a:t>
            </a:r>
            <a:r>
              <a:rPr lang="en-US" altLang="zh-CN" sz="3200" b="1" dirty="0">
                <a:latin typeface="Times New Roman" panose="02020603050405020304" pitchFamily="18" charset="0"/>
              </a:rPr>
              <a:t> to learn. </a:t>
            </a:r>
          </a:p>
          <a:p>
            <a:pPr marL="342900" indent="-342900" algn="l">
              <a:lnSpc>
                <a:spcPct val="115000"/>
              </a:lnSpc>
            </a:pPr>
            <a:r>
              <a:rPr lang="en-US" altLang="zh-CN" sz="3200" b="1" dirty="0">
                <a:latin typeface="Times New Roman" panose="02020603050405020304" pitchFamily="18" charset="0"/>
              </a:rPr>
              <a:t>    But </a:t>
            </a: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whether or not</a:t>
            </a:r>
            <a:r>
              <a:rPr lang="en-US" altLang="zh-CN" sz="3200" b="1" dirty="0">
                <a:latin typeface="Times New Roman" panose="02020603050405020304" pitchFamily="18" charset="0"/>
              </a:rPr>
              <a:t> you can do this well      </a:t>
            </a:r>
          </a:p>
          <a:p>
            <a:pPr marL="342900" indent="-342900" algn="l">
              <a:lnSpc>
                <a:spcPct val="115000"/>
              </a:lnSpc>
            </a:pPr>
            <a:r>
              <a:rPr lang="en-US" altLang="zh-CN" sz="3200" b="1" dirty="0">
                <a:latin typeface="Times New Roman" panose="02020603050405020304" pitchFamily="18" charset="0"/>
              </a:rPr>
              <a:t>    </a:t>
            </a: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depends on</a:t>
            </a:r>
            <a:r>
              <a:rPr lang="en-US" altLang="zh-CN" sz="3200" b="1" dirty="0">
                <a:latin typeface="Times New Roman" panose="02020603050405020304" pitchFamily="18" charset="0"/>
              </a:rPr>
              <a:t> your learning habits.</a:t>
            </a:r>
            <a:r>
              <a:rPr lang="en-US" altLang="zh-CN" sz="3200" u="sng" dirty="0">
                <a:latin typeface="Times New Roman" panose="02020603050405020304" pitchFamily="18" charset="0"/>
              </a:rPr>
              <a:t> </a:t>
            </a:r>
          </a:p>
          <a:p>
            <a:pPr marL="342900" indent="-342900" algn="l">
              <a:lnSpc>
                <a:spcPct val="115000"/>
              </a:lnSpc>
              <a:buFontTx/>
              <a:buAutoNum type="arabicParenBoth"/>
            </a:pPr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Be born</a:t>
            </a:r>
            <a:r>
              <a:rPr lang="en-US" altLang="zh-CN" sz="3200" b="1" dirty="0">
                <a:latin typeface="Times New Roman" panose="02020603050405020304" pitchFamily="18" charset="0"/>
              </a:rPr>
              <a:t> </a:t>
            </a:r>
            <a:r>
              <a:rPr lang="zh-CN" altLang="en-US" sz="3200" b="1" dirty="0">
                <a:latin typeface="Times New Roman" panose="02020603050405020304" pitchFamily="18" charset="0"/>
              </a:rPr>
              <a:t>意为“</a:t>
            </a:r>
            <a:r>
              <a:rPr lang="zh-CN" altLang="en-US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天生，出生</a:t>
            </a:r>
            <a:r>
              <a:rPr lang="zh-CN" altLang="en-US" sz="3200" b="1" dirty="0">
                <a:latin typeface="Times New Roman" panose="02020603050405020304" pitchFamily="18" charset="0"/>
              </a:rPr>
              <a:t>”为被动语态   </a:t>
            </a:r>
            <a:r>
              <a:rPr lang="en-US" altLang="zh-CN" sz="3200" b="1" dirty="0">
                <a:latin typeface="Times New Roman" panose="02020603050405020304" pitchFamily="18" charset="0"/>
              </a:rPr>
              <a:t>E.g. I was born in a small village.</a:t>
            </a:r>
          </a:p>
          <a:p>
            <a:pPr marL="342900" indent="-342900" algn="l">
              <a:lnSpc>
                <a:spcPct val="115000"/>
              </a:lnSpc>
            </a:pPr>
            <a:r>
              <a:rPr lang="en-US" altLang="zh-CN" sz="3200" b="1" dirty="0">
                <a:latin typeface="Times New Roman" panose="02020603050405020304" pitchFamily="18" charset="0"/>
              </a:rPr>
              <a:t>                           </a:t>
            </a:r>
            <a:r>
              <a:rPr lang="zh-CN" altLang="en-US" sz="3200" b="1" dirty="0">
                <a:latin typeface="Times New Roman" panose="02020603050405020304" pitchFamily="18" charset="0"/>
              </a:rPr>
              <a:t>我出生在一个小山村。</a:t>
            </a:r>
          </a:p>
          <a:p>
            <a:pPr marL="342900" indent="-342900" algn="l">
              <a:lnSpc>
                <a:spcPct val="115000"/>
              </a:lnSpc>
            </a:pPr>
            <a:r>
              <a:rPr lang="zh-CN" altLang="en-US" sz="3200" b="1" dirty="0">
                <a:latin typeface="Times New Roman" panose="02020603050405020304" pitchFamily="18" charset="0"/>
              </a:rPr>
              <a:t>    </a:t>
            </a:r>
            <a:r>
              <a:rPr lang="en-US" altLang="zh-CN" sz="3200" b="1" dirty="0">
                <a:latin typeface="Times New Roman" panose="02020603050405020304" pitchFamily="18" charset="0"/>
              </a:rPr>
              <a:t>He was born to succeed in life.</a:t>
            </a:r>
          </a:p>
          <a:p>
            <a:pPr marL="342900" indent="-342900" algn="l">
              <a:lnSpc>
                <a:spcPct val="115000"/>
              </a:lnSpc>
            </a:pPr>
            <a:r>
              <a:rPr lang="en-US" altLang="zh-CN" sz="3200" b="1" dirty="0">
                <a:latin typeface="Times New Roman" panose="02020603050405020304" pitchFamily="18" charset="0"/>
              </a:rPr>
              <a:t>   </a:t>
            </a:r>
            <a:r>
              <a:rPr lang="zh-CN" altLang="en-US" sz="3200" b="1" dirty="0">
                <a:latin typeface="Times New Roman" panose="02020603050405020304" pitchFamily="18" charset="0"/>
              </a:rPr>
              <a:t>他生来注定会成功。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ChangeArrowheads="1"/>
          </p:cNvSpPr>
          <p:nvPr/>
        </p:nvSpPr>
        <p:spPr bwMode="auto">
          <a:xfrm>
            <a:off x="381000" y="533400"/>
            <a:ext cx="8305800" cy="5349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42900" indent="-342900" algn="l">
              <a:lnSpc>
                <a:spcPct val="120000"/>
              </a:lnSpc>
            </a:pPr>
            <a:r>
              <a:rPr lang="en-US" altLang="zh-CN" sz="3200" b="1" dirty="0">
                <a:latin typeface="Times New Roman" panose="02020603050405020304" pitchFamily="18" charset="0"/>
              </a:rPr>
              <a:t>(2) </a:t>
            </a: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ability</a:t>
            </a:r>
            <a:r>
              <a:rPr lang="en-US" altLang="zh-CN" sz="3200" b="1" dirty="0">
                <a:latin typeface="Times New Roman" panose="02020603050405020304" pitchFamily="18" charset="0"/>
              </a:rPr>
              <a:t> </a:t>
            </a:r>
            <a:r>
              <a:rPr lang="zh-CN" altLang="en-US" sz="3200" b="1" dirty="0">
                <a:latin typeface="Times New Roman" panose="02020603050405020304" pitchFamily="18" charset="0"/>
              </a:rPr>
              <a:t>在此处为</a:t>
            </a:r>
            <a:r>
              <a:rPr lang="zh-CN" altLang="en-US" sz="3200" b="1" dirty="0">
                <a:solidFill>
                  <a:srgbClr val="CC00FF"/>
                </a:solidFill>
                <a:latin typeface="Times New Roman" panose="02020603050405020304" pitchFamily="18" charset="0"/>
              </a:rPr>
              <a:t>不可数名词</a:t>
            </a:r>
            <a:r>
              <a:rPr lang="zh-CN" altLang="en-US" sz="3200" b="1" dirty="0">
                <a:latin typeface="Times New Roman" panose="02020603050405020304" pitchFamily="18" charset="0"/>
              </a:rPr>
              <a:t>，意为“</a:t>
            </a:r>
            <a:r>
              <a:rPr lang="zh-CN" altLang="en-US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能力</a:t>
            </a:r>
            <a:r>
              <a:rPr lang="zh-CN" altLang="en-US" sz="3200" b="1" dirty="0">
                <a:latin typeface="Times New Roman" panose="02020603050405020304" pitchFamily="18" charset="0"/>
              </a:rPr>
              <a:t>”常构成短语 </a:t>
            </a:r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have the ability to do </a:t>
            </a:r>
            <a:r>
              <a:rPr lang="en-US" altLang="zh-CN" sz="32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sth</a:t>
            </a:r>
            <a:r>
              <a:rPr lang="en-US" altLang="zh-CN" sz="3200" b="1" dirty="0">
                <a:latin typeface="Times New Roman" panose="02020603050405020304" pitchFamily="18" charset="0"/>
              </a:rPr>
              <a:t>. ( </a:t>
            </a:r>
            <a:r>
              <a:rPr lang="zh-CN" altLang="en-US" sz="3200" b="1" dirty="0">
                <a:latin typeface="Times New Roman" panose="02020603050405020304" pitchFamily="18" charset="0"/>
              </a:rPr>
              <a:t>有能力做某事</a:t>
            </a:r>
            <a:r>
              <a:rPr lang="en-US" altLang="zh-CN" sz="3200" b="1" dirty="0">
                <a:latin typeface="Times New Roman" panose="02020603050405020304" pitchFamily="18" charset="0"/>
              </a:rPr>
              <a:t>)</a:t>
            </a:r>
          </a:p>
          <a:p>
            <a:pPr marL="342900" indent="-342900" algn="l">
              <a:lnSpc>
                <a:spcPct val="120000"/>
              </a:lnSpc>
            </a:pPr>
            <a:r>
              <a:rPr lang="en-US" altLang="zh-CN" sz="3200" b="1" dirty="0">
                <a:latin typeface="Times New Roman" panose="02020603050405020304" pitchFamily="18" charset="0"/>
              </a:rPr>
              <a:t>   Man has the ability to speak.</a:t>
            </a:r>
          </a:p>
          <a:p>
            <a:pPr marL="342900" indent="-342900" algn="l">
              <a:lnSpc>
                <a:spcPct val="120000"/>
              </a:lnSpc>
            </a:pPr>
            <a:r>
              <a:rPr lang="en-US" altLang="zh-CN" sz="3200" b="1" dirty="0">
                <a:latin typeface="Times New Roman" panose="02020603050405020304" pitchFamily="18" charset="0"/>
              </a:rPr>
              <a:t>    </a:t>
            </a:r>
            <a:r>
              <a:rPr lang="zh-CN" altLang="en-US" sz="3200" b="1" dirty="0">
                <a:latin typeface="Times New Roman" panose="02020603050405020304" pitchFamily="18" charset="0"/>
              </a:rPr>
              <a:t>人类有说话的能力。</a:t>
            </a:r>
          </a:p>
          <a:p>
            <a:pPr marL="342900" indent="-342900" algn="l">
              <a:lnSpc>
                <a:spcPct val="120000"/>
              </a:lnSpc>
            </a:pPr>
            <a:r>
              <a:rPr lang="en-US" altLang="zh-CN" sz="3200" b="1" dirty="0">
                <a:latin typeface="Times New Roman" panose="02020603050405020304" pitchFamily="18" charset="0"/>
              </a:rPr>
              <a:t>(3) </a:t>
            </a: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whether or not</a:t>
            </a:r>
            <a:r>
              <a:rPr lang="en-US" altLang="zh-CN" sz="3200" b="1" dirty="0">
                <a:latin typeface="Times New Roman" panose="02020603050405020304" pitchFamily="18" charset="0"/>
              </a:rPr>
              <a:t> </a:t>
            </a:r>
            <a:r>
              <a:rPr lang="zh-CN" altLang="en-US" sz="3200" b="1" dirty="0">
                <a:latin typeface="Times New Roman" panose="02020603050405020304" pitchFamily="18" charset="0"/>
              </a:rPr>
              <a:t>意为“是否” </a:t>
            </a:r>
            <a:r>
              <a:rPr lang="en-US" altLang="zh-CN" sz="3200" b="1" dirty="0">
                <a:solidFill>
                  <a:srgbClr val="CC00FF"/>
                </a:solidFill>
                <a:latin typeface="Times New Roman" panose="02020603050405020304" pitchFamily="18" charset="0"/>
              </a:rPr>
              <a:t>whether</a:t>
            </a:r>
            <a:r>
              <a:rPr lang="zh-CN" altLang="en-US" sz="3200" b="1" dirty="0">
                <a:solidFill>
                  <a:srgbClr val="CC00FF"/>
                </a:solidFill>
                <a:latin typeface="Times New Roman" panose="02020603050405020304" pitchFamily="18" charset="0"/>
              </a:rPr>
              <a:t>引导主语从句，不能与</a:t>
            </a:r>
            <a:r>
              <a:rPr lang="en-US" altLang="zh-CN" sz="3200" b="1" dirty="0">
                <a:solidFill>
                  <a:srgbClr val="CC00FF"/>
                </a:solidFill>
                <a:latin typeface="Times New Roman" panose="02020603050405020304" pitchFamily="18" charset="0"/>
              </a:rPr>
              <a:t>if </a:t>
            </a:r>
            <a:r>
              <a:rPr lang="zh-CN" altLang="en-US" sz="3200" b="1" dirty="0">
                <a:solidFill>
                  <a:srgbClr val="CC00FF"/>
                </a:solidFill>
                <a:latin typeface="Times New Roman" panose="02020603050405020304" pitchFamily="18" charset="0"/>
              </a:rPr>
              <a:t>替换。</a:t>
            </a:r>
          </a:p>
          <a:p>
            <a:pPr marL="342900" indent="-342900" algn="l">
              <a:lnSpc>
                <a:spcPct val="120000"/>
              </a:lnSpc>
            </a:pPr>
            <a:r>
              <a:rPr lang="zh-CN" altLang="en-US" sz="3200" b="1" dirty="0">
                <a:latin typeface="Times New Roman" panose="02020603050405020304" pitchFamily="18" charset="0"/>
              </a:rPr>
              <a:t>    </a:t>
            </a:r>
            <a:r>
              <a:rPr lang="en-US" altLang="zh-CN" sz="3200" b="1" dirty="0">
                <a:latin typeface="Times New Roman" panose="02020603050405020304" pitchFamily="18" charset="0"/>
              </a:rPr>
              <a:t>whether she will come or not is still a problem. </a:t>
            </a:r>
            <a:r>
              <a:rPr lang="zh-CN" altLang="en-US" sz="3200" b="1" dirty="0">
                <a:latin typeface="Times New Roman" panose="02020603050405020304" pitchFamily="18" charset="0"/>
              </a:rPr>
              <a:t>她是否会来还是个问题。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ChangeArrowheads="1"/>
          </p:cNvSpPr>
          <p:nvPr/>
        </p:nvSpPr>
        <p:spPr bwMode="auto">
          <a:xfrm>
            <a:off x="533400" y="914400"/>
            <a:ext cx="8305800" cy="5214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lnSpc>
                <a:spcPct val="150000"/>
              </a:lnSpc>
            </a:pPr>
            <a:r>
              <a:rPr lang="en-US" altLang="zh-CN" sz="3200" b="1" dirty="0">
                <a:latin typeface="Times New Roman" panose="02020603050405020304" pitchFamily="18" charset="0"/>
              </a:rPr>
              <a:t>(4) </a:t>
            </a: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Depend on</a:t>
            </a:r>
            <a:r>
              <a:rPr lang="en-US" altLang="zh-CN" sz="3200" b="1" dirty="0">
                <a:latin typeface="Times New Roman" panose="02020603050405020304" pitchFamily="18" charset="0"/>
              </a:rPr>
              <a:t> </a:t>
            </a:r>
            <a:r>
              <a:rPr lang="zh-CN" altLang="en-US" sz="3200" b="1" dirty="0">
                <a:latin typeface="Times New Roman" panose="02020603050405020304" pitchFamily="18" charset="0"/>
              </a:rPr>
              <a:t>意为“ </a:t>
            </a:r>
            <a:r>
              <a:rPr lang="zh-CN" altLang="en-US" sz="3200" b="1" dirty="0">
                <a:solidFill>
                  <a:srgbClr val="CC00FF"/>
                </a:solidFill>
                <a:latin typeface="Times New Roman" panose="02020603050405020304" pitchFamily="18" charset="0"/>
              </a:rPr>
              <a:t>视</a:t>
            </a:r>
            <a:r>
              <a:rPr lang="en-US" altLang="zh-CN" sz="3200" b="1" dirty="0">
                <a:solidFill>
                  <a:srgbClr val="CC00FF"/>
                </a:solidFill>
                <a:latin typeface="Times New Roman" panose="02020603050405020304" pitchFamily="18" charset="0"/>
              </a:rPr>
              <a:t>……</a:t>
            </a:r>
            <a:r>
              <a:rPr lang="zh-CN" altLang="en-US" sz="3200" b="1" dirty="0">
                <a:solidFill>
                  <a:srgbClr val="CC00FF"/>
                </a:solidFill>
                <a:latin typeface="Times New Roman" panose="02020603050405020304" pitchFamily="18" charset="0"/>
              </a:rPr>
              <a:t>而定，取决于；依靠；依赖</a:t>
            </a:r>
            <a:r>
              <a:rPr lang="zh-CN" altLang="en-US" sz="3200" b="1" dirty="0">
                <a:latin typeface="Times New Roman" panose="02020603050405020304" pitchFamily="18" charset="0"/>
              </a:rPr>
              <a:t> 。后接</a:t>
            </a:r>
            <a:r>
              <a:rPr lang="zh-CN" altLang="en-US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名词，代词或动名词</a:t>
            </a:r>
            <a:r>
              <a:rPr lang="zh-CN" altLang="en-US" sz="3200" b="1" dirty="0">
                <a:latin typeface="Times New Roman" panose="02020603050405020304" pitchFamily="18" charset="0"/>
              </a:rPr>
              <a:t>。既</a:t>
            </a:r>
            <a:r>
              <a:rPr lang="zh-CN" altLang="en-US" sz="3200" b="1" dirty="0">
                <a:solidFill>
                  <a:srgbClr val="008000"/>
                </a:solidFill>
                <a:latin typeface="Times New Roman" panose="02020603050405020304" pitchFamily="18" charset="0"/>
              </a:rPr>
              <a:t>不能用于进行时态也不能用于被动语态。</a:t>
            </a:r>
          </a:p>
          <a:p>
            <a:pPr algn="l">
              <a:lnSpc>
                <a:spcPct val="150000"/>
              </a:lnSpc>
            </a:pPr>
            <a:r>
              <a:rPr lang="en-US" altLang="zh-CN" sz="3200" b="1" dirty="0">
                <a:latin typeface="Times New Roman" panose="02020603050405020304" pitchFamily="18" charset="0"/>
              </a:rPr>
              <a:t>We depend on the newspaper for daily news.</a:t>
            </a:r>
          </a:p>
          <a:p>
            <a:pPr algn="l">
              <a:lnSpc>
                <a:spcPct val="150000"/>
              </a:lnSpc>
            </a:pPr>
            <a:r>
              <a:rPr lang="zh-CN" altLang="en-US" sz="3200" b="1" dirty="0">
                <a:latin typeface="Times New Roman" panose="02020603050405020304" pitchFamily="18" charset="0"/>
              </a:rPr>
              <a:t>我们得靠报纸得知每天的消息。</a:t>
            </a:r>
          </a:p>
          <a:p>
            <a:pPr algn="l">
              <a:lnSpc>
                <a:spcPct val="150000"/>
              </a:lnSpc>
            </a:pPr>
            <a:r>
              <a:rPr lang="en-US" altLang="zh-CN" sz="3200" b="1" dirty="0">
                <a:latin typeface="Times New Roman" panose="02020603050405020304" pitchFamily="18" charset="0"/>
              </a:rPr>
              <a:t>You may depend on his coming.</a:t>
            </a:r>
          </a:p>
          <a:p>
            <a:pPr algn="l">
              <a:lnSpc>
                <a:spcPct val="150000"/>
              </a:lnSpc>
            </a:pPr>
            <a:r>
              <a:rPr lang="zh-CN" altLang="en-US" sz="3200" b="1" dirty="0">
                <a:latin typeface="Times New Roman" panose="02020603050405020304" pitchFamily="18" charset="0"/>
              </a:rPr>
              <a:t>你可以相信他会来。</a:t>
            </a:r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ChangeArrowheads="1"/>
          </p:cNvSpPr>
          <p:nvPr/>
        </p:nvSpPr>
        <p:spPr bwMode="auto">
          <a:xfrm>
            <a:off x="457200" y="685800"/>
            <a:ext cx="8305800" cy="5349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42900" indent="-342900" algn="l">
              <a:lnSpc>
                <a:spcPct val="120000"/>
              </a:lnSpc>
              <a:tabLst>
                <a:tab pos="1347470" algn="l"/>
              </a:tabLst>
            </a:pPr>
            <a:r>
              <a:rPr lang="en-US" altLang="zh-CN" sz="3200" b="1" dirty="0">
                <a:latin typeface="Times New Roman" panose="02020603050405020304" pitchFamily="18" charset="0"/>
              </a:rPr>
              <a:t>2. Studies</a:t>
            </a:r>
            <a:r>
              <a:rPr lang="en-US" altLang="en-US" sz="3200" b="1" dirty="0">
                <a:latin typeface="Times New Roman" panose="02020603050405020304" pitchFamily="18" charset="0"/>
              </a:rPr>
              <a:t> show that if you are interested in something, your brain is more </a:t>
            </a: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active </a:t>
            </a:r>
            <a:r>
              <a:rPr lang="en-US" altLang="en-US" sz="3200" b="1" dirty="0">
                <a:latin typeface="Times New Roman" panose="02020603050405020304" pitchFamily="18" charset="0"/>
              </a:rPr>
              <a:t>and it is also easier for you to </a:t>
            </a: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pay attention to</a:t>
            </a:r>
            <a:r>
              <a:rPr lang="en-US" altLang="en-US" sz="3200" b="1" dirty="0">
                <a:latin typeface="Times New Roman" panose="02020603050405020304" pitchFamily="18" charset="0"/>
              </a:rPr>
              <a:t> it for a long time. </a:t>
            </a:r>
            <a:endParaRPr lang="en-US" altLang="zh-CN" sz="3200" b="1" dirty="0">
              <a:latin typeface="Times New Roman" panose="02020603050405020304" pitchFamily="18" charset="0"/>
            </a:endParaRPr>
          </a:p>
          <a:p>
            <a:pPr marL="342900" indent="-342900" algn="l">
              <a:lnSpc>
                <a:spcPct val="120000"/>
              </a:lnSpc>
              <a:buFontTx/>
              <a:buAutoNum type="arabicParenBoth"/>
              <a:tabLst>
                <a:tab pos="1347470" algn="l"/>
              </a:tabLst>
            </a:pPr>
            <a:r>
              <a:rPr lang="en-US" altLang="zh-CN" sz="3200" b="1" dirty="0">
                <a:latin typeface="Times New Roman" panose="02020603050405020304" pitchFamily="18" charset="0"/>
              </a:rPr>
              <a:t> </a:t>
            </a: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Active </a:t>
            </a:r>
            <a:r>
              <a:rPr lang="en-US" altLang="zh-CN" sz="3200" b="1" dirty="0">
                <a:latin typeface="Times New Roman" panose="02020603050405020304" pitchFamily="18" charset="0"/>
              </a:rPr>
              <a:t>–</a:t>
            </a:r>
            <a:r>
              <a:rPr lang="en-US" altLang="zh-CN" sz="3200" b="1" dirty="0" err="1">
                <a:latin typeface="Times New Roman" panose="02020603050405020304" pitchFamily="18" charset="0"/>
              </a:rPr>
              <a:t>adj</a:t>
            </a:r>
            <a:r>
              <a:rPr lang="en-US" altLang="zh-CN" sz="3200" b="1" dirty="0">
                <a:latin typeface="Times New Roman" panose="02020603050405020304" pitchFamily="18" charset="0"/>
              </a:rPr>
              <a:t>, “</a:t>
            </a:r>
            <a:r>
              <a:rPr lang="zh-CN" altLang="en-US" sz="3200" b="1" dirty="0">
                <a:solidFill>
                  <a:srgbClr val="0066FF"/>
                </a:solidFill>
                <a:latin typeface="Times New Roman" panose="02020603050405020304" pitchFamily="18" charset="0"/>
              </a:rPr>
              <a:t>活跃的，积极的</a:t>
            </a:r>
            <a:r>
              <a:rPr lang="zh-CN" altLang="en-US" sz="3200" b="1" dirty="0">
                <a:latin typeface="Times New Roman" panose="02020603050405020304" pitchFamily="18" charset="0"/>
              </a:rPr>
              <a:t>” 可作</a:t>
            </a:r>
            <a:r>
              <a:rPr lang="zh-CN" altLang="en-US" sz="3200" b="1" dirty="0">
                <a:solidFill>
                  <a:srgbClr val="CC00FF"/>
                </a:solidFill>
                <a:latin typeface="Times New Roman" panose="02020603050405020304" pitchFamily="18" charset="0"/>
              </a:rPr>
              <a:t>表语   </a:t>
            </a:r>
          </a:p>
          <a:p>
            <a:pPr marL="342900" indent="-342900" algn="l">
              <a:lnSpc>
                <a:spcPct val="120000"/>
              </a:lnSpc>
              <a:tabLst>
                <a:tab pos="1347470" algn="l"/>
              </a:tabLst>
            </a:pPr>
            <a:r>
              <a:rPr lang="zh-CN" altLang="en-US" sz="3200" b="1" dirty="0">
                <a:solidFill>
                  <a:srgbClr val="CC00FF"/>
                </a:solidFill>
                <a:latin typeface="Times New Roman" panose="02020603050405020304" pitchFamily="18" charset="0"/>
              </a:rPr>
              <a:t>     或定语</a:t>
            </a:r>
            <a:r>
              <a:rPr lang="zh-CN" altLang="en-US" sz="3200" b="1" dirty="0">
                <a:latin typeface="Times New Roman" panose="02020603050405020304" pitchFamily="18" charset="0"/>
              </a:rPr>
              <a:t>。常用短语：</a:t>
            </a: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take an active part in,</a:t>
            </a:r>
            <a:r>
              <a:rPr lang="en-US" altLang="zh-CN" sz="3200" b="1" dirty="0">
                <a:latin typeface="Times New Roman" panose="02020603050405020304" pitchFamily="18" charset="0"/>
              </a:rPr>
              <a:t> </a:t>
            </a:r>
          </a:p>
          <a:p>
            <a:pPr marL="342900" indent="-342900" algn="l">
              <a:lnSpc>
                <a:spcPct val="120000"/>
              </a:lnSpc>
              <a:tabLst>
                <a:tab pos="1347470" algn="l"/>
              </a:tabLst>
            </a:pPr>
            <a:r>
              <a:rPr lang="en-US" altLang="zh-CN" sz="3200" b="1" dirty="0">
                <a:latin typeface="Times New Roman" panose="02020603050405020304" pitchFamily="18" charset="0"/>
              </a:rPr>
              <a:t>     </a:t>
            </a:r>
            <a:r>
              <a:rPr lang="zh-CN" altLang="en-US" sz="3200" b="1" dirty="0">
                <a:latin typeface="Times New Roman" panose="02020603050405020304" pitchFamily="18" charset="0"/>
              </a:rPr>
              <a:t>意为“积极参加”</a:t>
            </a:r>
          </a:p>
          <a:p>
            <a:pPr marL="342900" indent="-342900" algn="l">
              <a:lnSpc>
                <a:spcPct val="120000"/>
              </a:lnSpc>
              <a:tabLst>
                <a:tab pos="1347470" algn="l"/>
              </a:tabLst>
            </a:pPr>
            <a:r>
              <a:rPr lang="en-US" altLang="zh-CN" sz="3200" b="1" dirty="0">
                <a:latin typeface="Times New Roman" panose="02020603050405020304" pitchFamily="18" charset="0"/>
              </a:rPr>
              <a:t>Although he is over 80, he is still very active.</a:t>
            </a:r>
          </a:p>
          <a:p>
            <a:pPr marL="342900" indent="-342900" algn="l">
              <a:lnSpc>
                <a:spcPct val="120000"/>
              </a:lnSpc>
              <a:tabLst>
                <a:tab pos="1347470" algn="l"/>
              </a:tabLst>
            </a:pPr>
            <a:r>
              <a:rPr lang="zh-CN" altLang="en-US" sz="3200" b="1" dirty="0">
                <a:latin typeface="Times New Roman" panose="02020603050405020304" pitchFamily="18" charset="0"/>
              </a:rPr>
              <a:t>他虽然年过八十，但是仍很活跃。</a:t>
            </a:r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ChangeArrowheads="1"/>
          </p:cNvSpPr>
          <p:nvPr/>
        </p:nvSpPr>
        <p:spPr bwMode="auto">
          <a:xfrm>
            <a:off x="381000" y="609600"/>
            <a:ext cx="8382000" cy="574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lnSpc>
                <a:spcPct val="145000"/>
              </a:lnSpc>
            </a:pPr>
            <a:r>
              <a:rPr lang="en-US" altLang="zh-CN" sz="3200" b="1" dirty="0">
                <a:latin typeface="Times New Roman" panose="02020603050405020304" pitchFamily="18" charset="0"/>
              </a:rPr>
              <a:t>We all take a part in the sports meeting.</a:t>
            </a:r>
          </a:p>
          <a:p>
            <a:pPr algn="l">
              <a:lnSpc>
                <a:spcPct val="145000"/>
              </a:lnSpc>
            </a:pPr>
            <a:r>
              <a:rPr lang="zh-CN" altLang="en-US" sz="3200" b="1" dirty="0">
                <a:latin typeface="Times New Roman" panose="02020603050405020304" pitchFamily="18" charset="0"/>
              </a:rPr>
              <a:t>我们都积极参加运动会。</a:t>
            </a:r>
          </a:p>
          <a:p>
            <a:pPr algn="l">
              <a:lnSpc>
                <a:spcPct val="145000"/>
              </a:lnSpc>
            </a:pPr>
            <a:r>
              <a:rPr lang="en-US" altLang="zh-CN" sz="3200" b="1" dirty="0">
                <a:latin typeface="Times New Roman" panose="02020603050405020304" pitchFamily="18" charset="0"/>
              </a:rPr>
              <a:t>(2) </a:t>
            </a: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pay attention to</a:t>
            </a:r>
            <a:r>
              <a:rPr lang="en-US" altLang="en-US" sz="3200" b="1" dirty="0">
                <a:latin typeface="Times New Roman" panose="02020603050405020304" pitchFamily="18" charset="0"/>
              </a:rPr>
              <a:t> </a:t>
            </a:r>
            <a:r>
              <a:rPr lang="zh-CN" altLang="en-US" sz="3200" b="1" dirty="0">
                <a:latin typeface="Times New Roman" panose="02020603050405020304" pitchFamily="18" charset="0"/>
              </a:rPr>
              <a:t>意为“</a:t>
            </a:r>
            <a:r>
              <a:rPr lang="zh-CN" altLang="en-US" sz="3200" b="1" dirty="0">
                <a:solidFill>
                  <a:srgbClr val="CC00FF"/>
                </a:solidFill>
                <a:latin typeface="Times New Roman" panose="02020603050405020304" pitchFamily="18" charset="0"/>
              </a:rPr>
              <a:t>注意，关注</a:t>
            </a:r>
            <a:r>
              <a:rPr lang="zh-CN" altLang="en-US" sz="3200" b="1" dirty="0">
                <a:latin typeface="Times New Roman" panose="02020603050405020304" pitchFamily="18" charset="0"/>
              </a:rPr>
              <a:t>”，其中</a:t>
            </a:r>
            <a:r>
              <a:rPr lang="en-US" altLang="zh-CN" sz="3200" b="1" dirty="0">
                <a:latin typeface="Times New Roman" panose="02020603050405020304" pitchFamily="18" charset="0"/>
              </a:rPr>
              <a:t>to </a:t>
            </a:r>
            <a:r>
              <a:rPr lang="zh-CN" altLang="en-US" sz="3200" b="1" dirty="0">
                <a:latin typeface="Times New Roman" panose="02020603050405020304" pitchFamily="18" charset="0"/>
              </a:rPr>
              <a:t>为介词，其后可接</a:t>
            </a:r>
            <a:r>
              <a:rPr lang="zh-CN" altLang="en-US" sz="3200" b="1" dirty="0">
                <a:solidFill>
                  <a:srgbClr val="0066FF"/>
                </a:solidFill>
                <a:latin typeface="Times New Roman" panose="02020603050405020304" pitchFamily="18" charset="0"/>
              </a:rPr>
              <a:t>名词、代词或动词</a:t>
            </a:r>
            <a:r>
              <a:rPr lang="en-US" altLang="zh-CN" sz="3200" b="1" dirty="0">
                <a:solidFill>
                  <a:srgbClr val="0066FF"/>
                </a:solidFill>
                <a:latin typeface="Times New Roman" panose="02020603050405020304" pitchFamily="18" charset="0"/>
              </a:rPr>
              <a:t>-</a:t>
            </a:r>
            <a:r>
              <a:rPr lang="en-US" altLang="zh-CN" sz="3200" b="1" dirty="0" err="1">
                <a:solidFill>
                  <a:srgbClr val="0066FF"/>
                </a:solidFill>
                <a:latin typeface="Times New Roman" panose="02020603050405020304" pitchFamily="18" charset="0"/>
              </a:rPr>
              <a:t>ing</a:t>
            </a:r>
            <a:r>
              <a:rPr lang="zh-CN" altLang="en-US" sz="3200" b="1" dirty="0">
                <a:solidFill>
                  <a:srgbClr val="0066FF"/>
                </a:solidFill>
                <a:latin typeface="Times New Roman" panose="02020603050405020304" pitchFamily="18" charset="0"/>
              </a:rPr>
              <a:t>形式</a:t>
            </a:r>
            <a:r>
              <a:rPr lang="zh-CN" altLang="en-US" sz="3200" b="1" dirty="0">
                <a:latin typeface="Times New Roman" panose="02020603050405020304" pitchFamily="18" charset="0"/>
              </a:rPr>
              <a:t>。</a:t>
            </a:r>
          </a:p>
          <a:p>
            <a:pPr algn="l">
              <a:lnSpc>
                <a:spcPct val="145000"/>
              </a:lnSpc>
            </a:pPr>
            <a:r>
              <a:rPr lang="en-US" altLang="zh-CN" sz="3200" b="1" dirty="0">
                <a:latin typeface="Times New Roman" panose="02020603050405020304" pitchFamily="18" charset="0"/>
              </a:rPr>
              <a:t>You’d better pay attention to this word in the </a:t>
            </a:r>
          </a:p>
          <a:p>
            <a:pPr algn="l">
              <a:lnSpc>
                <a:spcPct val="145000"/>
              </a:lnSpc>
            </a:pPr>
            <a:r>
              <a:rPr lang="en-US" altLang="zh-CN" sz="3200" b="1" dirty="0">
                <a:latin typeface="Times New Roman" panose="02020603050405020304" pitchFamily="18" charset="0"/>
              </a:rPr>
              <a:t>English exam last time.</a:t>
            </a:r>
          </a:p>
          <a:p>
            <a:pPr algn="l">
              <a:lnSpc>
                <a:spcPct val="145000"/>
              </a:lnSpc>
            </a:pPr>
            <a:r>
              <a:rPr lang="zh-CN" altLang="en-US" sz="3200" b="1" dirty="0">
                <a:latin typeface="Times New Roman" panose="02020603050405020304" pitchFamily="18" charset="0"/>
              </a:rPr>
              <a:t>你最好注意一下上次英语考试中的这个单词。</a:t>
            </a:r>
          </a:p>
        </p:txBody>
      </p:sp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ChangeArrowheads="1"/>
          </p:cNvSpPr>
          <p:nvPr/>
        </p:nvSpPr>
        <p:spPr bwMode="auto">
          <a:xfrm>
            <a:off x="457200" y="533400"/>
            <a:ext cx="8382000" cy="5037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lnSpc>
                <a:spcPct val="145000"/>
              </a:lnSpc>
            </a:pPr>
            <a:r>
              <a:rPr lang="en-US" altLang="zh-CN" sz="3200" b="1">
                <a:latin typeface="Times New Roman" panose="02020603050405020304" pitchFamily="18" charset="0"/>
              </a:rPr>
              <a:t>3. Good</a:t>
            </a:r>
            <a:r>
              <a:rPr lang="en-US" altLang="en-US" sz="3200" b="1">
                <a:latin typeface="Times New Roman" panose="02020603050405020304" pitchFamily="18" charset="0"/>
              </a:rPr>
              <a:t> learners </a:t>
            </a:r>
            <a:r>
              <a:rPr lang="en-US" altLang="zh-CN" sz="3200" b="1">
                <a:latin typeface="Times New Roman" panose="02020603050405020304" pitchFamily="18" charset="0"/>
              </a:rPr>
              <a:t>often </a:t>
            </a:r>
            <a:r>
              <a:rPr lang="en-US" altLang="en-US" sz="3200" b="1">
                <a:solidFill>
                  <a:srgbClr val="FF0000"/>
                </a:solidFill>
                <a:latin typeface="Times New Roman" panose="02020603050405020304" pitchFamily="18" charset="0"/>
              </a:rPr>
              <a:t>connect</a:t>
            </a:r>
            <a:r>
              <a:rPr lang="en-US" altLang="en-US" sz="3200" b="1">
                <a:latin typeface="Times New Roman" panose="02020603050405020304" pitchFamily="18" charset="0"/>
              </a:rPr>
              <a:t> what they </a:t>
            </a:r>
            <a:r>
              <a:rPr lang="en-US" altLang="en-US" sz="3200" b="1">
                <a:solidFill>
                  <a:srgbClr val="FF0000"/>
                </a:solidFill>
                <a:latin typeface="Times New Roman" panose="02020603050405020304" pitchFamily="18" charset="0"/>
              </a:rPr>
              <a:t>need</a:t>
            </a:r>
            <a:r>
              <a:rPr lang="en-US" altLang="en-US" sz="3200" b="1">
                <a:latin typeface="Times New Roman" panose="02020603050405020304" pitchFamily="18" charset="0"/>
              </a:rPr>
              <a:t> to learn with something they are interested in.</a:t>
            </a:r>
            <a:endParaRPr lang="en-US" altLang="zh-CN" sz="3200" b="1">
              <a:latin typeface="Times New Roman" panose="02020603050405020304" pitchFamily="18" charset="0"/>
            </a:endParaRPr>
          </a:p>
          <a:p>
            <a:pPr algn="l">
              <a:lnSpc>
                <a:spcPct val="145000"/>
              </a:lnSpc>
            </a:pPr>
            <a:r>
              <a:rPr lang="en-US" altLang="en-US" sz="3200" b="1">
                <a:latin typeface="Times New Roman" panose="02020603050405020304" pitchFamily="18" charset="0"/>
              </a:rPr>
              <a:t> </a:t>
            </a:r>
            <a:r>
              <a:rPr lang="en-US" altLang="zh-CN" sz="3200" b="1">
                <a:latin typeface="Times New Roman" panose="02020603050405020304" pitchFamily="18" charset="0"/>
              </a:rPr>
              <a:t>(1) </a:t>
            </a:r>
            <a:r>
              <a:rPr lang="en-US" altLang="zh-CN" sz="3200" b="1">
                <a:solidFill>
                  <a:srgbClr val="CC00FF"/>
                </a:solidFill>
                <a:latin typeface="Times New Roman" panose="02020603050405020304" pitchFamily="18" charset="0"/>
              </a:rPr>
              <a:t>connect…with…</a:t>
            </a:r>
            <a:r>
              <a:rPr lang="zh-CN" altLang="en-US" sz="3200" b="1">
                <a:latin typeface="Times New Roman" panose="02020603050405020304" pitchFamily="18" charset="0"/>
              </a:rPr>
              <a:t>意为“ </a:t>
            </a:r>
            <a:r>
              <a:rPr lang="zh-CN" altLang="en-US" sz="3200" b="1">
                <a:solidFill>
                  <a:srgbClr val="0066FF"/>
                </a:solidFill>
                <a:latin typeface="Times New Roman" panose="02020603050405020304" pitchFamily="18" charset="0"/>
              </a:rPr>
              <a:t>把</a:t>
            </a:r>
            <a:r>
              <a:rPr lang="en-US" altLang="zh-CN" sz="3200" b="1">
                <a:solidFill>
                  <a:srgbClr val="0066FF"/>
                </a:solidFill>
                <a:latin typeface="Times New Roman" panose="02020603050405020304" pitchFamily="18" charset="0"/>
              </a:rPr>
              <a:t>……</a:t>
            </a:r>
            <a:r>
              <a:rPr lang="zh-CN" altLang="en-US" sz="3200" b="1">
                <a:solidFill>
                  <a:srgbClr val="0066FF"/>
                </a:solidFill>
                <a:latin typeface="Times New Roman" panose="02020603050405020304" pitchFamily="18" charset="0"/>
              </a:rPr>
              <a:t>和</a:t>
            </a:r>
            <a:r>
              <a:rPr lang="en-US" altLang="zh-CN" sz="3200" b="1">
                <a:solidFill>
                  <a:srgbClr val="0066FF"/>
                </a:solidFill>
                <a:latin typeface="Times New Roman" panose="02020603050405020304" pitchFamily="18" charset="0"/>
              </a:rPr>
              <a:t>……</a:t>
            </a:r>
            <a:r>
              <a:rPr lang="zh-CN" altLang="en-US" sz="3200" b="1">
                <a:solidFill>
                  <a:srgbClr val="0066FF"/>
                </a:solidFill>
                <a:latin typeface="Times New Roman" panose="02020603050405020304" pitchFamily="18" charset="0"/>
              </a:rPr>
              <a:t>联系起来</a:t>
            </a:r>
            <a:r>
              <a:rPr lang="zh-CN" altLang="en-US" sz="3200" b="1">
                <a:latin typeface="Times New Roman" panose="02020603050405020304" pitchFamily="18" charset="0"/>
              </a:rPr>
              <a:t>” 其名词形式为</a:t>
            </a:r>
            <a:r>
              <a:rPr lang="en-US" altLang="zh-CN" sz="3200" b="1">
                <a:solidFill>
                  <a:srgbClr val="000099"/>
                </a:solidFill>
                <a:latin typeface="Times New Roman" panose="02020603050405020304" pitchFamily="18" charset="0"/>
              </a:rPr>
              <a:t>connection</a:t>
            </a:r>
            <a:r>
              <a:rPr lang="zh-CN" altLang="en-US" sz="3200" b="1">
                <a:solidFill>
                  <a:srgbClr val="000099"/>
                </a:solidFill>
                <a:latin typeface="Times New Roman" panose="02020603050405020304" pitchFamily="18" charset="0"/>
              </a:rPr>
              <a:t>，意为“连接；关系”</a:t>
            </a:r>
          </a:p>
          <a:p>
            <a:pPr algn="l">
              <a:lnSpc>
                <a:spcPct val="145000"/>
              </a:lnSpc>
            </a:pPr>
            <a:r>
              <a:rPr lang="en-US" altLang="zh-CN" sz="3200" b="1">
                <a:latin typeface="Times New Roman" panose="02020603050405020304" pitchFamily="18" charset="0"/>
              </a:rPr>
              <a:t>Please don’t connect this person with that person. </a:t>
            </a:r>
            <a:r>
              <a:rPr lang="zh-CN" altLang="en-US" sz="3200" b="1">
                <a:latin typeface="Times New Roman" panose="02020603050405020304" pitchFamily="18" charset="0"/>
              </a:rPr>
              <a:t>请不要把这个人和那个人联系在一起。</a:t>
            </a:r>
          </a:p>
        </p:txBody>
      </p:sp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ChangeArrowheads="1"/>
          </p:cNvSpPr>
          <p:nvPr/>
        </p:nvSpPr>
        <p:spPr bwMode="auto">
          <a:xfrm>
            <a:off x="457200" y="533400"/>
            <a:ext cx="8382000" cy="5792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42900" indent="-342900" algn="l">
              <a:lnSpc>
                <a:spcPct val="130000"/>
              </a:lnSpc>
            </a:pPr>
            <a:r>
              <a:rPr lang="en-US" altLang="zh-CN" sz="3200" b="1">
                <a:latin typeface="Times New Roman" panose="02020603050405020304" pitchFamily="18" charset="0"/>
              </a:rPr>
              <a:t>4. Good learners </a:t>
            </a: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think about</a:t>
            </a:r>
            <a:r>
              <a:rPr lang="en-US" altLang="zh-CN" sz="3200" b="1">
                <a:latin typeface="Times New Roman" panose="02020603050405020304" pitchFamily="18" charset="0"/>
              </a:rPr>
              <a:t> what they </a:t>
            </a: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are good at</a:t>
            </a:r>
            <a:r>
              <a:rPr lang="en-US" altLang="zh-CN" sz="3200" b="1">
                <a:latin typeface="Times New Roman" panose="02020603050405020304" pitchFamily="18" charset="0"/>
              </a:rPr>
              <a:t> and </a:t>
            </a:r>
            <a:r>
              <a:rPr lang="en-US" altLang="en-US" sz="3200" b="1">
                <a:latin typeface="Times New Roman" panose="02020603050405020304" pitchFamily="18" charset="0"/>
              </a:rPr>
              <a:t>what they need to practice more. </a:t>
            </a:r>
            <a:endParaRPr lang="en-US" altLang="zh-CN" sz="3200" b="1">
              <a:latin typeface="Times New Roman" panose="02020603050405020304" pitchFamily="18" charset="0"/>
            </a:endParaRPr>
          </a:p>
          <a:p>
            <a:pPr marL="800100" lvl="1" indent="-342900" algn="l">
              <a:lnSpc>
                <a:spcPct val="130000"/>
              </a:lnSpc>
              <a:buFontTx/>
              <a:buAutoNum type="arabicParenBoth"/>
            </a:pPr>
            <a:r>
              <a:rPr lang="en-US" altLang="zh-CN" sz="3200" b="1">
                <a:latin typeface="Times New Roman" panose="02020603050405020304" pitchFamily="18" charset="0"/>
              </a:rPr>
              <a:t>Think about </a:t>
            </a:r>
            <a:r>
              <a:rPr lang="zh-CN" altLang="en-US" sz="3200" b="1">
                <a:latin typeface="Times New Roman" panose="02020603050405020304" pitchFamily="18" charset="0"/>
              </a:rPr>
              <a:t>意为“</a:t>
            </a:r>
            <a:r>
              <a:rPr lang="zh-CN" altLang="en-US" sz="3200" b="1">
                <a:solidFill>
                  <a:srgbClr val="CC00FF"/>
                </a:solidFill>
                <a:latin typeface="Times New Roman" panose="02020603050405020304" pitchFamily="18" charset="0"/>
              </a:rPr>
              <a:t>考虑</a:t>
            </a:r>
            <a:r>
              <a:rPr lang="zh-CN" altLang="en-US" sz="3200" b="1">
                <a:latin typeface="Times New Roman" panose="02020603050405020304" pitchFamily="18" charset="0"/>
              </a:rPr>
              <a:t>”其后接</a:t>
            </a:r>
            <a:r>
              <a:rPr lang="zh-CN" altLang="en-US" sz="3200" b="1">
                <a:solidFill>
                  <a:srgbClr val="0066FF"/>
                </a:solidFill>
                <a:latin typeface="Times New Roman" panose="02020603050405020304" pitchFamily="18" charset="0"/>
              </a:rPr>
              <a:t>名词、代词、动词</a:t>
            </a:r>
            <a:r>
              <a:rPr lang="en-US" altLang="zh-CN" sz="3200" b="1">
                <a:solidFill>
                  <a:srgbClr val="0066FF"/>
                </a:solidFill>
                <a:latin typeface="Times New Roman" panose="02020603050405020304" pitchFamily="18" charset="0"/>
              </a:rPr>
              <a:t>-ing</a:t>
            </a:r>
            <a:r>
              <a:rPr lang="zh-CN" altLang="en-US" sz="3200" b="1">
                <a:solidFill>
                  <a:srgbClr val="0066FF"/>
                </a:solidFill>
                <a:latin typeface="Times New Roman" panose="02020603050405020304" pitchFamily="18" charset="0"/>
              </a:rPr>
              <a:t>形式或宾语从句。</a:t>
            </a:r>
          </a:p>
          <a:p>
            <a:pPr marL="342900" indent="-342900" algn="l">
              <a:lnSpc>
                <a:spcPct val="130000"/>
              </a:lnSpc>
            </a:pPr>
            <a:r>
              <a:rPr lang="en-US" altLang="zh-CN" sz="3200" b="1">
                <a:latin typeface="Times New Roman" panose="02020603050405020304" pitchFamily="18" charset="0"/>
              </a:rPr>
              <a:t>They are thinking about a serious problem.</a:t>
            </a:r>
          </a:p>
          <a:p>
            <a:pPr marL="342900" indent="-342900" algn="l">
              <a:lnSpc>
                <a:spcPct val="130000"/>
              </a:lnSpc>
            </a:pPr>
            <a:r>
              <a:rPr lang="zh-CN" altLang="en-US" sz="3200" b="1">
                <a:latin typeface="Times New Roman" panose="02020603050405020304" pitchFamily="18" charset="0"/>
              </a:rPr>
              <a:t>他们正在考虑一个严肃的问题。</a:t>
            </a:r>
          </a:p>
          <a:p>
            <a:pPr marL="342900" indent="-342900" algn="l">
              <a:lnSpc>
                <a:spcPct val="130000"/>
              </a:lnSpc>
            </a:pPr>
            <a:r>
              <a:rPr lang="en-US" altLang="zh-CN" sz="3200" b="1">
                <a:latin typeface="Times New Roman" panose="02020603050405020304" pitchFamily="18" charset="0"/>
              </a:rPr>
              <a:t>(2) Be good at “</a:t>
            </a:r>
            <a:r>
              <a:rPr lang="zh-CN" altLang="en-US" sz="3200" b="1">
                <a:solidFill>
                  <a:srgbClr val="0066FF"/>
                </a:solidFill>
                <a:latin typeface="Times New Roman" panose="02020603050405020304" pitchFamily="18" charset="0"/>
              </a:rPr>
              <a:t>擅长</a:t>
            </a:r>
            <a:r>
              <a:rPr lang="zh-CN" altLang="en-US" sz="3200" b="1">
                <a:latin typeface="Times New Roman" panose="02020603050405020304" pitchFamily="18" charset="0"/>
              </a:rPr>
              <a:t>” 同义于 </a:t>
            </a:r>
            <a:r>
              <a:rPr lang="en-US" altLang="zh-CN" sz="3200" b="1">
                <a:solidFill>
                  <a:srgbClr val="CC00FF"/>
                </a:solidFill>
                <a:latin typeface="Times New Roman" panose="02020603050405020304" pitchFamily="18" charset="0"/>
              </a:rPr>
              <a:t>do well in</a:t>
            </a:r>
            <a:r>
              <a:rPr lang="en-US" altLang="zh-CN" sz="3200" b="1">
                <a:latin typeface="Times New Roman" panose="02020603050405020304" pitchFamily="18" charset="0"/>
              </a:rPr>
              <a:t> “</a:t>
            </a:r>
            <a:r>
              <a:rPr lang="zh-CN" altLang="en-US" sz="3200" b="1">
                <a:latin typeface="Times New Roman" panose="02020603050405020304" pitchFamily="18" charset="0"/>
              </a:rPr>
              <a:t>在某方面做得好”</a:t>
            </a:r>
          </a:p>
          <a:p>
            <a:pPr marL="342900" indent="-342900" algn="l">
              <a:lnSpc>
                <a:spcPct val="130000"/>
              </a:lnSpc>
            </a:pPr>
            <a:r>
              <a:rPr lang="en-US" altLang="zh-CN" sz="3200" b="1">
                <a:latin typeface="Times New Roman" panose="02020603050405020304" pitchFamily="18" charset="0"/>
              </a:rPr>
              <a:t>He is good at English.= he does well in English.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ChangeArrowheads="1"/>
          </p:cNvSpPr>
          <p:nvPr/>
        </p:nvSpPr>
        <p:spPr bwMode="auto">
          <a:xfrm>
            <a:off x="395288" y="4886325"/>
            <a:ext cx="8424862" cy="1301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marL="342900" indent="-342900" algn="l">
              <a:lnSpc>
                <a:spcPct val="110000"/>
              </a:lnSpc>
              <a:buFontTx/>
              <a:buAutoNum type="arabicPeriod"/>
            </a:pPr>
            <a:r>
              <a:rPr lang="en-US" altLang="zh-CN" sz="3600" b="1" dirty="0">
                <a:latin typeface="Times New Roman" panose="02020603050405020304" pitchFamily="18" charset="0"/>
              </a:rPr>
              <a:t> She learns English _________________</a:t>
            </a:r>
          </a:p>
          <a:p>
            <a:pPr marL="342900" indent="-342900" algn="l">
              <a:lnSpc>
                <a:spcPct val="110000"/>
              </a:lnSpc>
            </a:pPr>
            <a:r>
              <a:rPr lang="en-US" altLang="zh-CN" sz="3600" b="1" dirty="0">
                <a:latin typeface="Times New Roman" panose="02020603050405020304" pitchFamily="18" charset="0"/>
              </a:rPr>
              <a:t>    __________________. </a:t>
            </a:r>
          </a:p>
        </p:txBody>
      </p:sp>
      <p:grpSp>
        <p:nvGrpSpPr>
          <p:cNvPr id="114691" name="Group 3"/>
          <p:cNvGrpSpPr/>
          <p:nvPr/>
        </p:nvGrpSpPr>
        <p:grpSpPr bwMode="auto">
          <a:xfrm>
            <a:off x="2339975" y="1557338"/>
            <a:ext cx="3978275" cy="3138487"/>
            <a:chOff x="1565" y="890"/>
            <a:chExt cx="2506" cy="1977"/>
          </a:xfrm>
        </p:grpSpPr>
        <p:pic>
          <p:nvPicPr>
            <p:cNvPr id="114692" name="Picture 4" descr="200791815585321_2"/>
            <p:cNvPicPr>
              <a:picLocks noChangeAspect="1" noChangeArrowheads="1"/>
            </p:cNvPicPr>
            <p:nvPr/>
          </p:nvPicPr>
          <p:blipFill>
            <a:blip r:embed="rId2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701" y="890"/>
              <a:ext cx="2370" cy="19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14693" name="Rectangle 5"/>
            <p:cNvSpPr>
              <a:spLocks noChangeArrowheads="1"/>
            </p:cNvSpPr>
            <p:nvPr/>
          </p:nvSpPr>
          <p:spPr bwMode="auto">
            <a:xfrm>
              <a:off x="1565" y="890"/>
              <a:ext cx="725" cy="13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l"/>
              <a:endParaRPr lang="zh-CN" altLang="zh-CN"/>
            </a:p>
          </p:txBody>
        </p:sp>
      </p:grpSp>
      <p:sp>
        <p:nvSpPr>
          <p:cNvPr id="114694" name="Rectangle 6"/>
          <p:cNvSpPr>
            <a:spLocks noChangeArrowheads="1"/>
          </p:cNvSpPr>
          <p:nvPr/>
        </p:nvSpPr>
        <p:spPr bwMode="auto">
          <a:xfrm>
            <a:off x="539750" y="765175"/>
            <a:ext cx="7983538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l"/>
            <a:r>
              <a:rPr lang="zh-CN" altLang="en-US" sz="3600" b="1" dirty="0">
                <a:solidFill>
                  <a:srgbClr val="9900CC"/>
                </a:solidFill>
                <a:latin typeface="Times New Roman" panose="02020603050405020304" pitchFamily="18" charset="0"/>
              </a:rPr>
              <a:t>根据所给图示用适当的词汇完成句子。</a:t>
            </a:r>
          </a:p>
        </p:txBody>
      </p:sp>
      <p:sp>
        <p:nvSpPr>
          <p:cNvPr id="114695" name="Rectangle 7"/>
          <p:cNvSpPr>
            <a:spLocks noChangeArrowheads="1"/>
          </p:cNvSpPr>
          <p:nvPr/>
        </p:nvSpPr>
        <p:spPr bwMode="auto">
          <a:xfrm>
            <a:off x="827088" y="5524500"/>
            <a:ext cx="44259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l"/>
            <a:r>
              <a:rPr lang="en-US" altLang="zh-CN" sz="3600" b="1" dirty="0">
                <a:solidFill>
                  <a:srgbClr val="F42414"/>
                </a:solidFill>
                <a:latin typeface="Times New Roman" panose="02020603050405020304" pitchFamily="18" charset="0"/>
              </a:rPr>
              <a:t>English-language TV </a:t>
            </a:r>
          </a:p>
        </p:txBody>
      </p:sp>
      <p:sp>
        <p:nvSpPr>
          <p:cNvPr id="114696" name="Rectangle 8"/>
          <p:cNvSpPr>
            <a:spLocks noChangeArrowheads="1"/>
          </p:cNvSpPr>
          <p:nvPr/>
        </p:nvSpPr>
        <p:spPr bwMode="auto">
          <a:xfrm>
            <a:off x="4787900" y="4941888"/>
            <a:ext cx="25590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 b="1" dirty="0">
                <a:solidFill>
                  <a:srgbClr val="F42414"/>
                </a:solidFill>
                <a:latin typeface="Times New Roman" panose="02020603050405020304" pitchFamily="18" charset="0"/>
              </a:rPr>
              <a:t>by watching</a:t>
            </a:r>
          </a:p>
        </p:txBody>
      </p:sp>
      <p:sp>
        <p:nvSpPr>
          <p:cNvPr id="114697" name="Text Box 9"/>
          <p:cNvSpPr txBox="1">
            <a:spLocks noChangeArrowheads="1"/>
          </p:cNvSpPr>
          <p:nvPr/>
        </p:nvSpPr>
        <p:spPr bwMode="auto">
          <a:xfrm>
            <a:off x="2209800" y="152400"/>
            <a:ext cx="298767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4000" b="1" dirty="0"/>
              <a:t>Review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146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1146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695" grpId="0"/>
      <p:bldP spid="114696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ChangeArrowheads="1"/>
          </p:cNvSpPr>
          <p:nvPr/>
        </p:nvSpPr>
        <p:spPr bwMode="auto">
          <a:xfrm>
            <a:off x="457200" y="685800"/>
            <a:ext cx="8305800" cy="593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42900" indent="-342900" algn="l">
              <a:lnSpc>
                <a:spcPct val="120000"/>
              </a:lnSpc>
            </a:pPr>
            <a:r>
              <a:rPr lang="en-US" altLang="zh-CN" sz="3200" b="1">
                <a:latin typeface="Times New Roman" panose="02020603050405020304" pitchFamily="18" charset="0"/>
              </a:rPr>
              <a:t>5. </a:t>
            </a:r>
            <a:r>
              <a:rPr lang="en-US" altLang="en-US" sz="3200" b="1">
                <a:solidFill>
                  <a:srgbClr val="FF0000"/>
                </a:solidFill>
                <a:latin typeface="Times New Roman" panose="02020603050405020304" pitchFamily="18" charset="0"/>
              </a:rPr>
              <a:t>Even if</a:t>
            </a:r>
            <a:r>
              <a:rPr lang="en-US" altLang="en-US" sz="3200" b="1">
                <a:latin typeface="Times New Roman" panose="02020603050405020304" pitchFamily="18" charset="0"/>
              </a:rPr>
              <a:t> you learn something well, you will </a:t>
            </a:r>
            <a:r>
              <a:rPr lang="en-US" altLang="en-US" sz="3200" b="1">
                <a:solidFill>
                  <a:srgbClr val="FF0000"/>
                </a:solidFill>
                <a:latin typeface="Times New Roman" panose="02020603050405020304" pitchFamily="18" charset="0"/>
              </a:rPr>
              <a:t>forget </a:t>
            </a:r>
            <a:r>
              <a:rPr lang="en-US" altLang="en-US" sz="3200" b="1">
                <a:latin typeface="Times New Roman" panose="02020603050405020304" pitchFamily="18" charset="0"/>
              </a:rPr>
              <a:t>it </a:t>
            </a:r>
            <a:r>
              <a:rPr lang="en-US" altLang="en-US" sz="3200" b="1">
                <a:solidFill>
                  <a:srgbClr val="FF0000"/>
                </a:solidFill>
                <a:latin typeface="Times New Roman" panose="02020603050405020304" pitchFamily="18" charset="0"/>
              </a:rPr>
              <a:t>unless</a:t>
            </a:r>
            <a:r>
              <a:rPr lang="en-US" altLang="en-US" sz="3200" b="1">
                <a:latin typeface="Times New Roman" panose="02020603050405020304" pitchFamily="18" charset="0"/>
              </a:rPr>
              <a:t> you use it.</a:t>
            </a:r>
            <a:endParaRPr lang="en-US" altLang="zh-CN" sz="3200" b="1">
              <a:latin typeface="Times New Roman" panose="02020603050405020304" pitchFamily="18" charset="0"/>
            </a:endParaRPr>
          </a:p>
          <a:p>
            <a:pPr marL="342900" indent="-342900" algn="l">
              <a:lnSpc>
                <a:spcPct val="120000"/>
              </a:lnSpc>
            </a:pPr>
            <a:r>
              <a:rPr lang="zh-CN" altLang="en-US" sz="3200" b="1">
                <a:solidFill>
                  <a:srgbClr val="FF0000"/>
                </a:solidFill>
                <a:latin typeface="Times New Roman" panose="02020603050405020304" pitchFamily="18" charset="0"/>
              </a:rPr>
              <a:t>（</a:t>
            </a: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1</a:t>
            </a:r>
            <a:r>
              <a:rPr lang="zh-CN" altLang="en-US" sz="3200" b="1">
                <a:solidFill>
                  <a:srgbClr val="FF0000"/>
                </a:solidFill>
                <a:latin typeface="Times New Roman" panose="02020603050405020304" pitchFamily="18" charset="0"/>
              </a:rPr>
              <a:t>）</a:t>
            </a: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Even</a:t>
            </a:r>
            <a:r>
              <a:rPr lang="en-US" altLang="en-US" sz="3200" b="1">
                <a:solidFill>
                  <a:srgbClr val="FF0000"/>
                </a:solidFill>
                <a:latin typeface="Times New Roman" panose="02020603050405020304" pitchFamily="18" charset="0"/>
              </a:rPr>
              <a:t> if</a:t>
            </a:r>
            <a:r>
              <a:rPr lang="en-US" altLang="en-US" sz="3200" b="1">
                <a:latin typeface="Times New Roman" panose="02020603050405020304" pitchFamily="18" charset="0"/>
              </a:rPr>
              <a:t> </a:t>
            </a:r>
            <a:r>
              <a:rPr lang="zh-CN" altLang="en-US" sz="3200" b="1">
                <a:latin typeface="Times New Roman" panose="02020603050405020304" pitchFamily="18" charset="0"/>
              </a:rPr>
              <a:t>意为“即使，尽管”，用于引导让步状语从句，有退一步设想的意味，同义于“</a:t>
            </a:r>
            <a:r>
              <a:rPr lang="en-US" altLang="zh-CN" sz="3200" b="1">
                <a:latin typeface="Times New Roman" panose="02020603050405020304" pitchFamily="18" charset="0"/>
              </a:rPr>
              <a:t>even though”</a:t>
            </a:r>
          </a:p>
          <a:p>
            <a:pPr marL="342900" indent="-342900" algn="l">
              <a:lnSpc>
                <a:spcPct val="120000"/>
              </a:lnSpc>
            </a:pPr>
            <a:r>
              <a:rPr lang="en-US" altLang="zh-CN" sz="3200" b="1">
                <a:latin typeface="Times New Roman" panose="02020603050405020304" pitchFamily="18" charset="0"/>
              </a:rPr>
              <a:t>    I’ll help you, even if I must stay up the whole night. </a:t>
            </a:r>
            <a:r>
              <a:rPr lang="zh-CN" altLang="en-US" sz="3200" b="1">
                <a:latin typeface="Times New Roman" panose="02020603050405020304" pitchFamily="18" charset="0"/>
              </a:rPr>
              <a:t>即使熬夜一整晚我也要帮助你。</a:t>
            </a:r>
          </a:p>
          <a:p>
            <a:pPr marL="342900" indent="-342900" algn="l">
              <a:lnSpc>
                <a:spcPct val="120000"/>
              </a:lnSpc>
            </a:pPr>
            <a:r>
              <a:rPr lang="zh-CN" altLang="en-US" sz="3200" b="1">
                <a:solidFill>
                  <a:srgbClr val="FF0000"/>
                </a:solidFill>
                <a:latin typeface="Times New Roman" panose="02020603050405020304" pitchFamily="18" charset="0"/>
              </a:rPr>
              <a:t>（</a:t>
            </a: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2</a:t>
            </a:r>
            <a:r>
              <a:rPr lang="zh-CN" altLang="en-US" sz="3200" b="1">
                <a:solidFill>
                  <a:srgbClr val="FF0000"/>
                </a:solidFill>
                <a:latin typeface="Times New Roman" panose="02020603050405020304" pitchFamily="18" charset="0"/>
              </a:rPr>
              <a:t>） </a:t>
            </a:r>
            <a:r>
              <a:rPr lang="en-US" altLang="en-US" sz="3200" b="1">
                <a:solidFill>
                  <a:srgbClr val="FF0000"/>
                </a:solidFill>
                <a:latin typeface="Times New Roman" panose="02020603050405020304" pitchFamily="18" charset="0"/>
              </a:rPr>
              <a:t>forget</a:t>
            </a: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zh-CN" altLang="en-US" sz="3200" b="1">
                <a:solidFill>
                  <a:srgbClr val="FF0000"/>
                </a:solidFill>
                <a:latin typeface="Times New Roman" panose="02020603050405020304" pitchFamily="18" charset="0"/>
              </a:rPr>
              <a:t>后直接跟名词、代词、动词不定式或动词</a:t>
            </a: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-ing</a:t>
            </a:r>
            <a:r>
              <a:rPr lang="zh-CN" altLang="en-US" sz="3200" b="1">
                <a:solidFill>
                  <a:srgbClr val="FF0000"/>
                </a:solidFill>
                <a:latin typeface="Times New Roman" panose="02020603050405020304" pitchFamily="18" charset="0"/>
              </a:rPr>
              <a:t>形式，但两者意义完全不同。</a:t>
            </a:r>
          </a:p>
          <a:p>
            <a:pPr marL="342900" indent="-342900" algn="l">
              <a:lnSpc>
                <a:spcPct val="120000"/>
              </a:lnSpc>
            </a:pPr>
            <a:endParaRPr lang="en-US" altLang="zh-CN" sz="3200" b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ChangeArrowheads="1"/>
          </p:cNvSpPr>
          <p:nvPr/>
        </p:nvSpPr>
        <p:spPr bwMode="auto">
          <a:xfrm>
            <a:off x="685800" y="914400"/>
            <a:ext cx="7467600" cy="487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lnSpc>
                <a:spcPct val="140000"/>
              </a:lnSpc>
            </a:pPr>
            <a:r>
              <a:rPr lang="en-US" altLang="zh-CN" sz="3200" b="1">
                <a:latin typeface="Times New Roman" panose="02020603050405020304" pitchFamily="18" charset="0"/>
              </a:rPr>
              <a:t>Forget to do sth </a:t>
            </a:r>
            <a:r>
              <a:rPr lang="zh-CN" altLang="en-US" sz="3200" b="1">
                <a:latin typeface="Times New Roman" panose="02020603050405020304" pitchFamily="18" charset="0"/>
              </a:rPr>
              <a:t>和</a:t>
            </a:r>
            <a:r>
              <a:rPr lang="en-US" altLang="zh-CN" sz="3200" b="1">
                <a:latin typeface="Times New Roman" panose="02020603050405020304" pitchFamily="18" charset="0"/>
              </a:rPr>
              <a:t>forget doing sth. </a:t>
            </a:r>
          </a:p>
          <a:p>
            <a:pPr algn="l">
              <a:lnSpc>
                <a:spcPct val="140000"/>
              </a:lnSpc>
            </a:pPr>
            <a:r>
              <a:rPr lang="en-US" altLang="zh-CN" sz="3200" b="1">
                <a:latin typeface="Times New Roman" panose="02020603050405020304" pitchFamily="18" charset="0"/>
              </a:rPr>
              <a:t>Forget </a:t>
            </a: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to do</a:t>
            </a:r>
            <a:r>
              <a:rPr lang="en-US" altLang="zh-CN" sz="3200" b="1">
                <a:latin typeface="Times New Roman" panose="02020603050405020304" pitchFamily="18" charset="0"/>
              </a:rPr>
              <a:t> sth:      </a:t>
            </a:r>
            <a:r>
              <a:rPr lang="zh-CN" altLang="en-US" sz="3200" b="1">
                <a:latin typeface="Times New Roman" panose="02020603050405020304" pitchFamily="18" charset="0"/>
              </a:rPr>
              <a:t>忘记</a:t>
            </a:r>
            <a:r>
              <a:rPr lang="zh-CN" altLang="en-US" sz="3200" b="1">
                <a:solidFill>
                  <a:srgbClr val="CC00FF"/>
                </a:solidFill>
                <a:latin typeface="Times New Roman" panose="02020603050405020304" pitchFamily="18" charset="0"/>
              </a:rPr>
              <a:t>去做</a:t>
            </a:r>
            <a:r>
              <a:rPr lang="zh-CN" altLang="en-US" sz="3200" b="1">
                <a:latin typeface="Times New Roman" panose="02020603050405020304" pitchFamily="18" charset="0"/>
              </a:rPr>
              <a:t>某事</a:t>
            </a:r>
          </a:p>
          <a:p>
            <a:pPr algn="l">
              <a:lnSpc>
                <a:spcPct val="140000"/>
              </a:lnSpc>
            </a:pPr>
            <a:r>
              <a:rPr lang="en-US" altLang="zh-CN" sz="3200" b="1">
                <a:latin typeface="Times New Roman" panose="02020603050405020304" pitchFamily="18" charset="0"/>
              </a:rPr>
              <a:t>forget </a:t>
            </a: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doing</a:t>
            </a:r>
            <a:r>
              <a:rPr lang="en-US" altLang="zh-CN" sz="3200" b="1">
                <a:latin typeface="Times New Roman" panose="02020603050405020304" pitchFamily="18" charset="0"/>
              </a:rPr>
              <a:t> sth.       </a:t>
            </a:r>
            <a:r>
              <a:rPr lang="zh-CN" altLang="en-US" sz="3200" b="1">
                <a:latin typeface="Times New Roman" panose="02020603050405020304" pitchFamily="18" charset="0"/>
              </a:rPr>
              <a:t>忘记</a:t>
            </a:r>
            <a:r>
              <a:rPr lang="zh-CN" altLang="en-US" sz="3200" b="1">
                <a:solidFill>
                  <a:srgbClr val="CC00FF"/>
                </a:solidFill>
                <a:latin typeface="Times New Roman" panose="02020603050405020304" pitchFamily="18" charset="0"/>
              </a:rPr>
              <a:t>做过</a:t>
            </a:r>
            <a:r>
              <a:rPr lang="zh-CN" altLang="en-US" sz="3200" b="1">
                <a:latin typeface="Times New Roman" panose="02020603050405020304" pitchFamily="18" charset="0"/>
              </a:rPr>
              <a:t>某事</a:t>
            </a:r>
          </a:p>
          <a:p>
            <a:pPr algn="l">
              <a:lnSpc>
                <a:spcPct val="140000"/>
              </a:lnSpc>
            </a:pPr>
            <a:r>
              <a:rPr lang="en-US" altLang="zh-CN" sz="3200" b="1">
                <a:latin typeface="Times New Roman" panose="02020603050405020304" pitchFamily="18" charset="0"/>
              </a:rPr>
              <a:t>e.g. I forget to turn off the light.</a:t>
            </a:r>
          </a:p>
          <a:p>
            <a:pPr algn="l">
              <a:lnSpc>
                <a:spcPct val="140000"/>
              </a:lnSpc>
            </a:pPr>
            <a:r>
              <a:rPr lang="en-US" altLang="zh-CN" sz="3200" b="1">
                <a:latin typeface="Times New Roman" panose="02020603050405020304" pitchFamily="18" charset="0"/>
              </a:rPr>
              <a:t>       </a:t>
            </a:r>
            <a:r>
              <a:rPr lang="zh-CN" altLang="en-US" sz="3200" b="1">
                <a:latin typeface="Times New Roman" panose="02020603050405020304" pitchFamily="18" charset="0"/>
              </a:rPr>
              <a:t>我忘记关灯了。</a:t>
            </a:r>
          </a:p>
          <a:p>
            <a:pPr algn="l">
              <a:lnSpc>
                <a:spcPct val="140000"/>
              </a:lnSpc>
            </a:pPr>
            <a:r>
              <a:rPr lang="zh-CN" altLang="en-US" sz="3200" b="1">
                <a:latin typeface="Times New Roman" panose="02020603050405020304" pitchFamily="18" charset="0"/>
              </a:rPr>
              <a:t>      </a:t>
            </a:r>
            <a:r>
              <a:rPr lang="en-US" altLang="zh-CN" sz="3200" b="1">
                <a:latin typeface="Times New Roman" panose="02020603050405020304" pitchFamily="18" charset="0"/>
              </a:rPr>
              <a:t>I forget turning off the light.</a:t>
            </a:r>
          </a:p>
          <a:p>
            <a:pPr algn="l">
              <a:lnSpc>
                <a:spcPct val="140000"/>
              </a:lnSpc>
            </a:pPr>
            <a:r>
              <a:rPr lang="en-US" altLang="zh-CN" sz="3200" b="1">
                <a:latin typeface="Times New Roman" panose="02020603050405020304" pitchFamily="18" charset="0"/>
              </a:rPr>
              <a:t>       </a:t>
            </a:r>
            <a:r>
              <a:rPr lang="zh-CN" altLang="en-US" sz="3200" b="1">
                <a:latin typeface="Times New Roman" panose="02020603050405020304" pitchFamily="18" charset="0"/>
              </a:rPr>
              <a:t>我忘记已经关灯了。</a:t>
            </a:r>
          </a:p>
        </p:txBody>
      </p:sp>
    </p:spTree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ChangeArrowheads="1"/>
          </p:cNvSpPr>
          <p:nvPr/>
        </p:nvSpPr>
        <p:spPr bwMode="auto">
          <a:xfrm>
            <a:off x="381000" y="838200"/>
            <a:ext cx="8305800" cy="555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42900" indent="-342900" algn="l">
              <a:lnSpc>
                <a:spcPct val="140000"/>
              </a:lnSpc>
            </a:pPr>
            <a:r>
              <a:rPr lang="en-US" altLang="zh-CN" sz="3200" b="1">
                <a:latin typeface="Times New Roman" panose="02020603050405020304" pitchFamily="18" charset="0"/>
              </a:rPr>
              <a:t>6. They also </a:t>
            </a: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look for</a:t>
            </a:r>
            <a:r>
              <a:rPr lang="en-US" altLang="zh-CN" sz="3200" b="1">
                <a:latin typeface="Times New Roman" panose="02020603050405020304" pitchFamily="18" charset="0"/>
              </a:rPr>
              <a:t> ways to </a:t>
            </a: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review</a:t>
            </a:r>
            <a:r>
              <a:rPr lang="en-US" altLang="zh-CN" sz="3200" b="1">
                <a:latin typeface="Times New Roman" panose="02020603050405020304" pitchFamily="18" charset="0"/>
              </a:rPr>
              <a:t> what they have learned. </a:t>
            </a:r>
            <a:endParaRPr lang="en-US" altLang="zh-CN" sz="3200" b="1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 marL="342900" indent="-342900" algn="l">
              <a:lnSpc>
                <a:spcPct val="140000"/>
              </a:lnSpc>
            </a:pPr>
            <a:r>
              <a:rPr lang="zh-CN" altLang="en-US" sz="3200" b="1">
                <a:latin typeface="Times New Roman" panose="02020603050405020304" pitchFamily="18" charset="0"/>
              </a:rPr>
              <a:t>（</a:t>
            </a:r>
            <a:r>
              <a:rPr lang="en-US" altLang="zh-CN" sz="3200" b="1">
                <a:latin typeface="Times New Roman" panose="02020603050405020304" pitchFamily="18" charset="0"/>
              </a:rPr>
              <a:t>1</a:t>
            </a:r>
            <a:r>
              <a:rPr lang="zh-CN" altLang="en-US" sz="3200" b="1">
                <a:latin typeface="Times New Roman" panose="02020603050405020304" pitchFamily="18" charset="0"/>
              </a:rPr>
              <a:t>）</a:t>
            </a: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look for</a:t>
            </a:r>
            <a:r>
              <a:rPr lang="en-US" altLang="zh-CN" sz="3200" b="1">
                <a:latin typeface="Times New Roman" panose="02020603050405020304" pitchFamily="18" charset="0"/>
              </a:rPr>
              <a:t> </a:t>
            </a:r>
            <a:r>
              <a:rPr lang="zh-CN" altLang="en-US" sz="3200" b="1">
                <a:latin typeface="Times New Roman" panose="02020603050405020304" pitchFamily="18" charset="0"/>
              </a:rPr>
              <a:t>意为“寻找” 后跟</a:t>
            </a:r>
            <a:r>
              <a:rPr lang="zh-CN" altLang="en-US" sz="3200" b="1">
                <a:solidFill>
                  <a:srgbClr val="0066FF"/>
                </a:solidFill>
                <a:latin typeface="Times New Roman" panose="02020603050405020304" pitchFamily="18" charset="0"/>
              </a:rPr>
              <a:t>名词或代词</a:t>
            </a:r>
            <a:r>
              <a:rPr lang="zh-CN" altLang="en-US" sz="3200" b="1">
                <a:latin typeface="Times New Roman" panose="02020603050405020304" pitchFamily="18" charset="0"/>
              </a:rPr>
              <a:t>作宾语。</a:t>
            </a:r>
          </a:p>
          <a:p>
            <a:pPr marL="342900" indent="-342900" algn="l">
              <a:lnSpc>
                <a:spcPct val="140000"/>
              </a:lnSpc>
            </a:pPr>
            <a:r>
              <a:rPr lang="zh-CN" altLang="en-US" sz="3200" b="1">
                <a:latin typeface="Times New Roman" panose="02020603050405020304" pitchFamily="18" charset="0"/>
              </a:rPr>
              <a:t>    </a:t>
            </a:r>
            <a:r>
              <a:rPr lang="en-US" altLang="zh-CN" sz="3200" b="1">
                <a:latin typeface="Times New Roman" panose="02020603050405020304" pitchFamily="18" charset="0"/>
              </a:rPr>
              <a:t>E.g. they are looking for the missing child.</a:t>
            </a:r>
          </a:p>
          <a:p>
            <a:pPr marL="342900" indent="-342900" algn="l">
              <a:lnSpc>
                <a:spcPct val="140000"/>
              </a:lnSpc>
            </a:pPr>
            <a:r>
              <a:rPr lang="en-US" altLang="zh-CN" sz="3200" b="1">
                <a:latin typeface="Times New Roman" panose="02020603050405020304" pitchFamily="18" charset="0"/>
              </a:rPr>
              <a:t>            </a:t>
            </a:r>
            <a:r>
              <a:rPr lang="zh-CN" altLang="en-US" sz="3200" b="1">
                <a:latin typeface="Times New Roman" panose="02020603050405020304" pitchFamily="18" charset="0"/>
              </a:rPr>
              <a:t>他们在寻找失踪的孩子。</a:t>
            </a:r>
          </a:p>
          <a:p>
            <a:pPr marL="342900" indent="-342900" algn="l">
              <a:lnSpc>
                <a:spcPct val="140000"/>
              </a:lnSpc>
            </a:pPr>
            <a:r>
              <a:rPr lang="zh-CN" altLang="en-US" sz="3200" b="1">
                <a:latin typeface="Times New Roman" panose="02020603050405020304" pitchFamily="18" charset="0"/>
              </a:rPr>
              <a:t>    比较：</a:t>
            </a:r>
            <a:r>
              <a:rPr lang="en-US" altLang="zh-CN" sz="3200" b="1">
                <a:latin typeface="Times New Roman" panose="02020603050405020304" pitchFamily="18" charset="0"/>
              </a:rPr>
              <a:t>look for, find</a:t>
            </a:r>
            <a:r>
              <a:rPr lang="zh-CN" altLang="en-US" sz="3200" b="1">
                <a:latin typeface="Times New Roman" panose="02020603050405020304" pitchFamily="18" charset="0"/>
              </a:rPr>
              <a:t>与 </a:t>
            </a:r>
            <a:r>
              <a:rPr lang="en-US" altLang="zh-CN" sz="3200" b="1">
                <a:latin typeface="Times New Roman" panose="02020603050405020304" pitchFamily="18" charset="0"/>
              </a:rPr>
              <a:t>find out</a:t>
            </a:r>
          </a:p>
          <a:p>
            <a:pPr marL="342900" indent="-342900" algn="l">
              <a:lnSpc>
                <a:spcPct val="140000"/>
              </a:lnSpc>
            </a:pPr>
            <a:endParaRPr lang="en-US" altLang="zh-CN" sz="3200" b="1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ChangeArrowheads="1"/>
          </p:cNvSpPr>
          <p:nvPr/>
        </p:nvSpPr>
        <p:spPr bwMode="auto">
          <a:xfrm>
            <a:off x="304800" y="762000"/>
            <a:ext cx="84582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D9FBA3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/>
            <a:r>
              <a:rPr lang="en-US" altLang="zh-CN" sz="3200" b="1" dirty="0">
                <a:latin typeface="Times New Roman" panose="02020603050405020304" pitchFamily="18" charset="0"/>
              </a:rPr>
              <a:t>Look for: </a:t>
            </a:r>
            <a:r>
              <a:rPr lang="zh-CN" altLang="en-US" sz="3200" b="1" dirty="0">
                <a:latin typeface="Times New Roman" panose="02020603050405020304" pitchFamily="18" charset="0"/>
              </a:rPr>
              <a:t>寻找，强调</a:t>
            </a:r>
            <a:r>
              <a:rPr lang="zh-CN" altLang="en-US" sz="3200" b="1" dirty="0">
                <a:solidFill>
                  <a:srgbClr val="CC00FF"/>
                </a:solidFill>
                <a:latin typeface="Times New Roman" panose="02020603050405020304" pitchFamily="18" charset="0"/>
              </a:rPr>
              <a:t>寻找的动作和过程</a:t>
            </a:r>
            <a:r>
              <a:rPr lang="zh-CN" altLang="en-US" sz="3200" b="1" dirty="0">
                <a:latin typeface="Times New Roman" panose="02020603050405020304" pitchFamily="18" charset="0"/>
              </a:rPr>
              <a:t>，是  </a:t>
            </a:r>
          </a:p>
          <a:p>
            <a:pPr algn="l"/>
            <a:r>
              <a:rPr lang="zh-CN" altLang="en-US" sz="3200" b="1" dirty="0">
                <a:latin typeface="Times New Roman" panose="02020603050405020304" pitchFamily="18" charset="0"/>
              </a:rPr>
              <a:t>                  有目的的寻找。</a:t>
            </a:r>
          </a:p>
        </p:txBody>
      </p:sp>
      <p:sp>
        <p:nvSpPr>
          <p:cNvPr id="136195" name="Rectangle 3"/>
          <p:cNvSpPr>
            <a:spLocks noChangeArrowheads="1"/>
          </p:cNvSpPr>
          <p:nvPr/>
        </p:nvSpPr>
        <p:spPr bwMode="auto">
          <a:xfrm>
            <a:off x="228600" y="2438400"/>
            <a:ext cx="8458200" cy="155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D9FBA3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/>
            <a:r>
              <a:rPr lang="en-US" altLang="zh-CN" sz="3200" b="1" dirty="0">
                <a:latin typeface="Times New Roman" panose="02020603050405020304" pitchFamily="18" charset="0"/>
              </a:rPr>
              <a:t>find: </a:t>
            </a:r>
            <a:r>
              <a:rPr lang="zh-CN" altLang="en-US" sz="3200" b="1" dirty="0">
                <a:latin typeface="Times New Roman" panose="02020603050405020304" pitchFamily="18" charset="0"/>
              </a:rPr>
              <a:t>找到，发现，通常指</a:t>
            </a:r>
            <a:r>
              <a:rPr lang="zh-CN" altLang="en-US" sz="3200" b="1" dirty="0">
                <a:solidFill>
                  <a:srgbClr val="CC00FF"/>
                </a:solidFill>
                <a:latin typeface="Times New Roman" panose="02020603050405020304" pitchFamily="18" charset="0"/>
              </a:rPr>
              <a:t>找到或发现具体的东西，也可指偶然发现某物或某种情况</a:t>
            </a:r>
            <a:r>
              <a:rPr lang="zh-CN" altLang="en-US" sz="3200" b="1" dirty="0">
                <a:latin typeface="Times New Roman" panose="02020603050405020304" pitchFamily="18" charset="0"/>
              </a:rPr>
              <a:t>，强调结果。</a:t>
            </a:r>
          </a:p>
        </p:txBody>
      </p:sp>
      <p:sp>
        <p:nvSpPr>
          <p:cNvPr id="136196" name="Rectangle 4"/>
          <p:cNvSpPr>
            <a:spLocks noChangeArrowheads="1"/>
          </p:cNvSpPr>
          <p:nvPr/>
        </p:nvSpPr>
        <p:spPr bwMode="auto">
          <a:xfrm>
            <a:off x="381000" y="4572000"/>
            <a:ext cx="8458200" cy="155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D9FBA3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/>
            <a:r>
              <a:rPr lang="en-US" altLang="zh-CN" sz="3200" b="1" dirty="0">
                <a:latin typeface="Times New Roman" panose="02020603050405020304" pitchFamily="18" charset="0"/>
              </a:rPr>
              <a:t>Find out: </a:t>
            </a:r>
            <a:r>
              <a:rPr lang="zh-CN" altLang="en-US" sz="3200" b="1" dirty="0">
                <a:latin typeface="Times New Roman" panose="02020603050405020304" pitchFamily="18" charset="0"/>
              </a:rPr>
              <a:t>弄清，查明，多指</a:t>
            </a:r>
            <a:r>
              <a:rPr lang="zh-CN" altLang="en-US" sz="3200" b="1" dirty="0">
                <a:solidFill>
                  <a:srgbClr val="CC00FF"/>
                </a:solidFill>
                <a:latin typeface="Times New Roman" panose="02020603050405020304" pitchFamily="18" charset="0"/>
              </a:rPr>
              <a:t>通过调查、询问、研究后搞清楚、弄明白</a:t>
            </a:r>
            <a:r>
              <a:rPr lang="zh-CN" altLang="en-US" sz="3200" b="1" dirty="0">
                <a:latin typeface="Times New Roman" panose="02020603050405020304" pitchFamily="18" charset="0"/>
              </a:rPr>
              <a:t>，含经过困难、曲折的意味。</a:t>
            </a:r>
          </a:p>
        </p:txBody>
      </p:sp>
    </p:spTree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4"/>
          <p:cNvSpPr>
            <a:spLocks noChangeArrowheads="1"/>
          </p:cNvSpPr>
          <p:nvPr/>
        </p:nvSpPr>
        <p:spPr bwMode="auto">
          <a:xfrm>
            <a:off x="381000" y="533400"/>
            <a:ext cx="8305800" cy="146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l">
              <a:lnSpc>
                <a:spcPct val="125000"/>
              </a:lnSpc>
            </a:pPr>
            <a:r>
              <a:rPr lang="en-US" altLang="zh-CN" sz="36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2c Read the passage again and answer the questions.</a:t>
            </a:r>
            <a:endParaRPr lang="en-US" altLang="zh-CN" sz="3200" b="1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7219" name="Rectangle 3"/>
          <p:cNvSpPr>
            <a:spLocks noChangeArrowheads="1"/>
          </p:cNvSpPr>
          <p:nvPr/>
        </p:nvSpPr>
        <p:spPr bwMode="auto">
          <a:xfrm>
            <a:off x="304800" y="2438400"/>
            <a:ext cx="8382000" cy="192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42900" indent="-342900" algn="l">
              <a:lnSpc>
                <a:spcPct val="125000"/>
              </a:lnSpc>
              <a:buFontTx/>
              <a:buAutoNum type="arabicPeriod"/>
            </a:pPr>
            <a:r>
              <a:rPr lang="en-US" altLang="en-US" sz="3200" b="1" dirty="0">
                <a:latin typeface="Times New Roman" panose="02020603050405020304" pitchFamily="18" charset="0"/>
              </a:rPr>
              <a:t>Does the writer think that everyone is born </a:t>
            </a:r>
            <a:r>
              <a:rPr lang="en-US" altLang="zh-CN" sz="3200" b="1" dirty="0">
                <a:latin typeface="Times New Roman" panose="02020603050405020304" pitchFamily="18" charset="0"/>
              </a:rPr>
              <a:t>  </a:t>
            </a:r>
          </a:p>
          <a:p>
            <a:pPr marL="342900" indent="-342900" algn="l">
              <a:lnSpc>
                <a:spcPct val="125000"/>
              </a:lnSpc>
            </a:pPr>
            <a:r>
              <a:rPr lang="en-US" altLang="zh-CN" sz="3200" b="1" dirty="0">
                <a:latin typeface="Times New Roman" panose="02020603050405020304" pitchFamily="18" charset="0"/>
              </a:rPr>
              <a:t>    </a:t>
            </a:r>
            <a:r>
              <a:rPr lang="en-US" altLang="en-US" sz="3200" b="1" dirty="0">
                <a:latin typeface="Times New Roman" panose="02020603050405020304" pitchFamily="18" charset="0"/>
              </a:rPr>
              <a:t>with the ability to learn well? Do you agree? </a:t>
            </a:r>
            <a:r>
              <a:rPr lang="en-US" altLang="zh-CN" sz="3200" b="1" dirty="0">
                <a:latin typeface="Times New Roman" panose="02020603050405020304" pitchFamily="18" charset="0"/>
              </a:rPr>
              <a:t>  </a:t>
            </a:r>
          </a:p>
          <a:p>
            <a:pPr marL="342900" indent="-342900" algn="l">
              <a:lnSpc>
                <a:spcPct val="125000"/>
              </a:lnSpc>
            </a:pPr>
            <a:r>
              <a:rPr lang="en-US" altLang="zh-CN" sz="3200" b="1" dirty="0">
                <a:latin typeface="Times New Roman" panose="02020603050405020304" pitchFamily="18" charset="0"/>
              </a:rPr>
              <a:t>    </a:t>
            </a:r>
            <a:r>
              <a:rPr lang="en-US" altLang="en-US" sz="3200" b="1" dirty="0">
                <a:latin typeface="Times New Roman" panose="02020603050405020304" pitchFamily="18" charset="0"/>
              </a:rPr>
              <a:t>Why or why not?</a:t>
            </a:r>
          </a:p>
        </p:txBody>
      </p:sp>
      <p:sp>
        <p:nvSpPr>
          <p:cNvPr id="137220" name="Rectangle 4"/>
          <p:cNvSpPr>
            <a:spLocks noChangeArrowheads="1"/>
          </p:cNvSpPr>
          <p:nvPr/>
        </p:nvSpPr>
        <p:spPr bwMode="auto">
          <a:xfrm>
            <a:off x="457200" y="4572000"/>
            <a:ext cx="8378825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No. No, I don’t. Because  whether or not you</a:t>
            </a:r>
          </a:p>
          <a:p>
            <a:pPr algn="l"/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can learn well depends on your learning habits.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37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220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ChangeArrowheads="1"/>
          </p:cNvSpPr>
          <p:nvPr/>
        </p:nvSpPr>
        <p:spPr bwMode="auto">
          <a:xfrm>
            <a:off x="381000" y="914400"/>
            <a:ext cx="8229600" cy="2063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lnSpc>
                <a:spcPct val="135000"/>
              </a:lnSpc>
            </a:pPr>
            <a:r>
              <a:rPr lang="en-US" altLang="en-US" sz="3200" b="1" dirty="0">
                <a:latin typeface="Times New Roman" panose="02020603050405020304" pitchFamily="18" charset="0"/>
              </a:rPr>
              <a:t>2. Why is it a good idea to connect something </a:t>
            </a:r>
            <a:r>
              <a:rPr lang="en-US" altLang="zh-CN" sz="3200" b="1" dirty="0">
                <a:latin typeface="Times New Roman" panose="02020603050405020304" pitchFamily="18" charset="0"/>
              </a:rPr>
              <a:t>   </a:t>
            </a:r>
          </a:p>
          <a:p>
            <a:pPr algn="l">
              <a:lnSpc>
                <a:spcPct val="135000"/>
              </a:lnSpc>
            </a:pPr>
            <a:r>
              <a:rPr lang="en-US" altLang="zh-CN" sz="3200" b="1" dirty="0">
                <a:latin typeface="Times New Roman" panose="02020603050405020304" pitchFamily="18" charset="0"/>
              </a:rPr>
              <a:t>     </a:t>
            </a:r>
            <a:r>
              <a:rPr lang="en-US" altLang="en-US" sz="3200" b="1" dirty="0">
                <a:latin typeface="Times New Roman" panose="02020603050405020304" pitchFamily="18" charset="0"/>
              </a:rPr>
              <a:t>you need to learn with something you are </a:t>
            </a:r>
            <a:r>
              <a:rPr lang="en-US" altLang="zh-CN" sz="3200" b="1" dirty="0">
                <a:latin typeface="Times New Roman" panose="02020603050405020304" pitchFamily="18" charset="0"/>
              </a:rPr>
              <a:t> </a:t>
            </a:r>
          </a:p>
          <a:p>
            <a:pPr algn="l">
              <a:lnSpc>
                <a:spcPct val="135000"/>
              </a:lnSpc>
            </a:pPr>
            <a:r>
              <a:rPr lang="en-US" altLang="zh-CN" sz="3200" b="1" dirty="0">
                <a:latin typeface="Times New Roman" panose="02020603050405020304" pitchFamily="18" charset="0"/>
              </a:rPr>
              <a:t>     </a:t>
            </a:r>
            <a:r>
              <a:rPr lang="en-US" altLang="en-US" sz="3200" b="1" dirty="0">
                <a:latin typeface="Times New Roman" panose="02020603050405020304" pitchFamily="18" charset="0"/>
              </a:rPr>
              <a:t>interested in?</a:t>
            </a:r>
          </a:p>
        </p:txBody>
      </p:sp>
      <p:sp>
        <p:nvSpPr>
          <p:cNvPr id="138243" name="Rectangle 3"/>
          <p:cNvSpPr>
            <a:spLocks noChangeArrowheads="1"/>
          </p:cNvSpPr>
          <p:nvPr/>
        </p:nvSpPr>
        <p:spPr bwMode="auto">
          <a:xfrm>
            <a:off x="533400" y="3124200"/>
            <a:ext cx="8154988" cy="2063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>
              <a:lnSpc>
                <a:spcPct val="135000"/>
              </a:lnSpc>
            </a:pP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Because  if you are interested something, your</a:t>
            </a:r>
          </a:p>
          <a:p>
            <a:pPr algn="l">
              <a:lnSpc>
                <a:spcPct val="135000"/>
              </a:lnSpc>
            </a:pP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Brain is more active and it is also easier for</a:t>
            </a:r>
          </a:p>
          <a:p>
            <a:pPr algn="l">
              <a:lnSpc>
                <a:spcPct val="135000"/>
              </a:lnSpc>
            </a:pP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You to pay attention to it for a long time.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38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8243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ChangeArrowheads="1"/>
          </p:cNvSpPr>
          <p:nvPr/>
        </p:nvSpPr>
        <p:spPr bwMode="auto">
          <a:xfrm>
            <a:off x="381000" y="457200"/>
            <a:ext cx="8153400" cy="2063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lnSpc>
                <a:spcPct val="135000"/>
              </a:lnSpc>
            </a:pPr>
            <a:r>
              <a:rPr lang="en-US" altLang="en-US" sz="3200" b="1" dirty="0">
                <a:latin typeface="Times New Roman" panose="02020603050405020304" pitchFamily="18" charset="0"/>
              </a:rPr>
              <a:t>3. What do the sayings “use it or lose it” and </a:t>
            </a:r>
            <a:endParaRPr lang="en-US" altLang="zh-CN" sz="3200" b="1" dirty="0">
              <a:latin typeface="Times New Roman" panose="02020603050405020304" pitchFamily="18" charset="0"/>
            </a:endParaRPr>
          </a:p>
          <a:p>
            <a:pPr algn="l">
              <a:lnSpc>
                <a:spcPct val="135000"/>
              </a:lnSpc>
            </a:pPr>
            <a:r>
              <a:rPr lang="en-US" altLang="zh-CN" sz="3200" b="1" dirty="0">
                <a:latin typeface="Times New Roman" panose="02020603050405020304" pitchFamily="18" charset="0"/>
              </a:rPr>
              <a:t>     </a:t>
            </a:r>
            <a:r>
              <a:rPr lang="en-US" altLang="en-US" sz="3200" b="1" dirty="0">
                <a:latin typeface="Times New Roman" panose="02020603050405020304" pitchFamily="18" charset="0"/>
              </a:rPr>
              <a:t>“practice makes perfect” mean? Do you </a:t>
            </a:r>
            <a:r>
              <a:rPr lang="en-US" altLang="zh-CN" sz="3200" b="1" dirty="0">
                <a:latin typeface="Times New Roman" panose="02020603050405020304" pitchFamily="18" charset="0"/>
              </a:rPr>
              <a:t>      </a:t>
            </a:r>
          </a:p>
          <a:p>
            <a:pPr algn="l">
              <a:lnSpc>
                <a:spcPct val="135000"/>
              </a:lnSpc>
            </a:pPr>
            <a:r>
              <a:rPr lang="en-US" altLang="zh-CN" sz="3200" b="1" dirty="0">
                <a:latin typeface="Times New Roman" panose="02020603050405020304" pitchFamily="18" charset="0"/>
              </a:rPr>
              <a:t>     </a:t>
            </a:r>
            <a:r>
              <a:rPr lang="en-US" altLang="en-US" sz="3200" b="1" dirty="0">
                <a:latin typeface="Times New Roman" panose="02020603050405020304" pitchFamily="18" charset="0"/>
              </a:rPr>
              <a:t>agree with them?</a:t>
            </a:r>
          </a:p>
        </p:txBody>
      </p:sp>
      <p:sp>
        <p:nvSpPr>
          <p:cNvPr id="139267" name="Rectangle 3"/>
          <p:cNvSpPr>
            <a:spLocks noChangeArrowheads="1"/>
          </p:cNvSpPr>
          <p:nvPr/>
        </p:nvSpPr>
        <p:spPr bwMode="auto">
          <a:xfrm>
            <a:off x="609600" y="2438400"/>
            <a:ext cx="8382000" cy="2063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lnSpc>
                <a:spcPct val="135000"/>
              </a:lnSpc>
            </a:pP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We should keep practicing what we have learned. Even if we learn something well, we will forget it until we use it. Yes, I do. </a:t>
            </a:r>
          </a:p>
        </p:txBody>
      </p:sp>
      <p:sp>
        <p:nvSpPr>
          <p:cNvPr id="139268" name="Rectangle 4"/>
          <p:cNvSpPr>
            <a:spLocks noChangeArrowheads="1"/>
          </p:cNvSpPr>
          <p:nvPr/>
        </p:nvSpPr>
        <p:spPr bwMode="auto">
          <a:xfrm>
            <a:off x="533400" y="4495800"/>
            <a:ext cx="8001000" cy="140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lnSpc>
                <a:spcPct val="135000"/>
              </a:lnSpc>
            </a:pPr>
            <a:r>
              <a:rPr lang="en-US" altLang="en-US" sz="3200" b="1">
                <a:latin typeface="Times New Roman" panose="02020603050405020304" pitchFamily="18" charset="0"/>
              </a:rPr>
              <a:t>4. Do good learners learn from mistakes or </a:t>
            </a:r>
            <a:r>
              <a:rPr lang="en-US" altLang="zh-CN" sz="3200" b="1">
                <a:latin typeface="Times New Roman" panose="02020603050405020304" pitchFamily="18" charset="0"/>
              </a:rPr>
              <a:t> </a:t>
            </a:r>
          </a:p>
          <a:p>
            <a:pPr algn="l">
              <a:lnSpc>
                <a:spcPct val="135000"/>
              </a:lnSpc>
            </a:pPr>
            <a:r>
              <a:rPr lang="en-US" altLang="zh-CN" sz="3200" b="1">
                <a:latin typeface="Times New Roman" panose="02020603050405020304" pitchFamily="18" charset="0"/>
              </a:rPr>
              <a:t>    </a:t>
            </a:r>
            <a:r>
              <a:rPr lang="en-US" altLang="en-US" sz="3200" b="1">
                <a:latin typeface="Times New Roman" panose="02020603050405020304" pitchFamily="18" charset="0"/>
              </a:rPr>
              <a:t>are they afraid of making mistakes?</a:t>
            </a:r>
          </a:p>
        </p:txBody>
      </p:sp>
      <p:sp>
        <p:nvSpPr>
          <p:cNvPr id="139269" name="Rectangle 5"/>
          <p:cNvSpPr>
            <a:spLocks noChangeArrowheads="1"/>
          </p:cNvSpPr>
          <p:nvPr/>
        </p:nvSpPr>
        <p:spPr bwMode="auto">
          <a:xfrm>
            <a:off x="914400" y="5867400"/>
            <a:ext cx="6705600" cy="749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lnSpc>
                <a:spcPct val="135000"/>
              </a:lnSpc>
            </a:pP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Good learners learn from mistakes.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39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139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9267" grpId="0"/>
      <p:bldP spid="139269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/>
          <p:cNvSpPr>
            <a:spLocks noChangeArrowheads="1"/>
          </p:cNvSpPr>
          <p:nvPr/>
        </p:nvSpPr>
        <p:spPr bwMode="auto">
          <a:xfrm>
            <a:off x="533400" y="3962400"/>
            <a:ext cx="8077200" cy="140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lnSpc>
                <a:spcPct val="135000"/>
              </a:lnSpc>
            </a:pPr>
            <a:r>
              <a:rPr lang="en-US" altLang="en-US" sz="3200" b="1">
                <a:latin typeface="Times New Roman" panose="02020603050405020304" pitchFamily="18" charset="0"/>
              </a:rPr>
              <a:t>6. Do you agree that learning is a lifelong </a:t>
            </a:r>
            <a:r>
              <a:rPr lang="en-US" altLang="zh-CN" sz="3200" b="1">
                <a:latin typeface="Times New Roman" panose="02020603050405020304" pitchFamily="18" charset="0"/>
              </a:rPr>
              <a:t>  </a:t>
            </a:r>
          </a:p>
          <a:p>
            <a:pPr algn="l">
              <a:lnSpc>
                <a:spcPct val="135000"/>
              </a:lnSpc>
            </a:pPr>
            <a:r>
              <a:rPr lang="en-US" altLang="zh-CN" sz="3200" b="1">
                <a:latin typeface="Times New Roman" panose="02020603050405020304" pitchFamily="18" charset="0"/>
              </a:rPr>
              <a:t>    </a:t>
            </a:r>
            <a:r>
              <a:rPr lang="en-US" altLang="en-US" sz="3200" b="1">
                <a:latin typeface="Times New Roman" panose="02020603050405020304" pitchFamily="18" charset="0"/>
              </a:rPr>
              <a:t>journey? Why or why not?</a:t>
            </a:r>
            <a:endParaRPr lang="en-US" altLang="zh-CN" sz="3200" b="1">
              <a:latin typeface="Times New Roman" panose="02020603050405020304" pitchFamily="18" charset="0"/>
            </a:endParaRPr>
          </a:p>
        </p:txBody>
      </p:sp>
      <p:sp>
        <p:nvSpPr>
          <p:cNvPr id="140291" name="Rectangle 3"/>
          <p:cNvSpPr>
            <a:spLocks noChangeArrowheads="1"/>
          </p:cNvSpPr>
          <p:nvPr/>
        </p:nvSpPr>
        <p:spPr bwMode="auto">
          <a:xfrm>
            <a:off x="457200" y="304800"/>
            <a:ext cx="7924800" cy="140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lnSpc>
                <a:spcPct val="135000"/>
              </a:lnSpc>
            </a:pPr>
            <a:r>
              <a:rPr lang="en-US" altLang="en-US" sz="3200" b="1">
                <a:latin typeface="Times New Roman" panose="02020603050405020304" pitchFamily="18" charset="0"/>
              </a:rPr>
              <a:t>5. What study skills does the writer talk </a:t>
            </a:r>
            <a:r>
              <a:rPr lang="en-US" altLang="zh-CN" sz="3200" b="1">
                <a:latin typeface="Times New Roman" panose="02020603050405020304" pitchFamily="18" charset="0"/>
              </a:rPr>
              <a:t>  </a:t>
            </a:r>
          </a:p>
          <a:p>
            <a:pPr algn="l">
              <a:lnSpc>
                <a:spcPct val="135000"/>
              </a:lnSpc>
            </a:pPr>
            <a:r>
              <a:rPr lang="en-US" altLang="zh-CN" sz="3200" b="1">
                <a:latin typeface="Times New Roman" panose="02020603050405020304" pitchFamily="18" charset="0"/>
              </a:rPr>
              <a:t>    </a:t>
            </a:r>
            <a:r>
              <a:rPr lang="en-US" altLang="en-US" sz="3200" b="1">
                <a:latin typeface="Times New Roman" panose="02020603050405020304" pitchFamily="18" charset="0"/>
              </a:rPr>
              <a:t>about? Do you have those study skills?</a:t>
            </a:r>
          </a:p>
        </p:txBody>
      </p:sp>
      <p:sp>
        <p:nvSpPr>
          <p:cNvPr id="140292" name="Rectangle 4"/>
          <p:cNvSpPr>
            <a:spLocks noChangeArrowheads="1"/>
          </p:cNvSpPr>
          <p:nvPr/>
        </p:nvSpPr>
        <p:spPr bwMode="auto">
          <a:xfrm>
            <a:off x="838200" y="1600200"/>
            <a:ext cx="8001000" cy="2530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lnSpc>
                <a:spcPct val="125000"/>
              </a:lnSpc>
            </a:pP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Creating an interest in what you learn, practicing and leaning from mistakes, developing study skills and asking questions. Yes, I do./ No, I don’t.</a:t>
            </a:r>
          </a:p>
        </p:txBody>
      </p:sp>
      <p:sp>
        <p:nvSpPr>
          <p:cNvPr id="140293" name="Rectangle 5"/>
          <p:cNvSpPr>
            <a:spLocks noChangeArrowheads="1"/>
          </p:cNvSpPr>
          <p:nvPr/>
        </p:nvSpPr>
        <p:spPr bwMode="auto">
          <a:xfrm>
            <a:off x="838200" y="5334000"/>
            <a:ext cx="7543800" cy="1212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lnSpc>
                <a:spcPct val="115000"/>
              </a:lnSpc>
            </a:pP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Yes, I do. Because every day brings something new.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40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140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0292" grpId="0"/>
      <p:bldP spid="140293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746" name="AutoShape 2"/>
          <p:cNvSpPr>
            <a:spLocks noChangeArrowheads="1"/>
          </p:cNvSpPr>
          <p:nvPr/>
        </p:nvSpPr>
        <p:spPr bwMode="auto">
          <a:xfrm>
            <a:off x="228600" y="2590800"/>
            <a:ext cx="8610600" cy="2057400"/>
          </a:xfrm>
          <a:prstGeom prst="verticalScroll">
            <a:avLst>
              <a:gd name="adj" fmla="val 6250"/>
            </a:avLst>
          </a:prstGeom>
          <a:gradFill rotWithShape="1">
            <a:gsLst>
              <a:gs pos="0">
                <a:srgbClr val="CCECFF">
                  <a:alpha val="50000"/>
                </a:srgbClr>
              </a:gs>
              <a:gs pos="50000">
                <a:schemeClr val="bg1"/>
              </a:gs>
              <a:gs pos="100000">
                <a:srgbClr val="CCECFF">
                  <a:alpha val="50000"/>
                </a:srgbClr>
              </a:gs>
            </a:gsLst>
            <a:lin ang="5400000" scaled="1"/>
          </a:gradFill>
          <a:ln w="28575">
            <a:solidFill>
              <a:srgbClr val="CC6600"/>
            </a:solidFill>
            <a:prstDash val="dash"/>
            <a:round/>
          </a:ln>
          <a:effectLst/>
        </p:spPr>
        <p:txBody>
          <a:bodyPr wrap="none" anchor="ctr"/>
          <a:lstStyle/>
          <a:p>
            <a:pPr algn="l">
              <a:lnSpc>
                <a:spcPct val="150000"/>
              </a:lnSpc>
              <a:defRPr/>
            </a:pPr>
            <a:endParaRPr lang="zh-CN" altLang="en-US" sz="2400" b="1">
              <a:solidFill>
                <a:srgbClr val="800000"/>
              </a:solidFill>
              <a:ea typeface="楷体_GB2312" pitchFamily="49" charset="-122"/>
            </a:endParaRPr>
          </a:p>
        </p:txBody>
      </p:sp>
      <p:sp>
        <p:nvSpPr>
          <p:cNvPr id="141317" name="Rectangle 4"/>
          <p:cNvSpPr>
            <a:spLocks noChangeArrowheads="1"/>
          </p:cNvSpPr>
          <p:nvPr/>
        </p:nvSpPr>
        <p:spPr bwMode="auto">
          <a:xfrm>
            <a:off x="304800" y="639763"/>
            <a:ext cx="8153400" cy="1644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l"/>
            <a:r>
              <a:rPr lang="en-US" altLang="zh-CN" sz="34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2d Look up the following words from the</a:t>
            </a:r>
          </a:p>
          <a:p>
            <a:pPr algn="l"/>
            <a:r>
              <a:rPr lang="en-US" altLang="zh-CN" sz="34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passage in the dictionary. Then write a sentence for each word.</a:t>
            </a:r>
          </a:p>
        </p:txBody>
      </p:sp>
      <p:sp>
        <p:nvSpPr>
          <p:cNvPr id="141318" name="Rectangle 4"/>
          <p:cNvSpPr>
            <a:spLocks noChangeArrowheads="1"/>
          </p:cNvSpPr>
          <p:nvPr/>
        </p:nvSpPr>
        <p:spPr bwMode="auto">
          <a:xfrm>
            <a:off x="457200" y="2743200"/>
            <a:ext cx="8077200" cy="170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42900" indent="-342900" algn="l">
              <a:lnSpc>
                <a:spcPct val="110000"/>
              </a:lnSpc>
            </a:pPr>
            <a:r>
              <a:rPr lang="en-US" altLang="zh-CN" sz="3200" b="1" dirty="0">
                <a:solidFill>
                  <a:srgbClr val="CC00FF"/>
                </a:solidFill>
                <a:latin typeface="Times New Roman" panose="02020603050405020304" pitchFamily="18" charset="0"/>
              </a:rPr>
              <a:t>brain       </a:t>
            </a:r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n.</a:t>
            </a:r>
            <a:r>
              <a:rPr lang="en-US" altLang="zh-CN" sz="3200" b="1" dirty="0">
                <a:solidFill>
                  <a:srgbClr val="CC00FF"/>
                </a:solidFill>
                <a:latin typeface="Times New Roman" panose="02020603050405020304" pitchFamily="18" charset="0"/>
              </a:rPr>
              <a:t>      connect  </a:t>
            </a:r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v.</a:t>
            </a:r>
            <a:r>
              <a:rPr lang="en-US" altLang="zh-CN" sz="3200" b="1" dirty="0">
                <a:solidFill>
                  <a:srgbClr val="CC00FF"/>
                </a:solidFill>
                <a:latin typeface="Times New Roman" panose="02020603050405020304" pitchFamily="18" charset="0"/>
              </a:rPr>
              <a:t>      overnight   </a:t>
            </a:r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adv.</a:t>
            </a:r>
            <a:r>
              <a:rPr lang="en-US" altLang="zh-CN" sz="3200" b="1" dirty="0">
                <a:solidFill>
                  <a:srgbClr val="CC00FF"/>
                </a:solidFill>
                <a:latin typeface="Times New Roman" panose="02020603050405020304" pitchFamily="18" charset="0"/>
              </a:rPr>
              <a:t>         </a:t>
            </a:r>
          </a:p>
          <a:p>
            <a:pPr marL="342900" indent="-342900" algn="l">
              <a:lnSpc>
                <a:spcPct val="110000"/>
              </a:lnSpc>
            </a:pPr>
            <a:r>
              <a:rPr lang="en-US" altLang="zh-CN" sz="3200" b="1" dirty="0">
                <a:solidFill>
                  <a:srgbClr val="CC00FF"/>
                </a:solidFill>
                <a:latin typeface="Times New Roman" panose="02020603050405020304" pitchFamily="18" charset="0"/>
              </a:rPr>
              <a:t>attention  </a:t>
            </a:r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n.</a:t>
            </a:r>
            <a:r>
              <a:rPr lang="en-US" altLang="zh-CN" sz="3200" b="1" dirty="0">
                <a:solidFill>
                  <a:srgbClr val="CC00FF"/>
                </a:solidFill>
                <a:latin typeface="Times New Roman" panose="02020603050405020304" pitchFamily="18" charset="0"/>
              </a:rPr>
              <a:t>     review    </a:t>
            </a:r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v.</a:t>
            </a:r>
            <a:r>
              <a:rPr lang="en-US" altLang="zh-CN" sz="3200" b="1" dirty="0">
                <a:solidFill>
                  <a:srgbClr val="CC00FF"/>
                </a:solidFill>
                <a:latin typeface="Times New Roman" panose="02020603050405020304" pitchFamily="18" charset="0"/>
              </a:rPr>
              <a:t>      knowledge  </a:t>
            </a:r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n.</a:t>
            </a:r>
          </a:p>
          <a:p>
            <a:pPr marL="342900" indent="-342900" algn="l">
              <a:lnSpc>
                <a:spcPct val="110000"/>
              </a:lnSpc>
            </a:pPr>
            <a:r>
              <a:rPr lang="en-US" altLang="zh-CN" sz="3200" b="1" dirty="0">
                <a:solidFill>
                  <a:srgbClr val="CC00FF"/>
                </a:solidFill>
                <a:latin typeface="Times New Roman" panose="02020603050405020304" pitchFamily="18" charset="0"/>
              </a:rPr>
              <a:t>ability      </a:t>
            </a:r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n.</a:t>
            </a:r>
            <a:r>
              <a:rPr lang="en-US" altLang="zh-CN" sz="3200" b="1" dirty="0">
                <a:solidFill>
                  <a:srgbClr val="CC00FF"/>
                </a:solidFill>
                <a:latin typeface="Times New Roman" panose="02020603050405020304" pitchFamily="18" charset="0"/>
              </a:rPr>
              <a:t>      active  </a:t>
            </a:r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adj.</a:t>
            </a:r>
            <a:r>
              <a:rPr lang="en-US" altLang="zh-CN" sz="3200" b="1" dirty="0">
                <a:solidFill>
                  <a:srgbClr val="CC00FF"/>
                </a:solidFill>
                <a:latin typeface="Times New Roman" panose="02020603050405020304" pitchFamily="18" charset="0"/>
              </a:rPr>
              <a:t>      wisely         </a:t>
            </a:r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adv.</a:t>
            </a:r>
          </a:p>
        </p:txBody>
      </p:sp>
      <p:sp>
        <p:nvSpPr>
          <p:cNvPr id="141319" name="Rectangle 5"/>
          <p:cNvSpPr>
            <a:spLocks noChangeArrowheads="1"/>
          </p:cNvSpPr>
          <p:nvPr/>
        </p:nvSpPr>
        <p:spPr bwMode="auto">
          <a:xfrm>
            <a:off x="381000" y="5105400"/>
            <a:ext cx="8153400" cy="1212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lnSpc>
                <a:spcPct val="115000"/>
              </a:lnSpc>
            </a:pPr>
            <a:r>
              <a:rPr lang="en-US" altLang="zh-CN" sz="3200" b="1" dirty="0">
                <a:latin typeface="Times New Roman" panose="02020603050405020304" pitchFamily="18" charset="0"/>
              </a:rPr>
              <a:t>e.g. brain: A good way to train the brain is to   </a:t>
            </a:r>
          </a:p>
          <a:p>
            <a:pPr algn="l">
              <a:lnSpc>
                <a:spcPct val="115000"/>
              </a:lnSpc>
            </a:pPr>
            <a:r>
              <a:rPr lang="en-US" altLang="zh-CN" sz="3200" b="1" dirty="0">
                <a:latin typeface="Times New Roman" panose="02020603050405020304" pitchFamily="18" charset="0"/>
              </a:rPr>
              <a:t>                   do some math exercises every day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4"/>
          <p:cNvSpPr>
            <a:spLocks noChangeArrowheads="1"/>
          </p:cNvSpPr>
          <p:nvPr/>
        </p:nvSpPr>
        <p:spPr bwMode="auto">
          <a:xfrm>
            <a:off x="304800" y="762000"/>
            <a:ext cx="8458200" cy="2289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l"/>
            <a:r>
              <a:rPr lang="en-US" altLang="zh-CN" sz="3600" b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2e Do you think you are a good learner? What learning habits do you think are useful? Discuss with your group and share your ideas with the class.</a:t>
            </a:r>
          </a:p>
        </p:txBody>
      </p:sp>
      <p:pic>
        <p:nvPicPr>
          <p:cNvPr id="142339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4648200"/>
            <a:ext cx="1371600" cy="176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2340" name="Picture 5" descr="Img278087070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19400" y="3429000"/>
            <a:ext cx="3657600" cy="2703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ChangeArrowheads="1"/>
          </p:cNvSpPr>
          <p:nvPr/>
        </p:nvSpPr>
        <p:spPr bwMode="auto">
          <a:xfrm>
            <a:off x="539750" y="4581525"/>
            <a:ext cx="8424863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l"/>
            <a:r>
              <a:rPr lang="en-US" altLang="zh-CN" sz="3600" b="1" dirty="0">
                <a:latin typeface="Times New Roman" panose="02020603050405020304" pitchFamily="18" charset="0"/>
              </a:rPr>
              <a:t>2. She learns English ______________</a:t>
            </a:r>
          </a:p>
          <a:p>
            <a:pPr algn="l"/>
            <a:r>
              <a:rPr lang="en-US" altLang="zh-CN" sz="3600" b="1" dirty="0">
                <a:latin typeface="Times New Roman" panose="02020603050405020304" pitchFamily="18" charset="0"/>
              </a:rPr>
              <a:t>    ____________.</a:t>
            </a:r>
          </a:p>
        </p:txBody>
      </p:sp>
      <p:pic>
        <p:nvPicPr>
          <p:cNvPr id="115715" name="Picture 3" descr="OOOPIC_yuyu_2009030280c7f0c59f39939b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9FFE1"/>
              </a:clrFrom>
              <a:clrTo>
                <a:srgbClr val="F9FFE1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08175" y="549275"/>
            <a:ext cx="5113338" cy="3824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5716" name="Rectangle 4"/>
          <p:cNvSpPr>
            <a:spLocks noChangeArrowheads="1"/>
          </p:cNvSpPr>
          <p:nvPr/>
        </p:nvSpPr>
        <p:spPr bwMode="auto">
          <a:xfrm>
            <a:off x="4787900" y="4581525"/>
            <a:ext cx="31178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 b="1" dirty="0">
                <a:solidFill>
                  <a:srgbClr val="F42414"/>
                </a:solidFill>
                <a:latin typeface="Times New Roman" panose="02020603050405020304" pitchFamily="18" charset="0"/>
              </a:rPr>
              <a:t> by reading the</a:t>
            </a:r>
          </a:p>
        </p:txBody>
      </p:sp>
      <p:sp>
        <p:nvSpPr>
          <p:cNvPr id="115717" name="Rectangle 5"/>
          <p:cNvSpPr>
            <a:spLocks noChangeArrowheads="1"/>
          </p:cNvSpPr>
          <p:nvPr/>
        </p:nvSpPr>
        <p:spPr bwMode="auto">
          <a:xfrm>
            <a:off x="1042988" y="5157788"/>
            <a:ext cx="18859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 b="1" dirty="0">
                <a:solidFill>
                  <a:srgbClr val="F42414"/>
                </a:solidFill>
                <a:latin typeface="Times New Roman" panose="02020603050405020304" pitchFamily="18" charset="0"/>
              </a:rPr>
              <a:t>textbook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157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1157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716" grpId="0"/>
      <p:bldP spid="115717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62" name="Picture 2" descr="8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2895600"/>
            <a:ext cx="8534400" cy="32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363" name="Rectangle 4"/>
          <p:cNvSpPr>
            <a:spLocks noChangeArrowheads="1"/>
          </p:cNvSpPr>
          <p:nvPr/>
        </p:nvSpPr>
        <p:spPr bwMode="auto">
          <a:xfrm>
            <a:off x="381000" y="838200"/>
            <a:ext cx="8458200" cy="173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l"/>
            <a:r>
              <a:rPr lang="en-US" altLang="zh-CN" sz="36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Can you think of other ways to become a successful learner? Discuss with your group and share your ideas with the class.</a:t>
            </a:r>
          </a:p>
        </p:txBody>
      </p:sp>
      <p:sp>
        <p:nvSpPr>
          <p:cNvPr id="143364" name="Rectangle 4"/>
          <p:cNvSpPr>
            <a:spLocks noChangeArrowheads="1"/>
          </p:cNvSpPr>
          <p:nvPr/>
        </p:nvSpPr>
        <p:spPr bwMode="auto">
          <a:xfrm>
            <a:off x="381000" y="3124200"/>
            <a:ext cx="8305800" cy="26530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lnSpc>
                <a:spcPct val="130000"/>
              </a:lnSpc>
            </a:pPr>
            <a:r>
              <a:rPr lang="en-US" altLang="zh-CN" sz="3200" b="1" dirty="0">
                <a:latin typeface="Times New Roman" panose="02020603050405020304" pitchFamily="18" charset="0"/>
              </a:rPr>
              <a:t>A: I think another way to become a successful   </a:t>
            </a:r>
          </a:p>
          <a:p>
            <a:pPr algn="l">
              <a:lnSpc>
                <a:spcPct val="130000"/>
              </a:lnSpc>
            </a:pPr>
            <a:r>
              <a:rPr lang="en-US" altLang="zh-CN" sz="3200" b="1" dirty="0">
                <a:latin typeface="Times New Roman" panose="02020603050405020304" pitchFamily="18" charset="0"/>
              </a:rPr>
              <a:t>      learner is by trying to think about the     </a:t>
            </a:r>
          </a:p>
          <a:p>
            <a:pPr algn="l">
              <a:lnSpc>
                <a:spcPct val="130000"/>
              </a:lnSpc>
            </a:pPr>
            <a:r>
              <a:rPr lang="en-US" altLang="zh-CN" sz="3200" b="1" dirty="0">
                <a:latin typeface="Times New Roman" panose="02020603050405020304" pitchFamily="18" charset="0"/>
              </a:rPr>
              <a:t>      same thing in different ways.</a:t>
            </a:r>
          </a:p>
          <a:p>
            <a:pPr algn="l">
              <a:lnSpc>
                <a:spcPct val="130000"/>
              </a:lnSpc>
            </a:pPr>
            <a:r>
              <a:rPr lang="en-US" altLang="zh-CN" sz="3200" b="1" dirty="0">
                <a:latin typeface="Times New Roman" panose="02020603050405020304" pitchFamily="18" charset="0"/>
              </a:rPr>
              <a:t>B:  I agree. I believe that </a:t>
            </a:r>
            <a:r>
              <a:rPr lang="en-US" altLang="zh-CN" sz="3200" b="1" dirty="0" smtClean="0">
                <a:latin typeface="Times New Roman" panose="02020603050405020304" pitchFamily="18" charset="0"/>
              </a:rPr>
              <a:t>... </a:t>
            </a:r>
            <a:endParaRPr lang="en-US" altLang="zh-CN" sz="3200" b="1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ChangeArrowheads="1"/>
          </p:cNvSpPr>
          <p:nvPr/>
        </p:nvSpPr>
        <p:spPr bwMode="auto">
          <a:xfrm>
            <a:off x="719138" y="4652963"/>
            <a:ext cx="8424862" cy="1355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l">
              <a:lnSpc>
                <a:spcPct val="115000"/>
              </a:lnSpc>
            </a:pPr>
            <a:r>
              <a:rPr lang="en-US" altLang="zh-CN" sz="3600" b="1" dirty="0">
                <a:latin typeface="Times New Roman" panose="02020603050405020304" pitchFamily="18" charset="0"/>
              </a:rPr>
              <a:t>3. They learn English _____________</a:t>
            </a:r>
          </a:p>
          <a:p>
            <a:pPr algn="l">
              <a:lnSpc>
                <a:spcPct val="115000"/>
              </a:lnSpc>
            </a:pPr>
            <a:r>
              <a:rPr lang="en-US" altLang="zh-CN" sz="3600" b="1" dirty="0">
                <a:latin typeface="Times New Roman" panose="02020603050405020304" pitchFamily="18" charset="0"/>
              </a:rPr>
              <a:t>    _________________.</a:t>
            </a:r>
          </a:p>
        </p:txBody>
      </p:sp>
      <p:grpSp>
        <p:nvGrpSpPr>
          <p:cNvPr id="116739" name="Group 3"/>
          <p:cNvGrpSpPr/>
          <p:nvPr/>
        </p:nvGrpSpPr>
        <p:grpSpPr bwMode="auto">
          <a:xfrm>
            <a:off x="539750" y="476250"/>
            <a:ext cx="8047038" cy="3889375"/>
            <a:chOff x="385" y="572"/>
            <a:chExt cx="5069" cy="2172"/>
          </a:xfrm>
        </p:grpSpPr>
        <p:pic>
          <p:nvPicPr>
            <p:cNvPr id="116740" name="Picture 4" descr="2007114153018428_2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385" y="572"/>
              <a:ext cx="5069" cy="21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6741" name="Picture 5" descr="TE003"/>
            <p:cNvPicPr>
              <a:picLocks noChangeAspect="1" noChangeArrowheads="1"/>
            </p:cNvPicPr>
            <p:nvPr/>
          </p:nvPicPr>
          <p:blipFill>
            <a:blip r:embed="rId3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612" y="572"/>
              <a:ext cx="2177" cy="1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16742" name="Rectangle 6"/>
          <p:cNvSpPr>
            <a:spLocks noChangeArrowheads="1"/>
          </p:cNvSpPr>
          <p:nvPr/>
        </p:nvSpPr>
        <p:spPr bwMode="auto">
          <a:xfrm>
            <a:off x="5003800" y="4724400"/>
            <a:ext cx="28892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 b="1" dirty="0">
                <a:solidFill>
                  <a:srgbClr val="F42414"/>
                </a:solidFill>
                <a:latin typeface="Times New Roman" panose="02020603050405020304" pitchFamily="18" charset="0"/>
              </a:rPr>
              <a:t> by asking the</a:t>
            </a:r>
          </a:p>
        </p:txBody>
      </p:sp>
      <p:sp>
        <p:nvSpPr>
          <p:cNvPr id="116743" name="Rectangle 7"/>
          <p:cNvSpPr>
            <a:spLocks noChangeArrowheads="1"/>
          </p:cNvSpPr>
          <p:nvPr/>
        </p:nvSpPr>
        <p:spPr bwMode="auto">
          <a:xfrm>
            <a:off x="1217613" y="5300663"/>
            <a:ext cx="32829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 b="1" dirty="0">
                <a:solidFill>
                  <a:srgbClr val="F42414"/>
                </a:solidFill>
                <a:latin typeface="Times New Roman" panose="02020603050405020304" pitchFamily="18" charset="0"/>
              </a:rPr>
              <a:t>teacher for help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167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1167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742" grpId="0"/>
      <p:bldP spid="11674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ChangeArrowheads="1"/>
          </p:cNvSpPr>
          <p:nvPr/>
        </p:nvSpPr>
        <p:spPr bwMode="auto">
          <a:xfrm>
            <a:off x="611188" y="4416425"/>
            <a:ext cx="8424862" cy="1520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l">
              <a:lnSpc>
                <a:spcPct val="130000"/>
              </a:lnSpc>
            </a:pPr>
            <a:r>
              <a:rPr lang="en-US" altLang="zh-CN" sz="3600" b="1" dirty="0">
                <a:latin typeface="Times New Roman" panose="02020603050405020304" pitchFamily="18" charset="0"/>
              </a:rPr>
              <a:t>4. She learns English ____________</a:t>
            </a:r>
          </a:p>
          <a:p>
            <a:pPr algn="l">
              <a:lnSpc>
                <a:spcPct val="130000"/>
              </a:lnSpc>
            </a:pPr>
            <a:r>
              <a:rPr lang="en-US" altLang="zh-CN" sz="3600" b="1" dirty="0">
                <a:latin typeface="Times New Roman" panose="02020603050405020304" pitchFamily="18" charset="0"/>
              </a:rPr>
              <a:t>    _____________. </a:t>
            </a:r>
          </a:p>
        </p:txBody>
      </p:sp>
      <p:grpSp>
        <p:nvGrpSpPr>
          <p:cNvPr id="117763" name="Group 3"/>
          <p:cNvGrpSpPr/>
          <p:nvPr/>
        </p:nvGrpSpPr>
        <p:grpSpPr bwMode="auto">
          <a:xfrm>
            <a:off x="2484438" y="404813"/>
            <a:ext cx="3810000" cy="3810000"/>
            <a:chOff x="1565" y="391"/>
            <a:chExt cx="2400" cy="2400"/>
          </a:xfrm>
        </p:grpSpPr>
        <p:pic>
          <p:nvPicPr>
            <p:cNvPr id="117764" name="Picture 4" descr="17649cadc8f1abdb6ba88442b0f4bb7e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E2C0B4"/>
                </a:clrFrom>
                <a:clrTo>
                  <a:srgbClr val="E2C0B4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565" y="391"/>
              <a:ext cx="2400" cy="2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17765" name="Text Box 5"/>
            <p:cNvSpPr txBox="1">
              <a:spLocks noChangeArrowheads="1"/>
            </p:cNvSpPr>
            <p:nvPr/>
          </p:nvSpPr>
          <p:spPr bwMode="auto">
            <a:xfrm>
              <a:off x="3107" y="1979"/>
              <a:ext cx="771" cy="28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algn="l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algn="l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algn="l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algn="l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algn="l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zh-CN" sz="2400" b="1">
                  <a:solidFill>
                    <a:srgbClr val="1111FF"/>
                  </a:solidFill>
                  <a:latin typeface="Arial Black" panose="020B0A04020102020204" pitchFamily="34" charset="0"/>
                </a:rPr>
                <a:t>music</a:t>
              </a:r>
            </a:p>
          </p:txBody>
        </p:sp>
      </p:grpSp>
      <p:sp>
        <p:nvSpPr>
          <p:cNvPr id="117766" name="Rectangle 6"/>
          <p:cNvSpPr>
            <a:spLocks noChangeArrowheads="1"/>
          </p:cNvSpPr>
          <p:nvPr/>
        </p:nvSpPr>
        <p:spPr bwMode="auto">
          <a:xfrm>
            <a:off x="4811713" y="4508500"/>
            <a:ext cx="24955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 b="1" dirty="0">
                <a:solidFill>
                  <a:srgbClr val="F42414"/>
                </a:solidFill>
                <a:latin typeface="Times New Roman" panose="02020603050405020304" pitchFamily="18" charset="0"/>
              </a:rPr>
              <a:t>by</a:t>
            </a:r>
            <a:r>
              <a:rPr lang="en-US" altLang="zh-CN" sz="3600" b="1" dirty="0">
                <a:solidFill>
                  <a:srgbClr val="1111FF"/>
                </a:solidFill>
                <a:latin typeface="Arial Black" panose="020B0A04020102020204" pitchFamily="34" charset="0"/>
              </a:rPr>
              <a:t> </a:t>
            </a:r>
            <a:r>
              <a:rPr lang="en-US" altLang="zh-CN" sz="3600" b="1" dirty="0">
                <a:solidFill>
                  <a:srgbClr val="F42414"/>
                </a:solidFill>
                <a:latin typeface="Times New Roman" panose="02020603050405020304" pitchFamily="18" charset="0"/>
              </a:rPr>
              <a:t>enjoying</a:t>
            </a:r>
          </a:p>
        </p:txBody>
      </p:sp>
      <p:sp>
        <p:nvSpPr>
          <p:cNvPr id="117767" name="Rectangle 7"/>
          <p:cNvSpPr>
            <a:spLocks noChangeArrowheads="1"/>
          </p:cNvSpPr>
          <p:nvPr/>
        </p:nvSpPr>
        <p:spPr bwMode="auto">
          <a:xfrm>
            <a:off x="1084263" y="5229225"/>
            <a:ext cx="28384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 b="1" dirty="0">
                <a:solidFill>
                  <a:srgbClr val="F42414"/>
                </a:solidFill>
                <a:latin typeface="Times New Roman" panose="02020603050405020304" pitchFamily="18" charset="0"/>
              </a:rPr>
              <a:t>English songs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177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1177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766" grpId="0"/>
      <p:bldP spid="11776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4"/>
          <p:cNvSpPr>
            <a:spLocks noChangeArrowheads="1"/>
          </p:cNvSpPr>
          <p:nvPr/>
        </p:nvSpPr>
        <p:spPr bwMode="auto">
          <a:xfrm>
            <a:off x="381000" y="534988"/>
            <a:ext cx="8305800" cy="2563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l">
              <a:lnSpc>
                <a:spcPct val="150000"/>
              </a:lnSpc>
            </a:pPr>
            <a:r>
              <a:rPr lang="en-US" altLang="zh-CN" sz="36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2a What good learning habits can you think of? Make a list and discuss them with your partner.</a:t>
            </a:r>
            <a:r>
              <a:rPr lang="en-US" altLang="zh-CN" sz="32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pic>
        <p:nvPicPr>
          <p:cNvPr id="118787" name="Picture 3" descr="2dd834d14bce14279a50275b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4221088"/>
            <a:ext cx="4343400" cy="208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8788" name="Picture 4" descr="米老鼠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27925" y="4876800"/>
            <a:ext cx="1616075" cy="172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4"/>
          <p:cNvSpPr>
            <a:spLocks noChangeArrowheads="1"/>
          </p:cNvSpPr>
          <p:nvPr/>
        </p:nvSpPr>
        <p:spPr bwMode="auto">
          <a:xfrm>
            <a:off x="457200" y="457200"/>
            <a:ext cx="8305800" cy="325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l">
              <a:lnSpc>
                <a:spcPct val="115000"/>
              </a:lnSpc>
            </a:pPr>
            <a:r>
              <a:rPr lang="en-US" altLang="zh-CN" sz="36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2b Read the passage quickly and check if any of the habits you listed in 2a are mentioned. Which four habits of successful learners can you find from the passage?</a:t>
            </a:r>
            <a:endParaRPr lang="en-US" altLang="zh-CN" sz="3200" b="1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9811" name="Rectangle 6"/>
          <p:cNvSpPr>
            <a:spLocks noChangeArrowheads="1"/>
          </p:cNvSpPr>
          <p:nvPr/>
        </p:nvSpPr>
        <p:spPr bwMode="auto">
          <a:xfrm>
            <a:off x="533400" y="3708400"/>
            <a:ext cx="7924800" cy="2287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lnSpc>
                <a:spcPct val="150000"/>
              </a:lnSpc>
            </a:pPr>
            <a:r>
              <a:rPr lang="en-US" altLang="zh-CN" sz="3200" b="1" dirty="0" smtClean="0">
                <a:latin typeface="Times New Roman" panose="02020603050405020304" pitchFamily="18" charset="0"/>
              </a:rPr>
              <a:t>           USING </a:t>
            </a:r>
            <a:r>
              <a:rPr lang="en-US" altLang="zh-CN" sz="3200" b="1" dirty="0">
                <a:latin typeface="Times New Roman" panose="02020603050405020304" pitchFamily="18" charset="0"/>
              </a:rPr>
              <a:t>DICTIONARIES</a:t>
            </a:r>
          </a:p>
          <a:p>
            <a:pPr algn="l">
              <a:lnSpc>
                <a:spcPct val="150000"/>
              </a:lnSpc>
            </a:pPr>
            <a:r>
              <a:rPr lang="en-US" altLang="zh-CN" sz="3200" b="1" dirty="0">
                <a:latin typeface="Times New Roman" panose="02020603050405020304" pitchFamily="18" charset="0"/>
              </a:rPr>
              <a:t>This can help you find the definition that matches the context of the word in the text.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ChangeArrowheads="1"/>
          </p:cNvSpPr>
          <p:nvPr/>
        </p:nvSpPr>
        <p:spPr bwMode="auto">
          <a:xfrm>
            <a:off x="304800" y="609600"/>
            <a:ext cx="85090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D9FBA3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 sz="3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How Can You Become a Successful Learner?</a:t>
            </a:r>
            <a:endParaRPr lang="en-US" altLang="zh-CN" sz="3400" b="1" dirty="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120835" name="Rectangle 3"/>
          <p:cNvSpPr>
            <a:spLocks noChangeArrowheads="1"/>
          </p:cNvSpPr>
          <p:nvPr/>
        </p:nvSpPr>
        <p:spPr bwMode="auto">
          <a:xfrm>
            <a:off x="304800" y="1447799"/>
            <a:ext cx="8659688" cy="4989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l">
              <a:lnSpc>
                <a:spcPct val="110000"/>
              </a:lnSpc>
            </a:pPr>
            <a:r>
              <a:rPr lang="en-US" altLang="en-US" sz="3200" b="1" u="sng" dirty="0">
                <a:solidFill>
                  <a:srgbClr val="FF0000"/>
                </a:solidFill>
                <a:latin typeface="Times New Roman" panose="02020603050405020304" pitchFamily="18" charset="0"/>
              </a:rPr>
              <a:t>Everyone is born with the ability to learn.</a:t>
            </a:r>
            <a:r>
              <a:rPr lang="en-US" altLang="en-US" sz="3200" b="1" dirty="0">
                <a:latin typeface="Times New Roman" panose="02020603050405020304" pitchFamily="18" charset="0"/>
              </a:rPr>
              <a:t> </a:t>
            </a:r>
          </a:p>
          <a:p>
            <a:pPr algn="l">
              <a:lnSpc>
                <a:spcPct val="110000"/>
              </a:lnSpc>
            </a:pPr>
            <a:r>
              <a:rPr lang="en-US" altLang="en-US" sz="3200" b="1" u="sng" dirty="0">
                <a:solidFill>
                  <a:srgbClr val="FF0000"/>
                </a:solidFill>
                <a:latin typeface="Times New Roman" panose="02020603050405020304" pitchFamily="18" charset="0"/>
              </a:rPr>
              <a:t>But whether or not you can do this well depends on your learning habits.</a:t>
            </a:r>
            <a:r>
              <a:rPr lang="en-US" altLang="en-US" sz="3200" b="1" dirty="0">
                <a:latin typeface="Times New Roman" panose="02020603050405020304" pitchFamily="18" charset="0"/>
              </a:rPr>
              <a:t> Research </a:t>
            </a:r>
          </a:p>
          <a:p>
            <a:pPr algn="l">
              <a:lnSpc>
                <a:spcPct val="110000"/>
              </a:lnSpc>
            </a:pPr>
            <a:r>
              <a:rPr lang="en-US" altLang="en-US" sz="3200" b="1" dirty="0">
                <a:latin typeface="Times New Roman" panose="02020603050405020304" pitchFamily="18" charset="0"/>
              </a:rPr>
              <a:t>shows that successful learners have some good habits in common.</a:t>
            </a:r>
            <a:endParaRPr lang="en-US" altLang="zh-CN" sz="3200" b="1" dirty="0">
              <a:latin typeface="Times New Roman" panose="02020603050405020304" pitchFamily="18" charset="0"/>
            </a:endParaRPr>
          </a:p>
          <a:p>
            <a:pPr algn="l">
              <a:lnSpc>
                <a:spcPct val="110000"/>
              </a:lnSpc>
            </a:pPr>
            <a:endParaRPr lang="en-US" altLang="zh-CN" sz="3200" b="1" dirty="0">
              <a:latin typeface="Times New Roman" panose="02020603050405020304" pitchFamily="18" charset="0"/>
            </a:endParaRPr>
          </a:p>
          <a:p>
            <a:pPr algn="l">
              <a:lnSpc>
                <a:spcPct val="110000"/>
              </a:lnSpc>
            </a:pPr>
            <a:r>
              <a:rPr lang="en-US" altLang="en-US" sz="3600" b="1" u="sng" dirty="0">
                <a:solidFill>
                  <a:srgbClr val="CC00FF"/>
                </a:solidFill>
                <a:latin typeface="Times New Roman" panose="02020603050405020304" pitchFamily="18" charset="0"/>
              </a:rPr>
              <a:t>Creating an interest in what they learn</a:t>
            </a:r>
          </a:p>
          <a:p>
            <a:pPr algn="l">
              <a:lnSpc>
                <a:spcPct val="110000"/>
              </a:lnSpc>
            </a:pPr>
            <a:r>
              <a:rPr lang="en-US" altLang="en-US" sz="3200" b="1" u="sng" dirty="0">
                <a:solidFill>
                  <a:srgbClr val="FF0000"/>
                </a:solidFill>
                <a:latin typeface="Times New Roman" panose="02020603050405020304" pitchFamily="18" charset="0"/>
              </a:rPr>
              <a:t>Studies show that if you are interested in something, your brain is more active and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ChangeArrowheads="1"/>
          </p:cNvSpPr>
          <p:nvPr/>
        </p:nvSpPr>
        <p:spPr bwMode="auto">
          <a:xfrm>
            <a:off x="381000" y="609600"/>
            <a:ext cx="8229600" cy="578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lnSpc>
                <a:spcPct val="105000"/>
              </a:lnSpc>
            </a:pPr>
            <a:r>
              <a:rPr lang="en-US" altLang="en-US" sz="3200" b="1" u="sng" dirty="0">
                <a:solidFill>
                  <a:srgbClr val="FF0000"/>
                </a:solidFill>
                <a:latin typeface="Times New Roman" panose="02020603050405020304" pitchFamily="18" charset="0"/>
              </a:rPr>
              <a:t>it is also easier for you to pay attention to it for a long time. Good learners </a:t>
            </a:r>
            <a:r>
              <a:rPr lang="en-US" altLang="zh-CN" sz="3200" b="1" u="sng" dirty="0">
                <a:solidFill>
                  <a:srgbClr val="FF0000"/>
                </a:solidFill>
                <a:latin typeface="Times New Roman" panose="02020603050405020304" pitchFamily="18" charset="0"/>
              </a:rPr>
              <a:t>often </a:t>
            </a:r>
            <a:r>
              <a:rPr lang="en-US" altLang="en-US" sz="3200" b="1" u="sng" dirty="0">
                <a:solidFill>
                  <a:srgbClr val="FF0000"/>
                </a:solidFill>
                <a:latin typeface="Times New Roman" panose="02020603050405020304" pitchFamily="18" charset="0"/>
              </a:rPr>
              <a:t>connect what they need to learn with something </a:t>
            </a:r>
            <a:r>
              <a:rPr lang="en-US" altLang="zh-CN" sz="3200" b="1" u="sng" dirty="0">
                <a:solidFill>
                  <a:srgbClr val="FF0000"/>
                </a:solidFill>
                <a:latin typeface="Times New Roman" panose="02020603050405020304" pitchFamily="18" charset="0"/>
              </a:rPr>
              <a:t>interesting</a:t>
            </a:r>
            <a:r>
              <a:rPr lang="en-US" altLang="en-US" sz="3200" b="1" u="sng" dirty="0">
                <a:solidFill>
                  <a:srgbClr val="FF0000"/>
                </a:solidFill>
                <a:latin typeface="Times New Roman" panose="02020603050405020304" pitchFamily="18" charset="0"/>
              </a:rPr>
              <a:t>.</a:t>
            </a:r>
            <a:r>
              <a:rPr lang="en-US" altLang="en-US" sz="3200" b="1" dirty="0">
                <a:latin typeface="Times New Roman" panose="02020603050405020304" pitchFamily="18" charset="0"/>
              </a:rPr>
              <a:t> For example, if they need to learn English and they like music or sports, they can listen to English songs or watch sports programs in English. </a:t>
            </a:r>
            <a:r>
              <a:rPr lang="en-US" altLang="zh-CN" sz="3200" b="1" dirty="0">
                <a:latin typeface="Times New Roman" panose="02020603050405020304" pitchFamily="18" charset="0"/>
              </a:rPr>
              <a:t>This</a:t>
            </a:r>
            <a:r>
              <a:rPr lang="en-US" altLang="en-US" sz="3200" b="1" dirty="0">
                <a:latin typeface="Times New Roman" panose="02020603050405020304" pitchFamily="18" charset="0"/>
              </a:rPr>
              <a:t> way they will not get bored. </a:t>
            </a:r>
            <a:endParaRPr lang="en-US" altLang="zh-CN" sz="3200" b="1" dirty="0">
              <a:latin typeface="Times New Roman" panose="02020603050405020304" pitchFamily="18" charset="0"/>
            </a:endParaRPr>
          </a:p>
          <a:p>
            <a:pPr algn="l">
              <a:lnSpc>
                <a:spcPct val="105000"/>
              </a:lnSpc>
            </a:pPr>
            <a:endParaRPr lang="en-US" altLang="zh-CN" sz="3200" b="1" dirty="0">
              <a:latin typeface="Times New Roman" panose="02020603050405020304" pitchFamily="18" charset="0"/>
            </a:endParaRPr>
          </a:p>
          <a:p>
            <a:pPr algn="l">
              <a:lnSpc>
                <a:spcPct val="105000"/>
              </a:lnSpc>
            </a:pPr>
            <a:r>
              <a:rPr lang="en-US" altLang="en-US" sz="3600" b="1" dirty="0">
                <a:solidFill>
                  <a:srgbClr val="CC00FF"/>
                </a:solidFill>
                <a:latin typeface="Times New Roman" panose="02020603050405020304" pitchFamily="18" charset="0"/>
              </a:rPr>
              <a:t>Practicing and learning from mistakes</a:t>
            </a:r>
          </a:p>
          <a:p>
            <a:pPr algn="l">
              <a:lnSpc>
                <a:spcPct val="105000"/>
              </a:lnSpc>
            </a:pPr>
            <a:r>
              <a:rPr lang="en-US" altLang="en-US" sz="3200" b="1" u="sng" dirty="0">
                <a:solidFill>
                  <a:srgbClr val="FF0000"/>
                </a:solidFill>
                <a:latin typeface="Times New Roman" panose="02020603050405020304" pitchFamily="18" charset="0"/>
              </a:rPr>
              <a:t>Good learners think about what they are good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1764</Words>
  <Application>Microsoft Office PowerPoint</Application>
  <PresentationFormat>全屏显示(4:3)</PresentationFormat>
  <Paragraphs>149</Paragraphs>
  <Slides>30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30</vt:i4>
      </vt:variant>
    </vt:vector>
  </HeadingPairs>
  <TitlesOfParts>
    <vt:vector size="38" baseType="lpstr">
      <vt:lpstr>楷体_GB2312</vt:lpstr>
      <vt:lpstr>宋体</vt:lpstr>
      <vt:lpstr>微软雅黑</vt:lpstr>
      <vt:lpstr>Arial</vt:lpstr>
      <vt:lpstr>Arial Black</vt:lpstr>
      <vt:lpstr>Calibri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2017-10-23T01:33:00Z</dcterms:created>
  <dcterms:modified xsi:type="dcterms:W3CDTF">2023-01-16T14:50:39Z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9F93CDFF5D1448D2A316D04AB9DBC167</vt:lpwstr>
  </property>
  <property fmtid="{D5CDD505-2E9C-101B-9397-08002B2CF9AE}" pid="3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