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8" r:id="rId2"/>
    <p:sldId id="269" r:id="rId3"/>
    <p:sldId id="276" r:id="rId4"/>
    <p:sldId id="272" r:id="rId5"/>
    <p:sldId id="292" r:id="rId6"/>
    <p:sldId id="271" r:id="rId7"/>
    <p:sldId id="278" r:id="rId8"/>
    <p:sldId id="279" r:id="rId9"/>
    <p:sldId id="287" r:id="rId10"/>
    <p:sldId id="288" r:id="rId11"/>
    <p:sldId id="290" r:id="rId12"/>
    <p:sldId id="289" r:id="rId13"/>
    <p:sldId id="293" r:id="rId14"/>
    <p:sldId id="291" r:id="rId15"/>
    <p:sldId id="294" r:id="rId16"/>
    <p:sldId id="295" r:id="rId17"/>
    <p:sldId id="297" r:id="rId18"/>
    <p:sldId id="299" r:id="rId19"/>
    <p:sldId id="298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497" autoAdjust="0"/>
  </p:normalViewPr>
  <p:slideViewPr>
    <p:cSldViewPr snapToGrid="0">
      <p:cViewPr>
        <p:scale>
          <a:sx n="100" d="100"/>
          <a:sy n="100" d="100"/>
        </p:scale>
        <p:origin x="-27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3860800"/>
            <a:ext cx="7772400" cy="9667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4941888"/>
            <a:ext cx="6400800" cy="7191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437671"/>
            <a:ext cx="9144000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487502" y="555666"/>
            <a:ext cx="568354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6  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Movies and Theatre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35608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05741" y="1712367"/>
            <a:ext cx="8663939" cy="11348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find out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为动词短语，意为“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，通常指经过努力发现事情的真相。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107349" y="1714138"/>
            <a:ext cx="2770559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弄清； 查明； 找出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262891" y="3381817"/>
            <a:ext cx="8663939" cy="1688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相关短语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出版；露出，出现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out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分发；放出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out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解决；算出　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 out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分发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out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熄灭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4081" y="2185299"/>
            <a:ext cx="8662749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河北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to do some research to _____ the answer.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    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 out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out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6620506" y="2185299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66861" y="4082493"/>
            <a:ext cx="8365637" cy="14189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考查动词短语。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find out 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意为“弄清； 查明”；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look out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意为“小心”；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hand out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意为“分发； 拿出”；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take out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意为“拿出； 取出”。句意：我们需要做一些调查找出答案。故选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0050" y="2723390"/>
            <a:ext cx="874395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为动词，意为“更喜欢”，相当于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的过去式和过去分词均为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，现在分词是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15542" y="1970604"/>
            <a:ext cx="806663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prefer science fiction.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我更喜欢科幻电影。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6824488" y="2723390"/>
            <a:ext cx="17576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like…better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4601461" y="3369719"/>
            <a:ext cx="147193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7703330" y="3285206"/>
            <a:ext cx="17402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00050" y="1283292"/>
            <a:ext cx="874395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的用法如下：</a:t>
            </a:r>
          </a:p>
        </p:txBody>
      </p:sp>
      <p:sp>
        <p:nvSpPr>
          <p:cNvPr id="6" name="椭圆 5"/>
          <p:cNvSpPr/>
          <p:nvPr/>
        </p:nvSpPr>
        <p:spPr>
          <a:xfrm>
            <a:off x="605790" y="3627120"/>
            <a:ext cx="1303020" cy="10058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endParaRPr lang="zh-CN" alt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接箭头连接符 7"/>
          <p:cNvCxnSpPr>
            <a:stCxn id="6" idx="6"/>
            <a:endCxn id="16" idx="1"/>
          </p:cNvCxnSpPr>
          <p:nvPr/>
        </p:nvCxnSpPr>
        <p:spPr>
          <a:xfrm flipV="1">
            <a:off x="1908810" y="2598420"/>
            <a:ext cx="582930" cy="1531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endCxn id="17" idx="1"/>
          </p:cNvCxnSpPr>
          <p:nvPr/>
        </p:nvCxnSpPr>
        <p:spPr>
          <a:xfrm flipV="1">
            <a:off x="1943100" y="3733800"/>
            <a:ext cx="605790" cy="396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6" idx="6"/>
            <a:endCxn id="18" idx="1"/>
          </p:cNvCxnSpPr>
          <p:nvPr/>
        </p:nvCxnSpPr>
        <p:spPr>
          <a:xfrm>
            <a:off x="1908810" y="4130040"/>
            <a:ext cx="594360" cy="769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6" idx="6"/>
            <a:endCxn id="19" idx="1"/>
          </p:cNvCxnSpPr>
          <p:nvPr/>
        </p:nvCxnSpPr>
        <p:spPr>
          <a:xfrm>
            <a:off x="1908810" y="4130040"/>
            <a:ext cx="5715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2491740" y="2286000"/>
            <a:ext cx="5337810" cy="6248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zh-CN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比起某物更喜欢某物</a:t>
            </a:r>
            <a:endParaRPr lang="zh-CN" alt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2548890" y="3108960"/>
            <a:ext cx="3909060" cy="12496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doing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doing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比起做某事，更喜欢做某事</a:t>
            </a:r>
            <a:endParaRPr lang="zh-CN" alt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2503170" y="4587240"/>
            <a:ext cx="4069080" cy="6248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to do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更喜欢做某事</a:t>
            </a:r>
            <a:endParaRPr lang="zh-CN" alt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2480310" y="5394960"/>
            <a:ext cx="4469130" cy="11277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to do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rather than do </a:t>
            </a:r>
            <a:r>
              <a:rPr lang="en-US" altLang="zh-CN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宁愿做某事，也不愿做某事</a:t>
            </a:r>
            <a:endParaRPr lang="zh-CN" alt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6962" y="1702934"/>
            <a:ext cx="8066630" cy="39048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达州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prefer ________ basketball with me?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—No, I'd rather________ at home and watch TV.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play; stay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play; to stay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play; to stay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play; stay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020307" y="169555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95552" y="2346174"/>
            <a:ext cx="8066630" cy="26001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(2)2017•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孝感  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students like reading books better than playing computer games.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students________ reading books________ playing computer games.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084604" y="3646274"/>
            <a:ext cx="99822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6747586" y="3661514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0050" y="3119848"/>
            <a:ext cx="8743950" cy="27968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意为“使成为；使处于某种状态”，通常用于“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＋宾语＋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结构，宾语补足语通常由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词、名词或介词短语充当。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you so happy?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什么使你这么高兴？</a:t>
            </a:r>
          </a:p>
        </p:txBody>
      </p:sp>
      <p:sp>
        <p:nvSpPr>
          <p:cNvPr id="3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15542" y="1650563"/>
            <a:ext cx="8066630" cy="13086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Comedies make people laugh and feel happy.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喜剧让人大笑并感到快乐。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708788" y="3669393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宾语补足语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545686" y="422715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82676" y="1923867"/>
            <a:ext cx="8066630" cy="1688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books can make us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sadly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happily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694676" y="1981201"/>
            <a:ext cx="386084" cy="4655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27633" y="3804489"/>
            <a:ext cx="783167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make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＋宾语＋宾语补足语”为固定结构。宾语补足语一般由形容词、名词或介词短语充当。句意：读书可以使我们快乐。故选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0050" y="3345624"/>
            <a:ext cx="8743950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，表示状态，可以和表示一段时间的单词或短语连用。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 got to the movie theatre, the movie has been on for five minutes.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当我到达电影院的时候，电影已经开始五分钟了。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15542" y="1479747"/>
            <a:ext cx="8066630" cy="13086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hear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Kung Fu Dinosaur III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on.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我听说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功夫恐龙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III》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正在放映。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305806" y="3276601"/>
            <a:ext cx="190627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放映； 上演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6941" y="2232698"/>
            <a:ext cx="8548449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巴中改编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film began a few minutes ago.(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film has ________ ________ for a few minutes. 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688587" y="3341473"/>
            <a:ext cx="87716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945887" y="3326234"/>
            <a:ext cx="58702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3837" y="2010532"/>
          <a:ext cx="7727650" cy="4415727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行动；活动；作用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________→(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v.)________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2．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法国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________→(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法语；法国的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．几个人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事物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；两个人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事物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 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prefer 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5．effect 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6．comedy________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7．fiction 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8．popcorn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6617970" y="2011681"/>
            <a:ext cx="694893" cy="4695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708988" y="2006339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867973" y="2609387"/>
            <a:ext cx="11063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9"/>
          <p:cNvSpPr>
            <a:spLocks noChangeArrowheads="1"/>
          </p:cNvSpPr>
          <p:nvPr/>
        </p:nvSpPr>
        <p:spPr bwMode="auto">
          <a:xfrm>
            <a:off x="6270728" y="2623424"/>
            <a:ext cx="11184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925990" y="3183570"/>
            <a:ext cx="1039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39"/>
          <p:cNvSpPr>
            <a:spLocks noChangeArrowheads="1"/>
          </p:cNvSpPr>
          <p:nvPr/>
        </p:nvSpPr>
        <p:spPr bwMode="auto">
          <a:xfrm>
            <a:off x="3199150" y="3780641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更喜欢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9"/>
          <p:cNvSpPr>
            <a:spLocks noChangeArrowheads="1"/>
          </p:cNvSpPr>
          <p:nvPr/>
        </p:nvSpPr>
        <p:spPr bwMode="auto">
          <a:xfrm>
            <a:off x="2799100" y="4344521"/>
            <a:ext cx="1808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影响； 效果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39"/>
          <p:cNvSpPr>
            <a:spLocks noChangeArrowheads="1"/>
          </p:cNvSpPr>
          <p:nvPr/>
        </p:nvSpPr>
        <p:spPr bwMode="auto">
          <a:xfrm>
            <a:off x="3336310" y="478849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喜剧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39"/>
          <p:cNvSpPr>
            <a:spLocks noChangeArrowheads="1"/>
          </p:cNvSpPr>
          <p:nvPr/>
        </p:nvSpPr>
        <p:spPr bwMode="auto">
          <a:xfrm>
            <a:off x="3096280" y="5367617"/>
            <a:ext cx="28135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小说； 虚构； 编造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39"/>
          <p:cNvSpPr>
            <a:spLocks noChangeArrowheads="1"/>
          </p:cNvSpPr>
          <p:nvPr/>
        </p:nvSpPr>
        <p:spPr bwMode="auto">
          <a:xfrm>
            <a:off x="3393460" y="5961977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爆米花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583837" y="1381772"/>
          <a:ext cx="7727650" cy="4949127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弄清；查明；找出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 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的历史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．几个；一双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．动作影片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  be on 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have…effect on________________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made in…________________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science fiction________________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979994" y="1998841"/>
            <a:ext cx="22525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of…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073914" y="1317603"/>
            <a:ext cx="12282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81864" y="2668831"/>
            <a:ext cx="16193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couple</a:t>
            </a:r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3877021" y="3366578"/>
            <a:ext cx="18582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sz="2400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3348853" y="3915088"/>
            <a:ext cx="1808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放映； 上演</a:t>
            </a:r>
          </a:p>
        </p:txBody>
      </p:sp>
      <p:sp>
        <p:nvSpPr>
          <p:cNvPr id="17" name="矩形 27"/>
          <p:cNvSpPr>
            <a:spLocks noChangeArrowheads="1"/>
          </p:cNvSpPr>
          <p:nvPr/>
        </p:nvSpPr>
        <p:spPr bwMode="auto">
          <a:xfrm>
            <a:off x="4352475" y="4595884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有影响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103403" y="5152839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制造</a:t>
            </a:r>
          </a:p>
        </p:txBody>
      </p:sp>
      <p:sp>
        <p:nvSpPr>
          <p:cNvPr id="19" name="矩形 27"/>
          <p:cNvSpPr>
            <a:spLocks noChangeArrowheads="1"/>
          </p:cNvSpPr>
          <p:nvPr/>
        </p:nvSpPr>
        <p:spPr bwMode="auto">
          <a:xfrm>
            <a:off x="4190578" y="5826586"/>
            <a:ext cx="24272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科幻； 科幻小说</a:t>
            </a:r>
          </a:p>
        </p:txBody>
      </p:sp>
      <p:sp>
        <p:nvSpPr>
          <p:cNvPr id="14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383346" y="1430306"/>
          <a:ext cx="8318527" cy="4480560"/>
        </p:xfrm>
        <a:graphic>
          <a:graphicData uri="http://schemas.openxmlformats.org/drawingml/2006/table">
            <a:tbl>
              <a:tblPr/>
              <a:tblGrid>
                <a:gridCol w="67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4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很难相信电影仅有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多年的历史。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________ ________ believe movies are just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________ ________ ________.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．但是像因特网或其他类似的科技一样，电影已经对我们产生了如此大的影响。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But like the Internet or other similar technologies,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movies________ ________ ________ ________ ________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________ us.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1460427" y="1936419"/>
            <a:ext cx="6095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2645942" y="1917765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3744470" y="2628197"/>
            <a:ext cx="9621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3936106" y="1945463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1389890" y="2643437"/>
            <a:ext cx="7649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2681480" y="2643437"/>
            <a:ext cx="7232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4978910" y="2643437"/>
            <a:ext cx="6719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2441450" y="4668037"/>
            <a:ext cx="8771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3698750" y="4668037"/>
            <a:ext cx="6815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36"/>
          <p:cNvSpPr>
            <a:spLocks noChangeArrowheads="1"/>
          </p:cNvSpPr>
          <p:nvPr/>
        </p:nvSpPr>
        <p:spPr bwMode="auto">
          <a:xfrm>
            <a:off x="6293359" y="4668037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36"/>
          <p:cNvSpPr>
            <a:spLocks noChangeArrowheads="1"/>
          </p:cNvSpPr>
          <p:nvPr/>
        </p:nvSpPr>
        <p:spPr bwMode="auto">
          <a:xfrm>
            <a:off x="7413500" y="4652797"/>
            <a:ext cx="5950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6"/>
          <p:cNvSpPr>
            <a:spLocks noChangeArrowheads="1"/>
          </p:cNvSpPr>
          <p:nvPr/>
        </p:nvSpPr>
        <p:spPr bwMode="auto">
          <a:xfrm>
            <a:off x="4990340" y="4683277"/>
            <a:ext cx="7841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36"/>
          <p:cNvSpPr>
            <a:spLocks noChangeArrowheads="1"/>
          </p:cNvSpPr>
          <p:nvPr/>
        </p:nvSpPr>
        <p:spPr bwMode="auto">
          <a:xfrm>
            <a:off x="1378460" y="5338597"/>
            <a:ext cx="9012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36"/>
          <p:cNvSpPr>
            <a:spLocks noChangeArrowheads="1"/>
          </p:cNvSpPr>
          <p:nvPr/>
        </p:nvSpPr>
        <p:spPr bwMode="auto">
          <a:xfrm>
            <a:off x="2692910" y="5346921"/>
            <a:ext cx="7118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383346" y="1446554"/>
          <a:ext cx="8760654" cy="4370832"/>
        </p:xfrm>
        <a:graphic>
          <a:graphicData uri="http://schemas.openxmlformats.org/drawingml/2006/table">
            <a:tbl>
              <a:tblPr/>
              <a:tblGrid>
                <a:gridCol w="71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0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成千上万的人可以参与制作电影。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________ people can ________ ________ ________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making a movie.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．而且有些电影，像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《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泰坦尼克号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》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，可能耗时数年来制作，而且花费很多钱。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 some movies, like Titanic, can ________ ________ to make and________ a lot of money.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．喜剧使人大笑并感到开心。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Comedies ________ people ________ and ________ happy.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1106096" y="1875459"/>
            <a:ext cx="16973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Thousands 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2668801" y="1887285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36"/>
          <p:cNvSpPr>
            <a:spLocks noChangeArrowheads="1"/>
          </p:cNvSpPr>
          <p:nvPr/>
        </p:nvSpPr>
        <p:spPr bwMode="auto">
          <a:xfrm>
            <a:off x="6156200" y="1911917"/>
            <a:ext cx="13724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5273416" y="1884503"/>
            <a:ext cx="4924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7802119" y="1866196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5561840" y="3671237"/>
            <a:ext cx="9460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6"/>
          <p:cNvSpPr>
            <a:spLocks noChangeArrowheads="1"/>
          </p:cNvSpPr>
          <p:nvPr/>
        </p:nvSpPr>
        <p:spPr bwMode="auto">
          <a:xfrm>
            <a:off x="6887720" y="3640757"/>
            <a:ext cx="9621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36"/>
          <p:cNvSpPr>
            <a:spLocks noChangeArrowheads="1"/>
          </p:cNvSpPr>
          <p:nvPr/>
        </p:nvSpPr>
        <p:spPr bwMode="auto">
          <a:xfrm>
            <a:off x="2612900" y="4265597"/>
            <a:ext cx="7745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2635760" y="5203117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36"/>
          <p:cNvSpPr>
            <a:spLocks noChangeArrowheads="1"/>
          </p:cNvSpPr>
          <p:nvPr/>
        </p:nvSpPr>
        <p:spPr bwMode="auto">
          <a:xfrm>
            <a:off x="4727450" y="5203117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laugh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36"/>
          <p:cNvSpPr>
            <a:spLocks noChangeArrowheads="1"/>
          </p:cNvSpPr>
          <p:nvPr/>
        </p:nvSpPr>
        <p:spPr bwMode="auto">
          <a:xfrm>
            <a:off x="6521960" y="5172637"/>
            <a:ext cx="6447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4" grpId="0"/>
      <p:bldP spid="25" grpId="0" autoUpdateAnimBg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4775" y="25405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行动；活动；作用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4" y="3328100"/>
            <a:ext cx="8403262" cy="19549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 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movies.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我喜欢动作影片。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Scientists are studying the 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sunlight on the skin.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科学家们正在研究阳光对皮肤的作用。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509044" y="1617426"/>
            <a:ext cx="8297969" cy="1688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词，意为“行动；活动；作用”。常用搭配：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inaction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在活动中；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action 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movies 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40464" y="3597075"/>
            <a:ext cx="8189186" cy="22428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的动词形式，意为“行动；扮演”；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actor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意为“男演员”；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actress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意为“女演员”。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是形容词，意为“积极的”；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是名词，意为“活动”。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 Li is a famous actress.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孙俪是一位著名的女演员。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825746" y="1634594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6073395" y="2231023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采取行动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2496709" y="2760121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动作影片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343730"/>
            <a:ext cx="806663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汤姆认为动作影片有趣。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thinks ________ ________ are interesting.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908937" y="3069337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074797" y="3099817"/>
            <a:ext cx="109036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86444" y="1648602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1419" y="178322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0792" y="2446638"/>
            <a:ext cx="8431860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just found out the very first movies were made in France and  Germany.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我刚刚查明最初的电影是在法国和德国制作的。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277641" y="133725"/>
            <a:ext cx="579575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Moving Pictures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人与人的关系纽带PPT模板 14">
      <a:dk1>
        <a:srgbClr val="4D4D4D"/>
      </a:dk1>
      <a:lt1>
        <a:srgbClr val="FFFFFF"/>
      </a:lt1>
      <a:dk2>
        <a:srgbClr val="000000"/>
      </a:dk2>
      <a:lt2>
        <a:srgbClr val="C25800"/>
      </a:lt2>
      <a:accent1>
        <a:srgbClr val="F2BC04"/>
      </a:accent1>
      <a:accent2>
        <a:srgbClr val="FE0000"/>
      </a:accent2>
      <a:accent3>
        <a:srgbClr val="FFFFFF"/>
      </a:accent3>
      <a:accent4>
        <a:srgbClr val="404040"/>
      </a:accent4>
      <a:accent5>
        <a:srgbClr val="F7DAAA"/>
      </a:accent5>
      <a:accent6>
        <a:srgbClr val="E60000"/>
      </a:accent6>
      <a:hlink>
        <a:srgbClr val="777777"/>
      </a:hlink>
      <a:folHlink>
        <a:srgbClr val="C0C0C0"/>
      </a:folHlink>
    </a:clrScheme>
    <a:fontScheme name="人与人的关系纽带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人与人的关系纽带PPT模板 1">
        <a:dk1>
          <a:srgbClr val="4D4D4D"/>
        </a:dk1>
        <a:lt1>
          <a:srgbClr val="FFFFFF"/>
        </a:lt1>
        <a:dk2>
          <a:srgbClr val="000000"/>
        </a:dk2>
        <a:lt2>
          <a:srgbClr val="CC4E00"/>
        </a:lt2>
        <a:accent1>
          <a:srgbClr val="FF9933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7300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2">
        <a:dk1>
          <a:srgbClr val="4D4D4D"/>
        </a:dk1>
        <a:lt1>
          <a:srgbClr val="FFFFFF"/>
        </a:lt1>
        <a:dk2>
          <a:srgbClr val="000000"/>
        </a:dk2>
        <a:lt2>
          <a:srgbClr val="CFDDF1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3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CA4814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E1B1AA"/>
        </a:accent5>
        <a:accent6>
          <a:srgbClr val="E79B1D"/>
        </a:accent6>
        <a:hlink>
          <a:srgbClr val="BD966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4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F9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5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D061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6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E26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7">
        <a:dk1>
          <a:srgbClr val="4D4D4D"/>
        </a:dk1>
        <a:lt1>
          <a:srgbClr val="FFFFFF"/>
        </a:lt1>
        <a:dk2>
          <a:srgbClr val="000000"/>
        </a:dk2>
        <a:lt2>
          <a:srgbClr val="CD2B00"/>
        </a:lt2>
        <a:accent1>
          <a:srgbClr val="F98305"/>
        </a:accent1>
        <a:accent2>
          <a:srgbClr val="FAA407"/>
        </a:accent2>
        <a:accent3>
          <a:srgbClr val="FFFFFF"/>
        </a:accent3>
        <a:accent4>
          <a:srgbClr val="404040"/>
        </a:accent4>
        <a:accent5>
          <a:srgbClr val="FBC1AA"/>
        </a:accent5>
        <a:accent6>
          <a:srgbClr val="E39406"/>
        </a:accent6>
        <a:hlink>
          <a:srgbClr val="F56B0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8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E2AE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9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F9D32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0">
        <a:dk1>
          <a:srgbClr val="4D4D4D"/>
        </a:dk1>
        <a:lt1>
          <a:srgbClr val="FFFFFF"/>
        </a:lt1>
        <a:dk2>
          <a:srgbClr val="000000"/>
        </a:dk2>
        <a:lt2>
          <a:srgbClr val="C55500"/>
        </a:lt2>
        <a:accent1>
          <a:srgbClr val="E08100"/>
        </a:accent1>
        <a:accent2>
          <a:srgbClr val="FBD811"/>
        </a:accent2>
        <a:accent3>
          <a:srgbClr val="FFFFFF"/>
        </a:accent3>
        <a:accent4>
          <a:srgbClr val="404040"/>
        </a:accent4>
        <a:accent5>
          <a:srgbClr val="EDC1AA"/>
        </a:accent5>
        <a:accent6>
          <a:srgbClr val="E3C40E"/>
        </a:accent6>
        <a:hlink>
          <a:srgbClr val="D5A64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1">
        <a:dk1>
          <a:srgbClr val="4D4D4D"/>
        </a:dk1>
        <a:lt1>
          <a:srgbClr val="FFFFFF"/>
        </a:lt1>
        <a:dk2>
          <a:srgbClr val="000000"/>
        </a:dk2>
        <a:lt2>
          <a:srgbClr val="C22F00"/>
        </a:lt2>
        <a:accent1>
          <a:srgbClr val="E16F00"/>
        </a:accent1>
        <a:accent2>
          <a:srgbClr val="FE9E04"/>
        </a:accent2>
        <a:accent3>
          <a:srgbClr val="FFFFFF"/>
        </a:accent3>
        <a:accent4>
          <a:srgbClr val="404040"/>
        </a:accent4>
        <a:accent5>
          <a:srgbClr val="EEBBAA"/>
        </a:accent5>
        <a:accent6>
          <a:srgbClr val="E68F03"/>
        </a:accent6>
        <a:hlink>
          <a:srgbClr val="EE4A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2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3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4">
        <a:dk1>
          <a:srgbClr val="4D4D4D"/>
        </a:dk1>
        <a:lt1>
          <a:srgbClr val="FFFFFF"/>
        </a:lt1>
        <a:dk2>
          <a:srgbClr val="000000"/>
        </a:dk2>
        <a:lt2>
          <a:srgbClr val="C25800"/>
        </a:lt2>
        <a:accent1>
          <a:srgbClr val="F2BC04"/>
        </a:accent1>
        <a:accent2>
          <a:srgbClr val="FE0000"/>
        </a:accent2>
        <a:accent3>
          <a:srgbClr val="FFFFFF"/>
        </a:accent3>
        <a:accent4>
          <a:srgbClr val="404040"/>
        </a:accent4>
        <a:accent5>
          <a:srgbClr val="F7DAAA"/>
        </a:accent5>
        <a:accent6>
          <a:srgbClr val="E60000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1048</Words>
  <Application>Microsoft Office PowerPoint</Application>
  <PresentationFormat>全屏显示(4:3)</PresentationFormat>
  <Paragraphs>191</Paragraphs>
  <Slides>19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AB7B391C805B40FF9023D740477CE263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