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34"/>
  </p:notesMasterIdLst>
  <p:handoutMasterIdLst>
    <p:handoutMasterId r:id="rId35"/>
  </p:handoutMasterIdLst>
  <p:sldIdLst>
    <p:sldId id="647" r:id="rId3"/>
    <p:sldId id="648" r:id="rId4"/>
    <p:sldId id="649" r:id="rId5"/>
    <p:sldId id="650" r:id="rId6"/>
    <p:sldId id="651" r:id="rId7"/>
    <p:sldId id="652" r:id="rId8"/>
    <p:sldId id="653" r:id="rId9"/>
    <p:sldId id="654" r:id="rId10"/>
    <p:sldId id="655" r:id="rId11"/>
    <p:sldId id="656" r:id="rId12"/>
    <p:sldId id="657" r:id="rId13"/>
    <p:sldId id="658" r:id="rId14"/>
    <p:sldId id="659" r:id="rId15"/>
    <p:sldId id="660" r:id="rId16"/>
    <p:sldId id="661" r:id="rId17"/>
    <p:sldId id="662" r:id="rId18"/>
    <p:sldId id="663" r:id="rId19"/>
    <p:sldId id="664" r:id="rId20"/>
    <p:sldId id="665" r:id="rId21"/>
    <p:sldId id="666" r:id="rId22"/>
    <p:sldId id="667" r:id="rId23"/>
    <p:sldId id="668" r:id="rId24"/>
    <p:sldId id="669" r:id="rId25"/>
    <p:sldId id="670" r:id="rId26"/>
    <p:sldId id="671" r:id="rId27"/>
    <p:sldId id="672" r:id="rId28"/>
    <p:sldId id="673" r:id="rId29"/>
    <p:sldId id="674" r:id="rId30"/>
    <p:sldId id="675" r:id="rId31"/>
    <p:sldId id="676" r:id="rId32"/>
    <p:sldId id="677"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024">
          <p15:clr>
            <a:srgbClr val="A4A3A4"/>
          </p15:clr>
        </p15:guide>
        <p15:guide id="3" orient="horz" pos="2160">
          <p15:clr>
            <a:srgbClr val="A4A3A4"/>
          </p15:clr>
        </p15:guide>
        <p15:guide id="4" pos="3409">
          <p15:clr>
            <a:srgbClr val="A4A3A4"/>
          </p15:clr>
        </p15:guide>
        <p15:guide id="5" pos="2547">
          <p15:clr>
            <a:srgbClr val="A4A3A4"/>
          </p15:clr>
        </p15:guide>
        <p15:guide id="6" pos="2978">
          <p15:clr>
            <a:srgbClr val="A4A3A4"/>
          </p15:clr>
        </p15:guide>
        <p15:guide id="7" pos="2116">
          <p15:clr>
            <a:srgbClr val="A4A3A4"/>
          </p15:clr>
        </p15:guide>
        <p15:guide id="8" pos="1685">
          <p15:clr>
            <a:srgbClr val="A4A3A4"/>
          </p15:clr>
        </p15:guide>
        <p15:guide id="9" pos="1255">
          <p15:clr>
            <a:srgbClr val="A4A3A4"/>
          </p15:clr>
        </p15:guide>
        <p15:guide id="10" pos="824">
          <p15:clr>
            <a:srgbClr val="A4A3A4"/>
          </p15:clr>
        </p15:guide>
        <p15:guide id="11" pos="393">
          <p15:clr>
            <a:srgbClr val="A4A3A4"/>
          </p15:clr>
        </p15:guide>
        <p15:guide id="12" pos="4271">
          <p15:clr>
            <a:srgbClr val="A4A3A4"/>
          </p15:clr>
        </p15:guide>
        <p15:guide id="13" pos="4702">
          <p15:clr>
            <a:srgbClr val="A4A3A4"/>
          </p15:clr>
        </p15:guide>
        <p15:guide id="14" pos="5133">
          <p15:clr>
            <a:srgbClr val="A4A3A4"/>
          </p15:clr>
        </p15:guide>
        <p15:guide id="15" pos="5564">
          <p15:clr>
            <a:srgbClr val="A4A3A4"/>
          </p15:clr>
        </p15:guide>
        <p15:guide id="16" pos="5995">
          <p15:clr>
            <a:srgbClr val="A4A3A4"/>
          </p15:clr>
        </p15:guide>
        <p15:guide id="17" pos="6425">
          <p15:clr>
            <a:srgbClr val="A4A3A4"/>
          </p15:clr>
        </p15:guide>
        <p15:guide id="18" pos="6879">
          <p15:clr>
            <a:srgbClr val="A4A3A4"/>
          </p15:clr>
        </p15:guide>
        <p15:guide id="19" pos="7287">
          <p15:clr>
            <a:srgbClr val="A4A3A4"/>
          </p15:clr>
        </p15:guide>
        <p15:guide id="20" orient="horz" pos="2432">
          <p15:clr>
            <a:srgbClr val="A4A3A4"/>
          </p15:clr>
        </p15:guide>
        <p15:guide id="21" orient="horz" pos="2568">
          <p15:clr>
            <a:srgbClr val="A4A3A4"/>
          </p15:clr>
        </p15:guide>
        <p15:guide id="22" orient="horz" pos="2296">
          <p15:clr>
            <a:srgbClr val="A4A3A4"/>
          </p15:clr>
        </p15:guide>
        <p15:guide id="23" orient="horz" pos="2704">
          <p15:clr>
            <a:srgbClr val="A4A3A4"/>
          </p15:clr>
        </p15:guide>
        <p15:guide id="24" orient="horz" pos="2840">
          <p15:clr>
            <a:srgbClr val="A4A3A4"/>
          </p15:clr>
        </p15:guide>
        <p15:guide id="25" orient="horz" pos="3113">
          <p15:clr>
            <a:srgbClr val="A4A3A4"/>
          </p15:clr>
        </p15:guide>
        <p15:guide id="26" orient="horz" pos="2976">
          <p15:clr>
            <a:srgbClr val="A4A3A4"/>
          </p15:clr>
        </p15:guide>
        <p15:guide id="27" orient="horz" pos="3249">
          <p15:clr>
            <a:srgbClr val="A4A3A4"/>
          </p15:clr>
        </p15:guide>
        <p15:guide id="28" orient="horz" pos="1888">
          <p15:clr>
            <a:srgbClr val="A4A3A4"/>
          </p15:clr>
        </p15:guide>
        <p15:guide id="29" orient="horz" pos="1752">
          <p15:clr>
            <a:srgbClr val="A4A3A4"/>
          </p15:clr>
        </p15:guide>
        <p15:guide id="30" orient="horz" pos="1616">
          <p15:clr>
            <a:srgbClr val="A4A3A4"/>
          </p15:clr>
        </p15:guide>
        <p15:guide id="31" orient="horz" pos="1480">
          <p15:clr>
            <a:srgbClr val="A4A3A4"/>
          </p15:clr>
        </p15:guide>
        <p15:guide id="32" orient="horz" pos="1344">
          <p15:clr>
            <a:srgbClr val="A4A3A4"/>
          </p15:clr>
        </p15:guide>
        <p15:guide id="33" orient="horz" pos="1207">
          <p15:clr>
            <a:srgbClr val="A4A3A4"/>
          </p15:clr>
        </p15:guide>
        <p15:guide id="34" orient="horz" pos="1071">
          <p15:clr>
            <a:srgbClr val="A4A3A4"/>
          </p15:clr>
        </p15:guide>
        <p15:guide id="35" orient="horz" pos="3385">
          <p15:clr>
            <a:srgbClr val="A4A3A4"/>
          </p15:clr>
        </p15:guide>
        <p15:guide id="36" orient="horz" pos="3521">
          <p15:clr>
            <a:srgbClr val="A4A3A4"/>
          </p15:clr>
        </p15:guide>
        <p15:guide id="37" orient="horz" pos="935">
          <p15:clr>
            <a:srgbClr val="A4A3A4"/>
          </p15:clr>
        </p15:guide>
        <p15:guide id="38" orient="horz" pos="799">
          <p15:clr>
            <a:srgbClr val="A4A3A4"/>
          </p15:clr>
        </p15:guide>
        <p15:guide id="39" orient="horz" pos="663">
          <p15:clr>
            <a:srgbClr val="A4A3A4"/>
          </p15:clr>
        </p15:guide>
        <p15:guide id="40" orient="horz" pos="527">
          <p15:clr>
            <a:srgbClr val="A4A3A4"/>
          </p15:clr>
        </p15:guide>
        <p15:guide id="41" orient="horz" pos="3793">
          <p15:clr>
            <a:srgbClr val="A4A3A4"/>
          </p15:clr>
        </p15:guide>
        <p15:guide id="42" orient="horz" pos="3657">
          <p15:clr>
            <a:srgbClr val="A4A3A4"/>
          </p15:clr>
        </p15:guide>
        <p15:guide id="43" orient="horz" pos="4065">
          <p15:clr>
            <a:srgbClr val="A4A3A4"/>
          </p15:clr>
        </p15:guide>
        <p15:guide id="44" orient="horz" pos="3929">
          <p15:clr>
            <a:srgbClr val="A4A3A4"/>
          </p15:clr>
        </p15:guide>
        <p15:guide id="45" orient="horz" pos="391">
          <p15:clr>
            <a:srgbClr val="A4A3A4"/>
          </p15:clr>
        </p15:guide>
        <p15:guide id="46" orient="horz" pos="2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BFF"/>
    <a:srgbClr val="7986FF"/>
    <a:srgbClr val="252525"/>
    <a:srgbClr val="FDFAF3"/>
    <a:srgbClr val="4F03E7"/>
    <a:srgbClr val="0013C8"/>
    <a:srgbClr val="6D7BFF"/>
    <a:srgbClr val="3B3B3B"/>
    <a:srgbClr val="21212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3866" autoAdjust="0"/>
  </p:normalViewPr>
  <p:slideViewPr>
    <p:cSldViewPr snapToGrid="0">
      <p:cViewPr varScale="1">
        <p:scale>
          <a:sx n="60" d="100"/>
          <a:sy n="60" d="100"/>
        </p:scale>
        <p:origin x="78" y="852"/>
      </p:cViewPr>
      <p:guideLst>
        <p:guide pos="3840"/>
        <p:guide orient="horz" pos="2024"/>
        <p:guide orient="horz" pos="2160"/>
        <p:guide pos="3409"/>
        <p:guide pos="2547"/>
        <p:guide pos="2978"/>
        <p:guide pos="2116"/>
        <p:guide pos="1685"/>
        <p:guide pos="1255"/>
        <p:guide pos="824"/>
        <p:guide pos="393"/>
        <p:guide pos="4271"/>
        <p:guide pos="4702"/>
        <p:guide pos="5133"/>
        <p:guide pos="5564"/>
        <p:guide pos="5995"/>
        <p:guide pos="6425"/>
        <p:guide pos="6879"/>
        <p:guide pos="7287"/>
        <p:guide orient="horz" pos="2432"/>
        <p:guide orient="horz" pos="2568"/>
        <p:guide orient="horz" pos="2296"/>
        <p:guide orient="horz" pos="2704"/>
        <p:guide orient="horz" pos="2840"/>
        <p:guide orient="horz" pos="3113"/>
        <p:guide orient="horz" pos="2976"/>
        <p:guide orient="horz" pos="3249"/>
        <p:guide orient="horz" pos="1888"/>
        <p:guide orient="horz" pos="1752"/>
        <p:guide orient="horz" pos="1616"/>
        <p:guide orient="horz" pos="1480"/>
        <p:guide orient="horz" pos="1344"/>
        <p:guide orient="horz" pos="1207"/>
        <p:guide orient="horz" pos="1071"/>
        <p:guide orient="horz" pos="3385"/>
        <p:guide orient="horz" pos="3521"/>
        <p:guide orient="horz" pos="935"/>
        <p:guide orient="horz" pos="799"/>
        <p:guide orient="horz" pos="663"/>
        <p:guide orient="horz" pos="527"/>
        <p:guide orient="horz" pos="3793"/>
        <p:guide orient="horz" pos="3657"/>
        <p:guide orient="horz" pos="4065"/>
        <p:guide orient="horz" pos="3929"/>
        <p:guide orient="horz" pos="391"/>
        <p:guide orient="horz" pos="255"/>
      </p:guideLst>
    </p:cSldViewPr>
  </p:slideViewPr>
  <p:outlineViewPr>
    <p:cViewPr>
      <p:scale>
        <a:sx n="33" d="100"/>
        <a:sy n="33" d="100"/>
      </p:scale>
      <p:origin x="0" y="-6858"/>
    </p:cViewPr>
  </p:outlineViewPr>
  <p:notesTextViewPr>
    <p:cViewPr>
      <p:scale>
        <a:sx n="75" d="100"/>
        <a:sy n="75" d="100"/>
      </p:scale>
      <p:origin x="0" y="0"/>
    </p:cViewPr>
  </p:notesTextViewPr>
  <p:notesViewPr>
    <p:cSldViewPr snapToGrid="0">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endParaRPr/>
          </a:p>
        </c:rich>
      </c:tx>
      <c:overlay val="1"/>
    </c:title>
    <c:autoTitleDeleted val="0"/>
    <c:plotArea>
      <c:layout>
        <c:manualLayout>
          <c:layoutTarget val="inner"/>
          <c:xMode val="edge"/>
          <c:yMode val="edge"/>
          <c:x val="6.0189699999999999E-2"/>
          <c:y val="8.6275000000000004E-2"/>
          <c:w val="0.93981000000000003"/>
          <c:h val="0.77734300000000001"/>
        </c:manualLayout>
      </c:layout>
      <c:barChart>
        <c:barDir val="col"/>
        <c:grouping val="stacked"/>
        <c:varyColors val="0"/>
        <c:ser>
          <c:idx val="0"/>
          <c:order val="0"/>
          <c:tx>
            <c:strRef>
              <c:f>Sheet1!$A$2</c:f>
              <c:strCache>
                <c:ptCount val="1"/>
                <c:pt idx="0">
                  <c:v>Region 1</c:v>
                </c:pt>
              </c:strCache>
            </c:strRef>
          </c:tx>
          <c:spPr>
            <a:solidFill>
              <a:srgbClr val="FF0000"/>
            </a:solidFill>
            <a:ln w="12700" cap="flat">
              <a:noFill/>
              <a:miter lim="400000"/>
            </a:ln>
            <a:effectLst/>
          </c:spPr>
          <c:invertIfNegative val="0"/>
          <c:cat>
            <c:strRef>
              <c:f>Sheet1!$B$1:$F$1</c:f>
              <c:strCache>
                <c:ptCount val="5"/>
                <c:pt idx="0">
                  <c:v>April</c:v>
                </c:pt>
                <c:pt idx="1">
                  <c:v>May</c:v>
                </c:pt>
                <c:pt idx="2">
                  <c:v>June</c:v>
                </c:pt>
                <c:pt idx="3">
                  <c:v>July</c:v>
                </c:pt>
                <c:pt idx="4">
                  <c:v>August</c:v>
                </c:pt>
              </c:strCache>
            </c:strRef>
          </c:cat>
          <c:val>
            <c:numRef>
              <c:f>Sheet1!$B$2:$F$2</c:f>
              <c:numCache>
                <c:formatCode>General</c:formatCode>
                <c:ptCount val="5"/>
                <c:pt idx="0">
                  <c:v>17</c:v>
                </c:pt>
                <c:pt idx="1">
                  <c:v>21</c:v>
                </c:pt>
                <c:pt idx="2">
                  <c:v>34</c:v>
                </c:pt>
                <c:pt idx="3">
                  <c:v>42</c:v>
                </c:pt>
                <c:pt idx="4">
                  <c:v>51</c:v>
                </c:pt>
              </c:numCache>
            </c:numRef>
          </c:val>
          <c:extLst>
            <c:ext xmlns:c16="http://schemas.microsoft.com/office/drawing/2014/chart" uri="{C3380CC4-5D6E-409C-BE32-E72D297353CC}">
              <c16:uniqueId val="{00000000-D355-41C7-8F1D-B1B2A2352A31}"/>
            </c:ext>
          </c:extLst>
        </c:ser>
        <c:ser>
          <c:idx val="1"/>
          <c:order val="1"/>
          <c:tx>
            <c:strRef>
              <c:f>Sheet1!$A$3</c:f>
              <c:strCache>
                <c:ptCount val="1"/>
                <c:pt idx="0">
                  <c:v>Region 2</c:v>
                </c:pt>
              </c:strCache>
            </c:strRef>
          </c:tx>
          <c:spPr>
            <a:solidFill>
              <a:schemeClr val="tx1">
                <a:lumMod val="75000"/>
                <a:lumOff val="25000"/>
              </a:schemeClr>
            </a:solidFill>
            <a:ln w="12700" cap="flat">
              <a:noFill/>
              <a:miter lim="400000"/>
            </a:ln>
            <a:effectLst/>
          </c:spPr>
          <c:invertIfNegative val="0"/>
          <c:cat>
            <c:strRef>
              <c:f>Sheet1!$B$1:$F$1</c:f>
              <c:strCache>
                <c:ptCount val="5"/>
                <c:pt idx="0">
                  <c:v>April</c:v>
                </c:pt>
                <c:pt idx="1">
                  <c:v>May</c:v>
                </c:pt>
                <c:pt idx="2">
                  <c:v>June</c:v>
                </c:pt>
                <c:pt idx="3">
                  <c:v>July</c:v>
                </c:pt>
                <c:pt idx="4">
                  <c:v>August</c:v>
                </c:pt>
              </c:strCache>
            </c:strRef>
          </c:cat>
          <c:val>
            <c:numRef>
              <c:f>Sheet1!$B$3:$F$3</c:f>
              <c:numCache>
                <c:formatCode>General</c:formatCode>
                <c:ptCount val="5"/>
                <c:pt idx="0">
                  <c:v>55</c:v>
                </c:pt>
                <c:pt idx="1">
                  <c:v>83</c:v>
                </c:pt>
                <c:pt idx="2">
                  <c:v>75</c:v>
                </c:pt>
                <c:pt idx="3">
                  <c:v>66</c:v>
                </c:pt>
                <c:pt idx="4">
                  <c:v>21</c:v>
                </c:pt>
              </c:numCache>
            </c:numRef>
          </c:val>
          <c:extLst>
            <c:ext xmlns:c16="http://schemas.microsoft.com/office/drawing/2014/chart" uri="{C3380CC4-5D6E-409C-BE32-E72D297353CC}">
              <c16:uniqueId val="{00000001-D355-41C7-8F1D-B1B2A2352A31}"/>
            </c:ext>
          </c:extLst>
        </c:ser>
        <c:ser>
          <c:idx val="2"/>
          <c:order val="2"/>
          <c:tx>
            <c:strRef>
              <c:f>Sheet1!$A$4</c:f>
              <c:strCache>
                <c:ptCount val="1"/>
                <c:pt idx="0">
                  <c:v>Untitled 1</c:v>
                </c:pt>
              </c:strCache>
            </c:strRef>
          </c:tx>
          <c:spPr>
            <a:solidFill>
              <a:schemeClr val="tx1">
                <a:lumMod val="50000"/>
                <a:lumOff val="50000"/>
              </a:schemeClr>
            </a:solidFill>
            <a:ln w="12700" cap="flat">
              <a:noFill/>
              <a:miter lim="400000"/>
            </a:ln>
            <a:effectLst/>
          </c:spPr>
          <c:invertIfNegative val="0"/>
          <c:cat>
            <c:strRef>
              <c:f>Sheet1!$B$1:$F$1</c:f>
              <c:strCache>
                <c:ptCount val="5"/>
                <c:pt idx="0">
                  <c:v>April</c:v>
                </c:pt>
                <c:pt idx="1">
                  <c:v>May</c:v>
                </c:pt>
                <c:pt idx="2">
                  <c:v>June</c:v>
                </c:pt>
                <c:pt idx="3">
                  <c:v>July</c:v>
                </c:pt>
                <c:pt idx="4">
                  <c:v>August</c:v>
                </c:pt>
              </c:strCache>
            </c:strRef>
          </c:cat>
          <c:val>
            <c:numRef>
              <c:f>Sheet1!$B$4:$F$4</c:f>
              <c:numCache>
                <c:formatCode>General</c:formatCode>
                <c:ptCount val="5"/>
                <c:pt idx="0">
                  <c:v>32</c:v>
                </c:pt>
                <c:pt idx="1">
                  <c:v>52</c:v>
                </c:pt>
                <c:pt idx="2">
                  <c:v>60</c:v>
                </c:pt>
                <c:pt idx="3">
                  <c:v>21</c:v>
                </c:pt>
                <c:pt idx="4">
                  <c:v>10</c:v>
                </c:pt>
              </c:numCache>
            </c:numRef>
          </c:val>
          <c:extLst>
            <c:ext xmlns:c16="http://schemas.microsoft.com/office/drawing/2014/chart" uri="{C3380CC4-5D6E-409C-BE32-E72D297353CC}">
              <c16:uniqueId val="{00000002-D355-41C7-8F1D-B1B2A2352A31}"/>
            </c:ext>
          </c:extLst>
        </c:ser>
        <c:ser>
          <c:idx val="3"/>
          <c:order val="3"/>
          <c:tx>
            <c:strRef>
              <c:f>Sheet1!$A$5</c:f>
              <c:strCache>
                <c:ptCount val="1"/>
                <c:pt idx="0">
                  <c:v>Untitled 2</c:v>
                </c:pt>
              </c:strCache>
            </c:strRef>
          </c:tx>
          <c:spPr>
            <a:solidFill>
              <a:schemeClr val="bg1">
                <a:lumMod val="65000"/>
              </a:schemeClr>
            </a:solidFill>
            <a:ln w="12700" cap="flat">
              <a:noFill/>
              <a:miter lim="400000"/>
            </a:ln>
            <a:effectLst/>
          </c:spPr>
          <c:invertIfNegative val="0"/>
          <c:cat>
            <c:strRef>
              <c:f>Sheet1!$B$1:$F$1</c:f>
              <c:strCache>
                <c:ptCount val="5"/>
                <c:pt idx="0">
                  <c:v>April</c:v>
                </c:pt>
                <c:pt idx="1">
                  <c:v>May</c:v>
                </c:pt>
                <c:pt idx="2">
                  <c:v>June</c:v>
                </c:pt>
                <c:pt idx="3">
                  <c:v>July</c:v>
                </c:pt>
                <c:pt idx="4">
                  <c:v>August</c:v>
                </c:pt>
              </c:strCache>
            </c:strRef>
          </c:cat>
          <c:val>
            <c:numRef>
              <c:f>Sheet1!$B$5:$F$5</c:f>
              <c:numCache>
                <c:formatCode>General</c:formatCode>
                <c:ptCount val="5"/>
                <c:pt idx="0">
                  <c:v>83</c:v>
                </c:pt>
                <c:pt idx="1">
                  <c:v>61</c:v>
                </c:pt>
                <c:pt idx="2">
                  <c:v>80</c:v>
                </c:pt>
                <c:pt idx="3">
                  <c:v>44</c:v>
                </c:pt>
                <c:pt idx="4">
                  <c:v>59</c:v>
                </c:pt>
              </c:numCache>
            </c:numRef>
          </c:val>
          <c:extLst>
            <c:ext xmlns:c16="http://schemas.microsoft.com/office/drawing/2014/chart" uri="{C3380CC4-5D6E-409C-BE32-E72D297353CC}">
              <c16:uniqueId val="{00000003-D355-41C7-8F1D-B1B2A2352A31}"/>
            </c:ext>
          </c:extLst>
        </c:ser>
        <c:ser>
          <c:idx val="4"/>
          <c:order val="4"/>
          <c:tx>
            <c:strRef>
              <c:f>Sheet1!$A$6</c:f>
              <c:strCache>
                <c:ptCount val="1"/>
                <c:pt idx="0">
                  <c:v>Untitled 3</c:v>
                </c:pt>
              </c:strCache>
            </c:strRef>
          </c:tx>
          <c:spPr>
            <a:solidFill>
              <a:schemeClr val="bg1">
                <a:lumMod val="85000"/>
              </a:schemeClr>
            </a:solidFill>
            <a:ln w="12700" cap="flat">
              <a:noFill/>
              <a:miter lim="400000"/>
            </a:ln>
            <a:effectLst/>
          </c:spPr>
          <c:invertIfNegative val="0"/>
          <c:cat>
            <c:strRef>
              <c:f>Sheet1!$B$1:$F$1</c:f>
              <c:strCache>
                <c:ptCount val="5"/>
                <c:pt idx="0">
                  <c:v>April</c:v>
                </c:pt>
                <c:pt idx="1">
                  <c:v>May</c:v>
                </c:pt>
                <c:pt idx="2">
                  <c:v>June</c:v>
                </c:pt>
                <c:pt idx="3">
                  <c:v>July</c:v>
                </c:pt>
                <c:pt idx="4">
                  <c:v>August</c:v>
                </c:pt>
              </c:strCache>
            </c:strRef>
          </c:cat>
          <c:val>
            <c:numRef>
              <c:f>Sheet1!$B$6:$F$6</c:f>
              <c:numCache>
                <c:formatCode>General</c:formatCode>
                <c:ptCount val="5"/>
                <c:pt idx="0">
                  <c:v>99</c:v>
                </c:pt>
                <c:pt idx="1">
                  <c:v>94</c:v>
                </c:pt>
                <c:pt idx="2">
                  <c:v>28</c:v>
                </c:pt>
                <c:pt idx="3">
                  <c:v>150</c:v>
                </c:pt>
                <c:pt idx="4">
                  <c:v>120</c:v>
                </c:pt>
              </c:numCache>
            </c:numRef>
          </c:val>
          <c:extLst>
            <c:ext xmlns:c16="http://schemas.microsoft.com/office/drawing/2014/chart" uri="{C3380CC4-5D6E-409C-BE32-E72D297353CC}">
              <c16:uniqueId val="{00000004-D355-41C7-8F1D-B1B2A2352A31}"/>
            </c:ext>
          </c:extLst>
        </c:ser>
        <c:ser>
          <c:idx val="5"/>
          <c:order val="5"/>
          <c:tx>
            <c:strRef>
              <c:f>Sheet1!$A$7</c:f>
              <c:strCache>
                <c:ptCount val="1"/>
              </c:strCache>
            </c:strRef>
          </c:tx>
          <c:spPr>
            <a:solidFill>
              <a:srgbClr val="CD4032"/>
            </a:solidFill>
            <a:ln w="12700" cap="flat">
              <a:noFill/>
              <a:miter lim="400000"/>
            </a:ln>
            <a:effectLst/>
          </c:spPr>
          <c:invertIfNegative val="0"/>
          <c:cat>
            <c:strRef>
              <c:f>Sheet1!$B$1:$F$1</c:f>
              <c:strCache>
                <c:ptCount val="5"/>
                <c:pt idx="0">
                  <c:v>April</c:v>
                </c:pt>
                <c:pt idx="1">
                  <c:v>May</c:v>
                </c:pt>
                <c:pt idx="2">
                  <c:v>June</c:v>
                </c:pt>
                <c:pt idx="3">
                  <c:v>July</c:v>
                </c:pt>
                <c:pt idx="4">
                  <c:v>August</c:v>
                </c:pt>
              </c:strCache>
            </c:strRef>
          </c:cat>
          <c:val>
            <c:numRef>
              <c:f>Sheet1!$B$7:$F$7</c:f>
              <c:numCache>
                <c:formatCode>General</c:formatCode>
                <c:ptCount val="5"/>
              </c:numCache>
            </c:numRef>
          </c:val>
          <c:extLst>
            <c:ext xmlns:c16="http://schemas.microsoft.com/office/drawing/2014/chart" uri="{C3380CC4-5D6E-409C-BE32-E72D297353CC}">
              <c16:uniqueId val="{00000005-D355-41C7-8F1D-B1B2A2352A31}"/>
            </c:ext>
          </c:extLst>
        </c:ser>
        <c:ser>
          <c:idx val="6"/>
          <c:order val="6"/>
          <c:tx>
            <c:strRef>
              <c:f>Sheet1!$A$8</c:f>
              <c:strCache>
                <c:ptCount val="1"/>
              </c:strCache>
            </c:strRef>
          </c:tx>
          <c:spPr>
            <a:solidFill>
              <a:srgbClr val="11687F"/>
            </a:solidFill>
            <a:ln w="12700" cap="flat">
              <a:noFill/>
              <a:miter lim="400000"/>
            </a:ln>
            <a:effectLst/>
          </c:spPr>
          <c:invertIfNegative val="0"/>
          <c:cat>
            <c:strRef>
              <c:f>Sheet1!$B$1:$F$1</c:f>
              <c:strCache>
                <c:ptCount val="5"/>
                <c:pt idx="0">
                  <c:v>April</c:v>
                </c:pt>
                <c:pt idx="1">
                  <c:v>May</c:v>
                </c:pt>
                <c:pt idx="2">
                  <c:v>June</c:v>
                </c:pt>
                <c:pt idx="3">
                  <c:v>July</c:v>
                </c:pt>
                <c:pt idx="4">
                  <c:v>August</c:v>
                </c:pt>
              </c:strCache>
            </c:strRef>
          </c:cat>
          <c:val>
            <c:numRef>
              <c:f>Sheet1!$B$8:$F$8</c:f>
              <c:numCache>
                <c:formatCode>General</c:formatCode>
                <c:ptCount val="5"/>
              </c:numCache>
            </c:numRef>
          </c:val>
          <c:extLst>
            <c:ext xmlns:c16="http://schemas.microsoft.com/office/drawing/2014/chart" uri="{C3380CC4-5D6E-409C-BE32-E72D297353CC}">
              <c16:uniqueId val="{00000006-D355-41C7-8F1D-B1B2A2352A31}"/>
            </c:ext>
          </c:extLst>
        </c:ser>
        <c:ser>
          <c:idx val="7"/>
          <c:order val="7"/>
          <c:tx>
            <c:strRef>
              <c:f>Sheet1!$A$9</c:f>
              <c:strCache>
                <c:ptCount val="1"/>
              </c:strCache>
            </c:strRef>
          </c:tx>
          <c:spPr>
            <a:solidFill>
              <a:srgbClr val="35A792"/>
            </a:solidFill>
            <a:ln w="12700" cap="flat">
              <a:noFill/>
              <a:miter lim="400000"/>
            </a:ln>
            <a:effectLst/>
          </c:spPr>
          <c:invertIfNegative val="0"/>
          <c:cat>
            <c:strRef>
              <c:f>Sheet1!$B$1:$F$1</c:f>
              <c:strCache>
                <c:ptCount val="5"/>
                <c:pt idx="0">
                  <c:v>April</c:v>
                </c:pt>
                <c:pt idx="1">
                  <c:v>May</c:v>
                </c:pt>
                <c:pt idx="2">
                  <c:v>June</c:v>
                </c:pt>
                <c:pt idx="3">
                  <c:v>July</c:v>
                </c:pt>
                <c:pt idx="4">
                  <c:v>August</c:v>
                </c:pt>
              </c:strCache>
            </c:strRef>
          </c:cat>
          <c:val>
            <c:numRef>
              <c:f>Sheet1!$B$9:$F$9</c:f>
              <c:numCache>
                <c:formatCode>General</c:formatCode>
                <c:ptCount val="5"/>
              </c:numCache>
            </c:numRef>
          </c:val>
          <c:extLst>
            <c:ext xmlns:c16="http://schemas.microsoft.com/office/drawing/2014/chart" uri="{C3380CC4-5D6E-409C-BE32-E72D297353CC}">
              <c16:uniqueId val="{00000007-D355-41C7-8F1D-B1B2A2352A31}"/>
            </c:ext>
          </c:extLst>
        </c:ser>
        <c:dLbls>
          <c:showLegendKey val="0"/>
          <c:showVal val="0"/>
          <c:showCatName val="0"/>
          <c:showSerName val="0"/>
          <c:showPercent val="0"/>
          <c:showBubbleSize val="0"/>
        </c:dLbls>
        <c:gapWidth val="40"/>
        <c:overlap val="100"/>
        <c:axId val="577416088"/>
        <c:axId val="577416480"/>
      </c:barChart>
      <c:catAx>
        <c:axId val="577416088"/>
        <c:scaling>
          <c:orientation val="minMax"/>
        </c:scaling>
        <c:delete val="0"/>
        <c:axPos val="b"/>
        <c:numFmt formatCode="General" sourceLinked="0"/>
        <c:majorTickMark val="none"/>
        <c:minorTickMark val="none"/>
        <c:tickLblPos val="low"/>
        <c:spPr>
          <a:ln w="12700" cap="flat" cmpd="sng" algn="ctr">
            <a:noFill/>
            <a:prstDash val="solid"/>
            <a:miter lim="400000"/>
          </a:ln>
        </c:spPr>
        <c:txPr>
          <a:bodyPr rot="0" spcFirstLastPara="0" vertOverflow="ellipsis" vert="horz" wrap="square" anchor="ctr" anchorCtr="1"/>
          <a:lstStyle/>
          <a:p>
            <a:pPr>
              <a:defRPr lang="zh-CN" sz="1200" b="0" i="0" u="none" strike="noStrike" kern="1200" baseline="0">
                <a:solidFill>
                  <a:schemeClr val="bg1"/>
                </a:solidFill>
                <a:latin typeface="微软雅黑 Light" panose="020B0502040204020203" pitchFamily="34" charset="-122"/>
                <a:ea typeface="微软雅黑 Light" panose="020B0502040204020203" pitchFamily="34" charset="-122"/>
                <a:cs typeface="Raleway"/>
              </a:defRPr>
            </a:pPr>
            <a:endParaRPr lang="zh-CN"/>
          </a:p>
        </c:txPr>
        <c:crossAx val="577416480"/>
        <c:crosses val="autoZero"/>
        <c:auto val="1"/>
        <c:lblAlgn val="ctr"/>
        <c:lblOffset val="100"/>
        <c:noMultiLvlLbl val="1"/>
      </c:catAx>
      <c:valAx>
        <c:axId val="577416480"/>
        <c:scaling>
          <c:orientation val="minMax"/>
        </c:scaling>
        <c:delete val="0"/>
        <c:axPos val="l"/>
        <c:majorGridlines>
          <c:spPr>
            <a:ln w="3175" cap="flat" cmpd="sng" algn="ctr">
              <a:solidFill>
                <a:srgbClr val="929292">
                  <a:alpha val="27000"/>
                </a:srgbClr>
              </a:solidFill>
              <a:prstDash val="solid"/>
              <a:miter lim="400000"/>
            </a:ln>
          </c:spPr>
        </c:majorGridlines>
        <c:numFmt formatCode="General"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800" b="0" i="0" u="none" strike="noStrike" kern="1200" baseline="0">
                <a:solidFill>
                  <a:schemeClr val="bg1"/>
                </a:solidFill>
                <a:latin typeface="微软雅黑 Light" panose="020B0502040204020203" pitchFamily="34" charset="-122"/>
                <a:ea typeface="微软雅黑 Light" panose="020B0502040204020203" pitchFamily="34" charset="-122"/>
                <a:cs typeface="Raleway"/>
              </a:defRPr>
            </a:pPr>
            <a:endParaRPr lang="zh-CN"/>
          </a:p>
        </c:txPr>
        <c:crossAx val="577416088"/>
        <c:crosses val="autoZero"/>
        <c:crossBetween val="between"/>
        <c:majorUnit val="100"/>
        <c:minorUnit val="50"/>
      </c:valAx>
      <c:spPr>
        <a:noFill/>
        <a:ln w="12700" cap="flat">
          <a:noFill/>
          <a:miter lim="400000"/>
        </a:ln>
        <a:effectLst/>
      </c:spPr>
    </c:plotArea>
    <c:plotVisOnly val="1"/>
    <c:dispBlanksAs val="gap"/>
    <c:showDLblsOverMax val="1"/>
  </c:chart>
  <c:spPr>
    <a:noFill/>
    <a:ln>
      <a:noFill/>
    </a:ln>
    <a:effectLst/>
  </c:spPr>
  <c:txPr>
    <a:bodyPr/>
    <a:lstStyle/>
    <a:p>
      <a:pPr>
        <a:defRPr lang="zh-CN" sz="1000">
          <a:solidFill>
            <a:schemeClr val="bg1"/>
          </a:solidFill>
          <a:latin typeface="微软雅黑 Light" panose="020B0502040204020203" pitchFamily="34" charset="-122"/>
          <a:ea typeface="微软雅黑 Light" panose="020B0502040204020203" pitchFamily="34" charset="-122"/>
          <a:cs typeface="Raleway"/>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68763519462671E-3"/>
          <c:y val="0.113536207778083"/>
          <c:w val="0.996312364805373"/>
          <c:h val="0.77168021239425699"/>
        </c:manualLayout>
      </c:layout>
      <c:barChart>
        <c:barDir val="col"/>
        <c:grouping val="clustered"/>
        <c:varyColors val="0"/>
        <c:ser>
          <c:idx val="0"/>
          <c:order val="0"/>
          <c:tx>
            <c:strRef>
              <c:f>Sheet1!$D$1</c:f>
              <c:strCache>
                <c:ptCount val="1"/>
                <c:pt idx="0">
                  <c:v>系列</c:v>
                </c:pt>
              </c:strCache>
            </c:strRef>
          </c:tx>
          <c:spPr>
            <a:solidFill>
              <a:schemeClr val="bg1"/>
            </a:solidFill>
            <a:ln>
              <a:noFill/>
            </a:ln>
            <a:effectLst>
              <a:outerShdw blurRad="50800" dist="38100" dir="2700000" algn="tl" rotWithShape="0">
                <a:prstClr val="black">
                  <a:alpha val="40000"/>
                </a:prstClr>
              </a:outerShdw>
            </a:effectLst>
          </c:spPr>
          <c:invertIfNegative val="0"/>
          <c:dPt>
            <c:idx val="14"/>
            <c:invertIfNegative val="0"/>
            <c:bubble3D val="0"/>
            <c:spPr>
              <a:gradFill>
                <a:gsLst>
                  <a:gs pos="0">
                    <a:srgbClr val="FF0000"/>
                  </a:gs>
                  <a:gs pos="100000">
                    <a:srgbClr val="C00000"/>
                  </a:gs>
                </a:gsLst>
                <a:lin ang="5400000" scaled="1"/>
              </a:gra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4A0-48B8-9C22-6C05313A2EFB}"/>
              </c:ext>
            </c:extLst>
          </c:dPt>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bg1"/>
                </a:solidFill>
                <a:prstDash val="sysDot"/>
              </a:ln>
              <a:effectLst/>
            </c:spPr>
            <c:trendlineType val="exp"/>
            <c:dispRSqr val="0"/>
            <c:dispEq val="0"/>
          </c:trendline>
          <c:cat>
            <c:strRef>
              <c:f>Sheet1!$A$2:$A$16</c:f>
              <c:strCache>
                <c:ptCount val="15"/>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pt idx="14">
                  <c:v>Q15</c:v>
                </c:pt>
              </c:strCache>
            </c:strRef>
          </c:cat>
          <c:val>
            <c:numRef>
              <c:f>Sheet1!$D$2:$D$16</c:f>
              <c:numCache>
                <c:formatCode>General</c:formatCode>
                <c:ptCount val="15"/>
                <c:pt idx="0">
                  <c:v>2</c:v>
                </c:pt>
                <c:pt idx="1">
                  <c:v>3</c:v>
                </c:pt>
                <c:pt idx="2">
                  <c:v>4</c:v>
                </c:pt>
                <c:pt idx="3">
                  <c:v>5</c:v>
                </c:pt>
                <c:pt idx="4">
                  <c:v>6</c:v>
                </c:pt>
                <c:pt idx="5">
                  <c:v>7</c:v>
                </c:pt>
                <c:pt idx="6">
                  <c:v>8</c:v>
                </c:pt>
                <c:pt idx="7">
                  <c:v>9</c:v>
                </c:pt>
                <c:pt idx="8">
                  <c:v>10</c:v>
                </c:pt>
                <c:pt idx="9">
                  <c:v>11</c:v>
                </c:pt>
                <c:pt idx="10">
                  <c:v>12</c:v>
                </c:pt>
                <c:pt idx="11">
                  <c:v>13</c:v>
                </c:pt>
                <c:pt idx="12">
                  <c:v>15</c:v>
                </c:pt>
                <c:pt idx="13">
                  <c:v>17</c:v>
                </c:pt>
                <c:pt idx="14">
                  <c:v>23</c:v>
                </c:pt>
              </c:numCache>
            </c:numRef>
          </c:val>
          <c:extLst>
            <c:ext xmlns:c16="http://schemas.microsoft.com/office/drawing/2014/chart" uri="{C3380CC4-5D6E-409C-BE32-E72D297353CC}">
              <c16:uniqueId val="{00000002-54A0-48B8-9C22-6C05313A2EFB}"/>
            </c:ext>
          </c:extLst>
        </c:ser>
        <c:dLbls>
          <c:showLegendKey val="0"/>
          <c:showVal val="1"/>
          <c:showCatName val="0"/>
          <c:showSerName val="0"/>
          <c:showPercent val="0"/>
          <c:showBubbleSize val="0"/>
        </c:dLbls>
        <c:gapWidth val="100"/>
        <c:overlap val="-27"/>
        <c:axId val="553563384"/>
        <c:axId val="553563776"/>
      </c:barChart>
      <c:catAx>
        <c:axId val="55356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553563776"/>
        <c:crosses val="autoZero"/>
        <c:auto val="1"/>
        <c:lblAlgn val="ctr"/>
        <c:lblOffset val="100"/>
        <c:noMultiLvlLbl val="0"/>
      </c:catAx>
      <c:valAx>
        <c:axId val="553563776"/>
        <c:scaling>
          <c:orientation val="minMax"/>
        </c:scaling>
        <c:delete val="1"/>
        <c:axPos val="l"/>
        <c:numFmt formatCode="General" sourceLinked="1"/>
        <c:majorTickMark val="out"/>
        <c:minorTickMark val="none"/>
        <c:tickLblPos val="nextTo"/>
        <c:crossAx val="553563384"/>
        <c:crosses val="autoZero"/>
        <c:crossBetween val="between"/>
      </c:valAx>
      <c:spPr>
        <a:noFill/>
        <a:ln>
          <a:noFill/>
        </a:ln>
        <a:effectLst/>
      </c:spPr>
    </c:plotArea>
    <c:plotVisOnly val="1"/>
    <c:dispBlanksAs val="gap"/>
    <c:showDLblsOverMax val="0"/>
  </c:chart>
  <c:spPr>
    <a:noFill/>
    <a:ln>
      <a:noFill/>
    </a:ln>
    <a:effectLst/>
  </c:spPr>
  <c:txPr>
    <a:bodyPr/>
    <a:lstStyle/>
    <a:p>
      <a:pPr>
        <a:defRPr lang="zh-CN" sz="800">
          <a:solidFill>
            <a:schemeClr val="bg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explosion val="8"/>
          <c:dPt>
            <c:idx val="0"/>
            <c:bubble3D val="0"/>
            <c:explosion val="0"/>
            <c:spPr>
              <a:solidFill>
                <a:srgbClr val="B8B4B3"/>
              </a:solidFill>
            </c:spPr>
            <c:extLst>
              <c:ext xmlns:c16="http://schemas.microsoft.com/office/drawing/2014/chart" uri="{C3380CC4-5D6E-409C-BE32-E72D297353CC}">
                <c16:uniqueId val="{00000001-A929-4A0F-9539-F261255D8E8B}"/>
              </c:ext>
            </c:extLst>
          </c:dPt>
          <c:dPt>
            <c:idx val="1"/>
            <c:bubble3D val="0"/>
            <c:explosion val="15"/>
            <c:spPr>
              <a:gradFill flip="none" rotWithShape="1">
                <a:gsLst>
                  <a:gs pos="0">
                    <a:srgbClr val="FF0000"/>
                  </a:gs>
                  <a:gs pos="50000">
                    <a:srgbClr val="FF0000">
                      <a:lumMod val="85000"/>
                    </a:srgbClr>
                  </a:gs>
                  <a:gs pos="100000">
                    <a:srgbClr val="C00000"/>
                  </a:gs>
                </a:gsLst>
                <a:lin ang="0" scaled="1"/>
                <a:tileRect/>
              </a:gradFill>
            </c:spPr>
            <c:extLst>
              <c:ext xmlns:c16="http://schemas.microsoft.com/office/drawing/2014/chart" uri="{C3380CC4-5D6E-409C-BE32-E72D297353CC}">
                <c16:uniqueId val="{00000003-A929-4A0F-9539-F261255D8E8B}"/>
              </c:ext>
            </c:extLst>
          </c:dPt>
          <c:dPt>
            <c:idx val="2"/>
            <c:bubble3D val="0"/>
            <c:explosion val="0"/>
            <c:spPr>
              <a:solidFill>
                <a:schemeClr val="tx1">
                  <a:lumMod val="75000"/>
                  <a:lumOff val="25000"/>
                </a:schemeClr>
              </a:solidFill>
            </c:spPr>
            <c:extLst>
              <c:ext xmlns:c16="http://schemas.microsoft.com/office/drawing/2014/chart" uri="{C3380CC4-5D6E-409C-BE32-E72D297353CC}">
                <c16:uniqueId val="{00000005-A929-4A0F-9539-F261255D8E8B}"/>
              </c:ext>
            </c:extLst>
          </c:dPt>
          <c:dPt>
            <c:idx val="3"/>
            <c:bubble3D val="0"/>
            <c:explosion val="0"/>
            <c:spPr>
              <a:solidFill>
                <a:schemeClr val="tx1">
                  <a:lumMod val="50000"/>
                  <a:lumOff val="50000"/>
                </a:schemeClr>
              </a:solidFill>
            </c:spPr>
            <c:extLst>
              <c:ext xmlns:c16="http://schemas.microsoft.com/office/drawing/2014/chart" uri="{C3380CC4-5D6E-409C-BE32-E72D297353CC}">
                <c16:uniqueId val="{00000007-A929-4A0F-9539-F261255D8E8B}"/>
              </c:ext>
            </c:extLst>
          </c:dPt>
          <c:cat>
            <c:strRef>
              <c:f>Sheet1!$A$2:$A$5</c:f>
              <c:strCache>
                <c:ptCount val="4"/>
                <c:pt idx="0">
                  <c:v>第一季度</c:v>
                </c:pt>
                <c:pt idx="1">
                  <c:v>第二季度</c:v>
                </c:pt>
                <c:pt idx="2">
                  <c:v>第三季度</c:v>
                </c:pt>
                <c:pt idx="3">
                  <c:v>第四季度</c:v>
                </c:pt>
              </c:strCache>
            </c:strRef>
          </c:cat>
          <c:val>
            <c:numRef>
              <c:f>Sheet1!$B$2:$B$5</c:f>
              <c:numCache>
                <c:formatCode>0%</c:formatCode>
                <c:ptCount val="4"/>
                <c:pt idx="0">
                  <c:v>0.57999999999999996</c:v>
                </c:pt>
                <c:pt idx="1">
                  <c:v>0.15</c:v>
                </c:pt>
                <c:pt idx="2">
                  <c:v>0.12</c:v>
                </c:pt>
                <c:pt idx="3">
                  <c:v>0.15</c:v>
                </c:pt>
              </c:numCache>
            </c:numRef>
          </c:val>
          <c:extLst>
            <c:ext xmlns:c16="http://schemas.microsoft.com/office/drawing/2014/chart" uri="{C3380CC4-5D6E-409C-BE32-E72D297353CC}">
              <c16:uniqueId val="{00000008-A929-4A0F-9539-F261255D8E8B}"/>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3367847678283297E-2"/>
          <c:y val="0.119654611135759"/>
          <c:w val="0.93326430464343302"/>
          <c:h val="0.76556168767296995"/>
        </c:manualLayout>
      </c:layout>
      <c:barChart>
        <c:barDir val="col"/>
        <c:grouping val="clustered"/>
        <c:varyColors val="0"/>
        <c:ser>
          <c:idx val="0"/>
          <c:order val="0"/>
          <c:tx>
            <c:strRef>
              <c:f>Sheet1!$D$1</c:f>
              <c:strCache>
                <c:ptCount val="1"/>
                <c:pt idx="0">
                  <c:v>系列 3</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0-2EAF-4B0A-8F89-7F674004285D}"/>
            </c:ext>
          </c:extLst>
        </c:ser>
        <c:dLbls>
          <c:showLegendKey val="0"/>
          <c:showVal val="1"/>
          <c:showCatName val="0"/>
          <c:showSerName val="0"/>
          <c:showPercent val="0"/>
          <c:showBubbleSize val="0"/>
        </c:dLbls>
        <c:gapWidth val="130"/>
        <c:axId val="267883144"/>
        <c:axId val="267883536"/>
      </c:barChart>
      <c:catAx>
        <c:axId val="26788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267883536"/>
        <c:crosses val="autoZero"/>
        <c:auto val="1"/>
        <c:lblAlgn val="ctr"/>
        <c:lblOffset val="100"/>
        <c:noMultiLvlLbl val="0"/>
      </c:catAx>
      <c:valAx>
        <c:axId val="267883536"/>
        <c:scaling>
          <c:orientation val="minMax"/>
        </c:scaling>
        <c:delete val="1"/>
        <c:axPos val="l"/>
        <c:numFmt formatCode="General" sourceLinked="1"/>
        <c:majorTickMark val="out"/>
        <c:minorTickMark val="none"/>
        <c:tickLblPos val="nextTo"/>
        <c:crossAx val="267883144"/>
        <c:crosses val="autoZero"/>
        <c:crossBetween val="between"/>
      </c:valAx>
      <c:spPr>
        <a:noFill/>
        <a:ln>
          <a:noFill/>
        </a:ln>
        <a:effectLst/>
      </c:spPr>
    </c:plotArea>
    <c:plotVisOnly val="1"/>
    <c:dispBlanksAs val="gap"/>
    <c:showDLblsOverMax val="0"/>
  </c:chart>
  <c:spPr>
    <a:noFill/>
    <a:ln>
      <a:noFill/>
    </a:ln>
    <a:effectLst/>
  </c:spPr>
  <c:txPr>
    <a:bodyPr/>
    <a:lstStyle/>
    <a:p>
      <a:pPr>
        <a:defRPr lang="zh-CN" sz="800">
          <a:solidFill>
            <a:schemeClr val="bg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3367847678283297E-2"/>
          <c:y val="0.119654611135759"/>
          <c:w val="0.93326430464343302"/>
          <c:h val="0.76556168767296995"/>
        </c:manualLayout>
      </c:layout>
      <c:barChart>
        <c:barDir val="col"/>
        <c:grouping val="clustered"/>
        <c:varyColors val="0"/>
        <c:ser>
          <c:idx val="0"/>
          <c:order val="0"/>
          <c:tx>
            <c:strRef>
              <c:f>Sheet1!$D$1</c:f>
              <c:strCache>
                <c:ptCount val="1"/>
                <c:pt idx="0">
                  <c:v>系列 3</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0-4414-4FFB-A151-2BB564E924A4}"/>
            </c:ext>
          </c:extLst>
        </c:ser>
        <c:dLbls>
          <c:showLegendKey val="0"/>
          <c:showVal val="1"/>
          <c:showCatName val="0"/>
          <c:showSerName val="0"/>
          <c:showPercent val="0"/>
          <c:showBubbleSize val="0"/>
        </c:dLbls>
        <c:gapWidth val="130"/>
        <c:axId val="267884320"/>
        <c:axId val="429740496"/>
      </c:barChart>
      <c:catAx>
        <c:axId val="26788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429740496"/>
        <c:crosses val="autoZero"/>
        <c:auto val="1"/>
        <c:lblAlgn val="ctr"/>
        <c:lblOffset val="100"/>
        <c:noMultiLvlLbl val="0"/>
      </c:catAx>
      <c:valAx>
        <c:axId val="429740496"/>
        <c:scaling>
          <c:orientation val="minMax"/>
        </c:scaling>
        <c:delete val="1"/>
        <c:axPos val="l"/>
        <c:numFmt formatCode="General" sourceLinked="1"/>
        <c:majorTickMark val="out"/>
        <c:minorTickMark val="none"/>
        <c:tickLblPos val="nextTo"/>
        <c:crossAx val="267884320"/>
        <c:crosses val="autoZero"/>
        <c:crossBetween val="between"/>
      </c:valAx>
      <c:spPr>
        <a:noFill/>
        <a:ln>
          <a:noFill/>
        </a:ln>
        <a:effectLst/>
      </c:spPr>
    </c:plotArea>
    <c:plotVisOnly val="1"/>
    <c:dispBlanksAs val="gap"/>
    <c:showDLblsOverMax val="0"/>
  </c:chart>
  <c:spPr>
    <a:noFill/>
    <a:ln>
      <a:noFill/>
    </a:ln>
    <a:effectLst/>
  </c:spPr>
  <c:txPr>
    <a:bodyPr/>
    <a:lstStyle/>
    <a:p>
      <a:pPr>
        <a:defRPr lang="zh-CN" sz="800">
          <a:solidFill>
            <a:schemeClr val="bg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3367847678283297E-2"/>
          <c:y val="0.119654611135759"/>
          <c:w val="0.93326430464343302"/>
          <c:h val="0.76556168767296995"/>
        </c:manualLayout>
      </c:layout>
      <c:barChart>
        <c:barDir val="col"/>
        <c:grouping val="clustered"/>
        <c:varyColors val="0"/>
        <c:ser>
          <c:idx val="0"/>
          <c:order val="0"/>
          <c:tx>
            <c:strRef>
              <c:f>Sheet1!$D$1</c:f>
              <c:strCache>
                <c:ptCount val="1"/>
                <c:pt idx="0">
                  <c:v>系列 3</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0-6561-4EEE-8790-7564D1D4B2BA}"/>
            </c:ext>
          </c:extLst>
        </c:ser>
        <c:dLbls>
          <c:showLegendKey val="0"/>
          <c:showVal val="1"/>
          <c:showCatName val="0"/>
          <c:showSerName val="0"/>
          <c:showPercent val="0"/>
          <c:showBubbleSize val="0"/>
        </c:dLbls>
        <c:gapWidth val="130"/>
        <c:axId val="338841296"/>
        <c:axId val="338841688"/>
      </c:barChart>
      <c:catAx>
        <c:axId val="33884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338841688"/>
        <c:crosses val="autoZero"/>
        <c:auto val="1"/>
        <c:lblAlgn val="ctr"/>
        <c:lblOffset val="100"/>
        <c:noMultiLvlLbl val="0"/>
      </c:catAx>
      <c:valAx>
        <c:axId val="338841688"/>
        <c:scaling>
          <c:orientation val="minMax"/>
        </c:scaling>
        <c:delete val="1"/>
        <c:axPos val="l"/>
        <c:numFmt formatCode="General" sourceLinked="1"/>
        <c:majorTickMark val="out"/>
        <c:minorTickMark val="none"/>
        <c:tickLblPos val="nextTo"/>
        <c:crossAx val="338841296"/>
        <c:crosses val="autoZero"/>
        <c:crossBetween val="between"/>
      </c:valAx>
      <c:spPr>
        <a:noFill/>
        <a:ln>
          <a:noFill/>
        </a:ln>
        <a:effectLst/>
      </c:spPr>
    </c:plotArea>
    <c:plotVisOnly val="1"/>
    <c:dispBlanksAs val="gap"/>
    <c:showDLblsOverMax val="0"/>
  </c:chart>
  <c:spPr>
    <a:noFill/>
    <a:ln>
      <a:noFill/>
    </a:ln>
    <a:effectLst/>
  </c:spPr>
  <c:txPr>
    <a:bodyPr/>
    <a:lstStyle/>
    <a:p>
      <a:pPr>
        <a:defRPr lang="zh-CN" sz="800">
          <a:solidFill>
            <a:schemeClr val="bg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gradFill>
                <a:gsLst>
                  <a:gs pos="0">
                    <a:srgbClr val="FF0000"/>
                  </a:gs>
                  <a:gs pos="100000">
                    <a:srgbClr val="C00000"/>
                  </a:gs>
                </a:gsLst>
                <a:lin ang="5400000" scaled="1"/>
              </a:gradFill>
              <a:ln w="19050">
                <a:noFill/>
              </a:ln>
              <a:effectLst/>
            </c:spPr>
            <c:extLst>
              <c:ext xmlns:c16="http://schemas.microsoft.com/office/drawing/2014/chart" uri="{C3380CC4-5D6E-409C-BE32-E72D297353CC}">
                <c16:uniqueId val="{00000001-3EE4-435F-B1E5-D1C04675E491}"/>
              </c:ext>
            </c:extLst>
          </c:dPt>
          <c:dPt>
            <c:idx val="1"/>
            <c:bubble3D val="0"/>
            <c:spPr>
              <a:gradFill>
                <a:gsLst>
                  <a:gs pos="0">
                    <a:schemeClr val="tx1">
                      <a:lumMod val="75000"/>
                      <a:lumOff val="25000"/>
                      <a:alpha val="0"/>
                    </a:schemeClr>
                  </a:gs>
                  <a:gs pos="100000">
                    <a:schemeClr val="tx1">
                      <a:lumMod val="75000"/>
                      <a:lumOff val="25000"/>
                    </a:schemeClr>
                  </a:gs>
                </a:gsLst>
                <a:lin ang="5400000" scaled="1"/>
              </a:gradFill>
              <a:ln w="19050">
                <a:noFill/>
              </a:ln>
              <a:effectLst/>
            </c:spPr>
            <c:extLst>
              <c:ext xmlns:c16="http://schemas.microsoft.com/office/drawing/2014/chart" uri="{C3380CC4-5D6E-409C-BE32-E72D297353CC}">
                <c16:uniqueId val="{00000003-3EE4-435F-B1E5-D1C04675E491}"/>
              </c:ext>
            </c:extLst>
          </c:dPt>
          <c:dPt>
            <c:idx val="2"/>
            <c:bubble3D val="0"/>
            <c:spPr>
              <a:solidFill>
                <a:schemeClr val="accent3"/>
              </a:solidFill>
              <a:ln w="19050">
                <a:noFill/>
              </a:ln>
              <a:effectLst/>
            </c:spPr>
            <c:extLst>
              <c:ext xmlns:c16="http://schemas.microsoft.com/office/drawing/2014/chart" uri="{C3380CC4-5D6E-409C-BE32-E72D297353CC}">
                <c16:uniqueId val="{00000005-3EE4-435F-B1E5-D1C04675E491}"/>
              </c:ext>
            </c:extLst>
          </c:dPt>
          <c:dPt>
            <c:idx val="3"/>
            <c:bubble3D val="0"/>
            <c:spPr>
              <a:solidFill>
                <a:schemeClr val="accent4"/>
              </a:solidFill>
              <a:ln w="19050">
                <a:noFill/>
              </a:ln>
              <a:effectLst/>
            </c:spPr>
            <c:extLst>
              <c:ext xmlns:c16="http://schemas.microsoft.com/office/drawing/2014/chart" uri="{C3380CC4-5D6E-409C-BE32-E72D297353CC}">
                <c16:uniqueId val="{00000007-3EE4-435F-B1E5-D1C04675E491}"/>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3EE4-435F-B1E5-D1C04675E49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gradFill>
                <a:gsLst>
                  <a:gs pos="0">
                    <a:srgbClr val="FF0000"/>
                  </a:gs>
                  <a:gs pos="100000">
                    <a:srgbClr val="C00000"/>
                  </a:gs>
                </a:gsLst>
                <a:lin ang="5400000" scaled="1"/>
              </a:gradFill>
              <a:ln w="19050">
                <a:noFill/>
              </a:ln>
              <a:effectLst/>
            </c:spPr>
            <c:extLst>
              <c:ext xmlns:c16="http://schemas.microsoft.com/office/drawing/2014/chart" uri="{C3380CC4-5D6E-409C-BE32-E72D297353CC}">
                <c16:uniqueId val="{00000001-15AA-4FD6-A299-1F3D31BBE69E}"/>
              </c:ext>
            </c:extLst>
          </c:dPt>
          <c:dPt>
            <c:idx val="1"/>
            <c:bubble3D val="0"/>
            <c:spPr>
              <a:gradFill>
                <a:gsLst>
                  <a:gs pos="0">
                    <a:schemeClr val="tx1">
                      <a:lumMod val="75000"/>
                      <a:lumOff val="25000"/>
                      <a:alpha val="0"/>
                    </a:schemeClr>
                  </a:gs>
                  <a:gs pos="100000">
                    <a:schemeClr val="tx1">
                      <a:lumMod val="75000"/>
                      <a:lumOff val="25000"/>
                    </a:schemeClr>
                  </a:gs>
                </a:gsLst>
                <a:lin ang="5400000" scaled="1"/>
              </a:gradFill>
              <a:ln w="19050">
                <a:noFill/>
              </a:ln>
              <a:effectLst/>
            </c:spPr>
            <c:extLst>
              <c:ext xmlns:c16="http://schemas.microsoft.com/office/drawing/2014/chart" uri="{C3380CC4-5D6E-409C-BE32-E72D297353CC}">
                <c16:uniqueId val="{00000003-15AA-4FD6-A299-1F3D31BBE69E}"/>
              </c:ext>
            </c:extLst>
          </c:dPt>
          <c:dPt>
            <c:idx val="2"/>
            <c:bubble3D val="0"/>
            <c:spPr>
              <a:solidFill>
                <a:schemeClr val="accent3"/>
              </a:solidFill>
              <a:ln w="19050">
                <a:noFill/>
              </a:ln>
              <a:effectLst/>
            </c:spPr>
            <c:extLst>
              <c:ext xmlns:c16="http://schemas.microsoft.com/office/drawing/2014/chart" uri="{C3380CC4-5D6E-409C-BE32-E72D297353CC}">
                <c16:uniqueId val="{00000005-15AA-4FD6-A299-1F3D31BBE69E}"/>
              </c:ext>
            </c:extLst>
          </c:dPt>
          <c:dPt>
            <c:idx val="3"/>
            <c:bubble3D val="0"/>
            <c:spPr>
              <a:solidFill>
                <a:schemeClr val="accent4"/>
              </a:solidFill>
              <a:ln w="19050">
                <a:noFill/>
              </a:ln>
              <a:effectLst/>
            </c:spPr>
            <c:extLst>
              <c:ext xmlns:c16="http://schemas.microsoft.com/office/drawing/2014/chart" uri="{C3380CC4-5D6E-409C-BE32-E72D297353CC}">
                <c16:uniqueId val="{00000007-15AA-4FD6-A299-1F3D31BBE69E}"/>
              </c:ext>
            </c:extLst>
          </c:dPt>
          <c:cat>
            <c:strRef>
              <c:f>Sheet1!$A$2:$A$5</c:f>
              <c:strCache>
                <c:ptCount val="2"/>
                <c:pt idx="0">
                  <c:v>1st Qtr</c:v>
                </c:pt>
                <c:pt idx="1">
                  <c:v>2nd Qtr</c:v>
                </c:pt>
              </c:strCache>
            </c:strRef>
          </c:cat>
          <c:val>
            <c:numRef>
              <c:f>Sheet1!$B$2:$B$5</c:f>
              <c:numCache>
                <c:formatCode>General</c:formatCode>
                <c:ptCount val="4"/>
                <c:pt idx="0">
                  <c:v>30</c:v>
                </c:pt>
                <c:pt idx="1">
                  <c:v>70</c:v>
                </c:pt>
              </c:numCache>
            </c:numRef>
          </c:val>
          <c:extLst>
            <c:ext xmlns:c16="http://schemas.microsoft.com/office/drawing/2014/chart" uri="{C3380CC4-5D6E-409C-BE32-E72D297353CC}">
              <c16:uniqueId val="{00000008-15AA-4FD6-A299-1F3D31BBE69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gradFill>
                <a:gsLst>
                  <a:gs pos="0">
                    <a:srgbClr val="FF0000"/>
                  </a:gs>
                  <a:gs pos="100000">
                    <a:srgbClr val="C00000"/>
                  </a:gs>
                </a:gsLst>
                <a:lin ang="5400000" scaled="1"/>
              </a:gradFill>
              <a:ln w="19050">
                <a:noFill/>
              </a:ln>
              <a:effectLst/>
            </c:spPr>
            <c:extLst>
              <c:ext xmlns:c16="http://schemas.microsoft.com/office/drawing/2014/chart" uri="{C3380CC4-5D6E-409C-BE32-E72D297353CC}">
                <c16:uniqueId val="{00000001-CB5A-4FAF-AE36-B9CA8397138C}"/>
              </c:ext>
            </c:extLst>
          </c:dPt>
          <c:dPt>
            <c:idx val="1"/>
            <c:bubble3D val="0"/>
            <c:spPr>
              <a:gradFill>
                <a:gsLst>
                  <a:gs pos="0">
                    <a:schemeClr val="tx1">
                      <a:lumMod val="75000"/>
                      <a:lumOff val="25000"/>
                      <a:alpha val="0"/>
                    </a:schemeClr>
                  </a:gs>
                  <a:gs pos="100000">
                    <a:schemeClr val="tx1">
                      <a:lumMod val="75000"/>
                      <a:lumOff val="25000"/>
                    </a:schemeClr>
                  </a:gs>
                </a:gsLst>
                <a:lin ang="5400000" scaled="1"/>
              </a:gradFill>
              <a:ln w="19050">
                <a:noFill/>
              </a:ln>
              <a:effectLst/>
            </c:spPr>
            <c:extLst>
              <c:ext xmlns:c16="http://schemas.microsoft.com/office/drawing/2014/chart" uri="{C3380CC4-5D6E-409C-BE32-E72D297353CC}">
                <c16:uniqueId val="{00000003-CB5A-4FAF-AE36-B9CA8397138C}"/>
              </c:ext>
            </c:extLst>
          </c:dPt>
          <c:dPt>
            <c:idx val="2"/>
            <c:bubble3D val="0"/>
            <c:spPr>
              <a:solidFill>
                <a:schemeClr val="accent3"/>
              </a:solidFill>
              <a:ln w="19050">
                <a:noFill/>
              </a:ln>
              <a:effectLst/>
            </c:spPr>
            <c:extLst>
              <c:ext xmlns:c16="http://schemas.microsoft.com/office/drawing/2014/chart" uri="{C3380CC4-5D6E-409C-BE32-E72D297353CC}">
                <c16:uniqueId val="{00000005-CB5A-4FAF-AE36-B9CA8397138C}"/>
              </c:ext>
            </c:extLst>
          </c:dPt>
          <c:dPt>
            <c:idx val="3"/>
            <c:bubble3D val="0"/>
            <c:spPr>
              <a:solidFill>
                <a:schemeClr val="accent4"/>
              </a:solidFill>
              <a:ln w="19050">
                <a:noFill/>
              </a:ln>
              <a:effectLst/>
            </c:spPr>
            <c:extLst>
              <c:ext xmlns:c16="http://schemas.microsoft.com/office/drawing/2014/chart" uri="{C3380CC4-5D6E-409C-BE32-E72D297353CC}">
                <c16:uniqueId val="{00000007-CB5A-4FAF-AE36-B9CA8397138C}"/>
              </c:ext>
            </c:extLst>
          </c:dPt>
          <c:cat>
            <c:strRef>
              <c:f>Sheet1!$A$2:$A$5</c:f>
              <c:strCache>
                <c:ptCount val="2"/>
                <c:pt idx="0">
                  <c:v>1st Qtr</c:v>
                </c:pt>
                <c:pt idx="1">
                  <c:v>2nd Qtr</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CB5A-4FAF-AE36-B9CA8397138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gradFill>
                <a:gsLst>
                  <a:gs pos="0">
                    <a:srgbClr val="FF0000"/>
                  </a:gs>
                  <a:gs pos="100000">
                    <a:srgbClr val="C00000"/>
                  </a:gs>
                </a:gsLst>
                <a:lin ang="5400000" scaled="1"/>
              </a:gradFill>
              <a:ln w="19050">
                <a:noFill/>
              </a:ln>
              <a:effectLst/>
            </c:spPr>
            <c:extLst>
              <c:ext xmlns:c16="http://schemas.microsoft.com/office/drawing/2014/chart" uri="{C3380CC4-5D6E-409C-BE32-E72D297353CC}">
                <c16:uniqueId val="{00000001-15FB-4D12-8F07-BA977C1ADF15}"/>
              </c:ext>
            </c:extLst>
          </c:dPt>
          <c:dPt>
            <c:idx val="1"/>
            <c:bubble3D val="0"/>
            <c:spPr>
              <a:gradFill>
                <a:gsLst>
                  <a:gs pos="0">
                    <a:schemeClr val="tx1">
                      <a:lumMod val="75000"/>
                      <a:lumOff val="25000"/>
                      <a:alpha val="0"/>
                    </a:schemeClr>
                  </a:gs>
                  <a:gs pos="100000">
                    <a:schemeClr val="tx1">
                      <a:lumMod val="75000"/>
                      <a:lumOff val="25000"/>
                    </a:schemeClr>
                  </a:gs>
                </a:gsLst>
                <a:lin ang="5400000" scaled="1"/>
              </a:gradFill>
              <a:ln w="19050">
                <a:noFill/>
              </a:ln>
              <a:effectLst/>
            </c:spPr>
            <c:extLst>
              <c:ext xmlns:c16="http://schemas.microsoft.com/office/drawing/2014/chart" uri="{C3380CC4-5D6E-409C-BE32-E72D297353CC}">
                <c16:uniqueId val="{00000003-15FB-4D12-8F07-BA977C1ADF15}"/>
              </c:ext>
            </c:extLst>
          </c:dPt>
          <c:dPt>
            <c:idx val="2"/>
            <c:bubble3D val="0"/>
            <c:spPr>
              <a:solidFill>
                <a:schemeClr val="accent3"/>
              </a:solidFill>
              <a:ln w="19050">
                <a:noFill/>
              </a:ln>
              <a:effectLst/>
            </c:spPr>
            <c:extLst>
              <c:ext xmlns:c16="http://schemas.microsoft.com/office/drawing/2014/chart" uri="{C3380CC4-5D6E-409C-BE32-E72D297353CC}">
                <c16:uniqueId val="{00000005-15FB-4D12-8F07-BA977C1ADF15}"/>
              </c:ext>
            </c:extLst>
          </c:dPt>
          <c:dPt>
            <c:idx val="3"/>
            <c:bubble3D val="0"/>
            <c:spPr>
              <a:solidFill>
                <a:schemeClr val="accent4"/>
              </a:solidFill>
              <a:ln w="19050">
                <a:noFill/>
              </a:ln>
              <a:effectLst/>
            </c:spPr>
            <c:extLst>
              <c:ext xmlns:c16="http://schemas.microsoft.com/office/drawing/2014/chart" uri="{C3380CC4-5D6E-409C-BE32-E72D297353CC}">
                <c16:uniqueId val="{00000007-15FB-4D12-8F07-BA977C1ADF15}"/>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15FB-4D12-8F07-BA977C1ADF1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D4BE7-2E05-458D-ACF1-52B7A3980E5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24472-92F4-49DE-BEE8-3EE7A462FDF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图片（</a:t>
            </a:r>
            <a:r>
              <a:rPr lang="en-US" altLang="zh-CN" dirty="0"/>
              <a:t>5</a:t>
            </a:r>
            <a:r>
              <a:rPr lang="zh-CN" altLang="en-US" dirty="0"/>
              <a:t>）：</a:t>
            </a:r>
            <a:r>
              <a:rPr lang="en-US" altLang="zh-CN" dirty="0"/>
              <a:t>https://www.pexels.com/photo/black-and-white-business-chart-computer-241544/</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图片（</a:t>
            </a:r>
            <a:r>
              <a:rPr lang="en-US" altLang="zh-CN" dirty="0"/>
              <a:t>7</a:t>
            </a:r>
            <a:r>
              <a:rPr lang="zh-CN" altLang="en-US" dirty="0"/>
              <a:t>）：</a:t>
            </a:r>
            <a:r>
              <a:rPr lang="en-US" altLang="zh-CN" dirty="0"/>
              <a:t>https://www.pexels.com/photo/grayscale-photo-of-man-grabbing-using-right-hand-170894/</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95D24472-92F4-49DE-BEE8-3EE7A462FDF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D736A7-9A34-4D82-9098-4013F9AAACC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24472-92F4-49DE-BEE8-3EE7A462FDF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图文版式（2）">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3412990" y="-783000"/>
            <a:ext cx="8424000" cy="8424000"/>
          </a:xfrm>
          <a:prstGeom prst="ellipse">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图文版式（1）">
    <p:bg>
      <p:bgPr>
        <a:solidFill>
          <a:schemeClr val="bg1"/>
        </a:solidFill>
        <a:effectLst/>
      </p:bgPr>
    </p:bg>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7.xml"/><Relationship Id="rId16" Type="http://schemas.openxmlformats.org/officeDocument/2006/relationships/tags" Target="../tags/tag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tags" Target="../tags/tag5.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tx1">
                <a:lumMod val="92000"/>
                <a:lumOff val="8000"/>
              </a:schemeClr>
            </a:gs>
            <a:gs pos="100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new尘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157496"/>
            <a:ext cx="12192000" cy="400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3861987" y="732689"/>
            <a:ext cx="4480000" cy="5005715"/>
            <a:chOff x="3218322" y="743924"/>
            <a:chExt cx="3733333" cy="4171429"/>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8322" y="743924"/>
              <a:ext cx="3733333" cy="4171429"/>
            </a:xfrm>
            <a:prstGeom prst="rect">
              <a:avLst/>
            </a:prstGeom>
          </p:spPr>
        </p:pic>
        <p:sp>
          <p:nvSpPr>
            <p:cNvPr id="3" name="文本框 2"/>
            <p:cNvSpPr txBox="1"/>
            <p:nvPr/>
          </p:nvSpPr>
          <p:spPr>
            <a:xfrm>
              <a:off x="4055662" y="1434162"/>
              <a:ext cx="2153901" cy="2292935"/>
            </a:xfrm>
            <a:prstGeom prst="rect">
              <a:avLst/>
            </a:prstGeom>
            <a:noFill/>
          </p:spPr>
          <p:txBody>
            <a:bodyPr wrap="none" rtlCol="0">
              <a:spAutoFit/>
            </a:bodyPr>
            <a:lstStyle/>
            <a:p>
              <a:pPr algn="ctr"/>
              <a:r>
                <a:rPr lang="zh-CN" altLang="en-US" sz="8640" b="1" spc="720" dirty="0">
                  <a:solidFill>
                    <a:schemeClr val="tx1">
                      <a:lumMod val="85000"/>
                      <a:lumOff val="15000"/>
                    </a:schemeClr>
                  </a:solidFill>
                  <a:effectLst>
                    <a:innerShdw blurRad="114300">
                      <a:prstClr val="black"/>
                    </a:innerShdw>
                  </a:effectLst>
                  <a:latin typeface="微软雅黑" panose="020B0503020204020204" pitchFamily="34" charset="-122"/>
                  <a:ea typeface="微软雅黑" panose="020B0503020204020204" pitchFamily="34" charset="-122"/>
                </a:rPr>
                <a:t>年终</a:t>
              </a:r>
              <a:endParaRPr lang="en-US" altLang="zh-CN" sz="8640" b="1" spc="720" dirty="0">
                <a:solidFill>
                  <a:schemeClr val="tx1">
                    <a:lumMod val="85000"/>
                    <a:lumOff val="15000"/>
                  </a:schemeClr>
                </a:solidFill>
                <a:effectLst>
                  <a:innerShdw blurRad="114300">
                    <a:prstClr val="black"/>
                  </a:innerShdw>
                </a:effectLst>
                <a:latin typeface="微软雅黑" panose="020B0503020204020204" pitchFamily="34" charset="-122"/>
                <a:ea typeface="微软雅黑" panose="020B0503020204020204" pitchFamily="34" charset="-122"/>
              </a:endParaRPr>
            </a:p>
            <a:p>
              <a:pPr algn="ctr"/>
              <a:r>
                <a:rPr lang="zh-CN" altLang="en-US" sz="8640" b="1" spc="720" dirty="0">
                  <a:solidFill>
                    <a:schemeClr val="tx1">
                      <a:lumMod val="85000"/>
                      <a:lumOff val="15000"/>
                    </a:schemeClr>
                  </a:solidFill>
                  <a:effectLst>
                    <a:innerShdw blurRad="114300">
                      <a:prstClr val="black"/>
                    </a:innerShdw>
                  </a:effectLst>
                  <a:latin typeface="微软雅黑" panose="020B0503020204020204" pitchFamily="34" charset="-122"/>
                  <a:ea typeface="微软雅黑" panose="020B0503020204020204" pitchFamily="34" charset="-122"/>
                </a:rPr>
                <a:t>报告</a:t>
              </a:r>
            </a:p>
          </p:txBody>
        </p:sp>
      </p:grpSp>
      <p:cxnSp>
        <p:nvCxnSpPr>
          <p:cNvPr id="6" name="直接连接符 5"/>
          <p:cNvCxnSpPr/>
          <p:nvPr/>
        </p:nvCxnSpPr>
        <p:spPr>
          <a:xfrm>
            <a:off x="4132118" y="5895173"/>
            <a:ext cx="3927764"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1407" y="5933566"/>
            <a:ext cx="5849184" cy="380361"/>
          </a:xfrm>
          <a:prstGeom prst="rect">
            <a:avLst/>
          </a:prstGeom>
          <a:noFill/>
        </p:spPr>
        <p:txBody>
          <a:bodyPr wrap="square" rtlCol="0">
            <a:spAutoFit/>
          </a:bodyPr>
          <a:lstStyle/>
          <a:p>
            <a:pPr algn="ctr">
              <a:lnSpc>
                <a:spcPct val="130000"/>
              </a:lnSpc>
            </a:pPr>
            <a:r>
              <a:rPr lang="zh-CN" altLang="en-US" sz="720" dirty="0">
                <a:solidFill>
                  <a:schemeClr val="bg1"/>
                </a:solidFill>
                <a:latin typeface="微软雅黑 Light" panose="020B0502040204020203" pitchFamily="34" charset="-122"/>
                <a:ea typeface="微软雅黑 Light" panose="020B0502040204020203" pitchFamily="34" charset="-122"/>
              </a:rPr>
              <a:t>以人为本，心德为先；谁有多高本领，就给谁搭建多大舞台；谁有多大贡献，</a:t>
            </a:r>
            <a:endParaRPr lang="en-US" altLang="zh-CN" sz="720" dirty="0">
              <a:solidFill>
                <a:schemeClr val="bg1"/>
              </a:solidFill>
              <a:latin typeface="微软雅黑 Light" panose="020B0502040204020203" pitchFamily="34" charset="-122"/>
              <a:ea typeface="微软雅黑 Light" panose="020B0502040204020203" pitchFamily="34" charset="-122"/>
            </a:endParaRPr>
          </a:p>
          <a:p>
            <a:pPr algn="ctr">
              <a:lnSpc>
                <a:spcPct val="130000"/>
              </a:lnSpc>
            </a:pPr>
            <a:r>
              <a:rPr lang="zh-CN" altLang="en-US" sz="720" dirty="0">
                <a:solidFill>
                  <a:schemeClr val="bg1"/>
                </a:solidFill>
                <a:latin typeface="微软雅黑 Light" panose="020B0502040204020203" pitchFamily="34" charset="-122"/>
                <a:ea typeface="微软雅黑 Light" panose="020B0502040204020203" pitchFamily="34" charset="-122"/>
              </a:rPr>
              <a:t>就给谁多少因报，客户至上、言出必行、人尽其才、团结协作。</a:t>
            </a:r>
            <a:endParaRPr lang="zh-CN" altLang="zh-CN" sz="720" dirty="0">
              <a:solidFill>
                <a:schemeClr val="bg1"/>
              </a:solidFill>
              <a:latin typeface="微软雅黑 Light" panose="020B0502040204020203" pitchFamily="34" charset="-122"/>
              <a:ea typeface="微软雅黑 Light" panose="020B0502040204020203" pitchFamily="34" charset="-122"/>
            </a:endParaRPr>
          </a:p>
        </p:txBody>
      </p:sp>
      <p:pic>
        <p:nvPicPr>
          <p:cNvPr id="5" name="0企业宣传">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66850" y="18669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1" fill="hold" nodeType="withEffect">
                                  <p:stCondLst>
                                    <p:cond delay="25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0-#ppt_h/2"/>
                                          </p:val>
                                        </p:tav>
                                        <p:tav tm="100000">
                                          <p:val>
                                            <p:strVal val="#ppt_y"/>
                                          </p:val>
                                        </p:tav>
                                      </p:tavLst>
                                    </p:anim>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
                                        <p:tgtEl>
                                          <p:spTgt spid="7"/>
                                        </p:tgtEl>
                                      </p:cBhvr>
                                    </p:animEffect>
                                  </p:childTnLst>
                                </p:cTn>
                              </p:par>
                              <p:par>
                                <p:cTn id="14" presetID="6" presetClass="emph" presetSubtype="0" fill="hold" nodeType="withEffect">
                                  <p:stCondLst>
                                    <p:cond delay="750"/>
                                  </p:stCondLst>
                                  <p:childTnLst>
                                    <p:animScale>
                                      <p:cBhvr>
                                        <p:cTn id="15" dur="2000" fill="hold"/>
                                        <p:tgtEl>
                                          <p:spTgt spid="7"/>
                                        </p:tgtEl>
                                      </p:cBhvr>
                                      <p:by x="200000" y="200000"/>
                                    </p:animScale>
                                  </p:childTnLst>
                                </p:cTn>
                              </p:par>
                              <p:par>
                                <p:cTn id="16" presetID="10" presetClass="exit" presetSubtype="0" fill="hold" nodeType="withEffect">
                                  <p:stCondLst>
                                    <p:cond delay="75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par>
                                <p:cTn id="19" presetID="10" presetClass="entr" presetSubtype="0" fill="hold" nodeType="withEffect">
                                  <p:stCondLst>
                                    <p:cond delay="7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5"/>
                </p:tgtEl>
              </p:cMediaNode>
            </p:audio>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矩形: 圆角 117"/>
          <p:cNvSpPr/>
          <p:nvPr/>
        </p:nvSpPr>
        <p:spPr>
          <a:xfrm>
            <a:off x="824866" y="4942815"/>
            <a:ext cx="10542270" cy="1163956"/>
          </a:xfrm>
          <a:prstGeom prst="roundRect">
            <a:avLst>
              <a:gd name="adj" fmla="val 16688"/>
            </a:avLst>
          </a:prstGeom>
          <a:solidFill>
            <a:schemeClr val="bg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grpSp>
        <p:nvGrpSpPr>
          <p:cNvPr id="2" name="组合 1"/>
          <p:cNvGrpSpPr/>
          <p:nvPr/>
        </p:nvGrpSpPr>
        <p:grpSpPr>
          <a:xfrm>
            <a:off x="916308" y="1201531"/>
            <a:ext cx="10368913" cy="2860391"/>
            <a:chOff x="1310976" y="1830344"/>
            <a:chExt cx="7552101" cy="2083339"/>
          </a:xfrm>
        </p:grpSpPr>
        <p:sp>
          <p:nvSpPr>
            <p:cNvPr id="9" name="Freeform 135"/>
            <p:cNvSpPr/>
            <p:nvPr/>
          </p:nvSpPr>
          <p:spPr bwMode="auto">
            <a:xfrm>
              <a:off x="2529150" y="3369699"/>
              <a:ext cx="1883685" cy="360244"/>
            </a:xfrm>
            <a:custGeom>
              <a:avLst/>
              <a:gdLst>
                <a:gd name="T0" fmla="*/ 211 w 246"/>
                <a:gd name="T1" fmla="*/ 47 h 47"/>
                <a:gd name="T2" fmla="*/ 237 w 246"/>
                <a:gd name="T3" fmla="*/ 38 h 47"/>
                <a:gd name="T4" fmla="*/ 246 w 246"/>
                <a:gd name="T5" fmla="*/ 15 h 47"/>
                <a:gd name="T6" fmla="*/ 246 w 246"/>
                <a:gd name="T7" fmla="*/ 0 h 47"/>
                <a:gd name="T8" fmla="*/ 240 w 246"/>
                <a:gd name="T9" fmla="*/ 0 h 47"/>
                <a:gd name="T10" fmla="*/ 240 w 246"/>
                <a:gd name="T11" fmla="*/ 15 h 47"/>
                <a:gd name="T12" fmla="*/ 233 w 246"/>
                <a:gd name="T13" fmla="*/ 34 h 47"/>
                <a:gd name="T14" fmla="*/ 210 w 246"/>
                <a:gd name="T15" fmla="*/ 41 h 47"/>
                <a:gd name="T16" fmla="*/ 210 w 246"/>
                <a:gd name="T17" fmla="*/ 41 h 47"/>
                <a:gd name="T18" fmla="*/ 0 w 246"/>
                <a:gd name="T19" fmla="*/ 42 h 47"/>
                <a:gd name="T20" fmla="*/ 1 w 246"/>
                <a:gd name="T21" fmla="*/ 47 h 47"/>
                <a:gd name="T22" fmla="*/ 210 w 246"/>
                <a:gd name="T23" fmla="*/ 47 h 47"/>
                <a:gd name="T24" fmla="*/ 211 w 246"/>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47">
                  <a:moveTo>
                    <a:pt x="211" y="47"/>
                  </a:moveTo>
                  <a:cubicBezTo>
                    <a:pt x="216" y="47"/>
                    <a:pt x="228" y="46"/>
                    <a:pt x="237" y="38"/>
                  </a:cubicBezTo>
                  <a:cubicBezTo>
                    <a:pt x="243" y="32"/>
                    <a:pt x="246" y="24"/>
                    <a:pt x="246" y="15"/>
                  </a:cubicBezTo>
                  <a:cubicBezTo>
                    <a:pt x="246" y="0"/>
                    <a:pt x="246" y="0"/>
                    <a:pt x="246" y="0"/>
                  </a:cubicBezTo>
                  <a:cubicBezTo>
                    <a:pt x="240" y="0"/>
                    <a:pt x="240" y="0"/>
                    <a:pt x="240" y="0"/>
                  </a:cubicBezTo>
                  <a:cubicBezTo>
                    <a:pt x="240" y="15"/>
                    <a:pt x="240" y="15"/>
                    <a:pt x="240" y="15"/>
                  </a:cubicBezTo>
                  <a:cubicBezTo>
                    <a:pt x="240" y="23"/>
                    <a:pt x="238" y="29"/>
                    <a:pt x="233" y="34"/>
                  </a:cubicBezTo>
                  <a:cubicBezTo>
                    <a:pt x="224" y="42"/>
                    <a:pt x="210" y="41"/>
                    <a:pt x="210" y="41"/>
                  </a:cubicBezTo>
                  <a:cubicBezTo>
                    <a:pt x="210" y="41"/>
                    <a:pt x="210" y="41"/>
                    <a:pt x="210" y="41"/>
                  </a:cubicBezTo>
                  <a:cubicBezTo>
                    <a:pt x="0" y="42"/>
                    <a:pt x="0" y="42"/>
                    <a:pt x="0" y="42"/>
                  </a:cubicBezTo>
                  <a:cubicBezTo>
                    <a:pt x="1" y="47"/>
                    <a:pt x="1" y="47"/>
                    <a:pt x="1" y="47"/>
                  </a:cubicBezTo>
                  <a:cubicBezTo>
                    <a:pt x="210" y="47"/>
                    <a:pt x="210" y="47"/>
                    <a:pt x="210" y="47"/>
                  </a:cubicBezTo>
                  <a:cubicBezTo>
                    <a:pt x="210" y="47"/>
                    <a:pt x="210" y="47"/>
                    <a:pt x="211" y="47"/>
                  </a:cubicBezTo>
                  <a:close/>
                </a:path>
              </a:pathLst>
            </a:custGeom>
            <a:solidFill>
              <a:schemeClr val="tx1">
                <a:lumMod val="65000"/>
              </a:schemeClr>
            </a:solidFill>
            <a:ln>
              <a:noFill/>
            </a:ln>
          </p:spPr>
          <p:txBody>
            <a:bodyPr vert="horz" wrap="square" lIns="109728" tIns="54864" rIns="109728" bIns="54864" numCol="1" anchor="t" anchorCtr="0" compatLnSpc="1"/>
            <a:lstStyle/>
            <a:p>
              <a:endParaRPr lang="en-US" sz="2160"/>
            </a:p>
          </p:txBody>
        </p:sp>
        <p:sp>
          <p:nvSpPr>
            <p:cNvPr id="10" name="Freeform 198"/>
            <p:cNvSpPr/>
            <p:nvPr/>
          </p:nvSpPr>
          <p:spPr bwMode="auto">
            <a:xfrm>
              <a:off x="5775685" y="3369699"/>
              <a:ext cx="1885132" cy="360244"/>
            </a:xfrm>
            <a:custGeom>
              <a:avLst/>
              <a:gdLst>
                <a:gd name="T0" fmla="*/ 34 w 246"/>
                <a:gd name="T1" fmla="*/ 47 h 47"/>
                <a:gd name="T2" fmla="*/ 9 w 246"/>
                <a:gd name="T3" fmla="*/ 38 h 47"/>
                <a:gd name="T4" fmla="*/ 0 w 246"/>
                <a:gd name="T5" fmla="*/ 15 h 47"/>
                <a:gd name="T6" fmla="*/ 0 w 246"/>
                <a:gd name="T7" fmla="*/ 0 h 47"/>
                <a:gd name="T8" fmla="*/ 6 w 246"/>
                <a:gd name="T9" fmla="*/ 0 h 47"/>
                <a:gd name="T10" fmla="*/ 6 w 246"/>
                <a:gd name="T11" fmla="*/ 15 h 47"/>
                <a:gd name="T12" fmla="*/ 13 w 246"/>
                <a:gd name="T13" fmla="*/ 34 h 47"/>
                <a:gd name="T14" fmla="*/ 36 w 246"/>
                <a:gd name="T15" fmla="*/ 41 h 47"/>
                <a:gd name="T16" fmla="*/ 36 w 246"/>
                <a:gd name="T17" fmla="*/ 41 h 47"/>
                <a:gd name="T18" fmla="*/ 246 w 246"/>
                <a:gd name="T19" fmla="*/ 42 h 47"/>
                <a:gd name="T20" fmla="*/ 245 w 246"/>
                <a:gd name="T21" fmla="*/ 47 h 47"/>
                <a:gd name="T22" fmla="*/ 36 w 246"/>
                <a:gd name="T23" fmla="*/ 47 h 47"/>
                <a:gd name="T24" fmla="*/ 34 w 246"/>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47">
                  <a:moveTo>
                    <a:pt x="34" y="47"/>
                  </a:moveTo>
                  <a:cubicBezTo>
                    <a:pt x="30" y="47"/>
                    <a:pt x="18" y="46"/>
                    <a:pt x="9" y="38"/>
                  </a:cubicBezTo>
                  <a:cubicBezTo>
                    <a:pt x="3" y="32"/>
                    <a:pt x="0" y="24"/>
                    <a:pt x="0" y="15"/>
                  </a:cubicBezTo>
                  <a:cubicBezTo>
                    <a:pt x="0" y="0"/>
                    <a:pt x="0" y="0"/>
                    <a:pt x="0" y="0"/>
                  </a:cubicBezTo>
                  <a:cubicBezTo>
                    <a:pt x="6" y="0"/>
                    <a:pt x="6" y="0"/>
                    <a:pt x="6" y="0"/>
                  </a:cubicBezTo>
                  <a:cubicBezTo>
                    <a:pt x="6" y="15"/>
                    <a:pt x="6" y="15"/>
                    <a:pt x="6" y="15"/>
                  </a:cubicBezTo>
                  <a:cubicBezTo>
                    <a:pt x="6" y="23"/>
                    <a:pt x="8" y="29"/>
                    <a:pt x="13" y="34"/>
                  </a:cubicBezTo>
                  <a:cubicBezTo>
                    <a:pt x="22" y="42"/>
                    <a:pt x="36" y="41"/>
                    <a:pt x="36" y="41"/>
                  </a:cubicBezTo>
                  <a:cubicBezTo>
                    <a:pt x="36" y="41"/>
                    <a:pt x="36" y="41"/>
                    <a:pt x="36" y="41"/>
                  </a:cubicBezTo>
                  <a:cubicBezTo>
                    <a:pt x="246" y="42"/>
                    <a:pt x="246" y="42"/>
                    <a:pt x="246" y="42"/>
                  </a:cubicBezTo>
                  <a:cubicBezTo>
                    <a:pt x="245" y="47"/>
                    <a:pt x="245" y="47"/>
                    <a:pt x="245" y="47"/>
                  </a:cubicBezTo>
                  <a:cubicBezTo>
                    <a:pt x="36" y="47"/>
                    <a:pt x="36" y="47"/>
                    <a:pt x="36" y="47"/>
                  </a:cubicBezTo>
                  <a:cubicBezTo>
                    <a:pt x="36" y="47"/>
                    <a:pt x="35" y="47"/>
                    <a:pt x="34" y="47"/>
                  </a:cubicBezTo>
                  <a:close/>
                </a:path>
              </a:pathLst>
            </a:custGeom>
            <a:solidFill>
              <a:schemeClr val="tx1">
                <a:lumMod val="65000"/>
              </a:schemeClr>
            </a:solidFill>
            <a:ln>
              <a:noFill/>
            </a:ln>
          </p:spPr>
          <p:txBody>
            <a:bodyPr vert="horz" wrap="square" lIns="109728" tIns="54864" rIns="109728" bIns="54864" numCol="1" anchor="t" anchorCtr="0" compatLnSpc="1"/>
            <a:lstStyle/>
            <a:p>
              <a:endParaRPr lang="en-US" sz="2160"/>
            </a:p>
          </p:txBody>
        </p:sp>
        <p:sp>
          <p:nvSpPr>
            <p:cNvPr id="11" name="Freeform 7"/>
            <p:cNvSpPr/>
            <p:nvPr/>
          </p:nvSpPr>
          <p:spPr bwMode="auto">
            <a:xfrm>
              <a:off x="1310976" y="1830344"/>
              <a:ext cx="995373" cy="734955"/>
            </a:xfrm>
            <a:custGeom>
              <a:avLst/>
              <a:gdLst>
                <a:gd name="T0" fmla="*/ 115 w 130"/>
                <a:gd name="T1" fmla="*/ 34 h 96"/>
                <a:gd name="T2" fmla="*/ 117 w 130"/>
                <a:gd name="T3" fmla="*/ 25 h 96"/>
                <a:gd name="T4" fmla="*/ 99 w 130"/>
                <a:gd name="T5" fmla="*/ 7 h 96"/>
                <a:gd name="T6" fmla="*/ 98 w 130"/>
                <a:gd name="T7" fmla="*/ 7 h 96"/>
                <a:gd name="T8" fmla="*/ 84 w 130"/>
                <a:gd name="T9" fmla="*/ 0 h 96"/>
                <a:gd name="T10" fmla="*/ 70 w 130"/>
                <a:gd name="T11" fmla="*/ 9 h 96"/>
                <a:gd name="T12" fmla="*/ 66 w 130"/>
                <a:gd name="T13" fmla="*/ 9 h 96"/>
                <a:gd name="T14" fmla="*/ 55 w 130"/>
                <a:gd name="T15" fmla="*/ 12 h 96"/>
                <a:gd name="T16" fmla="*/ 43 w 130"/>
                <a:gd name="T17" fmla="*/ 5 h 96"/>
                <a:gd name="T18" fmla="*/ 30 w 130"/>
                <a:gd name="T19" fmla="*/ 13 h 96"/>
                <a:gd name="T20" fmla="*/ 19 w 130"/>
                <a:gd name="T21" fmla="*/ 10 h 96"/>
                <a:gd name="T22" fmla="*/ 0 w 130"/>
                <a:gd name="T23" fmla="*/ 29 h 96"/>
                <a:gd name="T24" fmla="*/ 7 w 130"/>
                <a:gd name="T25" fmla="*/ 44 h 96"/>
                <a:gd name="T26" fmla="*/ 4 w 130"/>
                <a:gd name="T27" fmla="*/ 52 h 96"/>
                <a:gd name="T28" fmla="*/ 20 w 130"/>
                <a:gd name="T29" fmla="*/ 67 h 96"/>
                <a:gd name="T30" fmla="*/ 25 w 130"/>
                <a:gd name="T31" fmla="*/ 66 h 96"/>
                <a:gd name="T32" fmla="*/ 50 w 130"/>
                <a:gd name="T33" fmla="*/ 70 h 96"/>
                <a:gd name="T34" fmla="*/ 96 w 130"/>
                <a:gd name="T35" fmla="*/ 92 h 96"/>
                <a:gd name="T36" fmla="*/ 77 w 130"/>
                <a:gd name="T37" fmla="*/ 73 h 96"/>
                <a:gd name="T38" fmla="*/ 85 w 130"/>
                <a:gd name="T39" fmla="*/ 74 h 96"/>
                <a:gd name="T40" fmla="*/ 104 w 130"/>
                <a:gd name="T41" fmla="*/ 65 h 96"/>
                <a:gd name="T42" fmla="*/ 111 w 130"/>
                <a:gd name="T43" fmla="*/ 67 h 96"/>
                <a:gd name="T44" fmla="*/ 130 w 130"/>
                <a:gd name="T45" fmla="*/ 50 h 96"/>
                <a:gd name="T46" fmla="*/ 115 w 130"/>
                <a:gd name="T47" fmla="*/ 3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96">
                  <a:moveTo>
                    <a:pt x="115" y="34"/>
                  </a:moveTo>
                  <a:cubicBezTo>
                    <a:pt x="116" y="31"/>
                    <a:pt x="117" y="28"/>
                    <a:pt x="117" y="25"/>
                  </a:cubicBezTo>
                  <a:cubicBezTo>
                    <a:pt x="117" y="15"/>
                    <a:pt x="109" y="7"/>
                    <a:pt x="99" y="7"/>
                  </a:cubicBezTo>
                  <a:cubicBezTo>
                    <a:pt x="98" y="7"/>
                    <a:pt x="98" y="7"/>
                    <a:pt x="98" y="7"/>
                  </a:cubicBezTo>
                  <a:cubicBezTo>
                    <a:pt x="96" y="3"/>
                    <a:pt x="90" y="0"/>
                    <a:pt x="84" y="0"/>
                  </a:cubicBezTo>
                  <a:cubicBezTo>
                    <a:pt x="77" y="0"/>
                    <a:pt x="71" y="4"/>
                    <a:pt x="70" y="9"/>
                  </a:cubicBezTo>
                  <a:cubicBezTo>
                    <a:pt x="69" y="9"/>
                    <a:pt x="68" y="9"/>
                    <a:pt x="66" y="9"/>
                  </a:cubicBezTo>
                  <a:cubicBezTo>
                    <a:pt x="62" y="9"/>
                    <a:pt x="58" y="10"/>
                    <a:pt x="55" y="12"/>
                  </a:cubicBezTo>
                  <a:cubicBezTo>
                    <a:pt x="52" y="7"/>
                    <a:pt x="48" y="5"/>
                    <a:pt x="43" y="5"/>
                  </a:cubicBezTo>
                  <a:cubicBezTo>
                    <a:pt x="37" y="5"/>
                    <a:pt x="32" y="8"/>
                    <a:pt x="30" y="13"/>
                  </a:cubicBezTo>
                  <a:cubicBezTo>
                    <a:pt x="27" y="11"/>
                    <a:pt x="23" y="10"/>
                    <a:pt x="19" y="10"/>
                  </a:cubicBezTo>
                  <a:cubicBezTo>
                    <a:pt x="8" y="10"/>
                    <a:pt x="0" y="19"/>
                    <a:pt x="0" y="29"/>
                  </a:cubicBezTo>
                  <a:cubicBezTo>
                    <a:pt x="0" y="35"/>
                    <a:pt x="3" y="40"/>
                    <a:pt x="7" y="44"/>
                  </a:cubicBezTo>
                  <a:cubicBezTo>
                    <a:pt x="5" y="46"/>
                    <a:pt x="4" y="49"/>
                    <a:pt x="4" y="52"/>
                  </a:cubicBezTo>
                  <a:cubicBezTo>
                    <a:pt x="4" y="60"/>
                    <a:pt x="12" y="67"/>
                    <a:pt x="20" y="67"/>
                  </a:cubicBezTo>
                  <a:cubicBezTo>
                    <a:pt x="22" y="67"/>
                    <a:pt x="25" y="66"/>
                    <a:pt x="25" y="66"/>
                  </a:cubicBezTo>
                  <a:cubicBezTo>
                    <a:pt x="32" y="77"/>
                    <a:pt x="51" y="72"/>
                    <a:pt x="50" y="70"/>
                  </a:cubicBezTo>
                  <a:cubicBezTo>
                    <a:pt x="71" y="96"/>
                    <a:pt x="95" y="92"/>
                    <a:pt x="96" y="92"/>
                  </a:cubicBezTo>
                  <a:cubicBezTo>
                    <a:pt x="86" y="90"/>
                    <a:pt x="81" y="82"/>
                    <a:pt x="77" y="73"/>
                  </a:cubicBezTo>
                  <a:cubicBezTo>
                    <a:pt x="80" y="74"/>
                    <a:pt x="83" y="74"/>
                    <a:pt x="85" y="74"/>
                  </a:cubicBezTo>
                  <a:cubicBezTo>
                    <a:pt x="93" y="74"/>
                    <a:pt x="100" y="71"/>
                    <a:pt x="104" y="65"/>
                  </a:cubicBezTo>
                  <a:cubicBezTo>
                    <a:pt x="106" y="66"/>
                    <a:pt x="109" y="67"/>
                    <a:pt x="111" y="67"/>
                  </a:cubicBezTo>
                  <a:cubicBezTo>
                    <a:pt x="122" y="67"/>
                    <a:pt x="130" y="59"/>
                    <a:pt x="130" y="50"/>
                  </a:cubicBezTo>
                  <a:cubicBezTo>
                    <a:pt x="130" y="42"/>
                    <a:pt x="124" y="35"/>
                    <a:pt x="115" y="34"/>
                  </a:cubicBezTo>
                  <a:close/>
                </a:path>
              </a:pathLst>
            </a:custGeom>
            <a:solidFill>
              <a:srgbClr val="C00000"/>
            </a:solidFill>
            <a:ln>
              <a:noFill/>
            </a:ln>
          </p:spPr>
          <p:txBody>
            <a:bodyPr vert="horz" wrap="square" lIns="109728" tIns="54864" rIns="109728" bIns="54864" numCol="1" anchor="t" anchorCtr="0" compatLnSpc="1"/>
            <a:lstStyle/>
            <a:p>
              <a:endParaRPr lang="en-US" sz="2160"/>
            </a:p>
          </p:txBody>
        </p:sp>
        <p:sp>
          <p:nvSpPr>
            <p:cNvPr id="12" name="Freeform 8"/>
            <p:cNvSpPr/>
            <p:nvPr/>
          </p:nvSpPr>
          <p:spPr bwMode="auto">
            <a:xfrm>
              <a:off x="6786972" y="1853492"/>
              <a:ext cx="383393" cy="351564"/>
            </a:xfrm>
            <a:custGeom>
              <a:avLst/>
              <a:gdLst>
                <a:gd name="T0" fmla="*/ 25 w 50"/>
                <a:gd name="T1" fmla="*/ 0 h 46"/>
                <a:gd name="T2" fmla="*/ 49 w 50"/>
                <a:gd name="T3" fmla="*/ 21 h 46"/>
                <a:gd name="T4" fmla="*/ 24 w 50"/>
                <a:gd name="T5" fmla="*/ 40 h 46"/>
                <a:gd name="T6" fmla="*/ 20 w 50"/>
                <a:gd name="T7" fmla="*/ 40 h 46"/>
                <a:gd name="T8" fmla="*/ 2 w 50"/>
                <a:gd name="T9" fmla="*/ 46 h 46"/>
                <a:gd name="T10" fmla="*/ 3 w 50"/>
                <a:gd name="T11" fmla="*/ 45 h 46"/>
                <a:gd name="T12" fmla="*/ 9 w 50"/>
                <a:gd name="T13" fmla="*/ 37 h 46"/>
                <a:gd name="T14" fmla="*/ 9 w 50"/>
                <a:gd name="T15" fmla="*/ 35 h 46"/>
                <a:gd name="T16" fmla="*/ 0 w 50"/>
                <a:gd name="T17" fmla="*/ 20 h 46"/>
                <a:gd name="T18" fmla="*/ 25 w 5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6">
                  <a:moveTo>
                    <a:pt x="25" y="0"/>
                  </a:moveTo>
                  <a:cubicBezTo>
                    <a:pt x="39" y="1"/>
                    <a:pt x="50" y="10"/>
                    <a:pt x="49" y="21"/>
                  </a:cubicBezTo>
                  <a:cubicBezTo>
                    <a:pt x="49" y="32"/>
                    <a:pt x="38" y="41"/>
                    <a:pt x="24" y="40"/>
                  </a:cubicBezTo>
                  <a:cubicBezTo>
                    <a:pt x="23" y="40"/>
                    <a:pt x="22" y="40"/>
                    <a:pt x="20" y="40"/>
                  </a:cubicBezTo>
                  <a:cubicBezTo>
                    <a:pt x="15" y="45"/>
                    <a:pt x="9" y="46"/>
                    <a:pt x="2" y="46"/>
                  </a:cubicBezTo>
                  <a:cubicBezTo>
                    <a:pt x="3" y="45"/>
                    <a:pt x="3" y="45"/>
                    <a:pt x="3" y="45"/>
                  </a:cubicBezTo>
                  <a:cubicBezTo>
                    <a:pt x="6" y="43"/>
                    <a:pt x="9" y="40"/>
                    <a:pt x="9" y="37"/>
                  </a:cubicBezTo>
                  <a:cubicBezTo>
                    <a:pt x="9" y="36"/>
                    <a:pt x="9" y="36"/>
                    <a:pt x="9" y="35"/>
                  </a:cubicBezTo>
                  <a:cubicBezTo>
                    <a:pt x="3" y="32"/>
                    <a:pt x="0" y="26"/>
                    <a:pt x="0" y="20"/>
                  </a:cubicBezTo>
                  <a:cubicBezTo>
                    <a:pt x="0" y="9"/>
                    <a:pt x="12" y="0"/>
                    <a:pt x="25" y="0"/>
                  </a:cubicBezTo>
                  <a:close/>
                </a:path>
              </a:pathLst>
            </a:custGeom>
            <a:solidFill>
              <a:srgbClr val="C00000"/>
            </a:solidFill>
            <a:ln>
              <a:noFill/>
            </a:ln>
          </p:spPr>
          <p:txBody>
            <a:bodyPr vert="horz" wrap="square" lIns="109728" tIns="54864" rIns="109728" bIns="54864" numCol="1" anchor="t" anchorCtr="0" compatLnSpc="1"/>
            <a:lstStyle/>
            <a:p>
              <a:endParaRPr lang="en-US" sz="2160"/>
            </a:p>
          </p:txBody>
        </p:sp>
        <p:sp>
          <p:nvSpPr>
            <p:cNvPr id="13" name="Freeform 9"/>
            <p:cNvSpPr/>
            <p:nvPr/>
          </p:nvSpPr>
          <p:spPr bwMode="auto">
            <a:xfrm>
              <a:off x="6144610" y="2358413"/>
              <a:ext cx="1516207" cy="881079"/>
            </a:xfrm>
            <a:custGeom>
              <a:avLst/>
              <a:gdLst>
                <a:gd name="T0" fmla="*/ 198 w 198"/>
                <a:gd name="T1" fmla="*/ 5 h 115"/>
                <a:gd name="T2" fmla="*/ 135 w 198"/>
                <a:gd name="T3" fmla="*/ 5 h 115"/>
                <a:gd name="T4" fmla="*/ 114 w 198"/>
                <a:gd name="T5" fmla="*/ 21 h 115"/>
                <a:gd name="T6" fmla="*/ 114 w 198"/>
                <a:gd name="T7" fmla="*/ 85 h 115"/>
                <a:gd name="T8" fmla="*/ 106 w 198"/>
                <a:gd name="T9" fmla="*/ 105 h 115"/>
                <a:gd name="T10" fmla="*/ 77 w 198"/>
                <a:gd name="T11" fmla="*/ 115 h 115"/>
                <a:gd name="T12" fmla="*/ 0 w 198"/>
                <a:gd name="T13" fmla="*/ 115 h 115"/>
                <a:gd name="T14" fmla="*/ 0 w 198"/>
                <a:gd name="T15" fmla="*/ 109 h 115"/>
                <a:gd name="T16" fmla="*/ 77 w 198"/>
                <a:gd name="T17" fmla="*/ 109 h 115"/>
                <a:gd name="T18" fmla="*/ 102 w 198"/>
                <a:gd name="T19" fmla="*/ 101 h 115"/>
                <a:gd name="T20" fmla="*/ 108 w 198"/>
                <a:gd name="T21" fmla="*/ 85 h 115"/>
                <a:gd name="T22" fmla="*/ 108 w 198"/>
                <a:gd name="T23" fmla="*/ 21 h 115"/>
                <a:gd name="T24" fmla="*/ 135 w 198"/>
                <a:gd name="T25" fmla="*/ 0 h 115"/>
                <a:gd name="T26" fmla="*/ 198 w 198"/>
                <a:gd name="T27" fmla="*/ 0 h 115"/>
                <a:gd name="T28" fmla="*/ 198 w 198"/>
                <a:gd name="T2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115">
                  <a:moveTo>
                    <a:pt x="198" y="5"/>
                  </a:moveTo>
                  <a:cubicBezTo>
                    <a:pt x="135" y="5"/>
                    <a:pt x="135" y="5"/>
                    <a:pt x="135" y="5"/>
                  </a:cubicBezTo>
                  <a:cubicBezTo>
                    <a:pt x="115" y="5"/>
                    <a:pt x="114" y="21"/>
                    <a:pt x="114" y="21"/>
                  </a:cubicBezTo>
                  <a:cubicBezTo>
                    <a:pt x="114" y="85"/>
                    <a:pt x="114" y="85"/>
                    <a:pt x="114" y="85"/>
                  </a:cubicBezTo>
                  <a:cubicBezTo>
                    <a:pt x="114" y="93"/>
                    <a:pt x="111" y="100"/>
                    <a:pt x="106" y="105"/>
                  </a:cubicBezTo>
                  <a:cubicBezTo>
                    <a:pt x="95" y="115"/>
                    <a:pt x="78" y="115"/>
                    <a:pt x="77" y="115"/>
                  </a:cubicBezTo>
                  <a:cubicBezTo>
                    <a:pt x="0" y="115"/>
                    <a:pt x="0" y="115"/>
                    <a:pt x="0" y="115"/>
                  </a:cubicBezTo>
                  <a:cubicBezTo>
                    <a:pt x="0" y="109"/>
                    <a:pt x="0" y="109"/>
                    <a:pt x="0" y="109"/>
                  </a:cubicBezTo>
                  <a:cubicBezTo>
                    <a:pt x="77" y="109"/>
                    <a:pt x="77" y="109"/>
                    <a:pt x="77" y="109"/>
                  </a:cubicBezTo>
                  <a:cubicBezTo>
                    <a:pt x="77" y="109"/>
                    <a:pt x="93" y="110"/>
                    <a:pt x="102" y="101"/>
                  </a:cubicBezTo>
                  <a:cubicBezTo>
                    <a:pt x="106" y="97"/>
                    <a:pt x="108" y="92"/>
                    <a:pt x="108" y="85"/>
                  </a:cubicBezTo>
                  <a:cubicBezTo>
                    <a:pt x="108" y="21"/>
                    <a:pt x="108" y="21"/>
                    <a:pt x="108" y="21"/>
                  </a:cubicBezTo>
                  <a:cubicBezTo>
                    <a:pt x="108" y="21"/>
                    <a:pt x="110" y="0"/>
                    <a:pt x="135" y="0"/>
                  </a:cubicBezTo>
                  <a:cubicBezTo>
                    <a:pt x="198" y="0"/>
                    <a:pt x="198" y="0"/>
                    <a:pt x="198" y="0"/>
                  </a:cubicBezTo>
                  <a:lnTo>
                    <a:pt x="198" y="5"/>
                  </a:lnTo>
                  <a:close/>
                </a:path>
              </a:pathLst>
            </a:custGeom>
            <a:solidFill>
              <a:schemeClr val="tx1">
                <a:lumMod val="65000"/>
              </a:schemeClr>
            </a:solidFill>
            <a:ln>
              <a:noFill/>
            </a:ln>
          </p:spPr>
          <p:txBody>
            <a:bodyPr vert="horz" wrap="square" lIns="109728" tIns="54864" rIns="109728" bIns="54864" numCol="1" anchor="t" anchorCtr="0" compatLnSpc="1"/>
            <a:lstStyle/>
            <a:p>
              <a:endParaRPr lang="en-US" sz="2160"/>
            </a:p>
          </p:txBody>
        </p:sp>
        <p:sp>
          <p:nvSpPr>
            <p:cNvPr id="14" name="Freeform 10"/>
            <p:cNvSpPr/>
            <p:nvPr/>
          </p:nvSpPr>
          <p:spPr bwMode="auto">
            <a:xfrm>
              <a:off x="6580085" y="2948692"/>
              <a:ext cx="597513" cy="397860"/>
            </a:xfrm>
            <a:custGeom>
              <a:avLst/>
              <a:gdLst>
                <a:gd name="T0" fmla="*/ 78 w 78"/>
                <a:gd name="T1" fmla="*/ 37 h 52"/>
                <a:gd name="T2" fmla="*/ 63 w 78"/>
                <a:gd name="T3" fmla="*/ 52 h 52"/>
                <a:gd name="T4" fmla="*/ 16 w 78"/>
                <a:gd name="T5" fmla="*/ 52 h 52"/>
                <a:gd name="T6" fmla="*/ 0 w 78"/>
                <a:gd name="T7" fmla="*/ 37 h 52"/>
                <a:gd name="T8" fmla="*/ 13 w 78"/>
                <a:gd name="T9" fmla="*/ 22 h 52"/>
                <a:gd name="T10" fmla="*/ 13 w 78"/>
                <a:gd name="T11" fmla="*/ 20 h 52"/>
                <a:gd name="T12" fmla="*/ 23 w 78"/>
                <a:gd name="T13" fmla="*/ 10 h 52"/>
                <a:gd name="T14" fmla="*/ 29 w 78"/>
                <a:gd name="T15" fmla="*/ 13 h 52"/>
                <a:gd name="T16" fmla="*/ 46 w 78"/>
                <a:gd name="T17" fmla="*/ 0 h 52"/>
                <a:gd name="T18" fmla="*/ 66 w 78"/>
                <a:gd name="T19" fmla="*/ 20 h 52"/>
                <a:gd name="T20" fmla="*/ 66 w 78"/>
                <a:gd name="T21" fmla="*/ 22 h 52"/>
                <a:gd name="T22" fmla="*/ 78 w 78"/>
                <a:gd name="T23"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52">
                  <a:moveTo>
                    <a:pt x="78" y="37"/>
                  </a:moveTo>
                  <a:cubicBezTo>
                    <a:pt x="78" y="45"/>
                    <a:pt x="71" y="52"/>
                    <a:pt x="63" y="52"/>
                  </a:cubicBezTo>
                  <a:cubicBezTo>
                    <a:pt x="16" y="52"/>
                    <a:pt x="16" y="52"/>
                    <a:pt x="16" y="52"/>
                  </a:cubicBezTo>
                  <a:cubicBezTo>
                    <a:pt x="7" y="52"/>
                    <a:pt x="0" y="45"/>
                    <a:pt x="0" y="37"/>
                  </a:cubicBezTo>
                  <a:cubicBezTo>
                    <a:pt x="0" y="29"/>
                    <a:pt x="6" y="23"/>
                    <a:pt x="13" y="22"/>
                  </a:cubicBezTo>
                  <a:cubicBezTo>
                    <a:pt x="13" y="21"/>
                    <a:pt x="13" y="21"/>
                    <a:pt x="13" y="20"/>
                  </a:cubicBezTo>
                  <a:cubicBezTo>
                    <a:pt x="13" y="15"/>
                    <a:pt x="17" y="10"/>
                    <a:pt x="23" y="10"/>
                  </a:cubicBezTo>
                  <a:cubicBezTo>
                    <a:pt x="25" y="10"/>
                    <a:pt x="27" y="11"/>
                    <a:pt x="29" y="13"/>
                  </a:cubicBezTo>
                  <a:cubicBezTo>
                    <a:pt x="32" y="6"/>
                    <a:pt x="36" y="0"/>
                    <a:pt x="46" y="0"/>
                  </a:cubicBezTo>
                  <a:cubicBezTo>
                    <a:pt x="60" y="0"/>
                    <a:pt x="66" y="10"/>
                    <a:pt x="66" y="20"/>
                  </a:cubicBezTo>
                  <a:cubicBezTo>
                    <a:pt x="66" y="21"/>
                    <a:pt x="66" y="21"/>
                    <a:pt x="66" y="22"/>
                  </a:cubicBezTo>
                  <a:cubicBezTo>
                    <a:pt x="73" y="23"/>
                    <a:pt x="78" y="29"/>
                    <a:pt x="78" y="37"/>
                  </a:cubicBezTo>
                  <a:close/>
                </a:path>
              </a:pathLst>
            </a:custGeom>
            <a:solidFill>
              <a:srgbClr val="C00000"/>
            </a:solidFill>
            <a:ln>
              <a:noFill/>
            </a:ln>
          </p:spPr>
          <p:txBody>
            <a:bodyPr vert="horz" wrap="square" lIns="109728" tIns="54864" rIns="109728" bIns="54864" numCol="1" anchor="t" anchorCtr="0" compatLnSpc="1"/>
            <a:lstStyle/>
            <a:p>
              <a:endParaRPr lang="en-US" sz="2160"/>
            </a:p>
          </p:txBody>
        </p:sp>
        <p:sp>
          <p:nvSpPr>
            <p:cNvPr id="15" name="Freeform 11"/>
            <p:cNvSpPr/>
            <p:nvPr/>
          </p:nvSpPr>
          <p:spPr bwMode="auto">
            <a:xfrm>
              <a:off x="3126663" y="2872013"/>
              <a:ext cx="888312" cy="351564"/>
            </a:xfrm>
            <a:custGeom>
              <a:avLst/>
              <a:gdLst>
                <a:gd name="T0" fmla="*/ 34 w 116"/>
                <a:gd name="T1" fmla="*/ 46 h 46"/>
                <a:gd name="T2" fmla="*/ 9 w 116"/>
                <a:gd name="T3" fmla="*/ 37 h 46"/>
                <a:gd name="T4" fmla="*/ 0 w 116"/>
                <a:gd name="T5" fmla="*/ 14 h 46"/>
                <a:gd name="T6" fmla="*/ 0 w 116"/>
                <a:gd name="T7" fmla="*/ 0 h 46"/>
                <a:gd name="T8" fmla="*/ 5 w 116"/>
                <a:gd name="T9" fmla="*/ 0 h 46"/>
                <a:gd name="T10" fmla="*/ 5 w 116"/>
                <a:gd name="T11" fmla="*/ 14 h 46"/>
                <a:gd name="T12" fmla="*/ 12 w 116"/>
                <a:gd name="T13" fmla="*/ 34 h 46"/>
                <a:gd name="T14" fmla="*/ 35 w 116"/>
                <a:gd name="T15" fmla="*/ 41 h 46"/>
                <a:gd name="T16" fmla="*/ 36 w 116"/>
                <a:gd name="T17" fmla="*/ 41 h 46"/>
                <a:gd name="T18" fmla="*/ 116 w 116"/>
                <a:gd name="T19" fmla="*/ 41 h 46"/>
                <a:gd name="T20" fmla="*/ 116 w 116"/>
                <a:gd name="T21" fmla="*/ 46 h 46"/>
                <a:gd name="T22" fmla="*/ 36 w 116"/>
                <a:gd name="T23" fmla="*/ 46 h 46"/>
                <a:gd name="T24" fmla="*/ 34 w 116"/>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46">
                  <a:moveTo>
                    <a:pt x="34" y="46"/>
                  </a:moveTo>
                  <a:cubicBezTo>
                    <a:pt x="30" y="46"/>
                    <a:pt x="17" y="46"/>
                    <a:pt x="9" y="37"/>
                  </a:cubicBezTo>
                  <a:cubicBezTo>
                    <a:pt x="3" y="32"/>
                    <a:pt x="0" y="24"/>
                    <a:pt x="0" y="14"/>
                  </a:cubicBezTo>
                  <a:cubicBezTo>
                    <a:pt x="0" y="0"/>
                    <a:pt x="0" y="0"/>
                    <a:pt x="0" y="0"/>
                  </a:cubicBezTo>
                  <a:cubicBezTo>
                    <a:pt x="5" y="0"/>
                    <a:pt x="5" y="0"/>
                    <a:pt x="5" y="0"/>
                  </a:cubicBezTo>
                  <a:cubicBezTo>
                    <a:pt x="5" y="14"/>
                    <a:pt x="5" y="14"/>
                    <a:pt x="5" y="14"/>
                  </a:cubicBezTo>
                  <a:cubicBezTo>
                    <a:pt x="5" y="23"/>
                    <a:pt x="7" y="29"/>
                    <a:pt x="12" y="34"/>
                  </a:cubicBezTo>
                  <a:cubicBezTo>
                    <a:pt x="21" y="42"/>
                    <a:pt x="35" y="41"/>
                    <a:pt x="35" y="41"/>
                  </a:cubicBezTo>
                  <a:cubicBezTo>
                    <a:pt x="36" y="41"/>
                    <a:pt x="36" y="41"/>
                    <a:pt x="36" y="41"/>
                  </a:cubicBezTo>
                  <a:cubicBezTo>
                    <a:pt x="116" y="41"/>
                    <a:pt x="116" y="41"/>
                    <a:pt x="116" y="41"/>
                  </a:cubicBezTo>
                  <a:cubicBezTo>
                    <a:pt x="116" y="46"/>
                    <a:pt x="116" y="46"/>
                    <a:pt x="116" y="46"/>
                  </a:cubicBezTo>
                  <a:cubicBezTo>
                    <a:pt x="36" y="46"/>
                    <a:pt x="36" y="46"/>
                    <a:pt x="36" y="46"/>
                  </a:cubicBezTo>
                  <a:cubicBezTo>
                    <a:pt x="36" y="46"/>
                    <a:pt x="35" y="46"/>
                    <a:pt x="34" y="46"/>
                  </a:cubicBezTo>
                  <a:close/>
                </a:path>
              </a:pathLst>
            </a:custGeom>
            <a:solidFill>
              <a:schemeClr val="tx1">
                <a:lumMod val="65000"/>
              </a:schemeClr>
            </a:solidFill>
            <a:ln>
              <a:noFill/>
            </a:ln>
          </p:spPr>
          <p:txBody>
            <a:bodyPr vert="horz" wrap="square" lIns="109728" tIns="54864" rIns="109728" bIns="54864" numCol="1" anchor="t" anchorCtr="0" compatLnSpc="1"/>
            <a:lstStyle/>
            <a:p>
              <a:endParaRPr lang="en-US" sz="2160"/>
            </a:p>
          </p:txBody>
        </p:sp>
        <p:sp>
          <p:nvSpPr>
            <p:cNvPr id="16" name="Freeform 12"/>
            <p:cNvSpPr/>
            <p:nvPr/>
          </p:nvSpPr>
          <p:spPr bwMode="auto">
            <a:xfrm>
              <a:off x="3999061" y="2021317"/>
              <a:ext cx="2183165" cy="1318001"/>
            </a:xfrm>
            <a:custGeom>
              <a:avLst/>
              <a:gdLst>
                <a:gd name="T0" fmla="*/ 0 w 285"/>
                <a:gd name="T1" fmla="*/ 172 h 172"/>
                <a:gd name="T2" fmla="*/ 0 w 285"/>
                <a:gd name="T3" fmla="*/ 6 h 172"/>
                <a:gd name="T4" fmla="*/ 7 w 285"/>
                <a:gd name="T5" fmla="*/ 0 h 172"/>
                <a:gd name="T6" fmla="*/ 279 w 285"/>
                <a:gd name="T7" fmla="*/ 0 h 172"/>
                <a:gd name="T8" fmla="*/ 285 w 285"/>
                <a:gd name="T9" fmla="*/ 6 h 172"/>
                <a:gd name="T10" fmla="*/ 285 w 285"/>
                <a:gd name="T11" fmla="*/ 172 h 172"/>
                <a:gd name="T12" fmla="*/ 0 w 285"/>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285" h="172">
                  <a:moveTo>
                    <a:pt x="0" y="172"/>
                  </a:moveTo>
                  <a:cubicBezTo>
                    <a:pt x="0" y="6"/>
                    <a:pt x="0" y="6"/>
                    <a:pt x="0" y="6"/>
                  </a:cubicBezTo>
                  <a:cubicBezTo>
                    <a:pt x="0" y="3"/>
                    <a:pt x="3" y="0"/>
                    <a:pt x="7" y="0"/>
                  </a:cubicBezTo>
                  <a:cubicBezTo>
                    <a:pt x="279" y="0"/>
                    <a:pt x="279" y="0"/>
                    <a:pt x="279" y="0"/>
                  </a:cubicBezTo>
                  <a:cubicBezTo>
                    <a:pt x="282" y="0"/>
                    <a:pt x="285" y="3"/>
                    <a:pt x="285" y="6"/>
                  </a:cubicBezTo>
                  <a:cubicBezTo>
                    <a:pt x="285" y="172"/>
                    <a:pt x="285" y="172"/>
                    <a:pt x="285" y="172"/>
                  </a:cubicBezTo>
                  <a:lnTo>
                    <a:pt x="0" y="172"/>
                  </a:lnTo>
                  <a:close/>
                </a:path>
              </a:pathLst>
            </a:cu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17" name="Freeform 13"/>
            <p:cNvSpPr/>
            <p:nvPr/>
          </p:nvSpPr>
          <p:spPr bwMode="auto">
            <a:xfrm>
              <a:off x="3999061" y="3339318"/>
              <a:ext cx="2183165" cy="198207"/>
            </a:xfrm>
            <a:custGeom>
              <a:avLst/>
              <a:gdLst>
                <a:gd name="T0" fmla="*/ 279 w 285"/>
                <a:gd name="T1" fmla="*/ 26 h 26"/>
                <a:gd name="T2" fmla="*/ 7 w 285"/>
                <a:gd name="T3" fmla="*/ 26 h 26"/>
                <a:gd name="T4" fmla="*/ 0 w 285"/>
                <a:gd name="T5" fmla="*/ 19 h 26"/>
                <a:gd name="T6" fmla="*/ 0 w 285"/>
                <a:gd name="T7" fmla="*/ 0 h 26"/>
                <a:gd name="T8" fmla="*/ 285 w 285"/>
                <a:gd name="T9" fmla="*/ 0 h 26"/>
                <a:gd name="T10" fmla="*/ 285 w 285"/>
                <a:gd name="T11" fmla="*/ 19 h 26"/>
                <a:gd name="T12" fmla="*/ 279 w 285"/>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5" h="26">
                  <a:moveTo>
                    <a:pt x="279" y="26"/>
                  </a:moveTo>
                  <a:cubicBezTo>
                    <a:pt x="7" y="26"/>
                    <a:pt x="7" y="26"/>
                    <a:pt x="7" y="26"/>
                  </a:cubicBezTo>
                  <a:cubicBezTo>
                    <a:pt x="3" y="26"/>
                    <a:pt x="0" y="23"/>
                    <a:pt x="0" y="19"/>
                  </a:cubicBezTo>
                  <a:cubicBezTo>
                    <a:pt x="0" y="0"/>
                    <a:pt x="0" y="0"/>
                    <a:pt x="0" y="0"/>
                  </a:cubicBezTo>
                  <a:cubicBezTo>
                    <a:pt x="285" y="0"/>
                    <a:pt x="285" y="0"/>
                    <a:pt x="285" y="0"/>
                  </a:cubicBezTo>
                  <a:cubicBezTo>
                    <a:pt x="285" y="19"/>
                    <a:pt x="285" y="19"/>
                    <a:pt x="285" y="19"/>
                  </a:cubicBezTo>
                  <a:cubicBezTo>
                    <a:pt x="285" y="23"/>
                    <a:pt x="282" y="26"/>
                    <a:pt x="279" y="26"/>
                  </a:cubicBezTo>
                </a:path>
              </a:pathLst>
            </a:custGeom>
            <a:solidFill>
              <a:schemeClr val="bg1">
                <a:lumMod val="85000"/>
              </a:schemeClr>
            </a:solidFill>
            <a:ln>
              <a:noFill/>
            </a:ln>
          </p:spPr>
          <p:txBody>
            <a:bodyPr vert="horz" wrap="square" lIns="109728" tIns="54864" rIns="109728" bIns="54864" numCol="1" anchor="t" anchorCtr="0" compatLnSpc="1"/>
            <a:lstStyle/>
            <a:p>
              <a:endParaRPr lang="en-US" sz="2160"/>
            </a:p>
          </p:txBody>
        </p:sp>
        <p:sp>
          <p:nvSpPr>
            <p:cNvPr id="18" name="Freeform 14"/>
            <p:cNvSpPr/>
            <p:nvPr/>
          </p:nvSpPr>
          <p:spPr bwMode="auto">
            <a:xfrm>
              <a:off x="4742697" y="3530290"/>
              <a:ext cx="734955" cy="260417"/>
            </a:xfrm>
            <a:custGeom>
              <a:avLst/>
              <a:gdLst>
                <a:gd name="T0" fmla="*/ 0 w 508"/>
                <a:gd name="T1" fmla="*/ 180 h 180"/>
                <a:gd name="T2" fmla="*/ 0 w 508"/>
                <a:gd name="T3" fmla="*/ 164 h 180"/>
                <a:gd name="T4" fmla="*/ 63 w 508"/>
                <a:gd name="T5" fmla="*/ 154 h 180"/>
                <a:gd name="T6" fmla="*/ 100 w 508"/>
                <a:gd name="T7" fmla="*/ 0 h 180"/>
                <a:gd name="T8" fmla="*/ 407 w 508"/>
                <a:gd name="T9" fmla="*/ 0 h 180"/>
                <a:gd name="T10" fmla="*/ 450 w 508"/>
                <a:gd name="T11" fmla="*/ 154 h 180"/>
                <a:gd name="T12" fmla="*/ 508 w 508"/>
                <a:gd name="T13" fmla="*/ 164 h 180"/>
                <a:gd name="T14" fmla="*/ 508 w 508"/>
                <a:gd name="T15" fmla="*/ 180 h 180"/>
                <a:gd name="T16" fmla="*/ 0 w 508"/>
                <a:gd name="T1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180">
                  <a:moveTo>
                    <a:pt x="0" y="180"/>
                  </a:moveTo>
                  <a:lnTo>
                    <a:pt x="0" y="164"/>
                  </a:lnTo>
                  <a:lnTo>
                    <a:pt x="63" y="154"/>
                  </a:lnTo>
                  <a:lnTo>
                    <a:pt x="100" y="0"/>
                  </a:lnTo>
                  <a:lnTo>
                    <a:pt x="407" y="0"/>
                  </a:lnTo>
                  <a:lnTo>
                    <a:pt x="450" y="154"/>
                  </a:lnTo>
                  <a:lnTo>
                    <a:pt x="508" y="164"/>
                  </a:lnTo>
                  <a:lnTo>
                    <a:pt x="508" y="180"/>
                  </a:lnTo>
                  <a:lnTo>
                    <a:pt x="0" y="180"/>
                  </a:lnTo>
                  <a:close/>
                </a:path>
              </a:pathLst>
            </a:custGeom>
            <a:solidFill>
              <a:schemeClr val="bg1">
                <a:lumMod val="85000"/>
              </a:schemeClr>
            </a:solidFill>
            <a:ln>
              <a:noFill/>
            </a:ln>
          </p:spPr>
          <p:txBody>
            <a:bodyPr vert="horz" wrap="square" lIns="109728" tIns="54864" rIns="109728" bIns="54864" numCol="1" anchor="t" anchorCtr="0" compatLnSpc="1"/>
            <a:lstStyle/>
            <a:p>
              <a:endParaRPr lang="en-US" sz="2160"/>
            </a:p>
          </p:txBody>
        </p:sp>
        <p:sp>
          <p:nvSpPr>
            <p:cNvPr id="19" name="Freeform 15"/>
            <p:cNvSpPr/>
            <p:nvPr/>
          </p:nvSpPr>
          <p:spPr bwMode="auto">
            <a:xfrm>
              <a:off x="4742697" y="3530290"/>
              <a:ext cx="734955" cy="260417"/>
            </a:xfrm>
            <a:custGeom>
              <a:avLst/>
              <a:gdLst>
                <a:gd name="T0" fmla="*/ 0 w 508"/>
                <a:gd name="T1" fmla="*/ 180 h 180"/>
                <a:gd name="T2" fmla="*/ 0 w 508"/>
                <a:gd name="T3" fmla="*/ 164 h 180"/>
                <a:gd name="T4" fmla="*/ 63 w 508"/>
                <a:gd name="T5" fmla="*/ 154 h 180"/>
                <a:gd name="T6" fmla="*/ 100 w 508"/>
                <a:gd name="T7" fmla="*/ 0 h 180"/>
                <a:gd name="T8" fmla="*/ 407 w 508"/>
                <a:gd name="T9" fmla="*/ 0 h 180"/>
                <a:gd name="T10" fmla="*/ 450 w 508"/>
                <a:gd name="T11" fmla="*/ 154 h 180"/>
                <a:gd name="T12" fmla="*/ 508 w 508"/>
                <a:gd name="T13" fmla="*/ 164 h 180"/>
                <a:gd name="T14" fmla="*/ 508 w 508"/>
                <a:gd name="T15" fmla="*/ 180 h 180"/>
                <a:gd name="T16" fmla="*/ 0 w 508"/>
                <a:gd name="T1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180">
                  <a:moveTo>
                    <a:pt x="0" y="180"/>
                  </a:moveTo>
                  <a:lnTo>
                    <a:pt x="0" y="164"/>
                  </a:lnTo>
                  <a:lnTo>
                    <a:pt x="63" y="154"/>
                  </a:lnTo>
                  <a:lnTo>
                    <a:pt x="100" y="0"/>
                  </a:lnTo>
                  <a:lnTo>
                    <a:pt x="407" y="0"/>
                  </a:lnTo>
                  <a:lnTo>
                    <a:pt x="450" y="154"/>
                  </a:lnTo>
                  <a:lnTo>
                    <a:pt x="508" y="164"/>
                  </a:lnTo>
                  <a:lnTo>
                    <a:pt x="508" y="180"/>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20" name="Rectangle 16"/>
            <p:cNvSpPr>
              <a:spLocks noChangeArrowheads="1"/>
            </p:cNvSpPr>
            <p:nvPr/>
          </p:nvSpPr>
          <p:spPr bwMode="auto">
            <a:xfrm>
              <a:off x="4068505" y="2105229"/>
              <a:ext cx="2044276" cy="1148729"/>
            </a:xfrm>
            <a:prstGeom prst="rect">
              <a:avLst/>
            </a:prstGeom>
            <a:solidFill>
              <a:schemeClr val="bg1"/>
            </a:solidFill>
            <a:ln>
              <a:noFill/>
            </a:ln>
          </p:spPr>
          <p:txBody>
            <a:bodyPr vert="horz" wrap="square" lIns="109728" tIns="54864" rIns="109728" bIns="54864" numCol="1" anchor="t" anchorCtr="0" compatLnSpc="1"/>
            <a:lstStyle/>
            <a:p>
              <a:endParaRPr lang="en-US" sz="2160" dirty="0"/>
            </a:p>
          </p:txBody>
        </p:sp>
        <p:sp>
          <p:nvSpPr>
            <p:cNvPr id="21" name="Freeform 17"/>
            <p:cNvSpPr/>
            <p:nvPr/>
          </p:nvSpPr>
          <p:spPr bwMode="auto">
            <a:xfrm>
              <a:off x="4880139" y="3530290"/>
              <a:ext cx="460070" cy="37616"/>
            </a:xfrm>
            <a:custGeom>
              <a:avLst/>
              <a:gdLst>
                <a:gd name="T0" fmla="*/ 312 w 318"/>
                <a:gd name="T1" fmla="*/ 0 h 26"/>
                <a:gd name="T2" fmla="*/ 5 w 318"/>
                <a:gd name="T3" fmla="*/ 0 h 26"/>
                <a:gd name="T4" fmla="*/ 0 w 318"/>
                <a:gd name="T5" fmla="*/ 26 h 26"/>
                <a:gd name="T6" fmla="*/ 318 w 318"/>
                <a:gd name="T7" fmla="*/ 26 h 26"/>
                <a:gd name="T8" fmla="*/ 312 w 318"/>
                <a:gd name="T9" fmla="*/ 0 h 26"/>
              </a:gdLst>
              <a:ahLst/>
              <a:cxnLst>
                <a:cxn ang="0">
                  <a:pos x="T0" y="T1"/>
                </a:cxn>
                <a:cxn ang="0">
                  <a:pos x="T2" y="T3"/>
                </a:cxn>
                <a:cxn ang="0">
                  <a:pos x="T4" y="T5"/>
                </a:cxn>
                <a:cxn ang="0">
                  <a:pos x="T6" y="T7"/>
                </a:cxn>
                <a:cxn ang="0">
                  <a:pos x="T8" y="T9"/>
                </a:cxn>
              </a:cxnLst>
              <a:rect l="0" t="0" r="r" b="b"/>
              <a:pathLst>
                <a:path w="318" h="26">
                  <a:moveTo>
                    <a:pt x="312" y="0"/>
                  </a:moveTo>
                  <a:lnTo>
                    <a:pt x="5" y="0"/>
                  </a:lnTo>
                  <a:lnTo>
                    <a:pt x="0" y="26"/>
                  </a:lnTo>
                  <a:lnTo>
                    <a:pt x="318" y="26"/>
                  </a:lnTo>
                  <a:lnTo>
                    <a:pt x="312" y="0"/>
                  </a:lnTo>
                  <a:close/>
                </a:path>
              </a:pathLst>
            </a:custGeom>
            <a:solidFill>
              <a:schemeClr val="bg1">
                <a:lumMod val="75000"/>
              </a:schemeClr>
            </a:solidFill>
            <a:ln>
              <a:noFill/>
            </a:ln>
          </p:spPr>
          <p:txBody>
            <a:bodyPr vert="horz" wrap="square" lIns="109728" tIns="54864" rIns="109728" bIns="54864" numCol="1" anchor="t" anchorCtr="0" compatLnSpc="1"/>
            <a:lstStyle/>
            <a:p>
              <a:endParaRPr lang="en-US" sz="2160"/>
            </a:p>
          </p:txBody>
        </p:sp>
        <p:sp>
          <p:nvSpPr>
            <p:cNvPr id="22" name="Freeform 18"/>
            <p:cNvSpPr/>
            <p:nvPr/>
          </p:nvSpPr>
          <p:spPr bwMode="auto">
            <a:xfrm>
              <a:off x="4880139" y="3530290"/>
              <a:ext cx="460070" cy="37616"/>
            </a:xfrm>
            <a:custGeom>
              <a:avLst/>
              <a:gdLst>
                <a:gd name="T0" fmla="*/ 312 w 318"/>
                <a:gd name="T1" fmla="*/ 0 h 26"/>
                <a:gd name="T2" fmla="*/ 5 w 318"/>
                <a:gd name="T3" fmla="*/ 0 h 26"/>
                <a:gd name="T4" fmla="*/ 0 w 318"/>
                <a:gd name="T5" fmla="*/ 26 h 26"/>
                <a:gd name="T6" fmla="*/ 318 w 318"/>
                <a:gd name="T7" fmla="*/ 26 h 26"/>
                <a:gd name="T8" fmla="*/ 312 w 318"/>
                <a:gd name="T9" fmla="*/ 0 h 26"/>
              </a:gdLst>
              <a:ahLst/>
              <a:cxnLst>
                <a:cxn ang="0">
                  <a:pos x="T0" y="T1"/>
                </a:cxn>
                <a:cxn ang="0">
                  <a:pos x="T2" y="T3"/>
                </a:cxn>
                <a:cxn ang="0">
                  <a:pos x="T4" y="T5"/>
                </a:cxn>
                <a:cxn ang="0">
                  <a:pos x="T6" y="T7"/>
                </a:cxn>
                <a:cxn ang="0">
                  <a:pos x="T8" y="T9"/>
                </a:cxn>
              </a:cxnLst>
              <a:rect l="0" t="0" r="r" b="b"/>
              <a:pathLst>
                <a:path w="318" h="26">
                  <a:moveTo>
                    <a:pt x="312" y="0"/>
                  </a:moveTo>
                  <a:lnTo>
                    <a:pt x="5" y="0"/>
                  </a:lnTo>
                  <a:lnTo>
                    <a:pt x="0" y="26"/>
                  </a:lnTo>
                  <a:lnTo>
                    <a:pt x="318" y="26"/>
                  </a:lnTo>
                  <a:lnTo>
                    <a:pt x="3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23" name="Freeform 19"/>
            <p:cNvSpPr/>
            <p:nvPr/>
          </p:nvSpPr>
          <p:spPr bwMode="auto">
            <a:xfrm>
              <a:off x="2889394" y="1975020"/>
              <a:ext cx="512154" cy="896993"/>
            </a:xfrm>
            <a:custGeom>
              <a:avLst/>
              <a:gdLst>
                <a:gd name="T0" fmla="*/ 58 w 67"/>
                <a:gd name="T1" fmla="*/ 0 h 117"/>
                <a:gd name="T2" fmla="*/ 9 w 67"/>
                <a:gd name="T3" fmla="*/ 0 h 117"/>
                <a:gd name="T4" fmla="*/ 0 w 67"/>
                <a:gd name="T5" fmla="*/ 8 h 117"/>
                <a:gd name="T6" fmla="*/ 0 w 67"/>
                <a:gd name="T7" fmla="*/ 108 h 117"/>
                <a:gd name="T8" fmla="*/ 9 w 67"/>
                <a:gd name="T9" fmla="*/ 117 h 117"/>
                <a:gd name="T10" fmla="*/ 58 w 67"/>
                <a:gd name="T11" fmla="*/ 117 h 117"/>
                <a:gd name="T12" fmla="*/ 67 w 67"/>
                <a:gd name="T13" fmla="*/ 108 h 117"/>
                <a:gd name="T14" fmla="*/ 67 w 67"/>
                <a:gd name="T15" fmla="*/ 8 h 117"/>
                <a:gd name="T16" fmla="*/ 58 w 6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7">
                  <a:moveTo>
                    <a:pt x="58" y="0"/>
                  </a:moveTo>
                  <a:cubicBezTo>
                    <a:pt x="9" y="0"/>
                    <a:pt x="9" y="0"/>
                    <a:pt x="9" y="0"/>
                  </a:cubicBezTo>
                  <a:cubicBezTo>
                    <a:pt x="4" y="0"/>
                    <a:pt x="0" y="3"/>
                    <a:pt x="0" y="8"/>
                  </a:cubicBezTo>
                  <a:cubicBezTo>
                    <a:pt x="0" y="108"/>
                    <a:pt x="0" y="108"/>
                    <a:pt x="0" y="108"/>
                  </a:cubicBezTo>
                  <a:cubicBezTo>
                    <a:pt x="0" y="113"/>
                    <a:pt x="4" y="117"/>
                    <a:pt x="9" y="117"/>
                  </a:cubicBezTo>
                  <a:cubicBezTo>
                    <a:pt x="58" y="117"/>
                    <a:pt x="58" y="117"/>
                    <a:pt x="58" y="117"/>
                  </a:cubicBezTo>
                  <a:cubicBezTo>
                    <a:pt x="63" y="117"/>
                    <a:pt x="67" y="113"/>
                    <a:pt x="67" y="108"/>
                  </a:cubicBezTo>
                  <a:cubicBezTo>
                    <a:pt x="67" y="8"/>
                    <a:pt x="67" y="8"/>
                    <a:pt x="67" y="8"/>
                  </a:cubicBezTo>
                  <a:cubicBezTo>
                    <a:pt x="67" y="3"/>
                    <a:pt x="63" y="0"/>
                    <a:pt x="58" y="0"/>
                  </a:cubicBezTo>
                  <a:close/>
                </a:path>
              </a:pathLst>
            </a:cu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24" name="Rectangle 20"/>
            <p:cNvSpPr>
              <a:spLocks noChangeArrowheads="1"/>
            </p:cNvSpPr>
            <p:nvPr/>
          </p:nvSpPr>
          <p:spPr bwMode="auto">
            <a:xfrm>
              <a:off x="2942924" y="2082081"/>
              <a:ext cx="405093" cy="620662"/>
            </a:xfrm>
            <a:prstGeom prst="rect">
              <a:avLst/>
            </a:prstGeom>
            <a:solidFill>
              <a:schemeClr val="bg1"/>
            </a:solidFill>
            <a:ln>
              <a:noFill/>
            </a:ln>
          </p:spPr>
          <p:txBody>
            <a:bodyPr vert="horz" wrap="square" lIns="109728" tIns="54864" rIns="109728" bIns="54864" numCol="1" anchor="t" anchorCtr="0" compatLnSpc="1"/>
            <a:lstStyle/>
            <a:p>
              <a:endParaRPr lang="en-US" sz="2160"/>
            </a:p>
          </p:txBody>
        </p:sp>
        <p:sp>
          <p:nvSpPr>
            <p:cNvPr id="25" name="Freeform 21"/>
            <p:cNvSpPr/>
            <p:nvPr/>
          </p:nvSpPr>
          <p:spPr bwMode="auto">
            <a:xfrm>
              <a:off x="3057219" y="2021317"/>
              <a:ext cx="176505" cy="15915"/>
            </a:xfrm>
            <a:custGeom>
              <a:avLst/>
              <a:gdLst>
                <a:gd name="T0" fmla="*/ 122 w 122"/>
                <a:gd name="T1" fmla="*/ 11 h 11"/>
                <a:gd name="T2" fmla="*/ 0 w 122"/>
                <a:gd name="T3" fmla="*/ 11 h 11"/>
                <a:gd name="T4" fmla="*/ 0 w 122"/>
                <a:gd name="T5" fmla="*/ 0 h 11"/>
                <a:gd name="T6" fmla="*/ 122 w 122"/>
                <a:gd name="T7" fmla="*/ 0 h 11"/>
                <a:gd name="T8" fmla="*/ 122 w 122"/>
                <a:gd name="T9" fmla="*/ 11 h 11"/>
                <a:gd name="T10" fmla="*/ 122 w 122"/>
                <a:gd name="T11" fmla="*/ 11 h 11"/>
              </a:gdLst>
              <a:ahLst/>
              <a:cxnLst>
                <a:cxn ang="0">
                  <a:pos x="T0" y="T1"/>
                </a:cxn>
                <a:cxn ang="0">
                  <a:pos x="T2" y="T3"/>
                </a:cxn>
                <a:cxn ang="0">
                  <a:pos x="T4" y="T5"/>
                </a:cxn>
                <a:cxn ang="0">
                  <a:pos x="T6" y="T7"/>
                </a:cxn>
                <a:cxn ang="0">
                  <a:pos x="T8" y="T9"/>
                </a:cxn>
                <a:cxn ang="0">
                  <a:pos x="T10" y="T11"/>
                </a:cxn>
              </a:cxnLst>
              <a:rect l="0" t="0" r="r" b="b"/>
              <a:pathLst>
                <a:path w="122" h="11">
                  <a:moveTo>
                    <a:pt x="122" y="11"/>
                  </a:moveTo>
                  <a:lnTo>
                    <a:pt x="0" y="11"/>
                  </a:lnTo>
                  <a:lnTo>
                    <a:pt x="0" y="0"/>
                  </a:lnTo>
                  <a:lnTo>
                    <a:pt x="122" y="0"/>
                  </a:lnTo>
                  <a:lnTo>
                    <a:pt x="122" y="11"/>
                  </a:lnTo>
                  <a:lnTo>
                    <a:pt x="122"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26" name="Oval 22"/>
            <p:cNvSpPr>
              <a:spLocks noChangeArrowheads="1"/>
            </p:cNvSpPr>
            <p:nvPr/>
          </p:nvSpPr>
          <p:spPr bwMode="auto">
            <a:xfrm>
              <a:off x="3271340" y="2014083"/>
              <a:ext cx="39063" cy="303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27" name="Rectangle 23"/>
            <p:cNvSpPr>
              <a:spLocks noChangeArrowheads="1"/>
            </p:cNvSpPr>
            <p:nvPr/>
          </p:nvSpPr>
          <p:spPr bwMode="auto">
            <a:xfrm>
              <a:off x="3064452" y="2749039"/>
              <a:ext cx="162037" cy="535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28" name="Freeform 24"/>
            <p:cNvSpPr>
              <a:spLocks noEditPoints="1"/>
            </p:cNvSpPr>
            <p:nvPr/>
          </p:nvSpPr>
          <p:spPr bwMode="auto">
            <a:xfrm>
              <a:off x="3034071" y="2228204"/>
              <a:ext cx="222801" cy="353010"/>
            </a:xfrm>
            <a:custGeom>
              <a:avLst/>
              <a:gdLst>
                <a:gd name="T0" fmla="*/ 15 w 29"/>
                <a:gd name="T1" fmla="*/ 0 h 46"/>
                <a:gd name="T2" fmla="*/ 0 w 29"/>
                <a:gd name="T3" fmla="*/ 14 h 46"/>
                <a:gd name="T4" fmla="*/ 1 w 29"/>
                <a:gd name="T5" fmla="*/ 20 h 46"/>
                <a:gd name="T6" fmla="*/ 12 w 29"/>
                <a:gd name="T7" fmla="*/ 44 h 46"/>
                <a:gd name="T8" fmla="*/ 14 w 29"/>
                <a:gd name="T9" fmla="*/ 46 h 46"/>
                <a:gd name="T10" fmla="*/ 16 w 29"/>
                <a:gd name="T11" fmla="*/ 44 h 46"/>
                <a:gd name="T12" fmla="*/ 28 w 29"/>
                <a:gd name="T13" fmla="*/ 20 h 46"/>
                <a:gd name="T14" fmla="*/ 29 w 29"/>
                <a:gd name="T15" fmla="*/ 14 h 46"/>
                <a:gd name="T16" fmla="*/ 15 w 29"/>
                <a:gd name="T17" fmla="*/ 0 h 46"/>
                <a:gd name="T18" fmla="*/ 14 w 29"/>
                <a:gd name="T19" fmla="*/ 23 h 46"/>
                <a:gd name="T20" fmla="*/ 6 w 29"/>
                <a:gd name="T21" fmla="*/ 14 h 46"/>
                <a:gd name="T22" fmla="*/ 14 w 29"/>
                <a:gd name="T23" fmla="*/ 5 h 46"/>
                <a:gd name="T24" fmla="*/ 23 w 29"/>
                <a:gd name="T25" fmla="*/ 14 h 46"/>
                <a:gd name="T26" fmla="*/ 14 w 29"/>
                <a:gd name="T2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6">
                  <a:moveTo>
                    <a:pt x="15" y="0"/>
                  </a:moveTo>
                  <a:cubicBezTo>
                    <a:pt x="6" y="0"/>
                    <a:pt x="0" y="6"/>
                    <a:pt x="0" y="14"/>
                  </a:cubicBezTo>
                  <a:cubicBezTo>
                    <a:pt x="0" y="16"/>
                    <a:pt x="0" y="18"/>
                    <a:pt x="1" y="20"/>
                  </a:cubicBezTo>
                  <a:cubicBezTo>
                    <a:pt x="12" y="44"/>
                    <a:pt x="12" y="44"/>
                    <a:pt x="12" y="44"/>
                  </a:cubicBezTo>
                  <a:cubicBezTo>
                    <a:pt x="13" y="46"/>
                    <a:pt x="13" y="46"/>
                    <a:pt x="14" y="46"/>
                  </a:cubicBezTo>
                  <a:cubicBezTo>
                    <a:pt x="15" y="46"/>
                    <a:pt x="16" y="46"/>
                    <a:pt x="16" y="44"/>
                  </a:cubicBezTo>
                  <a:cubicBezTo>
                    <a:pt x="28" y="20"/>
                    <a:pt x="28" y="20"/>
                    <a:pt x="28" y="20"/>
                  </a:cubicBezTo>
                  <a:cubicBezTo>
                    <a:pt x="28" y="19"/>
                    <a:pt x="29" y="17"/>
                    <a:pt x="29" y="14"/>
                  </a:cubicBezTo>
                  <a:cubicBezTo>
                    <a:pt x="29" y="6"/>
                    <a:pt x="23" y="0"/>
                    <a:pt x="15" y="0"/>
                  </a:cubicBezTo>
                  <a:close/>
                  <a:moveTo>
                    <a:pt x="14" y="23"/>
                  </a:moveTo>
                  <a:cubicBezTo>
                    <a:pt x="9" y="23"/>
                    <a:pt x="6" y="19"/>
                    <a:pt x="6" y="14"/>
                  </a:cubicBezTo>
                  <a:cubicBezTo>
                    <a:pt x="6" y="9"/>
                    <a:pt x="10" y="5"/>
                    <a:pt x="14" y="5"/>
                  </a:cubicBezTo>
                  <a:cubicBezTo>
                    <a:pt x="19" y="6"/>
                    <a:pt x="23" y="9"/>
                    <a:pt x="23" y="14"/>
                  </a:cubicBezTo>
                  <a:cubicBezTo>
                    <a:pt x="23" y="19"/>
                    <a:pt x="19" y="23"/>
                    <a:pt x="14" y="23"/>
                  </a:cubicBezTo>
                  <a:close/>
                </a:path>
              </a:pathLst>
            </a:custGeom>
            <a:solidFill>
              <a:srgbClr val="C00000"/>
            </a:solidFill>
            <a:ln>
              <a:noFill/>
            </a:ln>
          </p:spPr>
          <p:txBody>
            <a:bodyPr vert="horz" wrap="square" lIns="109728" tIns="54864" rIns="109728" bIns="54864" numCol="1" anchor="t" anchorCtr="0" compatLnSpc="1"/>
            <a:lstStyle/>
            <a:p>
              <a:endParaRPr lang="en-US" sz="2160"/>
            </a:p>
          </p:txBody>
        </p:sp>
        <p:sp>
          <p:nvSpPr>
            <p:cNvPr id="29" name="Rectangle 25"/>
            <p:cNvSpPr>
              <a:spLocks noChangeArrowheads="1"/>
            </p:cNvSpPr>
            <p:nvPr/>
          </p:nvSpPr>
          <p:spPr bwMode="auto">
            <a:xfrm>
              <a:off x="5277999" y="2174673"/>
              <a:ext cx="1310767" cy="827548"/>
            </a:xfrm>
            <a:prstGeom prst="rect">
              <a:avLst/>
            </a:prstGeom>
            <a:solidFill>
              <a:schemeClr val="bg1"/>
            </a:solidFill>
            <a:ln>
              <a:noFill/>
            </a:ln>
          </p:spPr>
          <p:txBody>
            <a:bodyPr vert="horz" wrap="square" lIns="109728" tIns="54864" rIns="109728" bIns="54864" numCol="1" anchor="t" anchorCtr="0" compatLnSpc="1"/>
            <a:lstStyle/>
            <a:p>
              <a:endParaRPr lang="en-US" sz="2160"/>
            </a:p>
          </p:txBody>
        </p:sp>
        <p:sp>
          <p:nvSpPr>
            <p:cNvPr id="30" name="Freeform 26"/>
            <p:cNvSpPr/>
            <p:nvPr/>
          </p:nvSpPr>
          <p:spPr bwMode="auto">
            <a:xfrm>
              <a:off x="5254850" y="2151525"/>
              <a:ext cx="1341149" cy="857931"/>
            </a:xfrm>
            <a:custGeom>
              <a:avLst/>
              <a:gdLst>
                <a:gd name="T0" fmla="*/ 916 w 927"/>
                <a:gd name="T1" fmla="*/ 582 h 593"/>
                <a:gd name="T2" fmla="*/ 916 w 927"/>
                <a:gd name="T3" fmla="*/ 572 h 593"/>
                <a:gd name="T4" fmla="*/ 22 w 927"/>
                <a:gd name="T5" fmla="*/ 572 h 593"/>
                <a:gd name="T6" fmla="*/ 22 w 927"/>
                <a:gd name="T7" fmla="*/ 21 h 593"/>
                <a:gd name="T8" fmla="*/ 906 w 927"/>
                <a:gd name="T9" fmla="*/ 21 h 593"/>
                <a:gd name="T10" fmla="*/ 906 w 927"/>
                <a:gd name="T11" fmla="*/ 582 h 593"/>
                <a:gd name="T12" fmla="*/ 916 w 927"/>
                <a:gd name="T13" fmla="*/ 582 h 593"/>
                <a:gd name="T14" fmla="*/ 916 w 927"/>
                <a:gd name="T15" fmla="*/ 572 h 593"/>
                <a:gd name="T16" fmla="*/ 916 w 927"/>
                <a:gd name="T17" fmla="*/ 582 h 593"/>
                <a:gd name="T18" fmla="*/ 927 w 927"/>
                <a:gd name="T19" fmla="*/ 582 h 593"/>
                <a:gd name="T20" fmla="*/ 927 w 927"/>
                <a:gd name="T21" fmla="*/ 0 h 593"/>
                <a:gd name="T22" fmla="*/ 0 w 927"/>
                <a:gd name="T23" fmla="*/ 0 h 593"/>
                <a:gd name="T24" fmla="*/ 0 w 927"/>
                <a:gd name="T25" fmla="*/ 593 h 593"/>
                <a:gd name="T26" fmla="*/ 927 w 927"/>
                <a:gd name="T27" fmla="*/ 593 h 593"/>
                <a:gd name="T28" fmla="*/ 927 w 927"/>
                <a:gd name="T29" fmla="*/ 582 h 593"/>
                <a:gd name="T30" fmla="*/ 916 w 927"/>
                <a:gd name="T31" fmla="*/ 5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7" h="593">
                  <a:moveTo>
                    <a:pt x="916" y="582"/>
                  </a:moveTo>
                  <a:lnTo>
                    <a:pt x="916" y="572"/>
                  </a:lnTo>
                  <a:lnTo>
                    <a:pt x="22" y="572"/>
                  </a:lnTo>
                  <a:lnTo>
                    <a:pt x="22" y="21"/>
                  </a:lnTo>
                  <a:lnTo>
                    <a:pt x="906" y="21"/>
                  </a:lnTo>
                  <a:lnTo>
                    <a:pt x="906" y="582"/>
                  </a:lnTo>
                  <a:lnTo>
                    <a:pt x="916" y="582"/>
                  </a:lnTo>
                  <a:lnTo>
                    <a:pt x="916" y="572"/>
                  </a:lnTo>
                  <a:lnTo>
                    <a:pt x="916" y="582"/>
                  </a:lnTo>
                  <a:lnTo>
                    <a:pt x="927" y="582"/>
                  </a:lnTo>
                  <a:lnTo>
                    <a:pt x="927" y="0"/>
                  </a:lnTo>
                  <a:lnTo>
                    <a:pt x="0" y="0"/>
                  </a:lnTo>
                  <a:lnTo>
                    <a:pt x="0" y="593"/>
                  </a:lnTo>
                  <a:lnTo>
                    <a:pt x="927" y="593"/>
                  </a:lnTo>
                  <a:lnTo>
                    <a:pt x="927" y="582"/>
                  </a:lnTo>
                  <a:lnTo>
                    <a:pt x="916" y="58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31" name="Rectangle 27"/>
            <p:cNvSpPr>
              <a:spLocks noChangeArrowheads="1"/>
            </p:cNvSpPr>
            <p:nvPr/>
          </p:nvSpPr>
          <p:spPr bwMode="auto">
            <a:xfrm>
              <a:off x="5277999" y="2174673"/>
              <a:ext cx="1310767" cy="122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32" name="Oval 28"/>
            <p:cNvSpPr>
              <a:spLocks noChangeArrowheads="1"/>
            </p:cNvSpPr>
            <p:nvPr/>
          </p:nvSpPr>
          <p:spPr bwMode="auto">
            <a:xfrm>
              <a:off x="5318778" y="2212289"/>
              <a:ext cx="46800" cy="46296"/>
            </a:xfrm>
            <a:prstGeom prst="ellipse">
              <a:avLst/>
            </a:prstGeom>
            <a:solidFill>
              <a:srgbClr val="C62C2C"/>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33" name="Oval 29"/>
            <p:cNvSpPr>
              <a:spLocks noChangeArrowheads="1"/>
            </p:cNvSpPr>
            <p:nvPr/>
          </p:nvSpPr>
          <p:spPr bwMode="auto">
            <a:xfrm>
              <a:off x="5386775" y="2212289"/>
              <a:ext cx="46800" cy="46296"/>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34" name="Oval 30"/>
            <p:cNvSpPr>
              <a:spLocks noChangeArrowheads="1"/>
            </p:cNvSpPr>
            <p:nvPr/>
          </p:nvSpPr>
          <p:spPr bwMode="auto">
            <a:xfrm>
              <a:off x="5448987" y="2212289"/>
              <a:ext cx="46800" cy="46296"/>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35" name="Rectangle 31"/>
            <p:cNvSpPr>
              <a:spLocks noChangeArrowheads="1"/>
            </p:cNvSpPr>
            <p:nvPr/>
          </p:nvSpPr>
          <p:spPr bwMode="auto">
            <a:xfrm>
              <a:off x="5554331" y="2212289"/>
              <a:ext cx="681426" cy="462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36" name="Rectangle 32"/>
            <p:cNvSpPr>
              <a:spLocks noChangeArrowheads="1"/>
            </p:cNvSpPr>
            <p:nvPr/>
          </p:nvSpPr>
          <p:spPr bwMode="auto">
            <a:xfrm>
              <a:off x="6266138" y="2212289"/>
              <a:ext cx="290800" cy="462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37" name="Freeform 43"/>
            <p:cNvSpPr/>
            <p:nvPr/>
          </p:nvSpPr>
          <p:spPr bwMode="auto">
            <a:xfrm>
              <a:off x="5477652" y="2427857"/>
              <a:ext cx="306714" cy="428242"/>
            </a:xfrm>
            <a:custGeom>
              <a:avLst/>
              <a:gdLst>
                <a:gd name="T0" fmla="*/ 26 w 40"/>
                <a:gd name="T1" fmla="*/ 29 h 56"/>
                <a:gd name="T2" fmla="*/ 40 w 40"/>
                <a:gd name="T3" fmla="*/ 53 h 56"/>
                <a:gd name="T4" fmla="*/ 28 w 40"/>
                <a:gd name="T5" fmla="*/ 56 h 56"/>
                <a:gd name="T6" fmla="*/ 0 w 40"/>
                <a:gd name="T7" fmla="*/ 28 h 56"/>
                <a:gd name="T8" fmla="*/ 26 w 40"/>
                <a:gd name="T9" fmla="*/ 0 h 56"/>
                <a:gd name="T10" fmla="*/ 26 w 40"/>
                <a:gd name="T11" fmla="*/ 28 h 56"/>
                <a:gd name="T12" fmla="*/ 26 w 40"/>
                <a:gd name="T13" fmla="*/ 29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26" y="29"/>
                  </a:moveTo>
                  <a:cubicBezTo>
                    <a:pt x="40" y="53"/>
                    <a:pt x="40" y="53"/>
                    <a:pt x="40" y="53"/>
                  </a:cubicBezTo>
                  <a:cubicBezTo>
                    <a:pt x="37" y="55"/>
                    <a:pt x="32" y="56"/>
                    <a:pt x="28" y="56"/>
                  </a:cubicBezTo>
                  <a:cubicBezTo>
                    <a:pt x="12" y="56"/>
                    <a:pt x="0" y="43"/>
                    <a:pt x="0" y="28"/>
                  </a:cubicBezTo>
                  <a:cubicBezTo>
                    <a:pt x="0" y="13"/>
                    <a:pt x="11" y="1"/>
                    <a:pt x="26" y="0"/>
                  </a:cubicBezTo>
                  <a:cubicBezTo>
                    <a:pt x="26" y="28"/>
                    <a:pt x="26" y="28"/>
                    <a:pt x="26" y="28"/>
                  </a:cubicBezTo>
                  <a:cubicBezTo>
                    <a:pt x="26" y="28"/>
                    <a:pt x="26" y="28"/>
                    <a:pt x="26" y="29"/>
                  </a:cubicBezTo>
                  <a:close/>
                </a:path>
              </a:pathLst>
            </a:custGeom>
            <a:solidFill>
              <a:schemeClr val="accent3"/>
            </a:solidFill>
            <a:ln>
              <a:noFill/>
            </a:ln>
          </p:spPr>
          <p:txBody>
            <a:bodyPr vert="horz" wrap="square" lIns="109728" tIns="54864" rIns="109728" bIns="54864" numCol="1" anchor="t" anchorCtr="0" compatLnSpc="1"/>
            <a:lstStyle/>
            <a:p>
              <a:endParaRPr lang="en-US" sz="2160"/>
            </a:p>
          </p:txBody>
        </p:sp>
        <p:sp>
          <p:nvSpPr>
            <p:cNvPr id="38" name="Freeform 44"/>
            <p:cNvSpPr>
              <a:spLocks noEditPoints="1"/>
            </p:cNvSpPr>
            <p:nvPr/>
          </p:nvSpPr>
          <p:spPr bwMode="auto">
            <a:xfrm>
              <a:off x="5700453" y="2427857"/>
              <a:ext cx="205440" cy="198207"/>
            </a:xfrm>
            <a:custGeom>
              <a:avLst/>
              <a:gdLst>
                <a:gd name="T0" fmla="*/ 0 w 27"/>
                <a:gd name="T1" fmla="*/ 0 h 26"/>
                <a:gd name="T2" fmla="*/ 0 w 27"/>
                <a:gd name="T3" fmla="*/ 26 h 26"/>
                <a:gd name="T4" fmla="*/ 27 w 27"/>
                <a:gd name="T5" fmla="*/ 26 h 26"/>
                <a:gd name="T6" fmla="*/ 0 w 27"/>
                <a:gd name="T7" fmla="*/ 0 h 26"/>
                <a:gd name="T8" fmla="*/ 4 w 27"/>
                <a:gd name="T9" fmla="*/ 4 h 26"/>
                <a:gd name="T10" fmla="*/ 23 w 27"/>
                <a:gd name="T11" fmla="*/ 22 h 26"/>
                <a:gd name="T12" fmla="*/ 4 w 27"/>
                <a:gd name="T13" fmla="*/ 22 h 26"/>
                <a:gd name="T14" fmla="*/ 4 w 27"/>
                <a:gd name="T15" fmla="*/ 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0" y="0"/>
                  </a:moveTo>
                  <a:cubicBezTo>
                    <a:pt x="0" y="26"/>
                    <a:pt x="0" y="26"/>
                    <a:pt x="0" y="26"/>
                  </a:cubicBezTo>
                  <a:cubicBezTo>
                    <a:pt x="27" y="26"/>
                    <a:pt x="27" y="26"/>
                    <a:pt x="27" y="26"/>
                  </a:cubicBezTo>
                  <a:cubicBezTo>
                    <a:pt x="26" y="12"/>
                    <a:pt x="15" y="1"/>
                    <a:pt x="0" y="0"/>
                  </a:cubicBezTo>
                  <a:close/>
                  <a:moveTo>
                    <a:pt x="4" y="4"/>
                  </a:moveTo>
                  <a:cubicBezTo>
                    <a:pt x="14" y="6"/>
                    <a:pt x="21" y="13"/>
                    <a:pt x="23" y="22"/>
                  </a:cubicBezTo>
                  <a:cubicBezTo>
                    <a:pt x="4" y="22"/>
                    <a:pt x="4" y="22"/>
                    <a:pt x="4" y="22"/>
                  </a:cubicBezTo>
                  <a:lnTo>
                    <a:pt x="4" y="4"/>
                  </a:lnTo>
                  <a:close/>
                </a:path>
              </a:pathLst>
            </a:custGeom>
            <a:solidFill>
              <a:schemeClr val="tx1">
                <a:lumMod val="75000"/>
                <a:lumOff val="25000"/>
              </a:schemeClr>
            </a:solidFill>
            <a:ln>
              <a:noFill/>
            </a:ln>
          </p:spPr>
          <p:txBody>
            <a:bodyPr vert="horz" wrap="square" lIns="109728" tIns="54864" rIns="109728" bIns="54864" numCol="1" anchor="t" anchorCtr="0" compatLnSpc="1"/>
            <a:lstStyle/>
            <a:p>
              <a:endParaRPr lang="en-US" sz="2160" dirty="0"/>
            </a:p>
          </p:txBody>
        </p:sp>
        <p:sp>
          <p:nvSpPr>
            <p:cNvPr id="39" name="Freeform 45"/>
            <p:cNvSpPr/>
            <p:nvPr/>
          </p:nvSpPr>
          <p:spPr bwMode="auto">
            <a:xfrm>
              <a:off x="5714921" y="2656446"/>
              <a:ext cx="190973" cy="162037"/>
            </a:xfrm>
            <a:custGeom>
              <a:avLst/>
              <a:gdLst>
                <a:gd name="T0" fmla="*/ 12 w 25"/>
                <a:gd name="T1" fmla="*/ 21 h 21"/>
                <a:gd name="T2" fmla="*/ 25 w 25"/>
                <a:gd name="T3" fmla="*/ 0 h 21"/>
                <a:gd name="T4" fmla="*/ 0 w 25"/>
                <a:gd name="T5" fmla="*/ 0 h 21"/>
                <a:gd name="T6" fmla="*/ 12 w 25"/>
                <a:gd name="T7" fmla="*/ 21 h 21"/>
              </a:gdLst>
              <a:ahLst/>
              <a:cxnLst>
                <a:cxn ang="0">
                  <a:pos x="T0" y="T1"/>
                </a:cxn>
                <a:cxn ang="0">
                  <a:pos x="T2" y="T3"/>
                </a:cxn>
                <a:cxn ang="0">
                  <a:pos x="T4" y="T5"/>
                </a:cxn>
                <a:cxn ang="0">
                  <a:pos x="T6" y="T7"/>
                </a:cxn>
              </a:cxnLst>
              <a:rect l="0" t="0" r="r" b="b"/>
              <a:pathLst>
                <a:path w="25" h="21">
                  <a:moveTo>
                    <a:pt x="12" y="21"/>
                  </a:moveTo>
                  <a:cubicBezTo>
                    <a:pt x="19" y="16"/>
                    <a:pt x="24" y="9"/>
                    <a:pt x="25" y="0"/>
                  </a:cubicBezTo>
                  <a:cubicBezTo>
                    <a:pt x="0" y="0"/>
                    <a:pt x="0" y="0"/>
                    <a:pt x="0" y="0"/>
                  </a:cubicBezTo>
                  <a:lnTo>
                    <a:pt x="12" y="21"/>
                  </a:lnTo>
                  <a:close/>
                </a:path>
              </a:pathLst>
            </a:custGeom>
            <a:solidFill>
              <a:srgbClr val="C00000"/>
            </a:solidFill>
            <a:ln>
              <a:noFill/>
            </a:ln>
          </p:spPr>
          <p:txBody>
            <a:bodyPr vert="horz" wrap="square" lIns="109728" tIns="54864" rIns="109728" bIns="54864" numCol="1" anchor="t" anchorCtr="0" compatLnSpc="1"/>
            <a:lstStyle/>
            <a:p>
              <a:endParaRPr lang="en-US" sz="2160"/>
            </a:p>
          </p:txBody>
        </p:sp>
        <p:sp>
          <p:nvSpPr>
            <p:cNvPr id="40" name="Rectangle 46"/>
            <p:cNvSpPr>
              <a:spLocks noChangeArrowheads="1"/>
            </p:cNvSpPr>
            <p:nvPr/>
          </p:nvSpPr>
          <p:spPr bwMode="auto">
            <a:xfrm>
              <a:off x="3747324" y="1867960"/>
              <a:ext cx="879632" cy="559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41" name="Freeform 47"/>
            <p:cNvSpPr/>
            <p:nvPr/>
          </p:nvSpPr>
          <p:spPr bwMode="auto">
            <a:xfrm>
              <a:off x="3724176" y="1844812"/>
              <a:ext cx="918695" cy="597513"/>
            </a:xfrm>
            <a:custGeom>
              <a:avLst/>
              <a:gdLst>
                <a:gd name="T0" fmla="*/ 624 w 635"/>
                <a:gd name="T1" fmla="*/ 403 h 413"/>
                <a:gd name="T2" fmla="*/ 624 w 635"/>
                <a:gd name="T3" fmla="*/ 392 h 413"/>
                <a:gd name="T4" fmla="*/ 21 w 635"/>
                <a:gd name="T5" fmla="*/ 392 h 413"/>
                <a:gd name="T6" fmla="*/ 21 w 635"/>
                <a:gd name="T7" fmla="*/ 21 h 413"/>
                <a:gd name="T8" fmla="*/ 614 w 635"/>
                <a:gd name="T9" fmla="*/ 21 h 413"/>
                <a:gd name="T10" fmla="*/ 614 w 635"/>
                <a:gd name="T11" fmla="*/ 403 h 413"/>
                <a:gd name="T12" fmla="*/ 624 w 635"/>
                <a:gd name="T13" fmla="*/ 403 h 413"/>
                <a:gd name="T14" fmla="*/ 624 w 635"/>
                <a:gd name="T15" fmla="*/ 392 h 413"/>
                <a:gd name="T16" fmla="*/ 624 w 635"/>
                <a:gd name="T17" fmla="*/ 403 h 413"/>
                <a:gd name="T18" fmla="*/ 635 w 635"/>
                <a:gd name="T19" fmla="*/ 403 h 413"/>
                <a:gd name="T20" fmla="*/ 635 w 635"/>
                <a:gd name="T21" fmla="*/ 0 h 413"/>
                <a:gd name="T22" fmla="*/ 0 w 635"/>
                <a:gd name="T23" fmla="*/ 0 h 413"/>
                <a:gd name="T24" fmla="*/ 0 w 635"/>
                <a:gd name="T25" fmla="*/ 413 h 413"/>
                <a:gd name="T26" fmla="*/ 635 w 635"/>
                <a:gd name="T27" fmla="*/ 413 h 413"/>
                <a:gd name="T28" fmla="*/ 635 w 635"/>
                <a:gd name="T29" fmla="*/ 403 h 413"/>
                <a:gd name="T30" fmla="*/ 624 w 635"/>
                <a:gd name="T31" fmla="*/ 40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413">
                  <a:moveTo>
                    <a:pt x="624" y="403"/>
                  </a:moveTo>
                  <a:lnTo>
                    <a:pt x="624" y="392"/>
                  </a:lnTo>
                  <a:lnTo>
                    <a:pt x="21" y="392"/>
                  </a:lnTo>
                  <a:lnTo>
                    <a:pt x="21" y="21"/>
                  </a:lnTo>
                  <a:lnTo>
                    <a:pt x="614" y="21"/>
                  </a:lnTo>
                  <a:lnTo>
                    <a:pt x="614" y="403"/>
                  </a:lnTo>
                  <a:lnTo>
                    <a:pt x="624" y="403"/>
                  </a:lnTo>
                  <a:lnTo>
                    <a:pt x="624" y="392"/>
                  </a:lnTo>
                  <a:lnTo>
                    <a:pt x="624" y="403"/>
                  </a:lnTo>
                  <a:lnTo>
                    <a:pt x="635" y="403"/>
                  </a:lnTo>
                  <a:lnTo>
                    <a:pt x="635" y="0"/>
                  </a:lnTo>
                  <a:lnTo>
                    <a:pt x="0" y="0"/>
                  </a:lnTo>
                  <a:lnTo>
                    <a:pt x="0" y="413"/>
                  </a:lnTo>
                  <a:lnTo>
                    <a:pt x="635" y="413"/>
                  </a:lnTo>
                  <a:lnTo>
                    <a:pt x="635" y="403"/>
                  </a:lnTo>
                  <a:lnTo>
                    <a:pt x="624" y="403"/>
                  </a:lnTo>
                  <a:close/>
                </a:path>
              </a:pathLst>
            </a:custGeom>
            <a:solidFill>
              <a:schemeClr val="tx1">
                <a:lumMod val="50000"/>
                <a:lumOff val="50000"/>
              </a:schemeClr>
            </a:solidFill>
            <a:ln>
              <a:noFill/>
            </a:ln>
          </p:spPr>
          <p:txBody>
            <a:bodyPr vert="horz" wrap="square" lIns="109728" tIns="54864" rIns="109728" bIns="54864" numCol="1" anchor="t" anchorCtr="0" compatLnSpc="1"/>
            <a:lstStyle/>
            <a:p>
              <a:endParaRPr lang="en-US" sz="2160"/>
            </a:p>
          </p:txBody>
        </p:sp>
        <p:sp>
          <p:nvSpPr>
            <p:cNvPr id="42" name="Rectangle 48"/>
            <p:cNvSpPr>
              <a:spLocks noChangeArrowheads="1"/>
            </p:cNvSpPr>
            <p:nvPr/>
          </p:nvSpPr>
          <p:spPr bwMode="auto">
            <a:xfrm>
              <a:off x="3747324" y="1867960"/>
              <a:ext cx="879632" cy="83912"/>
            </a:xfrm>
            <a:prstGeom prst="rect">
              <a:avLst/>
            </a:prstGeom>
            <a:solidFill>
              <a:schemeClr val="tx1">
                <a:lumMod val="50000"/>
                <a:lumOff val="50000"/>
              </a:schemeClr>
            </a:solidFill>
            <a:ln>
              <a:noFill/>
            </a:ln>
          </p:spPr>
          <p:txBody>
            <a:bodyPr vert="horz" wrap="square" lIns="109728" tIns="54864" rIns="109728" bIns="54864" numCol="1" anchor="t" anchorCtr="0" compatLnSpc="1"/>
            <a:lstStyle/>
            <a:p>
              <a:endParaRPr lang="en-US" sz="2160"/>
            </a:p>
          </p:txBody>
        </p:sp>
        <p:sp>
          <p:nvSpPr>
            <p:cNvPr id="43" name="Oval 49"/>
            <p:cNvSpPr>
              <a:spLocks noChangeArrowheads="1"/>
            </p:cNvSpPr>
            <p:nvPr/>
          </p:nvSpPr>
          <p:spPr bwMode="auto">
            <a:xfrm>
              <a:off x="3784940" y="1891108"/>
              <a:ext cx="30382" cy="30382"/>
            </a:xfrm>
            <a:prstGeom prst="ellipse">
              <a:avLst/>
            </a:prstGeom>
            <a:solidFill>
              <a:srgbClr val="C62C2C"/>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44" name="Oval 50"/>
            <p:cNvSpPr>
              <a:spLocks noChangeArrowheads="1"/>
            </p:cNvSpPr>
            <p:nvPr/>
          </p:nvSpPr>
          <p:spPr bwMode="auto">
            <a:xfrm>
              <a:off x="3831236" y="1891108"/>
              <a:ext cx="30382" cy="30382"/>
            </a:xfrm>
            <a:prstGeom prst="ellipse">
              <a:avLst/>
            </a:prstGeom>
            <a:solidFill>
              <a:srgbClr val="F9D426"/>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45" name="Oval 51"/>
            <p:cNvSpPr>
              <a:spLocks noChangeArrowheads="1"/>
            </p:cNvSpPr>
            <p:nvPr/>
          </p:nvSpPr>
          <p:spPr bwMode="auto">
            <a:xfrm>
              <a:off x="3877533" y="1891108"/>
              <a:ext cx="30382" cy="30382"/>
            </a:xfrm>
            <a:prstGeom prst="ellipse">
              <a:avLst/>
            </a:prstGeom>
            <a:solidFill>
              <a:srgbClr val="85AF2B"/>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46" name="Rectangle 52"/>
            <p:cNvSpPr>
              <a:spLocks noChangeArrowheads="1"/>
            </p:cNvSpPr>
            <p:nvPr/>
          </p:nvSpPr>
          <p:spPr bwMode="auto">
            <a:xfrm>
              <a:off x="3931063" y="1898342"/>
              <a:ext cx="458624" cy="231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47" name="Rectangle 53"/>
            <p:cNvSpPr>
              <a:spLocks noChangeArrowheads="1"/>
            </p:cNvSpPr>
            <p:nvPr/>
          </p:nvSpPr>
          <p:spPr bwMode="auto">
            <a:xfrm>
              <a:off x="4420069" y="1898342"/>
              <a:ext cx="183739" cy="231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48" name="Oval 64"/>
            <p:cNvSpPr>
              <a:spLocks noChangeArrowheads="1"/>
            </p:cNvSpPr>
            <p:nvPr/>
          </p:nvSpPr>
          <p:spPr bwMode="auto">
            <a:xfrm>
              <a:off x="3387081" y="3032604"/>
              <a:ext cx="351564" cy="344329"/>
            </a:xfrm>
            <a:prstGeom prst="ellipse">
              <a:avLst/>
            </a:pr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49" name="Freeform 65"/>
            <p:cNvSpPr>
              <a:spLocks noEditPoints="1"/>
            </p:cNvSpPr>
            <p:nvPr/>
          </p:nvSpPr>
          <p:spPr bwMode="auto">
            <a:xfrm>
              <a:off x="3501374" y="3116516"/>
              <a:ext cx="122975" cy="169272"/>
            </a:xfrm>
            <a:custGeom>
              <a:avLst/>
              <a:gdLst>
                <a:gd name="T0" fmla="*/ 15 w 16"/>
                <a:gd name="T1" fmla="*/ 9 h 22"/>
                <a:gd name="T2" fmla="*/ 14 w 16"/>
                <a:gd name="T3" fmla="*/ 9 h 22"/>
                <a:gd name="T4" fmla="*/ 14 w 16"/>
                <a:gd name="T5" fmla="*/ 6 h 22"/>
                <a:gd name="T6" fmla="*/ 8 w 16"/>
                <a:gd name="T7" fmla="*/ 0 h 22"/>
                <a:gd name="T8" fmla="*/ 3 w 16"/>
                <a:gd name="T9" fmla="*/ 6 h 22"/>
                <a:gd name="T10" fmla="*/ 3 w 16"/>
                <a:gd name="T11" fmla="*/ 9 h 22"/>
                <a:gd name="T12" fmla="*/ 2 w 16"/>
                <a:gd name="T13" fmla="*/ 9 h 22"/>
                <a:gd name="T14" fmla="*/ 0 w 16"/>
                <a:gd name="T15" fmla="*/ 10 h 22"/>
                <a:gd name="T16" fmla="*/ 0 w 16"/>
                <a:gd name="T17" fmla="*/ 21 h 22"/>
                <a:gd name="T18" fmla="*/ 2 w 16"/>
                <a:gd name="T19" fmla="*/ 22 h 22"/>
                <a:gd name="T20" fmla="*/ 15 w 16"/>
                <a:gd name="T21" fmla="*/ 22 h 22"/>
                <a:gd name="T22" fmla="*/ 16 w 16"/>
                <a:gd name="T23" fmla="*/ 21 h 22"/>
                <a:gd name="T24" fmla="*/ 16 w 16"/>
                <a:gd name="T25" fmla="*/ 10 h 22"/>
                <a:gd name="T26" fmla="*/ 15 w 16"/>
                <a:gd name="T27" fmla="*/ 9 h 22"/>
                <a:gd name="T28" fmla="*/ 12 w 16"/>
                <a:gd name="T29" fmla="*/ 9 h 22"/>
                <a:gd name="T30" fmla="*/ 5 w 16"/>
                <a:gd name="T31" fmla="*/ 9 h 22"/>
                <a:gd name="T32" fmla="*/ 5 w 16"/>
                <a:gd name="T33" fmla="*/ 6 h 22"/>
                <a:gd name="T34" fmla="*/ 8 w 16"/>
                <a:gd name="T35" fmla="*/ 2 h 22"/>
                <a:gd name="T36" fmla="*/ 12 w 16"/>
                <a:gd name="T37" fmla="*/ 6 h 22"/>
                <a:gd name="T38" fmla="*/ 12 w 16"/>
                <a:gd name="T3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2">
                  <a:moveTo>
                    <a:pt x="15" y="9"/>
                  </a:moveTo>
                  <a:cubicBezTo>
                    <a:pt x="14" y="9"/>
                    <a:pt x="14" y="9"/>
                    <a:pt x="14" y="9"/>
                  </a:cubicBezTo>
                  <a:cubicBezTo>
                    <a:pt x="14" y="6"/>
                    <a:pt x="14" y="6"/>
                    <a:pt x="14" y="6"/>
                  </a:cubicBezTo>
                  <a:cubicBezTo>
                    <a:pt x="14" y="3"/>
                    <a:pt x="12" y="0"/>
                    <a:pt x="8" y="0"/>
                  </a:cubicBezTo>
                  <a:cubicBezTo>
                    <a:pt x="5" y="0"/>
                    <a:pt x="3" y="3"/>
                    <a:pt x="3" y="6"/>
                  </a:cubicBezTo>
                  <a:cubicBezTo>
                    <a:pt x="3" y="9"/>
                    <a:pt x="3" y="9"/>
                    <a:pt x="3" y="9"/>
                  </a:cubicBezTo>
                  <a:cubicBezTo>
                    <a:pt x="2" y="9"/>
                    <a:pt x="2" y="9"/>
                    <a:pt x="2" y="9"/>
                  </a:cubicBezTo>
                  <a:cubicBezTo>
                    <a:pt x="1" y="9"/>
                    <a:pt x="0" y="9"/>
                    <a:pt x="0" y="10"/>
                  </a:cubicBezTo>
                  <a:cubicBezTo>
                    <a:pt x="0" y="21"/>
                    <a:pt x="0" y="21"/>
                    <a:pt x="0" y="21"/>
                  </a:cubicBezTo>
                  <a:cubicBezTo>
                    <a:pt x="0" y="22"/>
                    <a:pt x="1" y="22"/>
                    <a:pt x="2" y="22"/>
                  </a:cubicBezTo>
                  <a:cubicBezTo>
                    <a:pt x="15" y="22"/>
                    <a:pt x="15" y="22"/>
                    <a:pt x="15" y="22"/>
                  </a:cubicBezTo>
                  <a:cubicBezTo>
                    <a:pt x="15" y="22"/>
                    <a:pt x="16" y="22"/>
                    <a:pt x="16" y="21"/>
                  </a:cubicBezTo>
                  <a:cubicBezTo>
                    <a:pt x="16" y="10"/>
                    <a:pt x="16" y="10"/>
                    <a:pt x="16" y="10"/>
                  </a:cubicBezTo>
                  <a:cubicBezTo>
                    <a:pt x="16" y="9"/>
                    <a:pt x="15" y="9"/>
                    <a:pt x="15" y="9"/>
                  </a:cubicBezTo>
                  <a:close/>
                  <a:moveTo>
                    <a:pt x="12" y="9"/>
                  </a:moveTo>
                  <a:cubicBezTo>
                    <a:pt x="5" y="9"/>
                    <a:pt x="5" y="9"/>
                    <a:pt x="5" y="9"/>
                  </a:cubicBezTo>
                  <a:cubicBezTo>
                    <a:pt x="5" y="6"/>
                    <a:pt x="5" y="6"/>
                    <a:pt x="5" y="6"/>
                  </a:cubicBezTo>
                  <a:cubicBezTo>
                    <a:pt x="5" y="4"/>
                    <a:pt x="6" y="2"/>
                    <a:pt x="8" y="2"/>
                  </a:cubicBezTo>
                  <a:cubicBezTo>
                    <a:pt x="10" y="2"/>
                    <a:pt x="12" y="4"/>
                    <a:pt x="12" y="6"/>
                  </a:cubicBez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50" name="Freeform 66"/>
            <p:cNvSpPr/>
            <p:nvPr/>
          </p:nvSpPr>
          <p:spPr bwMode="auto">
            <a:xfrm>
              <a:off x="7468397" y="2044465"/>
              <a:ext cx="1294853" cy="911460"/>
            </a:xfrm>
            <a:custGeom>
              <a:avLst/>
              <a:gdLst>
                <a:gd name="T0" fmla="*/ 165 w 169"/>
                <a:gd name="T1" fmla="*/ 0 h 119"/>
                <a:gd name="T2" fmla="*/ 4 w 169"/>
                <a:gd name="T3" fmla="*/ 0 h 119"/>
                <a:gd name="T4" fmla="*/ 0 w 169"/>
                <a:gd name="T5" fmla="*/ 4 h 119"/>
                <a:gd name="T6" fmla="*/ 0 w 169"/>
                <a:gd name="T7" fmla="*/ 115 h 119"/>
                <a:gd name="T8" fmla="*/ 4 w 169"/>
                <a:gd name="T9" fmla="*/ 119 h 119"/>
                <a:gd name="T10" fmla="*/ 165 w 169"/>
                <a:gd name="T11" fmla="*/ 119 h 119"/>
                <a:gd name="T12" fmla="*/ 169 w 169"/>
                <a:gd name="T13" fmla="*/ 115 h 119"/>
                <a:gd name="T14" fmla="*/ 169 w 169"/>
                <a:gd name="T15" fmla="*/ 4 h 119"/>
                <a:gd name="T16" fmla="*/ 165 w 16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19">
                  <a:moveTo>
                    <a:pt x="165" y="0"/>
                  </a:moveTo>
                  <a:cubicBezTo>
                    <a:pt x="4" y="0"/>
                    <a:pt x="4" y="0"/>
                    <a:pt x="4" y="0"/>
                  </a:cubicBezTo>
                  <a:cubicBezTo>
                    <a:pt x="2" y="0"/>
                    <a:pt x="0" y="2"/>
                    <a:pt x="0" y="4"/>
                  </a:cubicBezTo>
                  <a:cubicBezTo>
                    <a:pt x="0" y="115"/>
                    <a:pt x="0" y="115"/>
                    <a:pt x="0" y="115"/>
                  </a:cubicBezTo>
                  <a:cubicBezTo>
                    <a:pt x="0" y="117"/>
                    <a:pt x="2" y="119"/>
                    <a:pt x="4" y="119"/>
                  </a:cubicBezTo>
                  <a:cubicBezTo>
                    <a:pt x="165" y="119"/>
                    <a:pt x="165" y="119"/>
                    <a:pt x="165" y="119"/>
                  </a:cubicBezTo>
                  <a:cubicBezTo>
                    <a:pt x="167" y="119"/>
                    <a:pt x="169" y="117"/>
                    <a:pt x="169" y="115"/>
                  </a:cubicBezTo>
                  <a:cubicBezTo>
                    <a:pt x="169" y="4"/>
                    <a:pt x="169" y="4"/>
                    <a:pt x="169" y="4"/>
                  </a:cubicBezTo>
                  <a:cubicBezTo>
                    <a:pt x="169" y="2"/>
                    <a:pt x="167" y="0"/>
                    <a:pt x="165" y="0"/>
                  </a:cubicBezTo>
                  <a:close/>
                </a:path>
              </a:pathLst>
            </a:cu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51" name="Freeform 67"/>
            <p:cNvSpPr/>
            <p:nvPr/>
          </p:nvSpPr>
          <p:spPr bwMode="auto">
            <a:xfrm>
              <a:off x="7537842" y="2113909"/>
              <a:ext cx="1148729" cy="765338"/>
            </a:xfrm>
            <a:custGeom>
              <a:avLst/>
              <a:gdLst>
                <a:gd name="T0" fmla="*/ 149 w 150"/>
                <a:gd name="T1" fmla="*/ 96 h 100"/>
                <a:gd name="T2" fmla="*/ 147 w 150"/>
                <a:gd name="T3" fmla="*/ 100 h 100"/>
                <a:gd name="T4" fmla="*/ 4 w 150"/>
                <a:gd name="T5" fmla="*/ 100 h 100"/>
                <a:gd name="T6" fmla="*/ 0 w 150"/>
                <a:gd name="T7" fmla="*/ 96 h 100"/>
                <a:gd name="T8" fmla="*/ 0 w 150"/>
                <a:gd name="T9" fmla="*/ 4 h 100"/>
                <a:gd name="T10" fmla="*/ 4 w 150"/>
                <a:gd name="T11" fmla="*/ 0 h 100"/>
                <a:gd name="T12" fmla="*/ 147 w 150"/>
                <a:gd name="T13" fmla="*/ 0 h 100"/>
                <a:gd name="T14" fmla="*/ 149 w 150"/>
                <a:gd name="T15" fmla="*/ 4 h 100"/>
                <a:gd name="T16" fmla="*/ 149 w 150"/>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00">
                  <a:moveTo>
                    <a:pt x="149" y="96"/>
                  </a:moveTo>
                  <a:cubicBezTo>
                    <a:pt x="149" y="99"/>
                    <a:pt x="150" y="100"/>
                    <a:pt x="147" y="100"/>
                  </a:cubicBezTo>
                  <a:cubicBezTo>
                    <a:pt x="4" y="100"/>
                    <a:pt x="4" y="100"/>
                    <a:pt x="4" y="100"/>
                  </a:cubicBezTo>
                  <a:cubicBezTo>
                    <a:pt x="2" y="100"/>
                    <a:pt x="0" y="99"/>
                    <a:pt x="0" y="96"/>
                  </a:cubicBezTo>
                  <a:cubicBezTo>
                    <a:pt x="0" y="4"/>
                    <a:pt x="0" y="4"/>
                    <a:pt x="0" y="4"/>
                  </a:cubicBezTo>
                  <a:cubicBezTo>
                    <a:pt x="0" y="2"/>
                    <a:pt x="2" y="0"/>
                    <a:pt x="4" y="0"/>
                  </a:cubicBezTo>
                  <a:cubicBezTo>
                    <a:pt x="147" y="0"/>
                    <a:pt x="147" y="0"/>
                    <a:pt x="147" y="0"/>
                  </a:cubicBezTo>
                  <a:cubicBezTo>
                    <a:pt x="150" y="0"/>
                    <a:pt x="149" y="2"/>
                    <a:pt x="149" y="4"/>
                  </a:cubicBezTo>
                  <a:lnTo>
                    <a:pt x="149" y="96"/>
                  </a:lnTo>
                  <a:close/>
                </a:path>
              </a:pathLst>
            </a:custGeom>
            <a:solidFill>
              <a:schemeClr val="bg1"/>
            </a:solidFill>
            <a:ln>
              <a:noFill/>
            </a:ln>
          </p:spPr>
          <p:txBody>
            <a:bodyPr vert="horz" wrap="square" lIns="109728" tIns="54864" rIns="109728" bIns="54864" numCol="1" anchor="t" anchorCtr="0" compatLnSpc="1"/>
            <a:lstStyle/>
            <a:p>
              <a:endParaRPr lang="en-US" sz="2160"/>
            </a:p>
          </p:txBody>
        </p:sp>
        <p:sp>
          <p:nvSpPr>
            <p:cNvPr id="52" name="Freeform 68"/>
            <p:cNvSpPr/>
            <p:nvPr/>
          </p:nvSpPr>
          <p:spPr bwMode="auto">
            <a:xfrm>
              <a:off x="7354103" y="2979073"/>
              <a:ext cx="1508974" cy="76679"/>
            </a:xfrm>
            <a:custGeom>
              <a:avLst/>
              <a:gdLst>
                <a:gd name="T0" fmla="*/ 197 w 197"/>
                <a:gd name="T1" fmla="*/ 8 h 10"/>
                <a:gd name="T2" fmla="*/ 195 w 197"/>
                <a:gd name="T3" fmla="*/ 10 h 10"/>
                <a:gd name="T4" fmla="*/ 1 w 197"/>
                <a:gd name="T5" fmla="*/ 10 h 10"/>
                <a:gd name="T6" fmla="*/ 0 w 197"/>
                <a:gd name="T7" fmla="*/ 8 h 10"/>
                <a:gd name="T8" fmla="*/ 0 w 197"/>
                <a:gd name="T9" fmla="*/ 2 h 10"/>
                <a:gd name="T10" fmla="*/ 1 w 197"/>
                <a:gd name="T11" fmla="*/ 0 h 10"/>
                <a:gd name="T12" fmla="*/ 195 w 197"/>
                <a:gd name="T13" fmla="*/ 0 h 10"/>
                <a:gd name="T14" fmla="*/ 197 w 197"/>
                <a:gd name="T15" fmla="*/ 2 h 10"/>
                <a:gd name="T16" fmla="*/ 197 w 19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0">
                  <a:moveTo>
                    <a:pt x="197" y="8"/>
                  </a:moveTo>
                  <a:cubicBezTo>
                    <a:pt x="197" y="9"/>
                    <a:pt x="196" y="10"/>
                    <a:pt x="195" y="10"/>
                  </a:cubicBezTo>
                  <a:cubicBezTo>
                    <a:pt x="1" y="10"/>
                    <a:pt x="1" y="10"/>
                    <a:pt x="1" y="10"/>
                  </a:cubicBezTo>
                  <a:cubicBezTo>
                    <a:pt x="0" y="10"/>
                    <a:pt x="0" y="9"/>
                    <a:pt x="0" y="8"/>
                  </a:cubicBezTo>
                  <a:cubicBezTo>
                    <a:pt x="0" y="2"/>
                    <a:pt x="0" y="2"/>
                    <a:pt x="0" y="2"/>
                  </a:cubicBezTo>
                  <a:cubicBezTo>
                    <a:pt x="0" y="1"/>
                    <a:pt x="0" y="0"/>
                    <a:pt x="1" y="0"/>
                  </a:cubicBezTo>
                  <a:cubicBezTo>
                    <a:pt x="195" y="0"/>
                    <a:pt x="195" y="0"/>
                    <a:pt x="195" y="0"/>
                  </a:cubicBezTo>
                  <a:cubicBezTo>
                    <a:pt x="196" y="0"/>
                    <a:pt x="197" y="1"/>
                    <a:pt x="197" y="2"/>
                  </a:cubicBezTo>
                  <a:lnTo>
                    <a:pt x="197" y="8"/>
                  </a:lnTo>
                  <a:close/>
                </a:path>
              </a:pathLst>
            </a:cu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53" name="Rectangle 69"/>
            <p:cNvSpPr>
              <a:spLocks noChangeArrowheads="1"/>
            </p:cNvSpPr>
            <p:nvPr/>
          </p:nvSpPr>
          <p:spPr bwMode="auto">
            <a:xfrm>
              <a:off x="7598606" y="2244118"/>
              <a:ext cx="1019968" cy="121528"/>
            </a:xfrm>
            <a:prstGeom prst="rect">
              <a:avLst/>
            </a:prstGeom>
            <a:solidFill>
              <a:schemeClr val="accent3"/>
            </a:solidFill>
            <a:ln>
              <a:noFill/>
            </a:ln>
          </p:spPr>
          <p:txBody>
            <a:bodyPr vert="horz" wrap="square" lIns="109728" tIns="54864" rIns="109728" bIns="54864" numCol="1" anchor="t" anchorCtr="0" compatLnSpc="1"/>
            <a:lstStyle/>
            <a:p>
              <a:endParaRPr lang="en-US" sz="2160"/>
            </a:p>
          </p:txBody>
        </p:sp>
        <p:sp>
          <p:nvSpPr>
            <p:cNvPr id="54" name="Rectangle 70"/>
            <p:cNvSpPr>
              <a:spLocks noChangeArrowheads="1"/>
            </p:cNvSpPr>
            <p:nvPr/>
          </p:nvSpPr>
          <p:spPr bwMode="auto">
            <a:xfrm>
              <a:off x="7598607" y="2396029"/>
              <a:ext cx="1019968" cy="6221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55" name="Freeform 125"/>
            <p:cNvSpPr/>
            <p:nvPr/>
          </p:nvSpPr>
          <p:spPr bwMode="auto">
            <a:xfrm>
              <a:off x="6756590" y="3200429"/>
              <a:ext cx="99827" cy="99827"/>
            </a:xfrm>
            <a:custGeom>
              <a:avLst/>
              <a:gdLst>
                <a:gd name="T0" fmla="*/ 6 w 13"/>
                <a:gd name="T1" fmla="*/ 12 h 13"/>
                <a:gd name="T2" fmla="*/ 13 w 13"/>
                <a:gd name="T3" fmla="*/ 5 h 13"/>
                <a:gd name="T4" fmla="*/ 9 w 13"/>
                <a:gd name="T5" fmla="*/ 0 h 13"/>
                <a:gd name="T6" fmla="*/ 1 w 13"/>
                <a:gd name="T7" fmla="*/ 8 h 13"/>
                <a:gd name="T8" fmla="*/ 1 w 13"/>
                <a:gd name="T9" fmla="*/ 12 h 13"/>
                <a:gd name="T10" fmla="*/ 6 w 13"/>
                <a:gd name="T11" fmla="*/ 12 h 13"/>
              </a:gdLst>
              <a:ahLst/>
              <a:cxnLst>
                <a:cxn ang="0">
                  <a:pos x="T0" y="T1"/>
                </a:cxn>
                <a:cxn ang="0">
                  <a:pos x="T2" y="T3"/>
                </a:cxn>
                <a:cxn ang="0">
                  <a:pos x="T4" y="T5"/>
                </a:cxn>
                <a:cxn ang="0">
                  <a:pos x="T6" y="T7"/>
                </a:cxn>
                <a:cxn ang="0">
                  <a:pos x="T8" y="T9"/>
                </a:cxn>
                <a:cxn ang="0">
                  <a:pos x="T10" y="T11"/>
                </a:cxn>
              </a:cxnLst>
              <a:rect l="0" t="0" r="r" b="b"/>
              <a:pathLst>
                <a:path w="13" h="13">
                  <a:moveTo>
                    <a:pt x="6" y="12"/>
                  </a:moveTo>
                  <a:cubicBezTo>
                    <a:pt x="13" y="5"/>
                    <a:pt x="13" y="5"/>
                    <a:pt x="13" y="5"/>
                  </a:cubicBezTo>
                  <a:cubicBezTo>
                    <a:pt x="12" y="4"/>
                    <a:pt x="10" y="2"/>
                    <a:pt x="9" y="0"/>
                  </a:cubicBezTo>
                  <a:cubicBezTo>
                    <a:pt x="1" y="8"/>
                    <a:pt x="1" y="8"/>
                    <a:pt x="1" y="8"/>
                  </a:cubicBezTo>
                  <a:cubicBezTo>
                    <a:pt x="0" y="9"/>
                    <a:pt x="0" y="11"/>
                    <a:pt x="1" y="12"/>
                  </a:cubicBezTo>
                  <a:cubicBezTo>
                    <a:pt x="2" y="13"/>
                    <a:pt x="4" y="13"/>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56" name="Freeform 126"/>
            <p:cNvSpPr>
              <a:spLocks noEditPoints="1"/>
            </p:cNvSpPr>
            <p:nvPr/>
          </p:nvSpPr>
          <p:spPr bwMode="auto">
            <a:xfrm>
              <a:off x="6826035" y="3047072"/>
              <a:ext cx="190973" cy="199653"/>
            </a:xfrm>
            <a:custGeom>
              <a:avLst/>
              <a:gdLst>
                <a:gd name="T0" fmla="*/ 12 w 25"/>
                <a:gd name="T1" fmla="*/ 25 h 26"/>
                <a:gd name="T2" fmla="*/ 25 w 25"/>
                <a:gd name="T3" fmla="*/ 13 h 26"/>
                <a:gd name="T4" fmla="*/ 13 w 25"/>
                <a:gd name="T5" fmla="*/ 1 h 26"/>
                <a:gd name="T6" fmla="*/ 0 w 25"/>
                <a:gd name="T7" fmla="*/ 13 h 26"/>
                <a:gd name="T8" fmla="*/ 12 w 25"/>
                <a:gd name="T9" fmla="*/ 25 h 26"/>
                <a:gd name="T10" fmla="*/ 3 w 25"/>
                <a:gd name="T11" fmla="*/ 13 h 26"/>
                <a:gd name="T12" fmla="*/ 13 w 25"/>
                <a:gd name="T13" fmla="*/ 4 h 26"/>
                <a:gd name="T14" fmla="*/ 22 w 25"/>
                <a:gd name="T15" fmla="*/ 13 h 26"/>
                <a:gd name="T16" fmla="*/ 12 w 25"/>
                <a:gd name="T17" fmla="*/ 22 h 26"/>
                <a:gd name="T18" fmla="*/ 3 w 25"/>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2" y="25"/>
                  </a:moveTo>
                  <a:cubicBezTo>
                    <a:pt x="19" y="26"/>
                    <a:pt x="25" y="20"/>
                    <a:pt x="25" y="13"/>
                  </a:cubicBezTo>
                  <a:cubicBezTo>
                    <a:pt x="25" y="7"/>
                    <a:pt x="20" y="1"/>
                    <a:pt x="13" y="1"/>
                  </a:cubicBezTo>
                  <a:cubicBezTo>
                    <a:pt x="6" y="0"/>
                    <a:pt x="0" y="6"/>
                    <a:pt x="0" y="13"/>
                  </a:cubicBezTo>
                  <a:cubicBezTo>
                    <a:pt x="0" y="19"/>
                    <a:pt x="5" y="25"/>
                    <a:pt x="12" y="25"/>
                  </a:cubicBezTo>
                  <a:close/>
                  <a:moveTo>
                    <a:pt x="3" y="13"/>
                  </a:moveTo>
                  <a:cubicBezTo>
                    <a:pt x="3" y="8"/>
                    <a:pt x="8" y="4"/>
                    <a:pt x="13" y="4"/>
                  </a:cubicBezTo>
                  <a:cubicBezTo>
                    <a:pt x="18" y="4"/>
                    <a:pt x="22" y="8"/>
                    <a:pt x="22" y="13"/>
                  </a:cubicBezTo>
                  <a:cubicBezTo>
                    <a:pt x="22" y="18"/>
                    <a:pt x="17" y="22"/>
                    <a:pt x="12" y="22"/>
                  </a:cubicBezTo>
                  <a:cubicBezTo>
                    <a:pt x="7" y="22"/>
                    <a:pt x="3" y="18"/>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57" name="Freeform 127"/>
            <p:cNvSpPr/>
            <p:nvPr/>
          </p:nvSpPr>
          <p:spPr bwMode="auto">
            <a:xfrm>
              <a:off x="6925862" y="3093368"/>
              <a:ext cx="53531" cy="53531"/>
            </a:xfrm>
            <a:custGeom>
              <a:avLst/>
              <a:gdLst>
                <a:gd name="T0" fmla="*/ 0 w 7"/>
                <a:gd name="T1" fmla="*/ 0 h 7"/>
                <a:gd name="T2" fmla="*/ 0 w 7"/>
                <a:gd name="T3" fmla="*/ 2 h 7"/>
                <a:gd name="T4" fmla="*/ 5 w 7"/>
                <a:gd name="T5" fmla="*/ 7 h 7"/>
                <a:gd name="T6" fmla="*/ 7 w 7"/>
                <a:gd name="T7" fmla="*/ 7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0" y="2"/>
                    <a:pt x="0" y="2"/>
                    <a:pt x="0" y="2"/>
                  </a:cubicBezTo>
                  <a:cubicBezTo>
                    <a:pt x="3" y="2"/>
                    <a:pt x="5" y="4"/>
                    <a:pt x="5" y="7"/>
                  </a:cubicBezTo>
                  <a:cubicBezTo>
                    <a:pt x="7" y="7"/>
                    <a:pt x="7" y="7"/>
                    <a:pt x="7" y="7"/>
                  </a:cubicBezTo>
                  <a:cubicBezTo>
                    <a:pt x="7" y="3"/>
                    <a:pt x="4"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58" name="Freeform 131"/>
            <p:cNvSpPr/>
            <p:nvPr/>
          </p:nvSpPr>
          <p:spPr bwMode="auto">
            <a:xfrm>
              <a:off x="1594541" y="2028551"/>
              <a:ext cx="230036" cy="283565"/>
            </a:xfrm>
            <a:custGeom>
              <a:avLst/>
              <a:gdLst>
                <a:gd name="T0" fmla="*/ 19 w 30"/>
                <a:gd name="T1" fmla="*/ 0 h 37"/>
                <a:gd name="T2" fmla="*/ 14 w 30"/>
                <a:gd name="T3" fmla="*/ 2 h 37"/>
                <a:gd name="T4" fmla="*/ 3 w 30"/>
                <a:gd name="T5" fmla="*/ 23 h 37"/>
                <a:gd name="T6" fmla="*/ 25 w 30"/>
                <a:gd name="T7" fmla="*/ 34 h 37"/>
                <a:gd name="T8" fmla="*/ 30 w 30"/>
                <a:gd name="T9" fmla="*/ 32 h 37"/>
                <a:gd name="T10" fmla="*/ 19 w 30"/>
                <a:gd name="T11" fmla="*/ 0 h 37"/>
              </a:gdLst>
              <a:ahLst/>
              <a:cxnLst>
                <a:cxn ang="0">
                  <a:pos x="T0" y="T1"/>
                </a:cxn>
                <a:cxn ang="0">
                  <a:pos x="T2" y="T3"/>
                </a:cxn>
                <a:cxn ang="0">
                  <a:pos x="T4" y="T5"/>
                </a:cxn>
                <a:cxn ang="0">
                  <a:pos x="T6" y="T7"/>
                </a:cxn>
                <a:cxn ang="0">
                  <a:pos x="T8" y="T9"/>
                </a:cxn>
                <a:cxn ang="0">
                  <a:pos x="T10" y="T11"/>
                </a:cxn>
              </a:cxnLst>
              <a:rect l="0" t="0" r="r" b="b"/>
              <a:pathLst>
                <a:path w="30" h="37">
                  <a:moveTo>
                    <a:pt x="19" y="0"/>
                  </a:moveTo>
                  <a:cubicBezTo>
                    <a:pt x="14" y="2"/>
                    <a:pt x="14" y="2"/>
                    <a:pt x="14" y="2"/>
                  </a:cubicBezTo>
                  <a:cubicBezTo>
                    <a:pt x="5" y="5"/>
                    <a:pt x="0" y="14"/>
                    <a:pt x="3" y="23"/>
                  </a:cubicBezTo>
                  <a:cubicBezTo>
                    <a:pt x="6" y="33"/>
                    <a:pt x="16" y="37"/>
                    <a:pt x="25" y="34"/>
                  </a:cubicBezTo>
                  <a:cubicBezTo>
                    <a:pt x="30" y="32"/>
                    <a:pt x="30" y="32"/>
                    <a:pt x="30" y="32"/>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59" name="Freeform 132"/>
            <p:cNvSpPr/>
            <p:nvPr/>
          </p:nvSpPr>
          <p:spPr bwMode="auto">
            <a:xfrm>
              <a:off x="1771046" y="1983701"/>
              <a:ext cx="183739" cy="144676"/>
            </a:xfrm>
            <a:custGeom>
              <a:avLst/>
              <a:gdLst>
                <a:gd name="T0" fmla="*/ 11 w 24"/>
                <a:gd name="T1" fmla="*/ 13 h 19"/>
                <a:gd name="T2" fmla="*/ 15 w 24"/>
                <a:gd name="T3" fmla="*/ 12 h 19"/>
                <a:gd name="T4" fmla="*/ 20 w 24"/>
                <a:gd name="T5" fmla="*/ 13 h 19"/>
                <a:gd name="T6" fmla="*/ 24 w 24"/>
                <a:gd name="T7" fmla="*/ 12 h 19"/>
                <a:gd name="T8" fmla="*/ 3 w 24"/>
                <a:gd name="T9" fmla="*/ 3 h 19"/>
                <a:gd name="T10" fmla="*/ 0 w 24"/>
                <a:gd name="T11" fmla="*/ 5 h 19"/>
                <a:gd name="T12" fmla="*/ 5 w 24"/>
                <a:gd name="T13" fmla="*/ 19 h 19"/>
                <a:gd name="T14" fmla="*/ 8 w 24"/>
                <a:gd name="T15" fmla="*/ 18 h 19"/>
                <a:gd name="T16" fmla="*/ 11 w 24"/>
                <a:gd name="T1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11" y="13"/>
                  </a:moveTo>
                  <a:cubicBezTo>
                    <a:pt x="15" y="12"/>
                    <a:pt x="15" y="12"/>
                    <a:pt x="15" y="12"/>
                  </a:cubicBezTo>
                  <a:cubicBezTo>
                    <a:pt x="17" y="11"/>
                    <a:pt x="19" y="12"/>
                    <a:pt x="20" y="13"/>
                  </a:cubicBezTo>
                  <a:cubicBezTo>
                    <a:pt x="24" y="12"/>
                    <a:pt x="24" y="12"/>
                    <a:pt x="24" y="12"/>
                  </a:cubicBezTo>
                  <a:cubicBezTo>
                    <a:pt x="21" y="4"/>
                    <a:pt x="12" y="0"/>
                    <a:pt x="3" y="3"/>
                  </a:cubicBezTo>
                  <a:cubicBezTo>
                    <a:pt x="0" y="5"/>
                    <a:pt x="0" y="5"/>
                    <a:pt x="0" y="5"/>
                  </a:cubicBezTo>
                  <a:cubicBezTo>
                    <a:pt x="5" y="19"/>
                    <a:pt x="5" y="19"/>
                    <a:pt x="5" y="19"/>
                  </a:cubicBezTo>
                  <a:cubicBezTo>
                    <a:pt x="8" y="18"/>
                    <a:pt x="8" y="18"/>
                    <a:pt x="8" y="18"/>
                  </a:cubicBezTo>
                  <a:cubicBezTo>
                    <a:pt x="8" y="16"/>
                    <a:pt x="10" y="14"/>
                    <a:pt x="1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60" name="Freeform 133"/>
            <p:cNvSpPr/>
            <p:nvPr/>
          </p:nvSpPr>
          <p:spPr bwMode="auto">
            <a:xfrm>
              <a:off x="1815897" y="2105229"/>
              <a:ext cx="169272" cy="160591"/>
            </a:xfrm>
            <a:custGeom>
              <a:avLst/>
              <a:gdLst>
                <a:gd name="T0" fmla="*/ 20 w 22"/>
                <a:gd name="T1" fmla="*/ 0 h 21"/>
                <a:gd name="T2" fmla="*/ 16 w 22"/>
                <a:gd name="T3" fmla="*/ 2 h 21"/>
                <a:gd name="T4" fmla="*/ 13 w 22"/>
                <a:gd name="T5" fmla="*/ 5 h 21"/>
                <a:gd name="T6" fmla="*/ 9 w 22"/>
                <a:gd name="T7" fmla="*/ 7 h 21"/>
                <a:gd name="T8" fmla="*/ 4 w 22"/>
                <a:gd name="T9" fmla="*/ 6 h 21"/>
                <a:gd name="T10" fmla="*/ 0 w 22"/>
                <a:gd name="T11" fmla="*/ 7 h 21"/>
                <a:gd name="T12" fmla="*/ 5 w 22"/>
                <a:gd name="T13" fmla="*/ 21 h 21"/>
                <a:gd name="T14" fmla="*/ 9 w 22"/>
                <a:gd name="T15" fmla="*/ 20 h 21"/>
                <a:gd name="T16" fmla="*/ 20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0" y="0"/>
                  </a:moveTo>
                  <a:cubicBezTo>
                    <a:pt x="16" y="2"/>
                    <a:pt x="16" y="2"/>
                    <a:pt x="16" y="2"/>
                  </a:cubicBezTo>
                  <a:cubicBezTo>
                    <a:pt x="15" y="3"/>
                    <a:pt x="14" y="5"/>
                    <a:pt x="13" y="5"/>
                  </a:cubicBezTo>
                  <a:cubicBezTo>
                    <a:pt x="9" y="7"/>
                    <a:pt x="9" y="7"/>
                    <a:pt x="9" y="7"/>
                  </a:cubicBezTo>
                  <a:cubicBezTo>
                    <a:pt x="7" y="7"/>
                    <a:pt x="5" y="7"/>
                    <a:pt x="4" y="6"/>
                  </a:cubicBezTo>
                  <a:cubicBezTo>
                    <a:pt x="0" y="7"/>
                    <a:pt x="0" y="7"/>
                    <a:pt x="0" y="7"/>
                  </a:cubicBezTo>
                  <a:cubicBezTo>
                    <a:pt x="5" y="21"/>
                    <a:pt x="5" y="21"/>
                    <a:pt x="5" y="21"/>
                  </a:cubicBezTo>
                  <a:cubicBezTo>
                    <a:pt x="9" y="20"/>
                    <a:pt x="9" y="20"/>
                    <a:pt x="9" y="20"/>
                  </a:cubicBezTo>
                  <a:cubicBezTo>
                    <a:pt x="17" y="17"/>
                    <a:pt x="22" y="9"/>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61" name="Freeform 134"/>
            <p:cNvSpPr/>
            <p:nvPr/>
          </p:nvSpPr>
          <p:spPr bwMode="auto">
            <a:xfrm>
              <a:off x="1854959" y="2090761"/>
              <a:ext cx="60764" cy="44850"/>
            </a:xfrm>
            <a:custGeom>
              <a:avLst/>
              <a:gdLst>
                <a:gd name="T0" fmla="*/ 7 w 8"/>
                <a:gd name="T1" fmla="*/ 5 h 6"/>
                <a:gd name="T2" fmla="*/ 3 w 8"/>
                <a:gd name="T3" fmla="*/ 6 h 6"/>
                <a:gd name="T4" fmla="*/ 1 w 8"/>
                <a:gd name="T5" fmla="*/ 6 h 6"/>
                <a:gd name="T6" fmla="*/ 0 w 8"/>
                <a:gd name="T7" fmla="*/ 5 h 6"/>
                <a:gd name="T8" fmla="*/ 0 w 8"/>
                <a:gd name="T9" fmla="*/ 4 h 6"/>
                <a:gd name="T10" fmla="*/ 1 w 8"/>
                <a:gd name="T11" fmla="*/ 2 h 6"/>
                <a:gd name="T12" fmla="*/ 5 w 8"/>
                <a:gd name="T13" fmla="*/ 0 h 6"/>
                <a:gd name="T14" fmla="*/ 7 w 8"/>
                <a:gd name="T15" fmla="*/ 0 h 6"/>
                <a:gd name="T16" fmla="*/ 8 w 8"/>
                <a:gd name="T17" fmla="*/ 2 h 6"/>
                <a:gd name="T18" fmla="*/ 8 w 8"/>
                <a:gd name="T19" fmla="*/ 3 h 6"/>
                <a:gd name="T20" fmla="*/ 8 w 8"/>
                <a:gd name="T21" fmla="*/ 4 h 6"/>
                <a:gd name="T22" fmla="*/ 7 w 8"/>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7" y="5"/>
                  </a:moveTo>
                  <a:cubicBezTo>
                    <a:pt x="3" y="6"/>
                    <a:pt x="3" y="6"/>
                    <a:pt x="3" y="6"/>
                  </a:cubicBezTo>
                  <a:cubicBezTo>
                    <a:pt x="2" y="6"/>
                    <a:pt x="2" y="6"/>
                    <a:pt x="1" y="6"/>
                  </a:cubicBezTo>
                  <a:cubicBezTo>
                    <a:pt x="1" y="6"/>
                    <a:pt x="1" y="6"/>
                    <a:pt x="0" y="5"/>
                  </a:cubicBezTo>
                  <a:cubicBezTo>
                    <a:pt x="0" y="4"/>
                    <a:pt x="0" y="4"/>
                    <a:pt x="0" y="4"/>
                  </a:cubicBezTo>
                  <a:cubicBezTo>
                    <a:pt x="0" y="3"/>
                    <a:pt x="0" y="2"/>
                    <a:pt x="1" y="2"/>
                  </a:cubicBezTo>
                  <a:cubicBezTo>
                    <a:pt x="5" y="0"/>
                    <a:pt x="5" y="0"/>
                    <a:pt x="5" y="0"/>
                  </a:cubicBezTo>
                  <a:cubicBezTo>
                    <a:pt x="6" y="0"/>
                    <a:pt x="6" y="0"/>
                    <a:pt x="7" y="0"/>
                  </a:cubicBezTo>
                  <a:cubicBezTo>
                    <a:pt x="7" y="1"/>
                    <a:pt x="7" y="1"/>
                    <a:pt x="8" y="2"/>
                  </a:cubicBezTo>
                  <a:cubicBezTo>
                    <a:pt x="8" y="3"/>
                    <a:pt x="8" y="3"/>
                    <a:pt x="8" y="3"/>
                  </a:cubicBezTo>
                  <a:cubicBezTo>
                    <a:pt x="8" y="3"/>
                    <a:pt x="8" y="4"/>
                    <a:pt x="8" y="4"/>
                  </a:cubicBezTo>
                  <a:cubicBezTo>
                    <a:pt x="8" y="4"/>
                    <a:pt x="7" y="5"/>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62" name="Freeform 136"/>
            <p:cNvSpPr/>
            <p:nvPr/>
          </p:nvSpPr>
          <p:spPr bwMode="auto">
            <a:xfrm>
              <a:off x="1387655" y="3055752"/>
              <a:ext cx="1171878" cy="857931"/>
            </a:xfrm>
            <a:custGeom>
              <a:avLst/>
              <a:gdLst>
                <a:gd name="T0" fmla="*/ 0 w 153"/>
                <a:gd name="T1" fmla="*/ 10 h 112"/>
                <a:gd name="T2" fmla="*/ 0 w 153"/>
                <a:gd name="T3" fmla="*/ 102 h 112"/>
                <a:gd name="T4" fmla="*/ 10 w 153"/>
                <a:gd name="T5" fmla="*/ 112 h 112"/>
                <a:gd name="T6" fmla="*/ 143 w 153"/>
                <a:gd name="T7" fmla="*/ 112 h 112"/>
                <a:gd name="T8" fmla="*/ 153 w 153"/>
                <a:gd name="T9" fmla="*/ 102 h 112"/>
                <a:gd name="T10" fmla="*/ 153 w 153"/>
                <a:gd name="T11" fmla="*/ 10 h 112"/>
                <a:gd name="T12" fmla="*/ 143 w 153"/>
                <a:gd name="T13" fmla="*/ 0 h 112"/>
                <a:gd name="T14" fmla="*/ 10 w 153"/>
                <a:gd name="T15" fmla="*/ 0 h 112"/>
                <a:gd name="T16" fmla="*/ 0 w 153"/>
                <a:gd name="T17" fmla="*/ 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12">
                  <a:moveTo>
                    <a:pt x="0" y="10"/>
                  </a:moveTo>
                  <a:cubicBezTo>
                    <a:pt x="0" y="102"/>
                    <a:pt x="0" y="102"/>
                    <a:pt x="0" y="102"/>
                  </a:cubicBezTo>
                  <a:cubicBezTo>
                    <a:pt x="0" y="107"/>
                    <a:pt x="5" y="112"/>
                    <a:pt x="10" y="112"/>
                  </a:cubicBezTo>
                  <a:cubicBezTo>
                    <a:pt x="143" y="112"/>
                    <a:pt x="143" y="112"/>
                    <a:pt x="143" y="112"/>
                  </a:cubicBezTo>
                  <a:cubicBezTo>
                    <a:pt x="149" y="112"/>
                    <a:pt x="153" y="108"/>
                    <a:pt x="153" y="102"/>
                  </a:cubicBezTo>
                  <a:cubicBezTo>
                    <a:pt x="153" y="10"/>
                    <a:pt x="153" y="10"/>
                    <a:pt x="153" y="10"/>
                  </a:cubicBezTo>
                  <a:cubicBezTo>
                    <a:pt x="153" y="5"/>
                    <a:pt x="149" y="0"/>
                    <a:pt x="143" y="0"/>
                  </a:cubicBezTo>
                  <a:cubicBezTo>
                    <a:pt x="10" y="0"/>
                    <a:pt x="10" y="0"/>
                    <a:pt x="10" y="0"/>
                  </a:cubicBezTo>
                  <a:cubicBezTo>
                    <a:pt x="5" y="0"/>
                    <a:pt x="0" y="5"/>
                    <a:pt x="0" y="10"/>
                  </a:cubicBezTo>
                  <a:close/>
                </a:path>
              </a:pathLst>
            </a:cu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63" name="Oval 137"/>
            <p:cNvSpPr>
              <a:spLocks noChangeArrowheads="1"/>
            </p:cNvSpPr>
            <p:nvPr/>
          </p:nvSpPr>
          <p:spPr bwMode="auto">
            <a:xfrm>
              <a:off x="2436557" y="3437698"/>
              <a:ext cx="92593" cy="9259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64" name="Freeform 138"/>
            <p:cNvSpPr/>
            <p:nvPr/>
          </p:nvSpPr>
          <p:spPr bwMode="auto">
            <a:xfrm>
              <a:off x="1478800" y="3132430"/>
              <a:ext cx="920141" cy="704574"/>
            </a:xfrm>
            <a:custGeom>
              <a:avLst/>
              <a:gdLst>
                <a:gd name="T0" fmla="*/ 636 w 636"/>
                <a:gd name="T1" fmla="*/ 5 h 487"/>
                <a:gd name="T2" fmla="*/ 636 w 636"/>
                <a:gd name="T3" fmla="*/ 487 h 487"/>
                <a:gd name="T4" fmla="*/ 0 w 636"/>
                <a:gd name="T5" fmla="*/ 487 h 487"/>
                <a:gd name="T6" fmla="*/ 6 w 636"/>
                <a:gd name="T7" fmla="*/ 0 h 487"/>
                <a:gd name="T8" fmla="*/ 636 w 636"/>
                <a:gd name="T9" fmla="*/ 5 h 487"/>
              </a:gdLst>
              <a:ahLst/>
              <a:cxnLst>
                <a:cxn ang="0">
                  <a:pos x="T0" y="T1"/>
                </a:cxn>
                <a:cxn ang="0">
                  <a:pos x="T2" y="T3"/>
                </a:cxn>
                <a:cxn ang="0">
                  <a:pos x="T4" y="T5"/>
                </a:cxn>
                <a:cxn ang="0">
                  <a:pos x="T6" y="T7"/>
                </a:cxn>
                <a:cxn ang="0">
                  <a:pos x="T8" y="T9"/>
                </a:cxn>
              </a:cxnLst>
              <a:rect l="0" t="0" r="r" b="b"/>
              <a:pathLst>
                <a:path w="636" h="487">
                  <a:moveTo>
                    <a:pt x="636" y="5"/>
                  </a:moveTo>
                  <a:lnTo>
                    <a:pt x="636" y="487"/>
                  </a:lnTo>
                  <a:lnTo>
                    <a:pt x="0" y="487"/>
                  </a:lnTo>
                  <a:lnTo>
                    <a:pt x="6" y="0"/>
                  </a:lnTo>
                  <a:lnTo>
                    <a:pt x="636" y="5"/>
                  </a:lnTo>
                  <a:close/>
                </a:path>
              </a:pathLst>
            </a:custGeom>
            <a:solidFill>
              <a:schemeClr val="bg1"/>
            </a:solidFill>
            <a:ln>
              <a:noFill/>
            </a:ln>
          </p:spPr>
          <p:txBody>
            <a:bodyPr vert="horz" wrap="square" lIns="109728" tIns="54864" rIns="109728" bIns="54864" numCol="1" anchor="t" anchorCtr="0" compatLnSpc="1"/>
            <a:lstStyle/>
            <a:p>
              <a:endParaRPr lang="en-US" sz="2160"/>
            </a:p>
          </p:txBody>
        </p:sp>
        <p:sp>
          <p:nvSpPr>
            <p:cNvPr id="65" name="Rectangle 139"/>
            <p:cNvSpPr>
              <a:spLocks noChangeArrowheads="1"/>
            </p:cNvSpPr>
            <p:nvPr/>
          </p:nvSpPr>
          <p:spPr bwMode="auto">
            <a:xfrm>
              <a:off x="1533777" y="3667732"/>
              <a:ext cx="802954" cy="6944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en-US" sz="2160"/>
            </a:p>
          </p:txBody>
        </p:sp>
        <p:sp>
          <p:nvSpPr>
            <p:cNvPr id="66" name="Rectangle 140"/>
            <p:cNvSpPr>
              <a:spLocks noChangeArrowheads="1"/>
            </p:cNvSpPr>
            <p:nvPr/>
          </p:nvSpPr>
          <p:spPr bwMode="auto">
            <a:xfrm>
              <a:off x="1533777" y="3209109"/>
              <a:ext cx="811634" cy="121528"/>
            </a:xfrm>
            <a:prstGeom prst="rect">
              <a:avLst/>
            </a:prstGeom>
            <a:solidFill>
              <a:schemeClr val="accent3"/>
            </a:solidFill>
            <a:ln>
              <a:noFill/>
            </a:ln>
          </p:spPr>
          <p:txBody>
            <a:bodyPr vert="horz" wrap="square" lIns="109728" tIns="54864" rIns="109728" bIns="54864" numCol="1" anchor="t" anchorCtr="0" compatLnSpc="1"/>
            <a:lstStyle/>
            <a:p>
              <a:endParaRPr lang="en-US" sz="2160"/>
            </a:p>
          </p:txBody>
        </p:sp>
        <p:sp>
          <p:nvSpPr>
            <p:cNvPr id="67" name="Freeform 195"/>
            <p:cNvSpPr/>
            <p:nvPr/>
          </p:nvSpPr>
          <p:spPr bwMode="auto">
            <a:xfrm>
              <a:off x="2796802" y="3453612"/>
              <a:ext cx="597513" cy="406541"/>
            </a:xfrm>
            <a:custGeom>
              <a:avLst/>
              <a:gdLst>
                <a:gd name="T0" fmla="*/ 0 w 78"/>
                <a:gd name="T1" fmla="*/ 37 h 53"/>
                <a:gd name="T2" fmla="*/ 15 w 78"/>
                <a:gd name="T3" fmla="*/ 53 h 53"/>
                <a:gd name="T4" fmla="*/ 62 w 78"/>
                <a:gd name="T5" fmla="*/ 53 h 53"/>
                <a:gd name="T6" fmla="*/ 78 w 78"/>
                <a:gd name="T7" fmla="*/ 37 h 53"/>
                <a:gd name="T8" fmla="*/ 65 w 78"/>
                <a:gd name="T9" fmla="*/ 22 h 53"/>
                <a:gd name="T10" fmla="*/ 65 w 78"/>
                <a:gd name="T11" fmla="*/ 21 h 53"/>
                <a:gd name="T12" fmla="*/ 55 w 78"/>
                <a:gd name="T13" fmla="*/ 11 h 53"/>
                <a:gd name="T14" fmla="*/ 49 w 78"/>
                <a:gd name="T15" fmla="*/ 13 h 53"/>
                <a:gd name="T16" fmla="*/ 32 w 78"/>
                <a:gd name="T17" fmla="*/ 0 h 53"/>
                <a:gd name="T18" fmla="*/ 12 w 78"/>
                <a:gd name="T19" fmla="*/ 21 h 53"/>
                <a:gd name="T20" fmla="*/ 12 w 78"/>
                <a:gd name="T21" fmla="*/ 22 h 53"/>
                <a:gd name="T22" fmla="*/ 0 w 78"/>
                <a:gd name="T2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53">
                  <a:moveTo>
                    <a:pt x="0" y="37"/>
                  </a:moveTo>
                  <a:cubicBezTo>
                    <a:pt x="0" y="46"/>
                    <a:pt x="7" y="53"/>
                    <a:pt x="15" y="53"/>
                  </a:cubicBezTo>
                  <a:cubicBezTo>
                    <a:pt x="62" y="53"/>
                    <a:pt x="62" y="53"/>
                    <a:pt x="62" y="53"/>
                  </a:cubicBezTo>
                  <a:cubicBezTo>
                    <a:pt x="71" y="53"/>
                    <a:pt x="78" y="46"/>
                    <a:pt x="78" y="37"/>
                  </a:cubicBezTo>
                  <a:cubicBezTo>
                    <a:pt x="78" y="30"/>
                    <a:pt x="72" y="23"/>
                    <a:pt x="65" y="22"/>
                  </a:cubicBezTo>
                  <a:cubicBezTo>
                    <a:pt x="65" y="22"/>
                    <a:pt x="65" y="21"/>
                    <a:pt x="65" y="21"/>
                  </a:cubicBezTo>
                  <a:cubicBezTo>
                    <a:pt x="65" y="15"/>
                    <a:pt x="61" y="11"/>
                    <a:pt x="55" y="11"/>
                  </a:cubicBezTo>
                  <a:cubicBezTo>
                    <a:pt x="53" y="11"/>
                    <a:pt x="51" y="12"/>
                    <a:pt x="49" y="13"/>
                  </a:cubicBezTo>
                  <a:cubicBezTo>
                    <a:pt x="46" y="6"/>
                    <a:pt x="42" y="0"/>
                    <a:pt x="32" y="0"/>
                  </a:cubicBezTo>
                  <a:cubicBezTo>
                    <a:pt x="18" y="0"/>
                    <a:pt x="12" y="10"/>
                    <a:pt x="12" y="21"/>
                  </a:cubicBezTo>
                  <a:cubicBezTo>
                    <a:pt x="12" y="22"/>
                    <a:pt x="12" y="22"/>
                    <a:pt x="12" y="22"/>
                  </a:cubicBezTo>
                  <a:cubicBezTo>
                    <a:pt x="5" y="24"/>
                    <a:pt x="0" y="30"/>
                    <a:pt x="0" y="37"/>
                  </a:cubicBezTo>
                  <a:close/>
                </a:path>
              </a:pathLst>
            </a:custGeom>
            <a:solidFill>
              <a:srgbClr val="C00000"/>
            </a:solidFill>
            <a:ln>
              <a:noFill/>
            </a:ln>
          </p:spPr>
          <p:txBody>
            <a:bodyPr vert="horz" wrap="square" lIns="109728" tIns="54864" rIns="109728" bIns="54864" numCol="1" anchor="t" anchorCtr="0" compatLnSpc="1"/>
            <a:lstStyle/>
            <a:p>
              <a:endParaRPr lang="en-US" sz="2160"/>
            </a:p>
          </p:txBody>
        </p:sp>
        <p:sp>
          <p:nvSpPr>
            <p:cNvPr id="68" name="Freeform 196"/>
            <p:cNvSpPr>
              <a:spLocks noEditPoints="1"/>
            </p:cNvSpPr>
            <p:nvPr/>
          </p:nvSpPr>
          <p:spPr bwMode="auto">
            <a:xfrm>
              <a:off x="3010922" y="3614203"/>
              <a:ext cx="206887" cy="214121"/>
            </a:xfrm>
            <a:custGeom>
              <a:avLst/>
              <a:gdLst>
                <a:gd name="T0" fmla="*/ 10 w 27"/>
                <a:gd name="T1" fmla="*/ 27 h 28"/>
                <a:gd name="T2" fmla="*/ 13 w 27"/>
                <a:gd name="T3" fmla="*/ 25 h 28"/>
                <a:gd name="T4" fmla="*/ 15 w 27"/>
                <a:gd name="T5" fmla="*/ 24 h 28"/>
                <a:gd name="T6" fmla="*/ 16 w 27"/>
                <a:gd name="T7" fmla="*/ 26 h 28"/>
                <a:gd name="T8" fmla="*/ 21 w 27"/>
                <a:gd name="T9" fmla="*/ 26 h 28"/>
                <a:gd name="T10" fmla="*/ 21 w 27"/>
                <a:gd name="T11" fmla="*/ 24 h 28"/>
                <a:gd name="T12" fmla="*/ 21 w 27"/>
                <a:gd name="T13" fmla="*/ 22 h 28"/>
                <a:gd name="T14" fmla="*/ 22 w 27"/>
                <a:gd name="T15" fmla="*/ 20 h 28"/>
                <a:gd name="T16" fmla="*/ 24 w 27"/>
                <a:gd name="T17" fmla="*/ 21 h 28"/>
                <a:gd name="T18" fmla="*/ 27 w 27"/>
                <a:gd name="T19" fmla="*/ 17 h 28"/>
                <a:gd name="T20" fmla="*/ 25 w 27"/>
                <a:gd name="T21" fmla="*/ 15 h 28"/>
                <a:gd name="T22" fmla="*/ 24 w 27"/>
                <a:gd name="T23" fmla="*/ 13 h 28"/>
                <a:gd name="T24" fmla="*/ 25 w 27"/>
                <a:gd name="T25" fmla="*/ 12 h 28"/>
                <a:gd name="T26" fmla="*/ 27 w 27"/>
                <a:gd name="T27" fmla="*/ 10 h 28"/>
                <a:gd name="T28" fmla="*/ 26 w 27"/>
                <a:gd name="T29" fmla="*/ 7 h 28"/>
                <a:gd name="T30" fmla="*/ 22 w 27"/>
                <a:gd name="T31" fmla="*/ 7 h 28"/>
                <a:gd name="T32" fmla="*/ 20 w 27"/>
                <a:gd name="T33" fmla="*/ 6 h 28"/>
                <a:gd name="T34" fmla="*/ 20 w 27"/>
                <a:gd name="T35" fmla="*/ 3 h 28"/>
                <a:gd name="T36" fmla="*/ 17 w 27"/>
                <a:gd name="T37" fmla="*/ 0 h 28"/>
                <a:gd name="T38" fmla="*/ 14 w 27"/>
                <a:gd name="T39" fmla="*/ 3 h 28"/>
                <a:gd name="T40" fmla="*/ 12 w 27"/>
                <a:gd name="T41" fmla="*/ 4 h 28"/>
                <a:gd name="T42" fmla="*/ 11 w 27"/>
                <a:gd name="T43" fmla="*/ 2 h 28"/>
                <a:gd name="T44" fmla="*/ 8 w 27"/>
                <a:gd name="T45" fmla="*/ 1 h 28"/>
                <a:gd name="T46" fmla="*/ 6 w 27"/>
                <a:gd name="T47" fmla="*/ 3 h 28"/>
                <a:gd name="T48" fmla="*/ 6 w 27"/>
                <a:gd name="T49" fmla="*/ 5 h 28"/>
                <a:gd name="T50" fmla="*/ 6 w 27"/>
                <a:gd name="T51" fmla="*/ 7 h 28"/>
                <a:gd name="T52" fmla="*/ 4 w 27"/>
                <a:gd name="T53" fmla="*/ 8 h 28"/>
                <a:gd name="T54" fmla="*/ 1 w 27"/>
                <a:gd name="T55" fmla="*/ 8 h 28"/>
                <a:gd name="T56" fmla="*/ 1 w 27"/>
                <a:gd name="T57" fmla="*/ 13 h 28"/>
                <a:gd name="T58" fmla="*/ 3 w 27"/>
                <a:gd name="T59" fmla="*/ 14 h 28"/>
                <a:gd name="T60" fmla="*/ 3 w 27"/>
                <a:gd name="T61" fmla="*/ 16 h 28"/>
                <a:gd name="T62" fmla="*/ 1 w 27"/>
                <a:gd name="T63" fmla="*/ 17 h 28"/>
                <a:gd name="T64" fmla="*/ 1 w 27"/>
                <a:gd name="T65" fmla="*/ 19 h 28"/>
                <a:gd name="T66" fmla="*/ 4 w 27"/>
                <a:gd name="T67" fmla="*/ 22 h 28"/>
                <a:gd name="T68" fmla="*/ 6 w 27"/>
                <a:gd name="T69" fmla="*/ 21 h 28"/>
                <a:gd name="T70" fmla="*/ 7 w 27"/>
                <a:gd name="T71" fmla="*/ 23 h 28"/>
                <a:gd name="T72" fmla="*/ 8 w 27"/>
                <a:gd name="T73" fmla="*/ 27 h 28"/>
                <a:gd name="T74" fmla="*/ 15 w 27"/>
                <a:gd name="T75" fmla="*/ 9 h 28"/>
                <a:gd name="T76" fmla="*/ 12 w 27"/>
                <a:gd name="T7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8">
                  <a:moveTo>
                    <a:pt x="8" y="27"/>
                  </a:moveTo>
                  <a:cubicBezTo>
                    <a:pt x="10" y="27"/>
                    <a:pt x="10" y="27"/>
                    <a:pt x="10" y="27"/>
                  </a:cubicBezTo>
                  <a:cubicBezTo>
                    <a:pt x="11" y="28"/>
                    <a:pt x="12" y="27"/>
                    <a:pt x="12" y="26"/>
                  </a:cubicBezTo>
                  <a:cubicBezTo>
                    <a:pt x="13" y="25"/>
                    <a:pt x="13" y="25"/>
                    <a:pt x="13" y="25"/>
                  </a:cubicBezTo>
                  <a:cubicBezTo>
                    <a:pt x="13" y="25"/>
                    <a:pt x="13" y="24"/>
                    <a:pt x="14" y="24"/>
                  </a:cubicBezTo>
                  <a:cubicBezTo>
                    <a:pt x="14" y="24"/>
                    <a:pt x="14" y="24"/>
                    <a:pt x="15" y="24"/>
                  </a:cubicBezTo>
                  <a:cubicBezTo>
                    <a:pt x="15" y="24"/>
                    <a:pt x="16" y="25"/>
                    <a:pt x="16" y="25"/>
                  </a:cubicBezTo>
                  <a:cubicBezTo>
                    <a:pt x="16" y="26"/>
                    <a:pt x="16" y="26"/>
                    <a:pt x="16" y="26"/>
                  </a:cubicBezTo>
                  <a:cubicBezTo>
                    <a:pt x="17" y="27"/>
                    <a:pt x="18" y="27"/>
                    <a:pt x="19" y="27"/>
                  </a:cubicBezTo>
                  <a:cubicBezTo>
                    <a:pt x="21" y="26"/>
                    <a:pt x="21" y="26"/>
                    <a:pt x="21" y="26"/>
                  </a:cubicBezTo>
                  <a:cubicBezTo>
                    <a:pt x="21" y="26"/>
                    <a:pt x="21" y="25"/>
                    <a:pt x="22" y="25"/>
                  </a:cubicBezTo>
                  <a:cubicBezTo>
                    <a:pt x="22" y="25"/>
                    <a:pt x="22" y="24"/>
                    <a:pt x="21" y="24"/>
                  </a:cubicBezTo>
                  <a:cubicBezTo>
                    <a:pt x="21" y="22"/>
                    <a:pt x="21" y="22"/>
                    <a:pt x="21" y="22"/>
                  </a:cubicBezTo>
                  <a:cubicBezTo>
                    <a:pt x="21" y="22"/>
                    <a:pt x="21" y="22"/>
                    <a:pt x="21" y="22"/>
                  </a:cubicBezTo>
                  <a:cubicBezTo>
                    <a:pt x="21" y="22"/>
                    <a:pt x="21" y="21"/>
                    <a:pt x="21" y="21"/>
                  </a:cubicBezTo>
                  <a:cubicBezTo>
                    <a:pt x="21" y="21"/>
                    <a:pt x="22" y="21"/>
                    <a:pt x="22" y="20"/>
                  </a:cubicBezTo>
                  <a:cubicBezTo>
                    <a:pt x="22" y="20"/>
                    <a:pt x="23" y="20"/>
                    <a:pt x="23" y="20"/>
                  </a:cubicBezTo>
                  <a:cubicBezTo>
                    <a:pt x="24" y="21"/>
                    <a:pt x="24" y="21"/>
                    <a:pt x="24" y="21"/>
                  </a:cubicBezTo>
                  <a:cubicBezTo>
                    <a:pt x="25" y="21"/>
                    <a:pt x="26" y="20"/>
                    <a:pt x="26" y="19"/>
                  </a:cubicBezTo>
                  <a:cubicBezTo>
                    <a:pt x="27" y="17"/>
                    <a:pt x="27" y="17"/>
                    <a:pt x="27" y="17"/>
                  </a:cubicBezTo>
                  <a:cubicBezTo>
                    <a:pt x="27" y="17"/>
                    <a:pt x="27" y="16"/>
                    <a:pt x="26" y="15"/>
                  </a:cubicBezTo>
                  <a:cubicBezTo>
                    <a:pt x="25" y="15"/>
                    <a:pt x="25" y="15"/>
                    <a:pt x="25" y="15"/>
                  </a:cubicBezTo>
                  <a:cubicBezTo>
                    <a:pt x="24" y="15"/>
                    <a:pt x="24" y="14"/>
                    <a:pt x="24" y="14"/>
                  </a:cubicBezTo>
                  <a:cubicBezTo>
                    <a:pt x="24" y="13"/>
                    <a:pt x="24" y="13"/>
                    <a:pt x="24" y="13"/>
                  </a:cubicBezTo>
                  <a:cubicBezTo>
                    <a:pt x="24" y="13"/>
                    <a:pt x="24" y="12"/>
                    <a:pt x="24" y="12"/>
                  </a:cubicBezTo>
                  <a:cubicBezTo>
                    <a:pt x="24" y="12"/>
                    <a:pt x="24" y="12"/>
                    <a:pt x="25" y="12"/>
                  </a:cubicBezTo>
                  <a:cubicBezTo>
                    <a:pt x="26" y="11"/>
                    <a:pt x="26" y="11"/>
                    <a:pt x="26" y="11"/>
                  </a:cubicBezTo>
                  <a:cubicBezTo>
                    <a:pt x="26" y="11"/>
                    <a:pt x="26" y="11"/>
                    <a:pt x="27" y="10"/>
                  </a:cubicBezTo>
                  <a:cubicBezTo>
                    <a:pt x="27" y="10"/>
                    <a:pt x="27" y="9"/>
                    <a:pt x="27" y="9"/>
                  </a:cubicBezTo>
                  <a:cubicBezTo>
                    <a:pt x="26" y="7"/>
                    <a:pt x="26" y="7"/>
                    <a:pt x="26" y="7"/>
                  </a:cubicBezTo>
                  <a:cubicBezTo>
                    <a:pt x="25" y="6"/>
                    <a:pt x="24" y="6"/>
                    <a:pt x="23" y="6"/>
                  </a:cubicBezTo>
                  <a:cubicBezTo>
                    <a:pt x="22" y="7"/>
                    <a:pt x="22" y="7"/>
                    <a:pt x="22" y="7"/>
                  </a:cubicBezTo>
                  <a:cubicBezTo>
                    <a:pt x="22" y="7"/>
                    <a:pt x="21" y="7"/>
                    <a:pt x="21" y="6"/>
                  </a:cubicBezTo>
                  <a:cubicBezTo>
                    <a:pt x="21" y="6"/>
                    <a:pt x="20" y="6"/>
                    <a:pt x="20" y="6"/>
                  </a:cubicBezTo>
                  <a:cubicBezTo>
                    <a:pt x="20" y="5"/>
                    <a:pt x="20" y="5"/>
                    <a:pt x="20" y="5"/>
                  </a:cubicBezTo>
                  <a:cubicBezTo>
                    <a:pt x="20" y="3"/>
                    <a:pt x="20" y="3"/>
                    <a:pt x="20" y="3"/>
                  </a:cubicBezTo>
                  <a:cubicBezTo>
                    <a:pt x="20" y="2"/>
                    <a:pt x="20" y="1"/>
                    <a:pt x="19" y="1"/>
                  </a:cubicBezTo>
                  <a:cubicBezTo>
                    <a:pt x="17" y="0"/>
                    <a:pt x="17" y="0"/>
                    <a:pt x="17" y="0"/>
                  </a:cubicBezTo>
                  <a:cubicBezTo>
                    <a:pt x="16" y="0"/>
                    <a:pt x="15" y="1"/>
                    <a:pt x="15" y="2"/>
                  </a:cubicBezTo>
                  <a:cubicBezTo>
                    <a:pt x="14" y="3"/>
                    <a:pt x="14" y="3"/>
                    <a:pt x="14" y="3"/>
                  </a:cubicBezTo>
                  <a:cubicBezTo>
                    <a:pt x="14" y="3"/>
                    <a:pt x="14" y="3"/>
                    <a:pt x="13" y="3"/>
                  </a:cubicBezTo>
                  <a:cubicBezTo>
                    <a:pt x="13" y="3"/>
                    <a:pt x="13" y="3"/>
                    <a:pt x="12" y="4"/>
                  </a:cubicBezTo>
                  <a:cubicBezTo>
                    <a:pt x="12" y="4"/>
                    <a:pt x="11" y="3"/>
                    <a:pt x="11" y="3"/>
                  </a:cubicBezTo>
                  <a:cubicBezTo>
                    <a:pt x="11" y="2"/>
                    <a:pt x="11" y="2"/>
                    <a:pt x="11" y="2"/>
                  </a:cubicBezTo>
                  <a:cubicBezTo>
                    <a:pt x="11" y="1"/>
                    <a:pt x="10" y="1"/>
                    <a:pt x="10" y="1"/>
                  </a:cubicBezTo>
                  <a:cubicBezTo>
                    <a:pt x="9" y="1"/>
                    <a:pt x="9" y="1"/>
                    <a:pt x="8" y="1"/>
                  </a:cubicBezTo>
                  <a:cubicBezTo>
                    <a:pt x="7" y="2"/>
                    <a:pt x="7" y="2"/>
                    <a:pt x="7" y="2"/>
                  </a:cubicBezTo>
                  <a:cubicBezTo>
                    <a:pt x="6" y="2"/>
                    <a:pt x="6" y="3"/>
                    <a:pt x="6" y="3"/>
                  </a:cubicBezTo>
                  <a:cubicBezTo>
                    <a:pt x="6" y="3"/>
                    <a:pt x="6" y="4"/>
                    <a:pt x="6" y="4"/>
                  </a:cubicBezTo>
                  <a:cubicBezTo>
                    <a:pt x="6" y="5"/>
                    <a:pt x="6" y="5"/>
                    <a:pt x="6" y="5"/>
                  </a:cubicBezTo>
                  <a:cubicBezTo>
                    <a:pt x="6" y="6"/>
                    <a:pt x="6" y="6"/>
                    <a:pt x="6" y="6"/>
                  </a:cubicBezTo>
                  <a:cubicBezTo>
                    <a:pt x="6" y="6"/>
                    <a:pt x="6" y="6"/>
                    <a:pt x="6" y="7"/>
                  </a:cubicBezTo>
                  <a:cubicBezTo>
                    <a:pt x="6" y="7"/>
                    <a:pt x="6" y="7"/>
                    <a:pt x="5" y="7"/>
                  </a:cubicBezTo>
                  <a:cubicBezTo>
                    <a:pt x="5" y="8"/>
                    <a:pt x="5" y="8"/>
                    <a:pt x="4" y="8"/>
                  </a:cubicBezTo>
                  <a:cubicBezTo>
                    <a:pt x="3" y="7"/>
                    <a:pt x="3" y="7"/>
                    <a:pt x="3" y="7"/>
                  </a:cubicBezTo>
                  <a:cubicBezTo>
                    <a:pt x="2" y="7"/>
                    <a:pt x="1" y="8"/>
                    <a:pt x="1" y="8"/>
                  </a:cubicBezTo>
                  <a:cubicBezTo>
                    <a:pt x="0" y="11"/>
                    <a:pt x="0" y="11"/>
                    <a:pt x="0" y="11"/>
                  </a:cubicBezTo>
                  <a:cubicBezTo>
                    <a:pt x="0" y="11"/>
                    <a:pt x="0" y="12"/>
                    <a:pt x="1" y="13"/>
                  </a:cubicBezTo>
                  <a:cubicBezTo>
                    <a:pt x="2" y="13"/>
                    <a:pt x="2" y="13"/>
                    <a:pt x="2" y="13"/>
                  </a:cubicBezTo>
                  <a:cubicBezTo>
                    <a:pt x="3" y="13"/>
                    <a:pt x="3" y="14"/>
                    <a:pt x="3" y="14"/>
                  </a:cubicBezTo>
                  <a:cubicBezTo>
                    <a:pt x="3" y="14"/>
                    <a:pt x="3" y="15"/>
                    <a:pt x="3" y="15"/>
                  </a:cubicBezTo>
                  <a:cubicBezTo>
                    <a:pt x="3" y="15"/>
                    <a:pt x="3" y="16"/>
                    <a:pt x="3" y="16"/>
                  </a:cubicBezTo>
                  <a:cubicBezTo>
                    <a:pt x="3" y="16"/>
                    <a:pt x="3" y="16"/>
                    <a:pt x="3" y="16"/>
                  </a:cubicBezTo>
                  <a:cubicBezTo>
                    <a:pt x="1" y="17"/>
                    <a:pt x="1" y="17"/>
                    <a:pt x="1" y="17"/>
                  </a:cubicBezTo>
                  <a:cubicBezTo>
                    <a:pt x="1" y="17"/>
                    <a:pt x="1" y="17"/>
                    <a:pt x="1" y="18"/>
                  </a:cubicBezTo>
                  <a:cubicBezTo>
                    <a:pt x="0" y="18"/>
                    <a:pt x="0" y="19"/>
                    <a:pt x="1" y="19"/>
                  </a:cubicBezTo>
                  <a:cubicBezTo>
                    <a:pt x="2" y="21"/>
                    <a:pt x="2" y="21"/>
                    <a:pt x="2" y="21"/>
                  </a:cubicBezTo>
                  <a:cubicBezTo>
                    <a:pt x="2" y="22"/>
                    <a:pt x="3" y="22"/>
                    <a:pt x="4" y="22"/>
                  </a:cubicBezTo>
                  <a:cubicBezTo>
                    <a:pt x="5" y="21"/>
                    <a:pt x="5" y="21"/>
                    <a:pt x="5" y="21"/>
                  </a:cubicBezTo>
                  <a:cubicBezTo>
                    <a:pt x="5" y="21"/>
                    <a:pt x="6" y="21"/>
                    <a:pt x="6" y="21"/>
                  </a:cubicBezTo>
                  <a:cubicBezTo>
                    <a:pt x="7" y="22"/>
                    <a:pt x="7" y="22"/>
                    <a:pt x="7" y="22"/>
                  </a:cubicBezTo>
                  <a:cubicBezTo>
                    <a:pt x="7" y="22"/>
                    <a:pt x="8" y="23"/>
                    <a:pt x="7" y="23"/>
                  </a:cubicBezTo>
                  <a:cubicBezTo>
                    <a:pt x="7" y="25"/>
                    <a:pt x="7" y="25"/>
                    <a:pt x="7" y="25"/>
                  </a:cubicBezTo>
                  <a:cubicBezTo>
                    <a:pt x="7" y="25"/>
                    <a:pt x="7" y="26"/>
                    <a:pt x="8" y="27"/>
                  </a:cubicBezTo>
                  <a:close/>
                  <a:moveTo>
                    <a:pt x="9" y="12"/>
                  </a:moveTo>
                  <a:cubicBezTo>
                    <a:pt x="10" y="10"/>
                    <a:pt x="13" y="8"/>
                    <a:pt x="15" y="9"/>
                  </a:cubicBezTo>
                  <a:cubicBezTo>
                    <a:pt x="18" y="10"/>
                    <a:pt x="19" y="13"/>
                    <a:pt x="18" y="16"/>
                  </a:cubicBezTo>
                  <a:cubicBezTo>
                    <a:pt x="17" y="18"/>
                    <a:pt x="15" y="20"/>
                    <a:pt x="12" y="19"/>
                  </a:cubicBezTo>
                  <a:cubicBezTo>
                    <a:pt x="9" y="18"/>
                    <a:pt x="8" y="15"/>
                    <a:pt x="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69" name="Freeform 197"/>
            <p:cNvSpPr>
              <a:spLocks noEditPoints="1"/>
            </p:cNvSpPr>
            <p:nvPr/>
          </p:nvSpPr>
          <p:spPr bwMode="auto">
            <a:xfrm>
              <a:off x="2987774" y="3514376"/>
              <a:ext cx="108508" cy="108508"/>
            </a:xfrm>
            <a:custGeom>
              <a:avLst/>
              <a:gdLst>
                <a:gd name="T0" fmla="*/ 8 w 14"/>
                <a:gd name="T1" fmla="*/ 13 h 14"/>
                <a:gd name="T2" fmla="*/ 10 w 14"/>
                <a:gd name="T3" fmla="*/ 14 h 14"/>
                <a:gd name="T4" fmla="*/ 11 w 14"/>
                <a:gd name="T5" fmla="*/ 13 h 14"/>
                <a:gd name="T6" fmla="*/ 11 w 14"/>
                <a:gd name="T7" fmla="*/ 11 h 14"/>
                <a:gd name="T8" fmla="*/ 11 w 14"/>
                <a:gd name="T9" fmla="*/ 11 h 14"/>
                <a:gd name="T10" fmla="*/ 12 w 14"/>
                <a:gd name="T11" fmla="*/ 11 h 14"/>
                <a:gd name="T12" fmla="*/ 14 w 14"/>
                <a:gd name="T13" fmla="*/ 10 h 14"/>
                <a:gd name="T14" fmla="*/ 13 w 14"/>
                <a:gd name="T15" fmla="*/ 8 h 14"/>
                <a:gd name="T16" fmla="*/ 12 w 14"/>
                <a:gd name="T17" fmla="*/ 7 h 14"/>
                <a:gd name="T18" fmla="*/ 12 w 14"/>
                <a:gd name="T19" fmla="*/ 6 h 14"/>
                <a:gd name="T20" fmla="*/ 13 w 14"/>
                <a:gd name="T21" fmla="*/ 6 h 14"/>
                <a:gd name="T22" fmla="*/ 14 w 14"/>
                <a:gd name="T23" fmla="*/ 5 h 14"/>
                <a:gd name="T24" fmla="*/ 12 w 14"/>
                <a:gd name="T25" fmla="*/ 3 h 14"/>
                <a:gd name="T26" fmla="*/ 11 w 14"/>
                <a:gd name="T27" fmla="*/ 3 h 14"/>
                <a:gd name="T28" fmla="*/ 10 w 14"/>
                <a:gd name="T29" fmla="*/ 3 h 14"/>
                <a:gd name="T30" fmla="*/ 10 w 14"/>
                <a:gd name="T31" fmla="*/ 2 h 14"/>
                <a:gd name="T32" fmla="*/ 9 w 14"/>
                <a:gd name="T33" fmla="*/ 0 h 14"/>
                <a:gd name="T34" fmla="*/ 7 w 14"/>
                <a:gd name="T35" fmla="*/ 2 h 14"/>
                <a:gd name="T36" fmla="*/ 6 w 14"/>
                <a:gd name="T37" fmla="*/ 2 h 14"/>
                <a:gd name="T38" fmla="*/ 6 w 14"/>
                <a:gd name="T39" fmla="*/ 1 h 14"/>
                <a:gd name="T40" fmla="*/ 3 w 14"/>
                <a:gd name="T41" fmla="*/ 1 h 14"/>
                <a:gd name="T42" fmla="*/ 3 w 14"/>
                <a:gd name="T43" fmla="*/ 3 h 14"/>
                <a:gd name="T44" fmla="*/ 3 w 14"/>
                <a:gd name="T45" fmla="*/ 3 h 14"/>
                <a:gd name="T46" fmla="*/ 3 w 14"/>
                <a:gd name="T47" fmla="*/ 4 h 14"/>
                <a:gd name="T48" fmla="*/ 2 w 14"/>
                <a:gd name="T49" fmla="*/ 4 h 14"/>
                <a:gd name="T50" fmla="*/ 0 w 14"/>
                <a:gd name="T51" fmla="*/ 5 h 14"/>
                <a:gd name="T52" fmla="*/ 1 w 14"/>
                <a:gd name="T53" fmla="*/ 7 h 14"/>
                <a:gd name="T54" fmla="*/ 1 w 14"/>
                <a:gd name="T55" fmla="*/ 8 h 14"/>
                <a:gd name="T56" fmla="*/ 1 w 14"/>
                <a:gd name="T57" fmla="*/ 8 h 14"/>
                <a:gd name="T58" fmla="*/ 0 w 14"/>
                <a:gd name="T59" fmla="*/ 9 h 14"/>
                <a:gd name="T60" fmla="*/ 1 w 14"/>
                <a:gd name="T61" fmla="*/ 11 h 14"/>
                <a:gd name="T62" fmla="*/ 3 w 14"/>
                <a:gd name="T63" fmla="*/ 11 h 14"/>
                <a:gd name="T64" fmla="*/ 3 w 14"/>
                <a:gd name="T65" fmla="*/ 12 h 14"/>
                <a:gd name="T66" fmla="*/ 3 w 14"/>
                <a:gd name="T67" fmla="*/ 12 h 14"/>
                <a:gd name="T68" fmla="*/ 5 w 14"/>
                <a:gd name="T69" fmla="*/ 14 h 14"/>
                <a:gd name="T70" fmla="*/ 7 w 14"/>
                <a:gd name="T71" fmla="*/ 13 h 14"/>
                <a:gd name="T72" fmla="*/ 8 w 14"/>
                <a:gd name="T73" fmla="*/ 13 h 14"/>
                <a:gd name="T74" fmla="*/ 8 w 14"/>
                <a:gd name="T75" fmla="*/ 5 h 14"/>
                <a:gd name="T76" fmla="*/ 6 w 14"/>
                <a:gd name="T7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4">
                  <a:moveTo>
                    <a:pt x="8" y="13"/>
                  </a:moveTo>
                  <a:cubicBezTo>
                    <a:pt x="8" y="13"/>
                    <a:pt x="8" y="13"/>
                    <a:pt x="8" y="13"/>
                  </a:cubicBezTo>
                  <a:cubicBezTo>
                    <a:pt x="8" y="13"/>
                    <a:pt x="8" y="13"/>
                    <a:pt x="8" y="13"/>
                  </a:cubicBezTo>
                  <a:cubicBezTo>
                    <a:pt x="8" y="14"/>
                    <a:pt x="9" y="14"/>
                    <a:pt x="10" y="14"/>
                  </a:cubicBezTo>
                  <a:cubicBezTo>
                    <a:pt x="11" y="14"/>
                    <a:pt x="11" y="14"/>
                    <a:pt x="11" y="14"/>
                  </a:cubicBezTo>
                  <a:cubicBezTo>
                    <a:pt x="11" y="13"/>
                    <a:pt x="11" y="13"/>
                    <a:pt x="11" y="13"/>
                  </a:cubicBezTo>
                  <a:cubicBezTo>
                    <a:pt x="11" y="13"/>
                    <a:pt x="11" y="12"/>
                    <a:pt x="11" y="12"/>
                  </a:cubicBezTo>
                  <a:cubicBezTo>
                    <a:pt x="11" y="11"/>
                    <a:pt x="11" y="11"/>
                    <a:pt x="11" y="11"/>
                  </a:cubicBezTo>
                  <a:cubicBezTo>
                    <a:pt x="11" y="11"/>
                    <a:pt x="11" y="11"/>
                    <a:pt x="11" y="11"/>
                  </a:cubicBezTo>
                  <a:cubicBezTo>
                    <a:pt x="11" y="11"/>
                    <a:pt x="11" y="11"/>
                    <a:pt x="11" y="11"/>
                  </a:cubicBezTo>
                  <a:cubicBezTo>
                    <a:pt x="11" y="11"/>
                    <a:pt x="11" y="11"/>
                    <a:pt x="11" y="11"/>
                  </a:cubicBezTo>
                  <a:cubicBezTo>
                    <a:pt x="12" y="11"/>
                    <a:pt x="12" y="11"/>
                    <a:pt x="12" y="11"/>
                  </a:cubicBezTo>
                  <a:cubicBezTo>
                    <a:pt x="12" y="11"/>
                    <a:pt x="12" y="11"/>
                    <a:pt x="12" y="11"/>
                  </a:cubicBezTo>
                  <a:cubicBezTo>
                    <a:pt x="13" y="11"/>
                    <a:pt x="13" y="11"/>
                    <a:pt x="14" y="10"/>
                  </a:cubicBezTo>
                  <a:cubicBezTo>
                    <a:pt x="14" y="9"/>
                    <a:pt x="14" y="9"/>
                    <a:pt x="14" y="9"/>
                  </a:cubicBezTo>
                  <a:cubicBezTo>
                    <a:pt x="14" y="8"/>
                    <a:pt x="14" y="8"/>
                    <a:pt x="13" y="8"/>
                  </a:cubicBezTo>
                  <a:cubicBezTo>
                    <a:pt x="13" y="7"/>
                    <a:pt x="13" y="7"/>
                    <a:pt x="13" y="7"/>
                  </a:cubicBezTo>
                  <a:cubicBezTo>
                    <a:pt x="12" y="7"/>
                    <a:pt x="12" y="7"/>
                    <a:pt x="12" y="7"/>
                  </a:cubicBezTo>
                  <a:cubicBezTo>
                    <a:pt x="12" y="7"/>
                    <a:pt x="12" y="7"/>
                    <a:pt x="12" y="7"/>
                  </a:cubicBezTo>
                  <a:cubicBezTo>
                    <a:pt x="12" y="6"/>
                    <a:pt x="12" y="6"/>
                    <a:pt x="12" y="6"/>
                  </a:cubicBezTo>
                  <a:cubicBezTo>
                    <a:pt x="13" y="6"/>
                    <a:pt x="13" y="6"/>
                    <a:pt x="13" y="6"/>
                  </a:cubicBezTo>
                  <a:cubicBezTo>
                    <a:pt x="13" y="6"/>
                    <a:pt x="13" y="6"/>
                    <a:pt x="13" y="6"/>
                  </a:cubicBezTo>
                  <a:cubicBezTo>
                    <a:pt x="13" y="6"/>
                    <a:pt x="14" y="6"/>
                    <a:pt x="14" y="5"/>
                  </a:cubicBezTo>
                  <a:cubicBezTo>
                    <a:pt x="14" y="5"/>
                    <a:pt x="14" y="5"/>
                    <a:pt x="14" y="5"/>
                  </a:cubicBezTo>
                  <a:cubicBezTo>
                    <a:pt x="13" y="4"/>
                    <a:pt x="13" y="4"/>
                    <a:pt x="13" y="4"/>
                  </a:cubicBezTo>
                  <a:cubicBezTo>
                    <a:pt x="13" y="3"/>
                    <a:pt x="13" y="3"/>
                    <a:pt x="12" y="3"/>
                  </a:cubicBezTo>
                  <a:cubicBezTo>
                    <a:pt x="12" y="3"/>
                    <a:pt x="12" y="3"/>
                    <a:pt x="12" y="3"/>
                  </a:cubicBezTo>
                  <a:cubicBezTo>
                    <a:pt x="11" y="3"/>
                    <a:pt x="11" y="3"/>
                    <a:pt x="11" y="3"/>
                  </a:cubicBezTo>
                  <a:cubicBezTo>
                    <a:pt x="11" y="3"/>
                    <a:pt x="11" y="3"/>
                    <a:pt x="11" y="3"/>
                  </a:cubicBezTo>
                  <a:cubicBezTo>
                    <a:pt x="11" y="3"/>
                    <a:pt x="10" y="3"/>
                    <a:pt x="10" y="3"/>
                  </a:cubicBezTo>
                  <a:cubicBezTo>
                    <a:pt x="10" y="3"/>
                    <a:pt x="10" y="3"/>
                    <a:pt x="10" y="3"/>
                  </a:cubicBezTo>
                  <a:cubicBezTo>
                    <a:pt x="10" y="2"/>
                    <a:pt x="10" y="2"/>
                    <a:pt x="10" y="2"/>
                  </a:cubicBezTo>
                  <a:cubicBezTo>
                    <a:pt x="11" y="1"/>
                    <a:pt x="10" y="1"/>
                    <a:pt x="10" y="1"/>
                  </a:cubicBezTo>
                  <a:cubicBezTo>
                    <a:pt x="9" y="0"/>
                    <a:pt x="9" y="0"/>
                    <a:pt x="9" y="0"/>
                  </a:cubicBezTo>
                  <a:cubicBezTo>
                    <a:pt x="8" y="0"/>
                    <a:pt x="7" y="0"/>
                    <a:pt x="7" y="1"/>
                  </a:cubicBezTo>
                  <a:cubicBezTo>
                    <a:pt x="7" y="2"/>
                    <a:pt x="7" y="2"/>
                    <a:pt x="7" y="2"/>
                  </a:cubicBezTo>
                  <a:cubicBezTo>
                    <a:pt x="7" y="2"/>
                    <a:pt x="7" y="2"/>
                    <a:pt x="7" y="2"/>
                  </a:cubicBezTo>
                  <a:cubicBezTo>
                    <a:pt x="7" y="2"/>
                    <a:pt x="6" y="2"/>
                    <a:pt x="6" y="2"/>
                  </a:cubicBezTo>
                  <a:cubicBezTo>
                    <a:pt x="6" y="2"/>
                    <a:pt x="6" y="2"/>
                    <a:pt x="6" y="2"/>
                  </a:cubicBezTo>
                  <a:cubicBezTo>
                    <a:pt x="6" y="1"/>
                    <a:pt x="6" y="1"/>
                    <a:pt x="6" y="1"/>
                  </a:cubicBezTo>
                  <a:cubicBezTo>
                    <a:pt x="5" y="1"/>
                    <a:pt x="5" y="0"/>
                    <a:pt x="4" y="1"/>
                  </a:cubicBezTo>
                  <a:cubicBezTo>
                    <a:pt x="3" y="1"/>
                    <a:pt x="3" y="1"/>
                    <a:pt x="3" y="1"/>
                  </a:cubicBezTo>
                  <a:cubicBezTo>
                    <a:pt x="3" y="1"/>
                    <a:pt x="3" y="1"/>
                    <a:pt x="3" y="2"/>
                  </a:cubicBezTo>
                  <a:cubicBezTo>
                    <a:pt x="3" y="2"/>
                    <a:pt x="3" y="2"/>
                    <a:pt x="3" y="3"/>
                  </a:cubicBezTo>
                  <a:cubicBezTo>
                    <a:pt x="3" y="3"/>
                    <a:pt x="3" y="3"/>
                    <a:pt x="3" y="3"/>
                  </a:cubicBezTo>
                  <a:cubicBezTo>
                    <a:pt x="3" y="3"/>
                    <a:pt x="3" y="3"/>
                    <a:pt x="3" y="3"/>
                  </a:cubicBezTo>
                  <a:cubicBezTo>
                    <a:pt x="3" y="3"/>
                    <a:pt x="3" y="3"/>
                    <a:pt x="3" y="3"/>
                  </a:cubicBezTo>
                  <a:cubicBezTo>
                    <a:pt x="3" y="4"/>
                    <a:pt x="3" y="4"/>
                    <a:pt x="3" y="4"/>
                  </a:cubicBezTo>
                  <a:cubicBezTo>
                    <a:pt x="2" y="4"/>
                    <a:pt x="2" y="4"/>
                    <a:pt x="2" y="4"/>
                  </a:cubicBezTo>
                  <a:cubicBezTo>
                    <a:pt x="2" y="4"/>
                    <a:pt x="2" y="4"/>
                    <a:pt x="2" y="4"/>
                  </a:cubicBezTo>
                  <a:cubicBezTo>
                    <a:pt x="1" y="4"/>
                    <a:pt x="0" y="4"/>
                    <a:pt x="0" y="4"/>
                  </a:cubicBezTo>
                  <a:cubicBezTo>
                    <a:pt x="0" y="5"/>
                    <a:pt x="0" y="5"/>
                    <a:pt x="0" y="5"/>
                  </a:cubicBezTo>
                  <a:cubicBezTo>
                    <a:pt x="0" y="6"/>
                    <a:pt x="0" y="7"/>
                    <a:pt x="1" y="7"/>
                  </a:cubicBezTo>
                  <a:cubicBezTo>
                    <a:pt x="1" y="7"/>
                    <a:pt x="1" y="7"/>
                    <a:pt x="1"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0" y="9"/>
                    <a:pt x="0" y="9"/>
                    <a:pt x="0" y="9"/>
                  </a:cubicBezTo>
                  <a:cubicBezTo>
                    <a:pt x="0" y="9"/>
                    <a:pt x="0" y="10"/>
                    <a:pt x="0" y="10"/>
                  </a:cubicBezTo>
                  <a:cubicBezTo>
                    <a:pt x="1" y="11"/>
                    <a:pt x="1" y="11"/>
                    <a:pt x="1" y="11"/>
                  </a:cubicBezTo>
                  <a:cubicBezTo>
                    <a:pt x="1" y="12"/>
                    <a:pt x="2" y="12"/>
                    <a:pt x="2" y="11"/>
                  </a:cubicBezTo>
                  <a:cubicBezTo>
                    <a:pt x="3" y="11"/>
                    <a:pt x="3" y="11"/>
                    <a:pt x="3" y="11"/>
                  </a:cubicBezTo>
                  <a:cubicBezTo>
                    <a:pt x="3" y="11"/>
                    <a:pt x="3" y="11"/>
                    <a:pt x="3" y="11"/>
                  </a:cubicBezTo>
                  <a:cubicBezTo>
                    <a:pt x="3" y="11"/>
                    <a:pt x="3" y="12"/>
                    <a:pt x="3" y="12"/>
                  </a:cubicBezTo>
                  <a:cubicBezTo>
                    <a:pt x="4" y="12"/>
                    <a:pt x="4" y="12"/>
                    <a:pt x="4" y="12"/>
                  </a:cubicBezTo>
                  <a:cubicBezTo>
                    <a:pt x="3" y="12"/>
                    <a:pt x="3" y="12"/>
                    <a:pt x="3" y="12"/>
                  </a:cubicBezTo>
                  <a:cubicBezTo>
                    <a:pt x="3" y="13"/>
                    <a:pt x="3" y="14"/>
                    <a:pt x="4" y="14"/>
                  </a:cubicBezTo>
                  <a:cubicBezTo>
                    <a:pt x="5" y="14"/>
                    <a:pt x="5" y="14"/>
                    <a:pt x="5" y="14"/>
                  </a:cubicBezTo>
                  <a:cubicBezTo>
                    <a:pt x="6" y="14"/>
                    <a:pt x="6" y="14"/>
                    <a:pt x="7" y="14"/>
                  </a:cubicBezTo>
                  <a:cubicBezTo>
                    <a:pt x="7" y="13"/>
                    <a:pt x="7" y="13"/>
                    <a:pt x="7" y="13"/>
                  </a:cubicBezTo>
                  <a:cubicBezTo>
                    <a:pt x="7" y="13"/>
                    <a:pt x="7" y="13"/>
                    <a:pt x="7" y="13"/>
                  </a:cubicBezTo>
                  <a:cubicBezTo>
                    <a:pt x="7" y="13"/>
                    <a:pt x="7" y="13"/>
                    <a:pt x="8" y="13"/>
                  </a:cubicBezTo>
                  <a:close/>
                  <a:moveTo>
                    <a:pt x="5" y="7"/>
                  </a:moveTo>
                  <a:cubicBezTo>
                    <a:pt x="5" y="5"/>
                    <a:pt x="6" y="5"/>
                    <a:pt x="8" y="5"/>
                  </a:cubicBezTo>
                  <a:cubicBezTo>
                    <a:pt x="9" y="6"/>
                    <a:pt x="9" y="7"/>
                    <a:pt x="9" y="8"/>
                  </a:cubicBezTo>
                  <a:cubicBezTo>
                    <a:pt x="9" y="9"/>
                    <a:pt x="7" y="10"/>
                    <a:pt x="6" y="9"/>
                  </a:cubicBezTo>
                  <a:cubicBezTo>
                    <a:pt x="5" y="9"/>
                    <a:pt x="4" y="8"/>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70" name="Freeform 199"/>
            <p:cNvSpPr/>
            <p:nvPr/>
          </p:nvSpPr>
          <p:spPr bwMode="auto">
            <a:xfrm>
              <a:off x="7568224" y="3721263"/>
              <a:ext cx="529515" cy="176505"/>
            </a:xfrm>
            <a:custGeom>
              <a:avLst/>
              <a:gdLst>
                <a:gd name="T0" fmla="*/ 34 w 69"/>
                <a:gd name="T1" fmla="*/ 8 h 23"/>
                <a:gd name="T2" fmla="*/ 26 w 69"/>
                <a:gd name="T3" fmla="*/ 0 h 23"/>
                <a:gd name="T4" fmla="*/ 0 w 69"/>
                <a:gd name="T5" fmla="*/ 22 h 23"/>
                <a:gd name="T6" fmla="*/ 4 w 69"/>
                <a:gd name="T7" fmla="*/ 23 h 23"/>
                <a:gd name="T8" fmla="*/ 65 w 69"/>
                <a:gd name="T9" fmla="*/ 23 h 23"/>
                <a:gd name="T10" fmla="*/ 69 w 69"/>
                <a:gd name="T11" fmla="*/ 22 h 23"/>
                <a:gd name="T12" fmla="*/ 43 w 69"/>
                <a:gd name="T13" fmla="*/ 0 h 23"/>
                <a:gd name="T14" fmla="*/ 34 w 69"/>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3">
                  <a:moveTo>
                    <a:pt x="34" y="8"/>
                  </a:moveTo>
                  <a:cubicBezTo>
                    <a:pt x="26" y="0"/>
                    <a:pt x="26" y="0"/>
                    <a:pt x="26" y="0"/>
                  </a:cubicBezTo>
                  <a:cubicBezTo>
                    <a:pt x="0" y="22"/>
                    <a:pt x="0" y="22"/>
                    <a:pt x="0" y="22"/>
                  </a:cubicBezTo>
                  <a:cubicBezTo>
                    <a:pt x="1" y="22"/>
                    <a:pt x="3" y="23"/>
                    <a:pt x="4" y="23"/>
                  </a:cubicBezTo>
                  <a:cubicBezTo>
                    <a:pt x="65" y="23"/>
                    <a:pt x="65" y="23"/>
                    <a:pt x="65" y="23"/>
                  </a:cubicBezTo>
                  <a:cubicBezTo>
                    <a:pt x="66" y="23"/>
                    <a:pt x="68" y="22"/>
                    <a:pt x="69" y="22"/>
                  </a:cubicBezTo>
                  <a:cubicBezTo>
                    <a:pt x="43" y="0"/>
                    <a:pt x="43" y="0"/>
                    <a:pt x="43" y="0"/>
                  </a:cubicBezTo>
                  <a:lnTo>
                    <a:pt x="34" y="8"/>
                  </a:lnTo>
                  <a:close/>
                </a:path>
              </a:pathLst>
            </a:custGeom>
            <a:solidFill>
              <a:schemeClr val="tx1">
                <a:lumMod val="65000"/>
                <a:lumOff val="35000"/>
              </a:schemeClr>
            </a:solidFill>
            <a:ln>
              <a:noFill/>
            </a:ln>
          </p:spPr>
          <p:txBody>
            <a:bodyPr vert="horz" wrap="square" lIns="109728" tIns="54864" rIns="109728" bIns="54864" numCol="1" anchor="t" anchorCtr="0" compatLnSpc="1"/>
            <a:lstStyle/>
            <a:p>
              <a:endParaRPr lang="en-US" sz="2160"/>
            </a:p>
          </p:txBody>
        </p:sp>
        <p:sp>
          <p:nvSpPr>
            <p:cNvPr id="71" name="Freeform 200"/>
            <p:cNvSpPr/>
            <p:nvPr/>
          </p:nvSpPr>
          <p:spPr bwMode="auto">
            <a:xfrm>
              <a:off x="7568224" y="3507142"/>
              <a:ext cx="529515" cy="237269"/>
            </a:xfrm>
            <a:custGeom>
              <a:avLst/>
              <a:gdLst>
                <a:gd name="T0" fmla="*/ 69 w 69"/>
                <a:gd name="T1" fmla="*/ 1 h 31"/>
                <a:gd name="T2" fmla="*/ 65 w 69"/>
                <a:gd name="T3" fmla="*/ 0 h 31"/>
                <a:gd name="T4" fmla="*/ 4 w 69"/>
                <a:gd name="T5" fmla="*/ 0 h 31"/>
                <a:gd name="T6" fmla="*/ 0 w 69"/>
                <a:gd name="T7" fmla="*/ 1 h 31"/>
                <a:gd name="T8" fmla="*/ 34 w 69"/>
                <a:gd name="T9" fmla="*/ 31 h 31"/>
                <a:gd name="T10" fmla="*/ 69 w 69"/>
                <a:gd name="T11" fmla="*/ 1 h 31"/>
              </a:gdLst>
              <a:ahLst/>
              <a:cxnLst>
                <a:cxn ang="0">
                  <a:pos x="T0" y="T1"/>
                </a:cxn>
                <a:cxn ang="0">
                  <a:pos x="T2" y="T3"/>
                </a:cxn>
                <a:cxn ang="0">
                  <a:pos x="T4" y="T5"/>
                </a:cxn>
                <a:cxn ang="0">
                  <a:pos x="T6" y="T7"/>
                </a:cxn>
                <a:cxn ang="0">
                  <a:pos x="T8" y="T9"/>
                </a:cxn>
                <a:cxn ang="0">
                  <a:pos x="T10" y="T11"/>
                </a:cxn>
              </a:cxnLst>
              <a:rect l="0" t="0" r="r" b="b"/>
              <a:pathLst>
                <a:path w="69" h="31">
                  <a:moveTo>
                    <a:pt x="69" y="1"/>
                  </a:moveTo>
                  <a:cubicBezTo>
                    <a:pt x="68" y="0"/>
                    <a:pt x="66" y="0"/>
                    <a:pt x="65" y="0"/>
                  </a:cubicBezTo>
                  <a:cubicBezTo>
                    <a:pt x="4" y="0"/>
                    <a:pt x="4" y="0"/>
                    <a:pt x="4" y="0"/>
                  </a:cubicBezTo>
                  <a:cubicBezTo>
                    <a:pt x="3" y="0"/>
                    <a:pt x="1" y="0"/>
                    <a:pt x="0" y="1"/>
                  </a:cubicBezTo>
                  <a:cubicBezTo>
                    <a:pt x="34" y="31"/>
                    <a:pt x="34" y="31"/>
                    <a:pt x="34" y="31"/>
                  </a:cubicBezTo>
                  <a:lnTo>
                    <a:pt x="69" y="1"/>
                  </a:lnTo>
                  <a:close/>
                </a:path>
              </a:pathLst>
            </a:custGeom>
            <a:solidFill>
              <a:schemeClr val="tx1">
                <a:lumMod val="65000"/>
                <a:lumOff val="35000"/>
              </a:schemeClr>
            </a:solidFill>
            <a:ln>
              <a:noFill/>
            </a:ln>
          </p:spPr>
          <p:txBody>
            <a:bodyPr vert="horz" wrap="square" lIns="109728" tIns="54864" rIns="109728" bIns="54864" numCol="1" anchor="t" anchorCtr="0" compatLnSpc="1"/>
            <a:lstStyle/>
            <a:p>
              <a:endParaRPr lang="en-US" sz="2160"/>
            </a:p>
          </p:txBody>
        </p:sp>
        <p:sp>
          <p:nvSpPr>
            <p:cNvPr id="72" name="Freeform 201"/>
            <p:cNvSpPr/>
            <p:nvPr/>
          </p:nvSpPr>
          <p:spPr bwMode="auto">
            <a:xfrm>
              <a:off x="7560990" y="3537524"/>
              <a:ext cx="183739" cy="329862"/>
            </a:xfrm>
            <a:custGeom>
              <a:avLst/>
              <a:gdLst>
                <a:gd name="T0" fmla="*/ 0 w 127"/>
                <a:gd name="T1" fmla="*/ 0 h 228"/>
                <a:gd name="T2" fmla="*/ 0 w 127"/>
                <a:gd name="T3" fmla="*/ 228 h 228"/>
                <a:gd name="T4" fmla="*/ 127 w 127"/>
                <a:gd name="T5" fmla="*/ 117 h 228"/>
                <a:gd name="T6" fmla="*/ 0 w 127"/>
                <a:gd name="T7" fmla="*/ 0 h 228"/>
              </a:gdLst>
              <a:ahLst/>
              <a:cxnLst>
                <a:cxn ang="0">
                  <a:pos x="T0" y="T1"/>
                </a:cxn>
                <a:cxn ang="0">
                  <a:pos x="T2" y="T3"/>
                </a:cxn>
                <a:cxn ang="0">
                  <a:pos x="T4" y="T5"/>
                </a:cxn>
                <a:cxn ang="0">
                  <a:pos x="T6" y="T7"/>
                </a:cxn>
              </a:cxnLst>
              <a:rect l="0" t="0" r="r" b="b"/>
              <a:pathLst>
                <a:path w="127" h="228">
                  <a:moveTo>
                    <a:pt x="0" y="0"/>
                  </a:moveTo>
                  <a:lnTo>
                    <a:pt x="0" y="228"/>
                  </a:lnTo>
                  <a:lnTo>
                    <a:pt x="127" y="117"/>
                  </a:lnTo>
                  <a:lnTo>
                    <a:pt x="0" y="0"/>
                  </a:lnTo>
                  <a:close/>
                </a:path>
              </a:pathLst>
            </a:custGeom>
            <a:solidFill>
              <a:schemeClr val="tx1">
                <a:lumMod val="65000"/>
                <a:lumOff val="35000"/>
              </a:schemeClr>
            </a:solidFill>
            <a:ln>
              <a:noFill/>
            </a:ln>
          </p:spPr>
          <p:txBody>
            <a:bodyPr vert="horz" wrap="square" lIns="109728" tIns="54864" rIns="109728" bIns="54864" numCol="1" anchor="t" anchorCtr="0" compatLnSpc="1"/>
            <a:lstStyle/>
            <a:p>
              <a:endParaRPr lang="en-US" sz="2160"/>
            </a:p>
          </p:txBody>
        </p:sp>
        <p:sp>
          <p:nvSpPr>
            <p:cNvPr id="73" name="Freeform 202"/>
            <p:cNvSpPr/>
            <p:nvPr/>
          </p:nvSpPr>
          <p:spPr bwMode="auto">
            <a:xfrm>
              <a:off x="7921234" y="3537524"/>
              <a:ext cx="183739" cy="329862"/>
            </a:xfrm>
            <a:custGeom>
              <a:avLst/>
              <a:gdLst>
                <a:gd name="T0" fmla="*/ 0 w 127"/>
                <a:gd name="T1" fmla="*/ 117 h 228"/>
                <a:gd name="T2" fmla="*/ 127 w 127"/>
                <a:gd name="T3" fmla="*/ 228 h 228"/>
                <a:gd name="T4" fmla="*/ 127 w 127"/>
                <a:gd name="T5" fmla="*/ 0 h 228"/>
                <a:gd name="T6" fmla="*/ 0 w 127"/>
                <a:gd name="T7" fmla="*/ 117 h 228"/>
              </a:gdLst>
              <a:ahLst/>
              <a:cxnLst>
                <a:cxn ang="0">
                  <a:pos x="T0" y="T1"/>
                </a:cxn>
                <a:cxn ang="0">
                  <a:pos x="T2" y="T3"/>
                </a:cxn>
                <a:cxn ang="0">
                  <a:pos x="T4" y="T5"/>
                </a:cxn>
                <a:cxn ang="0">
                  <a:pos x="T6" y="T7"/>
                </a:cxn>
              </a:cxnLst>
              <a:rect l="0" t="0" r="r" b="b"/>
              <a:pathLst>
                <a:path w="127" h="228">
                  <a:moveTo>
                    <a:pt x="0" y="117"/>
                  </a:moveTo>
                  <a:lnTo>
                    <a:pt x="127" y="228"/>
                  </a:lnTo>
                  <a:lnTo>
                    <a:pt x="127" y="0"/>
                  </a:lnTo>
                  <a:lnTo>
                    <a:pt x="0" y="117"/>
                  </a:lnTo>
                  <a:close/>
                </a:path>
              </a:pathLst>
            </a:custGeom>
            <a:solidFill>
              <a:schemeClr val="tx1">
                <a:lumMod val="65000"/>
                <a:lumOff val="35000"/>
              </a:schemeClr>
            </a:solidFill>
            <a:ln>
              <a:noFill/>
            </a:ln>
          </p:spPr>
          <p:txBody>
            <a:bodyPr vert="horz" wrap="square" lIns="109728" tIns="54864" rIns="109728" bIns="54864" numCol="1" anchor="t" anchorCtr="0" compatLnSpc="1"/>
            <a:lstStyle/>
            <a:p>
              <a:endParaRPr lang="en-US" sz="2160"/>
            </a:p>
          </p:txBody>
        </p:sp>
        <p:sp>
          <p:nvSpPr>
            <p:cNvPr id="74" name="Freeform 203"/>
            <p:cNvSpPr>
              <a:spLocks noEditPoints="1"/>
            </p:cNvSpPr>
            <p:nvPr/>
          </p:nvSpPr>
          <p:spPr bwMode="auto">
            <a:xfrm>
              <a:off x="8495598" y="3232257"/>
              <a:ext cx="313948" cy="290800"/>
            </a:xfrm>
            <a:custGeom>
              <a:avLst/>
              <a:gdLst>
                <a:gd name="T0" fmla="*/ 37 w 41"/>
                <a:gd name="T1" fmla="*/ 27 h 38"/>
                <a:gd name="T2" fmla="*/ 26 w 41"/>
                <a:gd name="T3" fmla="*/ 4 h 38"/>
                <a:gd name="T4" fmla="*/ 4 w 41"/>
                <a:gd name="T5" fmla="*/ 14 h 38"/>
                <a:gd name="T6" fmla="*/ 14 w 41"/>
                <a:gd name="T7" fmla="*/ 37 h 38"/>
                <a:gd name="T8" fmla="*/ 16 w 41"/>
                <a:gd name="T9" fmla="*/ 38 h 38"/>
                <a:gd name="T10" fmla="*/ 19 w 41"/>
                <a:gd name="T11" fmla="*/ 37 h 38"/>
                <a:gd name="T12" fmla="*/ 18 w 41"/>
                <a:gd name="T13" fmla="*/ 34 h 38"/>
                <a:gd name="T14" fmla="*/ 16 w 41"/>
                <a:gd name="T15" fmla="*/ 33 h 38"/>
                <a:gd name="T16" fmla="*/ 8 w 41"/>
                <a:gd name="T17" fmla="*/ 16 h 38"/>
                <a:gd name="T18" fmla="*/ 25 w 41"/>
                <a:gd name="T19" fmla="*/ 8 h 38"/>
                <a:gd name="T20" fmla="*/ 33 w 41"/>
                <a:gd name="T21" fmla="*/ 25 h 38"/>
                <a:gd name="T22" fmla="*/ 31 w 41"/>
                <a:gd name="T23" fmla="*/ 31 h 38"/>
                <a:gd name="T24" fmla="*/ 28 w 41"/>
                <a:gd name="T25" fmla="*/ 33 h 38"/>
                <a:gd name="T26" fmla="*/ 27 w 41"/>
                <a:gd name="T27" fmla="*/ 30 h 38"/>
                <a:gd name="T28" fmla="*/ 29 w 41"/>
                <a:gd name="T29" fmla="*/ 24 h 38"/>
                <a:gd name="T30" fmla="*/ 23 w 41"/>
                <a:gd name="T31" fmla="*/ 12 h 38"/>
                <a:gd name="T32" fmla="*/ 12 w 41"/>
                <a:gd name="T33" fmla="*/ 17 h 38"/>
                <a:gd name="T34" fmla="*/ 17 w 41"/>
                <a:gd name="T35" fmla="*/ 29 h 38"/>
                <a:gd name="T36" fmla="*/ 22 w 41"/>
                <a:gd name="T37" fmla="*/ 29 h 38"/>
                <a:gd name="T38" fmla="*/ 26 w 41"/>
                <a:gd name="T39" fmla="*/ 37 h 38"/>
                <a:gd name="T40" fmla="*/ 35 w 41"/>
                <a:gd name="T41" fmla="*/ 33 h 38"/>
                <a:gd name="T42" fmla="*/ 37 w 41"/>
                <a:gd name="T43" fmla="*/ 27 h 38"/>
                <a:gd name="T44" fmla="*/ 19 w 41"/>
                <a:gd name="T45" fmla="*/ 25 h 38"/>
                <a:gd name="T46" fmla="*/ 16 w 41"/>
                <a:gd name="T47" fmla="*/ 19 h 38"/>
                <a:gd name="T48" fmla="*/ 22 w 41"/>
                <a:gd name="T49" fmla="*/ 16 h 38"/>
                <a:gd name="T50" fmla="*/ 25 w 41"/>
                <a:gd name="T51" fmla="*/ 22 h 38"/>
                <a:gd name="T52" fmla="*/ 19 w 41"/>
                <a:gd name="T53"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8">
                  <a:moveTo>
                    <a:pt x="37" y="27"/>
                  </a:moveTo>
                  <a:cubicBezTo>
                    <a:pt x="41" y="17"/>
                    <a:pt x="36" y="7"/>
                    <a:pt x="26" y="4"/>
                  </a:cubicBezTo>
                  <a:cubicBezTo>
                    <a:pt x="17" y="0"/>
                    <a:pt x="7" y="5"/>
                    <a:pt x="4" y="14"/>
                  </a:cubicBezTo>
                  <a:cubicBezTo>
                    <a:pt x="0" y="24"/>
                    <a:pt x="5" y="34"/>
                    <a:pt x="14" y="37"/>
                  </a:cubicBezTo>
                  <a:cubicBezTo>
                    <a:pt x="16" y="38"/>
                    <a:pt x="16" y="38"/>
                    <a:pt x="16" y="38"/>
                  </a:cubicBezTo>
                  <a:cubicBezTo>
                    <a:pt x="18" y="38"/>
                    <a:pt x="19" y="38"/>
                    <a:pt x="19" y="37"/>
                  </a:cubicBezTo>
                  <a:cubicBezTo>
                    <a:pt x="20" y="36"/>
                    <a:pt x="19" y="34"/>
                    <a:pt x="18" y="34"/>
                  </a:cubicBezTo>
                  <a:cubicBezTo>
                    <a:pt x="16" y="33"/>
                    <a:pt x="16" y="33"/>
                    <a:pt x="16" y="33"/>
                  </a:cubicBezTo>
                  <a:cubicBezTo>
                    <a:pt x="9" y="31"/>
                    <a:pt x="5" y="23"/>
                    <a:pt x="8" y="16"/>
                  </a:cubicBezTo>
                  <a:cubicBezTo>
                    <a:pt x="10" y="9"/>
                    <a:pt x="18" y="5"/>
                    <a:pt x="25" y="8"/>
                  </a:cubicBezTo>
                  <a:cubicBezTo>
                    <a:pt x="32" y="10"/>
                    <a:pt x="36" y="18"/>
                    <a:pt x="33" y="25"/>
                  </a:cubicBezTo>
                  <a:cubicBezTo>
                    <a:pt x="31" y="31"/>
                    <a:pt x="31" y="31"/>
                    <a:pt x="31" y="31"/>
                  </a:cubicBezTo>
                  <a:cubicBezTo>
                    <a:pt x="30" y="32"/>
                    <a:pt x="29" y="33"/>
                    <a:pt x="28" y="33"/>
                  </a:cubicBezTo>
                  <a:cubicBezTo>
                    <a:pt x="27" y="32"/>
                    <a:pt x="26" y="31"/>
                    <a:pt x="27" y="30"/>
                  </a:cubicBezTo>
                  <a:cubicBezTo>
                    <a:pt x="29" y="24"/>
                    <a:pt x="29" y="24"/>
                    <a:pt x="29" y="24"/>
                  </a:cubicBezTo>
                  <a:cubicBezTo>
                    <a:pt x="30" y="19"/>
                    <a:pt x="28" y="14"/>
                    <a:pt x="23" y="12"/>
                  </a:cubicBezTo>
                  <a:cubicBezTo>
                    <a:pt x="19" y="10"/>
                    <a:pt x="14" y="13"/>
                    <a:pt x="12" y="17"/>
                  </a:cubicBezTo>
                  <a:cubicBezTo>
                    <a:pt x="10" y="22"/>
                    <a:pt x="13" y="27"/>
                    <a:pt x="17" y="29"/>
                  </a:cubicBezTo>
                  <a:cubicBezTo>
                    <a:pt x="19" y="29"/>
                    <a:pt x="21" y="30"/>
                    <a:pt x="22" y="29"/>
                  </a:cubicBezTo>
                  <a:cubicBezTo>
                    <a:pt x="21" y="32"/>
                    <a:pt x="23" y="36"/>
                    <a:pt x="26" y="37"/>
                  </a:cubicBezTo>
                  <a:cubicBezTo>
                    <a:pt x="30" y="38"/>
                    <a:pt x="34" y="36"/>
                    <a:pt x="35" y="33"/>
                  </a:cubicBezTo>
                  <a:lnTo>
                    <a:pt x="37" y="27"/>
                  </a:lnTo>
                  <a:close/>
                  <a:moveTo>
                    <a:pt x="19" y="25"/>
                  </a:moveTo>
                  <a:cubicBezTo>
                    <a:pt x="17" y="24"/>
                    <a:pt x="15" y="21"/>
                    <a:pt x="16" y="19"/>
                  </a:cubicBezTo>
                  <a:cubicBezTo>
                    <a:pt x="17" y="17"/>
                    <a:pt x="20" y="15"/>
                    <a:pt x="22" y="16"/>
                  </a:cubicBezTo>
                  <a:cubicBezTo>
                    <a:pt x="24" y="17"/>
                    <a:pt x="25" y="20"/>
                    <a:pt x="25" y="22"/>
                  </a:cubicBezTo>
                  <a:cubicBezTo>
                    <a:pt x="24" y="24"/>
                    <a:pt x="21" y="26"/>
                    <a:pt x="19" y="25"/>
                  </a:cubicBez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en-US" sz="2160"/>
            </a:p>
          </p:txBody>
        </p:sp>
        <p:sp>
          <p:nvSpPr>
            <p:cNvPr id="75" name="Freeform 204"/>
            <p:cNvSpPr/>
            <p:nvPr/>
          </p:nvSpPr>
          <p:spPr bwMode="auto">
            <a:xfrm>
              <a:off x="2184821" y="2618830"/>
              <a:ext cx="298033" cy="199653"/>
            </a:xfrm>
            <a:custGeom>
              <a:avLst/>
              <a:gdLst>
                <a:gd name="T0" fmla="*/ 36 w 39"/>
                <a:gd name="T1" fmla="*/ 6 h 26"/>
                <a:gd name="T2" fmla="*/ 28 w 39"/>
                <a:gd name="T3" fmla="*/ 2 h 26"/>
                <a:gd name="T4" fmla="*/ 25 w 39"/>
                <a:gd name="T5" fmla="*/ 0 h 26"/>
                <a:gd name="T6" fmla="*/ 13 w 39"/>
                <a:gd name="T7" fmla="*/ 0 h 26"/>
                <a:gd name="T8" fmla="*/ 6 w 39"/>
                <a:gd name="T9" fmla="*/ 4 h 26"/>
                <a:gd name="T10" fmla="*/ 3 w 39"/>
                <a:gd name="T11" fmla="*/ 5 h 26"/>
                <a:gd name="T12" fmla="*/ 0 w 39"/>
                <a:gd name="T13" fmla="*/ 19 h 26"/>
                <a:gd name="T14" fmla="*/ 1 w 39"/>
                <a:gd name="T15" fmla="*/ 22 h 26"/>
                <a:gd name="T16" fmla="*/ 18 w 39"/>
                <a:gd name="T17" fmla="*/ 25 h 26"/>
                <a:gd name="T18" fmla="*/ 37 w 39"/>
                <a:gd name="T19" fmla="*/ 22 h 26"/>
                <a:gd name="T20" fmla="*/ 38 w 39"/>
                <a:gd name="T21" fmla="*/ 21 h 26"/>
                <a:gd name="T22" fmla="*/ 36 w 39"/>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6">
                  <a:moveTo>
                    <a:pt x="36" y="6"/>
                  </a:moveTo>
                  <a:cubicBezTo>
                    <a:pt x="35" y="4"/>
                    <a:pt x="28" y="2"/>
                    <a:pt x="28" y="2"/>
                  </a:cubicBezTo>
                  <a:cubicBezTo>
                    <a:pt x="25" y="1"/>
                    <a:pt x="25" y="0"/>
                    <a:pt x="25" y="0"/>
                  </a:cubicBezTo>
                  <a:cubicBezTo>
                    <a:pt x="18" y="13"/>
                    <a:pt x="13" y="0"/>
                    <a:pt x="13" y="0"/>
                  </a:cubicBezTo>
                  <a:cubicBezTo>
                    <a:pt x="13" y="1"/>
                    <a:pt x="6" y="4"/>
                    <a:pt x="6" y="4"/>
                  </a:cubicBezTo>
                  <a:cubicBezTo>
                    <a:pt x="4" y="4"/>
                    <a:pt x="3" y="5"/>
                    <a:pt x="3" y="5"/>
                  </a:cubicBezTo>
                  <a:cubicBezTo>
                    <a:pt x="0" y="10"/>
                    <a:pt x="0" y="19"/>
                    <a:pt x="0" y="19"/>
                  </a:cubicBezTo>
                  <a:cubicBezTo>
                    <a:pt x="0" y="22"/>
                    <a:pt x="1" y="22"/>
                    <a:pt x="1" y="22"/>
                  </a:cubicBezTo>
                  <a:cubicBezTo>
                    <a:pt x="8" y="25"/>
                    <a:pt x="18" y="25"/>
                    <a:pt x="18" y="25"/>
                  </a:cubicBezTo>
                  <a:cubicBezTo>
                    <a:pt x="29" y="26"/>
                    <a:pt x="37" y="22"/>
                    <a:pt x="37" y="22"/>
                  </a:cubicBezTo>
                  <a:cubicBezTo>
                    <a:pt x="38" y="22"/>
                    <a:pt x="38" y="21"/>
                    <a:pt x="38" y="21"/>
                  </a:cubicBezTo>
                  <a:cubicBezTo>
                    <a:pt x="39" y="14"/>
                    <a:pt x="36" y="6"/>
                    <a:pt x="36" y="6"/>
                  </a:cubicBezTo>
                  <a:close/>
                </a:path>
              </a:pathLst>
            </a:cu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76" name="Freeform 206"/>
            <p:cNvSpPr>
              <a:spLocks noEditPoints="1"/>
            </p:cNvSpPr>
            <p:nvPr/>
          </p:nvSpPr>
          <p:spPr bwMode="auto">
            <a:xfrm>
              <a:off x="2260052" y="2435091"/>
              <a:ext cx="146123" cy="190973"/>
            </a:xfrm>
            <a:custGeom>
              <a:avLst/>
              <a:gdLst>
                <a:gd name="T0" fmla="*/ 2 w 19"/>
                <a:gd name="T1" fmla="*/ 17 h 25"/>
                <a:gd name="T2" fmla="*/ 9 w 19"/>
                <a:gd name="T3" fmla="*/ 25 h 25"/>
                <a:gd name="T4" fmla="*/ 17 w 19"/>
                <a:gd name="T5" fmla="*/ 17 h 25"/>
                <a:gd name="T6" fmla="*/ 18 w 19"/>
                <a:gd name="T7" fmla="*/ 15 h 25"/>
                <a:gd name="T8" fmla="*/ 17 w 19"/>
                <a:gd name="T9" fmla="*/ 13 h 25"/>
                <a:gd name="T10" fmla="*/ 17 w 19"/>
                <a:gd name="T11" fmla="*/ 5 h 25"/>
                <a:gd name="T12" fmla="*/ 13 w 19"/>
                <a:gd name="T13" fmla="*/ 2 h 25"/>
                <a:gd name="T14" fmla="*/ 12 w 19"/>
                <a:gd name="T15" fmla="*/ 2 h 25"/>
                <a:gd name="T16" fmla="*/ 13 w 19"/>
                <a:gd name="T17" fmla="*/ 2 h 25"/>
                <a:gd name="T18" fmla="*/ 12 w 19"/>
                <a:gd name="T19" fmla="*/ 2 h 25"/>
                <a:gd name="T20" fmla="*/ 12 w 19"/>
                <a:gd name="T21" fmla="*/ 2 h 25"/>
                <a:gd name="T22" fmla="*/ 12 w 19"/>
                <a:gd name="T23" fmla="*/ 2 h 25"/>
                <a:gd name="T24" fmla="*/ 12 w 19"/>
                <a:gd name="T25" fmla="*/ 2 h 25"/>
                <a:gd name="T26" fmla="*/ 11 w 19"/>
                <a:gd name="T27" fmla="*/ 2 h 25"/>
                <a:gd name="T28" fmla="*/ 12 w 19"/>
                <a:gd name="T29" fmla="*/ 2 h 25"/>
                <a:gd name="T30" fmla="*/ 10 w 19"/>
                <a:gd name="T31" fmla="*/ 0 h 25"/>
                <a:gd name="T32" fmla="*/ 9 w 19"/>
                <a:gd name="T33" fmla="*/ 1 h 25"/>
                <a:gd name="T34" fmla="*/ 10 w 19"/>
                <a:gd name="T35" fmla="*/ 0 h 25"/>
                <a:gd name="T36" fmla="*/ 9 w 19"/>
                <a:gd name="T37" fmla="*/ 0 h 25"/>
                <a:gd name="T38" fmla="*/ 8 w 19"/>
                <a:gd name="T39" fmla="*/ 2 h 25"/>
                <a:gd name="T40" fmla="*/ 8 w 19"/>
                <a:gd name="T41" fmla="*/ 2 h 25"/>
                <a:gd name="T42" fmla="*/ 8 w 19"/>
                <a:gd name="T43" fmla="*/ 1 h 25"/>
                <a:gd name="T44" fmla="*/ 7 w 19"/>
                <a:gd name="T45" fmla="*/ 1 h 25"/>
                <a:gd name="T46" fmla="*/ 7 w 19"/>
                <a:gd name="T47" fmla="*/ 1 h 25"/>
                <a:gd name="T48" fmla="*/ 8 w 19"/>
                <a:gd name="T49" fmla="*/ 1 h 25"/>
                <a:gd name="T50" fmla="*/ 7 w 19"/>
                <a:gd name="T51" fmla="*/ 1 h 25"/>
                <a:gd name="T52" fmla="*/ 6 w 19"/>
                <a:gd name="T53" fmla="*/ 1 h 25"/>
                <a:gd name="T54" fmla="*/ 1 w 19"/>
                <a:gd name="T55" fmla="*/ 7 h 25"/>
                <a:gd name="T56" fmla="*/ 1 w 19"/>
                <a:gd name="T57" fmla="*/ 13 h 25"/>
                <a:gd name="T58" fmla="*/ 1 w 19"/>
                <a:gd name="T59" fmla="*/ 15 h 25"/>
                <a:gd name="T60" fmla="*/ 2 w 19"/>
                <a:gd name="T61" fmla="*/ 17 h 25"/>
                <a:gd name="T62" fmla="*/ 2 w 19"/>
                <a:gd name="T63" fmla="*/ 15 h 25"/>
                <a:gd name="T64" fmla="*/ 2 w 19"/>
                <a:gd name="T65" fmla="*/ 15 h 25"/>
                <a:gd name="T66" fmla="*/ 9 w 19"/>
                <a:gd name="T67" fmla="*/ 0 h 25"/>
                <a:gd name="T68" fmla="*/ 8 w 19"/>
                <a:gd name="T69" fmla="*/ 1 h 25"/>
                <a:gd name="T70" fmla="*/ 8 w 19"/>
                <a:gd name="T71" fmla="*/ 1 h 25"/>
                <a:gd name="T72" fmla="*/ 9 w 19"/>
                <a:gd name="T7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25">
                  <a:moveTo>
                    <a:pt x="2" y="17"/>
                  </a:moveTo>
                  <a:cubicBezTo>
                    <a:pt x="2" y="21"/>
                    <a:pt x="6" y="25"/>
                    <a:pt x="9" y="25"/>
                  </a:cubicBezTo>
                  <a:cubicBezTo>
                    <a:pt x="13" y="25"/>
                    <a:pt x="16" y="21"/>
                    <a:pt x="17" y="17"/>
                  </a:cubicBezTo>
                  <a:cubicBezTo>
                    <a:pt x="17" y="17"/>
                    <a:pt x="18" y="16"/>
                    <a:pt x="18" y="15"/>
                  </a:cubicBezTo>
                  <a:cubicBezTo>
                    <a:pt x="18" y="15"/>
                    <a:pt x="18" y="13"/>
                    <a:pt x="17" y="13"/>
                  </a:cubicBezTo>
                  <a:cubicBezTo>
                    <a:pt x="18" y="12"/>
                    <a:pt x="19" y="7"/>
                    <a:pt x="17" y="5"/>
                  </a:cubicBezTo>
                  <a:cubicBezTo>
                    <a:pt x="17" y="5"/>
                    <a:pt x="15" y="3"/>
                    <a:pt x="13" y="2"/>
                  </a:cubicBezTo>
                  <a:cubicBezTo>
                    <a:pt x="12" y="2"/>
                    <a:pt x="12" y="2"/>
                    <a:pt x="12" y="2"/>
                  </a:cubicBezTo>
                  <a:cubicBezTo>
                    <a:pt x="12" y="2"/>
                    <a:pt x="13" y="2"/>
                    <a:pt x="13"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1" y="2"/>
                  </a:cubicBezTo>
                  <a:cubicBezTo>
                    <a:pt x="11" y="2"/>
                    <a:pt x="11" y="2"/>
                    <a:pt x="12" y="2"/>
                  </a:cubicBezTo>
                  <a:cubicBezTo>
                    <a:pt x="11" y="2"/>
                    <a:pt x="10" y="1"/>
                    <a:pt x="10" y="0"/>
                  </a:cubicBezTo>
                  <a:cubicBezTo>
                    <a:pt x="10" y="0"/>
                    <a:pt x="9" y="0"/>
                    <a:pt x="9" y="1"/>
                  </a:cubicBezTo>
                  <a:cubicBezTo>
                    <a:pt x="9" y="0"/>
                    <a:pt x="9" y="0"/>
                    <a:pt x="10" y="0"/>
                  </a:cubicBezTo>
                  <a:cubicBezTo>
                    <a:pt x="10" y="0"/>
                    <a:pt x="9" y="0"/>
                    <a:pt x="9" y="0"/>
                  </a:cubicBezTo>
                  <a:cubicBezTo>
                    <a:pt x="9" y="0"/>
                    <a:pt x="8" y="1"/>
                    <a:pt x="8" y="2"/>
                  </a:cubicBezTo>
                  <a:cubicBezTo>
                    <a:pt x="8" y="2"/>
                    <a:pt x="8" y="2"/>
                    <a:pt x="8" y="2"/>
                  </a:cubicBezTo>
                  <a:cubicBezTo>
                    <a:pt x="8" y="1"/>
                    <a:pt x="8" y="1"/>
                    <a:pt x="8" y="1"/>
                  </a:cubicBezTo>
                  <a:cubicBezTo>
                    <a:pt x="8" y="1"/>
                    <a:pt x="8" y="1"/>
                    <a:pt x="7" y="1"/>
                  </a:cubicBezTo>
                  <a:cubicBezTo>
                    <a:pt x="7" y="1"/>
                    <a:pt x="7" y="1"/>
                    <a:pt x="7" y="1"/>
                  </a:cubicBezTo>
                  <a:cubicBezTo>
                    <a:pt x="7" y="1"/>
                    <a:pt x="7" y="1"/>
                    <a:pt x="8" y="1"/>
                  </a:cubicBezTo>
                  <a:cubicBezTo>
                    <a:pt x="8" y="1"/>
                    <a:pt x="7" y="1"/>
                    <a:pt x="7" y="1"/>
                  </a:cubicBezTo>
                  <a:cubicBezTo>
                    <a:pt x="7" y="1"/>
                    <a:pt x="7" y="0"/>
                    <a:pt x="6" y="1"/>
                  </a:cubicBezTo>
                  <a:cubicBezTo>
                    <a:pt x="6" y="1"/>
                    <a:pt x="2" y="3"/>
                    <a:pt x="1" y="7"/>
                  </a:cubicBezTo>
                  <a:cubicBezTo>
                    <a:pt x="1" y="7"/>
                    <a:pt x="1" y="8"/>
                    <a:pt x="1" y="13"/>
                  </a:cubicBezTo>
                  <a:cubicBezTo>
                    <a:pt x="0" y="12"/>
                    <a:pt x="1" y="15"/>
                    <a:pt x="1" y="15"/>
                  </a:cubicBezTo>
                  <a:cubicBezTo>
                    <a:pt x="1" y="16"/>
                    <a:pt x="1" y="17"/>
                    <a:pt x="2" y="17"/>
                  </a:cubicBezTo>
                  <a:close/>
                  <a:moveTo>
                    <a:pt x="2" y="15"/>
                  </a:moveTo>
                  <a:cubicBezTo>
                    <a:pt x="2" y="15"/>
                    <a:pt x="2" y="15"/>
                    <a:pt x="2" y="15"/>
                  </a:cubicBezTo>
                  <a:moveTo>
                    <a:pt x="9" y="0"/>
                  </a:moveTo>
                  <a:cubicBezTo>
                    <a:pt x="9" y="1"/>
                    <a:pt x="9" y="1"/>
                    <a:pt x="8" y="1"/>
                  </a:cubicBezTo>
                  <a:cubicBezTo>
                    <a:pt x="8" y="1"/>
                    <a:pt x="8" y="1"/>
                    <a:pt x="8" y="1"/>
                  </a:cubicBezTo>
                  <a:cubicBezTo>
                    <a:pt x="8" y="1"/>
                    <a:pt x="9" y="1"/>
                    <a:pt x="9" y="0"/>
                  </a:cubicBezTo>
                  <a:close/>
                </a:path>
              </a:pathLst>
            </a:cu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77" name="Rectangle 207"/>
            <p:cNvSpPr>
              <a:spLocks noChangeArrowheads="1"/>
            </p:cNvSpPr>
            <p:nvPr/>
          </p:nvSpPr>
          <p:spPr bwMode="auto">
            <a:xfrm>
              <a:off x="3831236" y="2021317"/>
              <a:ext cx="183739" cy="39063"/>
            </a:xfrm>
            <a:prstGeom prst="rect">
              <a:avLst/>
            </a:prstGeom>
            <a:solidFill>
              <a:schemeClr val="bg1">
                <a:lumMod val="85000"/>
              </a:schemeClr>
            </a:solidFill>
            <a:ln>
              <a:noFill/>
            </a:ln>
          </p:spPr>
          <p:txBody>
            <a:bodyPr vert="horz" wrap="square" lIns="109728" tIns="54864" rIns="109728" bIns="54864" numCol="1" anchor="t" anchorCtr="0" compatLnSpc="1"/>
            <a:lstStyle/>
            <a:p>
              <a:endParaRPr lang="en-US" sz="2160"/>
            </a:p>
          </p:txBody>
        </p:sp>
        <p:sp>
          <p:nvSpPr>
            <p:cNvPr id="78" name="Rectangle 208"/>
            <p:cNvSpPr>
              <a:spLocks noChangeArrowheads="1"/>
            </p:cNvSpPr>
            <p:nvPr/>
          </p:nvSpPr>
          <p:spPr bwMode="auto">
            <a:xfrm>
              <a:off x="3831236" y="2082081"/>
              <a:ext cx="290800" cy="39063"/>
            </a:xfrm>
            <a:prstGeom prst="rect">
              <a:avLst/>
            </a:prstGeom>
            <a:solidFill>
              <a:schemeClr val="accent3"/>
            </a:solidFill>
            <a:ln>
              <a:noFill/>
            </a:ln>
          </p:spPr>
          <p:txBody>
            <a:bodyPr vert="horz" wrap="square" lIns="109728" tIns="54864" rIns="109728" bIns="54864" numCol="1" anchor="t" anchorCtr="0" compatLnSpc="1"/>
            <a:lstStyle/>
            <a:p>
              <a:endParaRPr lang="en-US" sz="2160"/>
            </a:p>
          </p:txBody>
        </p:sp>
        <p:sp>
          <p:nvSpPr>
            <p:cNvPr id="79" name="Rectangle 209"/>
            <p:cNvSpPr>
              <a:spLocks noChangeArrowheads="1"/>
            </p:cNvSpPr>
            <p:nvPr/>
          </p:nvSpPr>
          <p:spPr bwMode="auto">
            <a:xfrm>
              <a:off x="3831236" y="2144291"/>
              <a:ext cx="351564" cy="37616"/>
            </a:xfrm>
            <a:prstGeom prst="rect">
              <a:avLst/>
            </a:prstGeom>
            <a:solidFill>
              <a:schemeClr val="tx1">
                <a:lumMod val="65000"/>
                <a:lumOff val="35000"/>
              </a:schemeClr>
            </a:solidFill>
            <a:ln>
              <a:noFill/>
            </a:ln>
          </p:spPr>
          <p:txBody>
            <a:bodyPr vert="horz" wrap="square" lIns="109728" tIns="54864" rIns="109728" bIns="54864" numCol="1" anchor="t" anchorCtr="0" compatLnSpc="1"/>
            <a:lstStyle/>
            <a:p>
              <a:endParaRPr lang="en-US" sz="2160"/>
            </a:p>
          </p:txBody>
        </p:sp>
        <p:sp>
          <p:nvSpPr>
            <p:cNvPr id="80" name="Rectangle 210"/>
            <p:cNvSpPr>
              <a:spLocks noChangeArrowheads="1"/>
            </p:cNvSpPr>
            <p:nvPr/>
          </p:nvSpPr>
          <p:spPr bwMode="auto">
            <a:xfrm>
              <a:off x="3831236" y="2205055"/>
              <a:ext cx="251737" cy="39063"/>
            </a:xfrm>
            <a:prstGeom prst="rect">
              <a:avLst/>
            </a:prstGeom>
            <a:solidFill>
              <a:schemeClr val="tx1">
                <a:lumMod val="75000"/>
                <a:lumOff val="25000"/>
              </a:schemeClr>
            </a:solidFill>
            <a:ln>
              <a:noFill/>
            </a:ln>
          </p:spPr>
          <p:txBody>
            <a:bodyPr vert="horz" wrap="square" lIns="109728" tIns="54864" rIns="109728" bIns="54864" numCol="1" anchor="t" anchorCtr="0" compatLnSpc="1"/>
            <a:lstStyle/>
            <a:p>
              <a:endParaRPr lang="en-US" sz="2160"/>
            </a:p>
          </p:txBody>
        </p:sp>
        <p:sp>
          <p:nvSpPr>
            <p:cNvPr id="81" name="Rectangle 211"/>
            <p:cNvSpPr>
              <a:spLocks noChangeArrowheads="1"/>
            </p:cNvSpPr>
            <p:nvPr/>
          </p:nvSpPr>
          <p:spPr bwMode="auto">
            <a:xfrm>
              <a:off x="3831236" y="2265819"/>
              <a:ext cx="374712" cy="39063"/>
            </a:xfrm>
            <a:prstGeom prst="rect">
              <a:avLst/>
            </a:prstGeom>
            <a:solidFill>
              <a:srgbClr val="C00000"/>
            </a:solidFill>
            <a:ln>
              <a:noFill/>
            </a:ln>
          </p:spPr>
          <p:txBody>
            <a:bodyPr vert="horz" wrap="square" lIns="109728" tIns="54864" rIns="109728" bIns="54864" numCol="1" anchor="t" anchorCtr="0" compatLnSpc="1"/>
            <a:lstStyle/>
            <a:p>
              <a:endParaRPr lang="en-US" sz="2160"/>
            </a:p>
          </p:txBody>
        </p:sp>
        <p:sp>
          <p:nvSpPr>
            <p:cNvPr id="82" name="Rectangle 139"/>
            <p:cNvSpPr>
              <a:spLocks noChangeArrowheads="1"/>
            </p:cNvSpPr>
            <p:nvPr/>
          </p:nvSpPr>
          <p:spPr bwMode="auto">
            <a:xfrm>
              <a:off x="1535224" y="3379104"/>
              <a:ext cx="264034" cy="235098"/>
            </a:xfrm>
            <a:prstGeom prst="rect">
              <a:avLst/>
            </a:prstGeom>
            <a:solidFill>
              <a:schemeClr val="bg1">
                <a:lumMod val="50000"/>
              </a:schemeClr>
            </a:solidFill>
            <a:ln>
              <a:noFill/>
            </a:ln>
          </p:spPr>
          <p:txBody>
            <a:bodyPr vert="horz" wrap="square" lIns="109728" tIns="54864" rIns="109728" bIns="54864" numCol="1" anchor="t" anchorCtr="0" compatLnSpc="1"/>
            <a:lstStyle/>
            <a:p>
              <a:endParaRPr lang="en-US" sz="2160"/>
            </a:p>
          </p:txBody>
        </p:sp>
        <p:sp>
          <p:nvSpPr>
            <p:cNvPr id="83" name="Rectangle 139"/>
            <p:cNvSpPr>
              <a:spLocks noChangeArrowheads="1"/>
            </p:cNvSpPr>
            <p:nvPr/>
          </p:nvSpPr>
          <p:spPr bwMode="auto">
            <a:xfrm>
              <a:off x="1843385" y="3379104"/>
              <a:ext cx="502027" cy="235098"/>
            </a:xfrm>
            <a:prstGeom prst="rect">
              <a:avLst/>
            </a:prstGeom>
            <a:solidFill>
              <a:schemeClr val="bg1">
                <a:lumMod val="85000"/>
              </a:schemeClr>
            </a:solidFill>
            <a:ln>
              <a:noFill/>
            </a:ln>
          </p:spPr>
          <p:txBody>
            <a:bodyPr vert="horz" wrap="square" lIns="109728" tIns="54864" rIns="109728" bIns="54864" numCol="1" anchor="t" anchorCtr="0" compatLnSpc="1"/>
            <a:lstStyle/>
            <a:p>
              <a:endParaRPr lang="en-US" sz="2160"/>
            </a:p>
          </p:txBody>
        </p:sp>
        <p:sp>
          <p:nvSpPr>
            <p:cNvPr id="84" name="Rectangle 70"/>
            <p:cNvSpPr>
              <a:spLocks noChangeArrowheads="1"/>
            </p:cNvSpPr>
            <p:nvPr/>
          </p:nvSpPr>
          <p:spPr bwMode="auto">
            <a:xfrm>
              <a:off x="7602222" y="2503812"/>
              <a:ext cx="473402" cy="268376"/>
            </a:xfrm>
            <a:prstGeom prst="rect">
              <a:avLst/>
            </a:prstGeom>
            <a:solidFill>
              <a:schemeClr val="bg1">
                <a:lumMod val="85000"/>
              </a:schemeClr>
            </a:solidFill>
            <a:ln>
              <a:noFill/>
            </a:ln>
          </p:spPr>
          <p:txBody>
            <a:bodyPr vert="horz" wrap="square" lIns="109728" tIns="54864" rIns="109728" bIns="54864" numCol="1" anchor="t" anchorCtr="0" compatLnSpc="1"/>
            <a:lstStyle/>
            <a:p>
              <a:endParaRPr lang="en-US" sz="2160"/>
            </a:p>
          </p:txBody>
        </p:sp>
        <p:sp>
          <p:nvSpPr>
            <p:cNvPr id="85" name="Rectangle 70"/>
            <p:cNvSpPr>
              <a:spLocks noChangeArrowheads="1"/>
            </p:cNvSpPr>
            <p:nvPr/>
          </p:nvSpPr>
          <p:spPr bwMode="auto">
            <a:xfrm>
              <a:off x="8140004" y="2500556"/>
              <a:ext cx="473402" cy="268376"/>
            </a:xfrm>
            <a:prstGeom prst="rect">
              <a:avLst/>
            </a:prstGeom>
            <a:solidFill>
              <a:schemeClr val="bg1">
                <a:lumMod val="85000"/>
              </a:schemeClr>
            </a:solidFill>
            <a:ln>
              <a:noFill/>
            </a:ln>
          </p:spPr>
          <p:txBody>
            <a:bodyPr vert="horz" wrap="square" lIns="109728" tIns="54864" rIns="109728" bIns="54864" numCol="1" anchor="t" anchorCtr="0" compatLnSpc="1"/>
            <a:lstStyle/>
            <a:p>
              <a:endParaRPr lang="en-US" sz="2160"/>
            </a:p>
          </p:txBody>
        </p:sp>
        <p:sp>
          <p:nvSpPr>
            <p:cNvPr id="86" name="Rectangle 70"/>
            <p:cNvSpPr>
              <a:spLocks noChangeArrowheads="1"/>
            </p:cNvSpPr>
            <p:nvPr/>
          </p:nvSpPr>
          <p:spPr bwMode="auto">
            <a:xfrm>
              <a:off x="6112781" y="2396443"/>
              <a:ext cx="351563" cy="138166"/>
            </a:xfrm>
            <a:prstGeom prst="rect">
              <a:avLst/>
            </a:prstGeom>
            <a:solidFill>
              <a:schemeClr val="bg1">
                <a:lumMod val="85000"/>
              </a:schemeClr>
            </a:solidFill>
            <a:ln>
              <a:noFill/>
            </a:ln>
          </p:spPr>
          <p:txBody>
            <a:bodyPr vert="horz" wrap="square" lIns="109728" tIns="54864" rIns="109728" bIns="54864" numCol="1" anchor="t" anchorCtr="0" compatLnSpc="1"/>
            <a:lstStyle/>
            <a:p>
              <a:endParaRPr lang="en-US" sz="2160"/>
            </a:p>
          </p:txBody>
        </p:sp>
        <p:sp>
          <p:nvSpPr>
            <p:cNvPr id="87" name="Rectangle 70"/>
            <p:cNvSpPr>
              <a:spLocks noChangeArrowheads="1"/>
            </p:cNvSpPr>
            <p:nvPr/>
          </p:nvSpPr>
          <p:spPr bwMode="auto">
            <a:xfrm>
              <a:off x="4350624" y="2013360"/>
              <a:ext cx="182845" cy="84635"/>
            </a:xfrm>
            <a:prstGeom prst="rect">
              <a:avLst/>
            </a:prstGeom>
            <a:solidFill>
              <a:schemeClr val="bg1">
                <a:lumMod val="85000"/>
              </a:schemeClr>
            </a:solidFill>
            <a:ln>
              <a:noFill/>
            </a:ln>
          </p:spPr>
          <p:txBody>
            <a:bodyPr vert="horz" wrap="square" lIns="109728" tIns="54864" rIns="109728" bIns="54864" numCol="1" anchor="t" anchorCtr="0" compatLnSpc="1"/>
            <a:lstStyle/>
            <a:p>
              <a:endParaRPr lang="en-US" sz="2160"/>
            </a:p>
          </p:txBody>
        </p:sp>
      </p:grpSp>
      <p:grpSp>
        <p:nvGrpSpPr>
          <p:cNvPr id="3" name="组合 2"/>
          <p:cNvGrpSpPr/>
          <p:nvPr/>
        </p:nvGrpSpPr>
        <p:grpSpPr>
          <a:xfrm>
            <a:off x="1956320" y="5100061"/>
            <a:ext cx="8331300" cy="823302"/>
            <a:chOff x="1630266" y="4033975"/>
            <a:chExt cx="6942750" cy="686085"/>
          </a:xfrm>
        </p:grpSpPr>
        <p:grpSp>
          <p:nvGrpSpPr>
            <p:cNvPr id="95" name="组合 94"/>
            <p:cNvGrpSpPr/>
            <p:nvPr/>
          </p:nvGrpSpPr>
          <p:grpSpPr>
            <a:xfrm>
              <a:off x="3357216" y="4033975"/>
              <a:ext cx="5215800" cy="686085"/>
              <a:chOff x="3217001" y="4341660"/>
              <a:chExt cx="5215800" cy="686085"/>
            </a:xfrm>
          </p:grpSpPr>
          <p:sp>
            <p:nvSpPr>
              <p:cNvPr id="98" name="矩形 97"/>
              <p:cNvSpPr/>
              <p:nvPr/>
            </p:nvSpPr>
            <p:spPr>
              <a:xfrm>
                <a:off x="3485601" y="4341660"/>
                <a:ext cx="4947200" cy="686085"/>
              </a:xfrm>
              <a:prstGeom prst="rect">
                <a:avLst/>
              </a:prstGeom>
              <a:noFill/>
            </p:spPr>
            <p:txBody>
              <a:bodyPr wrap="square" rtlCol="0">
                <a:spAutoFit/>
              </a:bodyPr>
              <a:lstStyle/>
              <a:p>
                <a:pP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就好像一个在园子里收拾整理的园丁，我每天都在进行概念设计、思考设计的本质、抑或以写作去传播设计理论，这些都是一个设计师必须做好的工作。</a:t>
                </a:r>
              </a:p>
            </p:txBody>
          </p:sp>
          <p:cxnSp>
            <p:nvCxnSpPr>
              <p:cNvPr id="99" name="直接连接符 98"/>
              <p:cNvCxnSpPr/>
              <p:nvPr/>
            </p:nvCxnSpPr>
            <p:spPr>
              <a:xfrm>
                <a:off x="3217001" y="4438861"/>
                <a:ext cx="0" cy="525251"/>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a:xfrm>
              <a:off x="1630266" y="4049386"/>
              <a:ext cx="1457452" cy="644858"/>
              <a:chOff x="4363291" y="523560"/>
              <a:chExt cx="1457452" cy="644858"/>
            </a:xfrm>
          </p:grpSpPr>
          <p:grpSp>
            <p:nvGrpSpPr>
              <p:cNvPr id="112" name="组合 111"/>
              <p:cNvGrpSpPr/>
              <p:nvPr/>
            </p:nvGrpSpPr>
            <p:grpSpPr>
              <a:xfrm>
                <a:off x="4363291" y="523560"/>
                <a:ext cx="1442197" cy="507831"/>
                <a:chOff x="4564043" y="512130"/>
                <a:chExt cx="1442197" cy="507831"/>
              </a:xfrm>
            </p:grpSpPr>
            <p:sp>
              <p:nvSpPr>
                <p:cNvPr id="114" name="文本框 113"/>
                <p:cNvSpPr txBox="1"/>
                <p:nvPr/>
              </p:nvSpPr>
              <p:spPr>
                <a:xfrm>
                  <a:off x="549301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结</a:t>
                  </a:r>
                </a:p>
              </p:txBody>
            </p:sp>
            <p:sp>
              <p:nvSpPr>
                <p:cNvPr id="115" name="文本框 114"/>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总</a:t>
                  </a:r>
                </a:p>
              </p:txBody>
            </p:sp>
            <p:sp>
              <p:nvSpPr>
                <p:cNvPr id="116" name="文本框 115"/>
                <p:cNvSpPr txBox="1"/>
                <p:nvPr/>
              </p:nvSpPr>
              <p:spPr>
                <a:xfrm>
                  <a:off x="4873698"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作</a:t>
                  </a:r>
                </a:p>
              </p:txBody>
            </p:sp>
            <p:sp>
              <p:nvSpPr>
                <p:cNvPr id="117" name="文本框 116"/>
                <p:cNvSpPr txBox="1"/>
                <p:nvPr/>
              </p:nvSpPr>
              <p:spPr>
                <a:xfrm>
                  <a:off x="4564043"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grpSp>
          <p:sp>
            <p:nvSpPr>
              <p:cNvPr id="113" name="文本框 112"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WORK SUMMARY</a:t>
                </a:r>
                <a:endParaRPr lang="zh-CN" altLang="en-US" sz="960" dirty="0"/>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par>
                                <p:cTn id="8" presetID="42" presetClass="path" presetSubtype="0" decel="100000" fill="hold" grpId="1" nodeType="withEffect">
                                  <p:stCondLst>
                                    <p:cond delay="0"/>
                                  </p:stCondLst>
                                  <p:childTnLst>
                                    <p:animMotion origin="layout" path="M 5E-6 -0.08125 L 5E-6 -0.00023 " pathEditMode="relative" rAng="0" ptsTypes="AA">
                                      <p:cBhvr>
                                        <p:cTn id="9" dur="1000" fill="hold"/>
                                        <p:tgtEl>
                                          <p:spTgt spid="118"/>
                                        </p:tgtEl>
                                        <p:attrNameLst>
                                          <p:attrName>ppt_x</p:attrName>
                                          <p:attrName>ppt_y</p:attrName>
                                        </p:attrNameLst>
                                      </p:cBhvr>
                                      <p:rCtr x="0" y="4051"/>
                                    </p:animMotion>
                                  </p:childTnLst>
                                </p:cTn>
                              </p:par>
                              <p:par>
                                <p:cTn id="10" presetID="10"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nodeType="withEffect">
                                  <p:stCondLst>
                                    <p:cond delay="250"/>
                                  </p:stCondLst>
                                  <p:childTnLst>
                                    <p:animMotion origin="layout" path="M 3.125E-6 -3.33333E-6 L -0.04453 0.00023 " pathEditMode="relative" rAng="0" ptsTypes="AA">
                                      <p:cBhvr>
                                        <p:cTn id="14" dur="1000" spd="-100000" fill="hold"/>
                                        <p:tgtEl>
                                          <p:spTgt spid="3"/>
                                        </p:tgtEl>
                                        <p:attrNameLst>
                                          <p:attrName>ppt_x</p:attrName>
                                          <p:attrName>ppt_y</p:attrName>
                                        </p:attrNameLst>
                                      </p:cBhvr>
                                      <p:rCtr x="-2227" y="0"/>
                                    </p:animMotion>
                                  </p:childTnLst>
                                </p:cTn>
                              </p:par>
                              <p:par>
                                <p:cTn id="15" presetID="10" presetClass="entr" presetSubtype="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42" presetClass="path" presetSubtype="0" decel="100000" fill="hold" nodeType="withEffect">
                                  <p:stCondLst>
                                    <p:cond delay="500"/>
                                  </p:stCondLst>
                                  <p:childTnLst>
                                    <p:animMotion origin="layout" path="M 3.125E-6 -3.33333E-6 L -0.04453 0.00023 " pathEditMode="relative" rAng="0" ptsTypes="AA">
                                      <p:cBhvr>
                                        <p:cTn id="19" dur="1000" spd="-100000" fill="hold"/>
                                        <p:tgtEl>
                                          <p:spTgt spid="2"/>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2" b="7812"/>
          <a:stretch>
            <a:fillRect/>
          </a:stretch>
        </p:blipFill>
        <p:spPr/>
      </p:pic>
      <p:sp>
        <p:nvSpPr>
          <p:cNvPr id="13" name="矩形 12"/>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6" name="椭圆 5"/>
          <p:cNvSpPr/>
          <p:nvPr/>
        </p:nvSpPr>
        <p:spPr>
          <a:xfrm>
            <a:off x="1883999" y="-828721"/>
            <a:ext cx="8424000" cy="8424000"/>
          </a:xfrm>
          <a:prstGeom prst="ellipse">
            <a:avLst/>
          </a:prstGeom>
          <a:solidFill>
            <a:schemeClr val="bg1">
              <a:alpha val="10000"/>
            </a:schemeClr>
          </a:solidFill>
          <a:ln w="3175">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9" name="文本框 8"/>
          <p:cNvSpPr txBox="1"/>
          <p:nvPr/>
        </p:nvSpPr>
        <p:spPr>
          <a:xfrm>
            <a:off x="5807953" y="581230"/>
            <a:ext cx="2492990" cy="286232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18000" dirty="0"/>
              <a:t>据</a:t>
            </a:r>
          </a:p>
        </p:txBody>
      </p:sp>
      <p:sp>
        <p:nvSpPr>
          <p:cNvPr id="10" name="文本框 9"/>
          <p:cNvSpPr txBox="1"/>
          <p:nvPr/>
        </p:nvSpPr>
        <p:spPr>
          <a:xfrm>
            <a:off x="5807953" y="2442393"/>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rPr>
              <a:t>报</a:t>
            </a:r>
          </a:p>
        </p:txBody>
      </p:sp>
      <p:sp>
        <p:nvSpPr>
          <p:cNvPr id="11" name="文本框 10"/>
          <p:cNvSpPr txBox="1"/>
          <p:nvPr/>
        </p:nvSpPr>
        <p:spPr>
          <a:xfrm>
            <a:off x="3923869" y="581230"/>
            <a:ext cx="2492990" cy="2862322"/>
          </a:xfrm>
          <a:prstGeom prst="rect">
            <a:avLst/>
          </a:prstGeom>
          <a:noFill/>
        </p:spPr>
        <p:txBody>
          <a:bodyPr wrap="none" rtlCol="0">
            <a:spAutoFit/>
          </a:bodyPr>
          <a:lstStyle/>
          <a:p>
            <a:pPr algn="ctr"/>
            <a:r>
              <a:rPr lang="zh-CN" altLang="en-US" sz="1800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数</a:t>
            </a:r>
          </a:p>
        </p:txBody>
      </p:sp>
      <p:sp>
        <p:nvSpPr>
          <p:cNvPr id="12" name="文本框 11"/>
          <p:cNvSpPr txBox="1"/>
          <p:nvPr/>
        </p:nvSpPr>
        <p:spPr>
          <a:xfrm>
            <a:off x="3923863" y="2442394"/>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254000">
                    <a:schemeClr val="tx1">
                      <a:alpha val="40000"/>
                    </a:schemeClr>
                  </a:glow>
                  <a:outerShdw blurRad="254000" algn="ctr" rotWithShape="0">
                    <a:schemeClr val="tx1">
                      <a:alpha val="40000"/>
                    </a:schemeClr>
                  </a:outerShdw>
                </a:effectLst>
                <a:latin typeface="微软雅黑" panose="020B0503020204020204" pitchFamily="34" charset="-122"/>
                <a:ea typeface="微软雅黑" panose="020B0503020204020204" pitchFamily="34" charset="-122"/>
              </a:rPr>
              <a:t>汇</a:t>
            </a:r>
          </a:p>
        </p:txBody>
      </p:sp>
      <p:grpSp>
        <p:nvGrpSpPr>
          <p:cNvPr id="2" name="组合 1"/>
          <p:cNvGrpSpPr/>
          <p:nvPr/>
        </p:nvGrpSpPr>
        <p:grpSpPr>
          <a:xfrm>
            <a:off x="5372100" y="5821838"/>
            <a:ext cx="1447800" cy="350866"/>
            <a:chOff x="4476750" y="4851525"/>
            <a:chExt cx="1206500" cy="292388"/>
          </a:xfrm>
        </p:grpSpPr>
        <p:sp>
          <p:nvSpPr>
            <p:cNvPr id="14" name="文本框 13"/>
            <p:cNvSpPr txBox="1"/>
            <p:nvPr/>
          </p:nvSpPr>
          <p:spPr>
            <a:xfrm>
              <a:off x="4476750" y="4879414"/>
              <a:ext cx="1206500" cy="252000"/>
            </a:xfrm>
            <a:prstGeom prst="roundRect">
              <a:avLst>
                <a:gd name="adj" fmla="val 50000"/>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8" name="文本框 7"/>
            <p:cNvSpPr txBox="1"/>
            <p:nvPr/>
          </p:nvSpPr>
          <p:spPr>
            <a:xfrm>
              <a:off x="4645065" y="4851525"/>
              <a:ext cx="869897" cy="292388"/>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1680" dirty="0">
                  <a:solidFill>
                    <a:schemeClr val="bg1"/>
                  </a:solidFill>
                  <a:latin typeface="微软雅黑 Light" panose="020B0502040204020203" pitchFamily="34" charset="-122"/>
                  <a:ea typeface="微软雅黑 Light" panose="020B0502040204020203" pitchFamily="34" charset="-122"/>
                </a:rPr>
                <a:t>第贰章节</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6" presetClass="emph" presetSubtype="0" decel="25000" fill="hold" grpId="0" nodeType="withEffect">
                                  <p:stCondLst>
                                    <p:cond delay="0"/>
                                  </p:stCondLst>
                                  <p:childTnLst>
                                    <p:animScale>
                                      <p:cBhvr>
                                        <p:cTn id="12" dur="5000" fill="hold"/>
                                        <p:tgtEl>
                                          <p:spTgt spid="13"/>
                                        </p:tgtEl>
                                      </p:cBhvr>
                                      <p:by x="108000" y="108000"/>
                                    </p:animScale>
                                  </p:childTnLst>
                                </p:cTn>
                              </p:par>
                              <p:par>
                                <p:cTn id="13" presetID="6" presetClass="emph" presetSubtype="0" decel="25000" fill="hold" nodeType="withEffect">
                                  <p:stCondLst>
                                    <p:cond delay="0"/>
                                  </p:stCondLst>
                                  <p:childTnLst>
                                    <p:animScale>
                                      <p:cBhvr>
                                        <p:cTn id="14" dur="5000" fill="hold"/>
                                        <p:tgtEl>
                                          <p:spTgt spid="5"/>
                                        </p:tgtEl>
                                      </p:cBhvr>
                                      <p:by x="108000" y="108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42" presetClass="path" presetSubtype="0" decel="100000" fill="hold" grpId="1" nodeType="withEffect">
                                  <p:stCondLst>
                                    <p:cond delay="0"/>
                                  </p:stCondLst>
                                  <p:childTnLst>
                                    <p:animMotion origin="layout" path="M 5E-6 -0.08125 L 5E-6 -0.00023 " pathEditMode="relative" rAng="0" ptsTypes="AA">
                                      <p:cBhvr>
                                        <p:cTn id="19" dur="1000" fill="hold"/>
                                        <p:tgtEl>
                                          <p:spTgt spid="11"/>
                                        </p:tgtEl>
                                        <p:attrNameLst>
                                          <p:attrName>ppt_x</p:attrName>
                                          <p:attrName>ppt_y</p:attrName>
                                        </p:attrNameLst>
                                      </p:cBhvr>
                                      <p:rCtr x="0" y="4051"/>
                                    </p:animMotion>
                                  </p:childTnLst>
                                </p:cTn>
                              </p:par>
                              <p:par>
                                <p:cTn id="20" presetID="10" presetClass="entr" presetSubtype="0" fill="hold" grpId="0" nodeType="withEffect">
                                  <p:stCondLst>
                                    <p:cond delay="2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path" presetSubtype="0" decel="100000" fill="hold" grpId="1" nodeType="withEffect">
                                  <p:stCondLst>
                                    <p:cond delay="200"/>
                                  </p:stCondLst>
                                  <p:childTnLst>
                                    <p:animMotion origin="layout" path="M 5E-6 -0.08125 L 5E-6 -0.00023 " pathEditMode="relative" rAng="0" ptsTypes="AA">
                                      <p:cBhvr>
                                        <p:cTn id="24" dur="1000" fill="hold"/>
                                        <p:tgtEl>
                                          <p:spTgt spid="9"/>
                                        </p:tgtEl>
                                        <p:attrNameLst>
                                          <p:attrName>ppt_x</p:attrName>
                                          <p:attrName>ppt_y</p:attrName>
                                        </p:attrNameLst>
                                      </p:cBhvr>
                                      <p:rCtr x="0" y="4051"/>
                                    </p:animMotion>
                                  </p:childTnLst>
                                </p:cTn>
                              </p:par>
                              <p:par>
                                <p:cTn id="25" presetID="10" presetClass="entr" presetSubtype="0" fill="hold" grpId="0" nodeType="withEffect">
                                  <p:stCondLst>
                                    <p:cond delay="4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42" presetClass="path" presetSubtype="0" decel="100000" fill="hold" grpId="1" nodeType="withEffect">
                                  <p:stCondLst>
                                    <p:cond delay="400"/>
                                  </p:stCondLst>
                                  <p:childTnLst>
                                    <p:animMotion origin="layout" path="M 5E-6 -0.08125 L 5E-6 -0.00023 " pathEditMode="relative" rAng="0" ptsTypes="AA">
                                      <p:cBhvr>
                                        <p:cTn id="29" dur="1000" fill="hold"/>
                                        <p:tgtEl>
                                          <p:spTgt spid="12"/>
                                        </p:tgtEl>
                                        <p:attrNameLst>
                                          <p:attrName>ppt_x</p:attrName>
                                          <p:attrName>ppt_y</p:attrName>
                                        </p:attrNameLst>
                                      </p:cBhvr>
                                      <p:rCtr x="0" y="4051"/>
                                    </p:animMotion>
                                  </p:childTnLst>
                                </p:cTn>
                              </p:par>
                              <p:par>
                                <p:cTn id="30" presetID="10" presetClass="entr" presetSubtype="0" fill="hold" grpId="0" nodeType="withEffect">
                                  <p:stCondLst>
                                    <p:cond delay="6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42" presetClass="path" presetSubtype="0" decel="100000" fill="hold" grpId="1" nodeType="withEffect">
                                  <p:stCondLst>
                                    <p:cond delay="600"/>
                                  </p:stCondLst>
                                  <p:childTnLst>
                                    <p:animMotion origin="layout" path="M 5E-6 -0.08125 L 5E-6 -0.00023 " pathEditMode="relative" rAng="0" ptsTypes="AA">
                                      <p:cBhvr>
                                        <p:cTn id="34" dur="1000" fill="hold"/>
                                        <p:tgtEl>
                                          <p:spTgt spid="10"/>
                                        </p:tgtEl>
                                        <p:attrNameLst>
                                          <p:attrName>ppt_x</p:attrName>
                                          <p:attrName>ppt_y</p:attrName>
                                        </p:attrNameLst>
                                      </p:cBhvr>
                                      <p:rCtr x="0" y="4051"/>
                                    </p:animMotion>
                                  </p:childTnLst>
                                </p:cTn>
                              </p:par>
                              <p:par>
                                <p:cTn id="35" presetID="10" presetClass="entr" presetSubtype="0" fill="hold" nodeType="withEffect">
                                  <p:stCondLst>
                                    <p:cond delay="75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42" presetClass="path" presetSubtype="0" decel="100000" fill="hold" nodeType="withEffect">
                                  <p:stCondLst>
                                    <p:cond delay="750"/>
                                  </p:stCondLst>
                                  <p:childTnLst>
                                    <p:animMotion origin="layout" path="M 3.125E-6 -3.33333E-6 L -0.04453 0.00023 " pathEditMode="relative" rAng="0" ptsTypes="AA">
                                      <p:cBhvr>
                                        <p:cTn id="39" dur="1000" spd="-100000" fill="hold"/>
                                        <p:tgtEl>
                                          <p:spTgt spid="2"/>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9" grpId="0"/>
      <p:bldP spid="9" grpId="1"/>
      <p:bldP spid="10" grpId="0"/>
      <p:bldP spid="10" grpId="1"/>
      <p:bldP spid="11" grpId="0"/>
      <p:bldP spid="11" grpId="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721990" y="1556944"/>
          <a:ext cx="3149647" cy="4711063"/>
        </p:xfrm>
        <a:graphic>
          <a:graphicData uri="http://schemas.openxmlformats.org/drawingml/2006/chart">
            <c:chart xmlns:c="http://schemas.openxmlformats.org/drawingml/2006/chart" xmlns:r="http://schemas.openxmlformats.org/officeDocument/2006/relationships" r:id="rId3"/>
          </a:graphicData>
        </a:graphic>
      </p:graphicFrame>
      <p:sp>
        <p:nvSpPr>
          <p:cNvPr id="3" name="燕尾形箭头 2"/>
          <p:cNvSpPr/>
          <p:nvPr/>
        </p:nvSpPr>
        <p:spPr>
          <a:xfrm rot="18780000">
            <a:off x="686723" y="3194499"/>
            <a:ext cx="2351706" cy="161635"/>
          </a:xfrm>
          <a:prstGeom prst="notchedRightArrow">
            <a:avLst>
              <a:gd name="adj1" fmla="val 50000"/>
              <a:gd name="adj2" fmla="val 190110"/>
            </a:avLst>
          </a:prstGeom>
          <a:gradFill flip="none" rotWithShape="1">
            <a:gsLst>
              <a:gs pos="0">
                <a:srgbClr val="FF0000">
                  <a:alpha val="27000"/>
                </a:srgbClr>
              </a:gs>
              <a:gs pos="9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0">
              <a:solidFill>
                <a:schemeClr val="bg1"/>
              </a:solidFill>
            </a:endParaRPr>
          </a:p>
        </p:txBody>
      </p:sp>
      <p:graphicFrame>
        <p:nvGraphicFramePr>
          <p:cNvPr id="4" name="图表 3"/>
          <p:cNvGraphicFramePr/>
          <p:nvPr/>
        </p:nvGraphicFramePr>
        <p:xfrm>
          <a:off x="8174173" y="1555418"/>
          <a:ext cx="3149647" cy="4712591"/>
        </p:xfrm>
        <a:graphic>
          <a:graphicData uri="http://schemas.openxmlformats.org/drawingml/2006/chart">
            <c:chart xmlns:c="http://schemas.openxmlformats.org/drawingml/2006/chart" xmlns:r="http://schemas.openxmlformats.org/officeDocument/2006/relationships" r:id="rId4"/>
          </a:graphicData>
        </a:graphic>
      </p:graphicFrame>
      <p:sp>
        <p:nvSpPr>
          <p:cNvPr id="5" name="燕尾形箭头 4"/>
          <p:cNvSpPr/>
          <p:nvPr/>
        </p:nvSpPr>
        <p:spPr>
          <a:xfrm rot="18780000">
            <a:off x="8138907" y="3192901"/>
            <a:ext cx="2351706" cy="161635"/>
          </a:xfrm>
          <a:prstGeom prst="notchedRightArrow">
            <a:avLst>
              <a:gd name="adj1" fmla="val 50000"/>
              <a:gd name="adj2" fmla="val 190110"/>
            </a:avLst>
          </a:prstGeom>
          <a:gradFill flip="none" rotWithShape="1">
            <a:gsLst>
              <a:gs pos="0">
                <a:srgbClr val="FF0000">
                  <a:alpha val="27000"/>
                </a:srgbClr>
              </a:gs>
              <a:gs pos="9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0">
              <a:solidFill>
                <a:schemeClr val="bg1"/>
              </a:solidFill>
            </a:endParaRPr>
          </a:p>
        </p:txBody>
      </p:sp>
      <p:graphicFrame>
        <p:nvGraphicFramePr>
          <p:cNvPr id="6" name="图表 5"/>
          <p:cNvGraphicFramePr/>
          <p:nvPr/>
        </p:nvGraphicFramePr>
        <p:xfrm>
          <a:off x="4447833" y="1558704"/>
          <a:ext cx="3149647" cy="4709304"/>
        </p:xfrm>
        <a:graphic>
          <a:graphicData uri="http://schemas.openxmlformats.org/drawingml/2006/chart">
            <c:chart xmlns:c="http://schemas.openxmlformats.org/drawingml/2006/chart" xmlns:r="http://schemas.openxmlformats.org/officeDocument/2006/relationships" r:id="rId5"/>
          </a:graphicData>
        </a:graphic>
      </p:graphicFrame>
      <p:sp>
        <p:nvSpPr>
          <p:cNvPr id="7" name="燕尾形箭头 6"/>
          <p:cNvSpPr/>
          <p:nvPr/>
        </p:nvSpPr>
        <p:spPr>
          <a:xfrm rot="18780000">
            <a:off x="4412566" y="3196344"/>
            <a:ext cx="2351706" cy="161635"/>
          </a:xfrm>
          <a:prstGeom prst="notchedRightArrow">
            <a:avLst>
              <a:gd name="adj1" fmla="val 50000"/>
              <a:gd name="adj2" fmla="val 190110"/>
            </a:avLst>
          </a:prstGeom>
          <a:gradFill>
            <a:gsLst>
              <a:gs pos="0">
                <a:srgbClr val="FF0000">
                  <a:alpha val="27000"/>
                </a:srgbClr>
              </a:gs>
              <a:gs pos="90000">
                <a:srgbClr val="FF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0">
              <a:solidFill>
                <a:schemeClr val="bg1"/>
              </a:solidFill>
            </a:endParaRPr>
          </a:p>
        </p:txBody>
      </p:sp>
      <p:sp>
        <p:nvSpPr>
          <p:cNvPr id="8" name="文本框 7"/>
          <p:cNvSpPr txBox="1"/>
          <p:nvPr/>
        </p:nvSpPr>
        <p:spPr>
          <a:xfrm rot="18780000">
            <a:off x="373297" y="3000673"/>
            <a:ext cx="2672819"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13-16 CAGR</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rot="18780000">
            <a:off x="4124009" y="3000672"/>
            <a:ext cx="2672819"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13-16 CAGR</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rot="18780000">
            <a:off x="7761157" y="3000673"/>
            <a:ext cx="2672819"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13-16 CAGR</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235945" y="628273"/>
            <a:ext cx="1734951" cy="763997"/>
            <a:chOff x="4363287" y="523560"/>
            <a:chExt cx="1445793" cy="636664"/>
          </a:xfrm>
        </p:grpSpPr>
        <p:grpSp>
          <p:nvGrpSpPr>
            <p:cNvPr id="27" name="组合 26"/>
            <p:cNvGrpSpPr/>
            <p:nvPr/>
          </p:nvGrpSpPr>
          <p:grpSpPr>
            <a:xfrm>
              <a:off x="4363287" y="523560"/>
              <a:ext cx="1442204" cy="507831"/>
              <a:chOff x="4564039" y="512130"/>
              <a:chExt cx="1442204" cy="507831"/>
            </a:xfrm>
          </p:grpSpPr>
          <p:sp>
            <p:nvSpPr>
              <p:cNvPr id="28" name="文本框 27"/>
              <p:cNvSpPr txBox="1"/>
              <p:nvPr/>
            </p:nvSpPr>
            <p:spPr>
              <a:xfrm>
                <a:off x="5493014" y="512130"/>
                <a:ext cx="513229"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理</a:t>
                </a:r>
              </a:p>
            </p:txBody>
          </p:sp>
          <p:sp>
            <p:nvSpPr>
              <p:cNvPr id="29" name="文本框 28"/>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整</a:t>
                </a:r>
              </a:p>
            </p:txBody>
          </p:sp>
          <p:sp>
            <p:nvSpPr>
              <p:cNvPr id="30" name="文本框 29"/>
              <p:cNvSpPr txBox="1"/>
              <p:nvPr/>
            </p:nvSpPr>
            <p:spPr>
              <a:xfrm>
                <a:off x="4873697"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据</a:t>
                </a:r>
              </a:p>
            </p:txBody>
          </p:sp>
          <p:sp>
            <p:nvSpPr>
              <p:cNvPr id="31" name="文本框 30"/>
              <p:cNvSpPr txBox="1"/>
              <p:nvPr/>
            </p:nvSpPr>
            <p:spPr>
              <a:xfrm>
                <a:off x="4564039"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数</a:t>
                </a:r>
              </a:p>
            </p:txBody>
          </p:sp>
        </p:grpSp>
        <p:sp>
          <p:nvSpPr>
            <p:cNvPr id="32" name="文本框 31"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64774" y="960169"/>
              <a:ext cx="1444306" cy="200055"/>
            </a:xfrm>
            <a:prstGeom prst="rect">
              <a:avLst/>
            </a:prstGeom>
            <a:noFill/>
          </p:spPr>
          <p:txBody>
            <a:bodyPr wrap="non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r>
                <a:rPr lang="en-US" altLang="zh-CN" sz="960" dirty="0"/>
                <a:t>INTERPRETATION OF DATA</a:t>
              </a:r>
              <a:endParaRPr lang="zh-CN" altLang="en-US" sz="960" dirty="0"/>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11"/>
                                        </p:tgtEl>
                                        <p:attrNameLst>
                                          <p:attrName>ppt_x</p:attrName>
                                          <p:attrName>ppt_y</p:attrName>
                                        </p:attrNameLst>
                                      </p:cBhvr>
                                      <p:rCtr x="-2227" y="0"/>
                                    </p:animMotion>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grpId="1" nodeType="withEffect">
                                  <p:stCondLst>
                                    <p:cond delay="0"/>
                                  </p:stCondLst>
                                  <p:childTnLst>
                                    <p:animMotion origin="layout" path="M -3.96999E-6 5.55112E-17 L -0.04438 0.08972 " pathEditMode="relative" rAng="0" ptsTypes="AA">
                                      <p:cBhvr>
                                        <p:cTn id="14" dur="1000" spd="-100000" fill="hold"/>
                                        <p:tgtEl>
                                          <p:spTgt spid="3"/>
                                        </p:tgtEl>
                                        <p:attrNameLst>
                                          <p:attrName>ppt_x</p:attrName>
                                          <p:attrName>ppt_y</p:attrName>
                                        </p:attrNameLst>
                                      </p:cBhvr>
                                      <p:rCtr x="-2219" y="4472"/>
                                    </p:animMotion>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42" presetClass="path" presetSubtype="0" decel="100000" fill="hold" grpId="1" nodeType="withEffect">
                                  <p:stCondLst>
                                    <p:cond delay="500"/>
                                  </p:stCondLst>
                                  <p:childTnLst>
                                    <p:animMotion origin="layout" path="M -3.96999E-6 5.55112E-17 L -0.04438 0.08972 " pathEditMode="relative" rAng="0" ptsTypes="AA">
                                      <p:cBhvr>
                                        <p:cTn id="19" dur="1000" spd="-100000" fill="hold"/>
                                        <p:tgtEl>
                                          <p:spTgt spid="8"/>
                                        </p:tgtEl>
                                        <p:attrNameLst>
                                          <p:attrName>ppt_x</p:attrName>
                                          <p:attrName>ppt_y</p:attrName>
                                        </p:attrNameLst>
                                      </p:cBhvr>
                                      <p:rCtr x="-2219" y="4472"/>
                                    </p:animMotion>
                                  </p:childTnLst>
                                </p:cTn>
                              </p:par>
                              <p:par>
                                <p:cTn id="20" presetID="10" presetClass="entr" presetSubtype="0" fill="hold" grpId="0" nodeType="withEffect">
                                  <p:stCondLst>
                                    <p:cond delay="0"/>
                                  </p:stCondLst>
                                  <p:childTnLst>
                                    <p:set>
                                      <p:cBhvr>
                                        <p:cTn id="21"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22" dur="300"/>
                                        <p:tgtEl>
                                          <p:spTgt spid="2">
                                            <p:graphicEl>
                                              <a:chart seriesIdx="-3" categoryIdx="-3" bldStep="gridLegend"/>
                                            </p:graphicEl>
                                          </p:spTgt>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fade">
                                      <p:cBhvr>
                                        <p:cTn id="25" dur="300"/>
                                        <p:tgtEl>
                                          <p:spTgt spid="2">
                                            <p:graphicEl>
                                              <a:chart seriesIdx="-4" categoryIdx="0" bldStep="category"/>
                                            </p:graphicEl>
                                          </p:spTgt>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fade">
                                      <p:cBhvr>
                                        <p:cTn id="28" dur="300"/>
                                        <p:tgtEl>
                                          <p:spTgt spid="2">
                                            <p:graphicEl>
                                              <a:chart seriesIdx="-4" categoryIdx="1" bldStep="category"/>
                                            </p:graphicEl>
                                          </p:spTgt>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fade">
                                      <p:cBhvr>
                                        <p:cTn id="31" dur="300"/>
                                        <p:tgtEl>
                                          <p:spTgt spid="2">
                                            <p:graphicEl>
                                              <a:chart seriesIdx="-4" categoryIdx="2" bldStep="category"/>
                                            </p:graphic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fade">
                                      <p:cBhvr>
                                        <p:cTn id="34" dur="300"/>
                                        <p:tgtEl>
                                          <p:spTgt spid="2">
                                            <p:graphicEl>
                                              <a:chart seriesIdx="-4" categoryIdx="3" bldStep="category"/>
                                            </p:graphicEl>
                                          </p:spTgt>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42" presetClass="path" presetSubtype="0" decel="100000" fill="hold" grpId="1" nodeType="withEffect">
                                  <p:stCondLst>
                                    <p:cond delay="400"/>
                                  </p:stCondLst>
                                  <p:childTnLst>
                                    <p:animMotion origin="layout" path="M -3.96999E-6 5.55112E-17 L -0.04438 0.08972 " pathEditMode="relative" rAng="0" ptsTypes="AA">
                                      <p:cBhvr>
                                        <p:cTn id="39" dur="1000" spd="-100000" fill="hold"/>
                                        <p:tgtEl>
                                          <p:spTgt spid="7"/>
                                        </p:tgtEl>
                                        <p:attrNameLst>
                                          <p:attrName>ppt_x</p:attrName>
                                          <p:attrName>ppt_y</p:attrName>
                                        </p:attrNameLst>
                                      </p:cBhvr>
                                      <p:rCtr x="-2219" y="4472"/>
                                    </p:animMotion>
                                  </p:childTnLst>
                                </p:cTn>
                              </p:par>
                              <p:par>
                                <p:cTn id="40" presetID="10" presetClass="entr" presetSubtype="0" fill="hold" grpId="0" nodeType="withEffect">
                                  <p:stCondLst>
                                    <p:cond delay="75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42" presetClass="path" presetSubtype="0" decel="100000" fill="hold" grpId="1" nodeType="withEffect">
                                  <p:stCondLst>
                                    <p:cond delay="750"/>
                                  </p:stCondLst>
                                  <p:childTnLst>
                                    <p:animMotion origin="layout" path="M -3.96999E-6 5.55112E-17 L -0.04438 0.08972 " pathEditMode="relative" rAng="0" ptsTypes="AA">
                                      <p:cBhvr>
                                        <p:cTn id="44" dur="1000" spd="-100000" fill="hold"/>
                                        <p:tgtEl>
                                          <p:spTgt spid="9"/>
                                        </p:tgtEl>
                                        <p:attrNameLst>
                                          <p:attrName>ppt_x</p:attrName>
                                          <p:attrName>ppt_y</p:attrName>
                                        </p:attrNameLst>
                                      </p:cBhvr>
                                      <p:rCtr x="-2219" y="4472"/>
                                    </p:animMotion>
                                  </p:childTnLst>
                                </p:cTn>
                              </p:par>
                              <p:par>
                                <p:cTn id="45" presetID="10" presetClass="entr" presetSubtype="0" fill="hold" grpId="0" nodeType="withEffect">
                                  <p:stCondLst>
                                    <p:cond delay="500"/>
                                  </p:stCondLst>
                                  <p:childTnLst>
                                    <p:set>
                                      <p:cBhvr>
                                        <p:cTn id="4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47" dur="300"/>
                                        <p:tgtEl>
                                          <p:spTgt spid="6">
                                            <p:graphicEl>
                                              <a:chart seriesIdx="-3" categoryIdx="-3" bldStep="gridLegend"/>
                                            </p:graphicEl>
                                          </p:spTgt>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50" dur="300"/>
                                        <p:tgtEl>
                                          <p:spTgt spid="6">
                                            <p:graphicEl>
                                              <a:chart seriesIdx="-4" categoryIdx="0" bldStep="category"/>
                                            </p:graphicEl>
                                          </p:spTgt>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53" dur="300"/>
                                        <p:tgtEl>
                                          <p:spTgt spid="6">
                                            <p:graphicEl>
                                              <a:chart seriesIdx="-4" categoryIdx="1" bldStep="category"/>
                                            </p:graphicEl>
                                          </p:spTgt>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56" dur="300"/>
                                        <p:tgtEl>
                                          <p:spTgt spid="6">
                                            <p:graphicEl>
                                              <a:chart seriesIdx="-4" categoryIdx="2" bldStep="category"/>
                                            </p:graphicEl>
                                          </p:spTgt>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59" dur="300"/>
                                        <p:tgtEl>
                                          <p:spTgt spid="6">
                                            <p:graphicEl>
                                              <a:chart seriesIdx="-4" categoryIdx="3" bldStep="category"/>
                                            </p:graphicEl>
                                          </p:spTgt>
                                        </p:tgtEl>
                                      </p:cBhvr>
                                    </p:animEffect>
                                  </p:childTnLst>
                                </p:cTn>
                              </p:par>
                              <p:par>
                                <p:cTn id="60" presetID="10" presetClass="entr" presetSubtype="0" fill="hold" grpId="0" nodeType="withEffect">
                                  <p:stCondLst>
                                    <p:cond delay="9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42" presetClass="path" presetSubtype="0" decel="100000" fill="hold" grpId="1" nodeType="withEffect">
                                  <p:stCondLst>
                                    <p:cond delay="900"/>
                                  </p:stCondLst>
                                  <p:childTnLst>
                                    <p:animMotion origin="layout" path="M -3.96999E-6 5.55112E-17 L -0.04438 0.08972 " pathEditMode="relative" rAng="0" ptsTypes="AA">
                                      <p:cBhvr>
                                        <p:cTn id="64" dur="1000" spd="-100000" fill="hold"/>
                                        <p:tgtEl>
                                          <p:spTgt spid="5"/>
                                        </p:tgtEl>
                                        <p:attrNameLst>
                                          <p:attrName>ppt_x</p:attrName>
                                          <p:attrName>ppt_y</p:attrName>
                                        </p:attrNameLst>
                                      </p:cBhvr>
                                      <p:rCtr x="-2219" y="4472"/>
                                    </p:animMotion>
                                  </p:childTnLst>
                                </p:cTn>
                              </p:par>
                              <p:par>
                                <p:cTn id="65" presetID="10" presetClass="entr" presetSubtype="0" fill="hold" grpId="0" nodeType="withEffect">
                                  <p:stCondLst>
                                    <p:cond delay="125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42" presetClass="path" presetSubtype="0" decel="100000" fill="hold" grpId="1" nodeType="withEffect">
                                  <p:stCondLst>
                                    <p:cond delay="1250"/>
                                  </p:stCondLst>
                                  <p:childTnLst>
                                    <p:animMotion origin="layout" path="M -3.96999E-6 5.55112E-17 L -0.04438 0.08972 " pathEditMode="relative" rAng="0" ptsTypes="AA">
                                      <p:cBhvr>
                                        <p:cTn id="69" dur="1000" spd="-100000" fill="hold"/>
                                        <p:tgtEl>
                                          <p:spTgt spid="10"/>
                                        </p:tgtEl>
                                        <p:attrNameLst>
                                          <p:attrName>ppt_x</p:attrName>
                                          <p:attrName>ppt_y</p:attrName>
                                        </p:attrNameLst>
                                      </p:cBhvr>
                                      <p:rCtr x="-2219" y="4472"/>
                                    </p:animMotion>
                                  </p:childTnLst>
                                </p:cTn>
                              </p:par>
                              <p:par>
                                <p:cTn id="70" presetID="10" presetClass="entr" presetSubtype="0" fill="hold" grpId="0" nodeType="withEffect">
                                  <p:stCondLst>
                                    <p:cond delay="900"/>
                                  </p:stCondLst>
                                  <p:childTnLst>
                                    <p:set>
                                      <p:cBhvr>
                                        <p:cTn id="7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2" dur="300"/>
                                        <p:tgtEl>
                                          <p:spTgt spid="4">
                                            <p:graphicEl>
                                              <a:chart seriesIdx="-3" categoryIdx="-3" bldStep="gridLegend"/>
                                            </p:graphicEl>
                                          </p:spTgt>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75" dur="300"/>
                                        <p:tgtEl>
                                          <p:spTgt spid="4">
                                            <p:graphicEl>
                                              <a:chart seriesIdx="-4" categoryIdx="0" bldStep="category"/>
                                            </p:graphicEl>
                                          </p:spTgt>
                                        </p:tgtEl>
                                      </p:cBhvr>
                                    </p:animEffect>
                                  </p:childTnLst>
                                </p:cTn>
                              </p:par>
                              <p:par>
                                <p:cTn id="76" presetID="10" presetClass="entr" presetSubtype="0" fill="hold" grpId="0" nodeType="withEffect">
                                  <p:stCondLst>
                                    <p:cond delay="1100"/>
                                  </p:stCondLst>
                                  <p:childTnLst>
                                    <p:set>
                                      <p:cBhvr>
                                        <p:cTn id="77"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78" dur="300"/>
                                        <p:tgtEl>
                                          <p:spTgt spid="4">
                                            <p:graphicEl>
                                              <a:chart seriesIdx="-4" categoryIdx="1" bldStep="category"/>
                                            </p:graphicEl>
                                          </p:spTgt>
                                        </p:tgtEl>
                                      </p:cBhvr>
                                    </p:animEffect>
                                  </p:childTnLst>
                                </p:cTn>
                              </p:par>
                              <p:par>
                                <p:cTn id="79" presetID="10" presetClass="entr" presetSubtype="0" fill="hold" grpId="0" nodeType="withEffect">
                                  <p:stCondLst>
                                    <p:cond delay="1200"/>
                                  </p:stCondLst>
                                  <p:childTnLst>
                                    <p:set>
                                      <p:cBhvr>
                                        <p:cTn id="80"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81" dur="300"/>
                                        <p:tgtEl>
                                          <p:spTgt spid="4">
                                            <p:graphicEl>
                                              <a:chart seriesIdx="-4" categoryIdx="2" bldStep="category"/>
                                            </p:graphicEl>
                                          </p:spTgt>
                                        </p:tgtEl>
                                      </p:cBhvr>
                                    </p:animEffect>
                                  </p:childTnLst>
                                </p:cTn>
                              </p:par>
                              <p:par>
                                <p:cTn id="82" presetID="10" presetClass="entr" presetSubtype="0" fill="hold" grpId="0" nodeType="withEffect">
                                  <p:stCondLst>
                                    <p:cond delay="1300"/>
                                  </p:stCondLst>
                                  <p:childTnLst>
                                    <p:set>
                                      <p:cBhvr>
                                        <p:cTn id="83"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84" dur="300"/>
                                        <p:tgtEl>
                                          <p:spTgt spid="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P spid="3" grpId="0" animBg="1"/>
      <p:bldP spid="3" grpId="1" animBg="1"/>
      <p:bldGraphic spid="4" grpId="0" uiExpand="1">
        <p:bldSub>
          <a:bldChart bld="category"/>
        </p:bldSub>
      </p:bldGraphic>
      <p:bldP spid="5" grpId="0" animBg="1"/>
      <p:bldP spid="5" grpId="1" animBg="1"/>
      <p:bldGraphic spid="6" grpId="0" uiExpand="1">
        <p:bldSub>
          <a:bldChart bld="category"/>
        </p:bldSub>
      </p:bldGraphic>
      <p:bldP spid="7" grpId="0" animBg="1"/>
      <p:bldP spid="7" grpId="1" animBg="1"/>
      <p:bldP spid="8" grpId="0"/>
      <p:bldP spid="8" grpId="1"/>
      <p:bldP spid="9" grpId="0"/>
      <p:bldP spid="9"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35945" y="628273"/>
            <a:ext cx="1734951" cy="763997"/>
            <a:chOff x="4363287" y="523560"/>
            <a:chExt cx="1445793" cy="636664"/>
          </a:xfrm>
        </p:grpSpPr>
        <p:grpSp>
          <p:nvGrpSpPr>
            <p:cNvPr id="10" name="组合 9"/>
            <p:cNvGrpSpPr/>
            <p:nvPr/>
          </p:nvGrpSpPr>
          <p:grpSpPr>
            <a:xfrm>
              <a:off x="4363287" y="523560"/>
              <a:ext cx="1442204" cy="507831"/>
              <a:chOff x="4564039" y="512130"/>
              <a:chExt cx="1442204" cy="507831"/>
            </a:xfrm>
          </p:grpSpPr>
          <p:sp>
            <p:nvSpPr>
              <p:cNvPr id="11" name="文本框 10"/>
              <p:cNvSpPr txBox="1"/>
              <p:nvPr/>
            </p:nvSpPr>
            <p:spPr>
              <a:xfrm>
                <a:off x="5493014" y="512130"/>
                <a:ext cx="513229"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理</a:t>
                </a:r>
              </a:p>
            </p:txBody>
          </p:sp>
          <p:sp>
            <p:nvSpPr>
              <p:cNvPr id="12" name="文本框 11"/>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整</a:t>
                </a:r>
              </a:p>
            </p:txBody>
          </p:sp>
          <p:sp>
            <p:nvSpPr>
              <p:cNvPr id="13" name="文本框 12"/>
              <p:cNvSpPr txBox="1"/>
              <p:nvPr/>
            </p:nvSpPr>
            <p:spPr>
              <a:xfrm>
                <a:off x="4873697"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据</a:t>
                </a:r>
              </a:p>
            </p:txBody>
          </p:sp>
          <p:sp>
            <p:nvSpPr>
              <p:cNvPr id="14" name="文本框 13"/>
              <p:cNvSpPr txBox="1"/>
              <p:nvPr/>
            </p:nvSpPr>
            <p:spPr>
              <a:xfrm>
                <a:off x="4564039"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数</a:t>
                </a:r>
              </a:p>
            </p:txBody>
          </p:sp>
        </p:grpSp>
        <p:sp>
          <p:nvSpPr>
            <p:cNvPr id="15" name="文本框 14"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64774" y="960169"/>
              <a:ext cx="1444306" cy="200055"/>
            </a:xfrm>
            <a:prstGeom prst="rect">
              <a:avLst/>
            </a:prstGeom>
            <a:noFill/>
          </p:spPr>
          <p:txBody>
            <a:bodyPr wrap="non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r>
                <a:rPr lang="en-US" altLang="zh-CN" sz="960" dirty="0"/>
                <a:t>INTERPRETATION OF DATA</a:t>
              </a:r>
              <a:endParaRPr lang="zh-CN" altLang="en-US" sz="960" dirty="0"/>
            </a:p>
          </p:txBody>
        </p:sp>
      </p:grpSp>
      <p:graphicFrame>
        <p:nvGraphicFramePr>
          <p:cNvPr id="8" name="Chart 4"/>
          <p:cNvGraphicFramePr/>
          <p:nvPr/>
        </p:nvGraphicFramePr>
        <p:xfrm>
          <a:off x="563881" y="3579304"/>
          <a:ext cx="2890163" cy="2285105"/>
        </p:xfrm>
        <a:graphic>
          <a:graphicData uri="http://schemas.openxmlformats.org/drawingml/2006/chart">
            <c:chart xmlns:c="http://schemas.openxmlformats.org/drawingml/2006/chart" xmlns:r="http://schemas.openxmlformats.org/officeDocument/2006/relationships" r:id="rId3"/>
          </a:graphicData>
        </a:graphic>
      </p:graphicFrame>
      <p:sp>
        <p:nvSpPr>
          <p:cNvPr id="9" name="Текст 7"/>
          <p:cNvSpPr txBox="1"/>
          <p:nvPr/>
        </p:nvSpPr>
        <p:spPr>
          <a:xfrm>
            <a:off x="1551345" y="4480465"/>
            <a:ext cx="915220" cy="556109"/>
          </a:xfrm>
          <a:prstGeom prst="rect">
            <a:avLst/>
          </a:prstGeo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800" b="0" kern="1200" baseline="0">
                <a:solidFill>
                  <a:schemeClr val="tx1"/>
                </a:solidFill>
                <a:latin typeface="+mj-lt"/>
                <a:ea typeface="+mn-ea"/>
                <a:cs typeface="+mn-cs"/>
              </a:defRPr>
            </a:lvl1pPr>
            <a:lvl2pPr marL="571500" indent="-190500" algn="ctr"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ctr"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ctr" defTabSz="762000" rtl="0" eaLnBrk="1" latinLnBrk="0" hangingPunct="1">
              <a:lnSpc>
                <a:spcPct val="15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ctr"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920" b="1" dirty="0">
                <a:solidFill>
                  <a:schemeClr val="bg1"/>
                </a:solidFill>
                <a:latin typeface="微软雅黑" panose="020B0503020204020204" pitchFamily="34" charset="-122"/>
                <a:ea typeface="微软雅黑" panose="020B0503020204020204" pitchFamily="34" charset="-122"/>
              </a:rPr>
              <a:t>50%</a:t>
            </a:r>
          </a:p>
        </p:txBody>
      </p:sp>
      <p:graphicFrame>
        <p:nvGraphicFramePr>
          <p:cNvPr id="16" name="Chart 4"/>
          <p:cNvGraphicFramePr/>
          <p:nvPr/>
        </p:nvGraphicFramePr>
        <p:xfrm>
          <a:off x="3279073" y="3579304"/>
          <a:ext cx="2890163" cy="2285105"/>
        </p:xfrm>
        <a:graphic>
          <a:graphicData uri="http://schemas.openxmlformats.org/drawingml/2006/chart">
            <c:chart xmlns:c="http://schemas.openxmlformats.org/drawingml/2006/chart" xmlns:r="http://schemas.openxmlformats.org/officeDocument/2006/relationships" r:id="rId4"/>
          </a:graphicData>
        </a:graphic>
      </p:graphicFrame>
      <p:sp>
        <p:nvSpPr>
          <p:cNvPr id="17" name="Текст 7"/>
          <p:cNvSpPr txBox="1"/>
          <p:nvPr/>
        </p:nvSpPr>
        <p:spPr>
          <a:xfrm>
            <a:off x="4266538" y="4480465"/>
            <a:ext cx="915220" cy="556109"/>
          </a:xfrm>
          <a:prstGeom prst="rect">
            <a:avLst/>
          </a:prstGeo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800" b="0" kern="1200" baseline="0">
                <a:solidFill>
                  <a:schemeClr val="tx1"/>
                </a:solidFill>
                <a:latin typeface="+mj-lt"/>
                <a:ea typeface="+mn-ea"/>
                <a:cs typeface="+mn-cs"/>
              </a:defRPr>
            </a:lvl1pPr>
            <a:lvl2pPr marL="571500" indent="-190500" algn="ctr"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ctr"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ctr" defTabSz="762000" rtl="0" eaLnBrk="1" latinLnBrk="0" hangingPunct="1">
              <a:lnSpc>
                <a:spcPct val="15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ctr"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920" b="1" dirty="0">
                <a:solidFill>
                  <a:schemeClr val="bg1"/>
                </a:solidFill>
                <a:latin typeface="微软雅黑" panose="020B0503020204020204" pitchFamily="34" charset="-122"/>
                <a:ea typeface="微软雅黑" panose="020B0503020204020204" pitchFamily="34" charset="-122"/>
              </a:rPr>
              <a:t>30%</a:t>
            </a:r>
          </a:p>
        </p:txBody>
      </p:sp>
      <p:graphicFrame>
        <p:nvGraphicFramePr>
          <p:cNvPr id="18" name="Chart 4"/>
          <p:cNvGraphicFramePr/>
          <p:nvPr/>
        </p:nvGraphicFramePr>
        <p:xfrm>
          <a:off x="6015705" y="3579304"/>
          <a:ext cx="2890163" cy="2285105"/>
        </p:xfrm>
        <a:graphic>
          <a:graphicData uri="http://schemas.openxmlformats.org/drawingml/2006/chart">
            <c:chart xmlns:c="http://schemas.openxmlformats.org/drawingml/2006/chart" xmlns:r="http://schemas.openxmlformats.org/officeDocument/2006/relationships" r:id="rId5"/>
          </a:graphicData>
        </a:graphic>
      </p:graphicFrame>
      <p:sp>
        <p:nvSpPr>
          <p:cNvPr id="19" name="Текст 7"/>
          <p:cNvSpPr txBox="1"/>
          <p:nvPr/>
        </p:nvSpPr>
        <p:spPr>
          <a:xfrm>
            <a:off x="7003170" y="4480465"/>
            <a:ext cx="915220" cy="556109"/>
          </a:xfrm>
          <a:prstGeom prst="rect">
            <a:avLst/>
          </a:prstGeo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800" b="0" kern="1200" baseline="0">
                <a:solidFill>
                  <a:schemeClr val="tx1"/>
                </a:solidFill>
                <a:latin typeface="+mj-lt"/>
                <a:ea typeface="+mn-ea"/>
                <a:cs typeface="+mn-cs"/>
              </a:defRPr>
            </a:lvl1pPr>
            <a:lvl2pPr marL="571500" indent="-190500" algn="ctr"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ctr"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ctr" defTabSz="762000" rtl="0" eaLnBrk="1" latinLnBrk="0" hangingPunct="1">
              <a:lnSpc>
                <a:spcPct val="15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ctr"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920" b="1" dirty="0">
                <a:solidFill>
                  <a:schemeClr val="bg1"/>
                </a:solidFill>
                <a:latin typeface="微软雅黑" panose="020B0503020204020204" pitchFamily="34" charset="-122"/>
                <a:ea typeface="微软雅黑" panose="020B0503020204020204" pitchFamily="34" charset="-122"/>
              </a:rPr>
              <a:t>10%</a:t>
            </a:r>
          </a:p>
        </p:txBody>
      </p:sp>
      <p:graphicFrame>
        <p:nvGraphicFramePr>
          <p:cNvPr id="20" name="Chart 4"/>
          <p:cNvGraphicFramePr/>
          <p:nvPr/>
        </p:nvGraphicFramePr>
        <p:xfrm>
          <a:off x="8753198" y="3579304"/>
          <a:ext cx="2890163" cy="2285105"/>
        </p:xfrm>
        <a:graphic>
          <a:graphicData uri="http://schemas.openxmlformats.org/drawingml/2006/chart">
            <c:chart xmlns:c="http://schemas.openxmlformats.org/drawingml/2006/chart" xmlns:r="http://schemas.openxmlformats.org/officeDocument/2006/relationships" r:id="rId6"/>
          </a:graphicData>
        </a:graphic>
      </p:graphicFrame>
      <p:sp>
        <p:nvSpPr>
          <p:cNvPr id="21" name="Текст 7"/>
          <p:cNvSpPr txBox="1"/>
          <p:nvPr/>
        </p:nvSpPr>
        <p:spPr>
          <a:xfrm>
            <a:off x="9740663" y="4480465"/>
            <a:ext cx="915220" cy="556109"/>
          </a:xfrm>
          <a:prstGeom prst="rect">
            <a:avLst/>
          </a:prstGeo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800" b="0" kern="1200" baseline="0">
                <a:solidFill>
                  <a:schemeClr val="tx1"/>
                </a:solidFill>
                <a:latin typeface="+mj-lt"/>
                <a:ea typeface="+mn-ea"/>
                <a:cs typeface="+mn-cs"/>
              </a:defRPr>
            </a:lvl1pPr>
            <a:lvl2pPr marL="571500" indent="-190500" algn="ctr"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ctr"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ctr" defTabSz="762000" rtl="0" eaLnBrk="1" latinLnBrk="0" hangingPunct="1">
              <a:lnSpc>
                <a:spcPct val="15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ctr"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920" b="1" dirty="0">
                <a:solidFill>
                  <a:schemeClr val="bg1"/>
                </a:solidFill>
                <a:latin typeface="微软雅黑" panose="020B0503020204020204" pitchFamily="34" charset="-122"/>
                <a:ea typeface="微软雅黑" panose="020B0503020204020204" pitchFamily="34" charset="-122"/>
              </a:rPr>
              <a:t>20%</a:t>
            </a:r>
          </a:p>
        </p:txBody>
      </p:sp>
      <p:sp>
        <p:nvSpPr>
          <p:cNvPr id="22" name="文本框 21"/>
          <p:cNvSpPr txBox="1"/>
          <p:nvPr/>
        </p:nvSpPr>
        <p:spPr>
          <a:xfrm>
            <a:off x="1432596" y="2220385"/>
            <a:ext cx="1106392" cy="313932"/>
          </a:xfrm>
          <a:prstGeom prst="rect">
            <a:avLst/>
          </a:prstGeom>
          <a:noFill/>
        </p:spPr>
        <p:txBody>
          <a:bodyPr wrap="none" rtlCol="0">
            <a:spAutoFit/>
          </a:bodyPr>
          <a:lstStyle/>
          <a:p>
            <a:pPr algn="ctr"/>
            <a:r>
              <a:rPr lang="zh-CN" altLang="en-US" sz="1440" b="1" dirty="0">
                <a:solidFill>
                  <a:schemeClr val="bg1"/>
                </a:solidFill>
                <a:latin typeface="微软雅黑" panose="020B0503020204020204" pitchFamily="34" charset="-122"/>
                <a:ea typeface="微软雅黑" panose="020B0503020204020204" pitchFamily="34" charset="-122"/>
              </a:rPr>
              <a:t>描述性文字</a:t>
            </a:r>
          </a:p>
        </p:txBody>
      </p:sp>
      <p:sp>
        <p:nvSpPr>
          <p:cNvPr id="23" name="文本框 22"/>
          <p:cNvSpPr txBox="1"/>
          <p:nvPr/>
        </p:nvSpPr>
        <p:spPr>
          <a:xfrm>
            <a:off x="4170089" y="2220389"/>
            <a:ext cx="1106392" cy="313932"/>
          </a:xfrm>
          <a:prstGeom prst="rect">
            <a:avLst/>
          </a:prstGeom>
          <a:noFill/>
        </p:spPr>
        <p:txBody>
          <a:bodyPr wrap="none" rtlCol="0">
            <a:spAutoFit/>
          </a:bodyPr>
          <a:lstStyle/>
          <a:p>
            <a:pPr algn="ctr"/>
            <a:r>
              <a:rPr lang="zh-CN" altLang="en-US" sz="1440" b="1" dirty="0">
                <a:solidFill>
                  <a:schemeClr val="bg1"/>
                </a:solidFill>
                <a:latin typeface="微软雅黑" panose="020B0503020204020204" pitchFamily="34" charset="-122"/>
                <a:ea typeface="微软雅黑" panose="020B0503020204020204" pitchFamily="34" charset="-122"/>
              </a:rPr>
              <a:t>描述性文字</a:t>
            </a:r>
          </a:p>
        </p:txBody>
      </p:sp>
      <p:sp>
        <p:nvSpPr>
          <p:cNvPr id="24" name="文本框 23"/>
          <p:cNvSpPr txBox="1"/>
          <p:nvPr/>
        </p:nvSpPr>
        <p:spPr>
          <a:xfrm>
            <a:off x="6907582" y="2220388"/>
            <a:ext cx="1106392" cy="313932"/>
          </a:xfrm>
          <a:prstGeom prst="rect">
            <a:avLst/>
          </a:prstGeom>
          <a:noFill/>
        </p:spPr>
        <p:txBody>
          <a:bodyPr wrap="none" rtlCol="0">
            <a:spAutoFit/>
          </a:bodyPr>
          <a:lstStyle/>
          <a:p>
            <a:pPr algn="ctr"/>
            <a:r>
              <a:rPr lang="zh-CN" altLang="en-US" sz="1440" b="1" dirty="0">
                <a:solidFill>
                  <a:schemeClr val="bg1"/>
                </a:solidFill>
                <a:latin typeface="微软雅黑" panose="020B0503020204020204" pitchFamily="34" charset="-122"/>
                <a:ea typeface="微软雅黑" panose="020B0503020204020204" pitchFamily="34" charset="-122"/>
              </a:rPr>
              <a:t>描述性文字</a:t>
            </a:r>
          </a:p>
        </p:txBody>
      </p:sp>
      <p:sp>
        <p:nvSpPr>
          <p:cNvPr id="25" name="文本框 24"/>
          <p:cNvSpPr txBox="1"/>
          <p:nvPr/>
        </p:nvSpPr>
        <p:spPr>
          <a:xfrm>
            <a:off x="9645075" y="2220387"/>
            <a:ext cx="1106392" cy="313932"/>
          </a:xfrm>
          <a:prstGeom prst="rect">
            <a:avLst/>
          </a:prstGeom>
          <a:noFill/>
        </p:spPr>
        <p:txBody>
          <a:bodyPr wrap="none" rtlCol="0">
            <a:spAutoFit/>
          </a:bodyPr>
          <a:lstStyle/>
          <a:p>
            <a:pPr algn="ctr"/>
            <a:r>
              <a:rPr lang="zh-CN" altLang="en-US" sz="1440" b="1" dirty="0">
                <a:solidFill>
                  <a:schemeClr val="bg1"/>
                </a:solidFill>
                <a:latin typeface="微软雅黑" panose="020B0503020204020204" pitchFamily="34" charset="-122"/>
                <a:ea typeface="微软雅黑" panose="020B0503020204020204" pitchFamily="34" charset="-122"/>
              </a:rPr>
              <a:t>描述性文字</a:t>
            </a:r>
          </a:p>
        </p:txBody>
      </p:sp>
      <p:cxnSp>
        <p:nvCxnSpPr>
          <p:cNvPr id="26" name="直接连接符 25"/>
          <p:cNvCxnSpPr/>
          <p:nvPr/>
        </p:nvCxnSpPr>
        <p:spPr>
          <a:xfrm>
            <a:off x="1993538" y="2864996"/>
            <a:ext cx="0" cy="47828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717688" y="2864996"/>
            <a:ext cx="0" cy="47828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68508" y="2864996"/>
            <a:ext cx="0" cy="47828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0205951" y="2864996"/>
            <a:ext cx="0" cy="47828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2"/>
                                        </p:tgtEl>
                                        <p:attrNameLst>
                                          <p:attrName>ppt_x</p:attrName>
                                          <p:attrName>ppt_y</p:attrName>
                                        </p:attrNameLst>
                                      </p:cBhvr>
                                      <p:rCtr x="-2227"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42" presetClass="path" presetSubtype="0" decel="100000" fill="hold" grpId="1" nodeType="withEffect">
                                  <p:stCondLst>
                                    <p:cond delay="0"/>
                                  </p:stCondLst>
                                  <p:childTnLst>
                                    <p:animMotion origin="layout" path="M 5E-6 -0.08125 L 5E-6 -0.00023 " pathEditMode="relative" rAng="0" ptsTypes="AA">
                                      <p:cBhvr>
                                        <p:cTn id="16" dur="1000" fill="hold"/>
                                        <p:tgtEl>
                                          <p:spTgt spid="22"/>
                                        </p:tgtEl>
                                        <p:attrNameLst>
                                          <p:attrName>ppt_x</p:attrName>
                                          <p:attrName>ppt_y</p:attrName>
                                        </p:attrNameLst>
                                      </p:cBhvr>
                                      <p:rCtr x="0" y="4051"/>
                                    </p:animMotion>
                                  </p:childTnLst>
                                </p:cTn>
                              </p:par>
                              <p:par>
                                <p:cTn id="17" presetID="22" presetClass="entr" presetSubtype="1" fill="hold"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750"/>
                                        <p:tgtEl>
                                          <p:spTgt spid="26"/>
                                        </p:tgtEl>
                                      </p:cBhvr>
                                    </p:animEffect>
                                  </p:childTnLst>
                                </p:cTn>
                              </p:par>
                              <p:par>
                                <p:cTn id="20" presetID="42" presetClass="path" presetSubtype="0" decel="100000" fill="hold" nodeType="withEffect">
                                  <p:stCondLst>
                                    <p:cond delay="250"/>
                                  </p:stCondLst>
                                  <p:childTnLst>
                                    <p:animMotion origin="layout" path="M 2.5E-6 -0.08111 L 2.5E-6 -0.00028 " pathEditMode="relative" rAng="0" ptsTypes="AA">
                                      <p:cBhvr>
                                        <p:cTn id="21" dur="1000" fill="hold"/>
                                        <p:tgtEl>
                                          <p:spTgt spid="26"/>
                                        </p:tgtEl>
                                        <p:attrNameLst>
                                          <p:attrName>ppt_x</p:attrName>
                                          <p:attrName>ppt_y</p:attrName>
                                        </p:attrNameLst>
                                      </p:cBhvr>
                                      <p:rCtr x="0" y="4028"/>
                                    </p:animMotion>
                                  </p:childTnLst>
                                </p:cTn>
                              </p:par>
                              <p:par>
                                <p:cTn id="22" presetID="21" presetClass="entr" presetSubtype="1"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750"/>
                                        <p:tgtEl>
                                          <p:spTgt spid="8"/>
                                        </p:tgtEl>
                                      </p:cBhvr>
                                    </p:animEffect>
                                  </p:childTnLst>
                                </p:cTn>
                              </p:par>
                              <p:par>
                                <p:cTn id="25" presetID="55" presetClass="entr" presetSubtype="0" fill="hold" grpId="0" nodeType="withEffect">
                                  <p:stCondLst>
                                    <p:cond delay="75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8" dur="5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9" dur="500"/>
                                        <p:tgtEl>
                                          <p:spTgt spid="9">
                                            <p:txEl>
                                              <p:pRg st="0" end="0"/>
                                            </p:txEl>
                                          </p:spTgt>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42" presetClass="path" presetSubtype="0" decel="100000" fill="hold" grpId="1" nodeType="withEffect">
                                  <p:stCondLst>
                                    <p:cond delay="750"/>
                                  </p:stCondLst>
                                  <p:childTnLst>
                                    <p:animMotion origin="layout" path="M 5E-6 -0.08125 L 5E-6 -0.00023 " pathEditMode="relative" rAng="0" ptsTypes="AA">
                                      <p:cBhvr>
                                        <p:cTn id="34" dur="1000" fill="hold"/>
                                        <p:tgtEl>
                                          <p:spTgt spid="23"/>
                                        </p:tgtEl>
                                        <p:attrNameLst>
                                          <p:attrName>ppt_x</p:attrName>
                                          <p:attrName>ppt_y</p:attrName>
                                        </p:attrNameLst>
                                      </p:cBhvr>
                                      <p:rCtr x="0" y="4051"/>
                                    </p:animMotion>
                                  </p:childTnLst>
                                </p:cTn>
                              </p:par>
                              <p:par>
                                <p:cTn id="35" presetID="22" presetClass="entr" presetSubtype="1" fill="hold" nodeType="withEffect">
                                  <p:stCondLst>
                                    <p:cond delay="100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750"/>
                                        <p:tgtEl>
                                          <p:spTgt spid="27"/>
                                        </p:tgtEl>
                                      </p:cBhvr>
                                    </p:animEffect>
                                  </p:childTnLst>
                                </p:cTn>
                              </p:par>
                              <p:par>
                                <p:cTn id="38" presetID="42" presetClass="path" presetSubtype="0" decel="100000" fill="hold" nodeType="withEffect">
                                  <p:stCondLst>
                                    <p:cond delay="1000"/>
                                  </p:stCondLst>
                                  <p:childTnLst>
                                    <p:animMotion origin="layout" path="M 5E-6 -0.08111 L 5E-6 -0.00028 " pathEditMode="relative" rAng="0" ptsTypes="AA">
                                      <p:cBhvr>
                                        <p:cTn id="39" dur="1000" fill="hold"/>
                                        <p:tgtEl>
                                          <p:spTgt spid="27"/>
                                        </p:tgtEl>
                                        <p:attrNameLst>
                                          <p:attrName>ppt_x</p:attrName>
                                          <p:attrName>ppt_y</p:attrName>
                                        </p:attrNameLst>
                                      </p:cBhvr>
                                      <p:rCtr x="0" y="4028"/>
                                    </p:animMotion>
                                  </p:childTnLst>
                                </p:cTn>
                              </p:par>
                              <p:par>
                                <p:cTn id="40" presetID="21" presetClass="entr" presetSubtype="1" fill="hold" grpId="0" nodeType="withEffect">
                                  <p:stCondLst>
                                    <p:cond delay="125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750"/>
                                        <p:tgtEl>
                                          <p:spTgt spid="16"/>
                                        </p:tgtEl>
                                      </p:cBhvr>
                                    </p:animEffect>
                                  </p:childTnLst>
                                </p:cTn>
                              </p:par>
                              <p:par>
                                <p:cTn id="43" presetID="55" presetClass="entr" presetSubtype="0" fill="hold" grpId="0" nodeType="withEffect">
                                  <p:stCondLst>
                                    <p:cond delay="1500"/>
                                  </p:stCondLst>
                                  <p:childTnLst>
                                    <p:set>
                                      <p:cBhvr>
                                        <p:cTn id="44" dur="1" fill="hold">
                                          <p:stCondLst>
                                            <p:cond delay="0"/>
                                          </p:stCondLst>
                                        </p:cTn>
                                        <p:tgtEl>
                                          <p:spTgt spid="17">
                                            <p:txEl>
                                              <p:pRg st="0" end="0"/>
                                            </p:txEl>
                                          </p:spTgt>
                                        </p:tgtEl>
                                        <p:attrNameLst>
                                          <p:attrName>style.visibility</p:attrName>
                                        </p:attrNameLst>
                                      </p:cBhvr>
                                      <p:to>
                                        <p:strVal val="visible"/>
                                      </p:to>
                                    </p:set>
                                    <p:anim calcmode="lin" valueType="num">
                                      <p:cBhvr>
                                        <p:cTn id="45" dur="5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46" dur="5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47" dur="500"/>
                                        <p:tgtEl>
                                          <p:spTgt spid="17">
                                            <p:txEl>
                                              <p:pRg st="0" end="0"/>
                                            </p:txEl>
                                          </p:spTgt>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42" presetClass="path" presetSubtype="0" decel="100000" fill="hold" grpId="1" nodeType="withEffect">
                                  <p:stCondLst>
                                    <p:cond delay="1500"/>
                                  </p:stCondLst>
                                  <p:childTnLst>
                                    <p:animMotion origin="layout" path="M 5E-6 -0.08125 L 5E-6 -0.00023 " pathEditMode="relative" rAng="0" ptsTypes="AA">
                                      <p:cBhvr>
                                        <p:cTn id="52" dur="1000" fill="hold"/>
                                        <p:tgtEl>
                                          <p:spTgt spid="24"/>
                                        </p:tgtEl>
                                        <p:attrNameLst>
                                          <p:attrName>ppt_x</p:attrName>
                                          <p:attrName>ppt_y</p:attrName>
                                        </p:attrNameLst>
                                      </p:cBhvr>
                                      <p:rCtr x="0" y="4051"/>
                                    </p:animMotion>
                                  </p:childTnLst>
                                </p:cTn>
                              </p:par>
                              <p:par>
                                <p:cTn id="53" presetID="22" presetClass="entr" presetSubtype="1" fill="hold" nodeType="withEffect">
                                  <p:stCondLst>
                                    <p:cond delay="175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750"/>
                                        <p:tgtEl>
                                          <p:spTgt spid="28"/>
                                        </p:tgtEl>
                                      </p:cBhvr>
                                    </p:animEffect>
                                  </p:childTnLst>
                                </p:cTn>
                              </p:par>
                              <p:par>
                                <p:cTn id="56" presetID="42" presetClass="path" presetSubtype="0" decel="100000" fill="hold" nodeType="withEffect">
                                  <p:stCondLst>
                                    <p:cond delay="1750"/>
                                  </p:stCondLst>
                                  <p:childTnLst>
                                    <p:animMotion origin="layout" path="M 0 -0.08111 L 0 -0.00028 " pathEditMode="relative" rAng="0" ptsTypes="AA">
                                      <p:cBhvr>
                                        <p:cTn id="57" dur="1000" fill="hold"/>
                                        <p:tgtEl>
                                          <p:spTgt spid="28"/>
                                        </p:tgtEl>
                                        <p:attrNameLst>
                                          <p:attrName>ppt_x</p:attrName>
                                          <p:attrName>ppt_y</p:attrName>
                                        </p:attrNameLst>
                                      </p:cBhvr>
                                      <p:rCtr x="0" y="4028"/>
                                    </p:animMotion>
                                  </p:childTnLst>
                                </p:cTn>
                              </p:par>
                              <p:par>
                                <p:cTn id="58" presetID="21" presetClass="entr" presetSubtype="1" fill="hold" grpId="0" nodeType="withEffect">
                                  <p:stCondLst>
                                    <p:cond delay="200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750"/>
                                        <p:tgtEl>
                                          <p:spTgt spid="18"/>
                                        </p:tgtEl>
                                      </p:cBhvr>
                                    </p:animEffect>
                                  </p:childTnLst>
                                </p:cTn>
                              </p:par>
                              <p:par>
                                <p:cTn id="61" presetID="55" presetClass="entr" presetSubtype="0" fill="hold" grpId="0" nodeType="withEffect">
                                  <p:stCondLst>
                                    <p:cond delay="2250"/>
                                  </p:stCondLst>
                                  <p:childTnLst>
                                    <p:set>
                                      <p:cBhvr>
                                        <p:cTn id="62" dur="1" fill="hold">
                                          <p:stCondLst>
                                            <p:cond delay="0"/>
                                          </p:stCondLst>
                                        </p:cTn>
                                        <p:tgtEl>
                                          <p:spTgt spid="19">
                                            <p:txEl>
                                              <p:pRg st="0" end="0"/>
                                            </p:txEl>
                                          </p:spTgt>
                                        </p:tgtEl>
                                        <p:attrNameLst>
                                          <p:attrName>style.visibility</p:attrName>
                                        </p:attrNameLst>
                                      </p:cBhvr>
                                      <p:to>
                                        <p:strVal val="visible"/>
                                      </p:to>
                                    </p:set>
                                    <p:anim calcmode="lin" valueType="num">
                                      <p:cBhvr>
                                        <p:cTn id="63" dur="500" fill="hold"/>
                                        <p:tgtEl>
                                          <p:spTgt spid="19">
                                            <p:txEl>
                                              <p:pRg st="0" end="0"/>
                                            </p:txEl>
                                          </p:spTgt>
                                        </p:tgtEl>
                                        <p:attrNameLst>
                                          <p:attrName>ppt_w</p:attrName>
                                        </p:attrNameLst>
                                      </p:cBhvr>
                                      <p:tavLst>
                                        <p:tav tm="0">
                                          <p:val>
                                            <p:strVal val="#ppt_w*0.70"/>
                                          </p:val>
                                        </p:tav>
                                        <p:tav tm="100000">
                                          <p:val>
                                            <p:strVal val="#ppt_w"/>
                                          </p:val>
                                        </p:tav>
                                      </p:tavLst>
                                    </p:anim>
                                    <p:anim calcmode="lin" valueType="num">
                                      <p:cBhvr>
                                        <p:cTn id="64" dur="500" fill="hold"/>
                                        <p:tgtEl>
                                          <p:spTgt spid="19">
                                            <p:txEl>
                                              <p:pRg st="0" end="0"/>
                                            </p:txEl>
                                          </p:spTgt>
                                        </p:tgtEl>
                                        <p:attrNameLst>
                                          <p:attrName>ppt_h</p:attrName>
                                        </p:attrNameLst>
                                      </p:cBhvr>
                                      <p:tavLst>
                                        <p:tav tm="0">
                                          <p:val>
                                            <p:strVal val="#ppt_h"/>
                                          </p:val>
                                        </p:tav>
                                        <p:tav tm="100000">
                                          <p:val>
                                            <p:strVal val="#ppt_h"/>
                                          </p:val>
                                        </p:tav>
                                      </p:tavLst>
                                    </p:anim>
                                    <p:animEffect transition="in" filter="fade">
                                      <p:cBhvr>
                                        <p:cTn id="65" dur="500"/>
                                        <p:tgtEl>
                                          <p:spTgt spid="19">
                                            <p:txEl>
                                              <p:pRg st="0" end="0"/>
                                            </p:txEl>
                                          </p:spTgt>
                                        </p:tgtEl>
                                      </p:cBhvr>
                                    </p:animEffect>
                                  </p:childTnLst>
                                </p:cTn>
                              </p:par>
                              <p:par>
                                <p:cTn id="66" presetID="10" presetClass="entr" presetSubtype="0" fill="hold" grpId="0" nodeType="withEffect">
                                  <p:stCondLst>
                                    <p:cond delay="225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42" presetClass="path" presetSubtype="0" decel="100000" fill="hold" grpId="1" nodeType="withEffect">
                                  <p:stCondLst>
                                    <p:cond delay="2250"/>
                                  </p:stCondLst>
                                  <p:childTnLst>
                                    <p:animMotion origin="layout" path="M 5E-6 -0.08125 L 5E-6 -0.00023 " pathEditMode="relative" rAng="0" ptsTypes="AA">
                                      <p:cBhvr>
                                        <p:cTn id="70" dur="1000" fill="hold"/>
                                        <p:tgtEl>
                                          <p:spTgt spid="25"/>
                                        </p:tgtEl>
                                        <p:attrNameLst>
                                          <p:attrName>ppt_x</p:attrName>
                                          <p:attrName>ppt_y</p:attrName>
                                        </p:attrNameLst>
                                      </p:cBhvr>
                                      <p:rCtr x="0" y="4051"/>
                                    </p:animMotion>
                                  </p:childTnLst>
                                </p:cTn>
                              </p:par>
                              <p:par>
                                <p:cTn id="71" presetID="22" presetClass="entr" presetSubtype="1" fill="hold" nodeType="withEffect">
                                  <p:stCondLst>
                                    <p:cond delay="2500"/>
                                  </p:stCondLst>
                                  <p:childTnLst>
                                    <p:set>
                                      <p:cBhvr>
                                        <p:cTn id="72" dur="1" fill="hold">
                                          <p:stCondLst>
                                            <p:cond delay="0"/>
                                          </p:stCondLst>
                                        </p:cTn>
                                        <p:tgtEl>
                                          <p:spTgt spid="29"/>
                                        </p:tgtEl>
                                        <p:attrNameLst>
                                          <p:attrName>style.visibility</p:attrName>
                                        </p:attrNameLst>
                                      </p:cBhvr>
                                      <p:to>
                                        <p:strVal val="visible"/>
                                      </p:to>
                                    </p:set>
                                    <p:animEffect transition="in" filter="wipe(up)">
                                      <p:cBhvr>
                                        <p:cTn id="73" dur="750"/>
                                        <p:tgtEl>
                                          <p:spTgt spid="29"/>
                                        </p:tgtEl>
                                      </p:cBhvr>
                                    </p:animEffect>
                                  </p:childTnLst>
                                </p:cTn>
                              </p:par>
                              <p:par>
                                <p:cTn id="74" presetID="42" presetClass="path" presetSubtype="0" decel="100000" fill="hold" nodeType="withEffect">
                                  <p:stCondLst>
                                    <p:cond delay="2500"/>
                                  </p:stCondLst>
                                  <p:childTnLst>
                                    <p:animMotion origin="layout" path="M -1.25E-6 -0.08111 L -1.25E-6 -0.00028 " pathEditMode="relative" rAng="0" ptsTypes="AA">
                                      <p:cBhvr>
                                        <p:cTn id="75" dur="1000" fill="hold"/>
                                        <p:tgtEl>
                                          <p:spTgt spid="29"/>
                                        </p:tgtEl>
                                        <p:attrNameLst>
                                          <p:attrName>ppt_x</p:attrName>
                                          <p:attrName>ppt_y</p:attrName>
                                        </p:attrNameLst>
                                      </p:cBhvr>
                                      <p:rCtr x="0" y="4028"/>
                                    </p:animMotion>
                                  </p:childTnLst>
                                </p:cTn>
                              </p:par>
                              <p:par>
                                <p:cTn id="76" presetID="21" presetClass="entr" presetSubtype="1" fill="hold" grpId="0" nodeType="withEffect">
                                  <p:stCondLst>
                                    <p:cond delay="2750"/>
                                  </p:stCondLst>
                                  <p:childTnLst>
                                    <p:set>
                                      <p:cBhvr>
                                        <p:cTn id="77" dur="1" fill="hold">
                                          <p:stCondLst>
                                            <p:cond delay="0"/>
                                          </p:stCondLst>
                                        </p:cTn>
                                        <p:tgtEl>
                                          <p:spTgt spid="20"/>
                                        </p:tgtEl>
                                        <p:attrNameLst>
                                          <p:attrName>style.visibility</p:attrName>
                                        </p:attrNameLst>
                                      </p:cBhvr>
                                      <p:to>
                                        <p:strVal val="visible"/>
                                      </p:to>
                                    </p:set>
                                    <p:animEffect transition="in" filter="wheel(1)">
                                      <p:cBhvr>
                                        <p:cTn id="78" dur="750"/>
                                        <p:tgtEl>
                                          <p:spTgt spid="20"/>
                                        </p:tgtEl>
                                      </p:cBhvr>
                                    </p:animEffect>
                                  </p:childTnLst>
                                </p:cTn>
                              </p:par>
                              <p:par>
                                <p:cTn id="79" presetID="55" presetClass="entr" presetSubtype="0" fill="hold" grpId="0" nodeType="withEffect">
                                  <p:stCondLst>
                                    <p:cond delay="3000"/>
                                  </p:stCondLst>
                                  <p:childTnLst>
                                    <p:set>
                                      <p:cBhvr>
                                        <p:cTn id="80" dur="1" fill="hold">
                                          <p:stCondLst>
                                            <p:cond delay="0"/>
                                          </p:stCondLst>
                                        </p:cTn>
                                        <p:tgtEl>
                                          <p:spTgt spid="21">
                                            <p:txEl>
                                              <p:pRg st="0" end="0"/>
                                            </p:txEl>
                                          </p:spTgt>
                                        </p:tgtEl>
                                        <p:attrNameLst>
                                          <p:attrName>style.visibility</p:attrName>
                                        </p:attrNameLst>
                                      </p:cBhvr>
                                      <p:to>
                                        <p:strVal val="visible"/>
                                      </p:to>
                                    </p:set>
                                    <p:anim calcmode="lin" valueType="num">
                                      <p:cBhvr>
                                        <p:cTn id="81" dur="500" fill="hold"/>
                                        <p:tgtEl>
                                          <p:spTgt spid="21">
                                            <p:txEl>
                                              <p:pRg st="0" end="0"/>
                                            </p:txEl>
                                          </p:spTgt>
                                        </p:tgtEl>
                                        <p:attrNameLst>
                                          <p:attrName>ppt_w</p:attrName>
                                        </p:attrNameLst>
                                      </p:cBhvr>
                                      <p:tavLst>
                                        <p:tav tm="0">
                                          <p:val>
                                            <p:strVal val="#ppt_w*0.70"/>
                                          </p:val>
                                        </p:tav>
                                        <p:tav tm="100000">
                                          <p:val>
                                            <p:strVal val="#ppt_w"/>
                                          </p:val>
                                        </p:tav>
                                      </p:tavLst>
                                    </p:anim>
                                    <p:anim calcmode="lin" valueType="num">
                                      <p:cBhvr>
                                        <p:cTn id="82" dur="5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8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build="p"/>
      <p:bldGraphic spid="16" grpId="0">
        <p:bldAsOne/>
      </p:bldGraphic>
      <p:bldP spid="17" grpId="0" build="p"/>
      <p:bldGraphic spid="18" grpId="0">
        <p:bldAsOne/>
      </p:bldGraphic>
      <p:bldP spid="19" grpId="0" build="p"/>
      <p:bldGraphic spid="20" grpId="0">
        <p:bldAsOne/>
      </p:bldGraphic>
      <p:bldP spid="21" grpId="0" build="p"/>
      <p:bldP spid="22" grpId="0"/>
      <p:bldP spid="22" grpId="1"/>
      <p:bldP spid="23" grpId="0"/>
      <p:bldP spid="23" grpId="1"/>
      <p:bldP spid="24" grpId="0"/>
      <p:bldP spid="24" grpId="1"/>
      <p:bldP spid="25" grpId="0"/>
      <p:bldP spid="2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24866" y="1555417"/>
          <a:ext cx="10542270" cy="4717354"/>
        </p:xfrm>
        <a:graphic>
          <a:graphicData uri="http://schemas.openxmlformats.org/drawingml/2006/chart">
            <c:chart xmlns:c="http://schemas.openxmlformats.org/drawingml/2006/chart" xmlns:r="http://schemas.openxmlformats.org/officeDocument/2006/relationships" r:id="rId3"/>
          </a:graphicData>
        </a:graphic>
      </p:graphicFrame>
      <p:sp>
        <p:nvSpPr>
          <p:cNvPr id="3" name="对话气泡: 矩形 2"/>
          <p:cNvSpPr/>
          <p:nvPr/>
        </p:nvSpPr>
        <p:spPr>
          <a:xfrm flipH="1">
            <a:off x="10052685" y="1549703"/>
            <a:ext cx="1314450" cy="347167"/>
          </a:xfrm>
          <a:prstGeom prst="wedgeRectCallout">
            <a:avLst>
              <a:gd name="adj1" fmla="val -21642"/>
              <a:gd name="adj2" fmla="val 9213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FF0000"/>
                </a:solidFill>
                <a:latin typeface="微软雅黑" panose="020B0503020204020204" pitchFamily="34" charset="-122"/>
                <a:ea typeface="微软雅黑" panose="020B0503020204020204" pitchFamily="34" charset="-122"/>
              </a:rPr>
              <a:t>最高增长点</a:t>
            </a:r>
          </a:p>
        </p:txBody>
      </p:sp>
      <p:grpSp>
        <p:nvGrpSpPr>
          <p:cNvPr id="9" name="组合 8"/>
          <p:cNvGrpSpPr/>
          <p:nvPr/>
        </p:nvGrpSpPr>
        <p:grpSpPr>
          <a:xfrm>
            <a:off x="5235945" y="628273"/>
            <a:ext cx="1734951" cy="763997"/>
            <a:chOff x="4363287" y="523560"/>
            <a:chExt cx="1445793" cy="636664"/>
          </a:xfrm>
        </p:grpSpPr>
        <p:grpSp>
          <p:nvGrpSpPr>
            <p:cNvPr id="4" name="组合 3"/>
            <p:cNvGrpSpPr/>
            <p:nvPr/>
          </p:nvGrpSpPr>
          <p:grpSpPr>
            <a:xfrm>
              <a:off x="4363287" y="523560"/>
              <a:ext cx="1442204" cy="507831"/>
              <a:chOff x="4564039" y="512130"/>
              <a:chExt cx="1442204" cy="507831"/>
            </a:xfrm>
          </p:grpSpPr>
          <p:sp>
            <p:nvSpPr>
              <p:cNvPr id="5" name="文本框 4"/>
              <p:cNvSpPr txBox="1"/>
              <p:nvPr/>
            </p:nvSpPr>
            <p:spPr>
              <a:xfrm>
                <a:off x="5493014" y="512130"/>
                <a:ext cx="513229"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理</a:t>
                </a:r>
              </a:p>
            </p:txBody>
          </p:sp>
          <p:sp>
            <p:nvSpPr>
              <p:cNvPr id="6" name="文本框 5"/>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整</a:t>
                </a:r>
              </a:p>
            </p:txBody>
          </p:sp>
          <p:sp>
            <p:nvSpPr>
              <p:cNvPr id="7" name="文本框 6"/>
              <p:cNvSpPr txBox="1"/>
              <p:nvPr/>
            </p:nvSpPr>
            <p:spPr>
              <a:xfrm>
                <a:off x="4873697"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据</a:t>
                </a:r>
              </a:p>
            </p:txBody>
          </p:sp>
          <p:sp>
            <p:nvSpPr>
              <p:cNvPr id="8" name="文本框 7"/>
              <p:cNvSpPr txBox="1"/>
              <p:nvPr/>
            </p:nvSpPr>
            <p:spPr>
              <a:xfrm>
                <a:off x="4564039"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数</a:t>
                </a:r>
              </a:p>
            </p:txBody>
          </p:sp>
        </p:grpSp>
        <p:sp>
          <p:nvSpPr>
            <p:cNvPr id="10" name="文本框 9"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64774" y="960169"/>
              <a:ext cx="1444306" cy="200055"/>
            </a:xfrm>
            <a:prstGeom prst="rect">
              <a:avLst/>
            </a:prstGeom>
            <a:noFill/>
          </p:spPr>
          <p:txBody>
            <a:bodyPr wrap="non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r>
                <a:rPr lang="en-US" altLang="zh-CN" sz="960" dirty="0"/>
                <a:t>INTERPRETATION OF DATA</a:t>
              </a:r>
              <a:endParaRPr lang="zh-CN" altLang="en-US" sz="960" dirty="0"/>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9"/>
                                        </p:tgtEl>
                                        <p:attrNameLst>
                                          <p:attrName>ppt_x</p:attrName>
                                          <p:attrName>ppt_y</p:attrName>
                                        </p:attrNameLst>
                                      </p:cBhvr>
                                      <p:rCtr x="-2227"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14" dur="300"/>
                                        <p:tgtEl>
                                          <p:spTgt spid="2">
                                            <p:graphicEl>
                                              <a:chart seriesIdx="-3" categoryIdx="-3" bldStep="gridLegend"/>
                                            </p:graphicEl>
                                          </p:spTgt>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fade">
                                      <p:cBhvr>
                                        <p:cTn id="17" dur="300"/>
                                        <p:tgtEl>
                                          <p:spTgt spid="2">
                                            <p:graphicEl>
                                              <a:chart seriesIdx="-4" categoryIdx="0" bldStep="category"/>
                                            </p:graphicEl>
                                          </p:spTgt>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fade">
                                      <p:cBhvr>
                                        <p:cTn id="20" dur="300"/>
                                        <p:tgtEl>
                                          <p:spTgt spid="2">
                                            <p:graphicEl>
                                              <a:chart seriesIdx="-4" categoryIdx="1" bldStep="category"/>
                                            </p:graphic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fade">
                                      <p:cBhvr>
                                        <p:cTn id="23" dur="300"/>
                                        <p:tgtEl>
                                          <p:spTgt spid="2">
                                            <p:graphicEl>
                                              <a:chart seriesIdx="-4" categoryIdx="2" bldStep="category"/>
                                            </p:graphicEl>
                                          </p:spTgt>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fade">
                                      <p:cBhvr>
                                        <p:cTn id="26" dur="300"/>
                                        <p:tgtEl>
                                          <p:spTgt spid="2">
                                            <p:graphicEl>
                                              <a:chart seriesIdx="-4" categoryIdx="3" bldStep="category"/>
                                            </p:graphic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fade">
                                      <p:cBhvr>
                                        <p:cTn id="29" dur="300"/>
                                        <p:tgtEl>
                                          <p:spTgt spid="2">
                                            <p:graphicEl>
                                              <a:chart seriesIdx="-4" categoryIdx="4" bldStep="category"/>
                                            </p:graphicEl>
                                          </p:spTgt>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2">
                                            <p:graphicEl>
                                              <a:chart seriesIdx="-4" categoryIdx="5" bldStep="category"/>
                                            </p:graphicEl>
                                          </p:spTgt>
                                        </p:tgtEl>
                                        <p:attrNameLst>
                                          <p:attrName>style.visibility</p:attrName>
                                        </p:attrNameLst>
                                      </p:cBhvr>
                                      <p:to>
                                        <p:strVal val="visible"/>
                                      </p:to>
                                    </p:set>
                                    <p:animEffect transition="in" filter="fade">
                                      <p:cBhvr>
                                        <p:cTn id="32" dur="300"/>
                                        <p:tgtEl>
                                          <p:spTgt spid="2">
                                            <p:graphicEl>
                                              <a:chart seriesIdx="-4" categoryIdx="5" bldStep="category"/>
                                            </p:graphicEl>
                                          </p:spTgt>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2">
                                            <p:graphicEl>
                                              <a:chart seriesIdx="-4" categoryIdx="6" bldStep="category"/>
                                            </p:graphicEl>
                                          </p:spTgt>
                                        </p:tgtEl>
                                        <p:attrNameLst>
                                          <p:attrName>style.visibility</p:attrName>
                                        </p:attrNameLst>
                                      </p:cBhvr>
                                      <p:to>
                                        <p:strVal val="visible"/>
                                      </p:to>
                                    </p:set>
                                    <p:animEffect transition="in" filter="fade">
                                      <p:cBhvr>
                                        <p:cTn id="35" dur="300"/>
                                        <p:tgtEl>
                                          <p:spTgt spid="2">
                                            <p:graphicEl>
                                              <a:chart seriesIdx="-4" categoryIdx="6" bldStep="category"/>
                                            </p:graphicEl>
                                          </p:spTgt>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2">
                                            <p:graphicEl>
                                              <a:chart seriesIdx="-4" categoryIdx="7" bldStep="category"/>
                                            </p:graphicEl>
                                          </p:spTgt>
                                        </p:tgtEl>
                                        <p:attrNameLst>
                                          <p:attrName>style.visibility</p:attrName>
                                        </p:attrNameLst>
                                      </p:cBhvr>
                                      <p:to>
                                        <p:strVal val="visible"/>
                                      </p:to>
                                    </p:set>
                                    <p:animEffect transition="in" filter="fade">
                                      <p:cBhvr>
                                        <p:cTn id="38" dur="300"/>
                                        <p:tgtEl>
                                          <p:spTgt spid="2">
                                            <p:graphicEl>
                                              <a:chart seriesIdx="-4" categoryIdx="7" bldStep="category"/>
                                            </p:graphicEl>
                                          </p:spTgt>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2">
                                            <p:graphicEl>
                                              <a:chart seriesIdx="-4" categoryIdx="8" bldStep="category"/>
                                            </p:graphicEl>
                                          </p:spTgt>
                                        </p:tgtEl>
                                        <p:attrNameLst>
                                          <p:attrName>style.visibility</p:attrName>
                                        </p:attrNameLst>
                                      </p:cBhvr>
                                      <p:to>
                                        <p:strVal val="visible"/>
                                      </p:to>
                                    </p:set>
                                    <p:animEffect transition="in" filter="fade">
                                      <p:cBhvr>
                                        <p:cTn id="41" dur="300"/>
                                        <p:tgtEl>
                                          <p:spTgt spid="2">
                                            <p:graphicEl>
                                              <a:chart seriesIdx="-4" categoryIdx="8" bldStep="category"/>
                                            </p:graphicEl>
                                          </p:spTgt>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2">
                                            <p:graphicEl>
                                              <a:chart seriesIdx="-4" categoryIdx="9" bldStep="category"/>
                                            </p:graphicEl>
                                          </p:spTgt>
                                        </p:tgtEl>
                                        <p:attrNameLst>
                                          <p:attrName>style.visibility</p:attrName>
                                        </p:attrNameLst>
                                      </p:cBhvr>
                                      <p:to>
                                        <p:strVal val="visible"/>
                                      </p:to>
                                    </p:set>
                                    <p:animEffect transition="in" filter="fade">
                                      <p:cBhvr>
                                        <p:cTn id="44" dur="300"/>
                                        <p:tgtEl>
                                          <p:spTgt spid="2">
                                            <p:graphicEl>
                                              <a:chart seriesIdx="-4" categoryIdx="9" bldStep="category"/>
                                            </p:graphicEl>
                                          </p:spTgt>
                                        </p:tgtEl>
                                      </p:cBhvr>
                                    </p:animEffect>
                                  </p:childTnLst>
                                </p:cTn>
                              </p:par>
                              <p:par>
                                <p:cTn id="45" presetID="10" presetClass="entr" presetSubtype="0" fill="hold" grpId="0" nodeType="withEffect">
                                  <p:stCondLst>
                                    <p:cond delay="110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animEffect transition="in" filter="fade">
                                      <p:cBhvr>
                                        <p:cTn id="47" dur="300"/>
                                        <p:tgtEl>
                                          <p:spTgt spid="2">
                                            <p:graphicEl>
                                              <a:chart seriesIdx="-4" categoryIdx="10" bldStep="category"/>
                                            </p:graphicEl>
                                          </p:spTgt>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2">
                                            <p:graphicEl>
                                              <a:chart seriesIdx="-4" categoryIdx="11" bldStep="category"/>
                                            </p:graphicEl>
                                          </p:spTgt>
                                        </p:tgtEl>
                                        <p:attrNameLst>
                                          <p:attrName>style.visibility</p:attrName>
                                        </p:attrNameLst>
                                      </p:cBhvr>
                                      <p:to>
                                        <p:strVal val="visible"/>
                                      </p:to>
                                    </p:set>
                                    <p:animEffect transition="in" filter="fade">
                                      <p:cBhvr>
                                        <p:cTn id="50" dur="300"/>
                                        <p:tgtEl>
                                          <p:spTgt spid="2">
                                            <p:graphicEl>
                                              <a:chart seriesIdx="-4" categoryIdx="11" bldStep="category"/>
                                            </p:graphicEl>
                                          </p:spTgt>
                                        </p:tgtEl>
                                      </p:cBhvr>
                                    </p:animEffect>
                                  </p:childTnLst>
                                </p:cTn>
                              </p:par>
                              <p:par>
                                <p:cTn id="51" presetID="10" presetClass="entr" presetSubtype="0" fill="hold" grpId="0" nodeType="withEffect">
                                  <p:stCondLst>
                                    <p:cond delay="1300"/>
                                  </p:stCondLst>
                                  <p:childTnLst>
                                    <p:set>
                                      <p:cBhvr>
                                        <p:cTn id="52" dur="1" fill="hold">
                                          <p:stCondLst>
                                            <p:cond delay="0"/>
                                          </p:stCondLst>
                                        </p:cTn>
                                        <p:tgtEl>
                                          <p:spTgt spid="2">
                                            <p:graphicEl>
                                              <a:chart seriesIdx="-4" categoryIdx="12" bldStep="category"/>
                                            </p:graphicEl>
                                          </p:spTgt>
                                        </p:tgtEl>
                                        <p:attrNameLst>
                                          <p:attrName>style.visibility</p:attrName>
                                        </p:attrNameLst>
                                      </p:cBhvr>
                                      <p:to>
                                        <p:strVal val="visible"/>
                                      </p:to>
                                    </p:set>
                                    <p:animEffect transition="in" filter="fade">
                                      <p:cBhvr>
                                        <p:cTn id="53" dur="300"/>
                                        <p:tgtEl>
                                          <p:spTgt spid="2">
                                            <p:graphicEl>
                                              <a:chart seriesIdx="-4" categoryIdx="12" bldStep="category"/>
                                            </p:graphicEl>
                                          </p:spTgt>
                                        </p:tgtEl>
                                      </p:cBhvr>
                                    </p:animEffect>
                                  </p:childTnLst>
                                </p:cTn>
                              </p:par>
                              <p:par>
                                <p:cTn id="54" presetID="10" presetClass="entr" presetSubtype="0" fill="hold" grpId="0" nodeType="withEffect">
                                  <p:stCondLst>
                                    <p:cond delay="1400"/>
                                  </p:stCondLst>
                                  <p:childTnLst>
                                    <p:set>
                                      <p:cBhvr>
                                        <p:cTn id="55" dur="1" fill="hold">
                                          <p:stCondLst>
                                            <p:cond delay="0"/>
                                          </p:stCondLst>
                                        </p:cTn>
                                        <p:tgtEl>
                                          <p:spTgt spid="2">
                                            <p:graphicEl>
                                              <a:chart seriesIdx="-4" categoryIdx="13" bldStep="category"/>
                                            </p:graphicEl>
                                          </p:spTgt>
                                        </p:tgtEl>
                                        <p:attrNameLst>
                                          <p:attrName>style.visibility</p:attrName>
                                        </p:attrNameLst>
                                      </p:cBhvr>
                                      <p:to>
                                        <p:strVal val="visible"/>
                                      </p:to>
                                    </p:set>
                                    <p:animEffect transition="in" filter="fade">
                                      <p:cBhvr>
                                        <p:cTn id="56" dur="300"/>
                                        <p:tgtEl>
                                          <p:spTgt spid="2">
                                            <p:graphicEl>
                                              <a:chart seriesIdx="-4" categoryIdx="13" bldStep="category"/>
                                            </p:graphicEl>
                                          </p:spTgt>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2">
                                            <p:graphicEl>
                                              <a:chart seriesIdx="-4" categoryIdx="14" bldStep="category"/>
                                            </p:graphicEl>
                                          </p:spTgt>
                                        </p:tgtEl>
                                        <p:attrNameLst>
                                          <p:attrName>style.visibility</p:attrName>
                                        </p:attrNameLst>
                                      </p:cBhvr>
                                      <p:to>
                                        <p:strVal val="visible"/>
                                      </p:to>
                                    </p:set>
                                    <p:animEffect transition="in" filter="fade">
                                      <p:cBhvr>
                                        <p:cTn id="59" dur="300"/>
                                        <p:tgtEl>
                                          <p:spTgt spid="2">
                                            <p:graphicEl>
                                              <a:chart seriesIdx="-4" categoryIdx="14" bldStep="category"/>
                                            </p:graphicEl>
                                          </p:spTgt>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42" presetClass="path" presetSubtype="0" decel="100000" fill="hold" grpId="1" nodeType="withEffect">
                                  <p:stCondLst>
                                    <p:cond delay="1500"/>
                                  </p:stCondLst>
                                  <p:childTnLst>
                                    <p:animMotion origin="layout" path="M 5E-6 -0.08125 L 5E-6 -0.00023 " pathEditMode="relative" rAng="0" ptsTypes="AA">
                                      <p:cBhvr>
                                        <p:cTn id="64" dur="1000" fill="hold"/>
                                        <p:tgtEl>
                                          <p:spTgt spid="3"/>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235945" y="628273"/>
            <a:ext cx="1734951" cy="763997"/>
            <a:chOff x="4363287" y="523560"/>
            <a:chExt cx="1445793" cy="636664"/>
          </a:xfrm>
        </p:grpSpPr>
        <p:grpSp>
          <p:nvGrpSpPr>
            <p:cNvPr id="2" name="组合 1"/>
            <p:cNvGrpSpPr/>
            <p:nvPr/>
          </p:nvGrpSpPr>
          <p:grpSpPr>
            <a:xfrm>
              <a:off x="4363287" y="523560"/>
              <a:ext cx="1442204" cy="507831"/>
              <a:chOff x="4564039" y="512130"/>
              <a:chExt cx="1442204" cy="507831"/>
            </a:xfrm>
          </p:grpSpPr>
          <p:sp>
            <p:nvSpPr>
              <p:cNvPr id="3" name="文本框 2"/>
              <p:cNvSpPr txBox="1"/>
              <p:nvPr/>
            </p:nvSpPr>
            <p:spPr>
              <a:xfrm>
                <a:off x="5493014" y="512130"/>
                <a:ext cx="513229"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理</a:t>
                </a:r>
              </a:p>
            </p:txBody>
          </p:sp>
          <p:sp>
            <p:nvSpPr>
              <p:cNvPr id="4" name="文本框 3"/>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整</a:t>
                </a:r>
              </a:p>
            </p:txBody>
          </p:sp>
          <p:sp>
            <p:nvSpPr>
              <p:cNvPr id="5" name="文本框 4"/>
              <p:cNvSpPr txBox="1"/>
              <p:nvPr/>
            </p:nvSpPr>
            <p:spPr>
              <a:xfrm>
                <a:off x="4873697"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据</a:t>
                </a:r>
              </a:p>
            </p:txBody>
          </p:sp>
          <p:sp>
            <p:nvSpPr>
              <p:cNvPr id="6" name="文本框 5"/>
              <p:cNvSpPr txBox="1"/>
              <p:nvPr/>
            </p:nvSpPr>
            <p:spPr>
              <a:xfrm>
                <a:off x="4564039"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数</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64774" y="960169"/>
              <a:ext cx="1444306" cy="200055"/>
            </a:xfrm>
            <a:prstGeom prst="rect">
              <a:avLst/>
            </a:prstGeom>
            <a:noFill/>
          </p:spPr>
          <p:txBody>
            <a:bodyPr wrap="non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r>
                <a:rPr lang="en-US" altLang="zh-CN" sz="960" dirty="0"/>
                <a:t>INTERPRETATION OF DATA</a:t>
              </a:r>
              <a:endParaRPr lang="zh-CN" altLang="en-US" sz="960" dirty="0"/>
            </a:p>
          </p:txBody>
        </p:sp>
      </p:grpSp>
      <p:sp>
        <p:nvSpPr>
          <p:cNvPr id="8" name="文本框 7"/>
          <p:cNvSpPr txBox="1"/>
          <p:nvPr/>
        </p:nvSpPr>
        <p:spPr>
          <a:xfrm>
            <a:off x="1125917" y="1612666"/>
            <a:ext cx="4583306" cy="3785652"/>
          </a:xfrm>
          <a:prstGeom prst="rect">
            <a:avLst/>
          </a:prstGeom>
          <a:noFill/>
        </p:spPr>
        <p:txBody>
          <a:bodyPr wrap="none" rtlCol="0">
            <a:spAutoFit/>
          </a:bodyPr>
          <a:lstStyle/>
          <a:p>
            <a:pPr algn="ctr"/>
            <a:r>
              <a:rPr lang="en-US" altLang="zh-CN" sz="240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35</a:t>
            </a:r>
            <a:r>
              <a:rPr lang="en-US" altLang="zh-CN" sz="5280" dirty="0">
                <a:solidFill>
                  <a:schemeClr val="bg1"/>
                </a:solidFill>
                <a:latin typeface="微软雅黑" panose="020B0503020204020204" pitchFamily="34" charset="-122"/>
                <a:ea typeface="微软雅黑" panose="020B0503020204020204" pitchFamily="34" charset="-122"/>
              </a:rPr>
              <a:t>%</a:t>
            </a:r>
            <a:endParaRPr lang="zh-CN" altLang="en-US" sz="240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325479" y="1612666"/>
            <a:ext cx="4583306" cy="3785652"/>
          </a:xfrm>
          <a:prstGeom prst="rect">
            <a:avLst/>
          </a:prstGeom>
          <a:noFill/>
        </p:spPr>
        <p:txBody>
          <a:bodyPr wrap="none" rtlCol="0">
            <a:spAutoFit/>
          </a:bodyPr>
          <a:lstStyle/>
          <a:p>
            <a:pPr algn="ctr"/>
            <a:r>
              <a:rPr lang="en-US" altLang="zh-CN" sz="240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65</a:t>
            </a:r>
            <a:r>
              <a:rPr lang="en-US" altLang="zh-CN" sz="5280" dirty="0">
                <a:solidFill>
                  <a:schemeClr val="bg1"/>
                </a:solidFill>
                <a:latin typeface="微软雅黑" panose="020B0503020204020204" pitchFamily="34" charset="-122"/>
                <a:ea typeface="微软雅黑" panose="020B0503020204020204" pitchFamily="34" charset="-122"/>
              </a:rPr>
              <a:t>%</a:t>
            </a:r>
            <a:endParaRPr lang="zh-CN" altLang="en-US" sz="24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338247" y="5070873"/>
            <a:ext cx="4455905" cy="579646"/>
          </a:xfrm>
          <a:prstGeom prst="rect">
            <a:avLst/>
          </a:prstGeom>
          <a:noFill/>
        </p:spPr>
        <p:txBody>
          <a:bodyPr wrap="square" rtlCol="0">
            <a:spAutoFit/>
          </a:bodyPr>
          <a:lstStyle/>
          <a:p>
            <a:pP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就好像一个在园子里收拾整理的园丁我每天都在进行概念设计、思考设计的本质、抑或以写作去传播设计理论，这些都是一个设计师必须做好的工作。</a:t>
            </a:r>
          </a:p>
        </p:txBody>
      </p:sp>
      <p:cxnSp>
        <p:nvCxnSpPr>
          <p:cNvPr id="11" name="直接连接符 10"/>
          <p:cNvCxnSpPr/>
          <p:nvPr/>
        </p:nvCxnSpPr>
        <p:spPr>
          <a:xfrm>
            <a:off x="1451293" y="4985587"/>
            <a:ext cx="4137935"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509902" y="5070336"/>
            <a:ext cx="4455905" cy="579646"/>
          </a:xfrm>
          <a:prstGeom prst="rect">
            <a:avLst/>
          </a:prstGeom>
          <a:noFill/>
        </p:spPr>
        <p:txBody>
          <a:bodyPr wrap="square" rtlCol="0">
            <a:spAutoFit/>
          </a:bodyPr>
          <a:lstStyle/>
          <a:p>
            <a:pP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就好像一个在园子里收拾整理的园丁我每天都在进行概念设计、思考设计的本质、抑或以写作去传播设计理论，这些都是一个设计师必须做好的工作。</a:t>
            </a:r>
          </a:p>
        </p:txBody>
      </p:sp>
      <p:cxnSp>
        <p:nvCxnSpPr>
          <p:cNvPr id="16" name="直接连接符 15"/>
          <p:cNvCxnSpPr/>
          <p:nvPr/>
        </p:nvCxnSpPr>
        <p:spPr>
          <a:xfrm>
            <a:off x="6622947" y="4985051"/>
            <a:ext cx="4137935"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12"/>
                                        </p:tgtEl>
                                        <p:attrNameLst>
                                          <p:attrName>ppt_x</p:attrName>
                                          <p:attrName>ppt_y</p:attrName>
                                        </p:attrNameLst>
                                      </p:cBhvr>
                                      <p:rCtr x="-2227"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42" presetClass="path" presetSubtype="0" decel="100000" fill="hold" grpId="1" nodeType="withEffect">
                                  <p:stCondLst>
                                    <p:cond delay="0"/>
                                  </p:stCondLst>
                                  <p:childTnLst>
                                    <p:animMotion origin="layout" path="M 5E-6 -0.08125 L 5E-6 -0.00023 " pathEditMode="relative" rAng="0" ptsTypes="AA">
                                      <p:cBhvr>
                                        <p:cTn id="16" dur="1000" fill="hold"/>
                                        <p:tgtEl>
                                          <p:spTgt spid="8"/>
                                        </p:tgtEl>
                                        <p:attrNameLst>
                                          <p:attrName>ppt_x</p:attrName>
                                          <p:attrName>ppt_y</p:attrName>
                                        </p:attrNameLst>
                                      </p:cBhvr>
                                      <p:rCtr x="0" y="4051"/>
                                    </p:animMotion>
                                  </p:childTnLst>
                                </p:cTn>
                              </p:par>
                              <p:par>
                                <p:cTn id="17" presetID="22" presetClass="entr" presetSubtype="8"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42" presetClass="path" presetSubtype="0" decel="100000" fill="hold" nodeType="withEffect">
                                  <p:stCondLst>
                                    <p:cond delay="500"/>
                                  </p:stCondLst>
                                  <p:childTnLst>
                                    <p:animMotion origin="layout" path="M 3.125E-6 -3.33333E-6 L -0.04453 0.00023 " pathEditMode="relative" rAng="0" ptsTypes="AA">
                                      <p:cBhvr>
                                        <p:cTn id="21" dur="1000" spd="-100000" fill="hold"/>
                                        <p:tgtEl>
                                          <p:spTgt spid="11"/>
                                        </p:tgtEl>
                                        <p:attrNameLst>
                                          <p:attrName>ppt_x</p:attrName>
                                          <p:attrName>ppt_y</p:attrName>
                                        </p:attrNameLst>
                                      </p:cBhvr>
                                      <p:rCtr x="-2227" y="0"/>
                                    </p:animMotion>
                                  </p:childTnLst>
                                </p:cTn>
                              </p:par>
                              <p:par>
                                <p:cTn id="22" presetID="10" presetClass="entr" presetSubtype="0" fill="hold" grpId="0" nodeType="withEffect">
                                  <p:stCondLst>
                                    <p:cond delay="7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42" presetClass="path" presetSubtype="0" decel="100000" fill="hold" grpId="1" nodeType="withEffect">
                                  <p:stCondLst>
                                    <p:cond delay="750"/>
                                  </p:stCondLst>
                                  <p:childTnLst>
                                    <p:animMotion origin="layout" path="M 5E-6 -0.08125 L 5E-6 -0.00023 " pathEditMode="relative" rAng="0" ptsTypes="AA">
                                      <p:cBhvr>
                                        <p:cTn id="29" dur="1000" fill="hold"/>
                                        <p:tgtEl>
                                          <p:spTgt spid="9"/>
                                        </p:tgtEl>
                                        <p:attrNameLst>
                                          <p:attrName>ppt_x</p:attrName>
                                          <p:attrName>ppt_y</p:attrName>
                                        </p:attrNameLst>
                                      </p:cBhvr>
                                      <p:rCtr x="0" y="4051"/>
                                    </p:animMotion>
                                  </p:childTnLst>
                                </p:cTn>
                              </p:par>
                              <p:par>
                                <p:cTn id="30" presetID="22" presetClass="entr" presetSubtype="8" fill="hold" nodeType="withEffect">
                                  <p:stCondLst>
                                    <p:cond delay="125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42" presetClass="path" presetSubtype="0" decel="100000" fill="hold" nodeType="withEffect">
                                  <p:stCondLst>
                                    <p:cond delay="1250"/>
                                  </p:stCondLst>
                                  <p:childTnLst>
                                    <p:animMotion origin="layout" path="M 3.125E-6 -3.33333E-6 L -0.04453 0.00023 " pathEditMode="relative" rAng="0" ptsTypes="AA">
                                      <p:cBhvr>
                                        <p:cTn id="34" dur="1000" spd="-100000" fill="hold"/>
                                        <p:tgtEl>
                                          <p:spTgt spid="16"/>
                                        </p:tgtEl>
                                        <p:attrNameLst>
                                          <p:attrName>ppt_x</p:attrName>
                                          <p:attrName>ppt_y</p:attrName>
                                        </p:attrNameLst>
                                      </p:cBhvr>
                                      <p:rCtr x="-2227" y="0"/>
                                    </p:animMotion>
                                  </p:childTnLst>
                                </p:cTn>
                              </p:par>
                              <p:par>
                                <p:cTn id="35" presetID="10" presetClass="entr" presetSubtype="0" fill="hold" grpId="0" nodeType="withEffect">
                                  <p:stCondLst>
                                    <p:cond delay="17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8574" b="6840"/>
          <a:stretch>
            <a:fillRect/>
          </a:stretch>
        </p:blipFill>
        <p:spPr/>
      </p:pic>
      <p:sp>
        <p:nvSpPr>
          <p:cNvPr id="16" name="矩形 1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7" name="椭圆 16"/>
          <p:cNvSpPr/>
          <p:nvPr/>
        </p:nvSpPr>
        <p:spPr>
          <a:xfrm>
            <a:off x="1883999" y="-828721"/>
            <a:ext cx="8424000" cy="8424000"/>
          </a:xfrm>
          <a:prstGeom prst="ellipse">
            <a:avLst/>
          </a:prstGeom>
          <a:solidFill>
            <a:schemeClr val="bg1">
              <a:alpha val="10000"/>
            </a:schemeClr>
          </a:solidFill>
          <a:ln w="3175">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8" name="文本框 17"/>
          <p:cNvSpPr txBox="1"/>
          <p:nvPr/>
        </p:nvSpPr>
        <p:spPr>
          <a:xfrm>
            <a:off x="5807953" y="581230"/>
            <a:ext cx="2492990" cy="286232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18000" dirty="0"/>
              <a:t>在</a:t>
            </a:r>
          </a:p>
        </p:txBody>
      </p:sp>
      <p:sp>
        <p:nvSpPr>
          <p:cNvPr id="19" name="文本框 18"/>
          <p:cNvSpPr txBox="1"/>
          <p:nvPr/>
        </p:nvSpPr>
        <p:spPr>
          <a:xfrm>
            <a:off x="5807953" y="2442393"/>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rPr>
              <a:t>足</a:t>
            </a:r>
          </a:p>
        </p:txBody>
      </p:sp>
      <p:sp>
        <p:nvSpPr>
          <p:cNvPr id="20" name="文本框 19"/>
          <p:cNvSpPr txBox="1"/>
          <p:nvPr/>
        </p:nvSpPr>
        <p:spPr>
          <a:xfrm>
            <a:off x="3923868" y="581230"/>
            <a:ext cx="2492990" cy="2862322"/>
          </a:xfrm>
          <a:prstGeom prst="rect">
            <a:avLst/>
          </a:prstGeom>
          <a:noFill/>
        </p:spPr>
        <p:txBody>
          <a:bodyPr wrap="none" rtlCol="0">
            <a:spAutoFit/>
          </a:bodyPr>
          <a:lstStyle/>
          <a:p>
            <a:pPr algn="ctr"/>
            <a:r>
              <a:rPr lang="zh-CN" altLang="en-US" sz="1800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存</a:t>
            </a:r>
          </a:p>
        </p:txBody>
      </p:sp>
      <p:sp>
        <p:nvSpPr>
          <p:cNvPr id="21" name="文本框 20"/>
          <p:cNvSpPr txBox="1"/>
          <p:nvPr/>
        </p:nvSpPr>
        <p:spPr>
          <a:xfrm>
            <a:off x="3923863" y="2442394"/>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254000">
                    <a:schemeClr val="tx1">
                      <a:alpha val="40000"/>
                    </a:schemeClr>
                  </a:glow>
                  <a:outerShdw blurRad="254000" algn="ctr" rotWithShape="0">
                    <a:schemeClr val="tx1">
                      <a:alpha val="40000"/>
                    </a:schemeClr>
                  </a:outerShdw>
                </a:effectLst>
                <a:latin typeface="微软雅黑" panose="020B0503020204020204" pitchFamily="34" charset="-122"/>
                <a:ea typeface="微软雅黑" panose="020B0503020204020204" pitchFamily="34" charset="-122"/>
              </a:rPr>
              <a:t>不</a:t>
            </a:r>
          </a:p>
        </p:txBody>
      </p:sp>
      <p:grpSp>
        <p:nvGrpSpPr>
          <p:cNvPr id="22" name="组合 21"/>
          <p:cNvGrpSpPr/>
          <p:nvPr/>
        </p:nvGrpSpPr>
        <p:grpSpPr>
          <a:xfrm>
            <a:off x="5372100" y="5821838"/>
            <a:ext cx="1447800" cy="350866"/>
            <a:chOff x="4476750" y="4851525"/>
            <a:chExt cx="1206500" cy="292388"/>
          </a:xfrm>
        </p:grpSpPr>
        <p:sp>
          <p:nvSpPr>
            <p:cNvPr id="23" name="文本框 22"/>
            <p:cNvSpPr txBox="1"/>
            <p:nvPr/>
          </p:nvSpPr>
          <p:spPr>
            <a:xfrm>
              <a:off x="4476750" y="4879414"/>
              <a:ext cx="1206500" cy="252000"/>
            </a:xfrm>
            <a:prstGeom prst="roundRect">
              <a:avLst>
                <a:gd name="adj" fmla="val 50000"/>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24" name="文本框 23"/>
            <p:cNvSpPr txBox="1"/>
            <p:nvPr/>
          </p:nvSpPr>
          <p:spPr>
            <a:xfrm>
              <a:off x="4645064" y="4851525"/>
              <a:ext cx="869897" cy="292388"/>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1680" dirty="0">
                  <a:solidFill>
                    <a:schemeClr val="bg1"/>
                  </a:solidFill>
                  <a:latin typeface="微软雅黑 Light" panose="020B0502040204020203" pitchFamily="34" charset="-122"/>
                  <a:ea typeface="微软雅黑 Light" panose="020B0502040204020203" pitchFamily="34" charset="-122"/>
                </a:rPr>
                <a:t>第叁章节</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360"/>
                                          </p:val>
                                        </p:tav>
                                        <p:tav tm="100000">
                                          <p:val>
                                            <p:fltVal val="0"/>
                                          </p:val>
                                        </p:tav>
                                      </p:tavLst>
                                    </p:anim>
                                    <p:animEffect transition="in" filter="fade">
                                      <p:cBhvr>
                                        <p:cTn id="10" dur="1000"/>
                                        <p:tgtEl>
                                          <p:spTgt spid="17"/>
                                        </p:tgtEl>
                                      </p:cBhvr>
                                    </p:animEffect>
                                  </p:childTnLst>
                                </p:cTn>
                              </p:par>
                              <p:par>
                                <p:cTn id="11" presetID="6" presetClass="emph" presetSubtype="0" decel="25000" fill="hold" grpId="0" nodeType="withEffect">
                                  <p:stCondLst>
                                    <p:cond delay="0"/>
                                  </p:stCondLst>
                                  <p:childTnLst>
                                    <p:animScale>
                                      <p:cBhvr>
                                        <p:cTn id="12" dur="5000" fill="hold"/>
                                        <p:tgtEl>
                                          <p:spTgt spid="16"/>
                                        </p:tgtEl>
                                      </p:cBhvr>
                                      <p:by x="108000" y="108000"/>
                                    </p:animScale>
                                  </p:childTnLst>
                                </p:cTn>
                              </p:par>
                              <p:par>
                                <p:cTn id="13" presetID="6" presetClass="emph" presetSubtype="0" decel="25000" fill="hold" nodeType="withEffect">
                                  <p:stCondLst>
                                    <p:cond delay="0"/>
                                  </p:stCondLst>
                                  <p:childTnLst>
                                    <p:animScale>
                                      <p:cBhvr>
                                        <p:cTn id="14" dur="5000" fill="hold"/>
                                        <p:tgtEl>
                                          <p:spTgt spid="5"/>
                                        </p:tgtEl>
                                      </p:cBhvr>
                                      <p:by x="108000" y="108000"/>
                                    </p:animScale>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42" presetClass="path" presetSubtype="0" decel="100000" fill="hold" grpId="1" nodeType="withEffect">
                                  <p:stCondLst>
                                    <p:cond delay="0"/>
                                  </p:stCondLst>
                                  <p:childTnLst>
                                    <p:animMotion origin="layout" path="M 5E-6 -0.08125 L 5E-6 -0.00023 " pathEditMode="relative" rAng="0" ptsTypes="AA">
                                      <p:cBhvr>
                                        <p:cTn id="19" dur="1000" fill="hold"/>
                                        <p:tgtEl>
                                          <p:spTgt spid="20"/>
                                        </p:tgtEl>
                                        <p:attrNameLst>
                                          <p:attrName>ppt_x</p:attrName>
                                          <p:attrName>ppt_y</p:attrName>
                                        </p:attrNameLst>
                                      </p:cBhvr>
                                      <p:rCtr x="0" y="4051"/>
                                    </p:animMotion>
                                  </p:childTnLst>
                                </p:cTn>
                              </p:par>
                              <p:par>
                                <p:cTn id="20" presetID="10" presetClass="entr" presetSubtype="0" fill="hold" grpId="0" nodeType="withEffect">
                                  <p:stCondLst>
                                    <p:cond delay="2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42" presetClass="path" presetSubtype="0" decel="100000" fill="hold" grpId="1" nodeType="withEffect">
                                  <p:stCondLst>
                                    <p:cond delay="200"/>
                                  </p:stCondLst>
                                  <p:childTnLst>
                                    <p:animMotion origin="layout" path="M 5E-6 -0.08125 L 5E-6 -0.00023 " pathEditMode="relative" rAng="0" ptsTypes="AA">
                                      <p:cBhvr>
                                        <p:cTn id="24" dur="1000" fill="hold"/>
                                        <p:tgtEl>
                                          <p:spTgt spid="18"/>
                                        </p:tgtEl>
                                        <p:attrNameLst>
                                          <p:attrName>ppt_x</p:attrName>
                                          <p:attrName>ppt_y</p:attrName>
                                        </p:attrNameLst>
                                      </p:cBhvr>
                                      <p:rCtr x="0" y="4051"/>
                                    </p:animMotion>
                                  </p:childTnLst>
                                </p:cTn>
                              </p:par>
                              <p:par>
                                <p:cTn id="25" presetID="10" presetClass="entr" presetSubtype="0" fill="hold" grpId="0" nodeType="withEffect">
                                  <p:stCondLst>
                                    <p:cond delay="4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42" presetClass="path" presetSubtype="0" decel="100000" fill="hold" grpId="1" nodeType="withEffect">
                                  <p:stCondLst>
                                    <p:cond delay="400"/>
                                  </p:stCondLst>
                                  <p:childTnLst>
                                    <p:animMotion origin="layout" path="M 5E-6 -0.08125 L 5E-6 -0.00023 " pathEditMode="relative" rAng="0" ptsTypes="AA">
                                      <p:cBhvr>
                                        <p:cTn id="29" dur="1000" fill="hold"/>
                                        <p:tgtEl>
                                          <p:spTgt spid="21"/>
                                        </p:tgtEl>
                                        <p:attrNameLst>
                                          <p:attrName>ppt_x</p:attrName>
                                          <p:attrName>ppt_y</p:attrName>
                                        </p:attrNameLst>
                                      </p:cBhvr>
                                      <p:rCtr x="0" y="4051"/>
                                    </p:animMotion>
                                  </p:childTnLst>
                                </p:cTn>
                              </p:par>
                              <p:par>
                                <p:cTn id="30" presetID="10" presetClass="entr" presetSubtype="0" fill="hold" grpId="0" nodeType="withEffect">
                                  <p:stCondLst>
                                    <p:cond delay="6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decel="100000" fill="hold" grpId="1" nodeType="withEffect">
                                  <p:stCondLst>
                                    <p:cond delay="600"/>
                                  </p:stCondLst>
                                  <p:childTnLst>
                                    <p:animMotion origin="layout" path="M 5E-6 -0.08125 L 5E-6 -0.00023 " pathEditMode="relative" rAng="0" ptsTypes="AA">
                                      <p:cBhvr>
                                        <p:cTn id="34" dur="1000" fill="hold"/>
                                        <p:tgtEl>
                                          <p:spTgt spid="19"/>
                                        </p:tgtEl>
                                        <p:attrNameLst>
                                          <p:attrName>ppt_x</p:attrName>
                                          <p:attrName>ppt_y</p:attrName>
                                        </p:attrNameLst>
                                      </p:cBhvr>
                                      <p:rCtr x="0" y="4051"/>
                                    </p:animMotion>
                                  </p:childTnLst>
                                </p:cTn>
                              </p:par>
                              <p:par>
                                <p:cTn id="35" presetID="10" presetClass="entr" presetSubtype="0" fill="hold" nodeType="withEffect">
                                  <p:stCondLst>
                                    <p:cond delay="75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42" presetClass="path" presetSubtype="0" decel="100000" fill="hold" nodeType="withEffect">
                                  <p:stCondLst>
                                    <p:cond delay="750"/>
                                  </p:stCondLst>
                                  <p:childTnLst>
                                    <p:animMotion origin="layout" path="M 3.125E-6 -3.33333E-6 L -0.04453 0.00023 " pathEditMode="relative" rAng="0" ptsTypes="AA">
                                      <p:cBhvr>
                                        <p:cTn id="39" dur="1000" spd="-100000" fill="hold"/>
                                        <p:tgtEl>
                                          <p:spTgt spid="22"/>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19" grpId="0"/>
      <p:bldP spid="19" grpId="1"/>
      <p:bldP spid="20" grpId="0"/>
      <p:bldP spid="20" grpId="1"/>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235945" y="628273"/>
            <a:ext cx="1748943" cy="773830"/>
            <a:chOff x="4363290" y="523560"/>
            <a:chExt cx="1457453" cy="644858"/>
          </a:xfrm>
        </p:grpSpPr>
        <p:grpSp>
          <p:nvGrpSpPr>
            <p:cNvPr id="2" name="组合 1"/>
            <p:cNvGrpSpPr/>
            <p:nvPr/>
          </p:nvGrpSpPr>
          <p:grpSpPr>
            <a:xfrm>
              <a:off x="4363290" y="523560"/>
              <a:ext cx="1442197" cy="507831"/>
              <a:chOff x="4564042" y="512130"/>
              <a:chExt cx="1442197" cy="507831"/>
            </a:xfrm>
          </p:grpSpPr>
          <p:sp>
            <p:nvSpPr>
              <p:cNvPr id="3" name="文本框 2"/>
              <p:cNvSpPr txBox="1"/>
              <p:nvPr/>
            </p:nvSpPr>
            <p:spPr>
              <a:xfrm>
                <a:off x="5493011"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足</a:t>
                </a:r>
              </a:p>
            </p:txBody>
          </p:sp>
          <p:sp>
            <p:nvSpPr>
              <p:cNvPr id="4" name="文本框 3"/>
              <p:cNvSpPr txBox="1"/>
              <p:nvPr/>
            </p:nvSpPr>
            <p:spPr>
              <a:xfrm>
                <a:off x="518335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不</a:t>
                </a:r>
              </a:p>
            </p:txBody>
          </p:sp>
          <p:sp>
            <p:nvSpPr>
              <p:cNvPr id="5" name="文本框 4"/>
              <p:cNvSpPr txBox="1"/>
              <p:nvPr/>
            </p:nvSpPr>
            <p:spPr>
              <a:xfrm>
                <a:off x="4873697"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在</a:t>
                </a:r>
              </a:p>
            </p:txBody>
          </p:sp>
          <p:sp>
            <p:nvSpPr>
              <p:cNvPr id="6" name="文本框 5"/>
              <p:cNvSpPr txBox="1"/>
              <p:nvPr/>
            </p:nvSpPr>
            <p:spPr>
              <a:xfrm>
                <a:off x="4564042"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存</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SHORTCOMINGS</a:t>
              </a:r>
              <a:endParaRPr lang="zh-CN" altLang="en-US" sz="960" dirty="0"/>
            </a:p>
          </p:txBody>
        </p:sp>
      </p:grpSp>
      <p:grpSp>
        <p:nvGrpSpPr>
          <p:cNvPr id="9" name="组合 8"/>
          <p:cNvGrpSpPr/>
          <p:nvPr/>
        </p:nvGrpSpPr>
        <p:grpSpPr>
          <a:xfrm>
            <a:off x="998219" y="1954332"/>
            <a:ext cx="2419350" cy="3979744"/>
            <a:chOff x="831849" y="1628610"/>
            <a:chExt cx="2016125" cy="3316453"/>
          </a:xfrm>
        </p:grpSpPr>
        <p:sp>
          <p:nvSpPr>
            <p:cNvPr id="17" name="矩形 16"/>
            <p:cNvSpPr/>
            <p:nvPr/>
          </p:nvSpPr>
          <p:spPr>
            <a:xfrm>
              <a:off x="831849" y="1628610"/>
              <a:ext cx="2016125" cy="3316453"/>
            </a:xfrm>
            <a:prstGeom prst="rect">
              <a:avLst/>
            </a:prstGeom>
            <a:noFill/>
            <a:ln w="12700">
              <a:gradFill flip="none" rotWithShape="1">
                <a:gsLst>
                  <a:gs pos="0">
                    <a:schemeClr val="bg1">
                      <a:lumMod val="50000"/>
                    </a:schemeClr>
                  </a:gs>
                  <a:gs pos="100000">
                    <a:schemeClr val="tx1">
                      <a:lumMod val="85000"/>
                      <a:lumOff val="15000"/>
                    </a:schemeClr>
                  </a:gs>
                  <a:gs pos="50000">
                    <a:schemeClr val="tx1">
                      <a:lumMod val="50000"/>
                      <a:lumOff val="5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2" name="Shape 2526"/>
            <p:cNvSpPr/>
            <p:nvPr/>
          </p:nvSpPr>
          <p:spPr>
            <a:xfrm>
              <a:off x="1645626" y="2059661"/>
              <a:ext cx="381588" cy="38158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45708" tIns="45708" rIns="45708" bIns="45708" anchor="ctr"/>
            <a:lstStyle/>
            <a:p>
              <a:pPr defTabSz="548640"/>
              <a:endParaRPr sz="3600" dirty="0">
                <a:solidFill>
                  <a:srgbClr val="FFFFFF"/>
                </a:solidFill>
                <a:effectLst>
                  <a:outerShdw blurRad="38100" dist="12700" dir="5400000" rotWithShape="0">
                    <a:srgbClr val="000000">
                      <a:alpha val="50000"/>
                    </a:srgbClr>
                  </a:outerShdw>
                </a:effectLst>
                <a:latin typeface="Gill Sans"/>
                <a:ea typeface="Gill Sans"/>
                <a:cs typeface="Gill Sans"/>
              </a:endParaRPr>
            </a:p>
          </p:txBody>
        </p:sp>
        <p:sp>
          <p:nvSpPr>
            <p:cNvPr id="24" name="文本框 23"/>
            <p:cNvSpPr txBox="1"/>
            <p:nvPr/>
          </p:nvSpPr>
          <p:spPr>
            <a:xfrm>
              <a:off x="1315463" y="2722933"/>
              <a:ext cx="1048898" cy="507832"/>
            </a:xfrm>
            <a:prstGeom prst="rect">
              <a:avLst/>
            </a:prstGeom>
            <a:noFill/>
          </p:spPr>
          <p:txBody>
            <a:bodyPr wrap="none" rtlCol="0">
              <a:spAutoFit/>
            </a:bodyPr>
            <a:lstStyle/>
            <a:p>
              <a:pPr algn="ctr"/>
              <a:r>
                <a:rPr lang="zh-CN" altLang="en-US" sz="1680" dirty="0">
                  <a:solidFill>
                    <a:schemeClr val="bg1"/>
                  </a:solidFill>
                  <a:latin typeface="微软雅黑 Light" panose="020B0502040204020203" pitchFamily="34" charset="-122"/>
                  <a:ea typeface="微软雅黑 Light" panose="020B0502040204020203" pitchFamily="34" charset="-122"/>
                </a:rPr>
                <a:t>添加一段</a:t>
              </a:r>
              <a:endParaRPr lang="en-US" altLang="zh-CN" sz="168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680" dirty="0">
                  <a:solidFill>
                    <a:schemeClr val="bg1"/>
                  </a:solidFill>
                  <a:latin typeface="微软雅黑 Light" panose="020B0502040204020203" pitchFamily="34" charset="-122"/>
                  <a:ea typeface="微软雅黑 Light" panose="020B0502040204020203" pitchFamily="34" charset="-122"/>
                </a:rPr>
                <a:t>描述性文字</a:t>
              </a:r>
            </a:p>
          </p:txBody>
        </p:sp>
        <p:sp>
          <p:nvSpPr>
            <p:cNvPr id="27" name="矩形 26"/>
            <p:cNvSpPr/>
            <p:nvPr/>
          </p:nvSpPr>
          <p:spPr>
            <a:xfrm>
              <a:off x="1001747" y="3535572"/>
              <a:ext cx="1676327" cy="1092179"/>
            </a:xfrm>
            <a:prstGeom prst="rect">
              <a:avLst/>
            </a:prstGeom>
            <a:noFill/>
          </p:spPr>
          <p:txBody>
            <a:bodyPr wrap="square" rtlCol="0">
              <a:spAutoFit/>
            </a:bodyPr>
            <a:lstStyle/>
            <a:p>
              <a:pPr algn="ct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就好像一个在园子里收拾整理的园丁我每天都在进行概念设计思考设计的本质、抑或以写作去传播设计理论，这些都是一个设计师必须做好的工作。</a:t>
              </a:r>
            </a:p>
          </p:txBody>
        </p:sp>
        <p:cxnSp>
          <p:nvCxnSpPr>
            <p:cNvPr id="33" name="直接连接符 32"/>
            <p:cNvCxnSpPr/>
            <p:nvPr/>
          </p:nvCxnSpPr>
          <p:spPr>
            <a:xfrm>
              <a:off x="1135380" y="3391019"/>
              <a:ext cx="140208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3590290" y="1954332"/>
            <a:ext cx="2419349" cy="3979744"/>
            <a:chOff x="2991908" y="1628610"/>
            <a:chExt cx="2016124" cy="3316453"/>
          </a:xfrm>
        </p:grpSpPr>
        <p:sp>
          <p:nvSpPr>
            <p:cNvPr id="18" name="矩形 17"/>
            <p:cNvSpPr/>
            <p:nvPr/>
          </p:nvSpPr>
          <p:spPr>
            <a:xfrm>
              <a:off x="2991908" y="1628610"/>
              <a:ext cx="2016124" cy="3316453"/>
            </a:xfrm>
            <a:prstGeom prst="rect">
              <a:avLst/>
            </a:prstGeom>
            <a:noFill/>
            <a:ln w="12700">
              <a:gradFill flip="none" rotWithShape="1">
                <a:gsLst>
                  <a:gs pos="0">
                    <a:schemeClr val="bg1">
                      <a:lumMod val="50000"/>
                    </a:schemeClr>
                  </a:gs>
                  <a:gs pos="100000">
                    <a:schemeClr val="tx1">
                      <a:lumMod val="85000"/>
                      <a:lumOff val="15000"/>
                    </a:schemeClr>
                  </a:gs>
                  <a:gs pos="50000">
                    <a:schemeClr val="tx1">
                      <a:lumMod val="50000"/>
                      <a:lumOff val="5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3" name="Shape 2588"/>
            <p:cNvSpPr/>
            <p:nvPr/>
          </p:nvSpPr>
          <p:spPr>
            <a:xfrm>
              <a:off x="3810496" y="2128160"/>
              <a:ext cx="338026" cy="30730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45708" tIns="45708" rIns="45708" bIns="45708" anchor="ctr"/>
            <a:lstStyle/>
            <a:p>
              <a:pPr defTabSz="548640"/>
              <a:endParaRPr sz="3600" dirty="0">
                <a:solidFill>
                  <a:srgbClr val="FFFFFF"/>
                </a:solidFill>
                <a:effectLst>
                  <a:outerShdw blurRad="38100" dist="12700" dir="5400000" rotWithShape="0">
                    <a:srgbClr val="000000">
                      <a:alpha val="50000"/>
                    </a:srgbClr>
                  </a:outerShdw>
                </a:effectLst>
                <a:latin typeface="Gill Sans"/>
                <a:ea typeface="Gill Sans"/>
                <a:cs typeface="Gill Sans"/>
              </a:endParaRPr>
            </a:p>
          </p:txBody>
        </p:sp>
        <p:sp>
          <p:nvSpPr>
            <p:cNvPr id="25" name="文本框 24"/>
            <p:cNvSpPr txBox="1"/>
            <p:nvPr/>
          </p:nvSpPr>
          <p:spPr>
            <a:xfrm>
              <a:off x="3475521" y="2722933"/>
              <a:ext cx="1048898" cy="507832"/>
            </a:xfrm>
            <a:prstGeom prst="rect">
              <a:avLst/>
            </a:prstGeom>
            <a:noFill/>
          </p:spPr>
          <p:txBody>
            <a:bodyPr wrap="none" rtlCol="0">
              <a:spAutoFit/>
            </a:bodyPr>
            <a:lstStyle/>
            <a:p>
              <a:pPr algn="ctr"/>
              <a:r>
                <a:rPr lang="zh-CN" altLang="en-US" sz="1680" dirty="0">
                  <a:solidFill>
                    <a:schemeClr val="bg1"/>
                  </a:solidFill>
                  <a:latin typeface="微软雅黑 Light" panose="020B0502040204020203" pitchFamily="34" charset="-122"/>
                  <a:ea typeface="微软雅黑 Light" panose="020B0502040204020203" pitchFamily="34" charset="-122"/>
                </a:rPr>
                <a:t>添加一段</a:t>
              </a:r>
              <a:endParaRPr lang="en-US" altLang="zh-CN" sz="168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680" dirty="0">
                  <a:solidFill>
                    <a:schemeClr val="bg1"/>
                  </a:solidFill>
                  <a:latin typeface="微软雅黑 Light" panose="020B0502040204020203" pitchFamily="34" charset="-122"/>
                  <a:ea typeface="微软雅黑 Light" panose="020B0502040204020203" pitchFamily="34" charset="-122"/>
                </a:rPr>
                <a:t>描述性文字</a:t>
              </a:r>
            </a:p>
          </p:txBody>
        </p:sp>
        <p:sp>
          <p:nvSpPr>
            <p:cNvPr id="28" name="矩形 27"/>
            <p:cNvSpPr/>
            <p:nvPr/>
          </p:nvSpPr>
          <p:spPr>
            <a:xfrm>
              <a:off x="3153604" y="3535572"/>
              <a:ext cx="1676327" cy="1092179"/>
            </a:xfrm>
            <a:prstGeom prst="rect">
              <a:avLst/>
            </a:prstGeom>
            <a:noFill/>
          </p:spPr>
          <p:txBody>
            <a:bodyPr wrap="square" rtlCol="0">
              <a:spAutoFit/>
            </a:bodyPr>
            <a:lstStyle/>
            <a:p>
              <a:pPr algn="ct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就好像一个在园子里收拾整理的园丁我每天都在进行概念设计思考设计的本质、抑或以写作去传播设计理论，这些都是一个设计师必须做好的工作。</a:t>
              </a:r>
            </a:p>
          </p:txBody>
        </p:sp>
        <p:cxnSp>
          <p:nvCxnSpPr>
            <p:cNvPr id="37" name="直接连接符 36"/>
            <p:cNvCxnSpPr/>
            <p:nvPr/>
          </p:nvCxnSpPr>
          <p:spPr>
            <a:xfrm>
              <a:off x="3278469" y="3391019"/>
              <a:ext cx="140208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182359" y="1954332"/>
            <a:ext cx="2419349" cy="3979744"/>
            <a:chOff x="5151966" y="1628610"/>
            <a:chExt cx="2016124" cy="3316453"/>
          </a:xfrm>
        </p:grpSpPr>
        <p:sp>
          <p:nvSpPr>
            <p:cNvPr id="19" name="矩形 18"/>
            <p:cNvSpPr/>
            <p:nvPr/>
          </p:nvSpPr>
          <p:spPr>
            <a:xfrm>
              <a:off x="5151966" y="1628610"/>
              <a:ext cx="2016124" cy="3316453"/>
            </a:xfrm>
            <a:prstGeom prst="rect">
              <a:avLst/>
            </a:prstGeom>
            <a:gradFill>
              <a:gsLst>
                <a:gs pos="0">
                  <a:srgbClr val="FF0000"/>
                </a:gs>
                <a:gs pos="85000">
                  <a:srgbClr val="C00000"/>
                </a:gs>
              </a:gsLst>
              <a:lin ang="5400000" scaled="1"/>
            </a:gradFill>
            <a:ln>
              <a:noFill/>
            </a:ln>
            <a:effectLst>
              <a:outerShdw blurRad="317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p>
          </p:txBody>
        </p:sp>
        <p:sp>
          <p:nvSpPr>
            <p:cNvPr id="21" name="Shape 2587"/>
            <p:cNvSpPr/>
            <p:nvPr/>
          </p:nvSpPr>
          <p:spPr>
            <a:xfrm>
              <a:off x="5971841" y="2082514"/>
              <a:ext cx="358735" cy="35873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45708" tIns="45708" rIns="45708" bIns="45708" anchor="ctr"/>
            <a:lstStyle/>
            <a:p>
              <a:pPr defTabSz="548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a:p>
          </p:txBody>
        </p:sp>
        <p:sp>
          <p:nvSpPr>
            <p:cNvPr id="26" name="文本框 25"/>
            <p:cNvSpPr txBox="1"/>
            <p:nvPr/>
          </p:nvSpPr>
          <p:spPr>
            <a:xfrm>
              <a:off x="5635580" y="2722933"/>
              <a:ext cx="1048898" cy="507832"/>
            </a:xfrm>
            <a:prstGeom prst="rect">
              <a:avLst/>
            </a:prstGeom>
            <a:noFill/>
          </p:spPr>
          <p:txBody>
            <a:bodyPr wrap="none" rtlCol="0">
              <a:spAutoFit/>
            </a:bodyPr>
            <a:lstStyle/>
            <a:p>
              <a:pPr algn="ctr"/>
              <a:r>
                <a:rPr lang="zh-CN" altLang="en-US" sz="1680" dirty="0">
                  <a:solidFill>
                    <a:schemeClr val="bg1"/>
                  </a:solidFill>
                  <a:latin typeface="微软雅黑 Light" panose="020B0502040204020203" pitchFamily="34" charset="-122"/>
                  <a:ea typeface="微软雅黑 Light" panose="020B0502040204020203" pitchFamily="34" charset="-122"/>
                </a:rPr>
                <a:t>添加一段</a:t>
              </a:r>
              <a:endParaRPr lang="en-US" altLang="zh-CN" sz="168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680" dirty="0">
                  <a:solidFill>
                    <a:schemeClr val="bg1"/>
                  </a:solidFill>
                  <a:latin typeface="微软雅黑 Light" panose="020B0502040204020203" pitchFamily="34" charset="-122"/>
                  <a:ea typeface="微软雅黑 Light" panose="020B0502040204020203" pitchFamily="34" charset="-122"/>
                </a:rPr>
                <a:t>描述性文字</a:t>
              </a:r>
            </a:p>
          </p:txBody>
        </p:sp>
        <p:sp>
          <p:nvSpPr>
            <p:cNvPr id="29" name="矩形 28"/>
            <p:cNvSpPr/>
            <p:nvPr/>
          </p:nvSpPr>
          <p:spPr>
            <a:xfrm>
              <a:off x="5321864" y="3535572"/>
              <a:ext cx="1676327" cy="1092179"/>
            </a:xfrm>
            <a:prstGeom prst="rect">
              <a:avLst/>
            </a:prstGeom>
            <a:noFill/>
          </p:spPr>
          <p:txBody>
            <a:bodyPr wrap="square" rtlCol="0">
              <a:spAutoFit/>
            </a:bodyPr>
            <a:lstStyle/>
            <a:p>
              <a:pPr algn="ct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就好像一个在园子里收拾整理的园丁我每天都在进行概念设计思考设计的本质、抑或以写作去传播设计理论，这些都是一个设计师必须做好的工作。</a:t>
              </a:r>
            </a:p>
          </p:txBody>
        </p:sp>
        <p:cxnSp>
          <p:nvCxnSpPr>
            <p:cNvPr id="38" name="直接连接符 37"/>
            <p:cNvCxnSpPr/>
            <p:nvPr/>
          </p:nvCxnSpPr>
          <p:spPr>
            <a:xfrm>
              <a:off x="5450169" y="3391030"/>
              <a:ext cx="140208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8774430" y="1954334"/>
            <a:ext cx="2419349" cy="3979744"/>
            <a:chOff x="7312025" y="1628611"/>
            <a:chExt cx="2016124" cy="3316453"/>
          </a:xfrm>
        </p:grpSpPr>
        <p:sp>
          <p:nvSpPr>
            <p:cNvPr id="20" name="矩形 19"/>
            <p:cNvSpPr/>
            <p:nvPr/>
          </p:nvSpPr>
          <p:spPr>
            <a:xfrm>
              <a:off x="7312025" y="1628611"/>
              <a:ext cx="2016124" cy="3316453"/>
            </a:xfrm>
            <a:prstGeom prst="rect">
              <a:avLst/>
            </a:prstGeom>
            <a:noFill/>
            <a:ln w="12700">
              <a:gradFill flip="none" rotWithShape="1">
                <a:gsLst>
                  <a:gs pos="0">
                    <a:schemeClr val="bg1">
                      <a:lumMod val="50000"/>
                    </a:schemeClr>
                  </a:gs>
                  <a:gs pos="100000">
                    <a:schemeClr val="tx1">
                      <a:lumMod val="85000"/>
                      <a:lumOff val="15000"/>
                    </a:schemeClr>
                  </a:gs>
                  <a:gs pos="50000">
                    <a:schemeClr val="tx1">
                      <a:lumMod val="50000"/>
                      <a:lumOff val="5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30" name="矩形 29"/>
            <p:cNvSpPr/>
            <p:nvPr/>
          </p:nvSpPr>
          <p:spPr>
            <a:xfrm>
              <a:off x="7481923" y="3535572"/>
              <a:ext cx="1676327" cy="1092179"/>
            </a:xfrm>
            <a:prstGeom prst="rect">
              <a:avLst/>
            </a:prstGeom>
            <a:noFill/>
          </p:spPr>
          <p:txBody>
            <a:bodyPr wrap="square" rtlCol="0">
              <a:spAutoFit/>
            </a:bodyPr>
            <a:lstStyle/>
            <a:p>
              <a:pPr algn="ct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就好像一个在园子里收拾整理的园丁我每天都在进行概念设计思考设计的本质、抑或以写作去传播设计理论，这些都是一个设计师必须做好的工作。</a:t>
              </a:r>
            </a:p>
          </p:txBody>
        </p:sp>
        <p:sp>
          <p:nvSpPr>
            <p:cNvPr id="31" name="文本框 30"/>
            <p:cNvSpPr txBox="1"/>
            <p:nvPr/>
          </p:nvSpPr>
          <p:spPr>
            <a:xfrm>
              <a:off x="7795637" y="2722933"/>
              <a:ext cx="1048898" cy="507832"/>
            </a:xfrm>
            <a:prstGeom prst="rect">
              <a:avLst/>
            </a:prstGeom>
            <a:noFill/>
          </p:spPr>
          <p:txBody>
            <a:bodyPr wrap="none" rtlCol="0">
              <a:spAutoFit/>
            </a:bodyPr>
            <a:lstStyle/>
            <a:p>
              <a:pPr algn="ctr"/>
              <a:r>
                <a:rPr lang="zh-CN" altLang="en-US" sz="1680" dirty="0">
                  <a:solidFill>
                    <a:schemeClr val="bg1"/>
                  </a:solidFill>
                  <a:latin typeface="微软雅黑 Light" panose="020B0502040204020203" pitchFamily="34" charset="-122"/>
                  <a:ea typeface="微软雅黑 Light" panose="020B0502040204020203" pitchFamily="34" charset="-122"/>
                </a:rPr>
                <a:t>添加一段</a:t>
              </a:r>
              <a:endParaRPr lang="en-US" altLang="zh-CN" sz="168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680" dirty="0">
                  <a:solidFill>
                    <a:schemeClr val="bg1"/>
                  </a:solidFill>
                  <a:latin typeface="微软雅黑 Light" panose="020B0502040204020203" pitchFamily="34" charset="-122"/>
                  <a:ea typeface="微软雅黑 Light" panose="020B0502040204020203" pitchFamily="34" charset="-122"/>
                </a:rPr>
                <a:t>描述性文字</a:t>
              </a:r>
            </a:p>
          </p:txBody>
        </p:sp>
        <p:cxnSp>
          <p:nvCxnSpPr>
            <p:cNvPr id="39" name="直接连接符 38"/>
            <p:cNvCxnSpPr/>
            <p:nvPr/>
          </p:nvCxnSpPr>
          <p:spPr>
            <a:xfrm>
              <a:off x="7599677" y="3391149"/>
              <a:ext cx="140208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0" name="Freeform 170"/>
            <p:cNvSpPr>
              <a:spLocks noEditPoints="1"/>
            </p:cNvSpPr>
            <p:nvPr/>
          </p:nvSpPr>
          <p:spPr bwMode="auto">
            <a:xfrm>
              <a:off x="8141247" y="2082514"/>
              <a:ext cx="357678" cy="358735"/>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w="12700">
              <a:miter lim="400000"/>
            </a:ln>
            <a:effectLst/>
          </p:spPr>
          <p:txBody>
            <a:bodyPr lIns="45708" tIns="45708" rIns="45708" bIns="45708" anchor="ctr"/>
            <a:lstStyle/>
            <a:p>
              <a:pPr defTabSz="548640"/>
              <a:endParaRPr lang="en-US" sz="3600" dirty="0">
                <a:latin typeface="Gill Sans"/>
                <a:ea typeface="Gill Sans"/>
                <a:cs typeface="Gill Sans"/>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8"/>
                                            </p:tgtEl>
                                            <p:attrNameLst>
                                              <p:attrName>ppt_x</p:attrName>
                                              <p:attrName>ppt_y</p:attrName>
                                            </p:attrNameLst>
                                          </p:cBhvr>
                                          <p:rCtr x="-2227" y="0"/>
                                        </p:animMotion>
                                      </p:childTnLst>
                                    </p:cTn>
                                  </p:par>
                                  <p:par>
                                    <p:cTn id="10" presetID="55"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0.7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par>
                                    <p:cTn id="15" presetID="42" presetClass="path" presetSubtype="0" fill="hold" nodeType="withEffect" p14:presetBounceEnd="66000">
                                      <p:stCondLst>
                                        <p:cond delay="250"/>
                                      </p:stCondLst>
                                      <p:childTnLst>
                                        <p:animMotion origin="layout" path="M 5E-6 -0.08125 L 5E-6 -0.00023 " pathEditMode="relative" rAng="0" ptsTypes="AA" p14:bounceEnd="66000">
                                          <p:cBhvr>
                                            <p:cTn id="16" dur="750" fill="hold"/>
                                            <p:tgtEl>
                                              <p:spTgt spid="9"/>
                                            </p:tgtEl>
                                            <p:attrNameLst>
                                              <p:attrName>ppt_x</p:attrName>
                                              <p:attrName>ppt_y</p:attrName>
                                            </p:attrNameLst>
                                          </p:cBhvr>
                                          <p:rCtr x="0" y="4051"/>
                                        </p:animMotion>
                                      </p:childTnLst>
                                    </p:cTn>
                                  </p:par>
                                  <p:par>
                                    <p:cTn id="17" presetID="55"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ppt_w*0.7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animEffect transition="in" filter="fade">
                                          <p:cBhvr>
                                            <p:cTn id="21" dur="500"/>
                                            <p:tgtEl>
                                              <p:spTgt spid="10"/>
                                            </p:tgtEl>
                                          </p:cBhvr>
                                        </p:animEffect>
                                      </p:childTnLst>
                                    </p:cTn>
                                  </p:par>
                                  <p:par>
                                    <p:cTn id="22" presetID="42" presetClass="path" presetSubtype="0" fill="hold" nodeType="withEffect" p14:presetBounceEnd="66000">
                                      <p:stCondLst>
                                        <p:cond delay="500"/>
                                      </p:stCondLst>
                                      <p:childTnLst>
                                        <p:animMotion origin="layout" path="M 5E-6 -0.08125 L 5E-6 -0.00023 " pathEditMode="relative" rAng="0" ptsTypes="AA" p14:bounceEnd="66000">
                                          <p:cBhvr>
                                            <p:cTn id="23" dur="750" fill="hold"/>
                                            <p:tgtEl>
                                              <p:spTgt spid="10"/>
                                            </p:tgtEl>
                                            <p:attrNameLst>
                                              <p:attrName>ppt_x</p:attrName>
                                              <p:attrName>ppt_y</p:attrName>
                                            </p:attrNameLst>
                                          </p:cBhvr>
                                          <p:rCtr x="0" y="4051"/>
                                        </p:animMotion>
                                      </p:childTnLst>
                                    </p:cTn>
                                  </p:par>
                                  <p:par>
                                    <p:cTn id="24" presetID="55" presetClass="entr" presetSubtype="0" fill="hold" nodeType="withEffect">
                                      <p:stCondLst>
                                        <p:cond delay="75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ppt_w*0.70"/>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animEffect transition="in" filter="fade">
                                          <p:cBhvr>
                                            <p:cTn id="28" dur="500"/>
                                            <p:tgtEl>
                                              <p:spTgt spid="12"/>
                                            </p:tgtEl>
                                          </p:cBhvr>
                                        </p:animEffect>
                                      </p:childTnLst>
                                    </p:cTn>
                                  </p:par>
                                  <p:par>
                                    <p:cTn id="29" presetID="42" presetClass="path" presetSubtype="0" fill="hold" nodeType="withEffect" p14:presetBounceEnd="66000">
                                      <p:stCondLst>
                                        <p:cond delay="750"/>
                                      </p:stCondLst>
                                      <p:childTnLst>
                                        <p:animMotion origin="layout" path="M 5E-6 -0.08125 L 5E-6 -0.00023 " pathEditMode="relative" rAng="0" ptsTypes="AA" p14:bounceEnd="66000">
                                          <p:cBhvr>
                                            <p:cTn id="30" dur="750" fill="hold"/>
                                            <p:tgtEl>
                                              <p:spTgt spid="12"/>
                                            </p:tgtEl>
                                            <p:attrNameLst>
                                              <p:attrName>ppt_x</p:attrName>
                                              <p:attrName>ppt_y</p:attrName>
                                            </p:attrNameLst>
                                          </p:cBhvr>
                                          <p:rCtr x="0" y="4051"/>
                                        </p:animMotion>
                                      </p:childTnLst>
                                    </p:cTn>
                                  </p:par>
                                  <p:par>
                                    <p:cTn id="31" presetID="55" presetClass="entr" presetSubtype="0" fill="hold" nodeType="withEffect">
                                      <p:stCondLst>
                                        <p:cond delay="10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strVal val="#ppt_w*0.7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animEffect transition="in" filter="fade">
                                          <p:cBhvr>
                                            <p:cTn id="35" dur="500"/>
                                            <p:tgtEl>
                                              <p:spTgt spid="11"/>
                                            </p:tgtEl>
                                          </p:cBhvr>
                                        </p:animEffect>
                                      </p:childTnLst>
                                    </p:cTn>
                                  </p:par>
                                  <p:par>
                                    <p:cTn id="36" presetID="42" presetClass="path" presetSubtype="0" fill="hold" nodeType="withEffect" p14:presetBounceEnd="66000">
                                      <p:stCondLst>
                                        <p:cond delay="1000"/>
                                      </p:stCondLst>
                                      <p:childTnLst>
                                        <p:animMotion origin="layout" path="M 5E-6 -0.08125 L 5E-6 -0.00023 " pathEditMode="relative" rAng="0" ptsTypes="AA" p14:bounceEnd="66000">
                                          <p:cBhvr>
                                            <p:cTn id="37" dur="750" fill="hold"/>
                                            <p:tgtEl>
                                              <p:spTgt spid="11"/>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8"/>
                                            </p:tgtEl>
                                            <p:attrNameLst>
                                              <p:attrName>ppt_x</p:attrName>
                                              <p:attrName>ppt_y</p:attrName>
                                            </p:attrNameLst>
                                          </p:cBhvr>
                                          <p:rCtr x="-2227" y="0"/>
                                        </p:animMotion>
                                      </p:childTnLst>
                                    </p:cTn>
                                  </p:par>
                                  <p:par>
                                    <p:cTn id="10" presetID="55"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0.7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par>
                                    <p:cTn id="15" presetID="42" presetClass="path" presetSubtype="0" fill="hold" nodeType="withEffect">
                                      <p:stCondLst>
                                        <p:cond delay="250"/>
                                      </p:stCondLst>
                                      <p:childTnLst>
                                        <p:animMotion origin="layout" path="M 5E-6 -0.08125 L 5E-6 -0.00023 " pathEditMode="relative" rAng="0" ptsTypes="AA">
                                          <p:cBhvr>
                                            <p:cTn id="16" dur="750" fill="hold"/>
                                            <p:tgtEl>
                                              <p:spTgt spid="9"/>
                                            </p:tgtEl>
                                            <p:attrNameLst>
                                              <p:attrName>ppt_x</p:attrName>
                                              <p:attrName>ppt_y</p:attrName>
                                            </p:attrNameLst>
                                          </p:cBhvr>
                                          <p:rCtr x="0" y="4051"/>
                                        </p:animMotion>
                                      </p:childTnLst>
                                    </p:cTn>
                                  </p:par>
                                  <p:par>
                                    <p:cTn id="17" presetID="55"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ppt_w*0.7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animEffect transition="in" filter="fade">
                                          <p:cBhvr>
                                            <p:cTn id="21" dur="500"/>
                                            <p:tgtEl>
                                              <p:spTgt spid="10"/>
                                            </p:tgtEl>
                                          </p:cBhvr>
                                        </p:animEffect>
                                      </p:childTnLst>
                                    </p:cTn>
                                  </p:par>
                                  <p:par>
                                    <p:cTn id="22" presetID="42" presetClass="path" presetSubtype="0" fill="hold" nodeType="withEffect">
                                      <p:stCondLst>
                                        <p:cond delay="500"/>
                                      </p:stCondLst>
                                      <p:childTnLst>
                                        <p:animMotion origin="layout" path="M 5E-6 -0.08125 L 5E-6 -0.00023 " pathEditMode="relative" rAng="0" ptsTypes="AA">
                                          <p:cBhvr>
                                            <p:cTn id="23" dur="750" fill="hold"/>
                                            <p:tgtEl>
                                              <p:spTgt spid="10"/>
                                            </p:tgtEl>
                                            <p:attrNameLst>
                                              <p:attrName>ppt_x</p:attrName>
                                              <p:attrName>ppt_y</p:attrName>
                                            </p:attrNameLst>
                                          </p:cBhvr>
                                          <p:rCtr x="0" y="4051"/>
                                        </p:animMotion>
                                      </p:childTnLst>
                                    </p:cTn>
                                  </p:par>
                                  <p:par>
                                    <p:cTn id="24" presetID="55" presetClass="entr" presetSubtype="0" fill="hold" nodeType="withEffect">
                                      <p:stCondLst>
                                        <p:cond delay="75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ppt_w*0.70"/>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animEffect transition="in" filter="fade">
                                          <p:cBhvr>
                                            <p:cTn id="28" dur="500"/>
                                            <p:tgtEl>
                                              <p:spTgt spid="12"/>
                                            </p:tgtEl>
                                          </p:cBhvr>
                                        </p:animEffect>
                                      </p:childTnLst>
                                    </p:cTn>
                                  </p:par>
                                  <p:par>
                                    <p:cTn id="29" presetID="42" presetClass="path" presetSubtype="0" fill="hold" nodeType="withEffect">
                                      <p:stCondLst>
                                        <p:cond delay="750"/>
                                      </p:stCondLst>
                                      <p:childTnLst>
                                        <p:animMotion origin="layout" path="M 5E-6 -0.08125 L 5E-6 -0.00023 " pathEditMode="relative" rAng="0" ptsTypes="AA">
                                          <p:cBhvr>
                                            <p:cTn id="30" dur="750" fill="hold"/>
                                            <p:tgtEl>
                                              <p:spTgt spid="12"/>
                                            </p:tgtEl>
                                            <p:attrNameLst>
                                              <p:attrName>ppt_x</p:attrName>
                                              <p:attrName>ppt_y</p:attrName>
                                            </p:attrNameLst>
                                          </p:cBhvr>
                                          <p:rCtr x="0" y="4051"/>
                                        </p:animMotion>
                                      </p:childTnLst>
                                    </p:cTn>
                                  </p:par>
                                  <p:par>
                                    <p:cTn id="31" presetID="55" presetClass="entr" presetSubtype="0" fill="hold" nodeType="withEffect">
                                      <p:stCondLst>
                                        <p:cond delay="10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strVal val="#ppt_w*0.7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animEffect transition="in" filter="fade">
                                          <p:cBhvr>
                                            <p:cTn id="35" dur="500"/>
                                            <p:tgtEl>
                                              <p:spTgt spid="11"/>
                                            </p:tgtEl>
                                          </p:cBhvr>
                                        </p:animEffect>
                                      </p:childTnLst>
                                    </p:cTn>
                                  </p:par>
                                  <p:par>
                                    <p:cTn id="36" presetID="42" presetClass="path" presetSubtype="0" fill="hold" nodeType="withEffect">
                                      <p:stCondLst>
                                        <p:cond delay="1000"/>
                                      </p:stCondLst>
                                      <p:childTnLst>
                                        <p:animMotion origin="layout" path="M 5E-6 -0.08125 L 5E-6 -0.00023 " pathEditMode="relative" rAng="0" ptsTypes="AA">
                                          <p:cBhvr>
                                            <p:cTn id="37" dur="750" fill="hold"/>
                                            <p:tgtEl>
                                              <p:spTgt spid="11"/>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235945" y="628273"/>
            <a:ext cx="1748943" cy="773830"/>
            <a:chOff x="4363290" y="523560"/>
            <a:chExt cx="1457453" cy="644858"/>
          </a:xfrm>
        </p:grpSpPr>
        <p:grpSp>
          <p:nvGrpSpPr>
            <p:cNvPr id="2" name="组合 1"/>
            <p:cNvGrpSpPr/>
            <p:nvPr/>
          </p:nvGrpSpPr>
          <p:grpSpPr>
            <a:xfrm>
              <a:off x="4363290" y="523560"/>
              <a:ext cx="1442197" cy="507831"/>
              <a:chOff x="4564042" y="512130"/>
              <a:chExt cx="1442197" cy="507831"/>
            </a:xfrm>
          </p:grpSpPr>
          <p:sp>
            <p:nvSpPr>
              <p:cNvPr id="3" name="文本框 2"/>
              <p:cNvSpPr txBox="1"/>
              <p:nvPr/>
            </p:nvSpPr>
            <p:spPr>
              <a:xfrm>
                <a:off x="5493011"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足</a:t>
                </a:r>
              </a:p>
            </p:txBody>
          </p:sp>
          <p:sp>
            <p:nvSpPr>
              <p:cNvPr id="4" name="文本框 3"/>
              <p:cNvSpPr txBox="1"/>
              <p:nvPr/>
            </p:nvSpPr>
            <p:spPr>
              <a:xfrm>
                <a:off x="518335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不</a:t>
                </a:r>
              </a:p>
            </p:txBody>
          </p:sp>
          <p:sp>
            <p:nvSpPr>
              <p:cNvPr id="5" name="文本框 4"/>
              <p:cNvSpPr txBox="1"/>
              <p:nvPr/>
            </p:nvSpPr>
            <p:spPr>
              <a:xfrm>
                <a:off x="4873697"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在</a:t>
                </a:r>
              </a:p>
            </p:txBody>
          </p:sp>
          <p:sp>
            <p:nvSpPr>
              <p:cNvPr id="6" name="文本框 5"/>
              <p:cNvSpPr txBox="1"/>
              <p:nvPr/>
            </p:nvSpPr>
            <p:spPr>
              <a:xfrm>
                <a:off x="4564042"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存</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SHORTCOMINGS</a:t>
              </a:r>
              <a:endParaRPr lang="zh-CN" altLang="en-US" sz="960" dirty="0"/>
            </a:p>
          </p:txBody>
        </p:sp>
      </p:grpSp>
      <p:grpSp>
        <p:nvGrpSpPr>
          <p:cNvPr id="20" name="组合 19"/>
          <p:cNvGrpSpPr/>
          <p:nvPr/>
        </p:nvGrpSpPr>
        <p:grpSpPr>
          <a:xfrm>
            <a:off x="1130531" y="2063173"/>
            <a:ext cx="2751876" cy="2751876"/>
            <a:chOff x="942109" y="1719311"/>
            <a:chExt cx="2293230" cy="2293230"/>
          </a:xfrm>
        </p:grpSpPr>
        <p:sp>
          <p:nvSpPr>
            <p:cNvPr id="8" name="椭圆 7"/>
            <p:cNvSpPr/>
            <p:nvPr/>
          </p:nvSpPr>
          <p:spPr>
            <a:xfrm>
              <a:off x="942109" y="1719311"/>
              <a:ext cx="2293230" cy="2293230"/>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1" name="Shape 2587"/>
            <p:cNvSpPr/>
            <p:nvPr/>
          </p:nvSpPr>
          <p:spPr>
            <a:xfrm>
              <a:off x="1909356" y="2346590"/>
              <a:ext cx="358735" cy="35873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45708" tIns="45708" rIns="45708" bIns="45708" anchor="ctr"/>
            <a:lstStyle/>
            <a:p>
              <a:pPr defTabSz="548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a:p>
          </p:txBody>
        </p:sp>
        <p:sp>
          <p:nvSpPr>
            <p:cNvPr id="14" name="文本框 13"/>
            <p:cNvSpPr txBox="1"/>
            <p:nvPr/>
          </p:nvSpPr>
          <p:spPr>
            <a:xfrm>
              <a:off x="1564274" y="2984795"/>
              <a:ext cx="1048898" cy="507832"/>
            </a:xfrm>
            <a:prstGeom prst="rect">
              <a:avLst/>
            </a:prstGeom>
            <a:noFill/>
          </p:spPr>
          <p:txBody>
            <a:bodyPr wrap="none" rtlCol="0">
              <a:spAutoFit/>
            </a:bodyPr>
            <a:lstStyle/>
            <a:p>
              <a:pPr algn="ctr"/>
              <a:r>
                <a:rPr lang="zh-CN" altLang="en-US" sz="1680" dirty="0">
                  <a:solidFill>
                    <a:schemeClr val="bg1"/>
                  </a:solidFill>
                  <a:latin typeface="微软雅黑 Light" panose="020B0502040204020203" pitchFamily="34" charset="-122"/>
                  <a:ea typeface="微软雅黑 Light" panose="020B0502040204020203" pitchFamily="34" charset="-122"/>
                </a:rPr>
                <a:t>添加一段</a:t>
              </a:r>
              <a:endParaRPr lang="en-US" altLang="zh-CN" sz="168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680" dirty="0">
                  <a:solidFill>
                    <a:schemeClr val="bg1"/>
                  </a:solidFill>
                  <a:latin typeface="微软雅黑 Light" panose="020B0502040204020203" pitchFamily="34" charset="-122"/>
                  <a:ea typeface="微软雅黑 Light" panose="020B0502040204020203" pitchFamily="34" charset="-122"/>
                </a:rPr>
                <a:t>描述性文字</a:t>
              </a:r>
            </a:p>
          </p:txBody>
        </p:sp>
      </p:grpSp>
      <p:grpSp>
        <p:nvGrpSpPr>
          <p:cNvPr id="21" name="组合 20"/>
          <p:cNvGrpSpPr/>
          <p:nvPr/>
        </p:nvGrpSpPr>
        <p:grpSpPr>
          <a:xfrm>
            <a:off x="4720061" y="2063173"/>
            <a:ext cx="2751876" cy="2751876"/>
            <a:chOff x="3933384" y="1719311"/>
            <a:chExt cx="2293230" cy="2293230"/>
          </a:xfrm>
        </p:grpSpPr>
        <p:sp>
          <p:nvSpPr>
            <p:cNvPr id="9" name="椭圆 8"/>
            <p:cNvSpPr/>
            <p:nvPr/>
          </p:nvSpPr>
          <p:spPr>
            <a:xfrm>
              <a:off x="3933384" y="1719311"/>
              <a:ext cx="2293230" cy="2293230"/>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2" name="Shape 2526"/>
            <p:cNvSpPr/>
            <p:nvPr/>
          </p:nvSpPr>
          <p:spPr>
            <a:xfrm>
              <a:off x="4889205" y="2332302"/>
              <a:ext cx="381588" cy="38158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45708" tIns="45708" rIns="45708" bIns="45708" anchor="ctr"/>
            <a:lstStyle/>
            <a:p>
              <a:pPr defTabSz="548640"/>
              <a:endParaRPr sz="3600">
                <a:solidFill>
                  <a:srgbClr val="FFFFFF"/>
                </a:solidFill>
                <a:effectLst>
                  <a:outerShdw blurRad="38100" dist="12700" dir="5400000" rotWithShape="0">
                    <a:srgbClr val="000000">
                      <a:alpha val="50000"/>
                    </a:srgbClr>
                  </a:outerShdw>
                </a:effectLst>
                <a:latin typeface="Gill Sans"/>
                <a:ea typeface="Gill Sans"/>
                <a:cs typeface="Gill Sans"/>
              </a:endParaRPr>
            </a:p>
          </p:txBody>
        </p:sp>
        <p:sp>
          <p:nvSpPr>
            <p:cNvPr id="15" name="文本框 14"/>
            <p:cNvSpPr txBox="1"/>
            <p:nvPr/>
          </p:nvSpPr>
          <p:spPr>
            <a:xfrm>
              <a:off x="4555550" y="2984795"/>
              <a:ext cx="1048898" cy="507832"/>
            </a:xfrm>
            <a:prstGeom prst="rect">
              <a:avLst/>
            </a:prstGeom>
            <a:noFill/>
          </p:spPr>
          <p:txBody>
            <a:bodyPr wrap="none" rtlCol="0">
              <a:spAutoFit/>
            </a:bodyPr>
            <a:lstStyle/>
            <a:p>
              <a:pPr algn="ctr"/>
              <a:r>
                <a:rPr lang="zh-CN" altLang="en-US" sz="1680" dirty="0">
                  <a:solidFill>
                    <a:schemeClr val="bg1"/>
                  </a:solidFill>
                  <a:latin typeface="微软雅黑 Light" panose="020B0502040204020203" pitchFamily="34" charset="-122"/>
                  <a:ea typeface="微软雅黑 Light" panose="020B0502040204020203" pitchFamily="34" charset="-122"/>
                </a:rPr>
                <a:t>添加一段</a:t>
              </a:r>
              <a:endParaRPr lang="en-US" altLang="zh-CN" sz="168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680" dirty="0">
                  <a:solidFill>
                    <a:schemeClr val="bg1"/>
                  </a:solidFill>
                  <a:latin typeface="微软雅黑 Light" panose="020B0502040204020203" pitchFamily="34" charset="-122"/>
                  <a:ea typeface="微软雅黑 Light" panose="020B0502040204020203" pitchFamily="34" charset="-122"/>
                </a:rPr>
                <a:t>描述性文字</a:t>
              </a:r>
            </a:p>
          </p:txBody>
        </p:sp>
      </p:grpSp>
      <p:grpSp>
        <p:nvGrpSpPr>
          <p:cNvPr id="22" name="组合 21"/>
          <p:cNvGrpSpPr/>
          <p:nvPr/>
        </p:nvGrpSpPr>
        <p:grpSpPr>
          <a:xfrm>
            <a:off x="8391094" y="2063173"/>
            <a:ext cx="2751876" cy="2751876"/>
            <a:chOff x="6992578" y="1719311"/>
            <a:chExt cx="2293230" cy="2293230"/>
          </a:xfrm>
        </p:grpSpPr>
        <p:sp>
          <p:nvSpPr>
            <p:cNvPr id="10" name="椭圆 9"/>
            <p:cNvSpPr/>
            <p:nvPr/>
          </p:nvSpPr>
          <p:spPr>
            <a:xfrm>
              <a:off x="6992578" y="1719311"/>
              <a:ext cx="2293230" cy="2293230"/>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3" name="Shape 2588"/>
            <p:cNvSpPr/>
            <p:nvPr/>
          </p:nvSpPr>
          <p:spPr>
            <a:xfrm>
              <a:off x="7970180" y="2369442"/>
              <a:ext cx="338026" cy="30730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45708" tIns="45708" rIns="45708" bIns="45708" anchor="ctr"/>
            <a:lstStyle/>
            <a:p>
              <a:pPr defTabSz="548640"/>
              <a:endParaRPr sz="3600">
                <a:solidFill>
                  <a:srgbClr val="FFFFFF"/>
                </a:solidFill>
                <a:effectLst>
                  <a:outerShdw blurRad="38100" dist="12700" dir="5400000" rotWithShape="0">
                    <a:srgbClr val="000000">
                      <a:alpha val="50000"/>
                    </a:srgbClr>
                  </a:outerShdw>
                </a:effectLst>
                <a:latin typeface="Gill Sans"/>
                <a:ea typeface="Gill Sans"/>
                <a:cs typeface="Gill Sans"/>
              </a:endParaRPr>
            </a:p>
          </p:txBody>
        </p:sp>
        <p:sp>
          <p:nvSpPr>
            <p:cNvPr id="16" name="文本框 15"/>
            <p:cNvSpPr txBox="1"/>
            <p:nvPr/>
          </p:nvSpPr>
          <p:spPr>
            <a:xfrm>
              <a:off x="7614744" y="2984795"/>
              <a:ext cx="1048898" cy="507832"/>
            </a:xfrm>
            <a:prstGeom prst="rect">
              <a:avLst/>
            </a:prstGeom>
            <a:noFill/>
          </p:spPr>
          <p:txBody>
            <a:bodyPr wrap="none" rtlCol="0">
              <a:spAutoFit/>
            </a:bodyPr>
            <a:lstStyle/>
            <a:p>
              <a:pPr algn="ctr"/>
              <a:r>
                <a:rPr lang="zh-CN" altLang="en-US" sz="1680" dirty="0">
                  <a:solidFill>
                    <a:schemeClr val="bg1"/>
                  </a:solidFill>
                  <a:latin typeface="微软雅黑 Light" panose="020B0502040204020203" pitchFamily="34" charset="-122"/>
                  <a:ea typeface="微软雅黑 Light" panose="020B0502040204020203" pitchFamily="34" charset="-122"/>
                </a:rPr>
                <a:t>添加一段</a:t>
              </a:r>
              <a:endParaRPr lang="en-US" altLang="zh-CN" sz="168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680" dirty="0">
                  <a:solidFill>
                    <a:schemeClr val="bg1"/>
                  </a:solidFill>
                  <a:latin typeface="微软雅黑 Light" panose="020B0502040204020203" pitchFamily="34" charset="-122"/>
                  <a:ea typeface="微软雅黑 Light" panose="020B0502040204020203" pitchFamily="34" charset="-122"/>
                </a:rPr>
                <a:t>描述性文字</a:t>
              </a:r>
            </a:p>
          </p:txBody>
        </p:sp>
      </p:grpSp>
      <p:sp>
        <p:nvSpPr>
          <p:cNvPr id="17" name="矩形 16"/>
          <p:cNvSpPr/>
          <p:nvPr/>
        </p:nvSpPr>
        <p:spPr>
          <a:xfrm>
            <a:off x="1617027" y="5457654"/>
            <a:ext cx="8972596" cy="579646"/>
          </a:xfrm>
          <a:prstGeom prst="rect">
            <a:avLst/>
          </a:prstGeom>
          <a:noFill/>
        </p:spPr>
        <p:txBody>
          <a:bodyPr wrap="square" rtlCol="0">
            <a:spAutoFit/>
          </a:bodyPr>
          <a:lstStyle/>
          <a:p>
            <a:pPr algn="ct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就好像一个在园子里收拾整理的园丁我每天都在进行概念设计、思考设计的本质、抑或以写作去传播设计理论，这些都是一个设计师必须做好的工作。</a:t>
            </a:r>
          </a:p>
        </p:txBody>
      </p:sp>
      <p:cxnSp>
        <p:nvCxnSpPr>
          <p:cNvPr id="18" name="直接连接符 17"/>
          <p:cNvCxnSpPr/>
          <p:nvPr/>
        </p:nvCxnSpPr>
        <p:spPr>
          <a:xfrm>
            <a:off x="1785899" y="5442623"/>
            <a:ext cx="864000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19"/>
                                            </p:tgtEl>
                                            <p:attrNameLst>
                                              <p:attrName>ppt_x</p:attrName>
                                              <p:attrName>ppt_y</p:attrName>
                                            </p:attrNameLst>
                                          </p:cBhvr>
                                          <p:rCtr x="-2227" y="0"/>
                                        </p:animMotion>
                                      </p:childTnLst>
                                    </p:cTn>
                                  </p:par>
                                  <p:par>
                                    <p:cTn id="10" presetID="55" presetClass="entr" presetSubtype="0"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strVal val="#ppt_w*0.7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animEffect transition="in" filter="fade">
                                          <p:cBhvr>
                                            <p:cTn id="14" dur="500"/>
                                            <p:tgtEl>
                                              <p:spTgt spid="20"/>
                                            </p:tgtEl>
                                          </p:cBhvr>
                                        </p:animEffect>
                                      </p:childTnLst>
                                    </p:cTn>
                                  </p:par>
                                  <p:par>
                                    <p:cTn id="15" presetID="42" presetClass="path" presetSubtype="0" fill="hold" nodeType="withEffect" p14:presetBounceEnd="66000">
                                      <p:stCondLst>
                                        <p:cond delay="250"/>
                                      </p:stCondLst>
                                      <p:childTnLst>
                                        <p:animMotion origin="layout" path="M 5E-6 -0.08125 L 5E-6 -0.00023 " pathEditMode="relative" rAng="0" ptsTypes="AA" p14:bounceEnd="66000">
                                          <p:cBhvr>
                                            <p:cTn id="16" dur="750" fill="hold"/>
                                            <p:tgtEl>
                                              <p:spTgt spid="20"/>
                                            </p:tgtEl>
                                            <p:attrNameLst>
                                              <p:attrName>ppt_x</p:attrName>
                                              <p:attrName>ppt_y</p:attrName>
                                            </p:attrNameLst>
                                          </p:cBhvr>
                                          <p:rCtr x="0" y="4051"/>
                                        </p:animMotion>
                                      </p:childTnLst>
                                    </p:cTn>
                                  </p:par>
                                  <p:par>
                                    <p:cTn id="17" presetID="55" presetClass="entr" presetSubtype="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0.70"/>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42" presetClass="path" presetSubtype="0" fill="hold" nodeType="withEffect" p14:presetBounceEnd="66000">
                                      <p:stCondLst>
                                        <p:cond delay="500"/>
                                      </p:stCondLst>
                                      <p:childTnLst>
                                        <p:animMotion origin="layout" path="M 5E-6 -0.08125 L 5E-6 -0.00023 " pathEditMode="relative" rAng="0" ptsTypes="AA" p14:bounceEnd="66000">
                                          <p:cBhvr>
                                            <p:cTn id="23" dur="750" fill="hold"/>
                                            <p:tgtEl>
                                              <p:spTgt spid="21"/>
                                            </p:tgtEl>
                                            <p:attrNameLst>
                                              <p:attrName>ppt_x</p:attrName>
                                              <p:attrName>ppt_y</p:attrName>
                                            </p:attrNameLst>
                                          </p:cBhvr>
                                          <p:rCtr x="0" y="4051"/>
                                        </p:animMotion>
                                      </p:childTnLst>
                                    </p:cTn>
                                  </p:par>
                                  <p:par>
                                    <p:cTn id="24" presetID="55" presetClass="entr" presetSubtype="0" fill="hold" nodeType="withEffect">
                                      <p:stCondLst>
                                        <p:cond delay="75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ppt_w*0.70"/>
                                              </p:val>
                                            </p:tav>
                                            <p:tav tm="100000">
                                              <p:val>
                                                <p:strVal val="#ppt_w"/>
                                              </p:val>
                                            </p:tav>
                                          </p:tavLst>
                                        </p:anim>
                                        <p:anim calcmode="lin" valueType="num">
                                          <p:cBhvr>
                                            <p:cTn id="27" dur="500" fill="hold"/>
                                            <p:tgtEl>
                                              <p:spTgt spid="22"/>
                                            </p:tgtEl>
                                            <p:attrNameLst>
                                              <p:attrName>ppt_h</p:attrName>
                                            </p:attrNameLst>
                                          </p:cBhvr>
                                          <p:tavLst>
                                            <p:tav tm="0">
                                              <p:val>
                                                <p:strVal val="#ppt_h"/>
                                              </p:val>
                                            </p:tav>
                                            <p:tav tm="100000">
                                              <p:val>
                                                <p:strVal val="#ppt_h"/>
                                              </p:val>
                                            </p:tav>
                                          </p:tavLst>
                                        </p:anim>
                                        <p:animEffect transition="in" filter="fade">
                                          <p:cBhvr>
                                            <p:cTn id="28" dur="500"/>
                                            <p:tgtEl>
                                              <p:spTgt spid="22"/>
                                            </p:tgtEl>
                                          </p:cBhvr>
                                        </p:animEffect>
                                      </p:childTnLst>
                                    </p:cTn>
                                  </p:par>
                                  <p:par>
                                    <p:cTn id="29" presetID="42" presetClass="path" presetSubtype="0" fill="hold" nodeType="withEffect" p14:presetBounceEnd="66000">
                                      <p:stCondLst>
                                        <p:cond delay="750"/>
                                      </p:stCondLst>
                                      <p:childTnLst>
                                        <p:animMotion origin="layout" path="M 5E-6 -0.08125 L 5E-6 -0.00023 " pathEditMode="relative" rAng="0" ptsTypes="AA" p14:bounceEnd="66000">
                                          <p:cBhvr>
                                            <p:cTn id="30" dur="750" fill="hold"/>
                                            <p:tgtEl>
                                              <p:spTgt spid="22"/>
                                            </p:tgtEl>
                                            <p:attrNameLst>
                                              <p:attrName>ppt_x</p:attrName>
                                              <p:attrName>ppt_y</p:attrName>
                                            </p:attrNameLst>
                                          </p:cBhvr>
                                          <p:rCtr x="0" y="4051"/>
                                        </p:animMotion>
                                      </p:childTnLst>
                                    </p:cTn>
                                  </p:par>
                                  <p:par>
                                    <p:cTn id="31" presetID="16" presetClass="entr" presetSubtype="37"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1000"/>
                                            <p:tgtEl>
                                              <p:spTgt spid="18"/>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19"/>
                                            </p:tgtEl>
                                            <p:attrNameLst>
                                              <p:attrName>ppt_x</p:attrName>
                                              <p:attrName>ppt_y</p:attrName>
                                            </p:attrNameLst>
                                          </p:cBhvr>
                                          <p:rCtr x="-2227" y="0"/>
                                        </p:animMotion>
                                      </p:childTnLst>
                                    </p:cTn>
                                  </p:par>
                                  <p:par>
                                    <p:cTn id="10" presetID="55" presetClass="entr" presetSubtype="0"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strVal val="#ppt_w*0.7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animEffect transition="in" filter="fade">
                                          <p:cBhvr>
                                            <p:cTn id="14" dur="500"/>
                                            <p:tgtEl>
                                              <p:spTgt spid="20"/>
                                            </p:tgtEl>
                                          </p:cBhvr>
                                        </p:animEffect>
                                      </p:childTnLst>
                                    </p:cTn>
                                  </p:par>
                                  <p:par>
                                    <p:cTn id="15" presetID="42" presetClass="path" presetSubtype="0" fill="hold" nodeType="withEffect">
                                      <p:stCondLst>
                                        <p:cond delay="250"/>
                                      </p:stCondLst>
                                      <p:childTnLst>
                                        <p:animMotion origin="layout" path="M 5E-6 -0.08125 L 5E-6 -0.00023 " pathEditMode="relative" rAng="0" ptsTypes="AA">
                                          <p:cBhvr>
                                            <p:cTn id="16" dur="750" fill="hold"/>
                                            <p:tgtEl>
                                              <p:spTgt spid="20"/>
                                            </p:tgtEl>
                                            <p:attrNameLst>
                                              <p:attrName>ppt_x</p:attrName>
                                              <p:attrName>ppt_y</p:attrName>
                                            </p:attrNameLst>
                                          </p:cBhvr>
                                          <p:rCtr x="0" y="4051"/>
                                        </p:animMotion>
                                      </p:childTnLst>
                                    </p:cTn>
                                  </p:par>
                                  <p:par>
                                    <p:cTn id="17" presetID="55" presetClass="entr" presetSubtype="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0.70"/>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42" presetClass="path" presetSubtype="0" fill="hold" nodeType="withEffect">
                                      <p:stCondLst>
                                        <p:cond delay="500"/>
                                      </p:stCondLst>
                                      <p:childTnLst>
                                        <p:animMotion origin="layout" path="M 5E-6 -0.08125 L 5E-6 -0.00023 " pathEditMode="relative" rAng="0" ptsTypes="AA">
                                          <p:cBhvr>
                                            <p:cTn id="23" dur="750" fill="hold"/>
                                            <p:tgtEl>
                                              <p:spTgt spid="21"/>
                                            </p:tgtEl>
                                            <p:attrNameLst>
                                              <p:attrName>ppt_x</p:attrName>
                                              <p:attrName>ppt_y</p:attrName>
                                            </p:attrNameLst>
                                          </p:cBhvr>
                                          <p:rCtr x="0" y="4051"/>
                                        </p:animMotion>
                                      </p:childTnLst>
                                    </p:cTn>
                                  </p:par>
                                  <p:par>
                                    <p:cTn id="24" presetID="55" presetClass="entr" presetSubtype="0" fill="hold" nodeType="withEffect">
                                      <p:stCondLst>
                                        <p:cond delay="75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ppt_w*0.70"/>
                                              </p:val>
                                            </p:tav>
                                            <p:tav tm="100000">
                                              <p:val>
                                                <p:strVal val="#ppt_w"/>
                                              </p:val>
                                            </p:tav>
                                          </p:tavLst>
                                        </p:anim>
                                        <p:anim calcmode="lin" valueType="num">
                                          <p:cBhvr>
                                            <p:cTn id="27" dur="500" fill="hold"/>
                                            <p:tgtEl>
                                              <p:spTgt spid="22"/>
                                            </p:tgtEl>
                                            <p:attrNameLst>
                                              <p:attrName>ppt_h</p:attrName>
                                            </p:attrNameLst>
                                          </p:cBhvr>
                                          <p:tavLst>
                                            <p:tav tm="0">
                                              <p:val>
                                                <p:strVal val="#ppt_h"/>
                                              </p:val>
                                            </p:tav>
                                            <p:tav tm="100000">
                                              <p:val>
                                                <p:strVal val="#ppt_h"/>
                                              </p:val>
                                            </p:tav>
                                          </p:tavLst>
                                        </p:anim>
                                        <p:animEffect transition="in" filter="fade">
                                          <p:cBhvr>
                                            <p:cTn id="28" dur="500"/>
                                            <p:tgtEl>
                                              <p:spTgt spid="22"/>
                                            </p:tgtEl>
                                          </p:cBhvr>
                                        </p:animEffect>
                                      </p:childTnLst>
                                    </p:cTn>
                                  </p:par>
                                  <p:par>
                                    <p:cTn id="29" presetID="42" presetClass="path" presetSubtype="0" fill="hold" nodeType="withEffect">
                                      <p:stCondLst>
                                        <p:cond delay="750"/>
                                      </p:stCondLst>
                                      <p:childTnLst>
                                        <p:animMotion origin="layout" path="M 5E-6 -0.08125 L 5E-6 -0.00023 " pathEditMode="relative" rAng="0" ptsTypes="AA">
                                          <p:cBhvr>
                                            <p:cTn id="30" dur="750" fill="hold"/>
                                            <p:tgtEl>
                                              <p:spTgt spid="22"/>
                                            </p:tgtEl>
                                            <p:attrNameLst>
                                              <p:attrName>ppt_x</p:attrName>
                                              <p:attrName>ppt_y</p:attrName>
                                            </p:attrNameLst>
                                          </p:cBhvr>
                                          <p:rCtr x="0" y="4051"/>
                                        </p:animMotion>
                                      </p:childTnLst>
                                    </p:cTn>
                                  </p:par>
                                  <p:par>
                                    <p:cTn id="31" presetID="16" presetClass="entr" presetSubtype="37"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1000"/>
                                            <p:tgtEl>
                                              <p:spTgt spid="18"/>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a:stretch>
            <a:fillRect/>
          </a:stretch>
        </p:blipFill>
        <p:spPr>
          <a:xfrm>
            <a:off x="847329" y="0"/>
            <a:ext cx="10532176" cy="6858000"/>
          </a:xfrm>
          <a:prstGeom prst="rect">
            <a:avLst/>
          </a:prstGeom>
        </p:spPr>
      </p:pic>
      <p:sp>
        <p:nvSpPr>
          <p:cNvPr id="9" name="矩形 8"/>
          <p:cNvSpPr/>
          <p:nvPr/>
        </p:nvSpPr>
        <p:spPr>
          <a:xfrm>
            <a:off x="-3969" y="0"/>
            <a:ext cx="12195968" cy="6858000"/>
          </a:xfrm>
          <a:prstGeom prst="rect">
            <a:avLst/>
          </a:prstGeom>
          <a:gradFill flip="none" rotWithShape="1">
            <a:gsLst>
              <a:gs pos="0">
                <a:srgbClr val="C00000">
                  <a:alpha val="95000"/>
                </a:srgbClr>
              </a:gs>
              <a:gs pos="48000">
                <a:srgbClr val="FF0000">
                  <a:lumMod val="89000"/>
                  <a:alpha val="90000"/>
                </a:srgbClr>
              </a:gs>
              <a:gs pos="100000">
                <a:srgbClr val="FF0000">
                  <a:lumMod val="75000"/>
                  <a:lumOff val="25000"/>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8" name="Полилиния 30"/>
          <p:cNvSpPr/>
          <p:nvPr/>
        </p:nvSpPr>
        <p:spPr>
          <a:xfrm>
            <a:off x="-3968" y="0"/>
            <a:ext cx="12192001" cy="6858000"/>
          </a:xfrm>
          <a:custGeom>
            <a:avLst/>
            <a:gdLst>
              <a:gd name="connsiteX0" fmla="*/ 6085883 w 12192001"/>
              <a:gd name="connsiteY0" fmla="*/ 1352318 h 6858000"/>
              <a:gd name="connsiteX1" fmla="*/ 8162568 w 12192001"/>
              <a:gd name="connsiteY1" fmla="*/ 3429000 h 6858000"/>
              <a:gd name="connsiteX2" fmla="*/ 6085883 w 12192001"/>
              <a:gd name="connsiteY2" fmla="*/ 5505682 h 6858000"/>
              <a:gd name="connsiteX3" fmla="*/ 4009198 w 12192001"/>
              <a:gd name="connsiteY3" fmla="*/ 3429000 h 6858000"/>
              <a:gd name="connsiteX4" fmla="*/ 6085883 w 12192001"/>
              <a:gd name="connsiteY4" fmla="*/ 1352318 h 6858000"/>
              <a:gd name="connsiteX5" fmla="*/ 0 w 12192001"/>
              <a:gd name="connsiteY5" fmla="*/ 0 h 6858000"/>
              <a:gd name="connsiteX6" fmla="*/ 4061793 w 12192001"/>
              <a:gd name="connsiteY6" fmla="*/ 0 h 6858000"/>
              <a:gd name="connsiteX7" fmla="*/ 4021038 w 12192001"/>
              <a:gd name="connsiteY7" fmla="*/ 23433 h 6858000"/>
              <a:gd name="connsiteX8" fmla="*/ 2103819 w 12192001"/>
              <a:gd name="connsiteY8" fmla="*/ 3429000 h 6858000"/>
              <a:gd name="connsiteX9" fmla="*/ 4021038 w 12192001"/>
              <a:gd name="connsiteY9" fmla="*/ 6834567 h 6858000"/>
              <a:gd name="connsiteX10" fmla="*/ 4061793 w 12192001"/>
              <a:gd name="connsiteY10" fmla="*/ 6858000 h 6858000"/>
              <a:gd name="connsiteX11" fmla="*/ 0 w 12192001"/>
              <a:gd name="connsiteY11" fmla="*/ 6858000 h 6858000"/>
              <a:gd name="connsiteX12" fmla="*/ 8109975 w 12192001"/>
              <a:gd name="connsiteY12" fmla="*/ 0 h 6858000"/>
              <a:gd name="connsiteX13" fmla="*/ 12192001 w 12192001"/>
              <a:gd name="connsiteY13" fmla="*/ 0 h 6858000"/>
              <a:gd name="connsiteX14" fmla="*/ 12192001 w 12192001"/>
              <a:gd name="connsiteY14" fmla="*/ 6858000 h 6858000"/>
              <a:gd name="connsiteX15" fmla="*/ 8109975 w 12192001"/>
              <a:gd name="connsiteY15" fmla="*/ 6858000 h 6858000"/>
              <a:gd name="connsiteX16" fmla="*/ 8150729 w 12192001"/>
              <a:gd name="connsiteY16" fmla="*/ 6834567 h 6858000"/>
              <a:gd name="connsiteX17" fmla="*/ 10067948 w 12192001"/>
              <a:gd name="connsiteY17" fmla="*/ 3429000 h 6858000"/>
              <a:gd name="connsiteX18" fmla="*/ 8150729 w 12192001"/>
              <a:gd name="connsiteY18" fmla="*/ 234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0">
                <a:moveTo>
                  <a:pt x="6085883" y="1352318"/>
                </a:moveTo>
                <a:cubicBezTo>
                  <a:pt x="7232805" y="1352318"/>
                  <a:pt x="8162568" y="2282081"/>
                  <a:pt x="8162568" y="3429000"/>
                </a:cubicBezTo>
                <a:cubicBezTo>
                  <a:pt x="8162568" y="4575919"/>
                  <a:pt x="7232805" y="5505682"/>
                  <a:pt x="6085883" y="5505682"/>
                </a:cubicBezTo>
                <a:cubicBezTo>
                  <a:pt x="4938962" y="5505682"/>
                  <a:pt x="4009198" y="4575919"/>
                  <a:pt x="4009198" y="3429000"/>
                </a:cubicBezTo>
                <a:cubicBezTo>
                  <a:pt x="4009198" y="2282081"/>
                  <a:pt x="4938962" y="1352318"/>
                  <a:pt x="6085883" y="1352318"/>
                </a:cubicBezTo>
                <a:close/>
                <a:moveTo>
                  <a:pt x="0" y="0"/>
                </a:moveTo>
                <a:lnTo>
                  <a:pt x="4061793" y="0"/>
                </a:lnTo>
                <a:lnTo>
                  <a:pt x="4021038" y="23433"/>
                </a:lnTo>
                <a:cubicBezTo>
                  <a:pt x="2871620" y="721836"/>
                  <a:pt x="2103819" y="1985753"/>
                  <a:pt x="2103819" y="3429000"/>
                </a:cubicBezTo>
                <a:cubicBezTo>
                  <a:pt x="2103819" y="4872247"/>
                  <a:pt x="2871620" y="6136164"/>
                  <a:pt x="4021038" y="6834567"/>
                </a:cubicBezTo>
                <a:lnTo>
                  <a:pt x="4061793" y="6858000"/>
                </a:lnTo>
                <a:lnTo>
                  <a:pt x="0" y="6858000"/>
                </a:lnTo>
                <a:close/>
                <a:moveTo>
                  <a:pt x="8109975" y="0"/>
                </a:moveTo>
                <a:lnTo>
                  <a:pt x="12192001" y="0"/>
                </a:lnTo>
                <a:lnTo>
                  <a:pt x="12192001" y="6858000"/>
                </a:lnTo>
                <a:lnTo>
                  <a:pt x="8109975" y="6858000"/>
                </a:lnTo>
                <a:lnTo>
                  <a:pt x="8150729" y="6834567"/>
                </a:lnTo>
                <a:cubicBezTo>
                  <a:pt x="9300147" y="6136164"/>
                  <a:pt x="10067948" y="4872247"/>
                  <a:pt x="10067948" y="3429000"/>
                </a:cubicBezTo>
                <a:cubicBezTo>
                  <a:pt x="10067948" y="1985753"/>
                  <a:pt x="9300147" y="721836"/>
                  <a:pt x="8150729" y="23433"/>
                </a:cubicBezTo>
                <a:close/>
              </a:path>
            </a:pathLst>
          </a:custGeom>
          <a:gradFill>
            <a:gsLst>
              <a:gs pos="0">
                <a:schemeClr val="tx1"/>
              </a:gs>
              <a:gs pos="50000">
                <a:schemeClr val="tx1">
                  <a:lumMod val="92000"/>
                  <a:lumOff val="8000"/>
                </a:schemeClr>
              </a:gs>
              <a:gs pos="100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组合 9"/>
          <p:cNvGrpSpPr/>
          <p:nvPr/>
        </p:nvGrpSpPr>
        <p:grpSpPr>
          <a:xfrm>
            <a:off x="5235945" y="2048814"/>
            <a:ext cx="1748943" cy="773830"/>
            <a:chOff x="4363290" y="1707344"/>
            <a:chExt cx="1457453" cy="644858"/>
          </a:xfrm>
        </p:grpSpPr>
        <p:grpSp>
          <p:nvGrpSpPr>
            <p:cNvPr id="2" name="组合 1"/>
            <p:cNvGrpSpPr/>
            <p:nvPr/>
          </p:nvGrpSpPr>
          <p:grpSpPr>
            <a:xfrm>
              <a:off x="4363290" y="1707344"/>
              <a:ext cx="1442197" cy="507831"/>
              <a:chOff x="4564042" y="512130"/>
              <a:chExt cx="1442197" cy="507831"/>
            </a:xfrm>
          </p:grpSpPr>
          <p:sp>
            <p:nvSpPr>
              <p:cNvPr id="3" name="文本框 2"/>
              <p:cNvSpPr txBox="1"/>
              <p:nvPr/>
            </p:nvSpPr>
            <p:spPr>
              <a:xfrm>
                <a:off x="5493011"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足</a:t>
                </a:r>
              </a:p>
            </p:txBody>
          </p:sp>
          <p:sp>
            <p:nvSpPr>
              <p:cNvPr id="4" name="文本框 3"/>
              <p:cNvSpPr txBox="1"/>
              <p:nvPr/>
            </p:nvSpPr>
            <p:spPr>
              <a:xfrm>
                <a:off x="518335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不</a:t>
                </a:r>
              </a:p>
            </p:txBody>
          </p:sp>
          <p:sp>
            <p:nvSpPr>
              <p:cNvPr id="5" name="文本框 4"/>
              <p:cNvSpPr txBox="1"/>
              <p:nvPr/>
            </p:nvSpPr>
            <p:spPr>
              <a:xfrm>
                <a:off x="4873697"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在</a:t>
                </a:r>
              </a:p>
            </p:txBody>
          </p:sp>
          <p:sp>
            <p:nvSpPr>
              <p:cNvPr id="6" name="文本框 5"/>
              <p:cNvSpPr txBox="1"/>
              <p:nvPr/>
            </p:nvSpPr>
            <p:spPr>
              <a:xfrm>
                <a:off x="4564042"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存</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2152147"/>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SHORTCOMINGS</a:t>
              </a:r>
              <a:endParaRPr lang="zh-CN" altLang="en-US" sz="960" dirty="0"/>
            </a:p>
          </p:txBody>
        </p:sp>
      </p:grpSp>
      <p:sp>
        <p:nvSpPr>
          <p:cNvPr id="11" name="矩形 10"/>
          <p:cNvSpPr/>
          <p:nvPr/>
        </p:nvSpPr>
        <p:spPr>
          <a:xfrm>
            <a:off x="4434524" y="2991880"/>
            <a:ext cx="3337877" cy="1310615"/>
          </a:xfrm>
          <a:prstGeom prst="rect">
            <a:avLst/>
          </a:prstGeom>
          <a:noFill/>
        </p:spPr>
        <p:txBody>
          <a:bodyPr wrap="square" rtlCol="0">
            <a:spAutoFit/>
          </a:bodyPr>
          <a:lstStyle/>
          <a:p>
            <a:pPr algn="ct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就好像一个在园子里收拾整理的园丁，我每天都在进行概念设计思考设计的本质、抑或以写作去传播设计理论，这些都是一个设计师必须做好的工作。</a:t>
            </a:r>
          </a:p>
        </p:txBody>
      </p:sp>
      <p:cxnSp>
        <p:nvCxnSpPr>
          <p:cNvPr id="12" name="直接连接符 11"/>
          <p:cNvCxnSpPr/>
          <p:nvPr/>
        </p:nvCxnSpPr>
        <p:spPr>
          <a:xfrm>
            <a:off x="6096000" y="4640456"/>
            <a:ext cx="0" cy="47828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rot="16200000">
            <a:off x="10984204" y="3325935"/>
            <a:ext cx="1547668" cy="221599"/>
          </a:xfrm>
          <a:prstGeom prst="rect">
            <a:avLst/>
          </a:prstGeom>
          <a:noFill/>
        </p:spPr>
        <p:txBody>
          <a:bodyPr wrap="none" rtlCol="0">
            <a:spAutoFit/>
          </a:bodyPr>
          <a:lstStyle/>
          <a:p>
            <a:pPr algn="ctr"/>
            <a:r>
              <a:rPr lang="en-US" altLang="zh-CN" sz="840" spc="96"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www.zhihao-design.com</a:t>
            </a:r>
            <a:endParaRPr lang="zh-CN" altLang="en-US" sz="840" spc="96"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15" name="矩形 14"/>
          <p:cNvSpPr/>
          <p:nvPr/>
        </p:nvSpPr>
        <p:spPr>
          <a:xfrm rot="16200000">
            <a:off x="-204644" y="3325935"/>
            <a:ext cx="1252651" cy="221599"/>
          </a:xfrm>
          <a:prstGeom prst="rect">
            <a:avLst/>
          </a:prstGeom>
          <a:noFill/>
        </p:spPr>
        <p:txBody>
          <a:bodyPr wrap="none" rtlCol="0">
            <a:spAutoFit/>
          </a:bodyPr>
          <a:lstStyle/>
          <a:p>
            <a:pPr algn="ctr"/>
            <a:r>
              <a:rPr lang="en-US" altLang="zh-CN" sz="840" spc="96"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Creative by </a:t>
            </a:r>
            <a:r>
              <a:rPr lang="en-US" altLang="zh-CN" sz="840" spc="96" dirty="0" err="1">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Zhihao</a:t>
            </a:r>
            <a:endParaRPr lang="zh-CN" altLang="en-US" sz="840" spc="96"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7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par>
                                    <p:cTn id="10" presetID="42" presetClass="path" presetSubtype="0" fill="hold" nodeType="withEffect" p14:presetBounceEnd="66000">
                                      <p:stCondLst>
                                        <p:cond delay="0"/>
                                      </p:stCondLst>
                                      <p:childTnLst>
                                        <p:animMotion origin="layout" path="M 5E-6 -0.08125 L 5E-6 -0.00023 " pathEditMode="relative" rAng="0" ptsTypes="AA" p14:bounceEnd="66000">
                                          <p:cBhvr>
                                            <p:cTn id="11" dur="750" fill="hold"/>
                                            <p:tgtEl>
                                              <p:spTgt spid="10"/>
                                            </p:tgtEl>
                                            <p:attrNameLst>
                                              <p:attrName>ppt_x</p:attrName>
                                              <p:attrName>ppt_y</p:attrName>
                                            </p:attrNameLst>
                                          </p:cBhvr>
                                          <p:rCtr x="0" y="4051"/>
                                        </p:animMotion>
                                      </p:childTnLst>
                                    </p:cTn>
                                  </p:par>
                                  <p:par>
                                    <p:cTn id="12" presetID="6" presetClass="emph" presetSubtype="0" decel="25000" fill="hold" nodeType="withEffect">
                                      <p:stCondLst>
                                        <p:cond delay="0"/>
                                      </p:stCondLst>
                                      <p:childTnLst>
                                        <p:animScale>
                                          <p:cBhvr>
                                            <p:cTn id="13" dur="5000" fill="hold"/>
                                            <p:tgtEl>
                                              <p:spTgt spid="13"/>
                                            </p:tgtEl>
                                          </p:cBhvr>
                                          <p:by x="108000" y="108000"/>
                                        </p:animScale>
                                      </p:childTnLst>
                                    </p:cTn>
                                  </p:par>
                                  <p:par>
                                    <p:cTn id="14" presetID="6" presetClass="emph" presetSubtype="0" decel="25000" fill="hold" grpId="0" nodeType="withEffect">
                                      <p:stCondLst>
                                        <p:cond delay="0"/>
                                      </p:stCondLst>
                                      <p:childTnLst>
                                        <p:animScale>
                                          <p:cBhvr>
                                            <p:cTn id="15" dur="5000" fill="hold"/>
                                            <p:tgtEl>
                                              <p:spTgt spid="8"/>
                                            </p:tgtEl>
                                          </p:cBhvr>
                                          <p:by x="108000" y="108000"/>
                                        </p:animScale>
                                      </p:childTnLst>
                                    </p:cTn>
                                  </p:par>
                                  <p:par>
                                    <p:cTn id="16" presetID="10" presetClass="entr" presetSubtype="0" fill="hold" grpId="0" nodeType="withEffect">
                                      <p:stCondLst>
                                        <p:cond delay="500"/>
                                      </p:stCondLst>
                                      <p:iterate type="lt">
                                        <p:tmPct val="5000"/>
                                      </p:iterate>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path" presetSubtype="0" decel="100000" fill="hold" grpId="1" nodeType="withEffect">
                                      <p:stCondLst>
                                        <p:cond delay="500"/>
                                      </p:stCondLst>
                                      <p:iterate type="lt">
                                        <p:tmPct val="5000"/>
                                      </p:iterate>
                                      <p:childTnLst>
                                        <p:animMotion origin="layout" path="M 3.125E-6 -3.33333E-6 L -0.04453 0.00023 " pathEditMode="relative" rAng="0" ptsTypes="AA">
                                          <p:cBhvr>
                                            <p:cTn id="20" dur="550" spd="-100000" fill="hold"/>
                                            <p:tgtEl>
                                              <p:spTgt spid="11"/>
                                            </p:tgtEl>
                                            <p:attrNameLst>
                                              <p:attrName>ppt_x</p:attrName>
                                              <p:attrName>ppt_y</p:attrName>
                                            </p:attrNameLst>
                                          </p:cBhvr>
                                          <p:rCtr x="-2227" y="0"/>
                                        </p:animMotion>
                                      </p:childTnLst>
                                    </p:cTn>
                                  </p:par>
                                  <p:par>
                                    <p:cTn id="21" presetID="22" presetClass="entr" presetSubtype="1"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2000"/>
                                            <p:tgtEl>
                                              <p:spTgt spid="12"/>
                                            </p:tgtEl>
                                          </p:cBhvr>
                                        </p:animEffect>
                                      </p:childTnLst>
                                    </p:cTn>
                                  </p:par>
                                  <p:par>
                                    <p:cTn id="24" presetID="42" presetClass="path" presetSubtype="0" decel="100000" autoRev="1" fill="hold" nodeType="withEffect">
                                      <p:stCondLst>
                                        <p:cond delay="500"/>
                                      </p:stCondLst>
                                      <p:childTnLst>
                                        <p:animMotion origin="layout" path="M -3.75E-6 1.11111E-6 L -3.75E-6 0.08083 " pathEditMode="relative" rAng="0" ptsTypes="AA">
                                          <p:cBhvr>
                                            <p:cTn id="25" dur="1800" fill="hold"/>
                                            <p:tgtEl>
                                              <p:spTgt spid="12"/>
                                            </p:tgtEl>
                                            <p:attrNameLst>
                                              <p:attrName>ppt_x</p:attrName>
                                              <p:attrName>ppt_y</p:attrName>
                                            </p:attrNameLst>
                                          </p:cBhvr>
                                          <p:rCtr x="0"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7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par>
                                    <p:cTn id="10" presetID="42" presetClass="path" presetSubtype="0" fill="hold" nodeType="withEffect">
                                      <p:stCondLst>
                                        <p:cond delay="0"/>
                                      </p:stCondLst>
                                      <p:childTnLst>
                                        <p:animMotion origin="layout" path="M 5E-6 -0.08125 L 5E-6 -0.00023 " pathEditMode="relative" rAng="0" ptsTypes="AA">
                                          <p:cBhvr>
                                            <p:cTn id="11" dur="750" fill="hold"/>
                                            <p:tgtEl>
                                              <p:spTgt spid="10"/>
                                            </p:tgtEl>
                                            <p:attrNameLst>
                                              <p:attrName>ppt_x</p:attrName>
                                              <p:attrName>ppt_y</p:attrName>
                                            </p:attrNameLst>
                                          </p:cBhvr>
                                          <p:rCtr x="0" y="4051"/>
                                        </p:animMotion>
                                      </p:childTnLst>
                                    </p:cTn>
                                  </p:par>
                                  <p:par>
                                    <p:cTn id="12" presetID="6" presetClass="emph" presetSubtype="0" decel="25000" fill="hold" nodeType="withEffect">
                                      <p:stCondLst>
                                        <p:cond delay="0"/>
                                      </p:stCondLst>
                                      <p:childTnLst>
                                        <p:animScale>
                                          <p:cBhvr>
                                            <p:cTn id="13" dur="5000" fill="hold"/>
                                            <p:tgtEl>
                                              <p:spTgt spid="13"/>
                                            </p:tgtEl>
                                          </p:cBhvr>
                                          <p:by x="108000" y="108000"/>
                                        </p:animScale>
                                      </p:childTnLst>
                                    </p:cTn>
                                  </p:par>
                                  <p:par>
                                    <p:cTn id="14" presetID="6" presetClass="emph" presetSubtype="0" decel="25000" fill="hold" grpId="0" nodeType="withEffect">
                                      <p:stCondLst>
                                        <p:cond delay="0"/>
                                      </p:stCondLst>
                                      <p:childTnLst>
                                        <p:animScale>
                                          <p:cBhvr>
                                            <p:cTn id="15" dur="5000" fill="hold"/>
                                            <p:tgtEl>
                                              <p:spTgt spid="8"/>
                                            </p:tgtEl>
                                          </p:cBhvr>
                                          <p:by x="108000" y="108000"/>
                                        </p:animScale>
                                      </p:childTnLst>
                                    </p:cTn>
                                  </p:par>
                                  <p:par>
                                    <p:cTn id="16" presetID="10" presetClass="entr" presetSubtype="0" fill="hold" grpId="0" nodeType="withEffect">
                                      <p:stCondLst>
                                        <p:cond delay="500"/>
                                      </p:stCondLst>
                                      <p:iterate type="lt">
                                        <p:tmPct val="5000"/>
                                      </p:iterate>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path" presetSubtype="0" decel="100000" fill="hold" grpId="1" nodeType="withEffect">
                                      <p:stCondLst>
                                        <p:cond delay="500"/>
                                      </p:stCondLst>
                                      <p:iterate type="lt">
                                        <p:tmPct val="5000"/>
                                      </p:iterate>
                                      <p:childTnLst>
                                        <p:animMotion origin="layout" path="M 3.125E-6 -3.33333E-6 L -0.04453 0.00023 " pathEditMode="relative" rAng="0" ptsTypes="AA">
                                          <p:cBhvr>
                                            <p:cTn id="20" dur="550" spd="-100000" fill="hold"/>
                                            <p:tgtEl>
                                              <p:spTgt spid="11"/>
                                            </p:tgtEl>
                                            <p:attrNameLst>
                                              <p:attrName>ppt_x</p:attrName>
                                              <p:attrName>ppt_y</p:attrName>
                                            </p:attrNameLst>
                                          </p:cBhvr>
                                          <p:rCtr x="-2227" y="0"/>
                                        </p:animMotion>
                                      </p:childTnLst>
                                    </p:cTn>
                                  </p:par>
                                  <p:par>
                                    <p:cTn id="21" presetID="22" presetClass="entr" presetSubtype="1"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2000"/>
                                            <p:tgtEl>
                                              <p:spTgt spid="12"/>
                                            </p:tgtEl>
                                          </p:cBhvr>
                                        </p:animEffect>
                                      </p:childTnLst>
                                    </p:cTn>
                                  </p:par>
                                  <p:par>
                                    <p:cTn id="24" presetID="42" presetClass="path" presetSubtype="0" decel="100000" autoRev="1" fill="hold" nodeType="withEffect">
                                      <p:stCondLst>
                                        <p:cond delay="500"/>
                                      </p:stCondLst>
                                      <p:childTnLst>
                                        <p:animMotion origin="layout" path="M -3.75E-6 1.11111E-6 L -3.75E-6 0.08083 " pathEditMode="relative" rAng="0" ptsTypes="AA">
                                          <p:cBhvr>
                                            <p:cTn id="25" dur="1800" fill="hold"/>
                                            <p:tgtEl>
                                              <p:spTgt spid="12"/>
                                            </p:tgtEl>
                                            <p:attrNameLst>
                                              <p:attrName>ppt_x</p:attrName>
                                              <p:attrName>ppt_y</p:attrName>
                                            </p:attrNameLst>
                                          </p:cBhvr>
                                          <p:rCtr x="0"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32768" b="566"/>
          <a:stretch>
            <a:fillRect/>
          </a:stretch>
        </p:blipFill>
        <p:spPr>
          <a:ln w="57150">
            <a:gradFill>
              <a:gsLst>
                <a:gs pos="0">
                  <a:srgbClr val="C00000">
                    <a:alpha val="0"/>
                  </a:srgbClr>
                </a:gs>
                <a:gs pos="100000">
                  <a:srgbClr val="FF0000"/>
                </a:gs>
              </a:gsLst>
              <a:lin ang="5400000" scaled="1"/>
            </a:gradFill>
          </a:ln>
        </p:spPr>
      </p:pic>
      <p:grpSp>
        <p:nvGrpSpPr>
          <p:cNvPr id="2" name="组合 1"/>
          <p:cNvGrpSpPr/>
          <p:nvPr/>
        </p:nvGrpSpPr>
        <p:grpSpPr>
          <a:xfrm>
            <a:off x="3255222" y="2775283"/>
            <a:ext cx="1296000" cy="1296000"/>
            <a:chOff x="2712685" y="2312736"/>
            <a:chExt cx="1080000" cy="1080000"/>
          </a:xfrm>
        </p:grpSpPr>
        <p:sp>
          <p:nvSpPr>
            <p:cNvPr id="15" name="椭圆 14"/>
            <p:cNvSpPr/>
            <p:nvPr/>
          </p:nvSpPr>
          <p:spPr>
            <a:xfrm>
              <a:off x="2712685" y="2312736"/>
              <a:ext cx="1080000" cy="1080000"/>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p>
          </p:txBody>
        </p:sp>
        <p:sp>
          <p:nvSpPr>
            <p:cNvPr id="17" name="文本框 16"/>
            <p:cNvSpPr txBox="1"/>
            <p:nvPr/>
          </p:nvSpPr>
          <p:spPr>
            <a:xfrm>
              <a:off x="2921898" y="2657445"/>
              <a:ext cx="666849" cy="384721"/>
            </a:xfrm>
            <a:prstGeom prst="rect">
              <a:avLst/>
            </a:prstGeom>
            <a:noFill/>
          </p:spPr>
          <p:txBody>
            <a:bodyPr wrap="none" rtlCol="0">
              <a:spAutoFit/>
            </a:bodyPr>
            <a:lstStyle/>
            <a:p>
              <a:pPr algn="ctr"/>
              <a:r>
                <a:rPr lang="zh-CN" altLang="en-US" sz="2400" b="1" dirty="0">
                  <a:latin typeface="微软雅黑" panose="020B0503020204020204" pitchFamily="34" charset="-122"/>
                  <a:ea typeface="微软雅黑" panose="020B0503020204020204" pitchFamily="34" charset="-122"/>
                </a:rPr>
                <a:t>前言</a:t>
              </a:r>
            </a:p>
          </p:txBody>
        </p:sp>
      </p:grpSp>
      <p:sp>
        <p:nvSpPr>
          <p:cNvPr id="18" name="矩形 17"/>
          <p:cNvSpPr/>
          <p:nvPr/>
        </p:nvSpPr>
        <p:spPr>
          <a:xfrm>
            <a:off x="6925556" y="2462035"/>
            <a:ext cx="3555924" cy="1938992"/>
          </a:xfrm>
          <a:prstGeom prst="rect">
            <a:avLst/>
          </a:prstGeom>
          <a:noFill/>
        </p:spPr>
        <p:txBody>
          <a:bodyPr wrap="square" rtlCol="0">
            <a:spAutoFit/>
          </a:bodyPr>
          <a:lstStyle/>
          <a:p>
            <a:pPr algn="just">
              <a:lnSpc>
                <a:spcPts val="2400"/>
              </a:lnSpc>
            </a:pPr>
            <a:r>
              <a:rPr lang="zh-CN" altLang="en-US" sz="1260" dirty="0">
                <a:solidFill>
                  <a:schemeClr val="bg1"/>
                </a:solidFill>
                <a:latin typeface="微软雅黑 Light" panose="020B0502040204020203" pitchFamily="34" charset="-122"/>
                <a:ea typeface="微软雅黑 Light" panose="020B0502040204020203" pitchFamily="34" charset="-122"/>
              </a:rPr>
              <a:t>以人为本，心德为先；谁有多高本领，就给谁搭建多大舞台；谁有多大贡献，就给谁多少因报，客户至上、言出必行、人尽其才、团结协作。以人为本，心德为先；谁有多高本领，就给谁搭建多大舞台；谁有多大贡献，就给谁多少因报，客户至上、言出必行、人尽其才、团结协作。</a:t>
            </a:r>
            <a:endParaRPr lang="zh-CN" altLang="zh-CN" sz="126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500"/>
                                        <p:tgtEl>
                                          <p:spTgt spid="12"/>
                                        </p:tgtEl>
                                      </p:cBhvr>
                                    </p:animEffect>
                                  </p:childTnLst>
                                </p:cTn>
                              </p:par>
                              <p:par>
                                <p:cTn id="8" presetID="6" presetClass="emph" presetSubtype="0" decel="100000" fill="hold" nodeType="withEffect">
                                  <p:stCondLst>
                                    <p:cond delay="0"/>
                                  </p:stCondLst>
                                  <p:childTnLst>
                                    <p:animScale>
                                      <p:cBhvr>
                                        <p:cTn id="9" dur="1500" fill="hold"/>
                                        <p:tgtEl>
                                          <p:spTgt spid="12"/>
                                        </p:tgtEl>
                                      </p:cBhvr>
                                      <p:by x="105000" y="105000"/>
                                    </p:animScale>
                                  </p:childTnLst>
                                </p:cTn>
                              </p:par>
                              <p:par>
                                <p:cTn id="10" presetID="9" presetClass="entr" presetSubtype="0"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500"/>
                                        <p:tgtEl>
                                          <p:spTgt spid="2"/>
                                        </p:tgtEl>
                                      </p:cBhvr>
                                    </p:animEffect>
                                  </p:childTnLst>
                                </p:cTn>
                              </p:par>
                              <p:par>
                                <p:cTn id="13" presetID="6" presetClass="emph" presetSubtype="0" decel="100000" fill="hold" nodeType="withEffect">
                                  <p:stCondLst>
                                    <p:cond delay="500"/>
                                  </p:stCondLst>
                                  <p:childTnLst>
                                    <p:animScale>
                                      <p:cBhvr>
                                        <p:cTn id="14" dur="1500" fill="hold"/>
                                        <p:tgtEl>
                                          <p:spTgt spid="2"/>
                                        </p:tgtEl>
                                      </p:cBhvr>
                                      <p:by x="105000" y="105000"/>
                                    </p:animScale>
                                  </p:childTnLst>
                                </p:cTn>
                              </p:par>
                              <p:par>
                                <p:cTn id="15" presetID="10" presetClass="entr" presetSubtype="0" fill="hold" grpId="0" nodeType="withEffect">
                                  <p:stCondLst>
                                    <p:cond delay="500"/>
                                  </p:stCondLst>
                                  <p:iterate type="lt">
                                    <p:tmPct val="5000"/>
                                  </p:iterate>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42" presetClass="path" presetSubtype="0" decel="100000" fill="hold" grpId="1" nodeType="withEffect">
                                  <p:stCondLst>
                                    <p:cond delay="500"/>
                                  </p:stCondLst>
                                  <p:iterate type="lt">
                                    <p:tmPct val="5000"/>
                                  </p:iterate>
                                  <p:childTnLst>
                                    <p:animMotion origin="layout" path="M -2.29167E-6 -1.48148E-6 L -0.04453 0.00023 " pathEditMode="relative" rAng="0" ptsTypes="AA">
                                      <p:cBhvr>
                                        <p:cTn id="19" dur="550" spd="-100000" fill="hold"/>
                                        <p:tgtEl>
                                          <p:spTgt spid="18"/>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235945" y="628273"/>
            <a:ext cx="1748943" cy="773830"/>
            <a:chOff x="4363290" y="523560"/>
            <a:chExt cx="1457453" cy="644858"/>
          </a:xfrm>
        </p:grpSpPr>
        <p:grpSp>
          <p:nvGrpSpPr>
            <p:cNvPr id="2" name="组合 1"/>
            <p:cNvGrpSpPr/>
            <p:nvPr/>
          </p:nvGrpSpPr>
          <p:grpSpPr>
            <a:xfrm>
              <a:off x="4363290" y="523560"/>
              <a:ext cx="1442197" cy="507831"/>
              <a:chOff x="4564042" y="512130"/>
              <a:chExt cx="1442197" cy="507831"/>
            </a:xfrm>
          </p:grpSpPr>
          <p:sp>
            <p:nvSpPr>
              <p:cNvPr id="3" name="文本框 2"/>
              <p:cNvSpPr txBox="1"/>
              <p:nvPr/>
            </p:nvSpPr>
            <p:spPr>
              <a:xfrm>
                <a:off x="5493011"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足</a:t>
                </a:r>
              </a:p>
            </p:txBody>
          </p:sp>
          <p:sp>
            <p:nvSpPr>
              <p:cNvPr id="4" name="文本框 3"/>
              <p:cNvSpPr txBox="1"/>
              <p:nvPr/>
            </p:nvSpPr>
            <p:spPr>
              <a:xfrm>
                <a:off x="518335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不</a:t>
                </a:r>
              </a:p>
            </p:txBody>
          </p:sp>
          <p:sp>
            <p:nvSpPr>
              <p:cNvPr id="5" name="文本框 4"/>
              <p:cNvSpPr txBox="1"/>
              <p:nvPr/>
            </p:nvSpPr>
            <p:spPr>
              <a:xfrm>
                <a:off x="4873697"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在</a:t>
                </a:r>
              </a:p>
            </p:txBody>
          </p:sp>
          <p:sp>
            <p:nvSpPr>
              <p:cNvPr id="6" name="文本框 5"/>
              <p:cNvSpPr txBox="1"/>
              <p:nvPr/>
            </p:nvSpPr>
            <p:spPr>
              <a:xfrm>
                <a:off x="4564042"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存</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SHORTCOMINGS</a:t>
              </a:r>
              <a:endParaRPr lang="zh-CN" altLang="en-US" sz="960" dirty="0"/>
            </a:p>
          </p:txBody>
        </p:sp>
      </p:grpSp>
      <p:grpSp>
        <p:nvGrpSpPr>
          <p:cNvPr id="20" name="组合 19"/>
          <p:cNvGrpSpPr/>
          <p:nvPr/>
        </p:nvGrpSpPr>
        <p:grpSpPr>
          <a:xfrm>
            <a:off x="4102913" y="2011483"/>
            <a:ext cx="2107510" cy="2107508"/>
            <a:chOff x="3419094" y="1676235"/>
            <a:chExt cx="1756258" cy="1756257"/>
          </a:xfrm>
        </p:grpSpPr>
        <p:sp>
          <p:nvSpPr>
            <p:cNvPr id="8" name="Овал 1"/>
            <p:cNvSpPr/>
            <p:nvPr/>
          </p:nvSpPr>
          <p:spPr>
            <a:xfrm>
              <a:off x="3419094" y="1676235"/>
              <a:ext cx="1756258" cy="1756257"/>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文本框 11"/>
            <p:cNvSpPr txBox="1"/>
            <p:nvPr/>
          </p:nvSpPr>
          <p:spPr>
            <a:xfrm>
              <a:off x="3943092" y="2414449"/>
              <a:ext cx="708261" cy="261610"/>
            </a:xfrm>
            <a:prstGeom prst="rect">
              <a:avLst/>
            </a:prstGeom>
            <a:noFill/>
          </p:spPr>
          <p:txBody>
            <a:bodyPr wrap="none" rtlCol="0">
              <a:spAutoFit/>
            </a:bodyPr>
            <a:lstStyle/>
            <a:p>
              <a:pPr algn="ctr"/>
              <a:r>
                <a:rPr lang="en-US" altLang="zh-CN" sz="1440" dirty="0">
                  <a:solidFill>
                    <a:schemeClr val="bg1"/>
                  </a:solidFill>
                  <a:latin typeface="Agency FB" panose="020B0503020202020204" pitchFamily="34" charset="0"/>
                  <a:ea typeface="微软雅黑" panose="020B0503020204020204" pitchFamily="34" charset="-122"/>
                </a:rPr>
                <a:t>STRENGTHS</a:t>
              </a:r>
            </a:p>
          </p:txBody>
        </p:sp>
      </p:grpSp>
      <p:grpSp>
        <p:nvGrpSpPr>
          <p:cNvPr id="19" name="组合 18"/>
          <p:cNvGrpSpPr/>
          <p:nvPr/>
        </p:nvGrpSpPr>
        <p:grpSpPr>
          <a:xfrm>
            <a:off x="5981576" y="2011483"/>
            <a:ext cx="2107510" cy="2107508"/>
            <a:chOff x="4984647" y="1676235"/>
            <a:chExt cx="1756258" cy="1756257"/>
          </a:xfrm>
        </p:grpSpPr>
        <p:sp>
          <p:nvSpPr>
            <p:cNvPr id="9" name="Овал 42"/>
            <p:cNvSpPr/>
            <p:nvPr/>
          </p:nvSpPr>
          <p:spPr>
            <a:xfrm>
              <a:off x="4984647" y="1676235"/>
              <a:ext cx="1756258" cy="1756257"/>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文本框 12"/>
            <p:cNvSpPr txBox="1"/>
            <p:nvPr/>
          </p:nvSpPr>
          <p:spPr>
            <a:xfrm>
              <a:off x="5531354" y="2414448"/>
              <a:ext cx="662842" cy="261610"/>
            </a:xfrm>
            <a:prstGeom prst="rect">
              <a:avLst/>
            </a:prstGeom>
            <a:noFill/>
          </p:spPr>
          <p:txBody>
            <a:bodyPr wrap="none" rtlCol="0">
              <a:spAutoFit/>
            </a:bodyPr>
            <a:lstStyle/>
            <a:p>
              <a:pPr algn="ctr"/>
              <a:r>
                <a:rPr lang="en-US" altLang="zh-CN" sz="1440" dirty="0">
                  <a:solidFill>
                    <a:schemeClr val="bg1"/>
                  </a:solidFill>
                  <a:latin typeface="Agency FB" panose="020B0503020202020204" pitchFamily="34" charset="0"/>
                  <a:ea typeface="微软雅黑" panose="020B0503020204020204" pitchFamily="34" charset="-122"/>
                </a:rPr>
                <a:t>WEAKNESS</a:t>
              </a:r>
            </a:p>
          </p:txBody>
        </p:sp>
      </p:grpSp>
      <p:grpSp>
        <p:nvGrpSpPr>
          <p:cNvPr id="22" name="组合 21"/>
          <p:cNvGrpSpPr/>
          <p:nvPr/>
        </p:nvGrpSpPr>
        <p:grpSpPr>
          <a:xfrm>
            <a:off x="4104737" y="3820654"/>
            <a:ext cx="2107510" cy="2107508"/>
            <a:chOff x="3420614" y="3183878"/>
            <a:chExt cx="1756258" cy="1756257"/>
          </a:xfrm>
        </p:grpSpPr>
        <p:sp>
          <p:nvSpPr>
            <p:cNvPr id="10" name="Овал 44"/>
            <p:cNvSpPr/>
            <p:nvPr/>
          </p:nvSpPr>
          <p:spPr>
            <a:xfrm>
              <a:off x="3420614" y="3183878"/>
              <a:ext cx="1756258" cy="1756257"/>
            </a:xfrm>
            <a:prstGeom prst="ellipse">
              <a:avLst/>
            </a:prstGeom>
            <a:gradFill>
              <a:gsLst>
                <a:gs pos="1000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4" name="文本框 13"/>
            <p:cNvSpPr txBox="1"/>
            <p:nvPr/>
          </p:nvSpPr>
          <p:spPr>
            <a:xfrm>
              <a:off x="3830587" y="3925540"/>
              <a:ext cx="900621" cy="261610"/>
            </a:xfrm>
            <a:prstGeom prst="rect">
              <a:avLst/>
            </a:prstGeom>
            <a:noFill/>
          </p:spPr>
          <p:txBody>
            <a:bodyPr wrap="none" rtlCol="0">
              <a:spAutoFit/>
            </a:bodyPr>
            <a:lstStyle/>
            <a:p>
              <a:r>
                <a:rPr lang="en-US" altLang="zh-CN" sz="1440" dirty="0">
                  <a:solidFill>
                    <a:schemeClr val="bg1"/>
                  </a:solidFill>
                  <a:latin typeface="Agency FB" panose="020B0503020202020204" pitchFamily="34" charset="0"/>
                  <a:ea typeface="微软雅黑" panose="020B0503020204020204" pitchFamily="34" charset="-122"/>
                </a:rPr>
                <a:t>OPPORTUNITIES</a:t>
              </a:r>
            </a:p>
          </p:txBody>
        </p:sp>
      </p:grpSp>
      <p:grpSp>
        <p:nvGrpSpPr>
          <p:cNvPr id="21" name="组合 20"/>
          <p:cNvGrpSpPr/>
          <p:nvPr/>
        </p:nvGrpSpPr>
        <p:grpSpPr>
          <a:xfrm>
            <a:off x="5981576" y="3820654"/>
            <a:ext cx="2107510" cy="2107508"/>
            <a:chOff x="4984647" y="3183878"/>
            <a:chExt cx="1756258" cy="1756257"/>
          </a:xfrm>
        </p:grpSpPr>
        <p:sp>
          <p:nvSpPr>
            <p:cNvPr id="11" name="Овал 47"/>
            <p:cNvSpPr/>
            <p:nvPr/>
          </p:nvSpPr>
          <p:spPr>
            <a:xfrm>
              <a:off x="4984647" y="3183878"/>
              <a:ext cx="1756258" cy="1756257"/>
            </a:xfrm>
            <a:prstGeom prst="ellipse">
              <a:avLst/>
            </a:prstGeom>
            <a:gradFill>
              <a:gsLst>
                <a:gs pos="1000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5" name="文本框 14"/>
            <p:cNvSpPr txBox="1"/>
            <p:nvPr/>
          </p:nvSpPr>
          <p:spPr>
            <a:xfrm>
              <a:off x="5561250" y="3925469"/>
              <a:ext cx="572005" cy="261610"/>
            </a:xfrm>
            <a:prstGeom prst="rect">
              <a:avLst/>
            </a:prstGeom>
            <a:noFill/>
          </p:spPr>
          <p:txBody>
            <a:bodyPr wrap="none" rtlCol="0">
              <a:spAutoFit/>
            </a:bodyPr>
            <a:lstStyle/>
            <a:p>
              <a:r>
                <a:rPr lang="en-US" altLang="zh-CN" sz="1440" dirty="0">
                  <a:solidFill>
                    <a:schemeClr val="bg1"/>
                  </a:solidFill>
                  <a:latin typeface="Agency FB" panose="020B0503020202020204" pitchFamily="34" charset="0"/>
                  <a:ea typeface="微软雅黑" panose="020B0503020204020204" pitchFamily="34" charset="-122"/>
                </a:rPr>
                <a:t>THREATS</a:t>
              </a:r>
            </a:p>
          </p:txBody>
        </p:sp>
      </p:grpSp>
      <p:sp>
        <p:nvSpPr>
          <p:cNvPr id="16" name="TextBox 19"/>
          <p:cNvSpPr txBox="1"/>
          <p:nvPr/>
        </p:nvSpPr>
        <p:spPr>
          <a:xfrm>
            <a:off x="948238" y="2517179"/>
            <a:ext cx="909218" cy="313932"/>
          </a:xfrm>
          <a:prstGeom prst="rect">
            <a:avLst/>
          </a:prstGeom>
          <a:noFill/>
        </p:spPr>
        <p:txBody>
          <a:bodyPr wrap="square" rtlCol="0">
            <a:spAutoFit/>
          </a:bodyPr>
          <a:lstStyle/>
          <a:p>
            <a:r>
              <a:rPr lang="zh-CN" altLang="en-US" sz="1440" b="1" dirty="0">
                <a:solidFill>
                  <a:schemeClr val="bg1"/>
                </a:solidFill>
                <a:latin typeface="微软雅黑" panose="020B0503020204020204" pitchFamily="34" charset="-122"/>
                <a:ea typeface="微软雅黑" panose="020B0503020204020204" pitchFamily="34" charset="-122"/>
                <a:cs typeface="Raleway"/>
              </a:rPr>
              <a:t>优势</a:t>
            </a:r>
            <a:endParaRPr lang="en-US" sz="1440" b="1" dirty="0">
              <a:solidFill>
                <a:schemeClr val="bg1"/>
              </a:solidFill>
              <a:latin typeface="微软雅黑" panose="020B0503020204020204" pitchFamily="34" charset="-122"/>
              <a:ea typeface="微软雅黑" panose="020B0503020204020204" pitchFamily="34" charset="-122"/>
              <a:cs typeface="Raleway"/>
            </a:endParaRPr>
          </a:p>
        </p:txBody>
      </p:sp>
      <p:sp>
        <p:nvSpPr>
          <p:cNvPr id="17" name="矩形 16"/>
          <p:cNvSpPr/>
          <p:nvPr/>
        </p:nvSpPr>
        <p:spPr>
          <a:xfrm>
            <a:off x="950062" y="2890261"/>
            <a:ext cx="2548374" cy="668453"/>
          </a:xfrm>
          <a:prstGeom prst="rect">
            <a:avLst/>
          </a:prstGeom>
          <a:no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23" name="TextBox 19"/>
          <p:cNvSpPr txBox="1"/>
          <p:nvPr/>
        </p:nvSpPr>
        <p:spPr>
          <a:xfrm>
            <a:off x="948238" y="4353264"/>
            <a:ext cx="909218" cy="313932"/>
          </a:xfrm>
          <a:prstGeom prst="rect">
            <a:avLst/>
          </a:prstGeom>
          <a:noFill/>
        </p:spPr>
        <p:txBody>
          <a:bodyPr wrap="square" rtlCol="0">
            <a:spAutoFit/>
          </a:bodyPr>
          <a:lstStyle/>
          <a:p>
            <a:r>
              <a:rPr lang="zh-CN" altLang="en-US" sz="1440" b="1" dirty="0">
                <a:solidFill>
                  <a:schemeClr val="bg1"/>
                </a:solidFill>
                <a:latin typeface="微软雅黑" panose="020B0503020204020204" pitchFamily="34" charset="-122"/>
                <a:ea typeface="微软雅黑" panose="020B0503020204020204" pitchFamily="34" charset="-122"/>
                <a:cs typeface="Raleway"/>
              </a:rPr>
              <a:t>机会</a:t>
            </a:r>
            <a:endParaRPr lang="en-US" sz="1440" b="1" dirty="0">
              <a:solidFill>
                <a:schemeClr val="bg1"/>
              </a:solidFill>
              <a:latin typeface="微软雅黑" panose="020B0503020204020204" pitchFamily="34" charset="-122"/>
              <a:ea typeface="微软雅黑" panose="020B0503020204020204" pitchFamily="34" charset="-122"/>
              <a:cs typeface="Raleway"/>
            </a:endParaRPr>
          </a:p>
        </p:txBody>
      </p:sp>
      <p:sp>
        <p:nvSpPr>
          <p:cNvPr id="24" name="矩形 23"/>
          <p:cNvSpPr/>
          <p:nvPr/>
        </p:nvSpPr>
        <p:spPr>
          <a:xfrm>
            <a:off x="950062" y="4726347"/>
            <a:ext cx="2548374" cy="668453"/>
          </a:xfrm>
          <a:prstGeom prst="rect">
            <a:avLst/>
          </a:prstGeom>
          <a:no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27" name="TextBox 19"/>
          <p:cNvSpPr txBox="1"/>
          <p:nvPr/>
        </p:nvSpPr>
        <p:spPr>
          <a:xfrm>
            <a:off x="8706066" y="2505749"/>
            <a:ext cx="909218" cy="313932"/>
          </a:xfrm>
          <a:prstGeom prst="rect">
            <a:avLst/>
          </a:prstGeom>
          <a:noFill/>
        </p:spPr>
        <p:txBody>
          <a:bodyPr wrap="square" rtlCol="0">
            <a:spAutoFit/>
          </a:bodyPr>
          <a:lstStyle/>
          <a:p>
            <a:r>
              <a:rPr lang="zh-CN" altLang="en-US" sz="1440" b="1" dirty="0">
                <a:solidFill>
                  <a:schemeClr val="bg1"/>
                </a:solidFill>
                <a:latin typeface="微软雅黑" panose="020B0503020204020204" pitchFamily="34" charset="-122"/>
                <a:ea typeface="微软雅黑" panose="020B0503020204020204" pitchFamily="34" charset="-122"/>
                <a:cs typeface="Raleway"/>
              </a:rPr>
              <a:t>劣势</a:t>
            </a:r>
            <a:endParaRPr lang="en-US" sz="1440" b="1" dirty="0">
              <a:solidFill>
                <a:schemeClr val="bg1"/>
              </a:solidFill>
              <a:latin typeface="微软雅黑" panose="020B0503020204020204" pitchFamily="34" charset="-122"/>
              <a:ea typeface="微软雅黑" panose="020B0503020204020204" pitchFamily="34" charset="-122"/>
              <a:cs typeface="Raleway"/>
            </a:endParaRPr>
          </a:p>
        </p:txBody>
      </p:sp>
      <p:sp>
        <p:nvSpPr>
          <p:cNvPr id="28" name="矩形 27"/>
          <p:cNvSpPr/>
          <p:nvPr/>
        </p:nvSpPr>
        <p:spPr>
          <a:xfrm>
            <a:off x="8707891" y="2878831"/>
            <a:ext cx="2548374" cy="668453"/>
          </a:xfrm>
          <a:prstGeom prst="rect">
            <a:avLst/>
          </a:prstGeom>
          <a:no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29" name="TextBox 19"/>
          <p:cNvSpPr txBox="1"/>
          <p:nvPr/>
        </p:nvSpPr>
        <p:spPr>
          <a:xfrm>
            <a:off x="8706066" y="4341834"/>
            <a:ext cx="909218" cy="313932"/>
          </a:xfrm>
          <a:prstGeom prst="rect">
            <a:avLst/>
          </a:prstGeom>
          <a:noFill/>
        </p:spPr>
        <p:txBody>
          <a:bodyPr wrap="square" rtlCol="0">
            <a:spAutoFit/>
          </a:bodyPr>
          <a:lstStyle/>
          <a:p>
            <a:r>
              <a:rPr lang="zh-CN" altLang="en-US" sz="1440" b="1" dirty="0">
                <a:solidFill>
                  <a:schemeClr val="bg1"/>
                </a:solidFill>
                <a:latin typeface="微软雅黑" panose="020B0503020204020204" pitchFamily="34" charset="-122"/>
                <a:ea typeface="微软雅黑" panose="020B0503020204020204" pitchFamily="34" charset="-122"/>
                <a:cs typeface="Raleway"/>
              </a:rPr>
              <a:t>威胁</a:t>
            </a:r>
            <a:endParaRPr lang="en-US" sz="1440" b="1" dirty="0">
              <a:solidFill>
                <a:schemeClr val="bg1"/>
              </a:solidFill>
              <a:latin typeface="微软雅黑" panose="020B0503020204020204" pitchFamily="34" charset="-122"/>
              <a:ea typeface="微软雅黑" panose="020B0503020204020204" pitchFamily="34" charset="-122"/>
              <a:cs typeface="Raleway"/>
            </a:endParaRPr>
          </a:p>
        </p:txBody>
      </p:sp>
      <p:sp>
        <p:nvSpPr>
          <p:cNvPr id="30" name="矩形 29"/>
          <p:cNvSpPr/>
          <p:nvPr/>
        </p:nvSpPr>
        <p:spPr>
          <a:xfrm>
            <a:off x="8707891" y="4714917"/>
            <a:ext cx="2548374" cy="668453"/>
          </a:xfrm>
          <a:prstGeom prst="rect">
            <a:avLst/>
          </a:prstGeom>
          <a:no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cxnSp>
        <p:nvCxnSpPr>
          <p:cNvPr id="31" name="直接连接符 30"/>
          <p:cNvCxnSpPr/>
          <p:nvPr/>
        </p:nvCxnSpPr>
        <p:spPr>
          <a:xfrm>
            <a:off x="1059180" y="2868628"/>
            <a:ext cx="231648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055370" y="4711106"/>
            <a:ext cx="231648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820150" y="4716528"/>
            <a:ext cx="231648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820150" y="2870657"/>
            <a:ext cx="2316480"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18"/>
                                            </p:tgtEl>
                                            <p:attrNameLst>
                                              <p:attrName>ppt_x</p:attrName>
                                              <p:attrName>ppt_y</p:attrName>
                                            </p:attrNameLst>
                                          </p:cBhvr>
                                          <p:rCtr x="-2227" y="0"/>
                                        </p:animMotion>
                                      </p:childTnLst>
                                    </p:cTn>
                                  </p:par>
                                  <p:par>
                                    <p:cTn id="10" presetID="55" presetClass="entr" presetSubtype="0"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strVal val="#ppt_w*0.7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animEffect transition="in" filter="fade">
                                          <p:cBhvr>
                                            <p:cTn id="14" dur="500"/>
                                            <p:tgtEl>
                                              <p:spTgt spid="20"/>
                                            </p:tgtEl>
                                          </p:cBhvr>
                                        </p:animEffect>
                                      </p:childTnLst>
                                    </p:cTn>
                                  </p:par>
                                  <p:par>
                                    <p:cTn id="15" presetID="42" presetClass="path" presetSubtype="0" fill="hold" nodeType="withEffect" p14:presetBounceEnd="66000">
                                      <p:stCondLst>
                                        <p:cond delay="250"/>
                                      </p:stCondLst>
                                      <p:childTnLst>
                                        <p:animMotion origin="layout" path="M 5E-6 -0.08125 L 5E-6 -0.00023 " pathEditMode="relative" rAng="0" ptsTypes="AA" p14:bounceEnd="66000">
                                          <p:cBhvr>
                                            <p:cTn id="16" dur="750" fill="hold"/>
                                            <p:tgtEl>
                                              <p:spTgt spid="20"/>
                                            </p:tgtEl>
                                            <p:attrNameLst>
                                              <p:attrName>ppt_x</p:attrName>
                                              <p:attrName>ppt_y</p:attrName>
                                            </p:attrNameLst>
                                          </p:cBhvr>
                                          <p:rCtr x="0" y="4051"/>
                                        </p:animMotion>
                                      </p:childTnLst>
                                    </p:cTn>
                                  </p:par>
                                  <p:par>
                                    <p:cTn id="17" presetID="10" presetClass="entr" presetSubtype="0"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42" presetClass="path" presetSubtype="0" decel="100000" fill="hold" grpId="1" nodeType="withEffect">
                                      <p:stCondLst>
                                        <p:cond delay="500"/>
                                      </p:stCondLst>
                                      <p:childTnLst>
                                        <p:animMotion origin="layout" path="M 3.125E-6 -3.33333E-6 L -0.04453 0.00023 " pathEditMode="relative" rAng="0" ptsTypes="AA">
                                          <p:cBhvr>
                                            <p:cTn id="21" dur="1000" spd="-100000" fill="hold"/>
                                            <p:tgtEl>
                                              <p:spTgt spid="16"/>
                                            </p:tgtEl>
                                            <p:attrNameLst>
                                              <p:attrName>ppt_x</p:attrName>
                                              <p:attrName>ppt_y</p:attrName>
                                            </p:attrNameLst>
                                          </p:cBhvr>
                                          <p:rCtr x="-2227" y="0"/>
                                        </p:animMotion>
                                      </p:childTnLst>
                                    </p:cTn>
                                  </p:par>
                                  <p:par>
                                    <p:cTn id="22" presetID="22" presetClass="entr" presetSubtype="8" fill="hold" nodeType="withEffect">
                                      <p:stCondLst>
                                        <p:cond delay="75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42" presetClass="path" presetSubtype="0" decel="100000" fill="hold" nodeType="withEffect">
                                      <p:stCondLst>
                                        <p:cond delay="750"/>
                                      </p:stCondLst>
                                      <p:childTnLst>
                                        <p:animMotion origin="layout" path="M 3.125E-6 -3.33333E-6 L -0.04453 0.00023 " pathEditMode="relative" rAng="0" ptsTypes="AA">
                                          <p:cBhvr>
                                            <p:cTn id="26" dur="1000" spd="-100000" fill="hold"/>
                                            <p:tgtEl>
                                              <p:spTgt spid="31"/>
                                            </p:tgtEl>
                                            <p:attrNameLst>
                                              <p:attrName>ppt_x</p:attrName>
                                              <p:attrName>ppt_y</p:attrName>
                                            </p:attrNameLst>
                                          </p:cBhvr>
                                          <p:rCtr x="-2227" y="0"/>
                                        </p:animMotion>
                                      </p:childTnLst>
                                    </p:cTn>
                                  </p:par>
                                  <p:par>
                                    <p:cTn id="27" presetID="10" presetClass="entr" presetSubtype="0" fill="hold" grpId="0" nodeType="with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42" presetClass="path" presetSubtype="0" decel="100000" fill="hold" grpId="1" nodeType="withEffect">
                                      <p:stCondLst>
                                        <p:cond delay="1000"/>
                                      </p:stCondLst>
                                      <p:childTnLst>
                                        <p:animMotion origin="layout" path="M 3.125E-6 -3.33333E-6 L -0.04453 0.00023 " pathEditMode="relative" rAng="0" ptsTypes="AA">
                                          <p:cBhvr>
                                            <p:cTn id="31" dur="1000" spd="-100000" fill="hold"/>
                                            <p:tgtEl>
                                              <p:spTgt spid="17"/>
                                            </p:tgtEl>
                                            <p:attrNameLst>
                                              <p:attrName>ppt_x</p:attrName>
                                              <p:attrName>ppt_y</p:attrName>
                                            </p:attrNameLst>
                                          </p:cBhvr>
                                          <p:rCtr x="-2227" y="0"/>
                                        </p:animMotion>
                                      </p:childTnLst>
                                    </p:cTn>
                                  </p:par>
                                  <p:par>
                                    <p:cTn id="32" presetID="55" presetClass="entr" presetSubtype="0" fill="hold" nodeType="withEffect">
                                      <p:stCondLst>
                                        <p:cond delay="5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ppt_w*0.70"/>
                                              </p:val>
                                            </p:tav>
                                            <p:tav tm="100000">
                                              <p:val>
                                                <p:strVal val="#ppt_w"/>
                                              </p:val>
                                            </p:tav>
                                          </p:tavLst>
                                        </p:anim>
                                        <p:anim calcmode="lin" valueType="num">
                                          <p:cBhvr>
                                            <p:cTn id="35" dur="500" fill="hold"/>
                                            <p:tgtEl>
                                              <p:spTgt spid="19"/>
                                            </p:tgtEl>
                                            <p:attrNameLst>
                                              <p:attrName>ppt_h</p:attrName>
                                            </p:attrNameLst>
                                          </p:cBhvr>
                                          <p:tavLst>
                                            <p:tav tm="0">
                                              <p:val>
                                                <p:strVal val="#ppt_h"/>
                                              </p:val>
                                            </p:tav>
                                            <p:tav tm="100000">
                                              <p:val>
                                                <p:strVal val="#ppt_h"/>
                                              </p:val>
                                            </p:tav>
                                          </p:tavLst>
                                        </p:anim>
                                        <p:animEffect transition="in" filter="fade">
                                          <p:cBhvr>
                                            <p:cTn id="36" dur="500"/>
                                            <p:tgtEl>
                                              <p:spTgt spid="19"/>
                                            </p:tgtEl>
                                          </p:cBhvr>
                                        </p:animEffect>
                                      </p:childTnLst>
                                    </p:cTn>
                                  </p:par>
                                  <p:par>
                                    <p:cTn id="37" presetID="42" presetClass="path" presetSubtype="0" fill="hold" nodeType="withEffect" p14:presetBounceEnd="66000">
                                      <p:stCondLst>
                                        <p:cond delay="500"/>
                                      </p:stCondLst>
                                      <p:childTnLst>
                                        <p:animMotion origin="layout" path="M 5E-6 -0.08125 L 5E-6 -0.00023 " pathEditMode="relative" rAng="0" ptsTypes="AA" p14:bounceEnd="66000">
                                          <p:cBhvr>
                                            <p:cTn id="38" dur="750" fill="hold"/>
                                            <p:tgtEl>
                                              <p:spTgt spid="19"/>
                                            </p:tgtEl>
                                            <p:attrNameLst>
                                              <p:attrName>ppt_x</p:attrName>
                                              <p:attrName>ppt_y</p:attrName>
                                            </p:attrNameLst>
                                          </p:cBhvr>
                                          <p:rCtr x="0" y="4051"/>
                                        </p:animMotion>
                                      </p:childTnLst>
                                    </p:cTn>
                                  </p:par>
                                  <p:par>
                                    <p:cTn id="39" presetID="10" presetClass="entr" presetSubtype="0" fill="hold" grpId="0" nodeType="withEffect">
                                      <p:stCondLst>
                                        <p:cond delay="75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42" presetClass="path" presetSubtype="0" decel="100000" fill="hold" grpId="1" nodeType="withEffect">
                                      <p:stCondLst>
                                        <p:cond delay="750"/>
                                      </p:stCondLst>
                                      <p:childTnLst>
                                        <p:animMotion origin="layout" path="M 3.125E-6 -3.33333E-6 L -0.04453 0.00023 " pathEditMode="relative" rAng="0" ptsTypes="AA">
                                          <p:cBhvr>
                                            <p:cTn id="43" dur="1000" spd="-100000" fill="hold"/>
                                            <p:tgtEl>
                                              <p:spTgt spid="27"/>
                                            </p:tgtEl>
                                            <p:attrNameLst>
                                              <p:attrName>ppt_x</p:attrName>
                                              <p:attrName>ppt_y</p:attrName>
                                            </p:attrNameLst>
                                          </p:cBhvr>
                                          <p:rCtr x="-2227" y="0"/>
                                        </p:animMotion>
                                      </p:childTnLst>
                                    </p:cTn>
                                  </p:par>
                                  <p:par>
                                    <p:cTn id="44" presetID="22" presetClass="entr" presetSubtype="8" fill="hold" nodeType="withEffect">
                                      <p:stCondLst>
                                        <p:cond delay="10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42" presetClass="path" presetSubtype="0" decel="100000" fill="hold" nodeType="withEffect">
                                      <p:stCondLst>
                                        <p:cond delay="1000"/>
                                      </p:stCondLst>
                                      <p:childTnLst>
                                        <p:animMotion origin="layout" path="M 3.125E-6 -3.33333E-6 L -0.04453 0.00023 " pathEditMode="relative" rAng="0" ptsTypes="AA">
                                          <p:cBhvr>
                                            <p:cTn id="48" dur="1000" spd="-100000" fill="hold"/>
                                            <p:tgtEl>
                                              <p:spTgt spid="40"/>
                                            </p:tgtEl>
                                            <p:attrNameLst>
                                              <p:attrName>ppt_x</p:attrName>
                                              <p:attrName>ppt_y</p:attrName>
                                            </p:attrNameLst>
                                          </p:cBhvr>
                                          <p:rCtr x="-2227" y="0"/>
                                        </p:animMotion>
                                      </p:childTnLst>
                                    </p:cTn>
                                  </p:par>
                                  <p:par>
                                    <p:cTn id="49" presetID="10" presetClass="entr" presetSubtype="0" fill="hold" grpId="0" nodeType="withEffect">
                                      <p:stCondLst>
                                        <p:cond delay="1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42" presetClass="path" presetSubtype="0" decel="100000" fill="hold" grpId="1" nodeType="withEffect">
                                      <p:stCondLst>
                                        <p:cond delay="1250"/>
                                      </p:stCondLst>
                                      <p:childTnLst>
                                        <p:animMotion origin="layout" path="M 3.125E-6 -3.33333E-6 L -0.04453 0.00023 " pathEditMode="relative" rAng="0" ptsTypes="AA">
                                          <p:cBhvr>
                                            <p:cTn id="53" dur="1000" spd="-100000" fill="hold"/>
                                            <p:tgtEl>
                                              <p:spTgt spid="28"/>
                                            </p:tgtEl>
                                            <p:attrNameLst>
                                              <p:attrName>ppt_x</p:attrName>
                                              <p:attrName>ppt_y</p:attrName>
                                            </p:attrNameLst>
                                          </p:cBhvr>
                                          <p:rCtr x="-2227" y="0"/>
                                        </p:animMotion>
                                      </p:childTnLst>
                                    </p:cTn>
                                  </p:par>
                                  <p:par>
                                    <p:cTn id="54" presetID="55" presetClass="entr" presetSubtype="0" fill="hold" nodeType="withEffect">
                                      <p:stCondLst>
                                        <p:cond delay="75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strVal val="#ppt_w*0.70"/>
                                              </p:val>
                                            </p:tav>
                                            <p:tav tm="100000">
                                              <p:val>
                                                <p:strVal val="#ppt_w"/>
                                              </p:val>
                                            </p:tav>
                                          </p:tavLst>
                                        </p:anim>
                                        <p:anim calcmode="lin" valueType="num">
                                          <p:cBhvr>
                                            <p:cTn id="57" dur="500" fill="hold"/>
                                            <p:tgtEl>
                                              <p:spTgt spid="22"/>
                                            </p:tgtEl>
                                            <p:attrNameLst>
                                              <p:attrName>ppt_h</p:attrName>
                                            </p:attrNameLst>
                                          </p:cBhvr>
                                          <p:tavLst>
                                            <p:tav tm="0">
                                              <p:val>
                                                <p:strVal val="#ppt_h"/>
                                              </p:val>
                                            </p:tav>
                                            <p:tav tm="100000">
                                              <p:val>
                                                <p:strVal val="#ppt_h"/>
                                              </p:val>
                                            </p:tav>
                                          </p:tavLst>
                                        </p:anim>
                                        <p:animEffect transition="in" filter="fade">
                                          <p:cBhvr>
                                            <p:cTn id="58" dur="500"/>
                                            <p:tgtEl>
                                              <p:spTgt spid="22"/>
                                            </p:tgtEl>
                                          </p:cBhvr>
                                        </p:animEffect>
                                      </p:childTnLst>
                                    </p:cTn>
                                  </p:par>
                                  <p:par>
                                    <p:cTn id="59" presetID="64" presetClass="path" presetSubtype="0" decel="100000" fill="hold" nodeType="withEffect">
                                      <p:stCondLst>
                                        <p:cond delay="750"/>
                                      </p:stCondLst>
                                      <p:childTnLst>
                                        <p:animMotion origin="layout" path="M 0 0.08495 L 0 -2.59259E-6 " pathEditMode="relative" rAng="0" ptsTypes="AA">
                                          <p:cBhvr>
                                            <p:cTn id="60" dur="1000" fill="hold"/>
                                            <p:tgtEl>
                                              <p:spTgt spid="22"/>
                                            </p:tgtEl>
                                            <p:attrNameLst>
                                              <p:attrName>ppt_x</p:attrName>
                                              <p:attrName>ppt_y</p:attrName>
                                            </p:attrNameLst>
                                          </p:cBhvr>
                                          <p:rCtr x="0" y="-4213"/>
                                        </p:animMotion>
                                      </p:childTnLst>
                                    </p:cTn>
                                  </p:par>
                                  <p:par>
                                    <p:cTn id="61" presetID="10" presetClass="entr" presetSubtype="0" fill="hold" grpId="0" nodeType="withEffect">
                                      <p:stCondLst>
                                        <p:cond delay="100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42" presetClass="path" presetSubtype="0" decel="100000" fill="hold" grpId="1" nodeType="withEffect">
                                      <p:stCondLst>
                                        <p:cond delay="1000"/>
                                      </p:stCondLst>
                                      <p:childTnLst>
                                        <p:animMotion origin="layout" path="M 3.125E-6 -3.33333E-6 L -0.04453 0.00023 " pathEditMode="relative" rAng="0" ptsTypes="AA">
                                          <p:cBhvr>
                                            <p:cTn id="65" dur="1000" spd="-100000" fill="hold"/>
                                            <p:tgtEl>
                                              <p:spTgt spid="23"/>
                                            </p:tgtEl>
                                            <p:attrNameLst>
                                              <p:attrName>ppt_x</p:attrName>
                                              <p:attrName>ppt_y</p:attrName>
                                            </p:attrNameLst>
                                          </p:cBhvr>
                                          <p:rCtr x="-2227" y="0"/>
                                        </p:animMotion>
                                      </p:childTnLst>
                                    </p:cTn>
                                  </p:par>
                                  <p:par>
                                    <p:cTn id="66" presetID="22" presetClass="entr" presetSubtype="8" fill="hold" nodeType="withEffect">
                                      <p:stCondLst>
                                        <p:cond delay="125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par>
                                    <p:cTn id="69" presetID="42" presetClass="path" presetSubtype="0" decel="100000" fill="hold" nodeType="withEffect">
                                      <p:stCondLst>
                                        <p:cond delay="1250"/>
                                      </p:stCondLst>
                                      <p:childTnLst>
                                        <p:animMotion origin="layout" path="M 3.125E-6 -3.33333E-6 L -0.04453 0.00023 " pathEditMode="relative" rAng="0" ptsTypes="AA">
                                          <p:cBhvr>
                                            <p:cTn id="70" dur="1000" spd="-100000" fill="hold"/>
                                            <p:tgtEl>
                                              <p:spTgt spid="38"/>
                                            </p:tgtEl>
                                            <p:attrNameLst>
                                              <p:attrName>ppt_x</p:attrName>
                                              <p:attrName>ppt_y</p:attrName>
                                            </p:attrNameLst>
                                          </p:cBhvr>
                                          <p:rCtr x="-2227" y="0"/>
                                        </p:animMotion>
                                      </p:childTnLst>
                                    </p:cTn>
                                  </p:par>
                                  <p:par>
                                    <p:cTn id="71" presetID="10" presetClass="entr" presetSubtype="0" fill="hold" grpId="0" nodeType="withEffect">
                                      <p:stCondLst>
                                        <p:cond delay="15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42" presetClass="path" presetSubtype="0" decel="100000" fill="hold" grpId="1" nodeType="withEffect">
                                      <p:stCondLst>
                                        <p:cond delay="1500"/>
                                      </p:stCondLst>
                                      <p:childTnLst>
                                        <p:animMotion origin="layout" path="M 3.125E-6 -3.33333E-6 L -0.04453 0.00023 " pathEditMode="relative" rAng="0" ptsTypes="AA">
                                          <p:cBhvr>
                                            <p:cTn id="75" dur="1000" spd="-100000" fill="hold"/>
                                            <p:tgtEl>
                                              <p:spTgt spid="24"/>
                                            </p:tgtEl>
                                            <p:attrNameLst>
                                              <p:attrName>ppt_x</p:attrName>
                                              <p:attrName>ppt_y</p:attrName>
                                            </p:attrNameLst>
                                          </p:cBhvr>
                                          <p:rCtr x="-2227" y="0"/>
                                        </p:animMotion>
                                      </p:childTnLst>
                                    </p:cTn>
                                  </p:par>
                                  <p:par>
                                    <p:cTn id="76" presetID="55" presetClass="entr" presetSubtype="0" fill="hold" nodeType="withEffect">
                                      <p:stCondLst>
                                        <p:cond delay="100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strVal val="#ppt_w*0.70"/>
                                              </p:val>
                                            </p:tav>
                                            <p:tav tm="100000">
                                              <p:val>
                                                <p:strVal val="#ppt_w"/>
                                              </p:val>
                                            </p:tav>
                                          </p:tavLst>
                                        </p:anim>
                                        <p:anim calcmode="lin" valueType="num">
                                          <p:cBhvr>
                                            <p:cTn id="79" dur="500" fill="hold"/>
                                            <p:tgtEl>
                                              <p:spTgt spid="21"/>
                                            </p:tgtEl>
                                            <p:attrNameLst>
                                              <p:attrName>ppt_h</p:attrName>
                                            </p:attrNameLst>
                                          </p:cBhvr>
                                          <p:tavLst>
                                            <p:tav tm="0">
                                              <p:val>
                                                <p:strVal val="#ppt_h"/>
                                              </p:val>
                                            </p:tav>
                                            <p:tav tm="100000">
                                              <p:val>
                                                <p:strVal val="#ppt_h"/>
                                              </p:val>
                                            </p:tav>
                                          </p:tavLst>
                                        </p:anim>
                                        <p:animEffect transition="in" filter="fade">
                                          <p:cBhvr>
                                            <p:cTn id="80" dur="500"/>
                                            <p:tgtEl>
                                              <p:spTgt spid="21"/>
                                            </p:tgtEl>
                                          </p:cBhvr>
                                        </p:animEffect>
                                      </p:childTnLst>
                                    </p:cTn>
                                  </p:par>
                                  <p:par>
                                    <p:cTn id="81" presetID="64" presetClass="path" presetSubtype="0" decel="100000" fill="hold" nodeType="withEffect">
                                      <p:stCondLst>
                                        <p:cond delay="1000"/>
                                      </p:stCondLst>
                                      <p:childTnLst>
                                        <p:animMotion origin="layout" path="M 0 0.08495 L 0 -2.59259E-6 " pathEditMode="relative" rAng="0" ptsTypes="AA">
                                          <p:cBhvr>
                                            <p:cTn id="82" dur="1000" fill="hold"/>
                                            <p:tgtEl>
                                              <p:spTgt spid="21"/>
                                            </p:tgtEl>
                                            <p:attrNameLst>
                                              <p:attrName>ppt_x</p:attrName>
                                              <p:attrName>ppt_y</p:attrName>
                                            </p:attrNameLst>
                                          </p:cBhvr>
                                          <p:rCtr x="0" y="-4213"/>
                                        </p:animMotion>
                                      </p:childTnLst>
                                    </p:cTn>
                                  </p:par>
                                  <p:par>
                                    <p:cTn id="83" presetID="10" presetClass="entr" presetSubtype="0" fill="hold" grpId="0" nodeType="withEffect">
                                      <p:stCondLst>
                                        <p:cond delay="125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42" presetClass="path" presetSubtype="0" decel="100000" fill="hold" grpId="1" nodeType="withEffect">
                                      <p:stCondLst>
                                        <p:cond delay="1250"/>
                                      </p:stCondLst>
                                      <p:childTnLst>
                                        <p:animMotion origin="layout" path="M 3.125E-6 -3.33333E-6 L -0.04453 0.00023 " pathEditMode="relative" rAng="0" ptsTypes="AA">
                                          <p:cBhvr>
                                            <p:cTn id="87" dur="1000" spd="-100000" fill="hold"/>
                                            <p:tgtEl>
                                              <p:spTgt spid="29"/>
                                            </p:tgtEl>
                                            <p:attrNameLst>
                                              <p:attrName>ppt_x</p:attrName>
                                              <p:attrName>ppt_y</p:attrName>
                                            </p:attrNameLst>
                                          </p:cBhvr>
                                          <p:rCtr x="-2227" y="0"/>
                                        </p:animMotion>
                                      </p:childTnLst>
                                    </p:cTn>
                                  </p:par>
                                  <p:par>
                                    <p:cTn id="88" presetID="22" presetClass="entr" presetSubtype="8" fill="hold" nodeType="withEffect">
                                      <p:stCondLst>
                                        <p:cond delay="125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42" presetClass="path" presetSubtype="0" decel="100000" fill="hold" nodeType="withEffect">
                                      <p:stCondLst>
                                        <p:cond delay="1250"/>
                                      </p:stCondLst>
                                      <p:childTnLst>
                                        <p:animMotion origin="layout" path="M 3.125E-6 -3.33333E-6 L -0.04453 0.00023 " pathEditMode="relative" rAng="0" ptsTypes="AA">
                                          <p:cBhvr>
                                            <p:cTn id="92" dur="1000" spd="-100000" fill="hold"/>
                                            <p:tgtEl>
                                              <p:spTgt spid="39"/>
                                            </p:tgtEl>
                                            <p:attrNameLst>
                                              <p:attrName>ppt_x</p:attrName>
                                              <p:attrName>ppt_y</p:attrName>
                                            </p:attrNameLst>
                                          </p:cBhvr>
                                          <p:rCtr x="-2227" y="0"/>
                                        </p:animMotion>
                                      </p:childTnLst>
                                    </p:cTn>
                                  </p:par>
                                  <p:par>
                                    <p:cTn id="93" presetID="10" presetClass="entr" presetSubtype="0" fill="hold" grpId="0" nodeType="withEffect">
                                      <p:stCondLst>
                                        <p:cond delay="150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42" presetClass="path" presetSubtype="0" decel="100000" fill="hold" grpId="1" nodeType="withEffect">
                                      <p:stCondLst>
                                        <p:cond delay="1500"/>
                                      </p:stCondLst>
                                      <p:childTnLst>
                                        <p:animMotion origin="layout" path="M 3.125E-6 -3.33333E-6 L -0.04453 0.00023 " pathEditMode="relative" rAng="0" ptsTypes="AA">
                                          <p:cBhvr>
                                            <p:cTn id="97" dur="1000" spd="-100000" fill="hold"/>
                                            <p:tgtEl>
                                              <p:spTgt spid="30"/>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23" grpId="0"/>
          <p:bldP spid="23" grpId="1"/>
          <p:bldP spid="24" grpId="0"/>
          <p:bldP spid="24" grpId="1"/>
          <p:bldP spid="27" grpId="0"/>
          <p:bldP spid="27" grpId="1"/>
          <p:bldP spid="28" grpId="0"/>
          <p:bldP spid="28" grpId="1"/>
          <p:bldP spid="29" grpId="0"/>
          <p:bldP spid="29" grpId="1"/>
          <p:bldP spid="30" grpId="0"/>
          <p:bldP spid="3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18"/>
                                            </p:tgtEl>
                                            <p:attrNameLst>
                                              <p:attrName>ppt_x</p:attrName>
                                              <p:attrName>ppt_y</p:attrName>
                                            </p:attrNameLst>
                                          </p:cBhvr>
                                          <p:rCtr x="-2227" y="0"/>
                                        </p:animMotion>
                                      </p:childTnLst>
                                    </p:cTn>
                                  </p:par>
                                  <p:par>
                                    <p:cTn id="10" presetID="55" presetClass="entr" presetSubtype="0"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strVal val="#ppt_w*0.7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animEffect transition="in" filter="fade">
                                          <p:cBhvr>
                                            <p:cTn id="14" dur="500"/>
                                            <p:tgtEl>
                                              <p:spTgt spid="20"/>
                                            </p:tgtEl>
                                          </p:cBhvr>
                                        </p:animEffect>
                                      </p:childTnLst>
                                    </p:cTn>
                                  </p:par>
                                  <p:par>
                                    <p:cTn id="15" presetID="42" presetClass="path" presetSubtype="0" fill="hold" nodeType="withEffect">
                                      <p:stCondLst>
                                        <p:cond delay="250"/>
                                      </p:stCondLst>
                                      <p:childTnLst>
                                        <p:animMotion origin="layout" path="M 5E-6 -0.08125 L 5E-6 -0.00023 " pathEditMode="relative" rAng="0" ptsTypes="AA">
                                          <p:cBhvr>
                                            <p:cTn id="16" dur="750" fill="hold"/>
                                            <p:tgtEl>
                                              <p:spTgt spid="20"/>
                                            </p:tgtEl>
                                            <p:attrNameLst>
                                              <p:attrName>ppt_x</p:attrName>
                                              <p:attrName>ppt_y</p:attrName>
                                            </p:attrNameLst>
                                          </p:cBhvr>
                                          <p:rCtr x="0" y="4051"/>
                                        </p:animMotion>
                                      </p:childTnLst>
                                    </p:cTn>
                                  </p:par>
                                  <p:par>
                                    <p:cTn id="17" presetID="10" presetClass="entr" presetSubtype="0"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42" presetClass="path" presetSubtype="0" decel="100000" fill="hold" grpId="1" nodeType="withEffect">
                                      <p:stCondLst>
                                        <p:cond delay="500"/>
                                      </p:stCondLst>
                                      <p:childTnLst>
                                        <p:animMotion origin="layout" path="M 3.125E-6 -3.33333E-6 L -0.04453 0.00023 " pathEditMode="relative" rAng="0" ptsTypes="AA">
                                          <p:cBhvr>
                                            <p:cTn id="21" dur="1000" spd="-100000" fill="hold"/>
                                            <p:tgtEl>
                                              <p:spTgt spid="16"/>
                                            </p:tgtEl>
                                            <p:attrNameLst>
                                              <p:attrName>ppt_x</p:attrName>
                                              <p:attrName>ppt_y</p:attrName>
                                            </p:attrNameLst>
                                          </p:cBhvr>
                                          <p:rCtr x="-2227" y="0"/>
                                        </p:animMotion>
                                      </p:childTnLst>
                                    </p:cTn>
                                  </p:par>
                                  <p:par>
                                    <p:cTn id="22" presetID="22" presetClass="entr" presetSubtype="8" fill="hold" nodeType="withEffect">
                                      <p:stCondLst>
                                        <p:cond delay="75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42" presetClass="path" presetSubtype="0" decel="100000" fill="hold" nodeType="withEffect">
                                      <p:stCondLst>
                                        <p:cond delay="750"/>
                                      </p:stCondLst>
                                      <p:childTnLst>
                                        <p:animMotion origin="layout" path="M 3.125E-6 -3.33333E-6 L -0.04453 0.00023 " pathEditMode="relative" rAng="0" ptsTypes="AA">
                                          <p:cBhvr>
                                            <p:cTn id="26" dur="1000" spd="-100000" fill="hold"/>
                                            <p:tgtEl>
                                              <p:spTgt spid="31"/>
                                            </p:tgtEl>
                                            <p:attrNameLst>
                                              <p:attrName>ppt_x</p:attrName>
                                              <p:attrName>ppt_y</p:attrName>
                                            </p:attrNameLst>
                                          </p:cBhvr>
                                          <p:rCtr x="-2227" y="0"/>
                                        </p:animMotion>
                                      </p:childTnLst>
                                    </p:cTn>
                                  </p:par>
                                  <p:par>
                                    <p:cTn id="27" presetID="10" presetClass="entr" presetSubtype="0" fill="hold" grpId="0" nodeType="with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42" presetClass="path" presetSubtype="0" decel="100000" fill="hold" grpId="1" nodeType="withEffect">
                                      <p:stCondLst>
                                        <p:cond delay="1000"/>
                                      </p:stCondLst>
                                      <p:childTnLst>
                                        <p:animMotion origin="layout" path="M 3.125E-6 -3.33333E-6 L -0.04453 0.00023 " pathEditMode="relative" rAng="0" ptsTypes="AA">
                                          <p:cBhvr>
                                            <p:cTn id="31" dur="1000" spd="-100000" fill="hold"/>
                                            <p:tgtEl>
                                              <p:spTgt spid="17"/>
                                            </p:tgtEl>
                                            <p:attrNameLst>
                                              <p:attrName>ppt_x</p:attrName>
                                              <p:attrName>ppt_y</p:attrName>
                                            </p:attrNameLst>
                                          </p:cBhvr>
                                          <p:rCtr x="-2227" y="0"/>
                                        </p:animMotion>
                                      </p:childTnLst>
                                    </p:cTn>
                                  </p:par>
                                  <p:par>
                                    <p:cTn id="32" presetID="55" presetClass="entr" presetSubtype="0" fill="hold" nodeType="withEffect">
                                      <p:stCondLst>
                                        <p:cond delay="5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ppt_w*0.70"/>
                                              </p:val>
                                            </p:tav>
                                            <p:tav tm="100000">
                                              <p:val>
                                                <p:strVal val="#ppt_w"/>
                                              </p:val>
                                            </p:tav>
                                          </p:tavLst>
                                        </p:anim>
                                        <p:anim calcmode="lin" valueType="num">
                                          <p:cBhvr>
                                            <p:cTn id="35" dur="500" fill="hold"/>
                                            <p:tgtEl>
                                              <p:spTgt spid="19"/>
                                            </p:tgtEl>
                                            <p:attrNameLst>
                                              <p:attrName>ppt_h</p:attrName>
                                            </p:attrNameLst>
                                          </p:cBhvr>
                                          <p:tavLst>
                                            <p:tav tm="0">
                                              <p:val>
                                                <p:strVal val="#ppt_h"/>
                                              </p:val>
                                            </p:tav>
                                            <p:tav tm="100000">
                                              <p:val>
                                                <p:strVal val="#ppt_h"/>
                                              </p:val>
                                            </p:tav>
                                          </p:tavLst>
                                        </p:anim>
                                        <p:animEffect transition="in" filter="fade">
                                          <p:cBhvr>
                                            <p:cTn id="36" dur="500"/>
                                            <p:tgtEl>
                                              <p:spTgt spid="19"/>
                                            </p:tgtEl>
                                          </p:cBhvr>
                                        </p:animEffect>
                                      </p:childTnLst>
                                    </p:cTn>
                                  </p:par>
                                  <p:par>
                                    <p:cTn id="37" presetID="42" presetClass="path" presetSubtype="0" fill="hold" nodeType="withEffect">
                                      <p:stCondLst>
                                        <p:cond delay="500"/>
                                      </p:stCondLst>
                                      <p:childTnLst>
                                        <p:animMotion origin="layout" path="M 5E-6 -0.08125 L 5E-6 -0.00023 " pathEditMode="relative" rAng="0" ptsTypes="AA">
                                          <p:cBhvr>
                                            <p:cTn id="38" dur="750" fill="hold"/>
                                            <p:tgtEl>
                                              <p:spTgt spid="19"/>
                                            </p:tgtEl>
                                            <p:attrNameLst>
                                              <p:attrName>ppt_x</p:attrName>
                                              <p:attrName>ppt_y</p:attrName>
                                            </p:attrNameLst>
                                          </p:cBhvr>
                                          <p:rCtr x="0" y="4051"/>
                                        </p:animMotion>
                                      </p:childTnLst>
                                    </p:cTn>
                                  </p:par>
                                  <p:par>
                                    <p:cTn id="39" presetID="10" presetClass="entr" presetSubtype="0" fill="hold" grpId="0" nodeType="withEffect">
                                      <p:stCondLst>
                                        <p:cond delay="75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42" presetClass="path" presetSubtype="0" decel="100000" fill="hold" grpId="1" nodeType="withEffect">
                                      <p:stCondLst>
                                        <p:cond delay="750"/>
                                      </p:stCondLst>
                                      <p:childTnLst>
                                        <p:animMotion origin="layout" path="M 3.125E-6 -3.33333E-6 L -0.04453 0.00023 " pathEditMode="relative" rAng="0" ptsTypes="AA">
                                          <p:cBhvr>
                                            <p:cTn id="43" dur="1000" spd="-100000" fill="hold"/>
                                            <p:tgtEl>
                                              <p:spTgt spid="27"/>
                                            </p:tgtEl>
                                            <p:attrNameLst>
                                              <p:attrName>ppt_x</p:attrName>
                                              <p:attrName>ppt_y</p:attrName>
                                            </p:attrNameLst>
                                          </p:cBhvr>
                                          <p:rCtr x="-2227" y="0"/>
                                        </p:animMotion>
                                      </p:childTnLst>
                                    </p:cTn>
                                  </p:par>
                                  <p:par>
                                    <p:cTn id="44" presetID="22" presetClass="entr" presetSubtype="8" fill="hold" nodeType="withEffect">
                                      <p:stCondLst>
                                        <p:cond delay="10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42" presetClass="path" presetSubtype="0" decel="100000" fill="hold" nodeType="withEffect">
                                      <p:stCondLst>
                                        <p:cond delay="1000"/>
                                      </p:stCondLst>
                                      <p:childTnLst>
                                        <p:animMotion origin="layout" path="M 3.125E-6 -3.33333E-6 L -0.04453 0.00023 " pathEditMode="relative" rAng="0" ptsTypes="AA">
                                          <p:cBhvr>
                                            <p:cTn id="48" dur="1000" spd="-100000" fill="hold"/>
                                            <p:tgtEl>
                                              <p:spTgt spid="40"/>
                                            </p:tgtEl>
                                            <p:attrNameLst>
                                              <p:attrName>ppt_x</p:attrName>
                                              <p:attrName>ppt_y</p:attrName>
                                            </p:attrNameLst>
                                          </p:cBhvr>
                                          <p:rCtr x="-2227" y="0"/>
                                        </p:animMotion>
                                      </p:childTnLst>
                                    </p:cTn>
                                  </p:par>
                                  <p:par>
                                    <p:cTn id="49" presetID="10" presetClass="entr" presetSubtype="0" fill="hold" grpId="0" nodeType="withEffect">
                                      <p:stCondLst>
                                        <p:cond delay="1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42" presetClass="path" presetSubtype="0" decel="100000" fill="hold" grpId="1" nodeType="withEffect">
                                      <p:stCondLst>
                                        <p:cond delay="1250"/>
                                      </p:stCondLst>
                                      <p:childTnLst>
                                        <p:animMotion origin="layout" path="M 3.125E-6 -3.33333E-6 L -0.04453 0.00023 " pathEditMode="relative" rAng="0" ptsTypes="AA">
                                          <p:cBhvr>
                                            <p:cTn id="53" dur="1000" spd="-100000" fill="hold"/>
                                            <p:tgtEl>
                                              <p:spTgt spid="28"/>
                                            </p:tgtEl>
                                            <p:attrNameLst>
                                              <p:attrName>ppt_x</p:attrName>
                                              <p:attrName>ppt_y</p:attrName>
                                            </p:attrNameLst>
                                          </p:cBhvr>
                                          <p:rCtr x="-2227" y="0"/>
                                        </p:animMotion>
                                      </p:childTnLst>
                                    </p:cTn>
                                  </p:par>
                                  <p:par>
                                    <p:cTn id="54" presetID="55" presetClass="entr" presetSubtype="0" fill="hold" nodeType="withEffect">
                                      <p:stCondLst>
                                        <p:cond delay="75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strVal val="#ppt_w*0.70"/>
                                              </p:val>
                                            </p:tav>
                                            <p:tav tm="100000">
                                              <p:val>
                                                <p:strVal val="#ppt_w"/>
                                              </p:val>
                                            </p:tav>
                                          </p:tavLst>
                                        </p:anim>
                                        <p:anim calcmode="lin" valueType="num">
                                          <p:cBhvr>
                                            <p:cTn id="57" dur="500" fill="hold"/>
                                            <p:tgtEl>
                                              <p:spTgt spid="22"/>
                                            </p:tgtEl>
                                            <p:attrNameLst>
                                              <p:attrName>ppt_h</p:attrName>
                                            </p:attrNameLst>
                                          </p:cBhvr>
                                          <p:tavLst>
                                            <p:tav tm="0">
                                              <p:val>
                                                <p:strVal val="#ppt_h"/>
                                              </p:val>
                                            </p:tav>
                                            <p:tav tm="100000">
                                              <p:val>
                                                <p:strVal val="#ppt_h"/>
                                              </p:val>
                                            </p:tav>
                                          </p:tavLst>
                                        </p:anim>
                                        <p:animEffect transition="in" filter="fade">
                                          <p:cBhvr>
                                            <p:cTn id="58" dur="500"/>
                                            <p:tgtEl>
                                              <p:spTgt spid="22"/>
                                            </p:tgtEl>
                                          </p:cBhvr>
                                        </p:animEffect>
                                      </p:childTnLst>
                                    </p:cTn>
                                  </p:par>
                                  <p:par>
                                    <p:cTn id="59" presetID="64" presetClass="path" presetSubtype="0" decel="100000" fill="hold" nodeType="withEffect">
                                      <p:stCondLst>
                                        <p:cond delay="750"/>
                                      </p:stCondLst>
                                      <p:childTnLst>
                                        <p:animMotion origin="layout" path="M 0 0.08495 L 0 -2.59259E-6 " pathEditMode="relative" rAng="0" ptsTypes="AA">
                                          <p:cBhvr>
                                            <p:cTn id="60" dur="1000" fill="hold"/>
                                            <p:tgtEl>
                                              <p:spTgt spid="22"/>
                                            </p:tgtEl>
                                            <p:attrNameLst>
                                              <p:attrName>ppt_x</p:attrName>
                                              <p:attrName>ppt_y</p:attrName>
                                            </p:attrNameLst>
                                          </p:cBhvr>
                                          <p:rCtr x="0" y="-4213"/>
                                        </p:animMotion>
                                      </p:childTnLst>
                                    </p:cTn>
                                  </p:par>
                                  <p:par>
                                    <p:cTn id="61" presetID="10" presetClass="entr" presetSubtype="0" fill="hold" grpId="0" nodeType="withEffect">
                                      <p:stCondLst>
                                        <p:cond delay="100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42" presetClass="path" presetSubtype="0" decel="100000" fill="hold" grpId="1" nodeType="withEffect">
                                      <p:stCondLst>
                                        <p:cond delay="1000"/>
                                      </p:stCondLst>
                                      <p:childTnLst>
                                        <p:animMotion origin="layout" path="M 3.125E-6 -3.33333E-6 L -0.04453 0.00023 " pathEditMode="relative" rAng="0" ptsTypes="AA">
                                          <p:cBhvr>
                                            <p:cTn id="65" dur="1000" spd="-100000" fill="hold"/>
                                            <p:tgtEl>
                                              <p:spTgt spid="23"/>
                                            </p:tgtEl>
                                            <p:attrNameLst>
                                              <p:attrName>ppt_x</p:attrName>
                                              <p:attrName>ppt_y</p:attrName>
                                            </p:attrNameLst>
                                          </p:cBhvr>
                                          <p:rCtr x="-2227" y="0"/>
                                        </p:animMotion>
                                      </p:childTnLst>
                                    </p:cTn>
                                  </p:par>
                                  <p:par>
                                    <p:cTn id="66" presetID="22" presetClass="entr" presetSubtype="8" fill="hold" nodeType="withEffect">
                                      <p:stCondLst>
                                        <p:cond delay="125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par>
                                    <p:cTn id="69" presetID="42" presetClass="path" presetSubtype="0" decel="100000" fill="hold" nodeType="withEffect">
                                      <p:stCondLst>
                                        <p:cond delay="1250"/>
                                      </p:stCondLst>
                                      <p:childTnLst>
                                        <p:animMotion origin="layout" path="M 3.125E-6 -3.33333E-6 L -0.04453 0.00023 " pathEditMode="relative" rAng="0" ptsTypes="AA">
                                          <p:cBhvr>
                                            <p:cTn id="70" dur="1000" spd="-100000" fill="hold"/>
                                            <p:tgtEl>
                                              <p:spTgt spid="38"/>
                                            </p:tgtEl>
                                            <p:attrNameLst>
                                              <p:attrName>ppt_x</p:attrName>
                                              <p:attrName>ppt_y</p:attrName>
                                            </p:attrNameLst>
                                          </p:cBhvr>
                                          <p:rCtr x="-2227" y="0"/>
                                        </p:animMotion>
                                      </p:childTnLst>
                                    </p:cTn>
                                  </p:par>
                                  <p:par>
                                    <p:cTn id="71" presetID="10" presetClass="entr" presetSubtype="0" fill="hold" grpId="0" nodeType="withEffect">
                                      <p:stCondLst>
                                        <p:cond delay="15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42" presetClass="path" presetSubtype="0" decel="100000" fill="hold" grpId="1" nodeType="withEffect">
                                      <p:stCondLst>
                                        <p:cond delay="1500"/>
                                      </p:stCondLst>
                                      <p:childTnLst>
                                        <p:animMotion origin="layout" path="M 3.125E-6 -3.33333E-6 L -0.04453 0.00023 " pathEditMode="relative" rAng="0" ptsTypes="AA">
                                          <p:cBhvr>
                                            <p:cTn id="75" dur="1000" spd="-100000" fill="hold"/>
                                            <p:tgtEl>
                                              <p:spTgt spid="24"/>
                                            </p:tgtEl>
                                            <p:attrNameLst>
                                              <p:attrName>ppt_x</p:attrName>
                                              <p:attrName>ppt_y</p:attrName>
                                            </p:attrNameLst>
                                          </p:cBhvr>
                                          <p:rCtr x="-2227" y="0"/>
                                        </p:animMotion>
                                      </p:childTnLst>
                                    </p:cTn>
                                  </p:par>
                                  <p:par>
                                    <p:cTn id="76" presetID="55" presetClass="entr" presetSubtype="0" fill="hold" nodeType="withEffect">
                                      <p:stCondLst>
                                        <p:cond delay="100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strVal val="#ppt_w*0.70"/>
                                              </p:val>
                                            </p:tav>
                                            <p:tav tm="100000">
                                              <p:val>
                                                <p:strVal val="#ppt_w"/>
                                              </p:val>
                                            </p:tav>
                                          </p:tavLst>
                                        </p:anim>
                                        <p:anim calcmode="lin" valueType="num">
                                          <p:cBhvr>
                                            <p:cTn id="79" dur="500" fill="hold"/>
                                            <p:tgtEl>
                                              <p:spTgt spid="21"/>
                                            </p:tgtEl>
                                            <p:attrNameLst>
                                              <p:attrName>ppt_h</p:attrName>
                                            </p:attrNameLst>
                                          </p:cBhvr>
                                          <p:tavLst>
                                            <p:tav tm="0">
                                              <p:val>
                                                <p:strVal val="#ppt_h"/>
                                              </p:val>
                                            </p:tav>
                                            <p:tav tm="100000">
                                              <p:val>
                                                <p:strVal val="#ppt_h"/>
                                              </p:val>
                                            </p:tav>
                                          </p:tavLst>
                                        </p:anim>
                                        <p:animEffect transition="in" filter="fade">
                                          <p:cBhvr>
                                            <p:cTn id="80" dur="500"/>
                                            <p:tgtEl>
                                              <p:spTgt spid="21"/>
                                            </p:tgtEl>
                                          </p:cBhvr>
                                        </p:animEffect>
                                      </p:childTnLst>
                                    </p:cTn>
                                  </p:par>
                                  <p:par>
                                    <p:cTn id="81" presetID="64" presetClass="path" presetSubtype="0" decel="100000" fill="hold" nodeType="withEffect">
                                      <p:stCondLst>
                                        <p:cond delay="1000"/>
                                      </p:stCondLst>
                                      <p:childTnLst>
                                        <p:animMotion origin="layout" path="M 0 0.08495 L 0 -2.59259E-6 " pathEditMode="relative" rAng="0" ptsTypes="AA">
                                          <p:cBhvr>
                                            <p:cTn id="82" dur="1000" fill="hold"/>
                                            <p:tgtEl>
                                              <p:spTgt spid="21"/>
                                            </p:tgtEl>
                                            <p:attrNameLst>
                                              <p:attrName>ppt_x</p:attrName>
                                              <p:attrName>ppt_y</p:attrName>
                                            </p:attrNameLst>
                                          </p:cBhvr>
                                          <p:rCtr x="0" y="-4213"/>
                                        </p:animMotion>
                                      </p:childTnLst>
                                    </p:cTn>
                                  </p:par>
                                  <p:par>
                                    <p:cTn id="83" presetID="10" presetClass="entr" presetSubtype="0" fill="hold" grpId="0" nodeType="withEffect">
                                      <p:stCondLst>
                                        <p:cond delay="125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42" presetClass="path" presetSubtype="0" decel="100000" fill="hold" grpId="1" nodeType="withEffect">
                                      <p:stCondLst>
                                        <p:cond delay="1250"/>
                                      </p:stCondLst>
                                      <p:childTnLst>
                                        <p:animMotion origin="layout" path="M 3.125E-6 -3.33333E-6 L -0.04453 0.00023 " pathEditMode="relative" rAng="0" ptsTypes="AA">
                                          <p:cBhvr>
                                            <p:cTn id="87" dur="1000" spd="-100000" fill="hold"/>
                                            <p:tgtEl>
                                              <p:spTgt spid="29"/>
                                            </p:tgtEl>
                                            <p:attrNameLst>
                                              <p:attrName>ppt_x</p:attrName>
                                              <p:attrName>ppt_y</p:attrName>
                                            </p:attrNameLst>
                                          </p:cBhvr>
                                          <p:rCtr x="-2227" y="0"/>
                                        </p:animMotion>
                                      </p:childTnLst>
                                    </p:cTn>
                                  </p:par>
                                  <p:par>
                                    <p:cTn id="88" presetID="22" presetClass="entr" presetSubtype="8" fill="hold" nodeType="withEffect">
                                      <p:stCondLst>
                                        <p:cond delay="125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42" presetClass="path" presetSubtype="0" decel="100000" fill="hold" nodeType="withEffect">
                                      <p:stCondLst>
                                        <p:cond delay="1250"/>
                                      </p:stCondLst>
                                      <p:childTnLst>
                                        <p:animMotion origin="layout" path="M 3.125E-6 -3.33333E-6 L -0.04453 0.00023 " pathEditMode="relative" rAng="0" ptsTypes="AA">
                                          <p:cBhvr>
                                            <p:cTn id="92" dur="1000" spd="-100000" fill="hold"/>
                                            <p:tgtEl>
                                              <p:spTgt spid="39"/>
                                            </p:tgtEl>
                                            <p:attrNameLst>
                                              <p:attrName>ppt_x</p:attrName>
                                              <p:attrName>ppt_y</p:attrName>
                                            </p:attrNameLst>
                                          </p:cBhvr>
                                          <p:rCtr x="-2227" y="0"/>
                                        </p:animMotion>
                                      </p:childTnLst>
                                    </p:cTn>
                                  </p:par>
                                  <p:par>
                                    <p:cTn id="93" presetID="10" presetClass="entr" presetSubtype="0" fill="hold" grpId="0" nodeType="withEffect">
                                      <p:stCondLst>
                                        <p:cond delay="150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42" presetClass="path" presetSubtype="0" decel="100000" fill="hold" grpId="1" nodeType="withEffect">
                                      <p:stCondLst>
                                        <p:cond delay="1500"/>
                                      </p:stCondLst>
                                      <p:childTnLst>
                                        <p:animMotion origin="layout" path="M 3.125E-6 -3.33333E-6 L -0.04453 0.00023 " pathEditMode="relative" rAng="0" ptsTypes="AA">
                                          <p:cBhvr>
                                            <p:cTn id="97" dur="1000" spd="-100000" fill="hold"/>
                                            <p:tgtEl>
                                              <p:spTgt spid="30"/>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23" grpId="0"/>
          <p:bldP spid="23" grpId="1"/>
          <p:bldP spid="24" grpId="0"/>
          <p:bldP spid="24" grpId="1"/>
          <p:bldP spid="27" grpId="0"/>
          <p:bldP spid="27" grpId="1"/>
          <p:bldP spid="28" grpId="0"/>
          <p:bldP spid="28" grpId="1"/>
          <p:bldP spid="29" grpId="0"/>
          <p:bldP spid="29" grpId="1"/>
          <p:bldP spid="30" grpId="0"/>
          <p:bldP spid="30"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2" b="7812"/>
          <a:stretch>
            <a:fillRect/>
          </a:stretch>
        </p:blipFill>
        <p:spPr/>
      </p:pic>
      <p:sp>
        <p:nvSpPr>
          <p:cNvPr id="15" name="矩形 14"/>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6" name="椭圆 15"/>
          <p:cNvSpPr/>
          <p:nvPr/>
        </p:nvSpPr>
        <p:spPr>
          <a:xfrm>
            <a:off x="1883999" y="-828721"/>
            <a:ext cx="8424000" cy="8424000"/>
          </a:xfrm>
          <a:prstGeom prst="ellipse">
            <a:avLst/>
          </a:prstGeom>
          <a:solidFill>
            <a:schemeClr val="bg1">
              <a:alpha val="10000"/>
            </a:schemeClr>
          </a:solidFill>
          <a:ln w="3175">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7" name="文本框 16"/>
          <p:cNvSpPr txBox="1"/>
          <p:nvPr/>
        </p:nvSpPr>
        <p:spPr>
          <a:xfrm>
            <a:off x="5807953" y="581230"/>
            <a:ext cx="2492990" cy="286232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18000" dirty="0"/>
              <a:t>作</a:t>
            </a:r>
          </a:p>
        </p:txBody>
      </p:sp>
      <p:sp>
        <p:nvSpPr>
          <p:cNvPr id="18" name="文本框 17"/>
          <p:cNvSpPr txBox="1"/>
          <p:nvPr/>
        </p:nvSpPr>
        <p:spPr>
          <a:xfrm>
            <a:off x="5807955" y="2442393"/>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rPr>
              <a:t>划</a:t>
            </a:r>
          </a:p>
        </p:txBody>
      </p:sp>
      <p:sp>
        <p:nvSpPr>
          <p:cNvPr id="19" name="文本框 18"/>
          <p:cNvSpPr txBox="1"/>
          <p:nvPr/>
        </p:nvSpPr>
        <p:spPr>
          <a:xfrm>
            <a:off x="3923871" y="581230"/>
            <a:ext cx="2492990" cy="2862322"/>
          </a:xfrm>
          <a:prstGeom prst="rect">
            <a:avLst/>
          </a:prstGeom>
          <a:noFill/>
        </p:spPr>
        <p:txBody>
          <a:bodyPr wrap="none" rtlCol="0">
            <a:spAutoFit/>
          </a:bodyPr>
          <a:lstStyle/>
          <a:p>
            <a:pPr algn="ctr"/>
            <a:r>
              <a:rPr lang="zh-CN" altLang="en-US" sz="1800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sp>
        <p:nvSpPr>
          <p:cNvPr id="20" name="文本框 19"/>
          <p:cNvSpPr txBox="1"/>
          <p:nvPr/>
        </p:nvSpPr>
        <p:spPr>
          <a:xfrm>
            <a:off x="3923863" y="2442394"/>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254000">
                    <a:schemeClr val="tx1">
                      <a:alpha val="40000"/>
                    </a:schemeClr>
                  </a:glow>
                  <a:outerShdw blurRad="254000" algn="ctr" rotWithShape="0">
                    <a:schemeClr val="tx1">
                      <a:alpha val="40000"/>
                    </a:schemeClr>
                  </a:outerShdw>
                </a:effectLst>
                <a:latin typeface="微软雅黑" panose="020B0503020204020204" pitchFamily="34" charset="-122"/>
                <a:ea typeface="微软雅黑" panose="020B0503020204020204" pitchFamily="34" charset="-122"/>
              </a:rPr>
              <a:t>计</a:t>
            </a:r>
          </a:p>
        </p:txBody>
      </p:sp>
      <p:grpSp>
        <p:nvGrpSpPr>
          <p:cNvPr id="21" name="组合 20"/>
          <p:cNvGrpSpPr/>
          <p:nvPr/>
        </p:nvGrpSpPr>
        <p:grpSpPr>
          <a:xfrm>
            <a:off x="5372100" y="5821838"/>
            <a:ext cx="1447800" cy="350866"/>
            <a:chOff x="4476750" y="4851525"/>
            <a:chExt cx="1206500" cy="292388"/>
          </a:xfrm>
        </p:grpSpPr>
        <p:sp>
          <p:nvSpPr>
            <p:cNvPr id="22" name="文本框 21"/>
            <p:cNvSpPr txBox="1"/>
            <p:nvPr/>
          </p:nvSpPr>
          <p:spPr>
            <a:xfrm>
              <a:off x="4476750" y="4879414"/>
              <a:ext cx="1206500" cy="252000"/>
            </a:xfrm>
            <a:prstGeom prst="roundRect">
              <a:avLst>
                <a:gd name="adj" fmla="val 50000"/>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23" name="文本框 22"/>
            <p:cNvSpPr txBox="1"/>
            <p:nvPr/>
          </p:nvSpPr>
          <p:spPr>
            <a:xfrm>
              <a:off x="4645065" y="4851525"/>
              <a:ext cx="869897" cy="292388"/>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1680" dirty="0">
                  <a:solidFill>
                    <a:schemeClr val="bg1"/>
                  </a:solidFill>
                  <a:latin typeface="微软雅黑 Light" panose="020B0502040204020203" pitchFamily="34" charset="-122"/>
                  <a:ea typeface="微软雅黑 Light" panose="020B0502040204020203" pitchFamily="34" charset="-122"/>
                </a:rPr>
                <a:t>第肆章节</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par>
                                <p:cTn id="11" presetID="6" presetClass="emph" presetSubtype="0" decel="25000" fill="hold" grpId="0" nodeType="withEffect">
                                  <p:stCondLst>
                                    <p:cond delay="0"/>
                                  </p:stCondLst>
                                  <p:childTnLst>
                                    <p:animScale>
                                      <p:cBhvr>
                                        <p:cTn id="12" dur="5000" fill="hold"/>
                                        <p:tgtEl>
                                          <p:spTgt spid="15"/>
                                        </p:tgtEl>
                                      </p:cBhvr>
                                      <p:by x="108000" y="108000"/>
                                    </p:animScale>
                                  </p:childTnLst>
                                </p:cTn>
                              </p:par>
                              <p:par>
                                <p:cTn id="13" presetID="6" presetClass="emph" presetSubtype="0" decel="25000" fill="hold" nodeType="withEffect">
                                  <p:stCondLst>
                                    <p:cond delay="0"/>
                                  </p:stCondLst>
                                  <p:childTnLst>
                                    <p:animScale>
                                      <p:cBhvr>
                                        <p:cTn id="14" dur="5000" fill="hold"/>
                                        <p:tgtEl>
                                          <p:spTgt spid="11"/>
                                        </p:tgtEl>
                                      </p:cBhvr>
                                      <p:by x="108000" y="108000"/>
                                    </p:animScale>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42" presetClass="path" presetSubtype="0" decel="100000" fill="hold" grpId="1" nodeType="withEffect">
                                  <p:stCondLst>
                                    <p:cond delay="0"/>
                                  </p:stCondLst>
                                  <p:childTnLst>
                                    <p:animMotion origin="layout" path="M 5E-6 -0.08125 L 5E-6 -0.00023 " pathEditMode="relative" rAng="0" ptsTypes="AA">
                                      <p:cBhvr>
                                        <p:cTn id="19" dur="1000" fill="hold"/>
                                        <p:tgtEl>
                                          <p:spTgt spid="19"/>
                                        </p:tgtEl>
                                        <p:attrNameLst>
                                          <p:attrName>ppt_x</p:attrName>
                                          <p:attrName>ppt_y</p:attrName>
                                        </p:attrNameLst>
                                      </p:cBhvr>
                                      <p:rCtr x="0" y="4051"/>
                                    </p:animMotion>
                                  </p:childTnLst>
                                </p:cTn>
                              </p:par>
                              <p:par>
                                <p:cTn id="20" presetID="10" presetClass="entr" presetSubtype="0" fill="hold" grpId="0" nodeType="withEffect">
                                  <p:stCondLst>
                                    <p:cond delay="2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42" presetClass="path" presetSubtype="0" decel="100000" fill="hold" grpId="1" nodeType="withEffect">
                                  <p:stCondLst>
                                    <p:cond delay="200"/>
                                  </p:stCondLst>
                                  <p:childTnLst>
                                    <p:animMotion origin="layout" path="M 5E-6 -0.08125 L 5E-6 -0.00023 " pathEditMode="relative" rAng="0" ptsTypes="AA">
                                      <p:cBhvr>
                                        <p:cTn id="24" dur="1000" fill="hold"/>
                                        <p:tgtEl>
                                          <p:spTgt spid="17"/>
                                        </p:tgtEl>
                                        <p:attrNameLst>
                                          <p:attrName>ppt_x</p:attrName>
                                          <p:attrName>ppt_y</p:attrName>
                                        </p:attrNameLst>
                                      </p:cBhvr>
                                      <p:rCtr x="0" y="4051"/>
                                    </p:animMotion>
                                  </p:childTnLst>
                                </p:cTn>
                              </p:par>
                              <p:par>
                                <p:cTn id="25" presetID="10" presetClass="entr" presetSubtype="0" fill="hold" grpId="0" nodeType="withEffect">
                                  <p:stCondLst>
                                    <p:cond delay="4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42" presetClass="path" presetSubtype="0" decel="100000" fill="hold" grpId="1" nodeType="withEffect">
                                  <p:stCondLst>
                                    <p:cond delay="400"/>
                                  </p:stCondLst>
                                  <p:childTnLst>
                                    <p:animMotion origin="layout" path="M 5E-6 -0.08125 L 5E-6 -0.00023 " pathEditMode="relative" rAng="0" ptsTypes="AA">
                                      <p:cBhvr>
                                        <p:cTn id="29" dur="1000" fill="hold"/>
                                        <p:tgtEl>
                                          <p:spTgt spid="20"/>
                                        </p:tgtEl>
                                        <p:attrNameLst>
                                          <p:attrName>ppt_x</p:attrName>
                                          <p:attrName>ppt_y</p:attrName>
                                        </p:attrNameLst>
                                      </p:cBhvr>
                                      <p:rCtr x="0" y="4051"/>
                                    </p:animMotion>
                                  </p:childTnLst>
                                </p:cTn>
                              </p:par>
                              <p:par>
                                <p:cTn id="30" presetID="10" presetClass="entr" presetSubtype="0" fill="hold" grpId="0" nodeType="withEffect">
                                  <p:stCondLst>
                                    <p:cond delay="6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42" presetClass="path" presetSubtype="0" decel="100000" fill="hold" grpId="1" nodeType="withEffect">
                                  <p:stCondLst>
                                    <p:cond delay="600"/>
                                  </p:stCondLst>
                                  <p:childTnLst>
                                    <p:animMotion origin="layout" path="M 5E-6 -0.08125 L 5E-6 -0.00023 " pathEditMode="relative" rAng="0" ptsTypes="AA">
                                      <p:cBhvr>
                                        <p:cTn id="34" dur="1000" fill="hold"/>
                                        <p:tgtEl>
                                          <p:spTgt spid="18"/>
                                        </p:tgtEl>
                                        <p:attrNameLst>
                                          <p:attrName>ppt_x</p:attrName>
                                          <p:attrName>ppt_y</p:attrName>
                                        </p:attrNameLst>
                                      </p:cBhvr>
                                      <p:rCtr x="0" y="4051"/>
                                    </p:animMotion>
                                  </p:childTnLst>
                                </p:cTn>
                              </p:par>
                              <p:par>
                                <p:cTn id="35" presetID="10" presetClass="entr" presetSubtype="0" fill="hold" nodeType="withEffect">
                                  <p:stCondLst>
                                    <p:cond delay="7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42" presetClass="path" presetSubtype="0" decel="100000" fill="hold" nodeType="withEffect">
                                  <p:stCondLst>
                                    <p:cond delay="750"/>
                                  </p:stCondLst>
                                  <p:childTnLst>
                                    <p:animMotion origin="layout" path="M 3.125E-6 -3.33333E-6 L -0.04453 0.00023 " pathEditMode="relative" rAng="0" ptsTypes="AA">
                                      <p:cBhvr>
                                        <p:cTn id="39" dur="1000" spd="-100000" fill="hold"/>
                                        <p:tgtEl>
                                          <p:spTgt spid="21"/>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7" grpId="1"/>
      <p:bldP spid="18" grpId="0"/>
      <p:bldP spid="18" grpId="1"/>
      <p:bldP spid="19" grpId="0"/>
      <p:bldP spid="19" grpId="1"/>
      <p:bldP spid="20" grpId="0"/>
      <p:bldP spid="20"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 name="图片占位符 8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2" b="7812"/>
          <a:stretch>
            <a:fillRect/>
          </a:stretch>
        </p:blipFill>
        <p:spPr/>
      </p:pic>
      <p:sp>
        <p:nvSpPr>
          <p:cNvPr id="54" name="矩形 53"/>
          <p:cNvSpPr/>
          <p:nvPr/>
        </p:nvSpPr>
        <p:spPr>
          <a:xfrm>
            <a:off x="-1" y="0"/>
            <a:ext cx="12192001" cy="6858000"/>
          </a:xfrm>
          <a:prstGeom prst="rect">
            <a:avLst/>
          </a:prstGeom>
          <a:gradFill>
            <a:gsLst>
              <a:gs pos="0">
                <a:schemeClr val="tx1"/>
              </a:gs>
              <a:gs pos="50000">
                <a:schemeClr val="tx1">
                  <a:lumMod val="95000"/>
                  <a:lumOff val="5000"/>
                  <a:alpha val="85000"/>
                </a:schemeClr>
              </a:gs>
              <a:gs pos="100000">
                <a:schemeClr val="tx1">
                  <a:lumMod val="95000"/>
                  <a:lumOff val="5000"/>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p>
        </p:txBody>
      </p:sp>
      <p:grpSp>
        <p:nvGrpSpPr>
          <p:cNvPr id="2" name="组合 1"/>
          <p:cNvGrpSpPr/>
          <p:nvPr/>
        </p:nvGrpSpPr>
        <p:grpSpPr>
          <a:xfrm>
            <a:off x="5235950" y="628273"/>
            <a:ext cx="1748939" cy="773830"/>
            <a:chOff x="4363293" y="523560"/>
            <a:chExt cx="1457450" cy="644858"/>
          </a:xfrm>
        </p:grpSpPr>
        <p:grpSp>
          <p:nvGrpSpPr>
            <p:cNvPr id="4" name="组合 3"/>
            <p:cNvGrpSpPr/>
            <p:nvPr/>
          </p:nvGrpSpPr>
          <p:grpSpPr>
            <a:xfrm>
              <a:off x="4363293" y="523560"/>
              <a:ext cx="1442194" cy="507831"/>
              <a:chOff x="4564045" y="512130"/>
              <a:chExt cx="1442194" cy="507831"/>
            </a:xfrm>
          </p:grpSpPr>
          <p:sp>
            <p:nvSpPr>
              <p:cNvPr id="5" name="文本框 4"/>
              <p:cNvSpPr txBox="1"/>
              <p:nvPr/>
            </p:nvSpPr>
            <p:spPr>
              <a:xfrm>
                <a:off x="5493011"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划</a:t>
                </a:r>
              </a:p>
            </p:txBody>
          </p:sp>
          <p:sp>
            <p:nvSpPr>
              <p:cNvPr id="6" name="文本框 5"/>
              <p:cNvSpPr txBox="1"/>
              <p:nvPr/>
            </p:nvSpPr>
            <p:spPr>
              <a:xfrm>
                <a:off x="518335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计</a:t>
                </a:r>
              </a:p>
            </p:txBody>
          </p:sp>
          <p:sp>
            <p:nvSpPr>
              <p:cNvPr id="7" name="文本框 6"/>
              <p:cNvSpPr txBox="1"/>
              <p:nvPr/>
            </p:nvSpPr>
            <p:spPr>
              <a:xfrm>
                <a:off x="4873696"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作</a:t>
                </a:r>
              </a:p>
            </p:txBody>
          </p:sp>
          <p:sp>
            <p:nvSpPr>
              <p:cNvPr id="8" name="文本框 7"/>
              <p:cNvSpPr txBox="1"/>
              <p:nvPr/>
            </p:nvSpPr>
            <p:spPr>
              <a:xfrm>
                <a:off x="4564045"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grpSp>
        <p:sp>
          <p:nvSpPr>
            <p:cNvPr id="9" name="文本框 8"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WORKING PLAN</a:t>
              </a:r>
              <a:endParaRPr lang="zh-CN" altLang="en-US" sz="960" dirty="0"/>
            </a:p>
          </p:txBody>
        </p:sp>
      </p:grpSp>
      <p:sp>
        <p:nvSpPr>
          <p:cNvPr id="15" name="等腰三角形 14"/>
          <p:cNvSpPr/>
          <p:nvPr/>
        </p:nvSpPr>
        <p:spPr>
          <a:xfrm rot="5400000">
            <a:off x="2666973" y="2796896"/>
            <a:ext cx="177950" cy="15340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6" name="等腰三角形 15"/>
          <p:cNvSpPr/>
          <p:nvPr/>
        </p:nvSpPr>
        <p:spPr>
          <a:xfrm rot="5400000">
            <a:off x="4893673" y="2796896"/>
            <a:ext cx="177950" cy="15340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7" name="等腰三角形 16"/>
          <p:cNvSpPr/>
          <p:nvPr/>
        </p:nvSpPr>
        <p:spPr>
          <a:xfrm rot="5400000">
            <a:off x="7120374" y="2790396"/>
            <a:ext cx="177950" cy="15340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8" name="等腰三角形 17"/>
          <p:cNvSpPr/>
          <p:nvPr/>
        </p:nvSpPr>
        <p:spPr>
          <a:xfrm rot="5400000">
            <a:off x="9347076" y="2790396"/>
            <a:ext cx="177950" cy="15340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9" name="文本框 18"/>
          <p:cNvSpPr txBox="1"/>
          <p:nvPr/>
        </p:nvSpPr>
        <p:spPr>
          <a:xfrm>
            <a:off x="1091094" y="3976223"/>
            <a:ext cx="1106392" cy="313932"/>
          </a:xfrm>
          <a:prstGeom prst="rect">
            <a:avLst/>
          </a:prstGeom>
          <a:noFill/>
        </p:spPr>
        <p:txBody>
          <a:bodyPr wrap="none" rtlCol="0">
            <a:spAutoFit/>
          </a:bodyPr>
          <a:lstStyle/>
          <a:p>
            <a:pPr algn="ctr"/>
            <a:r>
              <a:rPr lang="zh-CN" altLang="en-US" sz="1440" dirty="0">
                <a:solidFill>
                  <a:schemeClr val="bg1"/>
                </a:solidFill>
                <a:latin typeface="微软雅黑 Light" panose="020B0502040204020203" pitchFamily="34" charset="-122"/>
                <a:ea typeface="微软雅黑 Light" panose="020B0502040204020203" pitchFamily="34" charset="-122"/>
              </a:rPr>
              <a:t>描述性文字</a:t>
            </a:r>
          </a:p>
        </p:txBody>
      </p:sp>
      <p:sp>
        <p:nvSpPr>
          <p:cNvPr id="20" name="文本框 19"/>
          <p:cNvSpPr txBox="1"/>
          <p:nvPr/>
        </p:nvSpPr>
        <p:spPr>
          <a:xfrm>
            <a:off x="3321324" y="3976223"/>
            <a:ext cx="1106392" cy="313932"/>
          </a:xfrm>
          <a:prstGeom prst="rect">
            <a:avLst/>
          </a:prstGeom>
          <a:noFill/>
        </p:spPr>
        <p:txBody>
          <a:bodyPr wrap="none" rtlCol="0">
            <a:spAutoFit/>
          </a:bodyPr>
          <a:lstStyle/>
          <a:p>
            <a:pPr algn="ctr"/>
            <a:r>
              <a:rPr lang="zh-CN" altLang="en-US" sz="1440" dirty="0">
                <a:solidFill>
                  <a:schemeClr val="bg1"/>
                </a:solidFill>
                <a:latin typeface="微软雅黑 Light" panose="020B0502040204020203" pitchFamily="34" charset="-122"/>
                <a:ea typeface="微软雅黑 Light" panose="020B0502040204020203" pitchFamily="34" charset="-122"/>
              </a:rPr>
              <a:t>描述性文字</a:t>
            </a:r>
          </a:p>
        </p:txBody>
      </p:sp>
      <p:sp>
        <p:nvSpPr>
          <p:cNvPr id="21" name="文本框 20"/>
          <p:cNvSpPr txBox="1"/>
          <p:nvPr/>
        </p:nvSpPr>
        <p:spPr>
          <a:xfrm>
            <a:off x="5545784" y="3976223"/>
            <a:ext cx="1106392" cy="313932"/>
          </a:xfrm>
          <a:prstGeom prst="rect">
            <a:avLst/>
          </a:prstGeom>
          <a:noFill/>
        </p:spPr>
        <p:txBody>
          <a:bodyPr wrap="none" rtlCol="0">
            <a:spAutoFit/>
          </a:bodyPr>
          <a:lstStyle/>
          <a:p>
            <a:pPr algn="ctr"/>
            <a:r>
              <a:rPr lang="zh-CN" altLang="en-US" sz="1440" dirty="0">
                <a:solidFill>
                  <a:schemeClr val="bg1"/>
                </a:solidFill>
                <a:latin typeface="微软雅黑 Light" panose="020B0502040204020203" pitchFamily="34" charset="-122"/>
                <a:ea typeface="微软雅黑 Light" panose="020B0502040204020203" pitchFamily="34" charset="-122"/>
              </a:rPr>
              <a:t>描述性文字</a:t>
            </a:r>
          </a:p>
        </p:txBody>
      </p:sp>
      <p:sp>
        <p:nvSpPr>
          <p:cNvPr id="22" name="文本框 21"/>
          <p:cNvSpPr txBox="1"/>
          <p:nvPr/>
        </p:nvSpPr>
        <p:spPr>
          <a:xfrm>
            <a:off x="7770244" y="3976223"/>
            <a:ext cx="1106392" cy="313932"/>
          </a:xfrm>
          <a:prstGeom prst="rect">
            <a:avLst/>
          </a:prstGeom>
          <a:noFill/>
        </p:spPr>
        <p:txBody>
          <a:bodyPr wrap="none" rtlCol="0">
            <a:spAutoFit/>
          </a:bodyPr>
          <a:lstStyle/>
          <a:p>
            <a:pPr algn="ctr"/>
            <a:r>
              <a:rPr lang="zh-CN" altLang="en-US" sz="1440" dirty="0">
                <a:solidFill>
                  <a:schemeClr val="bg1"/>
                </a:solidFill>
                <a:latin typeface="微软雅黑 Light" panose="020B0502040204020203" pitchFamily="34" charset="-122"/>
                <a:ea typeface="微软雅黑 Light" panose="020B0502040204020203" pitchFamily="34" charset="-122"/>
              </a:rPr>
              <a:t>描述性文字</a:t>
            </a:r>
          </a:p>
        </p:txBody>
      </p:sp>
      <p:sp>
        <p:nvSpPr>
          <p:cNvPr id="23" name="文本框 22"/>
          <p:cNvSpPr txBox="1"/>
          <p:nvPr/>
        </p:nvSpPr>
        <p:spPr>
          <a:xfrm>
            <a:off x="9996946" y="3976223"/>
            <a:ext cx="1106392" cy="313932"/>
          </a:xfrm>
          <a:prstGeom prst="rect">
            <a:avLst/>
          </a:prstGeom>
          <a:noFill/>
        </p:spPr>
        <p:txBody>
          <a:bodyPr wrap="none" rtlCol="0">
            <a:spAutoFit/>
          </a:bodyPr>
          <a:lstStyle/>
          <a:p>
            <a:pPr algn="ctr"/>
            <a:r>
              <a:rPr lang="zh-CN" altLang="en-US" sz="1440" dirty="0">
                <a:solidFill>
                  <a:schemeClr val="bg1"/>
                </a:solidFill>
                <a:latin typeface="微软雅黑 Light" panose="020B0502040204020203" pitchFamily="34" charset="-122"/>
                <a:ea typeface="微软雅黑 Light" panose="020B0502040204020203" pitchFamily="34" charset="-122"/>
              </a:rPr>
              <a:t>描述性文字</a:t>
            </a:r>
          </a:p>
        </p:txBody>
      </p:sp>
      <p:grpSp>
        <p:nvGrpSpPr>
          <p:cNvPr id="59" name="组合 58"/>
          <p:cNvGrpSpPr/>
          <p:nvPr/>
        </p:nvGrpSpPr>
        <p:grpSpPr>
          <a:xfrm>
            <a:off x="998220" y="4770122"/>
            <a:ext cx="10195560" cy="1163956"/>
            <a:chOff x="831850" y="3975100"/>
            <a:chExt cx="8496300" cy="969963"/>
          </a:xfrm>
        </p:grpSpPr>
        <p:sp>
          <p:nvSpPr>
            <p:cNvPr id="24" name="矩形: 圆角 23"/>
            <p:cNvSpPr/>
            <p:nvPr/>
          </p:nvSpPr>
          <p:spPr>
            <a:xfrm>
              <a:off x="831850" y="3975100"/>
              <a:ext cx="8496300" cy="969963"/>
            </a:xfrm>
            <a:prstGeom prst="roundRect">
              <a:avLst>
                <a:gd name="adj" fmla="val 16688"/>
              </a:avLst>
            </a:prstGeom>
            <a:solidFill>
              <a:schemeClr val="bg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5" name="矩形 24"/>
            <p:cNvSpPr/>
            <p:nvPr/>
          </p:nvSpPr>
          <p:spPr>
            <a:xfrm>
              <a:off x="1541475" y="4220447"/>
              <a:ext cx="7097829" cy="483038"/>
            </a:xfrm>
            <a:prstGeom prst="rect">
              <a:avLst/>
            </a:prstGeom>
            <a:noFill/>
          </p:spPr>
          <p:txBody>
            <a:bodyPr wrap="square" rtlCol="0">
              <a:spAutoFit/>
            </a:bodyPr>
            <a:lstStyle/>
            <a:p>
              <a:pPr algn="ct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就好像一个在园子里收拾整理的园丁，我每天都在进行概念设计、思考设计的本质、抑或以写作去传播设计理论，这些都是一个设计师必须做好的工作。</a:t>
              </a:r>
            </a:p>
          </p:txBody>
        </p:sp>
      </p:grpSp>
      <p:grpSp>
        <p:nvGrpSpPr>
          <p:cNvPr id="3" name="组合 2"/>
          <p:cNvGrpSpPr/>
          <p:nvPr/>
        </p:nvGrpSpPr>
        <p:grpSpPr>
          <a:xfrm>
            <a:off x="998220" y="2225970"/>
            <a:ext cx="1288756" cy="1288756"/>
            <a:chOff x="831850" y="1854975"/>
            <a:chExt cx="1073963" cy="1073963"/>
          </a:xfrm>
        </p:grpSpPr>
        <p:sp>
          <p:nvSpPr>
            <p:cNvPr id="10" name="椭圆 9"/>
            <p:cNvSpPr/>
            <p:nvPr/>
          </p:nvSpPr>
          <p:spPr>
            <a:xfrm>
              <a:off x="831850" y="1854975"/>
              <a:ext cx="1073963" cy="1073963"/>
            </a:xfrm>
            <a:prstGeom prst="ellipse">
              <a:avLst/>
            </a:prstGeom>
            <a:solidFill>
              <a:schemeClr val="bg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p>
          </p:txBody>
        </p:sp>
        <p:sp>
          <p:nvSpPr>
            <p:cNvPr id="26" name="Freeform 186"/>
            <p:cNvSpPr/>
            <p:nvPr/>
          </p:nvSpPr>
          <p:spPr bwMode="auto">
            <a:xfrm>
              <a:off x="1234515" y="2255886"/>
              <a:ext cx="259108" cy="176527"/>
            </a:xfrm>
            <a:custGeom>
              <a:avLst/>
              <a:gdLst>
                <a:gd name="T0" fmla="*/ 2147483646 w 235"/>
                <a:gd name="T1" fmla="*/ 2147483646 h 160"/>
                <a:gd name="T2" fmla="*/ 2147483646 w 235"/>
                <a:gd name="T3" fmla="*/ 0 h 160"/>
                <a:gd name="T4" fmla="*/ 2147483646 w 235"/>
                <a:gd name="T5" fmla="*/ 2147483646 h 160"/>
                <a:gd name="T6" fmla="*/ 2147483646 w 235"/>
                <a:gd name="T7" fmla="*/ 2147483646 h 160"/>
                <a:gd name="T8" fmla="*/ 2147483646 w 235"/>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 h="160">
                  <a:moveTo>
                    <a:pt x="9" y="106"/>
                  </a:moveTo>
                  <a:cubicBezTo>
                    <a:pt x="235" y="0"/>
                    <a:pt x="235" y="0"/>
                    <a:pt x="235" y="0"/>
                  </a:cubicBezTo>
                  <a:cubicBezTo>
                    <a:pt x="75" y="160"/>
                    <a:pt x="75" y="160"/>
                    <a:pt x="75" y="160"/>
                  </a:cubicBezTo>
                  <a:cubicBezTo>
                    <a:pt x="9" y="127"/>
                    <a:pt x="9" y="127"/>
                    <a:pt x="9" y="127"/>
                  </a:cubicBezTo>
                  <a:cubicBezTo>
                    <a:pt x="0" y="123"/>
                    <a:pt x="0" y="110"/>
                    <a:pt x="9" y="106"/>
                  </a:cubicBezTo>
                  <a:close/>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dirty="0"/>
            </a:p>
          </p:txBody>
        </p:sp>
        <p:sp>
          <p:nvSpPr>
            <p:cNvPr id="27" name="Freeform 187"/>
            <p:cNvSpPr/>
            <p:nvPr/>
          </p:nvSpPr>
          <p:spPr bwMode="auto">
            <a:xfrm>
              <a:off x="1317096" y="2255886"/>
              <a:ext cx="176527" cy="259108"/>
            </a:xfrm>
            <a:custGeom>
              <a:avLst/>
              <a:gdLst>
                <a:gd name="T0" fmla="*/ 2147483646 w 160"/>
                <a:gd name="T1" fmla="*/ 2147483646 h 235"/>
                <a:gd name="T2" fmla="*/ 2147483646 w 160"/>
                <a:gd name="T3" fmla="*/ 0 h 235"/>
                <a:gd name="T4" fmla="*/ 0 w 160"/>
                <a:gd name="T5" fmla="*/ 2147483646 h 235"/>
                <a:gd name="T6" fmla="*/ 2147483646 w 160"/>
                <a:gd name="T7" fmla="*/ 2147483646 h 235"/>
                <a:gd name="T8" fmla="*/ 2147483646 w 160"/>
                <a:gd name="T9" fmla="*/ 2147483646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235">
                  <a:moveTo>
                    <a:pt x="54" y="226"/>
                  </a:moveTo>
                  <a:cubicBezTo>
                    <a:pt x="160" y="0"/>
                    <a:pt x="160" y="0"/>
                    <a:pt x="160" y="0"/>
                  </a:cubicBezTo>
                  <a:cubicBezTo>
                    <a:pt x="0" y="160"/>
                    <a:pt x="0" y="160"/>
                    <a:pt x="0" y="160"/>
                  </a:cubicBezTo>
                  <a:cubicBezTo>
                    <a:pt x="33" y="227"/>
                    <a:pt x="33" y="227"/>
                    <a:pt x="33" y="227"/>
                  </a:cubicBezTo>
                  <a:cubicBezTo>
                    <a:pt x="38" y="235"/>
                    <a:pt x="50" y="235"/>
                    <a:pt x="54" y="226"/>
                  </a:cubicBezTo>
                  <a:close/>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dirty="0"/>
            </a:p>
          </p:txBody>
        </p:sp>
      </p:grpSp>
      <p:grpSp>
        <p:nvGrpSpPr>
          <p:cNvPr id="55" name="组合 54"/>
          <p:cNvGrpSpPr/>
          <p:nvPr/>
        </p:nvGrpSpPr>
        <p:grpSpPr>
          <a:xfrm>
            <a:off x="3224921" y="2225970"/>
            <a:ext cx="1288756" cy="1288756"/>
            <a:chOff x="2687434" y="1854975"/>
            <a:chExt cx="1073963" cy="1073963"/>
          </a:xfrm>
        </p:grpSpPr>
        <p:sp>
          <p:nvSpPr>
            <p:cNvPr id="11" name="椭圆 10"/>
            <p:cNvSpPr/>
            <p:nvPr/>
          </p:nvSpPr>
          <p:spPr>
            <a:xfrm>
              <a:off x="2687434" y="1854975"/>
              <a:ext cx="1073963" cy="1073963"/>
            </a:xfrm>
            <a:prstGeom prst="ellipse">
              <a:avLst/>
            </a:prstGeom>
            <a:solidFill>
              <a:schemeClr val="bg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grpSp>
          <p:nvGrpSpPr>
            <p:cNvPr id="28" name="组合 27"/>
            <p:cNvGrpSpPr/>
            <p:nvPr/>
          </p:nvGrpSpPr>
          <p:grpSpPr>
            <a:xfrm>
              <a:off x="3094141" y="2255886"/>
              <a:ext cx="260547" cy="259108"/>
              <a:chOff x="2970213" y="2044700"/>
              <a:chExt cx="574675" cy="571500"/>
            </a:xfrm>
          </p:grpSpPr>
          <p:sp>
            <p:nvSpPr>
              <p:cNvPr id="29" name="Oval 30"/>
              <p:cNvSpPr>
                <a:spLocks noChangeArrowheads="1"/>
              </p:cNvSpPr>
              <p:nvPr/>
            </p:nvSpPr>
            <p:spPr bwMode="auto">
              <a:xfrm>
                <a:off x="2970213" y="2044700"/>
                <a:ext cx="574675" cy="571500"/>
              </a:xfrm>
              <a:prstGeom prst="ellips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30" name="Line 31"/>
              <p:cNvSpPr>
                <a:spLocks noChangeShapeType="1"/>
              </p:cNvSpPr>
              <p:nvPr/>
            </p:nvSpPr>
            <p:spPr bwMode="auto">
              <a:xfrm>
                <a:off x="3255963" y="2044700"/>
                <a:ext cx="0" cy="571500"/>
              </a:xfrm>
              <a:prstGeom prst="lin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31" name="Line 32"/>
              <p:cNvSpPr>
                <a:spLocks noChangeShapeType="1"/>
              </p:cNvSpPr>
              <p:nvPr/>
            </p:nvSpPr>
            <p:spPr bwMode="auto">
              <a:xfrm flipH="1">
                <a:off x="2970213" y="2330450"/>
                <a:ext cx="573087" cy="0"/>
              </a:xfrm>
              <a:prstGeom prst="lin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32" name="Freeform 33"/>
              <p:cNvSpPr/>
              <p:nvPr/>
            </p:nvSpPr>
            <p:spPr bwMode="auto">
              <a:xfrm>
                <a:off x="3108325" y="2044700"/>
                <a:ext cx="130175" cy="571500"/>
              </a:xfrm>
              <a:custGeom>
                <a:avLst/>
                <a:gdLst>
                  <a:gd name="T0" fmla="*/ 2147483646 w 56"/>
                  <a:gd name="T1" fmla="*/ 0 h 248"/>
                  <a:gd name="T2" fmla="*/ 0 w 56"/>
                  <a:gd name="T3" fmla="*/ 2147483646 h 248"/>
                  <a:gd name="T4" fmla="*/ 2147483646 w 56"/>
                  <a:gd name="T5" fmla="*/ 2147483646 h 248"/>
                  <a:gd name="T6" fmla="*/ 0 60000 65536"/>
                  <a:gd name="T7" fmla="*/ 0 60000 65536"/>
                  <a:gd name="T8" fmla="*/ 0 60000 65536"/>
                </a:gdLst>
                <a:ahLst/>
                <a:cxnLst>
                  <a:cxn ang="T6">
                    <a:pos x="T0" y="T1"/>
                  </a:cxn>
                  <a:cxn ang="T7">
                    <a:pos x="T2" y="T3"/>
                  </a:cxn>
                  <a:cxn ang="T8">
                    <a:pos x="T4" y="T5"/>
                  </a:cxn>
                </a:cxnLst>
                <a:rect l="0" t="0" r="r" b="b"/>
                <a:pathLst>
                  <a:path w="56" h="248">
                    <a:moveTo>
                      <a:pt x="56" y="0"/>
                    </a:moveTo>
                    <a:cubicBezTo>
                      <a:pt x="56" y="0"/>
                      <a:pt x="0" y="44"/>
                      <a:pt x="0" y="124"/>
                    </a:cubicBezTo>
                    <a:cubicBezTo>
                      <a:pt x="0" y="204"/>
                      <a:pt x="56" y="248"/>
                      <a:pt x="56" y="248"/>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33" name="Freeform 34"/>
              <p:cNvSpPr/>
              <p:nvPr/>
            </p:nvSpPr>
            <p:spPr bwMode="auto">
              <a:xfrm>
                <a:off x="3275013" y="2044700"/>
                <a:ext cx="128587" cy="571500"/>
              </a:xfrm>
              <a:custGeom>
                <a:avLst/>
                <a:gdLst>
                  <a:gd name="T0" fmla="*/ 0 w 56"/>
                  <a:gd name="T1" fmla="*/ 0 h 248"/>
                  <a:gd name="T2" fmla="*/ 2147483646 w 56"/>
                  <a:gd name="T3" fmla="*/ 2147483646 h 248"/>
                  <a:gd name="T4" fmla="*/ 0 w 56"/>
                  <a:gd name="T5" fmla="*/ 2147483646 h 248"/>
                  <a:gd name="T6" fmla="*/ 0 60000 65536"/>
                  <a:gd name="T7" fmla="*/ 0 60000 65536"/>
                  <a:gd name="T8" fmla="*/ 0 60000 65536"/>
                </a:gdLst>
                <a:ahLst/>
                <a:cxnLst>
                  <a:cxn ang="T6">
                    <a:pos x="T0" y="T1"/>
                  </a:cxn>
                  <a:cxn ang="T7">
                    <a:pos x="T2" y="T3"/>
                  </a:cxn>
                  <a:cxn ang="T8">
                    <a:pos x="T4" y="T5"/>
                  </a:cxn>
                </a:cxnLst>
                <a:rect l="0" t="0" r="r" b="b"/>
                <a:pathLst>
                  <a:path w="56" h="248">
                    <a:moveTo>
                      <a:pt x="0" y="0"/>
                    </a:moveTo>
                    <a:cubicBezTo>
                      <a:pt x="0" y="0"/>
                      <a:pt x="56" y="44"/>
                      <a:pt x="56" y="124"/>
                    </a:cubicBezTo>
                    <a:cubicBezTo>
                      <a:pt x="56" y="204"/>
                      <a:pt x="0" y="248"/>
                      <a:pt x="0" y="248"/>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34" name="Freeform 35"/>
              <p:cNvSpPr/>
              <p:nvPr/>
            </p:nvSpPr>
            <p:spPr bwMode="auto">
              <a:xfrm>
                <a:off x="3035300" y="2146300"/>
                <a:ext cx="442913" cy="92075"/>
              </a:xfrm>
              <a:custGeom>
                <a:avLst/>
                <a:gdLst>
                  <a:gd name="T0" fmla="*/ 0 w 192"/>
                  <a:gd name="T1" fmla="*/ 0 h 40"/>
                  <a:gd name="T2" fmla="*/ 2147483646 w 192"/>
                  <a:gd name="T3" fmla="*/ 2147483646 h 40"/>
                  <a:gd name="T4" fmla="*/ 2147483646 w 192"/>
                  <a:gd name="T5" fmla="*/ 0 h 40"/>
                  <a:gd name="T6" fmla="*/ 0 60000 65536"/>
                  <a:gd name="T7" fmla="*/ 0 60000 65536"/>
                  <a:gd name="T8" fmla="*/ 0 60000 65536"/>
                </a:gdLst>
                <a:ahLst/>
                <a:cxnLst>
                  <a:cxn ang="T6">
                    <a:pos x="T0" y="T1"/>
                  </a:cxn>
                  <a:cxn ang="T7">
                    <a:pos x="T2" y="T3"/>
                  </a:cxn>
                  <a:cxn ang="T8">
                    <a:pos x="T4" y="T5"/>
                  </a:cxn>
                </a:cxnLst>
                <a:rect l="0" t="0" r="r" b="b"/>
                <a:pathLst>
                  <a:path w="192" h="40">
                    <a:moveTo>
                      <a:pt x="0" y="0"/>
                    </a:moveTo>
                    <a:cubicBezTo>
                      <a:pt x="0" y="0"/>
                      <a:pt x="20" y="40"/>
                      <a:pt x="96" y="40"/>
                    </a:cubicBezTo>
                    <a:cubicBezTo>
                      <a:pt x="172" y="40"/>
                      <a:pt x="192" y="0"/>
                      <a:pt x="192" y="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35" name="Freeform 36"/>
              <p:cNvSpPr/>
              <p:nvPr/>
            </p:nvSpPr>
            <p:spPr bwMode="auto">
              <a:xfrm>
                <a:off x="3035300" y="2422525"/>
                <a:ext cx="442913" cy="93663"/>
              </a:xfrm>
              <a:custGeom>
                <a:avLst/>
                <a:gdLst>
                  <a:gd name="T0" fmla="*/ 0 w 192"/>
                  <a:gd name="T1" fmla="*/ 2147483646 h 40"/>
                  <a:gd name="T2" fmla="*/ 2147483646 w 192"/>
                  <a:gd name="T3" fmla="*/ 0 h 40"/>
                  <a:gd name="T4" fmla="*/ 2147483646 w 192"/>
                  <a:gd name="T5" fmla="*/ 2147483646 h 40"/>
                  <a:gd name="T6" fmla="*/ 0 60000 65536"/>
                  <a:gd name="T7" fmla="*/ 0 60000 65536"/>
                  <a:gd name="T8" fmla="*/ 0 60000 65536"/>
                </a:gdLst>
                <a:ahLst/>
                <a:cxnLst>
                  <a:cxn ang="T6">
                    <a:pos x="T0" y="T1"/>
                  </a:cxn>
                  <a:cxn ang="T7">
                    <a:pos x="T2" y="T3"/>
                  </a:cxn>
                  <a:cxn ang="T8">
                    <a:pos x="T4" y="T5"/>
                  </a:cxn>
                </a:cxnLst>
                <a:rect l="0" t="0" r="r" b="b"/>
                <a:pathLst>
                  <a:path w="192" h="40">
                    <a:moveTo>
                      <a:pt x="0" y="40"/>
                    </a:moveTo>
                    <a:cubicBezTo>
                      <a:pt x="0" y="40"/>
                      <a:pt x="20" y="0"/>
                      <a:pt x="96" y="0"/>
                    </a:cubicBezTo>
                    <a:cubicBezTo>
                      <a:pt x="172" y="0"/>
                      <a:pt x="192" y="40"/>
                      <a:pt x="192" y="4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grpSp>
      </p:grpSp>
      <p:grpSp>
        <p:nvGrpSpPr>
          <p:cNvPr id="56" name="组合 55"/>
          <p:cNvGrpSpPr/>
          <p:nvPr/>
        </p:nvGrpSpPr>
        <p:grpSpPr>
          <a:xfrm>
            <a:off x="5451622" y="2225970"/>
            <a:ext cx="1288756" cy="1288756"/>
            <a:chOff x="4543018" y="1854975"/>
            <a:chExt cx="1073963" cy="1073963"/>
          </a:xfrm>
        </p:grpSpPr>
        <p:sp>
          <p:nvSpPr>
            <p:cNvPr id="14" name="椭圆 13"/>
            <p:cNvSpPr/>
            <p:nvPr/>
          </p:nvSpPr>
          <p:spPr>
            <a:xfrm>
              <a:off x="4543018" y="1854975"/>
              <a:ext cx="1073963" cy="1073963"/>
            </a:xfrm>
            <a:prstGeom prst="ellipse">
              <a:avLst/>
            </a:prstGeom>
            <a:solidFill>
              <a:schemeClr val="bg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grpSp>
          <p:nvGrpSpPr>
            <p:cNvPr id="36" name="组合 35"/>
            <p:cNvGrpSpPr/>
            <p:nvPr/>
          </p:nvGrpSpPr>
          <p:grpSpPr>
            <a:xfrm>
              <a:off x="4958065" y="2255886"/>
              <a:ext cx="259108" cy="259108"/>
              <a:chOff x="5334000" y="2044700"/>
              <a:chExt cx="571500" cy="571500"/>
            </a:xfrm>
          </p:grpSpPr>
          <p:sp>
            <p:nvSpPr>
              <p:cNvPr id="37" name="Freeform 180"/>
              <p:cNvSpPr/>
              <p:nvPr/>
            </p:nvSpPr>
            <p:spPr bwMode="auto">
              <a:xfrm>
                <a:off x="5788025" y="2227263"/>
                <a:ext cx="117475" cy="325437"/>
              </a:xfrm>
              <a:custGeom>
                <a:avLst/>
                <a:gdLst>
                  <a:gd name="T0" fmla="*/ 2147483646 w 51"/>
                  <a:gd name="T1" fmla="*/ 2147483646 h 141"/>
                  <a:gd name="T2" fmla="*/ 0 w 51"/>
                  <a:gd name="T3" fmla="*/ 0 h 141"/>
                  <a:gd name="T4" fmla="*/ 0 60000 65536"/>
                  <a:gd name="T5" fmla="*/ 0 60000 65536"/>
                </a:gdLst>
                <a:ahLst/>
                <a:cxnLst>
                  <a:cxn ang="T4">
                    <a:pos x="T0" y="T1"/>
                  </a:cxn>
                  <a:cxn ang="T5">
                    <a:pos x="T2" y="T3"/>
                  </a:cxn>
                </a:cxnLst>
                <a:rect l="0" t="0" r="r" b="b"/>
                <a:pathLst>
                  <a:path w="51" h="141">
                    <a:moveTo>
                      <a:pt x="51" y="141"/>
                    </a:moveTo>
                    <a:cubicBezTo>
                      <a:pt x="51" y="87"/>
                      <a:pt x="32" y="38"/>
                      <a:pt x="0" y="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38" name="Freeform 181"/>
              <p:cNvSpPr/>
              <p:nvPr/>
            </p:nvSpPr>
            <p:spPr bwMode="auto">
              <a:xfrm>
                <a:off x="5397500" y="2044700"/>
                <a:ext cx="390525" cy="182563"/>
              </a:xfrm>
              <a:custGeom>
                <a:avLst/>
                <a:gdLst>
                  <a:gd name="T0" fmla="*/ 2147483646 w 169"/>
                  <a:gd name="T1" fmla="*/ 2147483646 h 79"/>
                  <a:gd name="T2" fmla="*/ 0 w 169"/>
                  <a:gd name="T3" fmla="*/ 0 h 79"/>
                  <a:gd name="T4" fmla="*/ 0 60000 65536"/>
                  <a:gd name="T5" fmla="*/ 0 60000 65536"/>
                </a:gdLst>
                <a:ahLst/>
                <a:cxnLst>
                  <a:cxn ang="T4">
                    <a:pos x="T0" y="T1"/>
                  </a:cxn>
                  <a:cxn ang="T5">
                    <a:pos x="T2" y="T3"/>
                  </a:cxn>
                </a:cxnLst>
                <a:rect l="0" t="0" r="r" b="b"/>
                <a:pathLst>
                  <a:path w="169" h="79">
                    <a:moveTo>
                      <a:pt x="169" y="79"/>
                    </a:moveTo>
                    <a:cubicBezTo>
                      <a:pt x="129" y="31"/>
                      <a:pt x="68" y="0"/>
                      <a:pt x="0" y="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39" name="Freeform 182"/>
              <p:cNvSpPr/>
              <p:nvPr/>
            </p:nvSpPr>
            <p:spPr bwMode="auto">
              <a:xfrm>
                <a:off x="5397500" y="2147888"/>
                <a:ext cx="404813" cy="404812"/>
              </a:xfrm>
              <a:custGeom>
                <a:avLst/>
                <a:gdLst>
                  <a:gd name="T0" fmla="*/ 2147483646 w 175"/>
                  <a:gd name="T1" fmla="*/ 2147483646 h 175"/>
                  <a:gd name="T2" fmla="*/ 0 w 175"/>
                  <a:gd name="T3" fmla="*/ 0 h 175"/>
                  <a:gd name="T4" fmla="*/ 0 60000 65536"/>
                  <a:gd name="T5" fmla="*/ 0 60000 65536"/>
                </a:gdLst>
                <a:ahLst/>
                <a:cxnLst>
                  <a:cxn ang="T4">
                    <a:pos x="T0" y="T1"/>
                  </a:cxn>
                  <a:cxn ang="T5">
                    <a:pos x="T2" y="T3"/>
                  </a:cxn>
                </a:cxnLst>
                <a:rect l="0" t="0" r="r" b="b"/>
                <a:pathLst>
                  <a:path w="175" h="175">
                    <a:moveTo>
                      <a:pt x="175" y="175"/>
                    </a:moveTo>
                    <a:cubicBezTo>
                      <a:pt x="175" y="78"/>
                      <a:pt x="97" y="0"/>
                      <a:pt x="0" y="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40" name="Freeform 183"/>
              <p:cNvSpPr/>
              <p:nvPr/>
            </p:nvSpPr>
            <p:spPr bwMode="auto">
              <a:xfrm>
                <a:off x="5397500" y="2252663"/>
                <a:ext cx="300038" cy="300037"/>
              </a:xfrm>
              <a:custGeom>
                <a:avLst/>
                <a:gdLst>
                  <a:gd name="T0" fmla="*/ 2147483646 w 130"/>
                  <a:gd name="T1" fmla="*/ 2147483646 h 130"/>
                  <a:gd name="T2" fmla="*/ 0 w 130"/>
                  <a:gd name="T3" fmla="*/ 0 h 130"/>
                  <a:gd name="T4" fmla="*/ 0 60000 65536"/>
                  <a:gd name="T5" fmla="*/ 0 60000 65536"/>
                </a:gdLst>
                <a:ahLst/>
                <a:cxnLst>
                  <a:cxn ang="T4">
                    <a:pos x="T0" y="T1"/>
                  </a:cxn>
                  <a:cxn ang="T5">
                    <a:pos x="T2" y="T3"/>
                  </a:cxn>
                </a:cxnLst>
                <a:rect l="0" t="0" r="r" b="b"/>
                <a:pathLst>
                  <a:path w="130" h="130">
                    <a:moveTo>
                      <a:pt x="130" y="130"/>
                    </a:moveTo>
                    <a:cubicBezTo>
                      <a:pt x="130" y="58"/>
                      <a:pt x="72" y="0"/>
                      <a:pt x="0" y="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41" name="Freeform 184"/>
              <p:cNvSpPr/>
              <p:nvPr/>
            </p:nvSpPr>
            <p:spPr bwMode="auto">
              <a:xfrm>
                <a:off x="5397500" y="2355850"/>
                <a:ext cx="196850" cy="196850"/>
              </a:xfrm>
              <a:custGeom>
                <a:avLst/>
                <a:gdLst>
                  <a:gd name="T0" fmla="*/ 2147483646 w 85"/>
                  <a:gd name="T1" fmla="*/ 2147483646 h 85"/>
                  <a:gd name="T2" fmla="*/ 0 w 85"/>
                  <a:gd name="T3" fmla="*/ 0 h 85"/>
                  <a:gd name="T4" fmla="*/ 0 60000 65536"/>
                  <a:gd name="T5" fmla="*/ 0 60000 65536"/>
                </a:gdLst>
                <a:ahLst/>
                <a:cxnLst>
                  <a:cxn ang="T4">
                    <a:pos x="T0" y="T1"/>
                  </a:cxn>
                  <a:cxn ang="T5">
                    <a:pos x="T2" y="T3"/>
                  </a:cxn>
                </a:cxnLst>
                <a:rect l="0" t="0" r="r" b="b"/>
                <a:pathLst>
                  <a:path w="85" h="85">
                    <a:moveTo>
                      <a:pt x="85" y="85"/>
                    </a:moveTo>
                    <a:cubicBezTo>
                      <a:pt x="85" y="38"/>
                      <a:pt x="47" y="0"/>
                      <a:pt x="0" y="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42" name="Oval 185"/>
              <p:cNvSpPr>
                <a:spLocks noChangeArrowheads="1"/>
              </p:cNvSpPr>
              <p:nvPr/>
            </p:nvSpPr>
            <p:spPr bwMode="auto">
              <a:xfrm>
                <a:off x="5334000" y="2487613"/>
                <a:ext cx="128588" cy="128587"/>
              </a:xfrm>
              <a:prstGeom prst="ellips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grpSp>
      </p:grpSp>
      <p:grpSp>
        <p:nvGrpSpPr>
          <p:cNvPr id="57" name="组合 56"/>
          <p:cNvGrpSpPr/>
          <p:nvPr/>
        </p:nvGrpSpPr>
        <p:grpSpPr>
          <a:xfrm>
            <a:off x="7678323" y="2225970"/>
            <a:ext cx="1288756" cy="1288756"/>
            <a:chOff x="6398602" y="1854975"/>
            <a:chExt cx="1073963" cy="1073963"/>
          </a:xfrm>
        </p:grpSpPr>
        <p:sp>
          <p:nvSpPr>
            <p:cNvPr id="12" name="椭圆 11"/>
            <p:cNvSpPr/>
            <p:nvPr/>
          </p:nvSpPr>
          <p:spPr>
            <a:xfrm>
              <a:off x="6398602" y="1854975"/>
              <a:ext cx="1073963" cy="1073963"/>
            </a:xfrm>
            <a:prstGeom prst="ellipse">
              <a:avLst/>
            </a:prstGeom>
            <a:solidFill>
              <a:schemeClr val="bg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grpSp>
          <p:nvGrpSpPr>
            <p:cNvPr id="43" name="组合 42"/>
            <p:cNvGrpSpPr/>
            <p:nvPr/>
          </p:nvGrpSpPr>
          <p:grpSpPr>
            <a:xfrm>
              <a:off x="6806388" y="2255886"/>
              <a:ext cx="258390" cy="259108"/>
              <a:chOff x="10088563" y="2035175"/>
              <a:chExt cx="571500" cy="573088"/>
            </a:xfrm>
          </p:grpSpPr>
          <p:sp>
            <p:nvSpPr>
              <p:cNvPr id="44" name="Oval 188"/>
              <p:cNvSpPr>
                <a:spLocks noChangeArrowheads="1"/>
              </p:cNvSpPr>
              <p:nvPr/>
            </p:nvSpPr>
            <p:spPr bwMode="auto">
              <a:xfrm>
                <a:off x="10439400" y="2035175"/>
                <a:ext cx="220663" cy="222250"/>
              </a:xfrm>
              <a:prstGeom prst="ellips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45" name="Oval 189"/>
              <p:cNvSpPr>
                <a:spLocks noChangeArrowheads="1"/>
              </p:cNvSpPr>
              <p:nvPr/>
            </p:nvSpPr>
            <p:spPr bwMode="auto">
              <a:xfrm>
                <a:off x="10088563" y="2320925"/>
                <a:ext cx="184150" cy="185738"/>
              </a:xfrm>
              <a:prstGeom prst="ellips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46" name="Oval 190"/>
              <p:cNvSpPr>
                <a:spLocks noChangeArrowheads="1"/>
              </p:cNvSpPr>
              <p:nvPr/>
            </p:nvSpPr>
            <p:spPr bwMode="auto">
              <a:xfrm>
                <a:off x="10447338" y="2460625"/>
                <a:ext cx="147637" cy="147638"/>
              </a:xfrm>
              <a:prstGeom prst="ellips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47" name="Line 191"/>
              <p:cNvSpPr>
                <a:spLocks noChangeShapeType="1"/>
              </p:cNvSpPr>
              <p:nvPr/>
            </p:nvSpPr>
            <p:spPr bwMode="auto">
              <a:xfrm flipH="1" flipV="1">
                <a:off x="10263188" y="2451100"/>
                <a:ext cx="184150" cy="73025"/>
              </a:xfrm>
              <a:prstGeom prst="lin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48" name="Line 192"/>
              <p:cNvSpPr>
                <a:spLocks noChangeShapeType="1"/>
              </p:cNvSpPr>
              <p:nvPr/>
            </p:nvSpPr>
            <p:spPr bwMode="auto">
              <a:xfrm flipV="1">
                <a:off x="10253663" y="2220913"/>
                <a:ext cx="203200" cy="128587"/>
              </a:xfrm>
              <a:prstGeom prst="lin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grpSp>
      </p:grpSp>
      <p:grpSp>
        <p:nvGrpSpPr>
          <p:cNvPr id="58" name="组合 57"/>
          <p:cNvGrpSpPr/>
          <p:nvPr/>
        </p:nvGrpSpPr>
        <p:grpSpPr>
          <a:xfrm>
            <a:off x="9905025" y="2225970"/>
            <a:ext cx="1288756" cy="1288756"/>
            <a:chOff x="8254187" y="1854975"/>
            <a:chExt cx="1073963" cy="1073963"/>
          </a:xfrm>
        </p:grpSpPr>
        <p:sp>
          <p:nvSpPr>
            <p:cNvPr id="13" name="椭圆 12"/>
            <p:cNvSpPr/>
            <p:nvPr/>
          </p:nvSpPr>
          <p:spPr>
            <a:xfrm>
              <a:off x="8254187" y="1854975"/>
              <a:ext cx="1073963" cy="1073963"/>
            </a:xfrm>
            <a:prstGeom prst="ellipse">
              <a:avLst/>
            </a:prstGeom>
            <a:solidFill>
              <a:schemeClr val="bg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grpSp>
          <p:nvGrpSpPr>
            <p:cNvPr id="49" name="组合 48"/>
            <p:cNvGrpSpPr/>
            <p:nvPr/>
          </p:nvGrpSpPr>
          <p:grpSpPr>
            <a:xfrm>
              <a:off x="8637104" y="2255886"/>
              <a:ext cx="308128" cy="259108"/>
              <a:chOff x="11037888" y="615950"/>
              <a:chExt cx="558800" cy="469900"/>
            </a:xfrm>
          </p:grpSpPr>
          <p:sp>
            <p:nvSpPr>
              <p:cNvPr id="50" name="Freeform 1565"/>
              <p:cNvSpPr/>
              <p:nvPr/>
            </p:nvSpPr>
            <p:spPr bwMode="auto">
              <a:xfrm>
                <a:off x="11037888" y="615950"/>
                <a:ext cx="558800" cy="469900"/>
              </a:xfrm>
              <a:custGeom>
                <a:avLst/>
                <a:gdLst>
                  <a:gd name="T0" fmla="*/ 2147483646 w 242"/>
                  <a:gd name="T1" fmla="*/ 0 h 204"/>
                  <a:gd name="T2" fmla="*/ 2147483646 w 242"/>
                  <a:gd name="T3" fmla="*/ 0 h 204"/>
                  <a:gd name="T4" fmla="*/ 2147483646 w 242"/>
                  <a:gd name="T5" fmla="*/ 2147483646 h 204"/>
                  <a:gd name="T6" fmla="*/ 2147483646 w 242"/>
                  <a:gd name="T7" fmla="*/ 2147483646 h 204"/>
                  <a:gd name="T8" fmla="*/ 2147483646 w 242"/>
                  <a:gd name="T9" fmla="*/ 2147483646 h 204"/>
                  <a:gd name="T10" fmla="*/ 2147483646 w 242"/>
                  <a:gd name="T11" fmla="*/ 2147483646 h 204"/>
                  <a:gd name="T12" fmla="*/ 2147483646 w 242"/>
                  <a:gd name="T13" fmla="*/ 2147483646 h 204"/>
                  <a:gd name="T14" fmla="*/ 2147483646 w 242"/>
                  <a:gd name="T15" fmla="*/ 2147483646 h 204"/>
                  <a:gd name="T16" fmla="*/ 2147483646 w 242"/>
                  <a:gd name="T17" fmla="*/ 2147483646 h 204"/>
                  <a:gd name="T18" fmla="*/ 2147483646 w 242"/>
                  <a:gd name="T19" fmla="*/ 2147483646 h 204"/>
                  <a:gd name="T20" fmla="*/ 2147483646 w 242"/>
                  <a:gd name="T21" fmla="*/ 0 h 204"/>
                  <a:gd name="T22" fmla="*/ 2147483646 w 242"/>
                  <a:gd name="T23" fmla="*/ 0 h 204"/>
                  <a:gd name="T24" fmla="*/ 2147483646 w 242"/>
                  <a:gd name="T25" fmla="*/ 0 h 204"/>
                  <a:gd name="T26" fmla="*/ 2147483646 w 242"/>
                  <a:gd name="T27" fmla="*/ 2147483646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2" h="204">
                    <a:moveTo>
                      <a:pt x="109" y="0"/>
                    </a:moveTo>
                    <a:cubicBezTo>
                      <a:pt x="171" y="0"/>
                      <a:pt x="171" y="0"/>
                      <a:pt x="171" y="0"/>
                    </a:cubicBezTo>
                    <a:cubicBezTo>
                      <a:pt x="175" y="0"/>
                      <a:pt x="179" y="2"/>
                      <a:pt x="181" y="5"/>
                    </a:cubicBezTo>
                    <a:cubicBezTo>
                      <a:pt x="238" y="75"/>
                      <a:pt x="238" y="75"/>
                      <a:pt x="238" y="75"/>
                    </a:cubicBezTo>
                    <a:cubicBezTo>
                      <a:pt x="242" y="80"/>
                      <a:pt x="242" y="87"/>
                      <a:pt x="237" y="92"/>
                    </a:cubicBezTo>
                    <a:cubicBezTo>
                      <a:pt x="130" y="199"/>
                      <a:pt x="130" y="199"/>
                      <a:pt x="130" y="199"/>
                    </a:cubicBezTo>
                    <a:cubicBezTo>
                      <a:pt x="125" y="204"/>
                      <a:pt x="117" y="204"/>
                      <a:pt x="112" y="199"/>
                    </a:cubicBezTo>
                    <a:cubicBezTo>
                      <a:pt x="5" y="92"/>
                      <a:pt x="5" y="92"/>
                      <a:pt x="5" y="92"/>
                    </a:cubicBezTo>
                    <a:cubicBezTo>
                      <a:pt x="1" y="87"/>
                      <a:pt x="0" y="80"/>
                      <a:pt x="4" y="75"/>
                    </a:cubicBezTo>
                    <a:cubicBezTo>
                      <a:pt x="61" y="5"/>
                      <a:pt x="61" y="5"/>
                      <a:pt x="61" y="5"/>
                    </a:cubicBezTo>
                    <a:cubicBezTo>
                      <a:pt x="64" y="2"/>
                      <a:pt x="67" y="0"/>
                      <a:pt x="71" y="0"/>
                    </a:cubicBezTo>
                    <a:cubicBezTo>
                      <a:pt x="108" y="0"/>
                      <a:pt x="108" y="0"/>
                      <a:pt x="108" y="0"/>
                    </a:cubicBezTo>
                    <a:cubicBezTo>
                      <a:pt x="115" y="0"/>
                      <a:pt x="122" y="0"/>
                      <a:pt x="122" y="0"/>
                    </a:cubicBezTo>
                    <a:cubicBezTo>
                      <a:pt x="122" y="197"/>
                      <a:pt x="122" y="197"/>
                      <a:pt x="122" y="197"/>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51" name="Freeform 1566"/>
              <p:cNvSpPr/>
              <p:nvPr/>
            </p:nvSpPr>
            <p:spPr bwMode="auto">
              <a:xfrm>
                <a:off x="11190288" y="615950"/>
                <a:ext cx="127000" cy="469900"/>
              </a:xfrm>
              <a:custGeom>
                <a:avLst/>
                <a:gdLst>
                  <a:gd name="T0" fmla="*/ 2147483646 w 55"/>
                  <a:gd name="T1" fmla="*/ 2147483646 h 204"/>
                  <a:gd name="T2" fmla="*/ 2147483646 w 55"/>
                  <a:gd name="T3" fmla="*/ 2147483646 h 204"/>
                  <a:gd name="T4" fmla="*/ 0 w 55"/>
                  <a:gd name="T5" fmla="*/ 2147483646 h 204"/>
                  <a:gd name="T6" fmla="*/ 2147483646 w 55"/>
                  <a:gd name="T7" fmla="*/ 0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04">
                    <a:moveTo>
                      <a:pt x="55" y="204"/>
                    </a:moveTo>
                    <a:cubicBezTo>
                      <a:pt x="1" y="88"/>
                      <a:pt x="1" y="88"/>
                      <a:pt x="1" y="88"/>
                    </a:cubicBezTo>
                    <a:cubicBezTo>
                      <a:pt x="0" y="85"/>
                      <a:pt x="0" y="82"/>
                      <a:pt x="0" y="79"/>
                    </a:cubicBezTo>
                    <a:cubicBezTo>
                      <a:pt x="23" y="0"/>
                      <a:pt x="23" y="0"/>
                      <a:pt x="23" y="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52" name="Freeform 1567"/>
              <p:cNvSpPr/>
              <p:nvPr/>
            </p:nvSpPr>
            <p:spPr bwMode="auto">
              <a:xfrm>
                <a:off x="11317288" y="615950"/>
                <a:ext cx="128587" cy="469900"/>
              </a:xfrm>
              <a:custGeom>
                <a:avLst/>
                <a:gdLst>
                  <a:gd name="T0" fmla="*/ 0 w 56"/>
                  <a:gd name="T1" fmla="*/ 2147483646 h 204"/>
                  <a:gd name="T2" fmla="*/ 2147483646 w 56"/>
                  <a:gd name="T3" fmla="*/ 2147483646 h 204"/>
                  <a:gd name="T4" fmla="*/ 2147483646 w 56"/>
                  <a:gd name="T5" fmla="*/ 2147483646 h 204"/>
                  <a:gd name="T6" fmla="*/ 2147483646 w 56"/>
                  <a:gd name="T7" fmla="*/ 0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204">
                    <a:moveTo>
                      <a:pt x="0" y="204"/>
                    </a:moveTo>
                    <a:cubicBezTo>
                      <a:pt x="54" y="88"/>
                      <a:pt x="54" y="88"/>
                      <a:pt x="54" y="88"/>
                    </a:cubicBezTo>
                    <a:cubicBezTo>
                      <a:pt x="55" y="85"/>
                      <a:pt x="56" y="82"/>
                      <a:pt x="55" y="79"/>
                    </a:cubicBezTo>
                    <a:cubicBezTo>
                      <a:pt x="32" y="0"/>
                      <a:pt x="32" y="0"/>
                      <a:pt x="32" y="0"/>
                    </a:cubicBezTo>
                  </a:path>
                </a:pathLst>
              </a:cu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sp>
            <p:nvSpPr>
              <p:cNvPr id="53" name="Line 1568"/>
              <p:cNvSpPr>
                <a:spLocks noChangeShapeType="1"/>
              </p:cNvSpPr>
              <p:nvPr/>
            </p:nvSpPr>
            <p:spPr bwMode="auto">
              <a:xfrm>
                <a:off x="11053763" y="809625"/>
                <a:ext cx="528637" cy="0"/>
              </a:xfrm>
              <a:prstGeom prst="line">
                <a:avLst/>
              </a:prstGeom>
              <a:noFill/>
              <a:ln w="3175" cap="rnd">
                <a:solidFill>
                  <a:schemeClr val="bg1"/>
                </a:solidFill>
                <a:prstDash val="solid"/>
                <a:bevel/>
              </a:ln>
              <a:extLst>
                <a:ext uri="{909E8E84-426E-40DD-AFC4-6F175D3DCCD1}">
                  <a14:hiddenFill xmlns:a14="http://schemas.microsoft.com/office/drawing/2010/main">
                    <a:solidFill>
                      <a:srgbClr val="FFFFFF"/>
                    </a:solidFill>
                  </a14:hiddenFill>
                </a:ext>
              </a:extLst>
            </p:spPr>
            <p:txBody>
              <a:bodyPr/>
              <a:lstStyle/>
              <a:p>
                <a:endParaRPr lang="zh-CN" altLang="en-US" sz="2160"/>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2"/>
                                        </p:tgtEl>
                                        <p:attrNameLst>
                                          <p:attrName>ppt_x</p:attrName>
                                          <p:attrName>ppt_y</p:attrName>
                                        </p:attrNameLst>
                                      </p:cBhvr>
                                      <p:rCtr x="-2227" y="0"/>
                                    </p:animMotion>
                                  </p:childTnLst>
                                </p:cTn>
                              </p:par>
                              <p:par>
                                <p:cTn id="10" presetID="10" presetClass="entr" presetSubtype="0" fill="hold"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nodeType="withEffect">
                                  <p:stCondLst>
                                    <p:cond delay="750"/>
                                  </p:stCondLst>
                                  <p:childTnLst>
                                    <p:animMotion origin="layout" path="M 3.125E-6 -3.33333E-6 L -0.04453 0.00023 " pathEditMode="relative" rAng="0" ptsTypes="AA">
                                      <p:cBhvr>
                                        <p:cTn id="14" dur="1000" spd="-100000" fill="hold"/>
                                        <p:tgtEl>
                                          <p:spTgt spid="3"/>
                                        </p:tgtEl>
                                        <p:attrNameLst>
                                          <p:attrName>ppt_x</p:attrName>
                                          <p:attrName>ppt_y</p:attrName>
                                        </p:attrNameLst>
                                      </p:cBhvr>
                                      <p:rCtr x="-2227" y="0"/>
                                    </p:animMotion>
                                  </p:childTnLst>
                                </p:cTn>
                              </p:par>
                              <p:par>
                                <p:cTn id="15" presetID="10"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100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42" presetClass="path" presetSubtype="0" decel="100000" fill="hold" nodeType="withEffect">
                                  <p:stCondLst>
                                    <p:cond delay="1000"/>
                                  </p:stCondLst>
                                  <p:childTnLst>
                                    <p:animMotion origin="layout" path="M 3.125E-6 -3.33333E-6 L -0.04453 0.00023 " pathEditMode="relative" rAng="0" ptsTypes="AA">
                                      <p:cBhvr>
                                        <p:cTn id="25" dur="1000" spd="-100000" fill="hold"/>
                                        <p:tgtEl>
                                          <p:spTgt spid="55"/>
                                        </p:tgtEl>
                                        <p:attrNameLst>
                                          <p:attrName>ppt_x</p:attrName>
                                          <p:attrName>ppt_y</p:attrName>
                                        </p:attrNameLst>
                                      </p:cBhvr>
                                      <p:rCtr x="-2227" y="0"/>
                                    </p:animMotion>
                                  </p:childTnLst>
                                </p:cTn>
                              </p:par>
                              <p:par>
                                <p:cTn id="26" presetID="10" presetClass="entr" presetSubtype="0" fill="hold" grpId="0" nodeType="withEffect">
                                  <p:stCondLst>
                                    <p:cond delay="1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125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42" presetClass="path" presetSubtype="0" decel="100000" fill="hold" nodeType="withEffect">
                                  <p:stCondLst>
                                    <p:cond delay="1250"/>
                                  </p:stCondLst>
                                  <p:childTnLst>
                                    <p:animMotion origin="layout" path="M 3.125E-6 -3.33333E-6 L -0.04453 0.00023 " pathEditMode="relative" rAng="0" ptsTypes="AA">
                                      <p:cBhvr>
                                        <p:cTn id="36" dur="1000" spd="-100000" fill="hold"/>
                                        <p:tgtEl>
                                          <p:spTgt spid="56"/>
                                        </p:tgtEl>
                                        <p:attrNameLst>
                                          <p:attrName>ppt_x</p:attrName>
                                          <p:attrName>ppt_y</p:attrName>
                                        </p:attrNameLst>
                                      </p:cBhvr>
                                      <p:rCtr x="-2227" y="0"/>
                                    </p:animMotion>
                                  </p:childTnLst>
                                </p:cTn>
                              </p:par>
                              <p:par>
                                <p:cTn id="37" presetID="10" presetClass="entr" presetSubtype="0" fill="hold" grpId="0" nodeType="withEffect">
                                  <p:stCondLst>
                                    <p:cond delay="1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150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42" presetClass="path" presetSubtype="0" decel="100000" fill="hold" nodeType="withEffect">
                                  <p:stCondLst>
                                    <p:cond delay="1500"/>
                                  </p:stCondLst>
                                  <p:childTnLst>
                                    <p:animMotion origin="layout" path="M 3.125E-6 -3.33333E-6 L -0.04453 0.00023 " pathEditMode="relative" rAng="0" ptsTypes="AA">
                                      <p:cBhvr>
                                        <p:cTn id="47" dur="1000" spd="-100000" fill="hold"/>
                                        <p:tgtEl>
                                          <p:spTgt spid="57"/>
                                        </p:tgtEl>
                                        <p:attrNameLst>
                                          <p:attrName>ppt_x</p:attrName>
                                          <p:attrName>ppt_y</p:attrName>
                                        </p:attrNameLst>
                                      </p:cBhvr>
                                      <p:rCtr x="-2227" y="0"/>
                                    </p:animMotion>
                                  </p:childTnLst>
                                </p:cTn>
                              </p:par>
                              <p:par>
                                <p:cTn id="48" presetID="10" presetClass="entr" presetSubtype="0" fill="hold" grpId="0" nodeType="withEffect">
                                  <p:stCondLst>
                                    <p:cond delay="175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175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175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42" presetClass="path" presetSubtype="0" decel="100000" fill="hold" nodeType="withEffect">
                                  <p:stCondLst>
                                    <p:cond delay="1750"/>
                                  </p:stCondLst>
                                  <p:childTnLst>
                                    <p:animMotion origin="layout" path="M 3.125E-6 -3.33333E-6 L -0.04453 0.00023 " pathEditMode="relative" rAng="0" ptsTypes="AA">
                                      <p:cBhvr>
                                        <p:cTn id="58" dur="1000" spd="-100000" fill="hold"/>
                                        <p:tgtEl>
                                          <p:spTgt spid="58"/>
                                        </p:tgtEl>
                                        <p:attrNameLst>
                                          <p:attrName>ppt_x</p:attrName>
                                          <p:attrName>ppt_y</p:attrName>
                                        </p:attrNameLst>
                                      </p:cBhvr>
                                      <p:rCtr x="-2227" y="0"/>
                                    </p:animMotion>
                                  </p:childTnLst>
                                </p:cTn>
                              </p:par>
                              <p:par>
                                <p:cTn id="59" presetID="10" presetClass="entr" presetSubtype="0" fill="hold" grpId="0" nodeType="withEffect">
                                  <p:stCondLst>
                                    <p:cond delay="20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100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42" presetClass="path" presetSubtype="0" decel="100000" fill="hold" nodeType="withEffect">
                                  <p:stCondLst>
                                    <p:cond delay="1000"/>
                                  </p:stCondLst>
                                  <p:childTnLst>
                                    <p:animMotion origin="layout" path="M 5E-6 -0.08125 L 5E-6 -0.00023 " pathEditMode="relative" rAng="0" ptsTypes="AA">
                                      <p:cBhvr>
                                        <p:cTn id="66" dur="1000" fill="hold"/>
                                        <p:tgtEl>
                                          <p:spTgt spid="59"/>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a:off x="998220" y="5692140"/>
            <a:ext cx="10195560" cy="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98220" y="3328036"/>
            <a:ext cx="10195560" cy="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98220" y="4509137"/>
            <a:ext cx="10195560" cy="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103564" y="4360545"/>
            <a:ext cx="1645402" cy="1508759"/>
            <a:chOff x="919637" y="3621087"/>
            <a:chExt cx="1371168" cy="1257299"/>
          </a:xfrm>
        </p:grpSpPr>
        <p:sp>
          <p:nvSpPr>
            <p:cNvPr id="24" name="下箭头 23"/>
            <p:cNvSpPr/>
            <p:nvPr/>
          </p:nvSpPr>
          <p:spPr>
            <a:xfrm>
              <a:off x="919637" y="3621087"/>
              <a:ext cx="1371168" cy="1257299"/>
            </a:xfrm>
            <a:prstGeom prst="downArrow">
              <a:avLst>
                <a:gd name="adj1" fmla="val 73697"/>
                <a:gd name="adj2" fmla="val 48053"/>
              </a:avLst>
            </a:prstGeom>
            <a:gradFill>
              <a:gsLst>
                <a:gs pos="0">
                  <a:srgbClr val="C00000"/>
                </a:gs>
                <a:gs pos="100000">
                  <a:srgbClr val="FF0000">
                    <a:lumMod val="100000"/>
                  </a:srgbClr>
                </a:gs>
                <a:gs pos="50000">
                  <a:srgbClr val="FF0000"/>
                </a:gs>
              </a:gsLst>
              <a:lin ang="4200000" scaled="0"/>
            </a:gradFill>
            <a:ln>
              <a:noFill/>
            </a:ln>
            <a:scene3d>
              <a:camera prst="perspectiveRelaxedModerately"/>
              <a:lightRig rig="soft" dir="t"/>
            </a:scene3d>
            <a:sp3d extrusionH="76200" prstMaterial="plastic">
              <a:bevelT w="0" h="0"/>
              <a:bevelB w="0" h="127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7" name="文本框 10"/>
            <p:cNvSpPr txBox="1"/>
            <p:nvPr/>
          </p:nvSpPr>
          <p:spPr>
            <a:xfrm>
              <a:off x="1374391" y="4031959"/>
              <a:ext cx="461659" cy="156574"/>
            </a:xfrm>
            <a:prstGeom prst="roundRect">
              <a:avLst>
                <a:gd name="adj" fmla="val 50000"/>
              </a:avLst>
            </a:prstGeom>
            <a:solidFill>
              <a:schemeClr val="bg1"/>
            </a:solid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20" name="TextBox 19"/>
            <p:cNvSpPr txBox="1"/>
            <p:nvPr/>
          </p:nvSpPr>
          <p:spPr>
            <a:xfrm>
              <a:off x="1373987" y="4002524"/>
              <a:ext cx="462467" cy="200055"/>
            </a:xfrm>
            <a:prstGeom prst="rect">
              <a:avLst/>
            </a:prstGeom>
            <a:noFill/>
          </p:spPr>
          <p:txBody>
            <a:bodyPr wrap="none" rtlCol="0">
              <a:spAutoFit/>
              <a:scene3d>
                <a:camera prst="perspectiveRelaxedModerately"/>
                <a:lightRig rig="threePt" dir="t"/>
              </a:scene3d>
            </a:bodyPr>
            <a:lstStyle/>
            <a:p>
              <a:pPr algn="ctr"/>
              <a:r>
                <a:rPr lang="zh-CN" altLang="en-US" sz="960" dirty="0">
                  <a:solidFill>
                    <a:srgbClr val="FF0000"/>
                  </a:solidFill>
                  <a:latin typeface="微软雅黑" panose="020B0503020204020204" pitchFamily="34" charset="-122"/>
                  <a:ea typeface="微软雅黑" panose="020B0503020204020204" pitchFamily="34" charset="-122"/>
                </a:rPr>
                <a:t>第三步</a:t>
              </a:r>
            </a:p>
          </p:txBody>
        </p:sp>
      </p:grpSp>
      <p:grpSp>
        <p:nvGrpSpPr>
          <p:cNvPr id="12" name="组合 11"/>
          <p:cNvGrpSpPr/>
          <p:nvPr/>
        </p:nvGrpSpPr>
        <p:grpSpPr>
          <a:xfrm>
            <a:off x="1103564" y="3177542"/>
            <a:ext cx="1645402" cy="1508759"/>
            <a:chOff x="919637" y="2635251"/>
            <a:chExt cx="1371168" cy="1257299"/>
          </a:xfrm>
        </p:grpSpPr>
        <p:sp>
          <p:nvSpPr>
            <p:cNvPr id="22" name="下箭头 21"/>
            <p:cNvSpPr/>
            <p:nvPr/>
          </p:nvSpPr>
          <p:spPr>
            <a:xfrm>
              <a:off x="919637" y="2635251"/>
              <a:ext cx="1371168" cy="1257299"/>
            </a:xfrm>
            <a:prstGeom prst="downArrow">
              <a:avLst>
                <a:gd name="adj1" fmla="val 73697"/>
                <a:gd name="adj2" fmla="val 48053"/>
              </a:avLst>
            </a:prstGeom>
            <a:gradFill>
              <a:gsLst>
                <a:gs pos="0">
                  <a:schemeClr val="tx1">
                    <a:lumMod val="98000"/>
                    <a:lumOff val="2000"/>
                  </a:schemeClr>
                </a:gs>
                <a:gs pos="100000">
                  <a:schemeClr val="tx1">
                    <a:lumMod val="73000"/>
                    <a:lumOff val="27000"/>
                  </a:schemeClr>
                </a:gs>
                <a:gs pos="50000">
                  <a:schemeClr val="tx1">
                    <a:lumMod val="82000"/>
                    <a:lumOff val="18000"/>
                  </a:schemeClr>
                </a:gs>
              </a:gsLst>
              <a:lin ang="4200000" scaled="0"/>
            </a:gradFill>
            <a:ln>
              <a:noFill/>
            </a:ln>
            <a:scene3d>
              <a:camera prst="perspectiveRelaxedModerately"/>
              <a:lightRig rig="soft" dir="t"/>
            </a:scene3d>
            <a:sp3d extrusionH="76200" prstMaterial="plastic">
              <a:bevelT w="0" h="0"/>
              <a:bevelB w="0" h="127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6" name="文本框 10"/>
            <p:cNvSpPr txBox="1"/>
            <p:nvPr/>
          </p:nvSpPr>
          <p:spPr>
            <a:xfrm>
              <a:off x="1374391" y="3047708"/>
              <a:ext cx="461659" cy="156574"/>
            </a:xfrm>
            <a:prstGeom prst="roundRect">
              <a:avLst>
                <a:gd name="adj" fmla="val 50000"/>
              </a:avLst>
            </a:prstGeom>
            <a:solidFill>
              <a:schemeClr val="bg1"/>
            </a:solid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19" name="TextBox 18"/>
            <p:cNvSpPr txBox="1"/>
            <p:nvPr/>
          </p:nvSpPr>
          <p:spPr>
            <a:xfrm>
              <a:off x="1373987" y="3018273"/>
              <a:ext cx="462467" cy="200055"/>
            </a:xfrm>
            <a:prstGeom prst="rect">
              <a:avLst/>
            </a:prstGeom>
            <a:noFill/>
          </p:spPr>
          <p:txBody>
            <a:bodyPr wrap="none" rtlCol="0">
              <a:spAutoFit/>
              <a:scene3d>
                <a:camera prst="perspectiveRelaxedModerately"/>
                <a:lightRig rig="threePt" dir="t"/>
              </a:scene3d>
            </a:bodyPr>
            <a:lstStyle/>
            <a:p>
              <a:pPr algn="ctr"/>
              <a:r>
                <a:rPr lang="zh-CN" altLang="en-US" sz="960" dirty="0">
                  <a:solidFill>
                    <a:schemeClr val="tx1">
                      <a:lumMod val="75000"/>
                      <a:lumOff val="25000"/>
                    </a:schemeClr>
                  </a:solidFill>
                  <a:latin typeface="微软雅黑" panose="020B0503020204020204" pitchFamily="34" charset="-122"/>
                  <a:ea typeface="微软雅黑" panose="020B0503020204020204" pitchFamily="34" charset="-122"/>
                </a:rPr>
                <a:t>第二步</a:t>
              </a:r>
            </a:p>
          </p:txBody>
        </p:sp>
      </p:grpSp>
      <p:grpSp>
        <p:nvGrpSpPr>
          <p:cNvPr id="9" name="组合 8"/>
          <p:cNvGrpSpPr/>
          <p:nvPr/>
        </p:nvGrpSpPr>
        <p:grpSpPr>
          <a:xfrm>
            <a:off x="5235950" y="628273"/>
            <a:ext cx="1748939" cy="773830"/>
            <a:chOff x="4363293" y="523560"/>
            <a:chExt cx="1457450" cy="644858"/>
          </a:xfrm>
        </p:grpSpPr>
        <p:grpSp>
          <p:nvGrpSpPr>
            <p:cNvPr id="2" name="组合 1"/>
            <p:cNvGrpSpPr/>
            <p:nvPr/>
          </p:nvGrpSpPr>
          <p:grpSpPr>
            <a:xfrm>
              <a:off x="4363293" y="523560"/>
              <a:ext cx="1442194" cy="507831"/>
              <a:chOff x="4564045" y="512130"/>
              <a:chExt cx="1442194" cy="507831"/>
            </a:xfrm>
          </p:grpSpPr>
          <p:sp>
            <p:nvSpPr>
              <p:cNvPr id="3" name="文本框 2"/>
              <p:cNvSpPr txBox="1"/>
              <p:nvPr/>
            </p:nvSpPr>
            <p:spPr>
              <a:xfrm>
                <a:off x="5493011"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划</a:t>
                </a:r>
              </a:p>
            </p:txBody>
          </p:sp>
          <p:sp>
            <p:nvSpPr>
              <p:cNvPr id="4" name="文本框 3"/>
              <p:cNvSpPr txBox="1"/>
              <p:nvPr/>
            </p:nvSpPr>
            <p:spPr>
              <a:xfrm>
                <a:off x="518335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计</a:t>
                </a:r>
              </a:p>
            </p:txBody>
          </p:sp>
          <p:sp>
            <p:nvSpPr>
              <p:cNvPr id="5" name="文本框 4"/>
              <p:cNvSpPr txBox="1"/>
              <p:nvPr/>
            </p:nvSpPr>
            <p:spPr>
              <a:xfrm>
                <a:off x="4873696"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作</a:t>
                </a:r>
              </a:p>
            </p:txBody>
          </p:sp>
          <p:sp>
            <p:nvSpPr>
              <p:cNvPr id="6" name="文本框 5"/>
              <p:cNvSpPr txBox="1"/>
              <p:nvPr/>
            </p:nvSpPr>
            <p:spPr>
              <a:xfrm>
                <a:off x="4564045"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WORKING PLAN</a:t>
              </a:r>
              <a:endParaRPr lang="zh-CN" altLang="en-US" sz="960" dirty="0"/>
            </a:p>
          </p:txBody>
        </p:sp>
      </p:grpSp>
      <p:grpSp>
        <p:nvGrpSpPr>
          <p:cNvPr id="11" name="组合 10"/>
          <p:cNvGrpSpPr/>
          <p:nvPr/>
        </p:nvGrpSpPr>
        <p:grpSpPr>
          <a:xfrm>
            <a:off x="1103564" y="1996441"/>
            <a:ext cx="1645402" cy="1508759"/>
            <a:chOff x="919637" y="1651000"/>
            <a:chExt cx="1371168" cy="1257299"/>
          </a:xfrm>
        </p:grpSpPr>
        <p:sp>
          <p:nvSpPr>
            <p:cNvPr id="10" name="下箭头 9"/>
            <p:cNvSpPr/>
            <p:nvPr/>
          </p:nvSpPr>
          <p:spPr>
            <a:xfrm>
              <a:off x="919637" y="1651000"/>
              <a:ext cx="1371168" cy="1257299"/>
            </a:xfrm>
            <a:prstGeom prst="downArrow">
              <a:avLst>
                <a:gd name="adj1" fmla="val 73697"/>
                <a:gd name="adj2" fmla="val 48053"/>
              </a:avLst>
            </a:prstGeom>
            <a:gradFill>
              <a:gsLst>
                <a:gs pos="0">
                  <a:schemeClr val="tx1">
                    <a:lumMod val="98000"/>
                    <a:lumOff val="2000"/>
                  </a:schemeClr>
                </a:gs>
                <a:gs pos="100000">
                  <a:schemeClr val="tx1">
                    <a:lumMod val="73000"/>
                    <a:lumOff val="27000"/>
                  </a:schemeClr>
                </a:gs>
                <a:gs pos="50000">
                  <a:schemeClr val="tx1">
                    <a:lumMod val="82000"/>
                    <a:lumOff val="18000"/>
                  </a:schemeClr>
                </a:gs>
              </a:gsLst>
              <a:lin ang="4200000" scaled="0"/>
            </a:gradFill>
            <a:ln>
              <a:noFill/>
            </a:ln>
            <a:scene3d>
              <a:camera prst="perspectiveRelaxedModerately"/>
              <a:lightRig rig="soft" dir="t"/>
            </a:scene3d>
            <a:sp3d extrusionH="76200" prstMaterial="plastic">
              <a:bevelT w="0" h="0"/>
              <a:bevelB w="0" h="127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5" name="文本框 10"/>
            <p:cNvSpPr txBox="1"/>
            <p:nvPr/>
          </p:nvSpPr>
          <p:spPr>
            <a:xfrm>
              <a:off x="1374391" y="2070600"/>
              <a:ext cx="461659" cy="156574"/>
            </a:xfrm>
            <a:prstGeom prst="roundRect">
              <a:avLst>
                <a:gd name="adj" fmla="val 50000"/>
              </a:avLst>
            </a:prstGeom>
            <a:solidFill>
              <a:schemeClr val="bg1"/>
            </a:solid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8" name="TextBox 7"/>
            <p:cNvSpPr txBox="1"/>
            <p:nvPr/>
          </p:nvSpPr>
          <p:spPr>
            <a:xfrm>
              <a:off x="1373987" y="2038784"/>
              <a:ext cx="462467" cy="200055"/>
            </a:xfrm>
            <a:prstGeom prst="rect">
              <a:avLst/>
            </a:prstGeom>
            <a:noFill/>
          </p:spPr>
          <p:txBody>
            <a:bodyPr wrap="none" rtlCol="0">
              <a:spAutoFit/>
              <a:scene3d>
                <a:camera prst="perspectiveRelaxedModerately"/>
                <a:lightRig rig="threePt" dir="t"/>
              </a:scene3d>
            </a:bodyPr>
            <a:lstStyle/>
            <a:p>
              <a:pPr algn="ctr"/>
              <a:r>
                <a:rPr lang="zh-CN" altLang="en-US" sz="960" dirty="0">
                  <a:solidFill>
                    <a:schemeClr val="tx1">
                      <a:lumMod val="75000"/>
                      <a:lumOff val="25000"/>
                    </a:schemeClr>
                  </a:solidFill>
                  <a:latin typeface="微软雅黑" panose="020B0503020204020204" pitchFamily="34" charset="-122"/>
                  <a:ea typeface="微软雅黑" panose="020B0503020204020204" pitchFamily="34" charset="-122"/>
                </a:rPr>
                <a:t>第一步</a:t>
              </a:r>
            </a:p>
          </p:txBody>
        </p:sp>
      </p:grpSp>
      <p:sp>
        <p:nvSpPr>
          <p:cNvPr id="28" name="矩形 27"/>
          <p:cNvSpPr/>
          <p:nvPr/>
        </p:nvSpPr>
        <p:spPr>
          <a:xfrm>
            <a:off x="3276199" y="2376920"/>
            <a:ext cx="8031881" cy="707886"/>
          </a:xfrm>
          <a:prstGeom prst="rect">
            <a:avLst/>
          </a:prstGeom>
          <a:noFill/>
        </p:spPr>
        <p:txBody>
          <a:bodyPr wrap="square" rtlCol="0">
            <a:spAutoFit/>
          </a:bodyPr>
          <a:lstStyle/>
          <a:p>
            <a:pPr>
              <a:lnSpc>
                <a:spcPts val="2400"/>
              </a:lnSpc>
            </a:pPr>
            <a:r>
              <a:rPr lang="zh-CN" altLang="zh-CN" sz="108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就好像一个在园子里收拾整理的园丁，我每天都在进行概念设计、思考设计的本质、抑或以写作去传播设计理论</a:t>
            </a:r>
            <a:r>
              <a:rPr lang="zh-CN" altLang="en-US" sz="1080" dirty="0">
                <a:solidFill>
                  <a:schemeClr val="bg1"/>
                </a:solidFill>
                <a:latin typeface="微软雅黑 Light" panose="020B0502040204020203" pitchFamily="34" charset="-122"/>
                <a:ea typeface="微软雅黑 Light" panose="020B0502040204020203" pitchFamily="34" charset="-122"/>
              </a:rPr>
              <a:t>。</a:t>
            </a:r>
            <a:endParaRPr lang="zh-CN" altLang="zh-CN" sz="1080" dirty="0">
              <a:solidFill>
                <a:schemeClr val="bg1"/>
              </a:solidFill>
              <a:latin typeface="微软雅黑 Light" panose="020B0502040204020203" pitchFamily="34" charset="-122"/>
              <a:ea typeface="微软雅黑 Light" panose="020B0502040204020203" pitchFamily="34" charset="-122"/>
            </a:endParaRPr>
          </a:p>
        </p:txBody>
      </p:sp>
      <p:sp>
        <p:nvSpPr>
          <p:cNvPr id="29" name="矩形 28"/>
          <p:cNvSpPr/>
          <p:nvPr/>
        </p:nvSpPr>
        <p:spPr>
          <a:xfrm>
            <a:off x="3276199" y="3554460"/>
            <a:ext cx="8031881" cy="707886"/>
          </a:xfrm>
          <a:prstGeom prst="rect">
            <a:avLst/>
          </a:prstGeom>
          <a:noFill/>
        </p:spPr>
        <p:txBody>
          <a:bodyPr wrap="square" rtlCol="0">
            <a:spAutoFit/>
          </a:bodyPr>
          <a:lstStyle/>
          <a:p>
            <a:pPr>
              <a:lnSpc>
                <a:spcPts val="2400"/>
              </a:lnSpc>
            </a:pPr>
            <a:r>
              <a:rPr lang="zh-CN" altLang="zh-CN" sz="108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就好像一个在园子里收拾整理的园丁，我每天都在进行概念设计、思考设计的本质、抑或以写作去传播设计理论</a:t>
            </a:r>
            <a:r>
              <a:rPr lang="zh-CN" altLang="en-US" sz="1080" dirty="0">
                <a:solidFill>
                  <a:schemeClr val="bg1"/>
                </a:solidFill>
                <a:latin typeface="微软雅黑 Light" panose="020B0502040204020203" pitchFamily="34" charset="-122"/>
                <a:ea typeface="微软雅黑 Light" panose="020B0502040204020203" pitchFamily="34" charset="-122"/>
              </a:rPr>
              <a:t>。</a:t>
            </a:r>
            <a:endParaRPr lang="zh-CN" altLang="zh-CN" sz="1080" dirty="0">
              <a:solidFill>
                <a:schemeClr val="bg1"/>
              </a:solidFill>
              <a:latin typeface="微软雅黑 Light" panose="020B0502040204020203" pitchFamily="34" charset="-122"/>
              <a:ea typeface="微软雅黑 Light" panose="020B0502040204020203" pitchFamily="34" charset="-122"/>
            </a:endParaRPr>
          </a:p>
        </p:txBody>
      </p:sp>
      <p:sp>
        <p:nvSpPr>
          <p:cNvPr id="30" name="矩形 29"/>
          <p:cNvSpPr/>
          <p:nvPr/>
        </p:nvSpPr>
        <p:spPr>
          <a:xfrm>
            <a:off x="3276199" y="4732001"/>
            <a:ext cx="8031881" cy="707886"/>
          </a:xfrm>
          <a:prstGeom prst="rect">
            <a:avLst/>
          </a:prstGeom>
          <a:noFill/>
        </p:spPr>
        <p:txBody>
          <a:bodyPr wrap="square" rtlCol="0">
            <a:spAutoFit/>
          </a:bodyPr>
          <a:lstStyle/>
          <a:p>
            <a:pPr>
              <a:lnSpc>
                <a:spcPts val="2400"/>
              </a:lnSpc>
            </a:pPr>
            <a:r>
              <a:rPr lang="zh-CN" altLang="zh-CN" sz="108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就好像一个在园子里收拾整理的园丁，我每天都在进行概念设计、思考设计的本质、抑或以写作去传播设计理论</a:t>
            </a:r>
            <a:r>
              <a:rPr lang="zh-CN" altLang="en-US" sz="1080" dirty="0">
                <a:solidFill>
                  <a:schemeClr val="bg1"/>
                </a:solidFill>
                <a:latin typeface="微软雅黑 Light" panose="020B0502040204020203" pitchFamily="34" charset="-122"/>
                <a:ea typeface="微软雅黑 Light" panose="020B0502040204020203" pitchFamily="34" charset="-122"/>
              </a:rPr>
              <a:t>。</a:t>
            </a:r>
            <a:endParaRPr lang="zh-CN" altLang="zh-CN" sz="108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9"/>
                                        </p:tgtEl>
                                        <p:attrNameLst>
                                          <p:attrName>ppt_x</p:attrName>
                                          <p:attrName>ppt_y</p:attrName>
                                        </p:attrNameLst>
                                      </p:cBhvr>
                                      <p:rCtr x="-2227" y="0"/>
                                    </p:animMotion>
                                  </p:childTnLst>
                                </p:cTn>
                              </p:par>
                              <p:par>
                                <p:cTn id="10" presetID="10"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42" presetClass="path" presetSubtype="0" decel="100000" fill="hold" nodeType="withEffect">
                                  <p:stCondLst>
                                    <p:cond delay="500"/>
                                  </p:stCondLst>
                                  <p:childTnLst>
                                    <p:animMotion origin="layout" path="M 5E-6 -0.08125 L 5E-6 -0.00023 " pathEditMode="relative" rAng="0" ptsTypes="AA">
                                      <p:cBhvr>
                                        <p:cTn id="14" dur="1000" fill="hold"/>
                                        <p:tgtEl>
                                          <p:spTgt spid="11"/>
                                        </p:tgtEl>
                                        <p:attrNameLst>
                                          <p:attrName>ppt_x</p:attrName>
                                          <p:attrName>ppt_y</p:attrName>
                                        </p:attrNameLst>
                                      </p:cBhvr>
                                      <p:rCtr x="0" y="4051"/>
                                    </p:animMotion>
                                  </p:childTnLst>
                                </p:cTn>
                              </p:par>
                              <p:par>
                                <p:cTn id="15" presetID="10" presetClass="entr" presetSubtype="0" fill="hold" grpId="0" nodeType="withEffect">
                                  <p:stCondLst>
                                    <p:cond delay="10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7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42" presetClass="path" presetSubtype="0" decel="100000" fill="hold" nodeType="withEffect">
                                  <p:stCondLst>
                                    <p:cond delay="750"/>
                                  </p:stCondLst>
                                  <p:childTnLst>
                                    <p:animMotion origin="layout" path="M 5E-6 -0.08125 L 5E-6 -0.00023 " pathEditMode="relative" rAng="0" ptsTypes="AA">
                                      <p:cBhvr>
                                        <p:cTn id="22" dur="1000" fill="hold"/>
                                        <p:tgtEl>
                                          <p:spTgt spid="12"/>
                                        </p:tgtEl>
                                        <p:attrNameLst>
                                          <p:attrName>ppt_x</p:attrName>
                                          <p:attrName>ppt_y</p:attrName>
                                        </p:attrNameLst>
                                      </p:cBhvr>
                                      <p:rCtr x="0" y="4051"/>
                                    </p:animMotion>
                                  </p:childTnLst>
                                </p:cTn>
                              </p:par>
                              <p:par>
                                <p:cTn id="23" presetID="10" presetClass="entr" presetSubtype="0" fill="hold" grpId="0" nodeType="withEffect">
                                  <p:stCondLst>
                                    <p:cond delay="125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22" presetClass="entr" presetSubtype="8" fill="hold" nodeType="withEffect">
                                  <p:stCondLst>
                                    <p:cond delay="75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42" presetClass="path" presetSubtype="0" decel="100000" fill="hold" nodeType="withEffect">
                                  <p:stCondLst>
                                    <p:cond delay="750"/>
                                  </p:stCondLst>
                                  <p:childTnLst>
                                    <p:animMotion origin="layout" path="M 3.125E-6 -3.33333E-6 L -0.04453 0.00023 " pathEditMode="relative" rAng="0" ptsTypes="AA">
                                      <p:cBhvr>
                                        <p:cTn id="30" dur="1000" spd="-100000" fill="hold"/>
                                        <p:tgtEl>
                                          <p:spTgt spid="13"/>
                                        </p:tgtEl>
                                        <p:attrNameLst>
                                          <p:attrName>ppt_x</p:attrName>
                                          <p:attrName>ppt_y</p:attrName>
                                        </p:attrNameLst>
                                      </p:cBhvr>
                                      <p:rCtr x="-2227" y="0"/>
                                    </p:animMotion>
                                  </p:childTnLst>
                                </p:cTn>
                              </p:par>
                              <p:par>
                                <p:cTn id="31" presetID="10" presetClass="entr" presetSubtype="0" fill="hold"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42" presetClass="path" presetSubtype="0" decel="100000" fill="hold" nodeType="withEffect">
                                  <p:stCondLst>
                                    <p:cond delay="1000"/>
                                  </p:stCondLst>
                                  <p:childTnLst>
                                    <p:animMotion origin="layout" path="M 5E-6 -0.08125 L 5E-6 -0.00023 " pathEditMode="relative" rAng="0" ptsTypes="AA">
                                      <p:cBhvr>
                                        <p:cTn id="35" dur="1000" fill="hold"/>
                                        <p:tgtEl>
                                          <p:spTgt spid="14"/>
                                        </p:tgtEl>
                                        <p:attrNameLst>
                                          <p:attrName>ppt_x</p:attrName>
                                          <p:attrName>ppt_y</p:attrName>
                                        </p:attrNameLst>
                                      </p:cBhvr>
                                      <p:rCtr x="0" y="4051"/>
                                    </p:animMotion>
                                  </p:childTnLst>
                                </p:cTn>
                              </p:par>
                              <p:par>
                                <p:cTn id="36" presetID="10" presetClass="entr" presetSubtype="0" fill="hold" grpId="0" nodeType="withEffect">
                                  <p:stCondLst>
                                    <p:cond delay="15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22" presetClass="entr" presetSubtype="8" fill="hold" nodeType="withEffect">
                                  <p:stCondLst>
                                    <p:cond delay="100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42" presetClass="path" presetSubtype="0" decel="100000" fill="hold" nodeType="withEffect">
                                  <p:stCondLst>
                                    <p:cond delay="1000"/>
                                  </p:stCondLst>
                                  <p:childTnLst>
                                    <p:animMotion origin="layout" path="M 3.125E-6 -3.33333E-6 L -0.04453 0.00023 " pathEditMode="relative" rAng="0" ptsTypes="AA">
                                      <p:cBhvr>
                                        <p:cTn id="43" dur="1000" spd="-100000" fill="hold"/>
                                        <p:tgtEl>
                                          <p:spTgt spid="21"/>
                                        </p:tgtEl>
                                        <p:attrNameLst>
                                          <p:attrName>ppt_x</p:attrName>
                                          <p:attrName>ppt_y</p:attrName>
                                        </p:attrNameLst>
                                      </p:cBhvr>
                                      <p:rCtr x="-2227" y="0"/>
                                    </p:animMotion>
                                  </p:childTnLst>
                                </p:cTn>
                              </p:par>
                              <p:par>
                                <p:cTn id="44" presetID="22" presetClass="entr" presetSubtype="8" fill="hold" nodeType="withEffect">
                                  <p:stCondLst>
                                    <p:cond delay="125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par>
                                <p:cTn id="47" presetID="42" presetClass="path" presetSubtype="0" decel="100000" fill="hold" nodeType="withEffect">
                                  <p:stCondLst>
                                    <p:cond delay="1250"/>
                                  </p:stCondLst>
                                  <p:childTnLst>
                                    <p:animMotion origin="layout" path="M 3.125E-6 -3.33333E-6 L -0.04453 0.00023 " pathEditMode="relative" rAng="0" ptsTypes="AA">
                                      <p:cBhvr>
                                        <p:cTn id="48" dur="1000" spd="-100000" fill="hold"/>
                                        <p:tgtEl>
                                          <p:spTgt spid="23"/>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60923" y="4197495"/>
            <a:ext cx="787195" cy="787195"/>
            <a:chOff x="4384102" y="3497912"/>
            <a:chExt cx="655996" cy="655996"/>
          </a:xfrm>
        </p:grpSpPr>
        <p:sp>
          <p:nvSpPr>
            <p:cNvPr id="28" name="同心圆 83"/>
            <p:cNvSpPr/>
            <p:nvPr/>
          </p:nvSpPr>
          <p:spPr>
            <a:xfrm>
              <a:off x="4384102" y="3497912"/>
              <a:ext cx="655996" cy="655996"/>
            </a:xfrm>
            <a:prstGeom prst="donut">
              <a:avLst>
                <a:gd name="adj" fmla="val 10601"/>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solidFill>
                  <a:schemeClr val="tx1"/>
                </a:solidFill>
              </a:endParaRPr>
            </a:p>
          </p:txBody>
        </p:sp>
        <p:sp>
          <p:nvSpPr>
            <p:cNvPr id="30" name="空心弧 29"/>
            <p:cNvSpPr/>
            <p:nvPr/>
          </p:nvSpPr>
          <p:spPr>
            <a:xfrm>
              <a:off x="4392699" y="3506510"/>
              <a:ext cx="640786" cy="642770"/>
            </a:xfrm>
            <a:prstGeom prst="blockArc">
              <a:avLst>
                <a:gd name="adj1" fmla="val 5420326"/>
                <a:gd name="adj2" fmla="val 10825807"/>
                <a:gd name="adj3" fmla="val 8745"/>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solidFill>
                  <a:schemeClr val="tx1"/>
                </a:solidFill>
              </a:endParaRPr>
            </a:p>
          </p:txBody>
        </p:sp>
      </p:grpSp>
      <p:sp>
        <p:nvSpPr>
          <p:cNvPr id="37" name="TextBox 89"/>
          <p:cNvSpPr txBox="1"/>
          <p:nvPr/>
        </p:nvSpPr>
        <p:spPr>
          <a:xfrm>
            <a:off x="6140876" y="4197283"/>
            <a:ext cx="640604" cy="313932"/>
          </a:xfrm>
          <a:prstGeom prst="rect">
            <a:avLst/>
          </a:prstGeom>
          <a:noFill/>
        </p:spPr>
        <p:txBody>
          <a:bodyPr wrap="square" rtlCol="0">
            <a:spAutoFit/>
          </a:bodyPr>
          <a:lstStyle/>
          <a:p>
            <a:r>
              <a:rPr lang="en-US" altLang="zh-CN" sz="1440" dirty="0">
                <a:solidFill>
                  <a:schemeClr val="bg1"/>
                </a:solidFill>
                <a:latin typeface="微软雅黑 Light" panose="020B0502040204020203" pitchFamily="34" charset="-122"/>
                <a:ea typeface="微软雅黑 Light" panose="020B0502040204020203" pitchFamily="34" charset="-122"/>
              </a:rPr>
              <a:t>20%</a:t>
            </a:r>
            <a:endParaRPr lang="zh-CN" altLang="en-US" sz="1440" dirty="0">
              <a:solidFill>
                <a:schemeClr val="bg1"/>
              </a:solidFill>
              <a:latin typeface="微软雅黑 Light" panose="020B0502040204020203" pitchFamily="34" charset="-122"/>
              <a:ea typeface="微软雅黑 Light" panose="020B0502040204020203" pitchFamily="34" charset="-122"/>
            </a:endParaRPr>
          </a:p>
        </p:txBody>
      </p:sp>
      <p:grpSp>
        <p:nvGrpSpPr>
          <p:cNvPr id="31" name="组合 30"/>
          <p:cNvGrpSpPr/>
          <p:nvPr/>
        </p:nvGrpSpPr>
        <p:grpSpPr>
          <a:xfrm>
            <a:off x="5879242" y="3080643"/>
            <a:ext cx="787195" cy="787195"/>
            <a:chOff x="4899368" y="2567202"/>
            <a:chExt cx="655996" cy="655996"/>
          </a:xfrm>
        </p:grpSpPr>
        <p:sp>
          <p:nvSpPr>
            <p:cNvPr id="25" name="同心圆 80"/>
            <p:cNvSpPr/>
            <p:nvPr/>
          </p:nvSpPr>
          <p:spPr>
            <a:xfrm>
              <a:off x="4899368" y="2567202"/>
              <a:ext cx="655996" cy="655996"/>
            </a:xfrm>
            <a:prstGeom prst="donut">
              <a:avLst>
                <a:gd name="adj" fmla="val 10601"/>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solidFill>
                  <a:schemeClr val="tx1"/>
                </a:solidFill>
              </a:endParaRPr>
            </a:p>
          </p:txBody>
        </p:sp>
        <p:sp>
          <p:nvSpPr>
            <p:cNvPr id="27" name="空心弧 26"/>
            <p:cNvSpPr/>
            <p:nvPr/>
          </p:nvSpPr>
          <p:spPr>
            <a:xfrm>
              <a:off x="4907965" y="2575800"/>
              <a:ext cx="640786" cy="642770"/>
            </a:xfrm>
            <a:prstGeom prst="blockArc">
              <a:avLst>
                <a:gd name="adj1" fmla="val 2048330"/>
                <a:gd name="adj2" fmla="val 10825807"/>
                <a:gd name="adj3" fmla="val 8745"/>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solidFill>
                  <a:schemeClr val="tx1"/>
                </a:solidFill>
              </a:endParaRPr>
            </a:p>
          </p:txBody>
        </p:sp>
      </p:grpSp>
      <p:sp>
        <p:nvSpPr>
          <p:cNvPr id="36" name="TextBox 88"/>
          <p:cNvSpPr txBox="1"/>
          <p:nvPr/>
        </p:nvSpPr>
        <p:spPr>
          <a:xfrm>
            <a:off x="6751839" y="3076713"/>
            <a:ext cx="640604" cy="313932"/>
          </a:xfrm>
          <a:prstGeom prst="rect">
            <a:avLst/>
          </a:prstGeom>
          <a:noFill/>
        </p:spPr>
        <p:txBody>
          <a:bodyPr wrap="square" rtlCol="0">
            <a:spAutoFit/>
          </a:bodyPr>
          <a:lstStyle/>
          <a:p>
            <a:r>
              <a:rPr lang="en-US" altLang="zh-CN" sz="1440" dirty="0">
                <a:solidFill>
                  <a:schemeClr val="bg1"/>
                </a:solidFill>
                <a:latin typeface="微软雅黑 Light" panose="020B0502040204020203" pitchFamily="34" charset="-122"/>
                <a:ea typeface="微软雅黑 Light" panose="020B0502040204020203" pitchFamily="34" charset="-122"/>
              </a:rPr>
              <a:t>40%</a:t>
            </a:r>
            <a:endParaRPr lang="zh-CN" altLang="en-US" sz="1440" dirty="0">
              <a:solidFill>
                <a:schemeClr val="bg1"/>
              </a:solidFill>
              <a:latin typeface="微软雅黑 Light" panose="020B0502040204020203" pitchFamily="34" charset="-122"/>
              <a:ea typeface="微软雅黑 Light" panose="020B0502040204020203" pitchFamily="34" charset="-122"/>
            </a:endParaRPr>
          </a:p>
        </p:txBody>
      </p:sp>
      <p:grpSp>
        <p:nvGrpSpPr>
          <p:cNvPr id="24" name="组合 23"/>
          <p:cNvGrpSpPr/>
          <p:nvPr/>
        </p:nvGrpSpPr>
        <p:grpSpPr>
          <a:xfrm>
            <a:off x="6519317" y="1926492"/>
            <a:ext cx="787195" cy="787195"/>
            <a:chOff x="5432764" y="1605410"/>
            <a:chExt cx="655996" cy="655996"/>
          </a:xfrm>
        </p:grpSpPr>
        <p:sp>
          <p:nvSpPr>
            <p:cNvPr id="59" name="同心圆 80"/>
            <p:cNvSpPr/>
            <p:nvPr/>
          </p:nvSpPr>
          <p:spPr>
            <a:xfrm>
              <a:off x="5432764" y="1605410"/>
              <a:ext cx="655996" cy="655996"/>
            </a:xfrm>
            <a:prstGeom prst="donut">
              <a:avLst>
                <a:gd name="adj" fmla="val 10601"/>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solidFill>
                  <a:schemeClr val="tx1"/>
                </a:solidFill>
              </a:endParaRPr>
            </a:p>
          </p:txBody>
        </p:sp>
        <p:sp>
          <p:nvSpPr>
            <p:cNvPr id="61" name="空心弧 60"/>
            <p:cNvSpPr/>
            <p:nvPr/>
          </p:nvSpPr>
          <p:spPr>
            <a:xfrm>
              <a:off x="5441361" y="1614008"/>
              <a:ext cx="640786" cy="642770"/>
            </a:xfrm>
            <a:prstGeom prst="blockArc">
              <a:avLst>
                <a:gd name="adj1" fmla="val 2048330"/>
                <a:gd name="adj2" fmla="val 10825807"/>
                <a:gd name="adj3" fmla="val 8745"/>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solidFill>
                  <a:schemeClr val="tx1"/>
                </a:solidFill>
              </a:endParaRPr>
            </a:p>
          </p:txBody>
        </p:sp>
      </p:grpSp>
      <p:sp>
        <p:nvSpPr>
          <p:cNvPr id="64" name="TextBox 88"/>
          <p:cNvSpPr txBox="1"/>
          <p:nvPr/>
        </p:nvSpPr>
        <p:spPr>
          <a:xfrm>
            <a:off x="7391914" y="1922563"/>
            <a:ext cx="640604" cy="313932"/>
          </a:xfrm>
          <a:prstGeom prst="rect">
            <a:avLst/>
          </a:prstGeom>
          <a:noFill/>
        </p:spPr>
        <p:txBody>
          <a:bodyPr wrap="square" rtlCol="0">
            <a:spAutoFit/>
          </a:bodyPr>
          <a:lstStyle/>
          <a:p>
            <a:r>
              <a:rPr lang="en-US" altLang="zh-CN" sz="1440" dirty="0">
                <a:solidFill>
                  <a:schemeClr val="bg1"/>
                </a:solidFill>
                <a:latin typeface="微软雅黑 Light" panose="020B0502040204020203" pitchFamily="34" charset="-122"/>
                <a:ea typeface="微软雅黑 Light" panose="020B0502040204020203" pitchFamily="34" charset="-122"/>
              </a:rPr>
              <a:t>80%</a:t>
            </a:r>
            <a:endParaRPr lang="zh-CN" altLang="en-US" sz="1440" dirty="0">
              <a:solidFill>
                <a:schemeClr val="bg1"/>
              </a:solidFill>
              <a:latin typeface="微软雅黑 Light" panose="020B0502040204020203" pitchFamily="34" charset="-122"/>
              <a:ea typeface="微软雅黑 Light" panose="020B0502040204020203" pitchFamily="34" charset="-122"/>
            </a:endParaRPr>
          </a:p>
        </p:txBody>
      </p:sp>
      <p:sp>
        <p:nvSpPr>
          <p:cNvPr id="2" name="椭圆 1"/>
          <p:cNvSpPr/>
          <p:nvPr/>
        </p:nvSpPr>
        <p:spPr>
          <a:xfrm>
            <a:off x="6373522" y="4505422"/>
            <a:ext cx="4951852" cy="1878935"/>
          </a:xfrm>
          <a:prstGeom prst="ellipse">
            <a:avLst/>
          </a:prstGeom>
          <a:gradFill flip="none" rotWithShape="1">
            <a:gsLst>
              <a:gs pos="100000">
                <a:srgbClr val="393939">
                  <a:alpha val="0"/>
                </a:srgbClr>
              </a:gs>
              <a:gs pos="66000">
                <a:schemeClr val="tx1">
                  <a:alpha val="61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p>
        </p:txBody>
      </p:sp>
      <p:sp>
        <p:nvSpPr>
          <p:cNvPr id="3" name="任意多边形 13"/>
          <p:cNvSpPr/>
          <p:nvPr/>
        </p:nvSpPr>
        <p:spPr>
          <a:xfrm>
            <a:off x="7005691" y="1990208"/>
            <a:ext cx="3558644" cy="4074030"/>
          </a:xfrm>
          <a:custGeom>
            <a:avLst/>
            <a:gdLst>
              <a:gd name="connsiteX0" fmla="*/ 2266950 w 4578350"/>
              <a:gd name="connsiteY0" fmla="*/ 0 h 4006850"/>
              <a:gd name="connsiteX1" fmla="*/ 0 w 4578350"/>
              <a:gd name="connsiteY1" fmla="*/ 3835400 h 4006850"/>
              <a:gd name="connsiteX2" fmla="*/ 4578350 w 4578350"/>
              <a:gd name="connsiteY2" fmla="*/ 4006850 h 4006850"/>
              <a:gd name="connsiteX3" fmla="*/ 2266950 w 4578350"/>
              <a:gd name="connsiteY3" fmla="*/ 0 h 4006850"/>
              <a:gd name="connsiteX0-1" fmla="*/ 2266950 w 4578350"/>
              <a:gd name="connsiteY0-2" fmla="*/ 0 h 4223395"/>
              <a:gd name="connsiteX1-3" fmla="*/ 0 w 4578350"/>
              <a:gd name="connsiteY1-4" fmla="*/ 3835400 h 4223395"/>
              <a:gd name="connsiteX2-5" fmla="*/ 4578350 w 4578350"/>
              <a:gd name="connsiteY2-6" fmla="*/ 4006850 h 4223395"/>
              <a:gd name="connsiteX3-7" fmla="*/ 2266950 w 4578350"/>
              <a:gd name="connsiteY3-8" fmla="*/ 0 h 4223395"/>
              <a:gd name="connsiteX0-9" fmla="*/ 2305050 w 4616450"/>
              <a:gd name="connsiteY0-10" fmla="*/ 0 h 4299972"/>
              <a:gd name="connsiteX1-11" fmla="*/ 0 w 4616450"/>
              <a:gd name="connsiteY1-12" fmla="*/ 3943350 h 4299972"/>
              <a:gd name="connsiteX2-13" fmla="*/ 4616450 w 4616450"/>
              <a:gd name="connsiteY2-14" fmla="*/ 4006850 h 4299972"/>
              <a:gd name="connsiteX3-15" fmla="*/ 2305050 w 4616450"/>
              <a:gd name="connsiteY3-16" fmla="*/ 0 h 4299972"/>
              <a:gd name="connsiteX0-17" fmla="*/ 2247900 w 4559300"/>
              <a:gd name="connsiteY0-18" fmla="*/ 0 h 4185176"/>
              <a:gd name="connsiteX1-19" fmla="*/ 0 w 4559300"/>
              <a:gd name="connsiteY1-20" fmla="*/ 3778250 h 4185176"/>
              <a:gd name="connsiteX2-21" fmla="*/ 4559300 w 4559300"/>
              <a:gd name="connsiteY2-22" fmla="*/ 4006850 h 4185176"/>
              <a:gd name="connsiteX3-23" fmla="*/ 2247900 w 4559300"/>
              <a:gd name="connsiteY3-24" fmla="*/ 0 h 4185176"/>
              <a:gd name="connsiteX0-25" fmla="*/ 2250200 w 4561600"/>
              <a:gd name="connsiteY0-26" fmla="*/ 0 h 4381977"/>
              <a:gd name="connsiteX1-27" fmla="*/ 2300 w 4561600"/>
              <a:gd name="connsiteY1-28" fmla="*/ 3778250 h 4381977"/>
              <a:gd name="connsiteX2-29" fmla="*/ 1881900 w 4561600"/>
              <a:gd name="connsiteY2-30" fmla="*/ 4184649 h 4381977"/>
              <a:gd name="connsiteX3-31" fmla="*/ 4561600 w 4561600"/>
              <a:gd name="connsiteY3-32" fmla="*/ 4006850 h 4381977"/>
              <a:gd name="connsiteX4" fmla="*/ 2250200 w 4561600"/>
              <a:gd name="connsiteY4" fmla="*/ 0 h 4381977"/>
              <a:gd name="connsiteX0-33" fmla="*/ 2250993 w 4562393"/>
              <a:gd name="connsiteY0-34" fmla="*/ 0 h 4987798"/>
              <a:gd name="connsiteX1-35" fmla="*/ 3093 w 4562393"/>
              <a:gd name="connsiteY1-36" fmla="*/ 3778250 h 4987798"/>
              <a:gd name="connsiteX2-37" fmla="*/ 1565193 w 4562393"/>
              <a:gd name="connsiteY2-38" fmla="*/ 4984749 h 4987798"/>
              <a:gd name="connsiteX3-39" fmla="*/ 4562393 w 4562393"/>
              <a:gd name="connsiteY3-40" fmla="*/ 4006850 h 4987798"/>
              <a:gd name="connsiteX4-41" fmla="*/ 2250993 w 4562393"/>
              <a:gd name="connsiteY4-42" fmla="*/ 0 h 4987798"/>
              <a:gd name="connsiteX0-43" fmla="*/ 2250528 w 4561928"/>
              <a:gd name="connsiteY0-44" fmla="*/ 0 h 4987798"/>
              <a:gd name="connsiteX1-45" fmla="*/ 2628 w 4561928"/>
              <a:gd name="connsiteY1-46" fmla="*/ 3778250 h 4987798"/>
              <a:gd name="connsiteX2-47" fmla="*/ 1564728 w 4561928"/>
              <a:gd name="connsiteY2-48" fmla="*/ 4984749 h 4987798"/>
              <a:gd name="connsiteX3-49" fmla="*/ 4561928 w 4561928"/>
              <a:gd name="connsiteY3-50" fmla="*/ 4006850 h 4987798"/>
              <a:gd name="connsiteX4-51" fmla="*/ 2250528 w 4561928"/>
              <a:gd name="connsiteY4-52" fmla="*/ 0 h 4987798"/>
              <a:gd name="connsiteX0-53" fmla="*/ 2250911 w 4562311"/>
              <a:gd name="connsiteY0-54" fmla="*/ 0 h 4987798"/>
              <a:gd name="connsiteX1-55" fmla="*/ 3011 w 4562311"/>
              <a:gd name="connsiteY1-56" fmla="*/ 3778250 h 4987798"/>
              <a:gd name="connsiteX2-57" fmla="*/ 1565111 w 4562311"/>
              <a:gd name="connsiteY2-58" fmla="*/ 4984749 h 4987798"/>
              <a:gd name="connsiteX3-59" fmla="*/ 4562311 w 4562311"/>
              <a:gd name="connsiteY3-60" fmla="*/ 4006850 h 4987798"/>
              <a:gd name="connsiteX4-61" fmla="*/ 2250911 w 4562311"/>
              <a:gd name="connsiteY4-62" fmla="*/ 0 h 4987798"/>
              <a:gd name="connsiteX0-63" fmla="*/ 2250911 w 4562311"/>
              <a:gd name="connsiteY0-64" fmla="*/ 0 h 5008633"/>
              <a:gd name="connsiteX1-65" fmla="*/ 3011 w 4562311"/>
              <a:gd name="connsiteY1-66" fmla="*/ 3778250 h 5008633"/>
              <a:gd name="connsiteX2-67" fmla="*/ 1565111 w 4562311"/>
              <a:gd name="connsiteY2-68" fmla="*/ 4984749 h 5008633"/>
              <a:gd name="connsiteX3-69" fmla="*/ 4562311 w 4562311"/>
              <a:gd name="connsiteY3-70" fmla="*/ 4006850 h 5008633"/>
              <a:gd name="connsiteX4-71" fmla="*/ 2250911 w 4562311"/>
              <a:gd name="connsiteY4-72" fmla="*/ 0 h 5008633"/>
              <a:gd name="connsiteX0-73" fmla="*/ 2250911 w 4562311"/>
              <a:gd name="connsiteY0-74" fmla="*/ 0 h 5024733"/>
              <a:gd name="connsiteX1-75" fmla="*/ 3011 w 4562311"/>
              <a:gd name="connsiteY1-76" fmla="*/ 3778250 h 5024733"/>
              <a:gd name="connsiteX2-77" fmla="*/ 1565111 w 4562311"/>
              <a:gd name="connsiteY2-78" fmla="*/ 4984749 h 5024733"/>
              <a:gd name="connsiteX3-79" fmla="*/ 4562311 w 4562311"/>
              <a:gd name="connsiteY3-80" fmla="*/ 4006850 h 5024733"/>
              <a:gd name="connsiteX4-81" fmla="*/ 2250911 w 4562311"/>
              <a:gd name="connsiteY4-82" fmla="*/ 0 h 5024733"/>
              <a:gd name="connsiteX0-83" fmla="*/ 2250911 w 4581361"/>
              <a:gd name="connsiteY0-84" fmla="*/ 0 h 5008384"/>
              <a:gd name="connsiteX1-85" fmla="*/ 3011 w 4581361"/>
              <a:gd name="connsiteY1-86" fmla="*/ 3778250 h 5008384"/>
              <a:gd name="connsiteX2-87" fmla="*/ 1565111 w 4581361"/>
              <a:gd name="connsiteY2-88" fmla="*/ 4984749 h 5008384"/>
              <a:gd name="connsiteX3-89" fmla="*/ 4581361 w 4581361"/>
              <a:gd name="connsiteY3-90" fmla="*/ 3873500 h 5008384"/>
              <a:gd name="connsiteX4-91" fmla="*/ 2250911 w 4581361"/>
              <a:gd name="connsiteY4-92" fmla="*/ 0 h 5008384"/>
              <a:gd name="connsiteX0-93" fmla="*/ 2250911 w 4505161"/>
              <a:gd name="connsiteY0-94" fmla="*/ 0 h 5000569"/>
              <a:gd name="connsiteX1-95" fmla="*/ 3011 w 4505161"/>
              <a:gd name="connsiteY1-96" fmla="*/ 3778250 h 5000569"/>
              <a:gd name="connsiteX2-97" fmla="*/ 1565111 w 4505161"/>
              <a:gd name="connsiteY2-98" fmla="*/ 4984749 h 5000569"/>
              <a:gd name="connsiteX3-99" fmla="*/ 4505161 w 4505161"/>
              <a:gd name="connsiteY3-100" fmla="*/ 3752850 h 5000569"/>
              <a:gd name="connsiteX4-101" fmla="*/ 2250911 w 4505161"/>
              <a:gd name="connsiteY4-102" fmla="*/ 0 h 5000569"/>
              <a:gd name="connsiteX0-103" fmla="*/ 2250911 w 4505161"/>
              <a:gd name="connsiteY0-104" fmla="*/ 0 h 5008189"/>
              <a:gd name="connsiteX1-105" fmla="*/ 3011 w 4505161"/>
              <a:gd name="connsiteY1-106" fmla="*/ 3778250 h 5008189"/>
              <a:gd name="connsiteX2-107" fmla="*/ 1565111 w 4505161"/>
              <a:gd name="connsiteY2-108" fmla="*/ 4984749 h 5008189"/>
              <a:gd name="connsiteX3-109" fmla="*/ 4505161 w 4505161"/>
              <a:gd name="connsiteY3-110" fmla="*/ 3752850 h 5008189"/>
              <a:gd name="connsiteX4-111" fmla="*/ 2250911 w 4505161"/>
              <a:gd name="connsiteY4-112" fmla="*/ 0 h 5008189"/>
              <a:gd name="connsiteX0-113" fmla="*/ 2250911 w 4505161"/>
              <a:gd name="connsiteY0-114" fmla="*/ 0 h 5019940"/>
              <a:gd name="connsiteX1-115" fmla="*/ 3011 w 4505161"/>
              <a:gd name="connsiteY1-116" fmla="*/ 3778250 h 5019940"/>
              <a:gd name="connsiteX2-117" fmla="*/ 1565111 w 4505161"/>
              <a:gd name="connsiteY2-118" fmla="*/ 4984749 h 5019940"/>
              <a:gd name="connsiteX3-119" fmla="*/ 4505161 w 4505161"/>
              <a:gd name="connsiteY3-120" fmla="*/ 3752850 h 5019940"/>
              <a:gd name="connsiteX4-121" fmla="*/ 2250911 w 4505161"/>
              <a:gd name="connsiteY4-122" fmla="*/ 0 h 5019940"/>
              <a:gd name="connsiteX0-123" fmla="*/ 2251299 w 4505549"/>
              <a:gd name="connsiteY0-124" fmla="*/ 0 h 5019940"/>
              <a:gd name="connsiteX1-125" fmla="*/ 3399 w 4505549"/>
              <a:gd name="connsiteY1-126" fmla="*/ 3778250 h 5019940"/>
              <a:gd name="connsiteX2-127" fmla="*/ 1565499 w 4505549"/>
              <a:gd name="connsiteY2-128" fmla="*/ 4984749 h 5019940"/>
              <a:gd name="connsiteX3-129" fmla="*/ 4505549 w 4505549"/>
              <a:gd name="connsiteY3-130" fmla="*/ 3752850 h 5019940"/>
              <a:gd name="connsiteX4-131" fmla="*/ 2251299 w 4505549"/>
              <a:gd name="connsiteY4-132" fmla="*/ 0 h 5019940"/>
              <a:gd name="connsiteX0-133" fmla="*/ 2257624 w 4511874"/>
              <a:gd name="connsiteY0-134" fmla="*/ 0 h 5019940"/>
              <a:gd name="connsiteX1-135" fmla="*/ 3374 w 4511874"/>
              <a:gd name="connsiteY1-136" fmla="*/ 3746500 h 5019940"/>
              <a:gd name="connsiteX2-137" fmla="*/ 1571824 w 4511874"/>
              <a:gd name="connsiteY2-138" fmla="*/ 4984749 h 5019940"/>
              <a:gd name="connsiteX3-139" fmla="*/ 4511874 w 4511874"/>
              <a:gd name="connsiteY3-140" fmla="*/ 3752850 h 5019940"/>
              <a:gd name="connsiteX4-141" fmla="*/ 2257624 w 4511874"/>
              <a:gd name="connsiteY4-142" fmla="*/ 0 h 5019940"/>
              <a:gd name="connsiteX0-143" fmla="*/ 2257624 w 4473774"/>
              <a:gd name="connsiteY0-144" fmla="*/ 0 h 5009001"/>
              <a:gd name="connsiteX1-145" fmla="*/ 3374 w 4473774"/>
              <a:gd name="connsiteY1-146" fmla="*/ 3746500 h 5009001"/>
              <a:gd name="connsiteX2-147" fmla="*/ 1571824 w 4473774"/>
              <a:gd name="connsiteY2-148" fmla="*/ 4984749 h 5009001"/>
              <a:gd name="connsiteX3-149" fmla="*/ 4473774 w 4473774"/>
              <a:gd name="connsiteY3-150" fmla="*/ 3606800 h 5009001"/>
              <a:gd name="connsiteX4-151" fmla="*/ 2257624 w 4473774"/>
              <a:gd name="connsiteY4-152" fmla="*/ 0 h 5009001"/>
              <a:gd name="connsiteX0-153" fmla="*/ 2257624 w 4368999"/>
              <a:gd name="connsiteY0-154" fmla="*/ 0 h 5001747"/>
              <a:gd name="connsiteX1-155" fmla="*/ 3374 w 4368999"/>
              <a:gd name="connsiteY1-156" fmla="*/ 3746500 h 5001747"/>
              <a:gd name="connsiteX2-157" fmla="*/ 1571824 w 4368999"/>
              <a:gd name="connsiteY2-158" fmla="*/ 4984749 h 5001747"/>
              <a:gd name="connsiteX3-159" fmla="*/ 4368999 w 4368999"/>
              <a:gd name="connsiteY3-160" fmla="*/ 3430588 h 5001747"/>
              <a:gd name="connsiteX4-161" fmla="*/ 2257624 w 4368999"/>
              <a:gd name="connsiteY4-162" fmla="*/ 0 h 5001747"/>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4368999" h="5001747">
                <a:moveTo>
                  <a:pt x="2257624" y="0"/>
                </a:moveTo>
                <a:lnTo>
                  <a:pt x="3374" y="3746500"/>
                </a:lnTo>
                <a:cubicBezTo>
                  <a:pt x="-58009" y="4443942"/>
                  <a:pt x="727803" y="4874418"/>
                  <a:pt x="1571824" y="4984749"/>
                </a:cubicBezTo>
                <a:cubicBezTo>
                  <a:pt x="2731757" y="5092699"/>
                  <a:pt x="3767866" y="4699530"/>
                  <a:pt x="4368999" y="3430588"/>
                </a:cubicBezTo>
                <a:lnTo>
                  <a:pt x="2257624" y="0"/>
                </a:lnTo>
                <a:close/>
              </a:path>
            </a:pathLst>
          </a:custGeom>
          <a:gradFill>
            <a:gsLst>
              <a:gs pos="0">
                <a:srgbClr val="FF0000"/>
              </a:gs>
              <a:gs pos="50000">
                <a:srgbClr val="C00000"/>
              </a:gs>
              <a:gs pos="100000">
                <a:schemeClr val="tx1">
                  <a:lumMod val="95000"/>
                  <a:lumOff val="5000"/>
                </a:schemeClr>
              </a:gs>
            </a:gsLst>
            <a:lin ang="5400000" scaled="1"/>
          </a:gradFill>
          <a:ln w="12700">
            <a:noFill/>
          </a:ln>
          <a:effectLst/>
        </p:spPr>
        <p:txBody>
          <a:bodyPr vert="horz" wrap="square" lIns="91416" tIns="45708" rIns="91416" bIns="45708" numCol="1" anchor="t" anchorCtr="0" compatLnSpc="1"/>
          <a:lstStyle/>
          <a:p>
            <a:endParaRPr lang="zh-CN" altLang="en-US" sz="1405"/>
          </a:p>
        </p:txBody>
      </p:sp>
      <p:grpSp>
        <p:nvGrpSpPr>
          <p:cNvPr id="15" name="组合 14"/>
          <p:cNvGrpSpPr/>
          <p:nvPr/>
        </p:nvGrpSpPr>
        <p:grpSpPr>
          <a:xfrm>
            <a:off x="7347856" y="2987829"/>
            <a:ext cx="897331" cy="2988928"/>
            <a:chOff x="6123213" y="2489857"/>
            <a:chExt cx="747776" cy="2490773"/>
          </a:xfrm>
        </p:grpSpPr>
        <p:sp>
          <p:nvSpPr>
            <p:cNvPr id="7" name="Freeform 11"/>
            <p:cNvSpPr/>
            <p:nvPr/>
          </p:nvSpPr>
          <p:spPr bwMode="auto">
            <a:xfrm>
              <a:off x="6738341" y="2489857"/>
              <a:ext cx="132648" cy="217656"/>
            </a:xfrm>
            <a:custGeom>
              <a:avLst/>
              <a:gdLst>
                <a:gd name="T0" fmla="*/ 9 w 82"/>
                <a:gd name="T1" fmla="*/ 94 h 135"/>
                <a:gd name="T2" fmla="*/ 0 w 82"/>
                <a:gd name="T3" fmla="*/ 135 h 135"/>
                <a:gd name="T4" fmla="*/ 82 w 82"/>
                <a:gd name="T5" fmla="*/ 0 h 135"/>
                <a:gd name="T6" fmla="*/ 9 w 82"/>
                <a:gd name="T7" fmla="*/ 94 h 135"/>
              </a:gdLst>
              <a:ahLst/>
              <a:cxnLst>
                <a:cxn ang="0">
                  <a:pos x="T0" y="T1"/>
                </a:cxn>
                <a:cxn ang="0">
                  <a:pos x="T2" y="T3"/>
                </a:cxn>
                <a:cxn ang="0">
                  <a:pos x="T4" y="T5"/>
                </a:cxn>
                <a:cxn ang="0">
                  <a:pos x="T6" y="T7"/>
                </a:cxn>
              </a:cxnLst>
              <a:rect l="0" t="0" r="r" b="b"/>
              <a:pathLst>
                <a:path w="82" h="135">
                  <a:moveTo>
                    <a:pt x="9" y="94"/>
                  </a:moveTo>
                  <a:cubicBezTo>
                    <a:pt x="6" y="107"/>
                    <a:pt x="3" y="121"/>
                    <a:pt x="0" y="135"/>
                  </a:cubicBezTo>
                  <a:cubicBezTo>
                    <a:pt x="82" y="0"/>
                    <a:pt x="82" y="0"/>
                    <a:pt x="82" y="0"/>
                  </a:cubicBezTo>
                  <a:cubicBezTo>
                    <a:pt x="43" y="27"/>
                    <a:pt x="18" y="60"/>
                    <a:pt x="9" y="94"/>
                  </a:cubicBezTo>
                  <a:close/>
                </a:path>
              </a:pathLst>
            </a:custGeom>
            <a:gradFill>
              <a:gsLst>
                <a:gs pos="0">
                  <a:srgbClr val="444444"/>
                </a:gs>
                <a:gs pos="100000">
                  <a:srgbClr val="191919"/>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405"/>
            </a:p>
          </p:txBody>
        </p:sp>
        <p:sp>
          <p:nvSpPr>
            <p:cNvPr id="8" name="任意多边形 11"/>
            <p:cNvSpPr/>
            <p:nvPr/>
          </p:nvSpPr>
          <p:spPr>
            <a:xfrm>
              <a:off x="6123213" y="2602706"/>
              <a:ext cx="641894" cy="2377924"/>
            </a:xfrm>
            <a:custGeom>
              <a:avLst/>
              <a:gdLst>
                <a:gd name="connsiteX0" fmla="*/ 701040 w 944880"/>
                <a:gd name="connsiteY0" fmla="*/ 3512820 h 3512820"/>
                <a:gd name="connsiteX1" fmla="*/ 327660 w 944880"/>
                <a:gd name="connsiteY1" fmla="*/ 3383280 h 3512820"/>
                <a:gd name="connsiteX2" fmla="*/ 0 w 944880"/>
                <a:gd name="connsiteY2" fmla="*/ 1638300 h 3512820"/>
                <a:gd name="connsiteX3" fmla="*/ 944880 w 944880"/>
                <a:gd name="connsiteY3" fmla="*/ 0 h 3512820"/>
                <a:gd name="connsiteX4" fmla="*/ 853440 w 944880"/>
                <a:gd name="connsiteY4" fmla="*/ 1851660 h 3512820"/>
                <a:gd name="connsiteX5" fmla="*/ 701040 w 944880"/>
                <a:gd name="connsiteY5" fmla="*/ 3512820 h 3512820"/>
                <a:gd name="connsiteX0-1" fmla="*/ 701040 w 1017905"/>
                <a:gd name="connsiteY0-2" fmla="*/ 3255645 h 3255645"/>
                <a:gd name="connsiteX1-3" fmla="*/ 327660 w 1017905"/>
                <a:gd name="connsiteY1-4" fmla="*/ 3126105 h 3255645"/>
                <a:gd name="connsiteX2-5" fmla="*/ 0 w 1017905"/>
                <a:gd name="connsiteY2-6" fmla="*/ 1381125 h 3255645"/>
                <a:gd name="connsiteX3-7" fmla="*/ 1017905 w 1017905"/>
                <a:gd name="connsiteY3-8" fmla="*/ 0 h 3255645"/>
                <a:gd name="connsiteX4-9" fmla="*/ 853440 w 1017905"/>
                <a:gd name="connsiteY4-10" fmla="*/ 1594485 h 3255645"/>
                <a:gd name="connsiteX5-11" fmla="*/ 701040 w 1017905"/>
                <a:gd name="connsiteY5-12" fmla="*/ 3255645 h 3255645"/>
                <a:gd name="connsiteX0-13" fmla="*/ 701040 w 954405"/>
                <a:gd name="connsiteY0-14" fmla="*/ 3493770 h 3493770"/>
                <a:gd name="connsiteX1-15" fmla="*/ 327660 w 954405"/>
                <a:gd name="connsiteY1-16" fmla="*/ 3364230 h 3493770"/>
                <a:gd name="connsiteX2-17" fmla="*/ 0 w 954405"/>
                <a:gd name="connsiteY2-18" fmla="*/ 1619250 h 3493770"/>
                <a:gd name="connsiteX3-19" fmla="*/ 954405 w 954405"/>
                <a:gd name="connsiteY3-20" fmla="*/ 0 h 3493770"/>
                <a:gd name="connsiteX4-21" fmla="*/ 853440 w 954405"/>
                <a:gd name="connsiteY4-22" fmla="*/ 1832610 h 3493770"/>
                <a:gd name="connsiteX5-23" fmla="*/ 701040 w 954405"/>
                <a:gd name="connsiteY5-24" fmla="*/ 3493770 h 3493770"/>
                <a:gd name="connsiteX0-25" fmla="*/ 596265 w 849630"/>
                <a:gd name="connsiteY0-26" fmla="*/ 3493770 h 3493770"/>
                <a:gd name="connsiteX1-27" fmla="*/ 222885 w 849630"/>
                <a:gd name="connsiteY1-28" fmla="*/ 3364230 h 3493770"/>
                <a:gd name="connsiteX2-29" fmla="*/ 0 w 849630"/>
                <a:gd name="connsiteY2-30" fmla="*/ 1619250 h 3493770"/>
                <a:gd name="connsiteX3-31" fmla="*/ 849630 w 849630"/>
                <a:gd name="connsiteY3-32" fmla="*/ 0 h 3493770"/>
                <a:gd name="connsiteX4-33" fmla="*/ 748665 w 849630"/>
                <a:gd name="connsiteY4-34" fmla="*/ 1832610 h 3493770"/>
                <a:gd name="connsiteX5-35" fmla="*/ 596265 w 849630"/>
                <a:gd name="connsiteY5-36" fmla="*/ 3493770 h 3493770"/>
                <a:gd name="connsiteX0-37" fmla="*/ 685165 w 938530"/>
                <a:gd name="connsiteY0-38" fmla="*/ 3493770 h 3493770"/>
                <a:gd name="connsiteX1-39" fmla="*/ 311785 w 938530"/>
                <a:gd name="connsiteY1-40" fmla="*/ 3364230 h 3493770"/>
                <a:gd name="connsiteX2-41" fmla="*/ 0 w 938530"/>
                <a:gd name="connsiteY2-42" fmla="*/ 1616075 h 3493770"/>
                <a:gd name="connsiteX3-43" fmla="*/ 938530 w 938530"/>
                <a:gd name="connsiteY3-44" fmla="*/ 0 h 3493770"/>
                <a:gd name="connsiteX4-45" fmla="*/ 837565 w 938530"/>
                <a:gd name="connsiteY4-46" fmla="*/ 1832610 h 3493770"/>
                <a:gd name="connsiteX5-47" fmla="*/ 685165 w 938530"/>
                <a:gd name="connsiteY5-48" fmla="*/ 3493770 h 3493770"/>
                <a:gd name="connsiteX0-49" fmla="*/ 685165 w 938530"/>
                <a:gd name="connsiteY0-50" fmla="*/ 3493770 h 3493770"/>
                <a:gd name="connsiteX1-51" fmla="*/ 311785 w 938530"/>
                <a:gd name="connsiteY1-52" fmla="*/ 3364230 h 3493770"/>
                <a:gd name="connsiteX2-53" fmla="*/ 0 w 938530"/>
                <a:gd name="connsiteY2-54" fmla="*/ 1616075 h 3493770"/>
                <a:gd name="connsiteX3-55" fmla="*/ 938530 w 938530"/>
                <a:gd name="connsiteY3-56" fmla="*/ 0 h 3493770"/>
                <a:gd name="connsiteX4-57" fmla="*/ 761365 w 938530"/>
                <a:gd name="connsiteY4-58" fmla="*/ 1826260 h 3493770"/>
                <a:gd name="connsiteX5-59" fmla="*/ 685165 w 938530"/>
                <a:gd name="connsiteY5-60" fmla="*/ 3493770 h 3493770"/>
                <a:gd name="connsiteX0-61" fmla="*/ 685165 w 938530"/>
                <a:gd name="connsiteY0-62" fmla="*/ 3493770 h 3493770"/>
                <a:gd name="connsiteX1-63" fmla="*/ 311785 w 938530"/>
                <a:gd name="connsiteY1-64" fmla="*/ 3364230 h 3493770"/>
                <a:gd name="connsiteX2-65" fmla="*/ 0 w 938530"/>
                <a:gd name="connsiteY2-66" fmla="*/ 1616075 h 3493770"/>
                <a:gd name="connsiteX3-67" fmla="*/ 938530 w 938530"/>
                <a:gd name="connsiteY3-68" fmla="*/ 0 h 3493770"/>
                <a:gd name="connsiteX4-69" fmla="*/ 828040 w 938530"/>
                <a:gd name="connsiteY4-70" fmla="*/ 1845310 h 3493770"/>
                <a:gd name="connsiteX5-71" fmla="*/ 685165 w 938530"/>
                <a:gd name="connsiteY5-72" fmla="*/ 3493770 h 3493770"/>
                <a:gd name="connsiteX0-73" fmla="*/ 685165 w 938530"/>
                <a:gd name="connsiteY0-74" fmla="*/ 3493770 h 3493770"/>
                <a:gd name="connsiteX1-75" fmla="*/ 311785 w 938530"/>
                <a:gd name="connsiteY1-76" fmla="*/ 3364230 h 3493770"/>
                <a:gd name="connsiteX2-77" fmla="*/ 0 w 938530"/>
                <a:gd name="connsiteY2-78" fmla="*/ 1616075 h 3493770"/>
                <a:gd name="connsiteX3-79" fmla="*/ 938530 w 938530"/>
                <a:gd name="connsiteY3-80" fmla="*/ 0 h 3493770"/>
                <a:gd name="connsiteX4-81" fmla="*/ 828040 w 938530"/>
                <a:gd name="connsiteY4-82" fmla="*/ 1845310 h 3493770"/>
                <a:gd name="connsiteX5-83" fmla="*/ 685165 w 938530"/>
                <a:gd name="connsiteY5-84" fmla="*/ 3493770 h 3493770"/>
                <a:gd name="connsiteX0-85" fmla="*/ 685165 w 938530"/>
                <a:gd name="connsiteY0-86" fmla="*/ 3493770 h 3493770"/>
                <a:gd name="connsiteX1-87" fmla="*/ 311785 w 938530"/>
                <a:gd name="connsiteY1-88" fmla="*/ 3364230 h 3493770"/>
                <a:gd name="connsiteX2-89" fmla="*/ 0 w 938530"/>
                <a:gd name="connsiteY2-90" fmla="*/ 1616075 h 3493770"/>
                <a:gd name="connsiteX3-91" fmla="*/ 938530 w 938530"/>
                <a:gd name="connsiteY3-92" fmla="*/ 0 h 3493770"/>
                <a:gd name="connsiteX4-93" fmla="*/ 828040 w 938530"/>
                <a:gd name="connsiteY4-94" fmla="*/ 1845310 h 3493770"/>
                <a:gd name="connsiteX5-95" fmla="*/ 685165 w 938530"/>
                <a:gd name="connsiteY5-96" fmla="*/ 3493770 h 3493770"/>
                <a:gd name="connsiteX0-97" fmla="*/ 685165 w 938530"/>
                <a:gd name="connsiteY0-98" fmla="*/ 3493770 h 3493770"/>
                <a:gd name="connsiteX1-99" fmla="*/ 311785 w 938530"/>
                <a:gd name="connsiteY1-100" fmla="*/ 3364230 h 3493770"/>
                <a:gd name="connsiteX2-101" fmla="*/ 0 w 938530"/>
                <a:gd name="connsiteY2-102" fmla="*/ 1616075 h 3493770"/>
                <a:gd name="connsiteX3-103" fmla="*/ 938530 w 938530"/>
                <a:gd name="connsiteY3-104" fmla="*/ 0 h 3493770"/>
                <a:gd name="connsiteX4-105" fmla="*/ 828040 w 938530"/>
                <a:gd name="connsiteY4-106" fmla="*/ 1845310 h 3493770"/>
                <a:gd name="connsiteX5-107" fmla="*/ 685165 w 938530"/>
                <a:gd name="connsiteY5-108" fmla="*/ 3493770 h 3493770"/>
                <a:gd name="connsiteX0-109" fmla="*/ 685165 w 938530"/>
                <a:gd name="connsiteY0-110" fmla="*/ 3493770 h 3493770"/>
                <a:gd name="connsiteX1-111" fmla="*/ 311785 w 938530"/>
                <a:gd name="connsiteY1-112" fmla="*/ 3364230 h 3493770"/>
                <a:gd name="connsiteX2-113" fmla="*/ 0 w 938530"/>
                <a:gd name="connsiteY2-114" fmla="*/ 1616075 h 3493770"/>
                <a:gd name="connsiteX3-115" fmla="*/ 938530 w 938530"/>
                <a:gd name="connsiteY3-116" fmla="*/ 0 h 3493770"/>
                <a:gd name="connsiteX4-117" fmla="*/ 831215 w 938530"/>
                <a:gd name="connsiteY4-118" fmla="*/ 1845310 h 3493770"/>
                <a:gd name="connsiteX5-119" fmla="*/ 685165 w 938530"/>
                <a:gd name="connsiteY5-120" fmla="*/ 3493770 h 3493770"/>
                <a:gd name="connsiteX0-121" fmla="*/ 685165 w 938530"/>
                <a:gd name="connsiteY0-122" fmla="*/ 3493770 h 3493770"/>
                <a:gd name="connsiteX1-123" fmla="*/ 311785 w 938530"/>
                <a:gd name="connsiteY1-124" fmla="*/ 3364230 h 3493770"/>
                <a:gd name="connsiteX2-125" fmla="*/ 0 w 938530"/>
                <a:gd name="connsiteY2-126" fmla="*/ 1616075 h 3493770"/>
                <a:gd name="connsiteX3-127" fmla="*/ 938530 w 938530"/>
                <a:gd name="connsiteY3-128" fmla="*/ 0 h 3493770"/>
                <a:gd name="connsiteX4-129" fmla="*/ 831215 w 938530"/>
                <a:gd name="connsiteY4-130" fmla="*/ 1845310 h 3493770"/>
                <a:gd name="connsiteX5-131" fmla="*/ 685165 w 938530"/>
                <a:gd name="connsiteY5-132" fmla="*/ 3493770 h 3493770"/>
                <a:gd name="connsiteX0-133" fmla="*/ 685165 w 938530"/>
                <a:gd name="connsiteY0-134" fmla="*/ 3493770 h 3493770"/>
                <a:gd name="connsiteX1-135" fmla="*/ 311785 w 938530"/>
                <a:gd name="connsiteY1-136" fmla="*/ 3364230 h 3493770"/>
                <a:gd name="connsiteX2-137" fmla="*/ 0 w 938530"/>
                <a:gd name="connsiteY2-138" fmla="*/ 1616075 h 3493770"/>
                <a:gd name="connsiteX3-139" fmla="*/ 938530 w 938530"/>
                <a:gd name="connsiteY3-140" fmla="*/ 0 h 3493770"/>
                <a:gd name="connsiteX4-141" fmla="*/ 831215 w 938530"/>
                <a:gd name="connsiteY4-142" fmla="*/ 1845310 h 3493770"/>
                <a:gd name="connsiteX5-143" fmla="*/ 685165 w 938530"/>
                <a:gd name="connsiteY5-144" fmla="*/ 3493770 h 3493770"/>
                <a:gd name="connsiteX0-145" fmla="*/ 685165 w 938530"/>
                <a:gd name="connsiteY0-146" fmla="*/ 3493770 h 3493770"/>
                <a:gd name="connsiteX1-147" fmla="*/ 311785 w 938530"/>
                <a:gd name="connsiteY1-148" fmla="*/ 3364230 h 3493770"/>
                <a:gd name="connsiteX2-149" fmla="*/ 0 w 938530"/>
                <a:gd name="connsiteY2-150" fmla="*/ 1616075 h 3493770"/>
                <a:gd name="connsiteX3-151" fmla="*/ 938530 w 938530"/>
                <a:gd name="connsiteY3-152" fmla="*/ 0 h 3493770"/>
                <a:gd name="connsiteX4-153" fmla="*/ 831215 w 938530"/>
                <a:gd name="connsiteY4-154" fmla="*/ 1845310 h 3493770"/>
                <a:gd name="connsiteX5-155" fmla="*/ 685165 w 938530"/>
                <a:gd name="connsiteY5-156" fmla="*/ 3493770 h 3493770"/>
                <a:gd name="connsiteX0-157" fmla="*/ 685165 w 938530"/>
                <a:gd name="connsiteY0-158" fmla="*/ 3493770 h 3493770"/>
                <a:gd name="connsiteX1-159" fmla="*/ 311785 w 938530"/>
                <a:gd name="connsiteY1-160" fmla="*/ 3364230 h 3493770"/>
                <a:gd name="connsiteX2-161" fmla="*/ 0 w 938530"/>
                <a:gd name="connsiteY2-162" fmla="*/ 1616075 h 3493770"/>
                <a:gd name="connsiteX3-163" fmla="*/ 938530 w 938530"/>
                <a:gd name="connsiteY3-164" fmla="*/ 0 h 3493770"/>
                <a:gd name="connsiteX4-165" fmla="*/ 831215 w 938530"/>
                <a:gd name="connsiteY4-166" fmla="*/ 1845310 h 3493770"/>
                <a:gd name="connsiteX5-167" fmla="*/ 685165 w 938530"/>
                <a:gd name="connsiteY5-168" fmla="*/ 3493770 h 3493770"/>
                <a:gd name="connsiteX0-169" fmla="*/ 694690 w 938530"/>
                <a:gd name="connsiteY0-170" fmla="*/ 3503295 h 3503295"/>
                <a:gd name="connsiteX1-171" fmla="*/ 311785 w 938530"/>
                <a:gd name="connsiteY1-172" fmla="*/ 3364230 h 3503295"/>
                <a:gd name="connsiteX2-173" fmla="*/ 0 w 938530"/>
                <a:gd name="connsiteY2-174" fmla="*/ 1616075 h 3503295"/>
                <a:gd name="connsiteX3-175" fmla="*/ 938530 w 938530"/>
                <a:gd name="connsiteY3-176" fmla="*/ 0 h 3503295"/>
                <a:gd name="connsiteX4-177" fmla="*/ 831215 w 938530"/>
                <a:gd name="connsiteY4-178" fmla="*/ 1845310 h 3503295"/>
                <a:gd name="connsiteX5-179" fmla="*/ 694690 w 938530"/>
                <a:gd name="connsiteY5-180" fmla="*/ 3503295 h 3503295"/>
                <a:gd name="connsiteX0-181" fmla="*/ 694690 w 938530"/>
                <a:gd name="connsiteY0-182" fmla="*/ 3503295 h 3503295"/>
                <a:gd name="connsiteX1-183" fmla="*/ 311785 w 938530"/>
                <a:gd name="connsiteY1-184" fmla="*/ 3364230 h 3503295"/>
                <a:gd name="connsiteX2-185" fmla="*/ 0 w 938530"/>
                <a:gd name="connsiteY2-186" fmla="*/ 1616075 h 3503295"/>
                <a:gd name="connsiteX3-187" fmla="*/ 938530 w 938530"/>
                <a:gd name="connsiteY3-188" fmla="*/ 0 h 3503295"/>
                <a:gd name="connsiteX4-189" fmla="*/ 831215 w 938530"/>
                <a:gd name="connsiteY4-190" fmla="*/ 1845310 h 3503295"/>
                <a:gd name="connsiteX5-191" fmla="*/ 694690 w 938530"/>
                <a:gd name="connsiteY5-192" fmla="*/ 3503295 h 3503295"/>
                <a:gd name="connsiteX0-193" fmla="*/ 694690 w 938530"/>
                <a:gd name="connsiteY0-194" fmla="*/ 3503295 h 3503295"/>
                <a:gd name="connsiteX1-195" fmla="*/ 308610 w 938530"/>
                <a:gd name="connsiteY1-196" fmla="*/ 3370580 h 3503295"/>
                <a:gd name="connsiteX2-197" fmla="*/ 0 w 938530"/>
                <a:gd name="connsiteY2-198" fmla="*/ 1616075 h 3503295"/>
                <a:gd name="connsiteX3-199" fmla="*/ 938530 w 938530"/>
                <a:gd name="connsiteY3-200" fmla="*/ 0 h 3503295"/>
                <a:gd name="connsiteX4-201" fmla="*/ 831215 w 938530"/>
                <a:gd name="connsiteY4-202" fmla="*/ 1845310 h 3503295"/>
                <a:gd name="connsiteX5-203" fmla="*/ 694690 w 938530"/>
                <a:gd name="connsiteY5-204" fmla="*/ 3503295 h 3503295"/>
                <a:gd name="connsiteX0-205" fmla="*/ 694690 w 938530"/>
                <a:gd name="connsiteY0-206" fmla="*/ 3503295 h 3503295"/>
                <a:gd name="connsiteX1-207" fmla="*/ 308610 w 938530"/>
                <a:gd name="connsiteY1-208" fmla="*/ 3370580 h 3503295"/>
                <a:gd name="connsiteX2-209" fmla="*/ 0 w 938530"/>
                <a:gd name="connsiteY2-210" fmla="*/ 1616075 h 3503295"/>
                <a:gd name="connsiteX3-211" fmla="*/ 938530 w 938530"/>
                <a:gd name="connsiteY3-212" fmla="*/ 0 h 3503295"/>
                <a:gd name="connsiteX4-213" fmla="*/ 831215 w 938530"/>
                <a:gd name="connsiteY4-214" fmla="*/ 1845310 h 3503295"/>
                <a:gd name="connsiteX5-215" fmla="*/ 694690 w 938530"/>
                <a:gd name="connsiteY5-216" fmla="*/ 3503295 h 3503295"/>
                <a:gd name="connsiteX0-217" fmla="*/ 701834 w 945674"/>
                <a:gd name="connsiteY0-218" fmla="*/ 3503295 h 3503295"/>
                <a:gd name="connsiteX1-219" fmla="*/ 315754 w 945674"/>
                <a:gd name="connsiteY1-220" fmla="*/ 3370580 h 3503295"/>
                <a:gd name="connsiteX2-221" fmla="*/ 0 w 945674"/>
                <a:gd name="connsiteY2-222" fmla="*/ 1616075 h 3503295"/>
                <a:gd name="connsiteX3-223" fmla="*/ 945674 w 945674"/>
                <a:gd name="connsiteY3-224" fmla="*/ 0 h 3503295"/>
                <a:gd name="connsiteX4-225" fmla="*/ 838359 w 945674"/>
                <a:gd name="connsiteY4-226" fmla="*/ 1845310 h 3503295"/>
                <a:gd name="connsiteX5-227" fmla="*/ 701834 w 945674"/>
                <a:gd name="connsiteY5-228" fmla="*/ 3503295 h 35032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45674" h="3503295">
                  <a:moveTo>
                    <a:pt x="701834" y="3503295"/>
                  </a:moveTo>
                  <a:cubicBezTo>
                    <a:pt x="557530" y="3461703"/>
                    <a:pt x="430689" y="3416935"/>
                    <a:pt x="315754" y="3370580"/>
                  </a:cubicBezTo>
                  <a:lnTo>
                    <a:pt x="0" y="1616075"/>
                  </a:lnTo>
                  <a:lnTo>
                    <a:pt x="945674" y="0"/>
                  </a:lnTo>
                  <a:cubicBezTo>
                    <a:pt x="832644" y="357928"/>
                    <a:pt x="843439" y="1233382"/>
                    <a:pt x="838359" y="1845310"/>
                  </a:cubicBezTo>
                  <a:cubicBezTo>
                    <a:pt x="834126" y="2429722"/>
                    <a:pt x="794967" y="2976033"/>
                    <a:pt x="701834" y="3503295"/>
                  </a:cubicBezTo>
                  <a:close/>
                </a:path>
              </a:pathLst>
            </a:custGeom>
            <a:gradFill flip="none" rotWithShape="1">
              <a:gsLst>
                <a:gs pos="0">
                  <a:schemeClr val="bg1">
                    <a:lumMod val="60000"/>
                  </a:schemeClr>
                </a:gs>
                <a:gs pos="100000">
                  <a:schemeClr val="bg1">
                    <a:lumMod val="50000"/>
                  </a:schemeClr>
                </a:gs>
              </a:gsLst>
              <a:lin ang="1800000" scaled="0"/>
              <a:tileRect/>
            </a:gradFill>
            <a:ln w="12700">
              <a:noFill/>
            </a:ln>
            <a:effectLst>
              <a:outerShdw blurRad="152400" dist="38100" dir="18000000" sx="102000" sy="102000" algn="ctr" rotWithShape="0">
                <a:prstClr val="black">
                  <a:alpha val="63000"/>
                </a:prstClr>
              </a:outerShdw>
            </a:effectLst>
          </p:spPr>
          <p:txBody>
            <a:bodyPr vert="horz" wrap="square" lIns="91416" tIns="45708" rIns="91416" bIns="45708" numCol="1" anchor="t" anchorCtr="0" compatLnSpc="1"/>
            <a:lstStyle/>
            <a:p>
              <a:endParaRPr lang="zh-CN" altLang="en-US" sz="1405"/>
            </a:p>
          </p:txBody>
        </p:sp>
      </p:grpSp>
      <p:grpSp>
        <p:nvGrpSpPr>
          <p:cNvPr id="12" name="组合 11"/>
          <p:cNvGrpSpPr/>
          <p:nvPr/>
        </p:nvGrpSpPr>
        <p:grpSpPr>
          <a:xfrm>
            <a:off x="8286624" y="2962584"/>
            <a:ext cx="2094100" cy="3111728"/>
            <a:chOff x="6905520" y="2468819"/>
            <a:chExt cx="1745083" cy="2593107"/>
          </a:xfrm>
        </p:grpSpPr>
        <p:sp>
          <p:nvSpPr>
            <p:cNvPr id="6" name="Freeform 10"/>
            <p:cNvSpPr/>
            <p:nvPr/>
          </p:nvSpPr>
          <p:spPr bwMode="auto">
            <a:xfrm>
              <a:off x="7868303" y="2468819"/>
              <a:ext cx="186828" cy="308267"/>
            </a:xfrm>
            <a:custGeom>
              <a:avLst/>
              <a:gdLst>
                <a:gd name="T0" fmla="*/ 0 w 116"/>
                <a:gd name="T1" fmla="*/ 0 h 191"/>
                <a:gd name="T2" fmla="*/ 116 w 116"/>
                <a:gd name="T3" fmla="*/ 191 h 191"/>
                <a:gd name="T4" fmla="*/ 0 w 116"/>
                <a:gd name="T5" fmla="*/ 0 h 191"/>
              </a:gdLst>
              <a:ahLst/>
              <a:cxnLst>
                <a:cxn ang="0">
                  <a:pos x="T0" y="T1"/>
                </a:cxn>
                <a:cxn ang="0">
                  <a:pos x="T2" y="T3"/>
                </a:cxn>
                <a:cxn ang="0">
                  <a:pos x="T4" y="T5"/>
                </a:cxn>
              </a:cxnLst>
              <a:rect l="0" t="0" r="r" b="b"/>
              <a:pathLst>
                <a:path w="116" h="191">
                  <a:moveTo>
                    <a:pt x="0" y="0"/>
                  </a:moveTo>
                  <a:cubicBezTo>
                    <a:pt x="116" y="191"/>
                    <a:pt x="116" y="191"/>
                    <a:pt x="116" y="191"/>
                  </a:cubicBezTo>
                  <a:cubicBezTo>
                    <a:pt x="116" y="109"/>
                    <a:pt x="70" y="45"/>
                    <a:pt x="0" y="0"/>
                  </a:cubicBezTo>
                  <a:close/>
                </a:path>
              </a:pathLst>
            </a:custGeom>
            <a:gradFill>
              <a:gsLst>
                <a:gs pos="0">
                  <a:srgbClr val="444444"/>
                </a:gs>
                <a:gs pos="100000">
                  <a:srgbClr val="191919"/>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405"/>
            </a:p>
          </p:txBody>
        </p:sp>
        <p:sp>
          <p:nvSpPr>
            <p:cNvPr id="9" name="任意多边形 12"/>
            <p:cNvSpPr/>
            <p:nvPr/>
          </p:nvSpPr>
          <p:spPr>
            <a:xfrm>
              <a:off x="6905520" y="2664390"/>
              <a:ext cx="1745083" cy="2397536"/>
            </a:xfrm>
            <a:custGeom>
              <a:avLst/>
              <a:gdLst>
                <a:gd name="connsiteX0" fmla="*/ 1695450 w 2581275"/>
                <a:gd name="connsiteY0" fmla="*/ 0 h 3524250"/>
                <a:gd name="connsiteX1" fmla="*/ 790575 w 2581275"/>
                <a:gd name="connsiteY1" fmla="*/ 1733550 h 3524250"/>
                <a:gd name="connsiteX2" fmla="*/ 0 w 2581275"/>
                <a:gd name="connsiteY2" fmla="*/ 3495675 h 3524250"/>
                <a:gd name="connsiteX3" fmla="*/ 400050 w 2581275"/>
                <a:gd name="connsiteY3" fmla="*/ 3524250 h 3524250"/>
                <a:gd name="connsiteX4" fmla="*/ 1485900 w 2581275"/>
                <a:gd name="connsiteY4" fmla="*/ 2209800 h 3524250"/>
                <a:gd name="connsiteX5" fmla="*/ 2581275 w 2581275"/>
                <a:gd name="connsiteY5" fmla="*/ 1581150 h 3524250"/>
                <a:gd name="connsiteX6" fmla="*/ 1695450 w 2581275"/>
                <a:gd name="connsiteY6" fmla="*/ 0 h 3524250"/>
                <a:gd name="connsiteX0-1" fmla="*/ 1635125 w 2520950"/>
                <a:gd name="connsiteY0-2" fmla="*/ 0 h 3524250"/>
                <a:gd name="connsiteX1-3" fmla="*/ 730250 w 2520950"/>
                <a:gd name="connsiteY1-4" fmla="*/ 1733550 h 3524250"/>
                <a:gd name="connsiteX2-5" fmla="*/ 0 w 2520950"/>
                <a:gd name="connsiteY2-6" fmla="*/ 3365500 h 3524250"/>
                <a:gd name="connsiteX3-7" fmla="*/ 339725 w 2520950"/>
                <a:gd name="connsiteY3-8" fmla="*/ 3524250 h 3524250"/>
                <a:gd name="connsiteX4-9" fmla="*/ 1425575 w 2520950"/>
                <a:gd name="connsiteY4-10" fmla="*/ 2209800 h 3524250"/>
                <a:gd name="connsiteX5-11" fmla="*/ 2520950 w 2520950"/>
                <a:gd name="connsiteY5-12" fmla="*/ 1581150 h 3524250"/>
                <a:gd name="connsiteX6-13" fmla="*/ 1635125 w 2520950"/>
                <a:gd name="connsiteY6-14" fmla="*/ 0 h 3524250"/>
                <a:gd name="connsiteX0-15" fmla="*/ 1676400 w 2562225"/>
                <a:gd name="connsiteY0-16" fmla="*/ 0 h 3524250"/>
                <a:gd name="connsiteX1-17" fmla="*/ 771525 w 2562225"/>
                <a:gd name="connsiteY1-18" fmla="*/ 1733550 h 3524250"/>
                <a:gd name="connsiteX2-19" fmla="*/ 0 w 2562225"/>
                <a:gd name="connsiteY2-20" fmla="*/ 3482975 h 3524250"/>
                <a:gd name="connsiteX3-21" fmla="*/ 381000 w 2562225"/>
                <a:gd name="connsiteY3-22" fmla="*/ 3524250 h 3524250"/>
                <a:gd name="connsiteX4-23" fmla="*/ 1466850 w 2562225"/>
                <a:gd name="connsiteY4-24" fmla="*/ 2209800 h 3524250"/>
                <a:gd name="connsiteX5-25" fmla="*/ 2562225 w 2562225"/>
                <a:gd name="connsiteY5-26" fmla="*/ 1581150 h 3524250"/>
                <a:gd name="connsiteX6-27" fmla="*/ 1676400 w 2562225"/>
                <a:gd name="connsiteY6-28" fmla="*/ 0 h 3524250"/>
                <a:gd name="connsiteX0-29" fmla="*/ 1676400 w 2562225"/>
                <a:gd name="connsiteY0-30" fmla="*/ 0 h 3482975"/>
                <a:gd name="connsiteX1-31" fmla="*/ 771525 w 2562225"/>
                <a:gd name="connsiteY1-32" fmla="*/ 1733550 h 3482975"/>
                <a:gd name="connsiteX2-33" fmla="*/ 0 w 2562225"/>
                <a:gd name="connsiteY2-34" fmla="*/ 3482975 h 3482975"/>
                <a:gd name="connsiteX3-35" fmla="*/ 352425 w 2562225"/>
                <a:gd name="connsiteY3-36" fmla="*/ 3419475 h 3482975"/>
                <a:gd name="connsiteX4-37" fmla="*/ 1466850 w 2562225"/>
                <a:gd name="connsiteY4-38" fmla="*/ 2209800 h 3482975"/>
                <a:gd name="connsiteX5-39" fmla="*/ 2562225 w 2562225"/>
                <a:gd name="connsiteY5-40" fmla="*/ 1581150 h 3482975"/>
                <a:gd name="connsiteX6-41" fmla="*/ 1676400 w 2562225"/>
                <a:gd name="connsiteY6-42" fmla="*/ 0 h 3482975"/>
                <a:gd name="connsiteX0-43" fmla="*/ 1676400 w 2562225"/>
                <a:gd name="connsiteY0-44" fmla="*/ 0 h 3517900"/>
                <a:gd name="connsiteX1-45" fmla="*/ 771525 w 2562225"/>
                <a:gd name="connsiteY1-46" fmla="*/ 1733550 h 3517900"/>
                <a:gd name="connsiteX2-47" fmla="*/ 0 w 2562225"/>
                <a:gd name="connsiteY2-48" fmla="*/ 3482975 h 3517900"/>
                <a:gd name="connsiteX3-49" fmla="*/ 377825 w 2562225"/>
                <a:gd name="connsiteY3-50" fmla="*/ 3517900 h 3517900"/>
                <a:gd name="connsiteX4-51" fmla="*/ 1466850 w 2562225"/>
                <a:gd name="connsiteY4-52" fmla="*/ 2209800 h 3517900"/>
                <a:gd name="connsiteX5-53" fmla="*/ 2562225 w 2562225"/>
                <a:gd name="connsiteY5-54" fmla="*/ 1581150 h 3517900"/>
                <a:gd name="connsiteX6-55" fmla="*/ 1676400 w 2562225"/>
                <a:gd name="connsiteY6-56" fmla="*/ 0 h 3517900"/>
                <a:gd name="connsiteX0-57" fmla="*/ 1676400 w 2562225"/>
                <a:gd name="connsiteY0-58" fmla="*/ 0 h 3517900"/>
                <a:gd name="connsiteX1-59" fmla="*/ 771525 w 2562225"/>
                <a:gd name="connsiteY1-60" fmla="*/ 1733550 h 3517900"/>
                <a:gd name="connsiteX2-61" fmla="*/ 0 w 2562225"/>
                <a:gd name="connsiteY2-62" fmla="*/ 3482975 h 3517900"/>
                <a:gd name="connsiteX3-63" fmla="*/ 377825 w 2562225"/>
                <a:gd name="connsiteY3-64" fmla="*/ 3517900 h 3517900"/>
                <a:gd name="connsiteX4-65" fmla="*/ 1466850 w 2562225"/>
                <a:gd name="connsiteY4-66" fmla="*/ 2209800 h 3517900"/>
                <a:gd name="connsiteX5-67" fmla="*/ 2562225 w 2562225"/>
                <a:gd name="connsiteY5-68" fmla="*/ 1581150 h 3517900"/>
                <a:gd name="connsiteX6-69" fmla="*/ 1676400 w 2562225"/>
                <a:gd name="connsiteY6-70" fmla="*/ 0 h 3517900"/>
                <a:gd name="connsiteX0-71" fmla="*/ 1676400 w 2562225"/>
                <a:gd name="connsiteY0-72" fmla="*/ 0 h 3517900"/>
                <a:gd name="connsiteX1-73" fmla="*/ 771525 w 2562225"/>
                <a:gd name="connsiteY1-74" fmla="*/ 1733550 h 3517900"/>
                <a:gd name="connsiteX2-75" fmla="*/ 0 w 2562225"/>
                <a:gd name="connsiteY2-76" fmla="*/ 3482975 h 3517900"/>
                <a:gd name="connsiteX3-77" fmla="*/ 377825 w 2562225"/>
                <a:gd name="connsiteY3-78" fmla="*/ 3517900 h 3517900"/>
                <a:gd name="connsiteX4-79" fmla="*/ 1466850 w 2562225"/>
                <a:gd name="connsiteY4-80" fmla="*/ 2209800 h 3517900"/>
                <a:gd name="connsiteX5-81" fmla="*/ 2562225 w 2562225"/>
                <a:gd name="connsiteY5-82" fmla="*/ 1581150 h 3517900"/>
                <a:gd name="connsiteX6-83" fmla="*/ 1676400 w 2562225"/>
                <a:gd name="connsiteY6-84" fmla="*/ 0 h 3517900"/>
                <a:gd name="connsiteX0-85" fmla="*/ 1676400 w 2562225"/>
                <a:gd name="connsiteY0-86" fmla="*/ 0 h 3517900"/>
                <a:gd name="connsiteX1-87" fmla="*/ 771525 w 2562225"/>
                <a:gd name="connsiteY1-88" fmla="*/ 1733550 h 3517900"/>
                <a:gd name="connsiteX2-89" fmla="*/ 0 w 2562225"/>
                <a:gd name="connsiteY2-90" fmla="*/ 3482975 h 3517900"/>
                <a:gd name="connsiteX3-91" fmla="*/ 377825 w 2562225"/>
                <a:gd name="connsiteY3-92" fmla="*/ 3517900 h 3517900"/>
                <a:gd name="connsiteX4-93" fmla="*/ 1466850 w 2562225"/>
                <a:gd name="connsiteY4-94" fmla="*/ 2209800 h 3517900"/>
                <a:gd name="connsiteX5-95" fmla="*/ 2562225 w 2562225"/>
                <a:gd name="connsiteY5-96" fmla="*/ 1581150 h 3517900"/>
                <a:gd name="connsiteX6-97" fmla="*/ 1676400 w 2562225"/>
                <a:gd name="connsiteY6-98" fmla="*/ 0 h 3517900"/>
                <a:gd name="connsiteX0-99" fmla="*/ 1676400 w 2562225"/>
                <a:gd name="connsiteY0-100" fmla="*/ 0 h 3517900"/>
                <a:gd name="connsiteX1-101" fmla="*/ 825500 w 2562225"/>
                <a:gd name="connsiteY1-102" fmla="*/ 1733550 h 3517900"/>
                <a:gd name="connsiteX2-103" fmla="*/ 0 w 2562225"/>
                <a:gd name="connsiteY2-104" fmla="*/ 3482975 h 3517900"/>
                <a:gd name="connsiteX3-105" fmla="*/ 377825 w 2562225"/>
                <a:gd name="connsiteY3-106" fmla="*/ 3517900 h 3517900"/>
                <a:gd name="connsiteX4-107" fmla="*/ 1466850 w 2562225"/>
                <a:gd name="connsiteY4-108" fmla="*/ 2209800 h 3517900"/>
                <a:gd name="connsiteX5-109" fmla="*/ 2562225 w 2562225"/>
                <a:gd name="connsiteY5-110" fmla="*/ 1581150 h 3517900"/>
                <a:gd name="connsiteX6-111" fmla="*/ 1676400 w 2562225"/>
                <a:gd name="connsiteY6-112" fmla="*/ 0 h 3517900"/>
                <a:gd name="connsiteX0-113" fmla="*/ 1676400 w 2562225"/>
                <a:gd name="connsiteY0-114" fmla="*/ 0 h 3517900"/>
                <a:gd name="connsiteX1-115" fmla="*/ 793750 w 2562225"/>
                <a:gd name="connsiteY1-116" fmla="*/ 1730375 h 3517900"/>
                <a:gd name="connsiteX2-117" fmla="*/ 0 w 2562225"/>
                <a:gd name="connsiteY2-118" fmla="*/ 3482975 h 3517900"/>
                <a:gd name="connsiteX3-119" fmla="*/ 377825 w 2562225"/>
                <a:gd name="connsiteY3-120" fmla="*/ 3517900 h 3517900"/>
                <a:gd name="connsiteX4-121" fmla="*/ 1466850 w 2562225"/>
                <a:gd name="connsiteY4-122" fmla="*/ 2209800 h 3517900"/>
                <a:gd name="connsiteX5-123" fmla="*/ 2562225 w 2562225"/>
                <a:gd name="connsiteY5-124" fmla="*/ 1581150 h 3517900"/>
                <a:gd name="connsiteX6-125" fmla="*/ 1676400 w 2562225"/>
                <a:gd name="connsiteY6-126" fmla="*/ 0 h 3517900"/>
                <a:gd name="connsiteX0-127" fmla="*/ 1676400 w 2562225"/>
                <a:gd name="connsiteY0-128" fmla="*/ 0 h 3517900"/>
                <a:gd name="connsiteX1-129" fmla="*/ 793750 w 2562225"/>
                <a:gd name="connsiteY1-130" fmla="*/ 1730375 h 3517900"/>
                <a:gd name="connsiteX2-131" fmla="*/ 0 w 2562225"/>
                <a:gd name="connsiteY2-132" fmla="*/ 3482975 h 3517900"/>
                <a:gd name="connsiteX3-133" fmla="*/ 377825 w 2562225"/>
                <a:gd name="connsiteY3-134" fmla="*/ 3517900 h 3517900"/>
                <a:gd name="connsiteX4-135" fmla="*/ 1466850 w 2562225"/>
                <a:gd name="connsiteY4-136" fmla="*/ 2209800 h 3517900"/>
                <a:gd name="connsiteX5-137" fmla="*/ 2562225 w 2562225"/>
                <a:gd name="connsiteY5-138" fmla="*/ 1581150 h 3517900"/>
                <a:gd name="connsiteX6-139" fmla="*/ 1676400 w 2562225"/>
                <a:gd name="connsiteY6-140" fmla="*/ 0 h 3517900"/>
                <a:gd name="connsiteX0-141" fmla="*/ 1676400 w 2562225"/>
                <a:gd name="connsiteY0-142" fmla="*/ 0 h 3517900"/>
                <a:gd name="connsiteX1-143" fmla="*/ 793750 w 2562225"/>
                <a:gd name="connsiteY1-144" fmla="*/ 1730375 h 3517900"/>
                <a:gd name="connsiteX2-145" fmla="*/ 0 w 2562225"/>
                <a:gd name="connsiteY2-146" fmla="*/ 3482975 h 3517900"/>
                <a:gd name="connsiteX3-147" fmla="*/ 377825 w 2562225"/>
                <a:gd name="connsiteY3-148" fmla="*/ 3517900 h 3517900"/>
                <a:gd name="connsiteX4-149" fmla="*/ 1466850 w 2562225"/>
                <a:gd name="connsiteY4-150" fmla="*/ 2209800 h 3517900"/>
                <a:gd name="connsiteX5-151" fmla="*/ 2562225 w 2562225"/>
                <a:gd name="connsiteY5-152" fmla="*/ 1581150 h 3517900"/>
                <a:gd name="connsiteX6-153" fmla="*/ 1676400 w 2562225"/>
                <a:gd name="connsiteY6-154" fmla="*/ 0 h 3517900"/>
                <a:gd name="connsiteX0-155" fmla="*/ 1676400 w 2562225"/>
                <a:gd name="connsiteY0-156" fmla="*/ 0 h 3517900"/>
                <a:gd name="connsiteX1-157" fmla="*/ 793750 w 2562225"/>
                <a:gd name="connsiteY1-158" fmla="*/ 1730375 h 3517900"/>
                <a:gd name="connsiteX2-159" fmla="*/ 0 w 2562225"/>
                <a:gd name="connsiteY2-160" fmla="*/ 3482975 h 3517900"/>
                <a:gd name="connsiteX3-161" fmla="*/ 377825 w 2562225"/>
                <a:gd name="connsiteY3-162" fmla="*/ 3517900 h 3517900"/>
                <a:gd name="connsiteX4-163" fmla="*/ 1466850 w 2562225"/>
                <a:gd name="connsiteY4-164" fmla="*/ 2209800 h 3517900"/>
                <a:gd name="connsiteX5-165" fmla="*/ 2562225 w 2562225"/>
                <a:gd name="connsiteY5-166" fmla="*/ 1581150 h 3517900"/>
                <a:gd name="connsiteX6-167" fmla="*/ 1676400 w 2562225"/>
                <a:gd name="connsiteY6-168" fmla="*/ 0 h 3517900"/>
                <a:gd name="connsiteX0-169" fmla="*/ 1676400 w 2562225"/>
                <a:gd name="connsiteY0-170" fmla="*/ 0 h 3517900"/>
                <a:gd name="connsiteX1-171" fmla="*/ 793750 w 2562225"/>
                <a:gd name="connsiteY1-172" fmla="*/ 1730375 h 3517900"/>
                <a:gd name="connsiteX2-173" fmla="*/ 0 w 2562225"/>
                <a:gd name="connsiteY2-174" fmla="*/ 3482975 h 3517900"/>
                <a:gd name="connsiteX3-175" fmla="*/ 377825 w 2562225"/>
                <a:gd name="connsiteY3-176" fmla="*/ 3517900 h 3517900"/>
                <a:gd name="connsiteX4-177" fmla="*/ 1466850 w 2562225"/>
                <a:gd name="connsiteY4-178" fmla="*/ 2209800 h 3517900"/>
                <a:gd name="connsiteX5-179" fmla="*/ 2562225 w 2562225"/>
                <a:gd name="connsiteY5-180" fmla="*/ 1581150 h 3517900"/>
                <a:gd name="connsiteX6-181" fmla="*/ 1676400 w 2562225"/>
                <a:gd name="connsiteY6-182" fmla="*/ 0 h 3517900"/>
                <a:gd name="connsiteX0-183" fmla="*/ 1676400 w 2562225"/>
                <a:gd name="connsiteY0-184" fmla="*/ 0 h 3517900"/>
                <a:gd name="connsiteX1-185" fmla="*/ 793750 w 2562225"/>
                <a:gd name="connsiteY1-186" fmla="*/ 1730375 h 3517900"/>
                <a:gd name="connsiteX2-187" fmla="*/ 0 w 2562225"/>
                <a:gd name="connsiteY2-188" fmla="*/ 3482975 h 3517900"/>
                <a:gd name="connsiteX3-189" fmla="*/ 377825 w 2562225"/>
                <a:gd name="connsiteY3-190" fmla="*/ 3517900 h 3517900"/>
                <a:gd name="connsiteX4-191" fmla="*/ 1466850 w 2562225"/>
                <a:gd name="connsiteY4-192" fmla="*/ 2209800 h 3517900"/>
                <a:gd name="connsiteX5-193" fmla="*/ 2562225 w 2562225"/>
                <a:gd name="connsiteY5-194" fmla="*/ 1581150 h 3517900"/>
                <a:gd name="connsiteX6-195" fmla="*/ 1676400 w 2562225"/>
                <a:gd name="connsiteY6-196" fmla="*/ 0 h 3517900"/>
                <a:gd name="connsiteX0-197" fmla="*/ 1676400 w 2562225"/>
                <a:gd name="connsiteY0-198" fmla="*/ 0 h 3517900"/>
                <a:gd name="connsiteX1-199" fmla="*/ 793750 w 2562225"/>
                <a:gd name="connsiteY1-200" fmla="*/ 1730375 h 3517900"/>
                <a:gd name="connsiteX2-201" fmla="*/ 0 w 2562225"/>
                <a:gd name="connsiteY2-202" fmla="*/ 3482975 h 3517900"/>
                <a:gd name="connsiteX3-203" fmla="*/ 377825 w 2562225"/>
                <a:gd name="connsiteY3-204" fmla="*/ 3517900 h 3517900"/>
                <a:gd name="connsiteX4-205" fmla="*/ 1466850 w 2562225"/>
                <a:gd name="connsiteY4-206" fmla="*/ 2209800 h 3517900"/>
                <a:gd name="connsiteX5-207" fmla="*/ 2562225 w 2562225"/>
                <a:gd name="connsiteY5-208" fmla="*/ 1581150 h 3517900"/>
                <a:gd name="connsiteX6-209" fmla="*/ 1676400 w 2562225"/>
                <a:gd name="connsiteY6-210" fmla="*/ 0 h 3517900"/>
                <a:gd name="connsiteX0-211" fmla="*/ 1676400 w 2562225"/>
                <a:gd name="connsiteY0-212" fmla="*/ 0 h 3517900"/>
                <a:gd name="connsiteX1-213" fmla="*/ 793750 w 2562225"/>
                <a:gd name="connsiteY1-214" fmla="*/ 1730375 h 3517900"/>
                <a:gd name="connsiteX2-215" fmla="*/ 0 w 2562225"/>
                <a:gd name="connsiteY2-216" fmla="*/ 3482975 h 3517900"/>
                <a:gd name="connsiteX3-217" fmla="*/ 377825 w 2562225"/>
                <a:gd name="connsiteY3-218" fmla="*/ 3517900 h 3517900"/>
                <a:gd name="connsiteX4-219" fmla="*/ 1466850 w 2562225"/>
                <a:gd name="connsiteY4-220" fmla="*/ 2209800 h 3517900"/>
                <a:gd name="connsiteX5-221" fmla="*/ 2562225 w 2562225"/>
                <a:gd name="connsiteY5-222" fmla="*/ 1581150 h 3517900"/>
                <a:gd name="connsiteX6-223" fmla="*/ 1676400 w 2562225"/>
                <a:gd name="connsiteY6-224" fmla="*/ 0 h 3517900"/>
                <a:gd name="connsiteX0-225" fmla="*/ 1676400 w 2568575"/>
                <a:gd name="connsiteY0-226" fmla="*/ 0 h 3517900"/>
                <a:gd name="connsiteX1-227" fmla="*/ 793750 w 2568575"/>
                <a:gd name="connsiteY1-228" fmla="*/ 1730375 h 3517900"/>
                <a:gd name="connsiteX2-229" fmla="*/ 0 w 2568575"/>
                <a:gd name="connsiteY2-230" fmla="*/ 3482975 h 3517900"/>
                <a:gd name="connsiteX3-231" fmla="*/ 377825 w 2568575"/>
                <a:gd name="connsiteY3-232" fmla="*/ 3517900 h 3517900"/>
                <a:gd name="connsiteX4-233" fmla="*/ 1466850 w 2568575"/>
                <a:gd name="connsiteY4-234" fmla="*/ 2209800 h 3517900"/>
                <a:gd name="connsiteX5-235" fmla="*/ 2568575 w 2568575"/>
                <a:gd name="connsiteY5-236" fmla="*/ 1577975 h 3517900"/>
                <a:gd name="connsiteX6-237" fmla="*/ 1676400 w 2568575"/>
                <a:gd name="connsiteY6-238" fmla="*/ 0 h 3517900"/>
                <a:gd name="connsiteX0-239" fmla="*/ 1676400 w 2568575"/>
                <a:gd name="connsiteY0-240" fmla="*/ 0 h 3517900"/>
                <a:gd name="connsiteX1-241" fmla="*/ 793750 w 2568575"/>
                <a:gd name="connsiteY1-242" fmla="*/ 1730375 h 3517900"/>
                <a:gd name="connsiteX2-243" fmla="*/ 0 w 2568575"/>
                <a:gd name="connsiteY2-244" fmla="*/ 3482975 h 3517900"/>
                <a:gd name="connsiteX3-245" fmla="*/ 377825 w 2568575"/>
                <a:gd name="connsiteY3-246" fmla="*/ 3517900 h 3517900"/>
                <a:gd name="connsiteX4-247" fmla="*/ 1466850 w 2568575"/>
                <a:gd name="connsiteY4-248" fmla="*/ 2209800 h 3517900"/>
                <a:gd name="connsiteX5-249" fmla="*/ 2568575 w 2568575"/>
                <a:gd name="connsiteY5-250" fmla="*/ 1577975 h 3517900"/>
                <a:gd name="connsiteX6-251" fmla="*/ 1676400 w 2568575"/>
                <a:gd name="connsiteY6-252" fmla="*/ 0 h 3517900"/>
                <a:gd name="connsiteX0-253" fmla="*/ 1676400 w 2568575"/>
                <a:gd name="connsiteY0-254" fmla="*/ 0 h 3517900"/>
                <a:gd name="connsiteX1-255" fmla="*/ 793750 w 2568575"/>
                <a:gd name="connsiteY1-256" fmla="*/ 1730375 h 3517900"/>
                <a:gd name="connsiteX2-257" fmla="*/ 0 w 2568575"/>
                <a:gd name="connsiteY2-258" fmla="*/ 3482975 h 3517900"/>
                <a:gd name="connsiteX3-259" fmla="*/ 377825 w 2568575"/>
                <a:gd name="connsiteY3-260" fmla="*/ 3517900 h 3517900"/>
                <a:gd name="connsiteX4-261" fmla="*/ 1466850 w 2568575"/>
                <a:gd name="connsiteY4-262" fmla="*/ 2209800 h 3517900"/>
                <a:gd name="connsiteX5-263" fmla="*/ 2568575 w 2568575"/>
                <a:gd name="connsiteY5-264" fmla="*/ 1577975 h 3517900"/>
                <a:gd name="connsiteX6-265" fmla="*/ 1676400 w 2568575"/>
                <a:gd name="connsiteY6-266" fmla="*/ 0 h 3517900"/>
                <a:gd name="connsiteX0-267" fmla="*/ 1676400 w 2568575"/>
                <a:gd name="connsiteY0-268" fmla="*/ 0 h 3517900"/>
                <a:gd name="connsiteX1-269" fmla="*/ 793750 w 2568575"/>
                <a:gd name="connsiteY1-270" fmla="*/ 1730375 h 3517900"/>
                <a:gd name="connsiteX2-271" fmla="*/ 0 w 2568575"/>
                <a:gd name="connsiteY2-272" fmla="*/ 3482975 h 3517900"/>
                <a:gd name="connsiteX3-273" fmla="*/ 377825 w 2568575"/>
                <a:gd name="connsiteY3-274" fmla="*/ 3517900 h 3517900"/>
                <a:gd name="connsiteX4-275" fmla="*/ 1479550 w 2568575"/>
                <a:gd name="connsiteY4-276" fmla="*/ 2212975 h 3517900"/>
                <a:gd name="connsiteX5-277" fmla="*/ 2568575 w 2568575"/>
                <a:gd name="connsiteY5-278" fmla="*/ 1577975 h 3517900"/>
                <a:gd name="connsiteX6-279" fmla="*/ 1676400 w 2568575"/>
                <a:gd name="connsiteY6-280" fmla="*/ 0 h 3517900"/>
                <a:gd name="connsiteX0-281" fmla="*/ 1676400 w 2568575"/>
                <a:gd name="connsiteY0-282" fmla="*/ 0 h 3517900"/>
                <a:gd name="connsiteX1-283" fmla="*/ 793750 w 2568575"/>
                <a:gd name="connsiteY1-284" fmla="*/ 1730375 h 3517900"/>
                <a:gd name="connsiteX2-285" fmla="*/ 0 w 2568575"/>
                <a:gd name="connsiteY2-286" fmla="*/ 3482975 h 3517900"/>
                <a:gd name="connsiteX3-287" fmla="*/ 377825 w 2568575"/>
                <a:gd name="connsiteY3-288" fmla="*/ 3517900 h 3517900"/>
                <a:gd name="connsiteX4-289" fmla="*/ 1479550 w 2568575"/>
                <a:gd name="connsiteY4-290" fmla="*/ 2212975 h 3517900"/>
                <a:gd name="connsiteX5-291" fmla="*/ 2568575 w 2568575"/>
                <a:gd name="connsiteY5-292" fmla="*/ 1577975 h 3517900"/>
                <a:gd name="connsiteX6-293" fmla="*/ 1676400 w 2568575"/>
                <a:gd name="connsiteY6-294" fmla="*/ 0 h 3517900"/>
                <a:gd name="connsiteX0-295" fmla="*/ 1676400 w 2568575"/>
                <a:gd name="connsiteY0-296" fmla="*/ 0 h 3515519"/>
                <a:gd name="connsiteX1-297" fmla="*/ 793750 w 2568575"/>
                <a:gd name="connsiteY1-298" fmla="*/ 1730375 h 3515519"/>
                <a:gd name="connsiteX2-299" fmla="*/ 0 w 2568575"/>
                <a:gd name="connsiteY2-300" fmla="*/ 3482975 h 3515519"/>
                <a:gd name="connsiteX3-301" fmla="*/ 394493 w 2568575"/>
                <a:gd name="connsiteY3-302" fmla="*/ 3515519 h 3515519"/>
                <a:gd name="connsiteX4-303" fmla="*/ 1479550 w 2568575"/>
                <a:gd name="connsiteY4-304" fmla="*/ 2212975 h 3515519"/>
                <a:gd name="connsiteX5-305" fmla="*/ 2568575 w 2568575"/>
                <a:gd name="connsiteY5-306" fmla="*/ 1577975 h 3515519"/>
                <a:gd name="connsiteX6-307" fmla="*/ 1676400 w 2568575"/>
                <a:gd name="connsiteY6-308" fmla="*/ 0 h 3515519"/>
                <a:gd name="connsiteX0-309" fmla="*/ 1678781 w 2570956"/>
                <a:gd name="connsiteY0-310" fmla="*/ 0 h 3515519"/>
                <a:gd name="connsiteX1-311" fmla="*/ 796131 w 2570956"/>
                <a:gd name="connsiteY1-312" fmla="*/ 1730375 h 3515519"/>
                <a:gd name="connsiteX2-313" fmla="*/ 0 w 2570956"/>
                <a:gd name="connsiteY2-314" fmla="*/ 3485357 h 3515519"/>
                <a:gd name="connsiteX3-315" fmla="*/ 396874 w 2570956"/>
                <a:gd name="connsiteY3-316" fmla="*/ 3515519 h 3515519"/>
                <a:gd name="connsiteX4-317" fmla="*/ 1481931 w 2570956"/>
                <a:gd name="connsiteY4-318" fmla="*/ 2212975 h 3515519"/>
                <a:gd name="connsiteX5-319" fmla="*/ 2570956 w 2570956"/>
                <a:gd name="connsiteY5-320" fmla="*/ 1577975 h 3515519"/>
                <a:gd name="connsiteX6-321" fmla="*/ 1678781 w 2570956"/>
                <a:gd name="connsiteY6-322" fmla="*/ 0 h 3515519"/>
                <a:gd name="connsiteX0-323" fmla="*/ 1678781 w 2570956"/>
                <a:gd name="connsiteY0-324" fmla="*/ 0 h 3515519"/>
                <a:gd name="connsiteX1-325" fmla="*/ 796131 w 2570956"/>
                <a:gd name="connsiteY1-326" fmla="*/ 1730375 h 3515519"/>
                <a:gd name="connsiteX2-327" fmla="*/ 0 w 2570956"/>
                <a:gd name="connsiteY2-328" fmla="*/ 3485357 h 3515519"/>
                <a:gd name="connsiteX3-329" fmla="*/ 396874 w 2570956"/>
                <a:gd name="connsiteY3-330" fmla="*/ 3515519 h 3515519"/>
                <a:gd name="connsiteX4-331" fmla="*/ 1481931 w 2570956"/>
                <a:gd name="connsiteY4-332" fmla="*/ 2212975 h 3515519"/>
                <a:gd name="connsiteX5-333" fmla="*/ 2570956 w 2570956"/>
                <a:gd name="connsiteY5-334" fmla="*/ 1577975 h 3515519"/>
                <a:gd name="connsiteX6-335" fmla="*/ 1678781 w 2570956"/>
                <a:gd name="connsiteY6-336" fmla="*/ 0 h 3515519"/>
                <a:gd name="connsiteX0-337" fmla="*/ 1678781 w 2570956"/>
                <a:gd name="connsiteY0-338" fmla="*/ 0 h 3515519"/>
                <a:gd name="connsiteX1-339" fmla="*/ 796131 w 2570956"/>
                <a:gd name="connsiteY1-340" fmla="*/ 1730375 h 3515519"/>
                <a:gd name="connsiteX2-341" fmla="*/ 0 w 2570956"/>
                <a:gd name="connsiteY2-342" fmla="*/ 3485357 h 3515519"/>
                <a:gd name="connsiteX3-343" fmla="*/ 396874 w 2570956"/>
                <a:gd name="connsiteY3-344" fmla="*/ 3515519 h 3515519"/>
                <a:gd name="connsiteX4-345" fmla="*/ 1491456 w 2570956"/>
                <a:gd name="connsiteY4-346" fmla="*/ 2228850 h 3515519"/>
                <a:gd name="connsiteX5-347" fmla="*/ 2570956 w 2570956"/>
                <a:gd name="connsiteY5-348" fmla="*/ 1577975 h 3515519"/>
                <a:gd name="connsiteX6-349" fmla="*/ 1678781 w 2570956"/>
                <a:gd name="connsiteY6-350" fmla="*/ 0 h 3515519"/>
                <a:gd name="connsiteX0-351" fmla="*/ 1669256 w 2570956"/>
                <a:gd name="connsiteY0-352" fmla="*/ 0 h 3544094"/>
                <a:gd name="connsiteX1-353" fmla="*/ 796131 w 2570956"/>
                <a:gd name="connsiteY1-354" fmla="*/ 1758950 h 3544094"/>
                <a:gd name="connsiteX2-355" fmla="*/ 0 w 2570956"/>
                <a:gd name="connsiteY2-356" fmla="*/ 3513932 h 3544094"/>
                <a:gd name="connsiteX3-357" fmla="*/ 396874 w 2570956"/>
                <a:gd name="connsiteY3-358" fmla="*/ 3544094 h 3544094"/>
                <a:gd name="connsiteX4-359" fmla="*/ 1491456 w 2570956"/>
                <a:gd name="connsiteY4-360" fmla="*/ 2257425 h 3544094"/>
                <a:gd name="connsiteX5-361" fmla="*/ 2570956 w 2570956"/>
                <a:gd name="connsiteY5-362" fmla="*/ 1606550 h 3544094"/>
                <a:gd name="connsiteX6-363" fmla="*/ 1669256 w 2570956"/>
                <a:gd name="connsiteY6-364" fmla="*/ 0 h 3544094"/>
                <a:gd name="connsiteX0-365" fmla="*/ 1669256 w 2570956"/>
                <a:gd name="connsiteY0-366" fmla="*/ 0 h 3544094"/>
                <a:gd name="connsiteX1-367" fmla="*/ 796131 w 2570956"/>
                <a:gd name="connsiteY1-368" fmla="*/ 1758950 h 3544094"/>
                <a:gd name="connsiteX2-369" fmla="*/ 0 w 2570956"/>
                <a:gd name="connsiteY2-370" fmla="*/ 3513932 h 3544094"/>
                <a:gd name="connsiteX3-371" fmla="*/ 396874 w 2570956"/>
                <a:gd name="connsiteY3-372" fmla="*/ 3544094 h 3544094"/>
                <a:gd name="connsiteX4-373" fmla="*/ 1491456 w 2570956"/>
                <a:gd name="connsiteY4-374" fmla="*/ 2257425 h 3544094"/>
                <a:gd name="connsiteX5-375" fmla="*/ 2570956 w 2570956"/>
                <a:gd name="connsiteY5-376" fmla="*/ 1606550 h 3544094"/>
                <a:gd name="connsiteX6-377" fmla="*/ 1669256 w 2570956"/>
                <a:gd name="connsiteY6-378" fmla="*/ 0 h 3544094"/>
                <a:gd name="connsiteX0-379" fmla="*/ 1669256 w 2570956"/>
                <a:gd name="connsiteY0-380" fmla="*/ 0 h 3544094"/>
                <a:gd name="connsiteX1-381" fmla="*/ 796131 w 2570956"/>
                <a:gd name="connsiteY1-382" fmla="*/ 1758950 h 3544094"/>
                <a:gd name="connsiteX2-383" fmla="*/ 0 w 2570956"/>
                <a:gd name="connsiteY2-384" fmla="*/ 3513932 h 3544094"/>
                <a:gd name="connsiteX3-385" fmla="*/ 396874 w 2570956"/>
                <a:gd name="connsiteY3-386" fmla="*/ 3544094 h 3544094"/>
                <a:gd name="connsiteX4-387" fmla="*/ 1491456 w 2570956"/>
                <a:gd name="connsiteY4-388" fmla="*/ 2257425 h 3544094"/>
                <a:gd name="connsiteX5-389" fmla="*/ 2570956 w 2570956"/>
                <a:gd name="connsiteY5-390" fmla="*/ 1606550 h 3544094"/>
                <a:gd name="connsiteX6-391" fmla="*/ 1669256 w 2570956"/>
                <a:gd name="connsiteY6-392" fmla="*/ 0 h 3544094"/>
                <a:gd name="connsiteX0-393" fmla="*/ 1669256 w 2570956"/>
                <a:gd name="connsiteY0-394" fmla="*/ 0 h 3544094"/>
                <a:gd name="connsiteX1-395" fmla="*/ 796131 w 2570956"/>
                <a:gd name="connsiteY1-396" fmla="*/ 1758950 h 3544094"/>
                <a:gd name="connsiteX2-397" fmla="*/ 0 w 2570956"/>
                <a:gd name="connsiteY2-398" fmla="*/ 3513932 h 3544094"/>
                <a:gd name="connsiteX3-399" fmla="*/ 396874 w 2570956"/>
                <a:gd name="connsiteY3-400" fmla="*/ 3544094 h 3544094"/>
                <a:gd name="connsiteX4-401" fmla="*/ 1491456 w 2570956"/>
                <a:gd name="connsiteY4-402" fmla="*/ 2257425 h 3544094"/>
                <a:gd name="connsiteX5-403" fmla="*/ 2570956 w 2570956"/>
                <a:gd name="connsiteY5-404" fmla="*/ 1606550 h 3544094"/>
                <a:gd name="connsiteX6-405" fmla="*/ 1669256 w 2570956"/>
                <a:gd name="connsiteY6-406" fmla="*/ 0 h 3544094"/>
                <a:gd name="connsiteX0-407" fmla="*/ 1669256 w 2570956"/>
                <a:gd name="connsiteY0-408" fmla="*/ 0 h 3544094"/>
                <a:gd name="connsiteX1-409" fmla="*/ 796131 w 2570956"/>
                <a:gd name="connsiteY1-410" fmla="*/ 1758950 h 3544094"/>
                <a:gd name="connsiteX2-411" fmla="*/ 0 w 2570956"/>
                <a:gd name="connsiteY2-412" fmla="*/ 3513932 h 3544094"/>
                <a:gd name="connsiteX3-413" fmla="*/ 396874 w 2570956"/>
                <a:gd name="connsiteY3-414" fmla="*/ 3544094 h 3544094"/>
                <a:gd name="connsiteX4-415" fmla="*/ 1491456 w 2570956"/>
                <a:gd name="connsiteY4-416" fmla="*/ 2257425 h 3544094"/>
                <a:gd name="connsiteX5-417" fmla="*/ 2570956 w 2570956"/>
                <a:gd name="connsiteY5-418" fmla="*/ 1606550 h 3544094"/>
                <a:gd name="connsiteX6-419" fmla="*/ 1669256 w 2570956"/>
                <a:gd name="connsiteY6-420" fmla="*/ 0 h 3544094"/>
                <a:gd name="connsiteX0-421" fmla="*/ 1666875 w 2570956"/>
                <a:gd name="connsiteY0-422" fmla="*/ 0 h 3532188"/>
                <a:gd name="connsiteX1-423" fmla="*/ 796131 w 2570956"/>
                <a:gd name="connsiteY1-424" fmla="*/ 1747044 h 3532188"/>
                <a:gd name="connsiteX2-425" fmla="*/ 0 w 2570956"/>
                <a:gd name="connsiteY2-426" fmla="*/ 3502026 h 3532188"/>
                <a:gd name="connsiteX3-427" fmla="*/ 396874 w 2570956"/>
                <a:gd name="connsiteY3-428" fmla="*/ 3532188 h 3532188"/>
                <a:gd name="connsiteX4-429" fmla="*/ 1491456 w 2570956"/>
                <a:gd name="connsiteY4-430" fmla="*/ 2245519 h 3532188"/>
                <a:gd name="connsiteX5-431" fmla="*/ 2570956 w 2570956"/>
                <a:gd name="connsiteY5-432" fmla="*/ 1594644 h 3532188"/>
                <a:gd name="connsiteX6-433" fmla="*/ 1666875 w 2570956"/>
                <a:gd name="connsiteY6-434" fmla="*/ 0 h 353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570956" h="3532188">
                  <a:moveTo>
                    <a:pt x="1666875" y="0"/>
                  </a:moveTo>
                  <a:cubicBezTo>
                    <a:pt x="1807633" y="760942"/>
                    <a:pt x="1163373" y="1246452"/>
                    <a:pt x="796131" y="1747044"/>
                  </a:cubicBezTo>
                  <a:cubicBezTo>
                    <a:pt x="462756" y="2152386"/>
                    <a:pt x="111125" y="2820459"/>
                    <a:pt x="0" y="3502026"/>
                  </a:cubicBezTo>
                  <a:cubicBezTo>
                    <a:pt x="91017" y="3513668"/>
                    <a:pt x="274107" y="3530071"/>
                    <a:pt x="396874" y="3532188"/>
                  </a:cubicBezTo>
                  <a:cubicBezTo>
                    <a:pt x="563032" y="2851680"/>
                    <a:pt x="1061773" y="2481527"/>
                    <a:pt x="1491456" y="2245519"/>
                  </a:cubicBezTo>
                  <a:cubicBezTo>
                    <a:pt x="1858698" y="2034911"/>
                    <a:pt x="2438664" y="1852877"/>
                    <a:pt x="2570956" y="1594644"/>
                  </a:cubicBezTo>
                  <a:lnTo>
                    <a:pt x="1666875" y="0"/>
                  </a:lnTo>
                  <a:close/>
                </a:path>
              </a:pathLst>
            </a:custGeom>
            <a:gradFill flip="none" rotWithShape="1">
              <a:gsLst>
                <a:gs pos="0">
                  <a:schemeClr val="tx1">
                    <a:lumMod val="53000"/>
                    <a:lumOff val="47000"/>
                  </a:schemeClr>
                </a:gs>
                <a:gs pos="100000">
                  <a:schemeClr val="bg1">
                    <a:lumMod val="66000"/>
                  </a:schemeClr>
                </a:gs>
              </a:gsLst>
              <a:lin ang="9000000" scaled="0"/>
              <a:tileRect/>
            </a:gradFill>
            <a:ln w="12700">
              <a:noFill/>
            </a:ln>
            <a:effectLst>
              <a:outerShdw blurRad="114300" dist="38100" dir="13800000" sx="102000" sy="102000" algn="ctr" rotWithShape="0">
                <a:prstClr val="black">
                  <a:alpha val="63000"/>
                </a:prstClr>
              </a:outerShdw>
            </a:effectLst>
          </p:spPr>
          <p:txBody>
            <a:bodyPr vert="horz" wrap="square" lIns="91416" tIns="45708" rIns="91416" bIns="45708" numCol="1" anchor="t" anchorCtr="0" compatLnSpc="1"/>
            <a:lstStyle/>
            <a:p>
              <a:endParaRPr lang="zh-CN" altLang="en-US" sz="1405"/>
            </a:p>
          </p:txBody>
        </p:sp>
      </p:grpSp>
      <p:grpSp>
        <p:nvGrpSpPr>
          <p:cNvPr id="13" name="组合 12"/>
          <p:cNvGrpSpPr/>
          <p:nvPr/>
        </p:nvGrpSpPr>
        <p:grpSpPr>
          <a:xfrm>
            <a:off x="8594242" y="3979292"/>
            <a:ext cx="2142498" cy="2102113"/>
            <a:chOff x="7161868" y="3316076"/>
            <a:chExt cx="1785415" cy="1751761"/>
          </a:xfrm>
        </p:grpSpPr>
        <p:sp>
          <p:nvSpPr>
            <p:cNvPr id="4" name="Freeform 8"/>
            <p:cNvSpPr/>
            <p:nvPr/>
          </p:nvSpPr>
          <p:spPr bwMode="auto">
            <a:xfrm>
              <a:off x="8407803" y="3316076"/>
              <a:ext cx="269032" cy="423167"/>
            </a:xfrm>
            <a:custGeom>
              <a:avLst/>
              <a:gdLst>
                <a:gd name="T0" fmla="*/ 158 w 167"/>
                <a:gd name="T1" fmla="*/ 188 h 262"/>
                <a:gd name="T2" fmla="*/ 0 w 167"/>
                <a:gd name="T3" fmla="*/ 0 h 262"/>
                <a:gd name="T4" fmla="*/ 149 w 167"/>
                <a:gd name="T5" fmla="*/ 262 h 262"/>
                <a:gd name="T6" fmla="*/ 158 w 167"/>
                <a:gd name="T7" fmla="*/ 188 h 262"/>
              </a:gdLst>
              <a:ahLst/>
              <a:cxnLst>
                <a:cxn ang="0">
                  <a:pos x="T0" y="T1"/>
                </a:cxn>
                <a:cxn ang="0">
                  <a:pos x="T2" y="T3"/>
                </a:cxn>
                <a:cxn ang="0">
                  <a:pos x="T4" y="T5"/>
                </a:cxn>
                <a:cxn ang="0">
                  <a:pos x="T6" y="T7"/>
                </a:cxn>
              </a:cxnLst>
              <a:rect l="0" t="0" r="r" b="b"/>
              <a:pathLst>
                <a:path w="167" h="262">
                  <a:moveTo>
                    <a:pt x="158" y="188"/>
                  </a:moveTo>
                  <a:cubicBezTo>
                    <a:pt x="136" y="121"/>
                    <a:pt x="81" y="56"/>
                    <a:pt x="0" y="0"/>
                  </a:cubicBezTo>
                  <a:cubicBezTo>
                    <a:pt x="149" y="262"/>
                    <a:pt x="149" y="262"/>
                    <a:pt x="149" y="262"/>
                  </a:cubicBezTo>
                  <a:cubicBezTo>
                    <a:pt x="163" y="239"/>
                    <a:pt x="167" y="215"/>
                    <a:pt x="158" y="188"/>
                  </a:cubicBezTo>
                  <a:close/>
                </a:path>
              </a:pathLst>
            </a:custGeom>
            <a:solidFill>
              <a:schemeClr val="tx1">
                <a:lumMod val="65000"/>
                <a:lumOff val="35000"/>
                <a:alpha val="50000"/>
              </a:schemeClr>
            </a:solidFill>
            <a:ln>
              <a:noFill/>
            </a:ln>
          </p:spPr>
          <p:txBody>
            <a:bodyPr vert="horz" wrap="square" lIns="91416" tIns="45708" rIns="91416" bIns="45708" numCol="1" anchor="t" anchorCtr="0" compatLnSpc="1"/>
            <a:lstStyle/>
            <a:p>
              <a:endParaRPr lang="zh-CN" altLang="en-US" sz="1405"/>
            </a:p>
          </p:txBody>
        </p:sp>
        <p:sp>
          <p:nvSpPr>
            <p:cNvPr id="10" name="任意多边形 2"/>
            <p:cNvSpPr/>
            <p:nvPr/>
          </p:nvSpPr>
          <p:spPr>
            <a:xfrm>
              <a:off x="7161868" y="3612199"/>
              <a:ext cx="1785415" cy="1455638"/>
            </a:xfrm>
            <a:custGeom>
              <a:avLst/>
              <a:gdLst>
                <a:gd name="connsiteX0" fmla="*/ 0 w 2606040"/>
                <a:gd name="connsiteY0" fmla="*/ 2164080 h 2164080"/>
                <a:gd name="connsiteX1" fmla="*/ 1028700 w 2606040"/>
                <a:gd name="connsiteY1" fmla="*/ 876300 h 2164080"/>
                <a:gd name="connsiteX2" fmla="*/ 2171700 w 2606040"/>
                <a:gd name="connsiteY2" fmla="*/ 0 h 2164080"/>
                <a:gd name="connsiteX3" fmla="*/ 2606040 w 2606040"/>
                <a:gd name="connsiteY3" fmla="*/ 1013460 h 2164080"/>
                <a:gd name="connsiteX4" fmla="*/ 1714500 w 2606040"/>
                <a:gd name="connsiteY4" fmla="*/ 1958340 h 2164080"/>
                <a:gd name="connsiteX5" fmla="*/ 0 w 2606040"/>
                <a:gd name="connsiteY5" fmla="*/ 2164080 h 2164080"/>
                <a:gd name="connsiteX0-1" fmla="*/ 0 w 2606040"/>
                <a:gd name="connsiteY0-2" fmla="*/ 2164080 h 2175292"/>
                <a:gd name="connsiteX1-3" fmla="*/ 1028700 w 2606040"/>
                <a:gd name="connsiteY1-4" fmla="*/ 876300 h 2175292"/>
                <a:gd name="connsiteX2-5" fmla="*/ 2171700 w 2606040"/>
                <a:gd name="connsiteY2-6" fmla="*/ 0 h 2175292"/>
                <a:gd name="connsiteX3-7" fmla="*/ 2606040 w 2606040"/>
                <a:gd name="connsiteY3-8" fmla="*/ 1013460 h 2175292"/>
                <a:gd name="connsiteX4-9" fmla="*/ 1714500 w 2606040"/>
                <a:gd name="connsiteY4-10" fmla="*/ 1958340 h 2175292"/>
                <a:gd name="connsiteX5-11" fmla="*/ 0 w 2606040"/>
                <a:gd name="connsiteY5-12" fmla="*/ 2164080 h 2175292"/>
                <a:gd name="connsiteX0-13" fmla="*/ 0 w 2606040"/>
                <a:gd name="connsiteY0-14" fmla="*/ 2164080 h 2180196"/>
                <a:gd name="connsiteX1-15" fmla="*/ 1028700 w 2606040"/>
                <a:gd name="connsiteY1-16" fmla="*/ 876300 h 2180196"/>
                <a:gd name="connsiteX2-17" fmla="*/ 2171700 w 2606040"/>
                <a:gd name="connsiteY2-18" fmla="*/ 0 h 2180196"/>
                <a:gd name="connsiteX3-19" fmla="*/ 2606040 w 2606040"/>
                <a:gd name="connsiteY3-20" fmla="*/ 1013460 h 2180196"/>
                <a:gd name="connsiteX4-21" fmla="*/ 1714500 w 2606040"/>
                <a:gd name="connsiteY4-22" fmla="*/ 1958340 h 2180196"/>
                <a:gd name="connsiteX5-23" fmla="*/ 0 w 2606040"/>
                <a:gd name="connsiteY5-24" fmla="*/ 2164080 h 2180196"/>
                <a:gd name="connsiteX0-25" fmla="*/ 0 w 2596515"/>
                <a:gd name="connsiteY0-26" fmla="*/ 2249805 h 2260644"/>
                <a:gd name="connsiteX1-27" fmla="*/ 1019175 w 2596515"/>
                <a:gd name="connsiteY1-28" fmla="*/ 876300 h 2260644"/>
                <a:gd name="connsiteX2-29" fmla="*/ 2162175 w 2596515"/>
                <a:gd name="connsiteY2-30" fmla="*/ 0 h 2260644"/>
                <a:gd name="connsiteX3-31" fmla="*/ 2596515 w 2596515"/>
                <a:gd name="connsiteY3-32" fmla="*/ 1013460 h 2260644"/>
                <a:gd name="connsiteX4-33" fmla="*/ 1704975 w 2596515"/>
                <a:gd name="connsiteY4-34" fmla="*/ 1958340 h 2260644"/>
                <a:gd name="connsiteX5-35" fmla="*/ 0 w 2596515"/>
                <a:gd name="connsiteY5-36" fmla="*/ 2249805 h 2260644"/>
                <a:gd name="connsiteX0-37" fmla="*/ 0 w 2620327"/>
                <a:gd name="connsiteY0-38" fmla="*/ 2168843 h 2184545"/>
                <a:gd name="connsiteX1-39" fmla="*/ 1042987 w 2620327"/>
                <a:gd name="connsiteY1-40" fmla="*/ 876300 h 2184545"/>
                <a:gd name="connsiteX2-41" fmla="*/ 2185987 w 2620327"/>
                <a:gd name="connsiteY2-42" fmla="*/ 0 h 2184545"/>
                <a:gd name="connsiteX3-43" fmla="*/ 2620327 w 2620327"/>
                <a:gd name="connsiteY3-44" fmla="*/ 1013460 h 2184545"/>
                <a:gd name="connsiteX4-45" fmla="*/ 1728787 w 2620327"/>
                <a:gd name="connsiteY4-46" fmla="*/ 1958340 h 2184545"/>
                <a:gd name="connsiteX5-47" fmla="*/ 0 w 2620327"/>
                <a:gd name="connsiteY5-48" fmla="*/ 2168843 h 2184545"/>
                <a:gd name="connsiteX0-49" fmla="*/ 0 w 2620327"/>
                <a:gd name="connsiteY0-50" fmla="*/ 2168843 h 2184545"/>
                <a:gd name="connsiteX1-51" fmla="*/ 1042987 w 2620327"/>
                <a:gd name="connsiteY1-52" fmla="*/ 876300 h 2184545"/>
                <a:gd name="connsiteX2-53" fmla="*/ 2185987 w 2620327"/>
                <a:gd name="connsiteY2-54" fmla="*/ 0 h 2184545"/>
                <a:gd name="connsiteX3-55" fmla="*/ 2620327 w 2620327"/>
                <a:gd name="connsiteY3-56" fmla="*/ 1013460 h 2184545"/>
                <a:gd name="connsiteX4-57" fmla="*/ 1728787 w 2620327"/>
                <a:gd name="connsiteY4-58" fmla="*/ 1958340 h 2184545"/>
                <a:gd name="connsiteX5-59" fmla="*/ 0 w 2620327"/>
                <a:gd name="connsiteY5-60" fmla="*/ 2168843 h 2184545"/>
                <a:gd name="connsiteX0-61" fmla="*/ 0 w 2625208"/>
                <a:gd name="connsiteY0-62" fmla="*/ 2168843 h 2184545"/>
                <a:gd name="connsiteX1-63" fmla="*/ 1042987 w 2625208"/>
                <a:gd name="connsiteY1-64" fmla="*/ 876300 h 2184545"/>
                <a:gd name="connsiteX2-65" fmla="*/ 2185987 w 2625208"/>
                <a:gd name="connsiteY2-66" fmla="*/ 0 h 2184545"/>
                <a:gd name="connsiteX3-67" fmla="*/ 2620327 w 2625208"/>
                <a:gd name="connsiteY3-68" fmla="*/ 1013460 h 2184545"/>
                <a:gd name="connsiteX4-69" fmla="*/ 1728787 w 2625208"/>
                <a:gd name="connsiteY4-70" fmla="*/ 1958340 h 2184545"/>
                <a:gd name="connsiteX5-71" fmla="*/ 0 w 2625208"/>
                <a:gd name="connsiteY5-72" fmla="*/ 2168843 h 2184545"/>
                <a:gd name="connsiteX0-73" fmla="*/ 0 w 2625208"/>
                <a:gd name="connsiteY0-74" fmla="*/ 2168843 h 2184545"/>
                <a:gd name="connsiteX1-75" fmla="*/ 1119187 w 2625208"/>
                <a:gd name="connsiteY1-76" fmla="*/ 933450 h 2184545"/>
                <a:gd name="connsiteX2-77" fmla="*/ 2185987 w 2625208"/>
                <a:gd name="connsiteY2-78" fmla="*/ 0 h 2184545"/>
                <a:gd name="connsiteX3-79" fmla="*/ 2620327 w 2625208"/>
                <a:gd name="connsiteY3-80" fmla="*/ 1013460 h 2184545"/>
                <a:gd name="connsiteX4-81" fmla="*/ 1728787 w 2625208"/>
                <a:gd name="connsiteY4-82" fmla="*/ 1958340 h 2184545"/>
                <a:gd name="connsiteX5-83" fmla="*/ 0 w 2625208"/>
                <a:gd name="connsiteY5-84" fmla="*/ 2168843 h 2184545"/>
                <a:gd name="connsiteX0-85" fmla="*/ 0 w 2625208"/>
                <a:gd name="connsiteY0-86" fmla="*/ 2168843 h 2184545"/>
                <a:gd name="connsiteX1-87" fmla="*/ 1066800 w 2625208"/>
                <a:gd name="connsiteY1-88" fmla="*/ 881063 h 2184545"/>
                <a:gd name="connsiteX2-89" fmla="*/ 2185987 w 2625208"/>
                <a:gd name="connsiteY2-90" fmla="*/ 0 h 2184545"/>
                <a:gd name="connsiteX3-91" fmla="*/ 2620327 w 2625208"/>
                <a:gd name="connsiteY3-92" fmla="*/ 1013460 h 2184545"/>
                <a:gd name="connsiteX4-93" fmla="*/ 1728787 w 2625208"/>
                <a:gd name="connsiteY4-94" fmla="*/ 1958340 h 2184545"/>
                <a:gd name="connsiteX5-95" fmla="*/ 0 w 2625208"/>
                <a:gd name="connsiteY5-96" fmla="*/ 2168843 h 2184545"/>
                <a:gd name="connsiteX0-97" fmla="*/ 0 w 2625208"/>
                <a:gd name="connsiteY0-98" fmla="*/ 2168843 h 2184545"/>
                <a:gd name="connsiteX1-99" fmla="*/ 1066800 w 2625208"/>
                <a:gd name="connsiteY1-100" fmla="*/ 881063 h 2184545"/>
                <a:gd name="connsiteX2-101" fmla="*/ 2185987 w 2625208"/>
                <a:gd name="connsiteY2-102" fmla="*/ 0 h 2184545"/>
                <a:gd name="connsiteX3-103" fmla="*/ 2620327 w 2625208"/>
                <a:gd name="connsiteY3-104" fmla="*/ 1013460 h 2184545"/>
                <a:gd name="connsiteX4-105" fmla="*/ 1728787 w 2625208"/>
                <a:gd name="connsiteY4-106" fmla="*/ 1958340 h 2184545"/>
                <a:gd name="connsiteX5-107" fmla="*/ 0 w 2625208"/>
                <a:gd name="connsiteY5-108" fmla="*/ 2168843 h 2184545"/>
                <a:gd name="connsiteX0-109" fmla="*/ 0 w 2625208"/>
                <a:gd name="connsiteY0-110" fmla="*/ 2168843 h 2184545"/>
                <a:gd name="connsiteX1-111" fmla="*/ 1066800 w 2625208"/>
                <a:gd name="connsiteY1-112" fmla="*/ 881063 h 2184545"/>
                <a:gd name="connsiteX2-113" fmla="*/ 2185987 w 2625208"/>
                <a:gd name="connsiteY2-114" fmla="*/ 0 h 2184545"/>
                <a:gd name="connsiteX3-115" fmla="*/ 2620327 w 2625208"/>
                <a:gd name="connsiteY3-116" fmla="*/ 1013460 h 2184545"/>
                <a:gd name="connsiteX4-117" fmla="*/ 1728787 w 2625208"/>
                <a:gd name="connsiteY4-118" fmla="*/ 1958340 h 2184545"/>
                <a:gd name="connsiteX5-119" fmla="*/ 0 w 2625208"/>
                <a:gd name="connsiteY5-120" fmla="*/ 2168843 h 2184545"/>
                <a:gd name="connsiteX0-121" fmla="*/ 0 w 2625208"/>
                <a:gd name="connsiteY0-122" fmla="*/ 2168843 h 2184545"/>
                <a:gd name="connsiteX1-123" fmla="*/ 1066800 w 2625208"/>
                <a:gd name="connsiteY1-124" fmla="*/ 881063 h 2184545"/>
                <a:gd name="connsiteX2-125" fmla="*/ 2185987 w 2625208"/>
                <a:gd name="connsiteY2-126" fmla="*/ 0 h 2184545"/>
                <a:gd name="connsiteX3-127" fmla="*/ 2620327 w 2625208"/>
                <a:gd name="connsiteY3-128" fmla="*/ 1013460 h 2184545"/>
                <a:gd name="connsiteX4-129" fmla="*/ 1728787 w 2625208"/>
                <a:gd name="connsiteY4-130" fmla="*/ 1958340 h 2184545"/>
                <a:gd name="connsiteX5-131" fmla="*/ 0 w 2625208"/>
                <a:gd name="connsiteY5-132" fmla="*/ 2168843 h 2184545"/>
                <a:gd name="connsiteX0-133" fmla="*/ 0 w 2625208"/>
                <a:gd name="connsiteY0-134" fmla="*/ 2168843 h 2184545"/>
                <a:gd name="connsiteX1-135" fmla="*/ 1066800 w 2625208"/>
                <a:gd name="connsiteY1-136" fmla="*/ 881063 h 2184545"/>
                <a:gd name="connsiteX2-137" fmla="*/ 2185987 w 2625208"/>
                <a:gd name="connsiteY2-138" fmla="*/ 0 h 2184545"/>
                <a:gd name="connsiteX3-139" fmla="*/ 2620327 w 2625208"/>
                <a:gd name="connsiteY3-140" fmla="*/ 1013460 h 2184545"/>
                <a:gd name="connsiteX4-141" fmla="*/ 1728787 w 2625208"/>
                <a:gd name="connsiteY4-142" fmla="*/ 1958340 h 2184545"/>
                <a:gd name="connsiteX5-143" fmla="*/ 0 w 2625208"/>
                <a:gd name="connsiteY5-144" fmla="*/ 2168843 h 2184545"/>
                <a:gd name="connsiteX0-145" fmla="*/ 0 w 2625208"/>
                <a:gd name="connsiteY0-146" fmla="*/ 2168843 h 2184545"/>
                <a:gd name="connsiteX1-147" fmla="*/ 1066800 w 2625208"/>
                <a:gd name="connsiteY1-148" fmla="*/ 881063 h 2184545"/>
                <a:gd name="connsiteX2-149" fmla="*/ 2185987 w 2625208"/>
                <a:gd name="connsiteY2-150" fmla="*/ 0 h 2184545"/>
                <a:gd name="connsiteX3-151" fmla="*/ 2620327 w 2625208"/>
                <a:gd name="connsiteY3-152" fmla="*/ 1013460 h 2184545"/>
                <a:gd name="connsiteX4-153" fmla="*/ 1728787 w 2625208"/>
                <a:gd name="connsiteY4-154" fmla="*/ 1958340 h 2184545"/>
                <a:gd name="connsiteX5-155" fmla="*/ 0 w 2625208"/>
                <a:gd name="connsiteY5-156" fmla="*/ 2168843 h 2184545"/>
                <a:gd name="connsiteX0-157" fmla="*/ 0 w 2625208"/>
                <a:gd name="connsiteY0-158" fmla="*/ 2168843 h 2184545"/>
                <a:gd name="connsiteX1-159" fmla="*/ 1066800 w 2625208"/>
                <a:gd name="connsiteY1-160" fmla="*/ 881063 h 2184545"/>
                <a:gd name="connsiteX2-161" fmla="*/ 2185987 w 2625208"/>
                <a:gd name="connsiteY2-162" fmla="*/ 0 h 2184545"/>
                <a:gd name="connsiteX3-163" fmla="*/ 2620327 w 2625208"/>
                <a:gd name="connsiteY3-164" fmla="*/ 1013460 h 2184545"/>
                <a:gd name="connsiteX4-165" fmla="*/ 1728787 w 2625208"/>
                <a:gd name="connsiteY4-166" fmla="*/ 1958340 h 2184545"/>
                <a:gd name="connsiteX5-167" fmla="*/ 0 w 2625208"/>
                <a:gd name="connsiteY5-168" fmla="*/ 2168843 h 2184545"/>
                <a:gd name="connsiteX0-169" fmla="*/ 0 w 2625208"/>
                <a:gd name="connsiteY0-170" fmla="*/ 2168843 h 2184545"/>
                <a:gd name="connsiteX1-171" fmla="*/ 1066800 w 2625208"/>
                <a:gd name="connsiteY1-172" fmla="*/ 881063 h 2184545"/>
                <a:gd name="connsiteX2-173" fmla="*/ 2185987 w 2625208"/>
                <a:gd name="connsiteY2-174" fmla="*/ 0 h 2184545"/>
                <a:gd name="connsiteX3-175" fmla="*/ 2620327 w 2625208"/>
                <a:gd name="connsiteY3-176" fmla="*/ 1013460 h 2184545"/>
                <a:gd name="connsiteX4-177" fmla="*/ 1728787 w 2625208"/>
                <a:gd name="connsiteY4-178" fmla="*/ 1958340 h 2184545"/>
                <a:gd name="connsiteX5-179" fmla="*/ 0 w 2625208"/>
                <a:gd name="connsiteY5-180" fmla="*/ 2168843 h 2184545"/>
                <a:gd name="connsiteX0-181" fmla="*/ 0 w 2475190"/>
                <a:gd name="connsiteY0-182" fmla="*/ 2095024 h 2120332"/>
                <a:gd name="connsiteX1-183" fmla="*/ 916782 w 2475190"/>
                <a:gd name="connsiteY1-184" fmla="*/ 881063 h 2120332"/>
                <a:gd name="connsiteX2-185" fmla="*/ 2035969 w 2475190"/>
                <a:gd name="connsiteY2-186" fmla="*/ 0 h 2120332"/>
                <a:gd name="connsiteX3-187" fmla="*/ 2470309 w 2475190"/>
                <a:gd name="connsiteY3-188" fmla="*/ 1013460 h 2120332"/>
                <a:gd name="connsiteX4-189" fmla="*/ 1578769 w 2475190"/>
                <a:gd name="connsiteY4-190" fmla="*/ 1958340 h 2120332"/>
                <a:gd name="connsiteX5-191" fmla="*/ 0 w 2475190"/>
                <a:gd name="connsiteY5-192" fmla="*/ 2095024 h 2120332"/>
                <a:gd name="connsiteX0-193" fmla="*/ 0 w 2618065"/>
                <a:gd name="connsiteY0-194" fmla="*/ 2161699 h 2178030"/>
                <a:gd name="connsiteX1-195" fmla="*/ 1059657 w 2618065"/>
                <a:gd name="connsiteY1-196" fmla="*/ 881063 h 2178030"/>
                <a:gd name="connsiteX2-197" fmla="*/ 2178844 w 2618065"/>
                <a:gd name="connsiteY2-198" fmla="*/ 0 h 2178030"/>
                <a:gd name="connsiteX3-199" fmla="*/ 2613184 w 2618065"/>
                <a:gd name="connsiteY3-200" fmla="*/ 1013460 h 2178030"/>
                <a:gd name="connsiteX4-201" fmla="*/ 1721644 w 2618065"/>
                <a:gd name="connsiteY4-202" fmla="*/ 1958340 h 2178030"/>
                <a:gd name="connsiteX5-203" fmla="*/ 0 w 2618065"/>
                <a:gd name="connsiteY5-204" fmla="*/ 2161699 h 2178030"/>
                <a:gd name="connsiteX0-205" fmla="*/ 0 w 2618065"/>
                <a:gd name="connsiteY0-206" fmla="*/ 2161699 h 2169693"/>
                <a:gd name="connsiteX1-207" fmla="*/ 1059657 w 2618065"/>
                <a:gd name="connsiteY1-208" fmla="*/ 881063 h 2169693"/>
                <a:gd name="connsiteX2-209" fmla="*/ 2178844 w 2618065"/>
                <a:gd name="connsiteY2-210" fmla="*/ 0 h 2169693"/>
                <a:gd name="connsiteX3-211" fmla="*/ 2613184 w 2618065"/>
                <a:gd name="connsiteY3-212" fmla="*/ 1013460 h 2169693"/>
                <a:gd name="connsiteX4-213" fmla="*/ 1721644 w 2618065"/>
                <a:gd name="connsiteY4-214" fmla="*/ 1958340 h 2169693"/>
                <a:gd name="connsiteX5-215" fmla="*/ 0 w 2618065"/>
                <a:gd name="connsiteY5-216" fmla="*/ 2161699 h 2169693"/>
                <a:gd name="connsiteX0-217" fmla="*/ 0 w 2618262"/>
                <a:gd name="connsiteY0-218" fmla="*/ 2161699 h 2169693"/>
                <a:gd name="connsiteX1-219" fmla="*/ 1059657 w 2618262"/>
                <a:gd name="connsiteY1-220" fmla="*/ 881063 h 2169693"/>
                <a:gd name="connsiteX2-221" fmla="*/ 2178844 w 2618262"/>
                <a:gd name="connsiteY2-222" fmla="*/ 0 h 2169693"/>
                <a:gd name="connsiteX3-223" fmla="*/ 2613184 w 2618262"/>
                <a:gd name="connsiteY3-224" fmla="*/ 1013460 h 2169693"/>
                <a:gd name="connsiteX4-225" fmla="*/ 1721644 w 2618262"/>
                <a:gd name="connsiteY4-226" fmla="*/ 1958340 h 2169693"/>
                <a:gd name="connsiteX5-227" fmla="*/ 0 w 2618262"/>
                <a:gd name="connsiteY5-228" fmla="*/ 2161699 h 2169693"/>
                <a:gd name="connsiteX0-229" fmla="*/ 0 w 2622180"/>
                <a:gd name="connsiteY0-230" fmla="*/ 2161699 h 2169693"/>
                <a:gd name="connsiteX1-231" fmla="*/ 1059657 w 2622180"/>
                <a:gd name="connsiteY1-232" fmla="*/ 881063 h 2169693"/>
                <a:gd name="connsiteX2-233" fmla="*/ 2178844 w 2622180"/>
                <a:gd name="connsiteY2-234" fmla="*/ 0 h 2169693"/>
                <a:gd name="connsiteX3-235" fmla="*/ 2613184 w 2622180"/>
                <a:gd name="connsiteY3-236" fmla="*/ 1013460 h 2169693"/>
                <a:gd name="connsiteX4-237" fmla="*/ 1721644 w 2622180"/>
                <a:gd name="connsiteY4-238" fmla="*/ 1958340 h 2169693"/>
                <a:gd name="connsiteX5-239" fmla="*/ 0 w 2622180"/>
                <a:gd name="connsiteY5-240" fmla="*/ 2161699 h 2169693"/>
                <a:gd name="connsiteX0-241" fmla="*/ 0 w 2622180"/>
                <a:gd name="connsiteY0-242" fmla="*/ 2161699 h 2169693"/>
                <a:gd name="connsiteX1-243" fmla="*/ 1059657 w 2622180"/>
                <a:gd name="connsiteY1-244" fmla="*/ 881063 h 2169693"/>
                <a:gd name="connsiteX2-245" fmla="*/ 2178844 w 2622180"/>
                <a:gd name="connsiteY2-246" fmla="*/ 0 h 2169693"/>
                <a:gd name="connsiteX3-247" fmla="*/ 2613184 w 2622180"/>
                <a:gd name="connsiteY3-248" fmla="*/ 1013460 h 2169693"/>
                <a:gd name="connsiteX4-249" fmla="*/ 1721644 w 2622180"/>
                <a:gd name="connsiteY4-250" fmla="*/ 1958340 h 2169693"/>
                <a:gd name="connsiteX5-251" fmla="*/ 0 w 2622180"/>
                <a:gd name="connsiteY5-252" fmla="*/ 2161699 h 2169693"/>
                <a:gd name="connsiteX0-253" fmla="*/ 0 w 2622180"/>
                <a:gd name="connsiteY0-254" fmla="*/ 2161699 h 2169693"/>
                <a:gd name="connsiteX1-255" fmla="*/ 1059657 w 2622180"/>
                <a:gd name="connsiteY1-256" fmla="*/ 881063 h 2169693"/>
                <a:gd name="connsiteX2-257" fmla="*/ 2178844 w 2622180"/>
                <a:gd name="connsiteY2-258" fmla="*/ 0 h 2169693"/>
                <a:gd name="connsiteX3-259" fmla="*/ 2613184 w 2622180"/>
                <a:gd name="connsiteY3-260" fmla="*/ 1013460 h 2169693"/>
                <a:gd name="connsiteX4-261" fmla="*/ 1721644 w 2622180"/>
                <a:gd name="connsiteY4-262" fmla="*/ 1958340 h 2169693"/>
                <a:gd name="connsiteX5-263" fmla="*/ 0 w 2622180"/>
                <a:gd name="connsiteY5-264" fmla="*/ 2161699 h 2169693"/>
                <a:gd name="connsiteX0-265" fmla="*/ 0 w 2622180"/>
                <a:gd name="connsiteY0-266" fmla="*/ 2161699 h 2169693"/>
                <a:gd name="connsiteX1-267" fmla="*/ 1550194 w 2622180"/>
                <a:gd name="connsiteY1-268" fmla="*/ 628651 h 2169693"/>
                <a:gd name="connsiteX2-269" fmla="*/ 2178844 w 2622180"/>
                <a:gd name="connsiteY2-270" fmla="*/ 0 h 2169693"/>
                <a:gd name="connsiteX3-271" fmla="*/ 2613184 w 2622180"/>
                <a:gd name="connsiteY3-272" fmla="*/ 1013460 h 2169693"/>
                <a:gd name="connsiteX4-273" fmla="*/ 1721644 w 2622180"/>
                <a:gd name="connsiteY4-274" fmla="*/ 1958340 h 2169693"/>
                <a:gd name="connsiteX5-275" fmla="*/ 0 w 2622180"/>
                <a:gd name="connsiteY5-276" fmla="*/ 2161699 h 2169693"/>
                <a:gd name="connsiteX0-277" fmla="*/ 0 w 2622180"/>
                <a:gd name="connsiteY0-278" fmla="*/ 2161699 h 2169693"/>
                <a:gd name="connsiteX1-279" fmla="*/ 1550194 w 2622180"/>
                <a:gd name="connsiteY1-280" fmla="*/ 628651 h 2169693"/>
                <a:gd name="connsiteX2-281" fmla="*/ 2178844 w 2622180"/>
                <a:gd name="connsiteY2-282" fmla="*/ 0 h 2169693"/>
                <a:gd name="connsiteX3-283" fmla="*/ 2613184 w 2622180"/>
                <a:gd name="connsiteY3-284" fmla="*/ 1013460 h 2169693"/>
                <a:gd name="connsiteX4-285" fmla="*/ 1721644 w 2622180"/>
                <a:gd name="connsiteY4-286" fmla="*/ 1958340 h 2169693"/>
                <a:gd name="connsiteX5-287" fmla="*/ 0 w 2622180"/>
                <a:gd name="connsiteY5-288" fmla="*/ 2161699 h 2169693"/>
                <a:gd name="connsiteX0-289" fmla="*/ 0 w 2622180"/>
                <a:gd name="connsiteY0-290" fmla="*/ 2161699 h 2169693"/>
                <a:gd name="connsiteX1-291" fmla="*/ 1550194 w 2622180"/>
                <a:gd name="connsiteY1-292" fmla="*/ 628651 h 2169693"/>
                <a:gd name="connsiteX2-293" fmla="*/ 2178844 w 2622180"/>
                <a:gd name="connsiteY2-294" fmla="*/ 0 h 2169693"/>
                <a:gd name="connsiteX3-295" fmla="*/ 2613184 w 2622180"/>
                <a:gd name="connsiteY3-296" fmla="*/ 1013460 h 2169693"/>
                <a:gd name="connsiteX4-297" fmla="*/ 1721644 w 2622180"/>
                <a:gd name="connsiteY4-298" fmla="*/ 1958340 h 2169693"/>
                <a:gd name="connsiteX5-299" fmla="*/ 0 w 2622180"/>
                <a:gd name="connsiteY5-300" fmla="*/ 2161699 h 2169693"/>
                <a:gd name="connsiteX0-301" fmla="*/ 0 w 2622180"/>
                <a:gd name="connsiteY0-302" fmla="*/ 2161699 h 2169693"/>
                <a:gd name="connsiteX1-303" fmla="*/ 1126332 w 2622180"/>
                <a:gd name="connsiteY1-304" fmla="*/ 840582 h 2169693"/>
                <a:gd name="connsiteX2-305" fmla="*/ 2178844 w 2622180"/>
                <a:gd name="connsiteY2-306" fmla="*/ 0 h 2169693"/>
                <a:gd name="connsiteX3-307" fmla="*/ 2613184 w 2622180"/>
                <a:gd name="connsiteY3-308" fmla="*/ 1013460 h 2169693"/>
                <a:gd name="connsiteX4-309" fmla="*/ 1721644 w 2622180"/>
                <a:gd name="connsiteY4-310" fmla="*/ 1958340 h 2169693"/>
                <a:gd name="connsiteX5-311" fmla="*/ 0 w 2622180"/>
                <a:gd name="connsiteY5-312" fmla="*/ 2161699 h 2169693"/>
                <a:gd name="connsiteX0-313" fmla="*/ 0 w 2622180"/>
                <a:gd name="connsiteY0-314" fmla="*/ 2161699 h 2169693"/>
                <a:gd name="connsiteX1-315" fmla="*/ 1126332 w 2622180"/>
                <a:gd name="connsiteY1-316" fmla="*/ 840582 h 2169693"/>
                <a:gd name="connsiteX2-317" fmla="*/ 2178844 w 2622180"/>
                <a:gd name="connsiteY2-318" fmla="*/ 0 h 2169693"/>
                <a:gd name="connsiteX3-319" fmla="*/ 2613184 w 2622180"/>
                <a:gd name="connsiteY3-320" fmla="*/ 1013460 h 2169693"/>
                <a:gd name="connsiteX4-321" fmla="*/ 1721644 w 2622180"/>
                <a:gd name="connsiteY4-322" fmla="*/ 1958340 h 2169693"/>
                <a:gd name="connsiteX5-323" fmla="*/ 0 w 2622180"/>
                <a:gd name="connsiteY5-324" fmla="*/ 2161699 h 2169693"/>
                <a:gd name="connsiteX0-325" fmla="*/ 0 w 2622180"/>
                <a:gd name="connsiteY0-326" fmla="*/ 2161699 h 2169693"/>
                <a:gd name="connsiteX1-327" fmla="*/ 1126332 w 2622180"/>
                <a:gd name="connsiteY1-328" fmla="*/ 840582 h 2169693"/>
                <a:gd name="connsiteX2-329" fmla="*/ 2178844 w 2622180"/>
                <a:gd name="connsiteY2-330" fmla="*/ 0 h 2169693"/>
                <a:gd name="connsiteX3-331" fmla="*/ 2613184 w 2622180"/>
                <a:gd name="connsiteY3-332" fmla="*/ 1013460 h 2169693"/>
                <a:gd name="connsiteX4-333" fmla="*/ 1721644 w 2622180"/>
                <a:gd name="connsiteY4-334" fmla="*/ 1958340 h 2169693"/>
                <a:gd name="connsiteX5-335" fmla="*/ 0 w 2622180"/>
                <a:gd name="connsiteY5-336" fmla="*/ 2161699 h 2169693"/>
                <a:gd name="connsiteX0-337" fmla="*/ 0 w 2622180"/>
                <a:gd name="connsiteY0-338" fmla="*/ 2068830 h 2076824"/>
                <a:gd name="connsiteX1-339" fmla="*/ 1126332 w 2622180"/>
                <a:gd name="connsiteY1-340" fmla="*/ 747713 h 2076824"/>
                <a:gd name="connsiteX2-341" fmla="*/ 2295526 w 2622180"/>
                <a:gd name="connsiteY2-342" fmla="*/ 0 h 2076824"/>
                <a:gd name="connsiteX3-343" fmla="*/ 2613184 w 2622180"/>
                <a:gd name="connsiteY3-344" fmla="*/ 920591 h 2076824"/>
                <a:gd name="connsiteX4-345" fmla="*/ 1721644 w 2622180"/>
                <a:gd name="connsiteY4-346" fmla="*/ 1865471 h 2076824"/>
                <a:gd name="connsiteX5-347" fmla="*/ 0 w 2622180"/>
                <a:gd name="connsiteY5-348" fmla="*/ 2068830 h 2076824"/>
                <a:gd name="connsiteX0-349" fmla="*/ 0 w 2622180"/>
                <a:gd name="connsiteY0-350" fmla="*/ 2133124 h 2141118"/>
                <a:gd name="connsiteX1-351" fmla="*/ 1126332 w 2622180"/>
                <a:gd name="connsiteY1-352" fmla="*/ 812007 h 2141118"/>
                <a:gd name="connsiteX2-353" fmla="*/ 2190751 w 2622180"/>
                <a:gd name="connsiteY2-354" fmla="*/ 0 h 2141118"/>
                <a:gd name="connsiteX3-355" fmla="*/ 2613184 w 2622180"/>
                <a:gd name="connsiteY3-356" fmla="*/ 984885 h 2141118"/>
                <a:gd name="connsiteX4-357" fmla="*/ 1721644 w 2622180"/>
                <a:gd name="connsiteY4-358" fmla="*/ 1929765 h 2141118"/>
                <a:gd name="connsiteX5-359" fmla="*/ 0 w 2622180"/>
                <a:gd name="connsiteY5-360" fmla="*/ 2133124 h 2141118"/>
                <a:gd name="connsiteX0-361" fmla="*/ 0 w 2622180"/>
                <a:gd name="connsiteY0-362" fmla="*/ 2133124 h 2141118"/>
                <a:gd name="connsiteX1-363" fmla="*/ 1126332 w 2622180"/>
                <a:gd name="connsiteY1-364" fmla="*/ 812007 h 2141118"/>
                <a:gd name="connsiteX2-365" fmla="*/ 2190751 w 2622180"/>
                <a:gd name="connsiteY2-366" fmla="*/ 0 h 2141118"/>
                <a:gd name="connsiteX3-367" fmla="*/ 2613184 w 2622180"/>
                <a:gd name="connsiteY3-368" fmla="*/ 984885 h 2141118"/>
                <a:gd name="connsiteX4-369" fmla="*/ 1721644 w 2622180"/>
                <a:gd name="connsiteY4-370" fmla="*/ 1929765 h 2141118"/>
                <a:gd name="connsiteX5-371" fmla="*/ 0 w 2622180"/>
                <a:gd name="connsiteY5-372" fmla="*/ 2133124 h 2141118"/>
                <a:gd name="connsiteX0-373" fmla="*/ 0 w 2622180"/>
                <a:gd name="connsiteY0-374" fmla="*/ 2133124 h 2141118"/>
                <a:gd name="connsiteX1-375" fmla="*/ 1126332 w 2622180"/>
                <a:gd name="connsiteY1-376" fmla="*/ 812007 h 2141118"/>
                <a:gd name="connsiteX2-377" fmla="*/ 2190751 w 2622180"/>
                <a:gd name="connsiteY2-378" fmla="*/ 0 h 2141118"/>
                <a:gd name="connsiteX3-379" fmla="*/ 2613184 w 2622180"/>
                <a:gd name="connsiteY3-380" fmla="*/ 984885 h 2141118"/>
                <a:gd name="connsiteX4-381" fmla="*/ 1721644 w 2622180"/>
                <a:gd name="connsiteY4-382" fmla="*/ 1929765 h 2141118"/>
                <a:gd name="connsiteX5-383" fmla="*/ 0 w 2622180"/>
                <a:gd name="connsiteY5-384" fmla="*/ 2133124 h 2141118"/>
                <a:gd name="connsiteX0-385" fmla="*/ 0 w 2622180"/>
                <a:gd name="connsiteY0-386" fmla="*/ 2133124 h 2141118"/>
                <a:gd name="connsiteX1-387" fmla="*/ 1126332 w 2622180"/>
                <a:gd name="connsiteY1-388" fmla="*/ 812007 h 2141118"/>
                <a:gd name="connsiteX2-389" fmla="*/ 2190751 w 2622180"/>
                <a:gd name="connsiteY2-390" fmla="*/ 0 h 2141118"/>
                <a:gd name="connsiteX3-391" fmla="*/ 2613184 w 2622180"/>
                <a:gd name="connsiteY3-392" fmla="*/ 984885 h 2141118"/>
                <a:gd name="connsiteX4-393" fmla="*/ 1721644 w 2622180"/>
                <a:gd name="connsiteY4-394" fmla="*/ 1929765 h 2141118"/>
                <a:gd name="connsiteX5-395" fmla="*/ 0 w 2622180"/>
                <a:gd name="connsiteY5-396" fmla="*/ 2133124 h 2141118"/>
                <a:gd name="connsiteX0-397" fmla="*/ 0 w 2622180"/>
                <a:gd name="connsiteY0-398" fmla="*/ 2133124 h 2141118"/>
                <a:gd name="connsiteX1-399" fmla="*/ 1126332 w 2622180"/>
                <a:gd name="connsiteY1-400" fmla="*/ 812007 h 2141118"/>
                <a:gd name="connsiteX2-401" fmla="*/ 2190751 w 2622180"/>
                <a:gd name="connsiteY2-402" fmla="*/ 0 h 2141118"/>
                <a:gd name="connsiteX3-403" fmla="*/ 2613184 w 2622180"/>
                <a:gd name="connsiteY3-404" fmla="*/ 984885 h 2141118"/>
                <a:gd name="connsiteX4-405" fmla="*/ 1721644 w 2622180"/>
                <a:gd name="connsiteY4-406" fmla="*/ 1929765 h 2141118"/>
                <a:gd name="connsiteX5-407" fmla="*/ 0 w 2622180"/>
                <a:gd name="connsiteY5-408" fmla="*/ 2133124 h 2141118"/>
                <a:gd name="connsiteX0-409" fmla="*/ 0 w 2622180"/>
                <a:gd name="connsiteY0-410" fmla="*/ 2133124 h 2141118"/>
                <a:gd name="connsiteX1-411" fmla="*/ 1126332 w 2622180"/>
                <a:gd name="connsiteY1-412" fmla="*/ 812007 h 2141118"/>
                <a:gd name="connsiteX2-413" fmla="*/ 2190751 w 2622180"/>
                <a:gd name="connsiteY2-414" fmla="*/ 0 h 2141118"/>
                <a:gd name="connsiteX3-415" fmla="*/ 2613184 w 2622180"/>
                <a:gd name="connsiteY3-416" fmla="*/ 984885 h 2141118"/>
                <a:gd name="connsiteX4-417" fmla="*/ 1721644 w 2622180"/>
                <a:gd name="connsiteY4-418" fmla="*/ 1929765 h 2141118"/>
                <a:gd name="connsiteX5-419" fmla="*/ 0 w 2622180"/>
                <a:gd name="connsiteY5-420" fmla="*/ 2133124 h 2141118"/>
                <a:gd name="connsiteX0-421" fmla="*/ 0 w 2622180"/>
                <a:gd name="connsiteY0-422" fmla="*/ 2133124 h 2151232"/>
                <a:gd name="connsiteX1-423" fmla="*/ 1126332 w 2622180"/>
                <a:gd name="connsiteY1-424" fmla="*/ 812007 h 2151232"/>
                <a:gd name="connsiteX2-425" fmla="*/ 2190751 w 2622180"/>
                <a:gd name="connsiteY2-426" fmla="*/ 0 h 2151232"/>
                <a:gd name="connsiteX3-427" fmla="*/ 2613184 w 2622180"/>
                <a:gd name="connsiteY3-428" fmla="*/ 984885 h 2151232"/>
                <a:gd name="connsiteX4-429" fmla="*/ 1721644 w 2622180"/>
                <a:gd name="connsiteY4-430" fmla="*/ 1929765 h 2151232"/>
                <a:gd name="connsiteX5-431" fmla="*/ 0 w 2622180"/>
                <a:gd name="connsiteY5-432" fmla="*/ 2133124 h 2151232"/>
                <a:gd name="connsiteX0-433" fmla="*/ 0 w 2622180"/>
                <a:gd name="connsiteY0-434" fmla="*/ 2133124 h 2153324"/>
                <a:gd name="connsiteX1-435" fmla="*/ 1126332 w 2622180"/>
                <a:gd name="connsiteY1-436" fmla="*/ 812007 h 2153324"/>
                <a:gd name="connsiteX2-437" fmla="*/ 2190751 w 2622180"/>
                <a:gd name="connsiteY2-438" fmla="*/ 0 h 2153324"/>
                <a:gd name="connsiteX3-439" fmla="*/ 2613184 w 2622180"/>
                <a:gd name="connsiteY3-440" fmla="*/ 984885 h 2153324"/>
                <a:gd name="connsiteX4-441" fmla="*/ 1721644 w 2622180"/>
                <a:gd name="connsiteY4-442" fmla="*/ 1929765 h 2153324"/>
                <a:gd name="connsiteX5-443" fmla="*/ 0 w 2622180"/>
                <a:gd name="connsiteY5-444" fmla="*/ 2133124 h 2153324"/>
                <a:gd name="connsiteX0-445" fmla="*/ 0 w 2552208"/>
                <a:gd name="connsiteY0-446" fmla="*/ 2133124 h 2153324"/>
                <a:gd name="connsiteX1-447" fmla="*/ 1126332 w 2552208"/>
                <a:gd name="connsiteY1-448" fmla="*/ 812007 h 2153324"/>
                <a:gd name="connsiteX2-449" fmla="*/ 2190751 w 2552208"/>
                <a:gd name="connsiteY2-450" fmla="*/ 0 h 2153324"/>
                <a:gd name="connsiteX3-451" fmla="*/ 2541746 w 2552208"/>
                <a:gd name="connsiteY3-452" fmla="*/ 980123 h 2153324"/>
                <a:gd name="connsiteX4-453" fmla="*/ 1721644 w 2552208"/>
                <a:gd name="connsiteY4-454" fmla="*/ 1929765 h 2153324"/>
                <a:gd name="connsiteX5-455" fmla="*/ 0 w 2552208"/>
                <a:gd name="connsiteY5-456" fmla="*/ 2133124 h 2153324"/>
                <a:gd name="connsiteX0-457" fmla="*/ 0 w 2603480"/>
                <a:gd name="connsiteY0-458" fmla="*/ 2133124 h 2153324"/>
                <a:gd name="connsiteX1-459" fmla="*/ 1126332 w 2603480"/>
                <a:gd name="connsiteY1-460" fmla="*/ 812007 h 2153324"/>
                <a:gd name="connsiteX2-461" fmla="*/ 2190751 w 2603480"/>
                <a:gd name="connsiteY2-462" fmla="*/ 0 h 2153324"/>
                <a:gd name="connsiteX3-463" fmla="*/ 2594133 w 2603480"/>
                <a:gd name="connsiteY3-464" fmla="*/ 953929 h 2153324"/>
                <a:gd name="connsiteX4-465" fmla="*/ 1721644 w 2603480"/>
                <a:gd name="connsiteY4-466" fmla="*/ 1929765 h 2153324"/>
                <a:gd name="connsiteX5-467" fmla="*/ 0 w 2603480"/>
                <a:gd name="connsiteY5-468" fmla="*/ 2133124 h 2153324"/>
                <a:gd name="connsiteX0-469" fmla="*/ 0 w 2614260"/>
                <a:gd name="connsiteY0-470" fmla="*/ 2133124 h 2153324"/>
                <a:gd name="connsiteX1-471" fmla="*/ 1126332 w 2614260"/>
                <a:gd name="connsiteY1-472" fmla="*/ 812007 h 2153324"/>
                <a:gd name="connsiteX2-473" fmla="*/ 2190751 w 2614260"/>
                <a:gd name="connsiteY2-474" fmla="*/ 0 h 2153324"/>
                <a:gd name="connsiteX3-475" fmla="*/ 2594133 w 2614260"/>
                <a:gd name="connsiteY3-476" fmla="*/ 953929 h 2153324"/>
                <a:gd name="connsiteX4-477" fmla="*/ 1721644 w 2614260"/>
                <a:gd name="connsiteY4-478" fmla="*/ 1929765 h 2153324"/>
                <a:gd name="connsiteX5-479" fmla="*/ 0 w 2614260"/>
                <a:gd name="connsiteY5-480" fmla="*/ 2133124 h 2153324"/>
                <a:gd name="connsiteX0-481" fmla="*/ 0 w 2614260"/>
                <a:gd name="connsiteY0-482" fmla="*/ 2130743 h 2150943"/>
                <a:gd name="connsiteX1-483" fmla="*/ 1126332 w 2614260"/>
                <a:gd name="connsiteY1-484" fmla="*/ 809626 h 2150943"/>
                <a:gd name="connsiteX2-485" fmla="*/ 2197894 w 2614260"/>
                <a:gd name="connsiteY2-486" fmla="*/ 0 h 2150943"/>
                <a:gd name="connsiteX3-487" fmla="*/ 2594133 w 2614260"/>
                <a:gd name="connsiteY3-488" fmla="*/ 951548 h 2150943"/>
                <a:gd name="connsiteX4-489" fmla="*/ 1721644 w 2614260"/>
                <a:gd name="connsiteY4-490" fmla="*/ 1927384 h 2150943"/>
                <a:gd name="connsiteX5-491" fmla="*/ 0 w 2614260"/>
                <a:gd name="connsiteY5-492" fmla="*/ 2130743 h 2150943"/>
                <a:gd name="connsiteX0-493" fmla="*/ 0 w 2616559"/>
                <a:gd name="connsiteY0-494" fmla="*/ 2130743 h 2150943"/>
                <a:gd name="connsiteX1-495" fmla="*/ 1126332 w 2616559"/>
                <a:gd name="connsiteY1-496" fmla="*/ 809626 h 2150943"/>
                <a:gd name="connsiteX2-497" fmla="*/ 2197894 w 2616559"/>
                <a:gd name="connsiteY2-498" fmla="*/ 0 h 2150943"/>
                <a:gd name="connsiteX3-499" fmla="*/ 2596514 w 2616559"/>
                <a:gd name="connsiteY3-500" fmla="*/ 951548 h 2150943"/>
                <a:gd name="connsiteX4-501" fmla="*/ 1721644 w 2616559"/>
                <a:gd name="connsiteY4-502" fmla="*/ 1927384 h 2150943"/>
                <a:gd name="connsiteX5-503" fmla="*/ 0 w 2616559"/>
                <a:gd name="connsiteY5-504" fmla="*/ 2130743 h 2150943"/>
                <a:gd name="connsiteX0-505" fmla="*/ 0 w 2618470"/>
                <a:gd name="connsiteY0-506" fmla="*/ 2130743 h 2150943"/>
                <a:gd name="connsiteX1-507" fmla="*/ 1126332 w 2618470"/>
                <a:gd name="connsiteY1-508" fmla="*/ 809626 h 2150943"/>
                <a:gd name="connsiteX2-509" fmla="*/ 2197894 w 2618470"/>
                <a:gd name="connsiteY2-510" fmla="*/ 0 h 2150943"/>
                <a:gd name="connsiteX3-511" fmla="*/ 2596514 w 2618470"/>
                <a:gd name="connsiteY3-512" fmla="*/ 951548 h 2150943"/>
                <a:gd name="connsiteX4-513" fmla="*/ 1721644 w 2618470"/>
                <a:gd name="connsiteY4-514" fmla="*/ 1927384 h 2150943"/>
                <a:gd name="connsiteX5-515" fmla="*/ 0 w 2618470"/>
                <a:gd name="connsiteY5-516" fmla="*/ 2130743 h 2150943"/>
                <a:gd name="connsiteX0-517" fmla="*/ 0 w 2625614"/>
                <a:gd name="connsiteY0-518" fmla="*/ 2133125 h 2153052"/>
                <a:gd name="connsiteX1-519" fmla="*/ 1133476 w 2625614"/>
                <a:gd name="connsiteY1-520" fmla="*/ 809626 h 2153052"/>
                <a:gd name="connsiteX2-521" fmla="*/ 2205038 w 2625614"/>
                <a:gd name="connsiteY2-522" fmla="*/ 0 h 2153052"/>
                <a:gd name="connsiteX3-523" fmla="*/ 2603658 w 2625614"/>
                <a:gd name="connsiteY3-524" fmla="*/ 951548 h 2153052"/>
                <a:gd name="connsiteX4-525" fmla="*/ 1728788 w 2625614"/>
                <a:gd name="connsiteY4-526" fmla="*/ 1927384 h 2153052"/>
                <a:gd name="connsiteX5-527" fmla="*/ 0 w 2625614"/>
                <a:gd name="connsiteY5-528" fmla="*/ 2133125 h 2153052"/>
                <a:gd name="connsiteX0-529" fmla="*/ 0 w 2625614"/>
                <a:gd name="connsiteY0-530" fmla="*/ 2133125 h 2142329"/>
                <a:gd name="connsiteX1-531" fmla="*/ 1133476 w 2625614"/>
                <a:gd name="connsiteY1-532" fmla="*/ 809626 h 2142329"/>
                <a:gd name="connsiteX2-533" fmla="*/ 2205038 w 2625614"/>
                <a:gd name="connsiteY2-534" fmla="*/ 0 h 2142329"/>
                <a:gd name="connsiteX3-535" fmla="*/ 2603658 w 2625614"/>
                <a:gd name="connsiteY3-536" fmla="*/ 951548 h 2142329"/>
                <a:gd name="connsiteX4-537" fmla="*/ 1728788 w 2625614"/>
                <a:gd name="connsiteY4-538" fmla="*/ 1927384 h 2142329"/>
                <a:gd name="connsiteX5-539" fmla="*/ 0 w 2625614"/>
                <a:gd name="connsiteY5-540" fmla="*/ 2133125 h 2142329"/>
                <a:gd name="connsiteX0-541" fmla="*/ 0 w 2630376"/>
                <a:gd name="connsiteY0-542" fmla="*/ 2135506 h 2144530"/>
                <a:gd name="connsiteX1-543" fmla="*/ 1138238 w 2630376"/>
                <a:gd name="connsiteY1-544" fmla="*/ 809626 h 2144530"/>
                <a:gd name="connsiteX2-545" fmla="*/ 2209800 w 2630376"/>
                <a:gd name="connsiteY2-546" fmla="*/ 0 h 2144530"/>
                <a:gd name="connsiteX3-547" fmla="*/ 2608420 w 2630376"/>
                <a:gd name="connsiteY3-548" fmla="*/ 951548 h 2144530"/>
                <a:gd name="connsiteX4-549" fmla="*/ 1733550 w 2630376"/>
                <a:gd name="connsiteY4-550" fmla="*/ 1927384 h 2144530"/>
                <a:gd name="connsiteX5-551" fmla="*/ 0 w 2630376"/>
                <a:gd name="connsiteY5-552" fmla="*/ 2135506 h 21445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30376" h="2144530">
                  <a:moveTo>
                    <a:pt x="0" y="2135506"/>
                  </a:moveTo>
                  <a:cubicBezTo>
                    <a:pt x="69850" y="1720534"/>
                    <a:pt x="339725" y="1257936"/>
                    <a:pt x="1138238" y="809626"/>
                  </a:cubicBezTo>
                  <a:cubicBezTo>
                    <a:pt x="1837531" y="425451"/>
                    <a:pt x="2289175" y="324644"/>
                    <a:pt x="2209800" y="0"/>
                  </a:cubicBezTo>
                  <a:lnTo>
                    <a:pt x="2608420" y="951548"/>
                  </a:lnTo>
                  <a:cubicBezTo>
                    <a:pt x="2737485" y="1385571"/>
                    <a:pt x="2278380" y="1721961"/>
                    <a:pt x="1733550" y="1927384"/>
                  </a:cubicBezTo>
                  <a:cubicBezTo>
                    <a:pt x="1238250" y="2098357"/>
                    <a:pt x="488156" y="2171702"/>
                    <a:pt x="0" y="2135506"/>
                  </a:cubicBezTo>
                  <a:close/>
                </a:path>
              </a:pathLst>
            </a:custGeom>
            <a:gradFill>
              <a:gsLst>
                <a:gs pos="100000">
                  <a:schemeClr val="tx1">
                    <a:lumMod val="72000"/>
                    <a:lumOff val="28000"/>
                  </a:schemeClr>
                </a:gs>
                <a:gs pos="0">
                  <a:schemeClr val="tx1">
                    <a:lumMod val="75000"/>
                    <a:lumOff val="25000"/>
                  </a:schemeClr>
                </a:gs>
              </a:gsLst>
              <a:lin ang="9000000" scaled="0"/>
            </a:gradFill>
            <a:ln>
              <a:noFill/>
            </a:ln>
            <a:effectLst>
              <a:outerShdw blurRad="139700" dist="38100" dir="13800000" sx="95000" sy="95000" rotWithShape="0">
                <a:prstClr val="black">
                  <a:alpha val="50000"/>
                </a:prstClr>
              </a:outerShdw>
            </a:effectLst>
          </p:spPr>
          <p:txBody>
            <a:bodyPr vert="horz" wrap="square" lIns="91416" tIns="45708" rIns="91416" bIns="45708" numCol="1" anchor="t" anchorCtr="0" compatLnSpc="1"/>
            <a:lstStyle/>
            <a:p>
              <a:endParaRPr lang="zh-CN" altLang="en-US" sz="1405"/>
            </a:p>
          </p:txBody>
        </p:sp>
      </p:grpSp>
      <p:grpSp>
        <p:nvGrpSpPr>
          <p:cNvPr id="14" name="组合 13"/>
          <p:cNvGrpSpPr/>
          <p:nvPr/>
        </p:nvGrpSpPr>
        <p:grpSpPr>
          <a:xfrm>
            <a:off x="6966348" y="3927212"/>
            <a:ext cx="688429" cy="1956444"/>
            <a:chOff x="5805289" y="3272677"/>
            <a:chExt cx="573691" cy="1630370"/>
          </a:xfrm>
        </p:grpSpPr>
        <p:sp>
          <p:nvSpPr>
            <p:cNvPr id="5" name="Freeform 9"/>
            <p:cNvSpPr/>
            <p:nvPr/>
          </p:nvSpPr>
          <p:spPr bwMode="auto">
            <a:xfrm>
              <a:off x="6124944" y="3272677"/>
              <a:ext cx="253152" cy="424100"/>
            </a:xfrm>
            <a:custGeom>
              <a:avLst/>
              <a:gdLst>
                <a:gd name="T0" fmla="*/ 0 w 157"/>
                <a:gd name="T1" fmla="*/ 213 h 263"/>
                <a:gd name="T2" fmla="*/ 3 w 157"/>
                <a:gd name="T3" fmla="*/ 263 h 263"/>
                <a:gd name="T4" fmla="*/ 157 w 157"/>
                <a:gd name="T5" fmla="*/ 0 h 263"/>
                <a:gd name="T6" fmla="*/ 0 w 157"/>
                <a:gd name="T7" fmla="*/ 213 h 263"/>
              </a:gdLst>
              <a:ahLst/>
              <a:cxnLst>
                <a:cxn ang="0">
                  <a:pos x="T0" y="T1"/>
                </a:cxn>
                <a:cxn ang="0">
                  <a:pos x="T2" y="T3"/>
                </a:cxn>
                <a:cxn ang="0">
                  <a:pos x="T4" y="T5"/>
                </a:cxn>
                <a:cxn ang="0">
                  <a:pos x="T6" y="T7"/>
                </a:cxn>
              </a:cxnLst>
              <a:rect l="0" t="0" r="r" b="b"/>
              <a:pathLst>
                <a:path w="157" h="263">
                  <a:moveTo>
                    <a:pt x="0" y="213"/>
                  </a:moveTo>
                  <a:cubicBezTo>
                    <a:pt x="0" y="230"/>
                    <a:pt x="1" y="247"/>
                    <a:pt x="3" y="263"/>
                  </a:cubicBezTo>
                  <a:cubicBezTo>
                    <a:pt x="157" y="0"/>
                    <a:pt x="157" y="0"/>
                    <a:pt x="157" y="0"/>
                  </a:cubicBezTo>
                  <a:cubicBezTo>
                    <a:pt x="58" y="59"/>
                    <a:pt x="0" y="133"/>
                    <a:pt x="0" y="213"/>
                  </a:cubicBezTo>
                  <a:close/>
                </a:path>
              </a:pathLst>
            </a:custGeom>
            <a:gradFill>
              <a:gsLst>
                <a:gs pos="0">
                  <a:srgbClr val="444444"/>
                </a:gs>
                <a:gs pos="100000">
                  <a:srgbClr val="191919"/>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405"/>
            </a:p>
          </p:txBody>
        </p:sp>
        <p:sp>
          <p:nvSpPr>
            <p:cNvPr id="11" name="任意多边形 3"/>
            <p:cNvSpPr/>
            <p:nvPr/>
          </p:nvSpPr>
          <p:spPr>
            <a:xfrm>
              <a:off x="5805289" y="3553423"/>
              <a:ext cx="573691" cy="1349624"/>
            </a:xfrm>
            <a:custGeom>
              <a:avLst/>
              <a:gdLst>
                <a:gd name="connsiteX0" fmla="*/ 809625 w 809625"/>
                <a:gd name="connsiteY0" fmla="*/ 1976437 h 1976437"/>
                <a:gd name="connsiteX1" fmla="*/ 0 w 809625"/>
                <a:gd name="connsiteY1" fmla="*/ 981075 h 1976437"/>
                <a:gd name="connsiteX2" fmla="*/ 447675 w 809625"/>
                <a:gd name="connsiteY2" fmla="*/ 0 h 1976437"/>
                <a:gd name="connsiteX3" fmla="*/ 661987 w 809625"/>
                <a:gd name="connsiteY3" fmla="*/ 904875 h 1976437"/>
                <a:gd name="connsiteX4" fmla="*/ 809625 w 809625"/>
                <a:gd name="connsiteY4" fmla="*/ 1976437 h 1976437"/>
                <a:gd name="connsiteX0-1" fmla="*/ 841350 w 841350"/>
                <a:gd name="connsiteY0-2" fmla="*/ 1976437 h 1976437"/>
                <a:gd name="connsiteX1-3" fmla="*/ 31725 w 841350"/>
                <a:gd name="connsiteY1-4" fmla="*/ 981075 h 1976437"/>
                <a:gd name="connsiteX2-5" fmla="*/ 479400 w 841350"/>
                <a:gd name="connsiteY2-6" fmla="*/ 0 h 1976437"/>
                <a:gd name="connsiteX3-7" fmla="*/ 693712 w 841350"/>
                <a:gd name="connsiteY3-8" fmla="*/ 904875 h 1976437"/>
                <a:gd name="connsiteX4-9" fmla="*/ 841350 w 841350"/>
                <a:gd name="connsiteY4-10" fmla="*/ 1976437 h 1976437"/>
                <a:gd name="connsiteX0-11" fmla="*/ 840475 w 840475"/>
                <a:gd name="connsiteY0-12" fmla="*/ 1976437 h 1976437"/>
                <a:gd name="connsiteX1-13" fmla="*/ 30850 w 840475"/>
                <a:gd name="connsiteY1-14" fmla="*/ 981075 h 1976437"/>
                <a:gd name="connsiteX2-15" fmla="*/ 478525 w 840475"/>
                <a:gd name="connsiteY2-16" fmla="*/ 0 h 1976437"/>
                <a:gd name="connsiteX3-17" fmla="*/ 692837 w 840475"/>
                <a:gd name="connsiteY3-18" fmla="*/ 904875 h 1976437"/>
                <a:gd name="connsiteX4-19" fmla="*/ 840475 w 840475"/>
                <a:gd name="connsiteY4-20" fmla="*/ 1976437 h 1976437"/>
                <a:gd name="connsiteX0-21" fmla="*/ 821843 w 821843"/>
                <a:gd name="connsiteY0-22" fmla="*/ 1976437 h 1976437"/>
                <a:gd name="connsiteX1-23" fmla="*/ 12218 w 821843"/>
                <a:gd name="connsiteY1-24" fmla="*/ 981075 h 1976437"/>
                <a:gd name="connsiteX2-25" fmla="*/ 459893 w 821843"/>
                <a:gd name="connsiteY2-26" fmla="*/ 0 h 1976437"/>
                <a:gd name="connsiteX3-27" fmla="*/ 674205 w 821843"/>
                <a:gd name="connsiteY3-28" fmla="*/ 904875 h 1976437"/>
                <a:gd name="connsiteX4-29" fmla="*/ 821843 w 821843"/>
                <a:gd name="connsiteY4-30" fmla="*/ 1976437 h 1976437"/>
                <a:gd name="connsiteX0-31" fmla="*/ 836797 w 836797"/>
                <a:gd name="connsiteY0-32" fmla="*/ 1976437 h 1976437"/>
                <a:gd name="connsiteX1-33" fmla="*/ 27172 w 836797"/>
                <a:gd name="connsiteY1-34" fmla="*/ 981075 h 1976437"/>
                <a:gd name="connsiteX2-35" fmla="*/ 474847 w 836797"/>
                <a:gd name="connsiteY2-36" fmla="*/ 0 h 1976437"/>
                <a:gd name="connsiteX3-37" fmla="*/ 689159 w 836797"/>
                <a:gd name="connsiteY3-38" fmla="*/ 904875 h 1976437"/>
                <a:gd name="connsiteX4-39" fmla="*/ 836797 w 836797"/>
                <a:gd name="connsiteY4-40" fmla="*/ 1976437 h 1976437"/>
                <a:gd name="connsiteX0-41" fmla="*/ 836797 w 836797"/>
                <a:gd name="connsiteY0-42" fmla="*/ 1976437 h 1976437"/>
                <a:gd name="connsiteX1-43" fmla="*/ 27172 w 836797"/>
                <a:gd name="connsiteY1-44" fmla="*/ 981075 h 1976437"/>
                <a:gd name="connsiteX2-45" fmla="*/ 474847 w 836797"/>
                <a:gd name="connsiteY2-46" fmla="*/ 0 h 1976437"/>
                <a:gd name="connsiteX3-47" fmla="*/ 689159 w 836797"/>
                <a:gd name="connsiteY3-48" fmla="*/ 904875 h 1976437"/>
                <a:gd name="connsiteX4-49" fmla="*/ 836797 w 836797"/>
                <a:gd name="connsiteY4-50" fmla="*/ 1976437 h 1976437"/>
                <a:gd name="connsiteX0-51" fmla="*/ 836797 w 846512"/>
                <a:gd name="connsiteY0-52" fmla="*/ 1976437 h 1976437"/>
                <a:gd name="connsiteX1-53" fmla="*/ 27172 w 846512"/>
                <a:gd name="connsiteY1-54" fmla="*/ 981075 h 1976437"/>
                <a:gd name="connsiteX2-55" fmla="*/ 474847 w 846512"/>
                <a:gd name="connsiteY2-56" fmla="*/ 0 h 1976437"/>
                <a:gd name="connsiteX3-57" fmla="*/ 689159 w 846512"/>
                <a:gd name="connsiteY3-58" fmla="*/ 904875 h 1976437"/>
                <a:gd name="connsiteX4-59" fmla="*/ 836797 w 846512"/>
                <a:gd name="connsiteY4-60" fmla="*/ 1976437 h 1976437"/>
                <a:gd name="connsiteX0-61" fmla="*/ 836797 w 846512"/>
                <a:gd name="connsiteY0-62" fmla="*/ 1976437 h 1976437"/>
                <a:gd name="connsiteX1-63" fmla="*/ 27172 w 846512"/>
                <a:gd name="connsiteY1-64" fmla="*/ 981075 h 1976437"/>
                <a:gd name="connsiteX2-65" fmla="*/ 474847 w 846512"/>
                <a:gd name="connsiteY2-66" fmla="*/ 0 h 1976437"/>
                <a:gd name="connsiteX3-67" fmla="*/ 689159 w 846512"/>
                <a:gd name="connsiteY3-68" fmla="*/ 904875 h 1976437"/>
                <a:gd name="connsiteX4-69" fmla="*/ 836797 w 846512"/>
                <a:gd name="connsiteY4-70" fmla="*/ 1976437 h 1976437"/>
                <a:gd name="connsiteX0-71" fmla="*/ 836797 w 846512"/>
                <a:gd name="connsiteY0-72" fmla="*/ 1976437 h 1976437"/>
                <a:gd name="connsiteX1-73" fmla="*/ 27172 w 846512"/>
                <a:gd name="connsiteY1-74" fmla="*/ 981075 h 1976437"/>
                <a:gd name="connsiteX2-75" fmla="*/ 474847 w 846512"/>
                <a:gd name="connsiteY2-76" fmla="*/ 0 h 1976437"/>
                <a:gd name="connsiteX3-77" fmla="*/ 689159 w 846512"/>
                <a:gd name="connsiteY3-78" fmla="*/ 904875 h 1976437"/>
                <a:gd name="connsiteX4-79" fmla="*/ 836797 w 846512"/>
                <a:gd name="connsiteY4-80" fmla="*/ 1976437 h 1976437"/>
                <a:gd name="connsiteX0-81" fmla="*/ 836797 w 847598"/>
                <a:gd name="connsiteY0-82" fmla="*/ 1976437 h 1976437"/>
                <a:gd name="connsiteX1-83" fmla="*/ 27172 w 847598"/>
                <a:gd name="connsiteY1-84" fmla="*/ 981075 h 1976437"/>
                <a:gd name="connsiteX2-85" fmla="*/ 474847 w 847598"/>
                <a:gd name="connsiteY2-86" fmla="*/ 0 h 1976437"/>
                <a:gd name="connsiteX3-87" fmla="*/ 693922 w 847598"/>
                <a:gd name="connsiteY3-88" fmla="*/ 907257 h 1976437"/>
                <a:gd name="connsiteX4-89" fmla="*/ 836797 w 847598"/>
                <a:gd name="connsiteY4-90" fmla="*/ 1976437 h 1976437"/>
                <a:gd name="connsiteX0-91" fmla="*/ 836797 w 847598"/>
                <a:gd name="connsiteY0-92" fmla="*/ 1976437 h 1976437"/>
                <a:gd name="connsiteX1-93" fmla="*/ 27172 w 847598"/>
                <a:gd name="connsiteY1-94" fmla="*/ 981075 h 1976437"/>
                <a:gd name="connsiteX2-95" fmla="*/ 474847 w 847598"/>
                <a:gd name="connsiteY2-96" fmla="*/ 0 h 1976437"/>
                <a:gd name="connsiteX3-97" fmla="*/ 693922 w 847598"/>
                <a:gd name="connsiteY3-98" fmla="*/ 907257 h 1976437"/>
                <a:gd name="connsiteX4-99" fmla="*/ 836797 w 847598"/>
                <a:gd name="connsiteY4-100" fmla="*/ 1976437 h 1976437"/>
                <a:gd name="connsiteX0-101" fmla="*/ 836797 w 845756"/>
                <a:gd name="connsiteY0-102" fmla="*/ 1976437 h 1976437"/>
                <a:gd name="connsiteX1-103" fmla="*/ 27172 w 845756"/>
                <a:gd name="connsiteY1-104" fmla="*/ 981075 h 1976437"/>
                <a:gd name="connsiteX2-105" fmla="*/ 474847 w 845756"/>
                <a:gd name="connsiteY2-106" fmla="*/ 0 h 1976437"/>
                <a:gd name="connsiteX3-107" fmla="*/ 693922 w 845756"/>
                <a:gd name="connsiteY3-108" fmla="*/ 907257 h 1976437"/>
                <a:gd name="connsiteX4-109" fmla="*/ 836797 w 845756"/>
                <a:gd name="connsiteY4-110" fmla="*/ 1976437 h 1976437"/>
                <a:gd name="connsiteX0-111" fmla="*/ 837400 w 846359"/>
                <a:gd name="connsiteY0-112" fmla="*/ 1976437 h 1976437"/>
                <a:gd name="connsiteX1-113" fmla="*/ 27775 w 846359"/>
                <a:gd name="connsiteY1-114" fmla="*/ 981075 h 1976437"/>
                <a:gd name="connsiteX2-115" fmla="*/ 475450 w 846359"/>
                <a:gd name="connsiteY2-116" fmla="*/ 0 h 1976437"/>
                <a:gd name="connsiteX3-117" fmla="*/ 694525 w 846359"/>
                <a:gd name="connsiteY3-118" fmla="*/ 907257 h 1976437"/>
                <a:gd name="connsiteX4-119" fmla="*/ 837400 w 846359"/>
                <a:gd name="connsiteY4-120" fmla="*/ 1976437 h 1976437"/>
                <a:gd name="connsiteX0-121" fmla="*/ 837400 w 847404"/>
                <a:gd name="connsiteY0-122" fmla="*/ 1976437 h 1976437"/>
                <a:gd name="connsiteX1-123" fmla="*/ 27775 w 847404"/>
                <a:gd name="connsiteY1-124" fmla="*/ 981075 h 1976437"/>
                <a:gd name="connsiteX2-125" fmla="*/ 475450 w 847404"/>
                <a:gd name="connsiteY2-126" fmla="*/ 0 h 1976437"/>
                <a:gd name="connsiteX3-127" fmla="*/ 694525 w 847404"/>
                <a:gd name="connsiteY3-128" fmla="*/ 907257 h 1976437"/>
                <a:gd name="connsiteX4-129" fmla="*/ 837400 w 847404"/>
                <a:gd name="connsiteY4-130" fmla="*/ 1976437 h 1976437"/>
                <a:gd name="connsiteX0-131" fmla="*/ 837400 w 847404"/>
                <a:gd name="connsiteY0-132" fmla="*/ 1981199 h 1981199"/>
                <a:gd name="connsiteX1-133" fmla="*/ 27775 w 847404"/>
                <a:gd name="connsiteY1-134" fmla="*/ 985837 h 1981199"/>
                <a:gd name="connsiteX2-135" fmla="*/ 480213 w 847404"/>
                <a:gd name="connsiteY2-136" fmla="*/ 0 h 1981199"/>
                <a:gd name="connsiteX3-137" fmla="*/ 694525 w 847404"/>
                <a:gd name="connsiteY3-138" fmla="*/ 912019 h 1981199"/>
                <a:gd name="connsiteX4-139" fmla="*/ 837400 w 847404"/>
                <a:gd name="connsiteY4-140" fmla="*/ 1981199 h 1981199"/>
                <a:gd name="connsiteX0-141" fmla="*/ 837400 w 847404"/>
                <a:gd name="connsiteY0-142" fmla="*/ 1988343 h 1988343"/>
                <a:gd name="connsiteX1-143" fmla="*/ 27775 w 847404"/>
                <a:gd name="connsiteY1-144" fmla="*/ 992981 h 1988343"/>
                <a:gd name="connsiteX2-145" fmla="*/ 480213 w 847404"/>
                <a:gd name="connsiteY2-146" fmla="*/ 0 h 1988343"/>
                <a:gd name="connsiteX3-147" fmla="*/ 694525 w 847404"/>
                <a:gd name="connsiteY3-148" fmla="*/ 919163 h 1988343"/>
                <a:gd name="connsiteX4-149" fmla="*/ 837400 w 847404"/>
                <a:gd name="connsiteY4-150" fmla="*/ 1988343 h 1988343"/>
                <a:gd name="connsiteX0-151" fmla="*/ 834569 w 845195"/>
                <a:gd name="connsiteY0-152" fmla="*/ 1988343 h 1988343"/>
                <a:gd name="connsiteX1-153" fmla="*/ 27867 w 845195"/>
                <a:gd name="connsiteY1-154" fmla="*/ 992981 h 1988343"/>
                <a:gd name="connsiteX2-155" fmla="*/ 480305 w 845195"/>
                <a:gd name="connsiteY2-156" fmla="*/ 0 h 1988343"/>
                <a:gd name="connsiteX3-157" fmla="*/ 694617 w 845195"/>
                <a:gd name="connsiteY3-158" fmla="*/ 919163 h 1988343"/>
                <a:gd name="connsiteX4-159" fmla="*/ 834569 w 845195"/>
                <a:gd name="connsiteY4-160" fmla="*/ 1988343 h 19883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5195" h="1988343">
                  <a:moveTo>
                    <a:pt x="834569" y="1988343"/>
                  </a:moveTo>
                  <a:cubicBezTo>
                    <a:pt x="590888" y="1889919"/>
                    <a:pt x="-152315" y="1579563"/>
                    <a:pt x="27867" y="992981"/>
                  </a:cubicBezTo>
                  <a:lnTo>
                    <a:pt x="480305" y="0"/>
                  </a:lnTo>
                  <a:cubicBezTo>
                    <a:pt x="444586" y="320675"/>
                    <a:pt x="604130" y="672307"/>
                    <a:pt x="694617" y="919163"/>
                  </a:cubicBezTo>
                  <a:cubicBezTo>
                    <a:pt x="870036" y="1345407"/>
                    <a:pt x="852031" y="1731169"/>
                    <a:pt x="834569" y="1988343"/>
                  </a:cubicBezTo>
                  <a:close/>
                </a:path>
              </a:pathLst>
            </a:custGeom>
            <a:gradFill flip="none" rotWithShape="1">
              <a:gsLst>
                <a:gs pos="58000">
                  <a:schemeClr val="tx1">
                    <a:lumMod val="78000"/>
                    <a:lumOff val="22000"/>
                  </a:schemeClr>
                </a:gs>
                <a:gs pos="28000">
                  <a:schemeClr val="tx1">
                    <a:lumMod val="65000"/>
                    <a:lumOff val="35000"/>
                  </a:schemeClr>
                </a:gs>
                <a:gs pos="17000">
                  <a:schemeClr val="tx1">
                    <a:lumMod val="95000"/>
                    <a:lumOff val="5000"/>
                  </a:schemeClr>
                </a:gs>
                <a:gs pos="45000">
                  <a:schemeClr val="tx1">
                    <a:lumMod val="75000"/>
                    <a:lumOff val="25000"/>
                  </a:schemeClr>
                </a:gs>
              </a:gsLst>
              <a:lin ang="1800000" scaled="0"/>
              <a:tileRect/>
            </a:gradFill>
            <a:ln>
              <a:noFill/>
            </a:ln>
            <a:effectLst>
              <a:outerShdw blurRad="127000" dist="38100" dir="18000000" sx="95000" sy="95000" rotWithShape="0">
                <a:prstClr val="black">
                  <a:alpha val="50000"/>
                </a:prstClr>
              </a:outerShdw>
            </a:effectLst>
          </p:spPr>
          <p:txBody>
            <a:bodyPr vert="horz" wrap="square" lIns="91416" tIns="45708" rIns="91416" bIns="45708" numCol="1" anchor="t" anchorCtr="0" compatLnSpc="1"/>
            <a:lstStyle/>
            <a:p>
              <a:endParaRPr lang="zh-CN" altLang="en-US" sz="1405"/>
            </a:p>
          </p:txBody>
        </p:sp>
      </p:grpSp>
      <p:grpSp>
        <p:nvGrpSpPr>
          <p:cNvPr id="22" name="组合 21"/>
          <p:cNvGrpSpPr/>
          <p:nvPr/>
        </p:nvGrpSpPr>
        <p:grpSpPr>
          <a:xfrm>
            <a:off x="6063358" y="4587818"/>
            <a:ext cx="1276632" cy="515106"/>
            <a:chOff x="5052798" y="3823181"/>
            <a:chExt cx="1063860" cy="429255"/>
          </a:xfrm>
        </p:grpSpPr>
        <p:cxnSp>
          <p:nvCxnSpPr>
            <p:cNvPr id="29" name="直接连接符 28"/>
            <p:cNvCxnSpPr/>
            <p:nvPr/>
          </p:nvCxnSpPr>
          <p:spPr>
            <a:xfrm>
              <a:off x="5052798" y="3825910"/>
              <a:ext cx="566061" cy="0"/>
            </a:xfrm>
            <a:prstGeom prst="line">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flipH="1" flipV="1">
              <a:off x="5615946" y="3823181"/>
              <a:ext cx="476137" cy="400482"/>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055097" y="4190875"/>
              <a:ext cx="61561" cy="6156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p>
          </p:txBody>
        </p:sp>
      </p:grpSp>
      <p:grpSp>
        <p:nvGrpSpPr>
          <p:cNvPr id="19" name="组合 18"/>
          <p:cNvGrpSpPr/>
          <p:nvPr/>
        </p:nvGrpSpPr>
        <p:grpSpPr>
          <a:xfrm>
            <a:off x="6681677" y="3467219"/>
            <a:ext cx="1275446" cy="515107"/>
            <a:chOff x="5568064" y="2889349"/>
            <a:chExt cx="1062872" cy="429256"/>
          </a:xfrm>
        </p:grpSpPr>
        <p:cxnSp>
          <p:nvCxnSpPr>
            <p:cNvPr id="26" name="直接连接符 25"/>
            <p:cNvCxnSpPr/>
            <p:nvPr/>
          </p:nvCxnSpPr>
          <p:spPr>
            <a:xfrm>
              <a:off x="5568064" y="2895200"/>
              <a:ext cx="566061" cy="0"/>
            </a:xfrm>
            <a:prstGeom prst="line">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flipH="1" flipV="1">
              <a:off x="6130224" y="2889349"/>
              <a:ext cx="476137" cy="400482"/>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6569375" y="3257044"/>
              <a:ext cx="61561" cy="6156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p>
          </p:txBody>
        </p:sp>
      </p:grpSp>
      <p:grpSp>
        <p:nvGrpSpPr>
          <p:cNvPr id="16" name="组合 15"/>
          <p:cNvGrpSpPr/>
          <p:nvPr/>
        </p:nvGrpSpPr>
        <p:grpSpPr>
          <a:xfrm>
            <a:off x="7321753" y="2311893"/>
            <a:ext cx="1272491" cy="515107"/>
            <a:chOff x="6101460" y="1926577"/>
            <a:chExt cx="1060409" cy="429256"/>
          </a:xfrm>
        </p:grpSpPr>
        <p:cxnSp>
          <p:nvCxnSpPr>
            <p:cNvPr id="60" name="直接连接符 59"/>
            <p:cNvCxnSpPr/>
            <p:nvPr/>
          </p:nvCxnSpPr>
          <p:spPr>
            <a:xfrm>
              <a:off x="6101460" y="1933408"/>
              <a:ext cx="566061" cy="0"/>
            </a:xfrm>
            <a:prstGeom prst="line">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flipH="1" flipV="1">
              <a:off x="6661157" y="1926577"/>
              <a:ext cx="476137" cy="400482"/>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100308" y="2294272"/>
              <a:ext cx="61561" cy="6156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p>
          </p:txBody>
        </p:sp>
      </p:grpSp>
      <p:sp>
        <p:nvSpPr>
          <p:cNvPr id="65" name="矩形 64"/>
          <p:cNvSpPr/>
          <p:nvPr/>
        </p:nvSpPr>
        <p:spPr>
          <a:xfrm>
            <a:off x="2910840" y="2084098"/>
            <a:ext cx="3168804" cy="476412"/>
          </a:xfrm>
          <a:prstGeom prst="rect">
            <a:avLst/>
          </a:prstGeom>
          <a:solidFill>
            <a:schemeClr val="tx1">
              <a:lumMod val="75000"/>
              <a:lumOff val="25000"/>
              <a:alpha val="50000"/>
            </a:schemeClr>
          </a:solid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66" name="矩形 65"/>
          <p:cNvSpPr/>
          <p:nvPr/>
        </p:nvSpPr>
        <p:spPr>
          <a:xfrm>
            <a:off x="2194560" y="3219766"/>
            <a:ext cx="3240545" cy="476412"/>
          </a:xfrm>
          <a:prstGeom prst="rect">
            <a:avLst/>
          </a:prstGeom>
          <a:solidFill>
            <a:schemeClr val="tx1">
              <a:lumMod val="75000"/>
              <a:lumOff val="25000"/>
              <a:alpha val="50000"/>
            </a:schemeClr>
          </a:solid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67" name="矩形 66"/>
          <p:cNvSpPr/>
          <p:nvPr/>
        </p:nvSpPr>
        <p:spPr>
          <a:xfrm>
            <a:off x="1569720" y="4340364"/>
            <a:ext cx="3200398" cy="476412"/>
          </a:xfrm>
          <a:prstGeom prst="rect">
            <a:avLst/>
          </a:prstGeom>
          <a:solidFill>
            <a:schemeClr val="tx1">
              <a:lumMod val="75000"/>
              <a:lumOff val="25000"/>
              <a:alpha val="50000"/>
            </a:schemeClr>
          </a:solid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68" name="Shape 2587"/>
          <p:cNvSpPr/>
          <p:nvPr/>
        </p:nvSpPr>
        <p:spPr>
          <a:xfrm>
            <a:off x="6802084" y="2224142"/>
            <a:ext cx="210608" cy="21060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45708" tIns="45708" rIns="45708" bIns="45708" anchor="ctr"/>
          <a:lstStyle/>
          <a:p>
            <a:pPr defTabSz="548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a:p>
        </p:txBody>
      </p:sp>
      <p:sp>
        <p:nvSpPr>
          <p:cNvPr id="69" name="Shape 2526"/>
          <p:cNvSpPr/>
          <p:nvPr/>
        </p:nvSpPr>
        <p:spPr>
          <a:xfrm>
            <a:off x="6163102" y="3366798"/>
            <a:ext cx="224024" cy="22402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45708" tIns="45708" rIns="45708" bIns="45708" anchor="ctr"/>
          <a:lstStyle/>
          <a:p>
            <a:pPr defTabSz="548640"/>
            <a:endParaRPr sz="3600">
              <a:solidFill>
                <a:srgbClr val="FFFFFF"/>
              </a:solidFill>
              <a:effectLst>
                <a:outerShdw blurRad="38100" dist="12700" dir="5400000" rotWithShape="0">
                  <a:srgbClr val="000000">
                    <a:alpha val="50000"/>
                  </a:srgbClr>
                </a:outerShdw>
              </a:effectLst>
              <a:latin typeface="Gill Sans"/>
              <a:ea typeface="Gill Sans"/>
              <a:cs typeface="Gill Sans"/>
            </a:endParaRPr>
          </a:p>
        </p:txBody>
      </p:sp>
      <p:sp>
        <p:nvSpPr>
          <p:cNvPr id="70" name="Freeform 170"/>
          <p:cNvSpPr>
            <a:spLocks noEditPoints="1"/>
          </p:cNvSpPr>
          <p:nvPr/>
        </p:nvSpPr>
        <p:spPr bwMode="auto">
          <a:xfrm>
            <a:off x="5558578" y="4509645"/>
            <a:ext cx="210329" cy="210950"/>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w="12700">
            <a:miter lim="400000"/>
          </a:ln>
          <a:effectLst/>
        </p:spPr>
        <p:txBody>
          <a:bodyPr lIns="45708" tIns="45708" rIns="45708" bIns="45708" anchor="ctr"/>
          <a:lstStyle/>
          <a:p>
            <a:pPr defTabSz="548640"/>
            <a:endParaRPr lang="en-US" sz="3600" dirty="0">
              <a:latin typeface="Gill Sans"/>
              <a:ea typeface="Gill Sans"/>
              <a:cs typeface="Gill Sans"/>
            </a:endParaRPr>
          </a:p>
        </p:txBody>
      </p:sp>
      <p:grpSp>
        <p:nvGrpSpPr>
          <p:cNvPr id="79" name="组合 78"/>
          <p:cNvGrpSpPr/>
          <p:nvPr/>
        </p:nvGrpSpPr>
        <p:grpSpPr>
          <a:xfrm>
            <a:off x="5235950" y="628273"/>
            <a:ext cx="1748939" cy="773830"/>
            <a:chOff x="4363293" y="523560"/>
            <a:chExt cx="1457450" cy="644858"/>
          </a:xfrm>
        </p:grpSpPr>
        <p:grpSp>
          <p:nvGrpSpPr>
            <p:cNvPr id="80" name="组合 79"/>
            <p:cNvGrpSpPr/>
            <p:nvPr/>
          </p:nvGrpSpPr>
          <p:grpSpPr>
            <a:xfrm>
              <a:off x="4363293" y="523560"/>
              <a:ext cx="1442194" cy="507831"/>
              <a:chOff x="4564045" y="512130"/>
              <a:chExt cx="1442194" cy="507831"/>
            </a:xfrm>
          </p:grpSpPr>
          <p:sp>
            <p:nvSpPr>
              <p:cNvPr id="82" name="文本框 81"/>
              <p:cNvSpPr txBox="1"/>
              <p:nvPr/>
            </p:nvSpPr>
            <p:spPr>
              <a:xfrm>
                <a:off x="5493011"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划</a:t>
                </a:r>
              </a:p>
            </p:txBody>
          </p:sp>
          <p:sp>
            <p:nvSpPr>
              <p:cNvPr id="83" name="文本框 82"/>
              <p:cNvSpPr txBox="1"/>
              <p:nvPr/>
            </p:nvSpPr>
            <p:spPr>
              <a:xfrm>
                <a:off x="518335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计</a:t>
                </a:r>
              </a:p>
            </p:txBody>
          </p:sp>
          <p:sp>
            <p:nvSpPr>
              <p:cNvPr id="84" name="文本框 83"/>
              <p:cNvSpPr txBox="1"/>
              <p:nvPr/>
            </p:nvSpPr>
            <p:spPr>
              <a:xfrm>
                <a:off x="4873696"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作</a:t>
                </a:r>
              </a:p>
            </p:txBody>
          </p:sp>
          <p:sp>
            <p:nvSpPr>
              <p:cNvPr id="85" name="文本框 84"/>
              <p:cNvSpPr txBox="1"/>
              <p:nvPr/>
            </p:nvSpPr>
            <p:spPr>
              <a:xfrm>
                <a:off x="4564045"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grpSp>
        <p:sp>
          <p:nvSpPr>
            <p:cNvPr id="81" name="文本框 80"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WORKING PLAN</a:t>
              </a:r>
              <a:endParaRPr lang="zh-CN" altLang="en-US" sz="960" dirty="0"/>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79"/>
                                        </p:tgtEl>
                                        <p:attrNameLst>
                                          <p:attrName>ppt_x</p:attrName>
                                          <p:attrName>ppt_y</p:attrName>
                                        </p:attrNameLst>
                                      </p:cBhvr>
                                      <p:rCtr x="-2227" y="0"/>
                                    </p:animMotion>
                                  </p:childTnLst>
                                </p:cTn>
                              </p:par>
                              <p:par>
                                <p:cTn id="10" presetID="22" presetClass="entr" presetSubtype="4"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64" presetClass="path" presetSubtype="0" decel="100000" fill="hold" grpId="1" nodeType="withEffect">
                                  <p:stCondLst>
                                    <p:cond delay="250"/>
                                  </p:stCondLst>
                                  <p:childTnLst>
                                    <p:animMotion origin="layout" path="M 0 0.08495 L 0 -2.59259E-6 " pathEditMode="relative" rAng="0" ptsTypes="AA">
                                      <p:cBhvr>
                                        <p:cTn id="14" dur="1000" fill="hold"/>
                                        <p:tgtEl>
                                          <p:spTgt spid="3"/>
                                        </p:tgtEl>
                                        <p:attrNameLst>
                                          <p:attrName>ppt_x</p:attrName>
                                          <p:attrName>ppt_y</p:attrName>
                                        </p:attrNameLst>
                                      </p:cBhvr>
                                      <p:rCtr x="0" y="-4213"/>
                                    </p:animMotion>
                                  </p:childTnLst>
                                </p:cTn>
                              </p:par>
                              <p:par>
                                <p:cTn id="15" presetID="22" presetClass="entr" presetSubtype="4"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64" presetClass="path" presetSubtype="0" decel="100000" fill="hold" nodeType="withEffect">
                                  <p:stCondLst>
                                    <p:cond delay="500"/>
                                  </p:stCondLst>
                                  <p:childTnLst>
                                    <p:animMotion origin="layout" path="M 0 0.08495 L 0 -2.59259E-6 " pathEditMode="relative" rAng="0" ptsTypes="AA">
                                      <p:cBhvr>
                                        <p:cTn id="19" dur="1000" fill="hold"/>
                                        <p:tgtEl>
                                          <p:spTgt spid="12"/>
                                        </p:tgtEl>
                                        <p:attrNameLst>
                                          <p:attrName>ppt_x</p:attrName>
                                          <p:attrName>ppt_y</p:attrName>
                                        </p:attrNameLst>
                                      </p:cBhvr>
                                      <p:rCtr x="0" y="-4213"/>
                                    </p:animMotion>
                                  </p:childTnLst>
                                </p:cTn>
                              </p:par>
                              <p:par>
                                <p:cTn id="20" presetID="22" presetClass="entr" presetSubtype="4"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64" presetClass="path" presetSubtype="0" decel="100000" fill="hold" nodeType="withEffect">
                                  <p:stCondLst>
                                    <p:cond delay="500"/>
                                  </p:stCondLst>
                                  <p:childTnLst>
                                    <p:animMotion origin="layout" path="M 0 0.08495 L 0 -2.59259E-6 " pathEditMode="relative" rAng="0" ptsTypes="AA">
                                      <p:cBhvr>
                                        <p:cTn id="24" dur="1000" fill="hold"/>
                                        <p:tgtEl>
                                          <p:spTgt spid="15"/>
                                        </p:tgtEl>
                                        <p:attrNameLst>
                                          <p:attrName>ppt_x</p:attrName>
                                          <p:attrName>ppt_y</p:attrName>
                                        </p:attrNameLst>
                                      </p:cBhvr>
                                      <p:rCtr x="0" y="-4213"/>
                                    </p:animMotion>
                                  </p:childTnLst>
                                </p:cTn>
                              </p:par>
                              <p:par>
                                <p:cTn id="25" presetID="22" presetClass="entr" presetSubtype="4" fill="hold"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64" presetClass="path" presetSubtype="0" decel="100000" fill="hold" nodeType="withEffect">
                                  <p:stCondLst>
                                    <p:cond delay="750"/>
                                  </p:stCondLst>
                                  <p:childTnLst>
                                    <p:animMotion origin="layout" path="M 0 0.08495 L 0 -2.59259E-6 " pathEditMode="relative" rAng="0" ptsTypes="AA">
                                      <p:cBhvr>
                                        <p:cTn id="29" dur="1000" fill="hold"/>
                                        <p:tgtEl>
                                          <p:spTgt spid="13"/>
                                        </p:tgtEl>
                                        <p:attrNameLst>
                                          <p:attrName>ppt_x</p:attrName>
                                          <p:attrName>ppt_y</p:attrName>
                                        </p:attrNameLst>
                                      </p:cBhvr>
                                      <p:rCtr x="0" y="-4213"/>
                                    </p:animMotion>
                                  </p:childTnLst>
                                </p:cTn>
                              </p:par>
                              <p:par>
                                <p:cTn id="30" presetID="22" presetClass="entr" presetSubtype="4" fill="hold" nodeType="withEffect">
                                  <p:stCondLst>
                                    <p:cond delay="75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64" presetClass="path" presetSubtype="0" decel="100000" fill="hold" nodeType="withEffect">
                                  <p:stCondLst>
                                    <p:cond delay="750"/>
                                  </p:stCondLst>
                                  <p:childTnLst>
                                    <p:animMotion origin="layout" path="M 0 0.08495 L 0 -2.59259E-6 " pathEditMode="relative" rAng="0" ptsTypes="AA">
                                      <p:cBhvr>
                                        <p:cTn id="34" dur="1000" fill="hold"/>
                                        <p:tgtEl>
                                          <p:spTgt spid="14"/>
                                        </p:tgtEl>
                                        <p:attrNameLst>
                                          <p:attrName>ppt_x</p:attrName>
                                          <p:attrName>ppt_y</p:attrName>
                                        </p:attrNameLst>
                                      </p:cBhvr>
                                      <p:rCtr x="0" y="-4213"/>
                                    </p:animMotion>
                                  </p:childTnLst>
                                </p:cTn>
                              </p:par>
                              <p:par>
                                <p:cTn id="35" presetID="10" presetClass="entr" presetSubtype="0" fill="hold" grpId="0" nodeType="withEffect">
                                  <p:stCondLst>
                                    <p:cond delay="125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22" presetClass="entr" presetSubtype="2" fill="hold" nodeType="withEffect">
                                  <p:stCondLst>
                                    <p:cond delay="50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par>
                                <p:cTn id="44" presetID="49" presetClass="entr" presetSubtype="0" decel="100000" fill="hold" nodeType="withEffect">
                                  <p:stCondLst>
                                    <p:cond delay="100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 calcmode="lin" valueType="num">
                                      <p:cBhvr>
                                        <p:cTn id="48" dur="500" fill="hold"/>
                                        <p:tgtEl>
                                          <p:spTgt spid="24"/>
                                        </p:tgtEl>
                                        <p:attrNameLst>
                                          <p:attrName>style.rotation</p:attrName>
                                        </p:attrNameLst>
                                      </p:cBhvr>
                                      <p:tavLst>
                                        <p:tav tm="0">
                                          <p:val>
                                            <p:fltVal val="360"/>
                                          </p:val>
                                        </p:tav>
                                        <p:tav tm="100000">
                                          <p:val>
                                            <p:fltVal val="0"/>
                                          </p:val>
                                        </p:tav>
                                      </p:tavLst>
                                    </p:anim>
                                    <p:animEffect transition="in" filter="fade">
                                      <p:cBhvr>
                                        <p:cTn id="49" dur="500"/>
                                        <p:tgtEl>
                                          <p:spTgt spid="24"/>
                                        </p:tgtEl>
                                      </p:cBhvr>
                                    </p:animEffect>
                                  </p:childTnLst>
                                </p:cTn>
                              </p:par>
                              <p:par>
                                <p:cTn id="50" presetID="55" presetClass="entr" presetSubtype="0" fill="hold" grpId="0" nodeType="withEffect">
                                  <p:stCondLst>
                                    <p:cond delay="1250"/>
                                  </p:stCondLst>
                                  <p:childTnLst>
                                    <p:set>
                                      <p:cBhvr>
                                        <p:cTn id="51" dur="1" fill="hold">
                                          <p:stCondLst>
                                            <p:cond delay="0"/>
                                          </p:stCondLst>
                                        </p:cTn>
                                        <p:tgtEl>
                                          <p:spTgt spid="68"/>
                                        </p:tgtEl>
                                        <p:attrNameLst>
                                          <p:attrName>style.visibility</p:attrName>
                                        </p:attrNameLst>
                                      </p:cBhvr>
                                      <p:to>
                                        <p:strVal val="visible"/>
                                      </p:to>
                                    </p:set>
                                    <p:anim calcmode="lin" valueType="num">
                                      <p:cBhvr>
                                        <p:cTn id="52" dur="500" fill="hold"/>
                                        <p:tgtEl>
                                          <p:spTgt spid="68"/>
                                        </p:tgtEl>
                                        <p:attrNameLst>
                                          <p:attrName>ppt_w</p:attrName>
                                        </p:attrNameLst>
                                      </p:cBhvr>
                                      <p:tavLst>
                                        <p:tav tm="0">
                                          <p:val>
                                            <p:strVal val="#ppt_w*0.70"/>
                                          </p:val>
                                        </p:tav>
                                        <p:tav tm="100000">
                                          <p:val>
                                            <p:strVal val="#ppt_w"/>
                                          </p:val>
                                        </p:tav>
                                      </p:tavLst>
                                    </p:anim>
                                    <p:anim calcmode="lin" valueType="num">
                                      <p:cBhvr>
                                        <p:cTn id="53" dur="500" fill="hold"/>
                                        <p:tgtEl>
                                          <p:spTgt spid="68"/>
                                        </p:tgtEl>
                                        <p:attrNameLst>
                                          <p:attrName>ppt_h</p:attrName>
                                        </p:attrNameLst>
                                      </p:cBhvr>
                                      <p:tavLst>
                                        <p:tav tm="0">
                                          <p:val>
                                            <p:strVal val="#ppt_h"/>
                                          </p:val>
                                        </p:tav>
                                        <p:tav tm="100000">
                                          <p:val>
                                            <p:strVal val="#ppt_h"/>
                                          </p:val>
                                        </p:tav>
                                      </p:tavLst>
                                    </p:anim>
                                    <p:animEffect transition="in" filter="fade">
                                      <p:cBhvr>
                                        <p:cTn id="54" dur="500"/>
                                        <p:tgtEl>
                                          <p:spTgt spid="68"/>
                                        </p:tgtEl>
                                      </p:cBhvr>
                                    </p:animEffect>
                                  </p:childTnLst>
                                </p:cTn>
                              </p:par>
                              <p:par>
                                <p:cTn id="55" presetID="10" presetClass="entr" presetSubtype="0" fill="hold" grpId="0" nodeType="withEffect">
                                  <p:stCondLst>
                                    <p:cond delay="125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par>
                                <p:cTn id="58" presetID="35" presetClass="path" presetSubtype="0" decel="100000" fill="hold" grpId="1" nodeType="withEffect">
                                  <p:stCondLst>
                                    <p:cond delay="1250"/>
                                  </p:stCondLst>
                                  <p:childTnLst>
                                    <p:animMotion origin="layout" path="M 0.04818 3.7037E-6 L -1.66667E-6 3.7037E-6 " pathEditMode="relative" rAng="0" ptsTypes="AA">
                                      <p:cBhvr>
                                        <p:cTn id="59" dur="1000" fill="hold"/>
                                        <p:tgtEl>
                                          <p:spTgt spid="65"/>
                                        </p:tgtEl>
                                        <p:attrNameLst>
                                          <p:attrName>ppt_x</p:attrName>
                                          <p:attrName>ppt_y</p:attrName>
                                        </p:attrNameLst>
                                      </p:cBhvr>
                                      <p:rCtr x="-2409" y="0"/>
                                    </p:animMotion>
                                  </p:childTnLst>
                                </p:cTn>
                              </p:par>
                              <p:par>
                                <p:cTn id="60" presetID="22" presetClass="entr" presetSubtype="2" fill="hold" nodeType="withEffect">
                                  <p:stCondLst>
                                    <p:cond delay="750"/>
                                  </p:stCondLst>
                                  <p:childTnLst>
                                    <p:set>
                                      <p:cBhvr>
                                        <p:cTn id="61" dur="1" fill="hold">
                                          <p:stCondLst>
                                            <p:cond delay="0"/>
                                          </p:stCondLst>
                                        </p:cTn>
                                        <p:tgtEl>
                                          <p:spTgt spid="19"/>
                                        </p:tgtEl>
                                        <p:attrNameLst>
                                          <p:attrName>style.visibility</p:attrName>
                                        </p:attrNameLst>
                                      </p:cBhvr>
                                      <p:to>
                                        <p:strVal val="visible"/>
                                      </p:to>
                                    </p:set>
                                    <p:animEffect transition="in" filter="wipe(right)">
                                      <p:cBhvr>
                                        <p:cTn id="62" dur="500"/>
                                        <p:tgtEl>
                                          <p:spTgt spid="19"/>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49" presetClass="entr" presetSubtype="0" decel="100000" fill="hold" nodeType="withEffect">
                                  <p:stCondLst>
                                    <p:cond delay="125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 calcmode="lin" valueType="num">
                                      <p:cBhvr>
                                        <p:cTn id="70" dur="500" fill="hold"/>
                                        <p:tgtEl>
                                          <p:spTgt spid="31"/>
                                        </p:tgtEl>
                                        <p:attrNameLst>
                                          <p:attrName>style.rotation</p:attrName>
                                        </p:attrNameLst>
                                      </p:cBhvr>
                                      <p:tavLst>
                                        <p:tav tm="0">
                                          <p:val>
                                            <p:fltVal val="360"/>
                                          </p:val>
                                        </p:tav>
                                        <p:tav tm="100000">
                                          <p:val>
                                            <p:fltVal val="0"/>
                                          </p:val>
                                        </p:tav>
                                      </p:tavLst>
                                    </p:anim>
                                    <p:animEffect transition="in" filter="fade">
                                      <p:cBhvr>
                                        <p:cTn id="71" dur="500"/>
                                        <p:tgtEl>
                                          <p:spTgt spid="31"/>
                                        </p:tgtEl>
                                      </p:cBhvr>
                                    </p:animEffect>
                                  </p:childTnLst>
                                </p:cTn>
                              </p:par>
                              <p:par>
                                <p:cTn id="72" presetID="55" presetClass="entr" presetSubtype="0" fill="hold" grpId="0" nodeType="withEffect">
                                  <p:stCondLst>
                                    <p:cond delay="1500"/>
                                  </p:stCondLst>
                                  <p:childTnLst>
                                    <p:set>
                                      <p:cBhvr>
                                        <p:cTn id="73" dur="1" fill="hold">
                                          <p:stCondLst>
                                            <p:cond delay="0"/>
                                          </p:stCondLst>
                                        </p:cTn>
                                        <p:tgtEl>
                                          <p:spTgt spid="69"/>
                                        </p:tgtEl>
                                        <p:attrNameLst>
                                          <p:attrName>style.visibility</p:attrName>
                                        </p:attrNameLst>
                                      </p:cBhvr>
                                      <p:to>
                                        <p:strVal val="visible"/>
                                      </p:to>
                                    </p:set>
                                    <p:anim calcmode="lin" valueType="num">
                                      <p:cBhvr>
                                        <p:cTn id="74" dur="500" fill="hold"/>
                                        <p:tgtEl>
                                          <p:spTgt spid="69"/>
                                        </p:tgtEl>
                                        <p:attrNameLst>
                                          <p:attrName>ppt_w</p:attrName>
                                        </p:attrNameLst>
                                      </p:cBhvr>
                                      <p:tavLst>
                                        <p:tav tm="0">
                                          <p:val>
                                            <p:strVal val="#ppt_w*0.70"/>
                                          </p:val>
                                        </p:tav>
                                        <p:tav tm="100000">
                                          <p:val>
                                            <p:strVal val="#ppt_w"/>
                                          </p:val>
                                        </p:tav>
                                      </p:tavLst>
                                    </p:anim>
                                    <p:anim calcmode="lin" valueType="num">
                                      <p:cBhvr>
                                        <p:cTn id="75" dur="500" fill="hold"/>
                                        <p:tgtEl>
                                          <p:spTgt spid="69"/>
                                        </p:tgtEl>
                                        <p:attrNameLst>
                                          <p:attrName>ppt_h</p:attrName>
                                        </p:attrNameLst>
                                      </p:cBhvr>
                                      <p:tavLst>
                                        <p:tav tm="0">
                                          <p:val>
                                            <p:strVal val="#ppt_h"/>
                                          </p:val>
                                        </p:tav>
                                        <p:tav tm="100000">
                                          <p:val>
                                            <p:strVal val="#ppt_h"/>
                                          </p:val>
                                        </p:tav>
                                      </p:tavLst>
                                    </p:anim>
                                    <p:animEffect transition="in" filter="fade">
                                      <p:cBhvr>
                                        <p:cTn id="76" dur="500"/>
                                        <p:tgtEl>
                                          <p:spTgt spid="69"/>
                                        </p:tgtEl>
                                      </p:cBhvr>
                                    </p:animEffect>
                                  </p:childTnLst>
                                </p:cTn>
                              </p:par>
                              <p:par>
                                <p:cTn id="77" presetID="10" presetClass="entr" presetSubtype="0" fill="hold" grpId="0" nodeType="withEffect">
                                  <p:stCondLst>
                                    <p:cond delay="150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500"/>
                                        <p:tgtEl>
                                          <p:spTgt spid="66"/>
                                        </p:tgtEl>
                                      </p:cBhvr>
                                    </p:animEffect>
                                  </p:childTnLst>
                                </p:cTn>
                              </p:par>
                              <p:par>
                                <p:cTn id="80" presetID="35" presetClass="path" presetSubtype="0" decel="100000" fill="hold" grpId="1" nodeType="withEffect">
                                  <p:stCondLst>
                                    <p:cond delay="1500"/>
                                  </p:stCondLst>
                                  <p:childTnLst>
                                    <p:animMotion origin="layout" path="M 0.04818 3.7037E-6 L -1.66667E-6 3.7037E-6 " pathEditMode="relative" rAng="0" ptsTypes="AA">
                                      <p:cBhvr>
                                        <p:cTn id="81" dur="1000" fill="hold"/>
                                        <p:tgtEl>
                                          <p:spTgt spid="66"/>
                                        </p:tgtEl>
                                        <p:attrNameLst>
                                          <p:attrName>ppt_x</p:attrName>
                                          <p:attrName>ppt_y</p:attrName>
                                        </p:attrNameLst>
                                      </p:cBhvr>
                                      <p:rCtr x="-2409" y="0"/>
                                    </p:animMotion>
                                  </p:childTnLst>
                                </p:cTn>
                              </p:par>
                              <p:par>
                                <p:cTn id="82" presetID="22" presetClass="entr" presetSubtype="2" fill="hold" nodeType="withEffect">
                                  <p:stCondLst>
                                    <p:cond delay="1000"/>
                                  </p:stCondLst>
                                  <p:childTnLst>
                                    <p:set>
                                      <p:cBhvr>
                                        <p:cTn id="83" dur="1" fill="hold">
                                          <p:stCondLst>
                                            <p:cond delay="0"/>
                                          </p:stCondLst>
                                        </p:cTn>
                                        <p:tgtEl>
                                          <p:spTgt spid="22"/>
                                        </p:tgtEl>
                                        <p:attrNameLst>
                                          <p:attrName>style.visibility</p:attrName>
                                        </p:attrNameLst>
                                      </p:cBhvr>
                                      <p:to>
                                        <p:strVal val="visible"/>
                                      </p:to>
                                    </p:set>
                                    <p:animEffect transition="in" filter="wipe(right)">
                                      <p:cBhvr>
                                        <p:cTn id="84" dur="500"/>
                                        <p:tgtEl>
                                          <p:spTgt spid="22"/>
                                        </p:tgtEl>
                                      </p:cBhvr>
                                    </p:animEffect>
                                  </p:childTnLst>
                                </p:cTn>
                              </p:par>
                              <p:par>
                                <p:cTn id="85" presetID="10" presetClass="entr" presetSubtype="0" fill="hold" grpId="0" nodeType="withEffect">
                                  <p:stCondLst>
                                    <p:cond delay="125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49" presetClass="entr" presetSubtype="0" decel="100000" fill="hold" nodeType="withEffect">
                                  <p:stCondLst>
                                    <p:cond delay="150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 calcmode="lin" valueType="num">
                                      <p:cBhvr>
                                        <p:cTn id="92" dur="500" fill="hold"/>
                                        <p:tgtEl>
                                          <p:spTgt spid="32"/>
                                        </p:tgtEl>
                                        <p:attrNameLst>
                                          <p:attrName>style.rotation</p:attrName>
                                        </p:attrNameLst>
                                      </p:cBhvr>
                                      <p:tavLst>
                                        <p:tav tm="0">
                                          <p:val>
                                            <p:fltVal val="360"/>
                                          </p:val>
                                        </p:tav>
                                        <p:tav tm="100000">
                                          <p:val>
                                            <p:fltVal val="0"/>
                                          </p:val>
                                        </p:tav>
                                      </p:tavLst>
                                    </p:anim>
                                    <p:animEffect transition="in" filter="fade">
                                      <p:cBhvr>
                                        <p:cTn id="93" dur="500"/>
                                        <p:tgtEl>
                                          <p:spTgt spid="32"/>
                                        </p:tgtEl>
                                      </p:cBhvr>
                                    </p:animEffect>
                                  </p:childTnLst>
                                </p:cTn>
                              </p:par>
                              <p:par>
                                <p:cTn id="94" presetID="55" presetClass="entr" presetSubtype="0" fill="hold" grpId="0" nodeType="withEffect">
                                  <p:stCondLst>
                                    <p:cond delay="1750"/>
                                  </p:stCondLst>
                                  <p:childTnLst>
                                    <p:set>
                                      <p:cBhvr>
                                        <p:cTn id="95" dur="1" fill="hold">
                                          <p:stCondLst>
                                            <p:cond delay="0"/>
                                          </p:stCondLst>
                                        </p:cTn>
                                        <p:tgtEl>
                                          <p:spTgt spid="70"/>
                                        </p:tgtEl>
                                        <p:attrNameLst>
                                          <p:attrName>style.visibility</p:attrName>
                                        </p:attrNameLst>
                                      </p:cBhvr>
                                      <p:to>
                                        <p:strVal val="visible"/>
                                      </p:to>
                                    </p:set>
                                    <p:anim calcmode="lin" valueType="num">
                                      <p:cBhvr>
                                        <p:cTn id="96" dur="500" fill="hold"/>
                                        <p:tgtEl>
                                          <p:spTgt spid="70"/>
                                        </p:tgtEl>
                                        <p:attrNameLst>
                                          <p:attrName>ppt_w</p:attrName>
                                        </p:attrNameLst>
                                      </p:cBhvr>
                                      <p:tavLst>
                                        <p:tav tm="0">
                                          <p:val>
                                            <p:strVal val="#ppt_w*0.70"/>
                                          </p:val>
                                        </p:tav>
                                        <p:tav tm="100000">
                                          <p:val>
                                            <p:strVal val="#ppt_w"/>
                                          </p:val>
                                        </p:tav>
                                      </p:tavLst>
                                    </p:anim>
                                    <p:anim calcmode="lin" valueType="num">
                                      <p:cBhvr>
                                        <p:cTn id="97" dur="500" fill="hold"/>
                                        <p:tgtEl>
                                          <p:spTgt spid="70"/>
                                        </p:tgtEl>
                                        <p:attrNameLst>
                                          <p:attrName>ppt_h</p:attrName>
                                        </p:attrNameLst>
                                      </p:cBhvr>
                                      <p:tavLst>
                                        <p:tav tm="0">
                                          <p:val>
                                            <p:strVal val="#ppt_h"/>
                                          </p:val>
                                        </p:tav>
                                        <p:tav tm="100000">
                                          <p:val>
                                            <p:strVal val="#ppt_h"/>
                                          </p:val>
                                        </p:tav>
                                      </p:tavLst>
                                    </p:anim>
                                    <p:animEffect transition="in" filter="fade">
                                      <p:cBhvr>
                                        <p:cTn id="98" dur="500"/>
                                        <p:tgtEl>
                                          <p:spTgt spid="70"/>
                                        </p:tgtEl>
                                      </p:cBhvr>
                                    </p:animEffect>
                                  </p:childTnLst>
                                </p:cTn>
                              </p:par>
                              <p:par>
                                <p:cTn id="99" presetID="10" presetClass="entr" presetSubtype="0" fill="hold" grpId="0" nodeType="withEffect">
                                  <p:stCondLst>
                                    <p:cond delay="175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childTnLst>
                                </p:cTn>
                              </p:par>
                              <p:par>
                                <p:cTn id="102" presetID="35" presetClass="path" presetSubtype="0" decel="100000" fill="hold" grpId="1" nodeType="withEffect">
                                  <p:stCondLst>
                                    <p:cond delay="1750"/>
                                  </p:stCondLst>
                                  <p:childTnLst>
                                    <p:animMotion origin="layout" path="M 0.04818 3.7037E-6 L -1.66667E-6 3.7037E-6 " pathEditMode="relative" rAng="0" ptsTypes="AA">
                                      <p:cBhvr>
                                        <p:cTn id="103" dur="1000" fill="hold"/>
                                        <p:tgtEl>
                                          <p:spTgt spid="67"/>
                                        </p:tgtEl>
                                        <p:attrNameLst>
                                          <p:attrName>ppt_x</p:attrName>
                                          <p:attrName>ppt_y</p:attrName>
                                        </p:attrNameLst>
                                      </p:cBhvr>
                                      <p:rCtr x="-24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p:bldP spid="64" grpId="0"/>
      <p:bldP spid="2" grpId="0" animBg="1"/>
      <p:bldP spid="3" grpId="0" animBg="1"/>
      <p:bldP spid="3" grpId="1" animBg="1"/>
      <p:bldP spid="65" grpId="0" animBg="1"/>
      <p:bldP spid="65" grpId="1" animBg="1"/>
      <p:bldP spid="66" grpId="0" animBg="1"/>
      <p:bldP spid="66" grpId="1" animBg="1"/>
      <p:bldP spid="67" grpId="0" animBg="1"/>
      <p:bldP spid="67" grpId="1" animBg="1"/>
      <p:bldP spid="68" grpId="0" animBg="1"/>
      <p:bldP spid="69" grpId="0" animBg="1"/>
      <p:bldP spid="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组合 12"/>
          <p:cNvGrpSpPr/>
          <p:nvPr/>
        </p:nvGrpSpPr>
        <p:grpSpPr>
          <a:xfrm>
            <a:off x="-1" y="0"/>
            <a:ext cx="12192001" cy="6858000"/>
            <a:chOff x="-1" y="0"/>
            <a:chExt cx="10160001" cy="5715000"/>
          </a:xfrm>
        </p:grpSpPr>
        <p:pic>
          <p:nvPicPr>
            <p:cNvPr id="10"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160000" cy="5715000"/>
            </a:xfrm>
            <a:prstGeom prst="rect">
              <a:avLst/>
            </a:prstGeom>
            <a:solidFill>
              <a:schemeClr val="tx1"/>
            </a:solidFill>
          </p:spPr>
        </p:pic>
        <p:pic>
          <p:nvPicPr>
            <p:cNvPr id="15" name="图片占位符 4"/>
            <p:cNvPicPr>
              <a:picLocks noChangeAspect="1"/>
            </p:cNvPicPr>
            <p:nvPr/>
          </p:nvPicPr>
          <p:blipFill rotWithShape="1">
            <a:blip r:embed="rId4" cstate="screen"/>
            <a:srcRect/>
            <a:stretch>
              <a:fillRect/>
            </a:stretch>
          </p:blipFill>
          <p:spPr>
            <a:xfrm>
              <a:off x="-1" y="0"/>
              <a:ext cx="5207323" cy="2423802"/>
            </a:xfrm>
            <a:prstGeom prst="rect">
              <a:avLst/>
            </a:prstGeom>
          </p:spPr>
        </p:pic>
      </p:grpSp>
      <p:grpSp>
        <p:nvGrpSpPr>
          <p:cNvPr id="8" name="组合 7"/>
          <p:cNvGrpSpPr/>
          <p:nvPr/>
        </p:nvGrpSpPr>
        <p:grpSpPr>
          <a:xfrm>
            <a:off x="7750009" y="820238"/>
            <a:ext cx="1748939" cy="773830"/>
            <a:chOff x="6458343" y="683531"/>
            <a:chExt cx="1457450" cy="644858"/>
          </a:xfrm>
        </p:grpSpPr>
        <p:grpSp>
          <p:nvGrpSpPr>
            <p:cNvPr id="2" name="组合 1"/>
            <p:cNvGrpSpPr/>
            <p:nvPr/>
          </p:nvGrpSpPr>
          <p:grpSpPr>
            <a:xfrm>
              <a:off x="6458343" y="683531"/>
              <a:ext cx="1442194" cy="507831"/>
              <a:chOff x="4564045" y="512130"/>
              <a:chExt cx="1442194" cy="507831"/>
            </a:xfrm>
          </p:grpSpPr>
          <p:sp>
            <p:nvSpPr>
              <p:cNvPr id="3" name="文本框 2"/>
              <p:cNvSpPr txBox="1"/>
              <p:nvPr/>
            </p:nvSpPr>
            <p:spPr>
              <a:xfrm>
                <a:off x="5493011"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b="0" dirty="0">
                    <a:solidFill>
                      <a:schemeClr val="tx1"/>
                    </a:solidFill>
                    <a:effectLst/>
                  </a:rPr>
                  <a:t>划</a:t>
                </a:r>
              </a:p>
            </p:txBody>
          </p:sp>
          <p:sp>
            <p:nvSpPr>
              <p:cNvPr id="4" name="文本框 3"/>
              <p:cNvSpPr txBox="1"/>
              <p:nvPr/>
            </p:nvSpPr>
            <p:spPr>
              <a:xfrm>
                <a:off x="518335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b="0" dirty="0">
                    <a:solidFill>
                      <a:schemeClr val="tx1"/>
                    </a:solidFill>
                    <a:effectLst/>
                  </a:rPr>
                  <a:t>计</a:t>
                </a:r>
              </a:p>
            </p:txBody>
          </p:sp>
          <p:sp>
            <p:nvSpPr>
              <p:cNvPr id="5" name="文本框 4"/>
              <p:cNvSpPr txBox="1"/>
              <p:nvPr/>
            </p:nvSpPr>
            <p:spPr>
              <a:xfrm>
                <a:off x="4873696"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b="0" dirty="0">
                    <a:solidFill>
                      <a:schemeClr val="tx1"/>
                    </a:solidFill>
                    <a:effectLst/>
                  </a:rPr>
                  <a:t>作</a:t>
                </a:r>
              </a:p>
            </p:txBody>
          </p:sp>
          <p:sp>
            <p:nvSpPr>
              <p:cNvPr id="6" name="文本框 5"/>
              <p:cNvSpPr txBox="1"/>
              <p:nvPr/>
            </p:nvSpPr>
            <p:spPr>
              <a:xfrm>
                <a:off x="4564045" y="512130"/>
                <a:ext cx="513228" cy="507831"/>
              </a:xfrm>
              <a:prstGeom prst="rect">
                <a:avLst/>
              </a:prstGeom>
              <a:noFill/>
            </p:spPr>
            <p:txBody>
              <a:bodyPr wrap="none" rtlCol="0">
                <a:spAutoFit/>
              </a:bodyPr>
              <a:lstStyle/>
              <a:p>
                <a:pPr algn="ctr"/>
                <a:r>
                  <a:rPr lang="zh-CN" altLang="en-US" sz="3360" dirty="0">
                    <a:latin typeface="微软雅黑" panose="020B0503020204020204" pitchFamily="34" charset="-122"/>
                    <a:ea typeface="微软雅黑" panose="020B0503020204020204" pitchFamily="34" charset="-122"/>
                  </a:rPr>
                  <a:t>工</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6477389" y="1128334"/>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solidFill>
                    <a:schemeClr val="tx1"/>
                  </a:solidFill>
                  <a:effectLst/>
                </a:rPr>
                <a:t>WORKING PLAN</a:t>
              </a:r>
              <a:endParaRPr lang="zh-CN" altLang="en-US" sz="960" dirty="0">
                <a:solidFill>
                  <a:schemeClr val="tx1"/>
                </a:solidFill>
                <a:effectLst/>
              </a:endParaRPr>
            </a:p>
          </p:txBody>
        </p:sp>
      </p:grpSp>
      <p:sp>
        <p:nvSpPr>
          <p:cNvPr id="21" name="TextBox 19"/>
          <p:cNvSpPr txBox="1"/>
          <p:nvPr/>
        </p:nvSpPr>
        <p:spPr>
          <a:xfrm>
            <a:off x="869197" y="477600"/>
            <a:ext cx="2917757" cy="1200329"/>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Raleway"/>
              </a:rPr>
              <a:t>添加一段</a:t>
            </a:r>
            <a:endParaRPr lang="en-US" altLang="zh-CN" sz="3600" b="1" dirty="0">
              <a:solidFill>
                <a:schemeClr val="bg1"/>
              </a:solidFill>
              <a:latin typeface="微软雅黑" panose="020B0503020204020204" pitchFamily="34" charset="-122"/>
              <a:ea typeface="微软雅黑" panose="020B0503020204020204" pitchFamily="34" charset="-122"/>
              <a:cs typeface="Raleway"/>
            </a:endParaRPr>
          </a:p>
          <a:p>
            <a:r>
              <a:rPr lang="zh-CN" altLang="en-US" sz="3600" b="1" dirty="0">
                <a:solidFill>
                  <a:schemeClr val="bg1"/>
                </a:solidFill>
                <a:latin typeface="微软雅黑" panose="020B0503020204020204" pitchFamily="34" charset="-122"/>
                <a:ea typeface="微软雅黑" panose="020B0503020204020204" pitchFamily="34" charset="-122"/>
                <a:cs typeface="Raleway"/>
              </a:rPr>
              <a:t>描述性文字</a:t>
            </a:r>
            <a:endParaRPr lang="en-US" sz="3600" b="1" dirty="0">
              <a:solidFill>
                <a:schemeClr val="bg1"/>
              </a:solidFill>
              <a:latin typeface="微软雅黑" panose="020B0503020204020204" pitchFamily="34" charset="-122"/>
              <a:ea typeface="微软雅黑" panose="020B0503020204020204" pitchFamily="34" charset="-122"/>
              <a:cs typeface="Raleway"/>
            </a:endParaRPr>
          </a:p>
        </p:txBody>
      </p:sp>
      <p:sp>
        <p:nvSpPr>
          <p:cNvPr id="22" name="矩形 21"/>
          <p:cNvSpPr/>
          <p:nvPr/>
        </p:nvSpPr>
        <p:spPr>
          <a:xfrm>
            <a:off x="869197" y="1725929"/>
            <a:ext cx="2548374" cy="668453"/>
          </a:xfrm>
          <a:prstGeom prst="rect">
            <a:avLst/>
          </a:prstGeom>
          <a:no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grpSp>
        <p:nvGrpSpPr>
          <p:cNvPr id="9" name="组合 8"/>
          <p:cNvGrpSpPr/>
          <p:nvPr/>
        </p:nvGrpSpPr>
        <p:grpSpPr>
          <a:xfrm>
            <a:off x="7859166" y="2279146"/>
            <a:ext cx="3393547" cy="741910"/>
            <a:chOff x="6549305" y="1899287"/>
            <a:chExt cx="2827956" cy="618258"/>
          </a:xfrm>
        </p:grpSpPr>
        <p:sp>
          <p:nvSpPr>
            <p:cNvPr id="14" name="Овал 1"/>
            <p:cNvSpPr/>
            <p:nvPr/>
          </p:nvSpPr>
          <p:spPr>
            <a:xfrm>
              <a:off x="6549305" y="1899287"/>
              <a:ext cx="618258" cy="618258"/>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3" name="矩形 22"/>
            <p:cNvSpPr/>
            <p:nvPr/>
          </p:nvSpPr>
          <p:spPr>
            <a:xfrm>
              <a:off x="7253616" y="1922184"/>
              <a:ext cx="2123645" cy="557044"/>
            </a:xfrm>
            <a:prstGeom prst="rect">
              <a:avLst/>
            </a:prstGeom>
            <a:noFill/>
          </p:spPr>
          <p:txBody>
            <a:bodyPr wrap="square" rtlCol="0">
              <a:spAutoFit/>
            </a:bodyPr>
            <a:lstStyle/>
            <a:p>
              <a:pPr>
                <a:lnSpc>
                  <a:spcPct val="130000"/>
                </a:lnSpc>
              </a:pPr>
              <a:r>
                <a:rPr lang="zh-CN" altLang="zh-CN" sz="960" dirty="0">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26" name="Shape 2587"/>
            <p:cNvSpPr/>
            <p:nvPr/>
          </p:nvSpPr>
          <p:spPr>
            <a:xfrm>
              <a:off x="6728466" y="2093929"/>
              <a:ext cx="236173" cy="236173"/>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45708" tIns="45708" rIns="45708" bIns="45708" anchor="ctr"/>
            <a:lstStyle/>
            <a:p>
              <a:pPr defTabSz="548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a:p>
          </p:txBody>
        </p:sp>
      </p:grpSp>
      <p:grpSp>
        <p:nvGrpSpPr>
          <p:cNvPr id="11" name="组合 10"/>
          <p:cNvGrpSpPr/>
          <p:nvPr/>
        </p:nvGrpSpPr>
        <p:grpSpPr>
          <a:xfrm>
            <a:off x="7857697" y="3435566"/>
            <a:ext cx="3395017" cy="741910"/>
            <a:chOff x="6548080" y="2862970"/>
            <a:chExt cx="2829181" cy="618258"/>
          </a:xfrm>
        </p:grpSpPr>
        <p:sp>
          <p:nvSpPr>
            <p:cNvPr id="16" name="Овал 1"/>
            <p:cNvSpPr/>
            <p:nvPr/>
          </p:nvSpPr>
          <p:spPr>
            <a:xfrm>
              <a:off x="6548080" y="2862970"/>
              <a:ext cx="618258" cy="618258"/>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4" name="矩形 23"/>
            <p:cNvSpPr/>
            <p:nvPr/>
          </p:nvSpPr>
          <p:spPr>
            <a:xfrm>
              <a:off x="7253616" y="2888688"/>
              <a:ext cx="2123645" cy="557044"/>
            </a:xfrm>
            <a:prstGeom prst="rect">
              <a:avLst/>
            </a:prstGeom>
            <a:noFill/>
          </p:spPr>
          <p:txBody>
            <a:bodyPr wrap="square" rtlCol="0">
              <a:spAutoFit/>
            </a:bodyPr>
            <a:lstStyle/>
            <a:p>
              <a:pPr>
                <a:lnSpc>
                  <a:spcPct val="130000"/>
                </a:lnSpc>
              </a:pPr>
              <a:r>
                <a:rPr lang="zh-CN" altLang="zh-CN" sz="960" dirty="0">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27" name="Shape 2526"/>
            <p:cNvSpPr/>
            <p:nvPr/>
          </p:nvSpPr>
          <p:spPr>
            <a:xfrm>
              <a:off x="6728466" y="3044060"/>
              <a:ext cx="251218" cy="2512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45708" tIns="45708" rIns="45708" bIns="45708" anchor="ctr"/>
            <a:lstStyle/>
            <a:p>
              <a:pPr defTabSz="548640"/>
              <a:endParaRPr sz="3600">
                <a:solidFill>
                  <a:srgbClr val="FFFFFF"/>
                </a:solidFill>
                <a:effectLst>
                  <a:outerShdw blurRad="38100" dist="12700" dir="5400000" rotWithShape="0">
                    <a:srgbClr val="000000">
                      <a:alpha val="50000"/>
                    </a:srgbClr>
                  </a:outerShdw>
                </a:effectLst>
                <a:latin typeface="Gill Sans"/>
                <a:ea typeface="Gill Sans"/>
                <a:cs typeface="Gill Sans"/>
              </a:endParaRPr>
            </a:p>
          </p:txBody>
        </p:sp>
      </p:grpSp>
      <p:grpSp>
        <p:nvGrpSpPr>
          <p:cNvPr id="12" name="组合 11"/>
          <p:cNvGrpSpPr/>
          <p:nvPr/>
        </p:nvGrpSpPr>
        <p:grpSpPr>
          <a:xfrm>
            <a:off x="7857697" y="4591986"/>
            <a:ext cx="3436883" cy="741910"/>
            <a:chOff x="6548080" y="3826653"/>
            <a:chExt cx="2864069" cy="618258"/>
          </a:xfrm>
        </p:grpSpPr>
        <p:sp>
          <p:nvSpPr>
            <p:cNvPr id="17" name="Овал 1"/>
            <p:cNvSpPr/>
            <p:nvPr/>
          </p:nvSpPr>
          <p:spPr>
            <a:xfrm>
              <a:off x="6548080" y="3826653"/>
              <a:ext cx="618258" cy="618258"/>
            </a:xfrm>
            <a:prstGeom prst="ellipse">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5" name="矩形 24"/>
            <p:cNvSpPr/>
            <p:nvPr/>
          </p:nvSpPr>
          <p:spPr>
            <a:xfrm>
              <a:off x="7288504" y="3849550"/>
              <a:ext cx="2123645" cy="557044"/>
            </a:xfrm>
            <a:prstGeom prst="rect">
              <a:avLst/>
            </a:prstGeom>
            <a:noFill/>
          </p:spPr>
          <p:txBody>
            <a:bodyPr wrap="square" rtlCol="0">
              <a:spAutoFit/>
            </a:bodyPr>
            <a:lstStyle/>
            <a:p>
              <a:pPr>
                <a:lnSpc>
                  <a:spcPct val="130000"/>
                </a:lnSpc>
              </a:pPr>
              <a:r>
                <a:rPr lang="zh-CN" altLang="zh-CN" sz="960" dirty="0">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28" name="Shape 2588"/>
            <p:cNvSpPr/>
            <p:nvPr/>
          </p:nvSpPr>
          <p:spPr>
            <a:xfrm>
              <a:off x="6745939" y="4036737"/>
              <a:ext cx="222539" cy="20231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45708" tIns="45708" rIns="45708" bIns="45708" anchor="ctr"/>
            <a:lstStyle/>
            <a:p>
              <a:pPr defTabSz="548640"/>
              <a:endParaRPr sz="3600">
                <a:solidFill>
                  <a:srgbClr val="FFFFFF"/>
                </a:solidFill>
                <a:effectLst>
                  <a:outerShdw blurRad="38100" dist="12700" dir="5400000" rotWithShape="0">
                    <a:srgbClr val="000000">
                      <a:alpha val="50000"/>
                    </a:srgbClr>
                  </a:outerShdw>
                </a:effectLst>
                <a:latin typeface="Gill Sans"/>
                <a:ea typeface="Gill Sans"/>
                <a:cs typeface="Gill Sans"/>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decel="100000" fill="hold" grpId="1" nodeType="withEffect">
                                  <p:stCondLst>
                                    <p:cond delay="0"/>
                                  </p:stCondLst>
                                  <p:childTnLst>
                                    <p:animMotion origin="layout" path="M 3.125E-6 -3.33333E-6 L -0.04453 0.00023 " pathEditMode="relative" rAng="0" ptsTypes="AA">
                                      <p:cBhvr>
                                        <p:cTn id="9" dur="1000" spd="-100000" fill="hold"/>
                                        <p:tgtEl>
                                          <p:spTgt spid="21"/>
                                        </p:tgtEl>
                                        <p:attrNameLst>
                                          <p:attrName>ppt_x</p:attrName>
                                          <p:attrName>ppt_y</p:attrName>
                                        </p:attrNameLst>
                                      </p:cBhvr>
                                      <p:rCtr x="-2227" y="0"/>
                                    </p:animMotion>
                                  </p:childTnLst>
                                </p:cTn>
                              </p:par>
                              <p:par>
                                <p:cTn id="10" presetID="10" presetClass="entr" presetSubtype="0" fill="hold" grpId="0" nodeType="withEffect">
                                  <p:stCondLst>
                                    <p:cond delay="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42" presetClass="path" presetSubtype="0" decel="100000" fill="hold" grpId="1" nodeType="withEffect">
                                  <p:stCondLst>
                                    <p:cond delay="250"/>
                                  </p:stCondLst>
                                  <p:childTnLst>
                                    <p:animMotion origin="layout" path="M 3.125E-6 -3.33333E-6 L -0.04453 0.00023 " pathEditMode="relative" rAng="0" ptsTypes="AA">
                                      <p:cBhvr>
                                        <p:cTn id="14" dur="1000" spd="-100000" fill="hold"/>
                                        <p:tgtEl>
                                          <p:spTgt spid="22"/>
                                        </p:tgtEl>
                                        <p:attrNameLst>
                                          <p:attrName>ppt_x</p:attrName>
                                          <p:attrName>ppt_y</p:attrName>
                                        </p:attrNameLst>
                                      </p:cBhvr>
                                      <p:rCtr x="-2227" y="0"/>
                                    </p:animMotion>
                                  </p:childTnLst>
                                </p:cTn>
                              </p:par>
                              <p:par>
                                <p:cTn id="15" presetID="10"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42" presetClass="path" presetSubtype="0" decel="100000" fill="hold" nodeType="withEffect">
                                  <p:stCondLst>
                                    <p:cond delay="500"/>
                                  </p:stCondLst>
                                  <p:childTnLst>
                                    <p:animMotion origin="layout" path="M 3.125E-6 -3.33333E-6 L -0.04453 0.00023 " pathEditMode="relative" rAng="0" ptsTypes="AA">
                                      <p:cBhvr>
                                        <p:cTn id="19" dur="1000" spd="-100000" fill="hold"/>
                                        <p:tgtEl>
                                          <p:spTgt spid="8"/>
                                        </p:tgtEl>
                                        <p:attrNameLst>
                                          <p:attrName>ppt_x</p:attrName>
                                          <p:attrName>ppt_y</p:attrName>
                                        </p:attrNameLst>
                                      </p:cBhvr>
                                      <p:rCtr x="-2227" y="0"/>
                                    </p:animMotion>
                                  </p:childTnLst>
                                </p:cTn>
                              </p:par>
                              <p:par>
                                <p:cTn id="20" presetID="10" presetClass="entr" presetSubtype="0" fill="hold"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path" presetSubtype="0" decel="100000" fill="hold" nodeType="withEffect">
                                  <p:stCondLst>
                                    <p:cond delay="750"/>
                                  </p:stCondLst>
                                  <p:childTnLst>
                                    <p:animMotion origin="layout" path="M 5E-6 -0.08125 L 5E-6 -0.00023 " pathEditMode="relative" rAng="0" ptsTypes="AA">
                                      <p:cBhvr>
                                        <p:cTn id="24" dur="1000" fill="hold"/>
                                        <p:tgtEl>
                                          <p:spTgt spid="9"/>
                                        </p:tgtEl>
                                        <p:attrNameLst>
                                          <p:attrName>ppt_x</p:attrName>
                                          <p:attrName>ppt_y</p:attrName>
                                        </p:attrNameLst>
                                      </p:cBhvr>
                                      <p:rCtr x="0" y="4051"/>
                                    </p:animMotion>
                                  </p:childTnLst>
                                </p:cTn>
                              </p:par>
                              <p:par>
                                <p:cTn id="25" presetID="10"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42" presetClass="path" presetSubtype="0" decel="100000" fill="hold" nodeType="withEffect">
                                  <p:stCondLst>
                                    <p:cond delay="1000"/>
                                  </p:stCondLst>
                                  <p:childTnLst>
                                    <p:animMotion origin="layout" path="M 5E-6 -0.08125 L 5E-6 -0.00023 " pathEditMode="relative" rAng="0" ptsTypes="AA">
                                      <p:cBhvr>
                                        <p:cTn id="29" dur="1000" fill="hold"/>
                                        <p:tgtEl>
                                          <p:spTgt spid="11"/>
                                        </p:tgtEl>
                                        <p:attrNameLst>
                                          <p:attrName>ppt_x</p:attrName>
                                          <p:attrName>ppt_y</p:attrName>
                                        </p:attrNameLst>
                                      </p:cBhvr>
                                      <p:rCtr x="0" y="4051"/>
                                    </p:animMotion>
                                  </p:childTnLst>
                                </p:cTn>
                              </p:par>
                              <p:par>
                                <p:cTn id="30" presetID="10" presetClass="entr" presetSubtype="0" fill="hold" nodeType="withEffect">
                                  <p:stCondLst>
                                    <p:cond delay="12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42" presetClass="path" presetSubtype="0" decel="100000" fill="hold" nodeType="withEffect">
                                  <p:stCondLst>
                                    <p:cond delay="1250"/>
                                  </p:stCondLst>
                                  <p:childTnLst>
                                    <p:animMotion origin="layout" path="M 5E-6 -0.08125 L 5E-6 -0.00023 " pathEditMode="relative" rAng="0" ptsTypes="AA">
                                      <p:cBhvr>
                                        <p:cTn id="34" dur="1000" fill="hold"/>
                                        <p:tgtEl>
                                          <p:spTgt spid="12"/>
                                        </p:tgtEl>
                                        <p:attrNameLst>
                                          <p:attrName>ppt_x</p:attrName>
                                          <p:attrName>ppt_y</p:attrName>
                                        </p:attrNameLst>
                                      </p:cBhvr>
                                      <p:rCtr x="0" y="4051"/>
                                    </p:animMotion>
                                  </p:childTnLst>
                                </p:cTn>
                              </p:par>
                              <p:par>
                                <p:cTn id="35" presetID="6" presetClass="emph" presetSubtype="0" decel="25000" fill="hold" nodeType="withEffect">
                                  <p:stCondLst>
                                    <p:cond delay="0"/>
                                  </p:stCondLst>
                                  <p:childTnLst>
                                    <p:animScale>
                                      <p:cBhvr>
                                        <p:cTn id="36" dur="5000" fill="hold"/>
                                        <p:tgtEl>
                                          <p:spTgt spid="13"/>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575" t="4690" r="2575" b="15281"/>
          <a:stretch>
            <a:fillRect/>
          </a:stretch>
        </p:blipFill>
        <p:spPr/>
      </p:pic>
      <p:sp>
        <p:nvSpPr>
          <p:cNvPr id="11" name="矩形 10"/>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2" name="椭圆 11"/>
          <p:cNvSpPr/>
          <p:nvPr/>
        </p:nvSpPr>
        <p:spPr>
          <a:xfrm>
            <a:off x="1883999" y="-828721"/>
            <a:ext cx="8424000" cy="8424000"/>
          </a:xfrm>
          <a:prstGeom prst="ellipse">
            <a:avLst/>
          </a:prstGeom>
          <a:solidFill>
            <a:schemeClr val="bg1">
              <a:alpha val="10000"/>
            </a:schemeClr>
          </a:solidFill>
          <a:ln w="3175">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3" name="文本框 12"/>
          <p:cNvSpPr txBox="1"/>
          <p:nvPr/>
        </p:nvSpPr>
        <p:spPr>
          <a:xfrm>
            <a:off x="5807955" y="581230"/>
            <a:ext cx="2492990" cy="286232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18000" dirty="0"/>
              <a:t>望</a:t>
            </a:r>
          </a:p>
        </p:txBody>
      </p:sp>
      <p:sp>
        <p:nvSpPr>
          <p:cNvPr id="14" name="文本框 13"/>
          <p:cNvSpPr txBox="1"/>
          <p:nvPr/>
        </p:nvSpPr>
        <p:spPr>
          <a:xfrm>
            <a:off x="5807956" y="2442393"/>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rPr>
              <a:t>来</a:t>
            </a:r>
          </a:p>
        </p:txBody>
      </p:sp>
      <p:sp>
        <p:nvSpPr>
          <p:cNvPr id="17" name="文本框 16"/>
          <p:cNvSpPr txBox="1"/>
          <p:nvPr/>
        </p:nvSpPr>
        <p:spPr>
          <a:xfrm>
            <a:off x="3923872" y="581230"/>
            <a:ext cx="2492990" cy="2862322"/>
          </a:xfrm>
          <a:prstGeom prst="rect">
            <a:avLst/>
          </a:prstGeom>
          <a:noFill/>
        </p:spPr>
        <p:txBody>
          <a:bodyPr wrap="none" rtlCol="0">
            <a:spAutoFit/>
          </a:bodyPr>
          <a:lstStyle/>
          <a:p>
            <a:pPr algn="ctr"/>
            <a:r>
              <a:rPr lang="zh-CN" altLang="en-US" sz="1800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展</a:t>
            </a:r>
          </a:p>
        </p:txBody>
      </p:sp>
      <p:sp>
        <p:nvSpPr>
          <p:cNvPr id="18" name="文本框 17"/>
          <p:cNvSpPr txBox="1"/>
          <p:nvPr/>
        </p:nvSpPr>
        <p:spPr>
          <a:xfrm>
            <a:off x="3923863" y="2442394"/>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254000">
                    <a:schemeClr val="tx1">
                      <a:alpha val="40000"/>
                    </a:schemeClr>
                  </a:glow>
                  <a:outerShdw blurRad="254000" algn="ctr" rotWithShape="0">
                    <a:schemeClr val="tx1">
                      <a:alpha val="40000"/>
                    </a:schemeClr>
                  </a:outerShdw>
                </a:effectLst>
                <a:latin typeface="微软雅黑" panose="020B0503020204020204" pitchFamily="34" charset="-122"/>
                <a:ea typeface="微软雅黑" panose="020B0503020204020204" pitchFamily="34" charset="-122"/>
              </a:rPr>
              <a:t>未</a:t>
            </a:r>
          </a:p>
        </p:txBody>
      </p:sp>
      <p:grpSp>
        <p:nvGrpSpPr>
          <p:cNvPr id="26" name="组合 25"/>
          <p:cNvGrpSpPr/>
          <p:nvPr/>
        </p:nvGrpSpPr>
        <p:grpSpPr>
          <a:xfrm>
            <a:off x="5372100" y="5821838"/>
            <a:ext cx="1447800" cy="350866"/>
            <a:chOff x="4476750" y="4851525"/>
            <a:chExt cx="1206500" cy="292388"/>
          </a:xfrm>
        </p:grpSpPr>
        <p:sp>
          <p:nvSpPr>
            <p:cNvPr id="27" name="文本框 26"/>
            <p:cNvSpPr txBox="1"/>
            <p:nvPr/>
          </p:nvSpPr>
          <p:spPr>
            <a:xfrm>
              <a:off x="4476750" y="4879414"/>
              <a:ext cx="1206500" cy="252000"/>
            </a:xfrm>
            <a:prstGeom prst="roundRect">
              <a:avLst>
                <a:gd name="adj" fmla="val 50000"/>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28" name="文本框 27"/>
            <p:cNvSpPr txBox="1"/>
            <p:nvPr/>
          </p:nvSpPr>
          <p:spPr>
            <a:xfrm>
              <a:off x="4645065" y="4851525"/>
              <a:ext cx="869897" cy="292388"/>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1680" dirty="0">
                  <a:solidFill>
                    <a:schemeClr val="bg1"/>
                  </a:solidFill>
                  <a:latin typeface="微软雅黑 Light" panose="020B0502040204020203" pitchFamily="34" charset="-122"/>
                  <a:ea typeface="微软雅黑 Light" panose="020B0502040204020203" pitchFamily="34" charset="-122"/>
                </a:rPr>
                <a:t>第伍章节</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6" presetClass="emph" presetSubtype="0" decel="25000" fill="hold" grpId="0" nodeType="withEffect">
                                  <p:stCondLst>
                                    <p:cond delay="0"/>
                                  </p:stCondLst>
                                  <p:childTnLst>
                                    <p:animScale>
                                      <p:cBhvr>
                                        <p:cTn id="12" dur="5000" fill="hold"/>
                                        <p:tgtEl>
                                          <p:spTgt spid="11"/>
                                        </p:tgtEl>
                                      </p:cBhvr>
                                      <p:by x="108000" y="108000"/>
                                    </p:animScale>
                                  </p:childTnLst>
                                </p:cTn>
                              </p:par>
                              <p:par>
                                <p:cTn id="13" presetID="6" presetClass="emph" presetSubtype="0" decel="25000" fill="hold" nodeType="withEffect">
                                  <p:stCondLst>
                                    <p:cond delay="0"/>
                                  </p:stCondLst>
                                  <p:childTnLst>
                                    <p:animScale>
                                      <p:cBhvr>
                                        <p:cTn id="14" dur="5000" fill="hold"/>
                                        <p:tgtEl>
                                          <p:spTgt spid="15"/>
                                        </p:tgtEl>
                                      </p:cBhvr>
                                      <p:by x="108000" y="108000"/>
                                    </p:animScale>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42" presetClass="path" presetSubtype="0" decel="100000" fill="hold" grpId="1" nodeType="withEffect">
                                  <p:stCondLst>
                                    <p:cond delay="0"/>
                                  </p:stCondLst>
                                  <p:childTnLst>
                                    <p:animMotion origin="layout" path="M 5E-6 -0.08125 L 5E-6 -0.00023 " pathEditMode="relative" rAng="0" ptsTypes="AA">
                                      <p:cBhvr>
                                        <p:cTn id="19" dur="1000" fill="hold"/>
                                        <p:tgtEl>
                                          <p:spTgt spid="17"/>
                                        </p:tgtEl>
                                        <p:attrNameLst>
                                          <p:attrName>ppt_x</p:attrName>
                                          <p:attrName>ppt_y</p:attrName>
                                        </p:attrNameLst>
                                      </p:cBhvr>
                                      <p:rCtr x="0" y="4051"/>
                                    </p:animMotion>
                                  </p:childTnLst>
                                </p:cTn>
                              </p:par>
                              <p:par>
                                <p:cTn id="20" presetID="10" presetClass="entr" presetSubtype="0" fill="hold" grpId="0" nodeType="withEffect">
                                  <p:stCondLst>
                                    <p:cond delay="2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42" presetClass="path" presetSubtype="0" decel="100000" fill="hold" grpId="1" nodeType="withEffect">
                                  <p:stCondLst>
                                    <p:cond delay="200"/>
                                  </p:stCondLst>
                                  <p:childTnLst>
                                    <p:animMotion origin="layout" path="M 5E-6 -0.08125 L 5E-6 -0.00023 " pathEditMode="relative" rAng="0" ptsTypes="AA">
                                      <p:cBhvr>
                                        <p:cTn id="24" dur="1000" fill="hold"/>
                                        <p:tgtEl>
                                          <p:spTgt spid="13"/>
                                        </p:tgtEl>
                                        <p:attrNameLst>
                                          <p:attrName>ppt_x</p:attrName>
                                          <p:attrName>ppt_y</p:attrName>
                                        </p:attrNameLst>
                                      </p:cBhvr>
                                      <p:rCtr x="0" y="4051"/>
                                    </p:animMotion>
                                  </p:childTnLst>
                                </p:cTn>
                              </p:par>
                              <p:par>
                                <p:cTn id="25" presetID="10" presetClass="entr" presetSubtype="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42" presetClass="path" presetSubtype="0" decel="100000" fill="hold" grpId="1" nodeType="withEffect">
                                  <p:stCondLst>
                                    <p:cond delay="400"/>
                                  </p:stCondLst>
                                  <p:childTnLst>
                                    <p:animMotion origin="layout" path="M 5E-6 -0.08125 L 5E-6 -0.00023 " pathEditMode="relative" rAng="0" ptsTypes="AA">
                                      <p:cBhvr>
                                        <p:cTn id="29" dur="1000" fill="hold"/>
                                        <p:tgtEl>
                                          <p:spTgt spid="18"/>
                                        </p:tgtEl>
                                        <p:attrNameLst>
                                          <p:attrName>ppt_x</p:attrName>
                                          <p:attrName>ppt_y</p:attrName>
                                        </p:attrNameLst>
                                      </p:cBhvr>
                                      <p:rCtr x="0" y="4051"/>
                                    </p:animMotion>
                                  </p:childTnLst>
                                </p:cTn>
                              </p:par>
                              <p:par>
                                <p:cTn id="30" presetID="10" presetClass="entr" presetSubtype="0" fill="hold" grpId="0" nodeType="withEffect">
                                  <p:stCondLst>
                                    <p:cond delay="6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42" presetClass="path" presetSubtype="0" decel="100000" fill="hold" grpId="1" nodeType="withEffect">
                                  <p:stCondLst>
                                    <p:cond delay="600"/>
                                  </p:stCondLst>
                                  <p:childTnLst>
                                    <p:animMotion origin="layout" path="M 5E-6 -0.08125 L 5E-6 -0.00023 " pathEditMode="relative" rAng="0" ptsTypes="AA">
                                      <p:cBhvr>
                                        <p:cTn id="34" dur="1000" fill="hold"/>
                                        <p:tgtEl>
                                          <p:spTgt spid="14"/>
                                        </p:tgtEl>
                                        <p:attrNameLst>
                                          <p:attrName>ppt_x</p:attrName>
                                          <p:attrName>ppt_y</p:attrName>
                                        </p:attrNameLst>
                                      </p:cBhvr>
                                      <p:rCtr x="0" y="4051"/>
                                    </p:animMotion>
                                  </p:childTnLst>
                                </p:cTn>
                              </p:par>
                              <p:par>
                                <p:cTn id="35" presetID="10" presetClass="entr" presetSubtype="0" fill="hold" nodeType="withEffect">
                                  <p:stCondLst>
                                    <p:cond delay="7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42" presetClass="path" presetSubtype="0" decel="100000" fill="hold" nodeType="withEffect">
                                  <p:stCondLst>
                                    <p:cond delay="750"/>
                                  </p:stCondLst>
                                  <p:childTnLst>
                                    <p:animMotion origin="layout" path="M 3.125E-6 -3.33333E-6 L -0.04453 0.00023 " pathEditMode="relative" rAng="0" ptsTypes="AA">
                                      <p:cBhvr>
                                        <p:cTn id="39" dur="1000" spd="-100000" fill="hold"/>
                                        <p:tgtEl>
                                          <p:spTgt spid="26"/>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3" grpId="1"/>
      <p:bldP spid="14" grpId="0"/>
      <p:bldP spid="14" grpId="1"/>
      <p:bldP spid="17" grpId="0"/>
      <p:bldP spid="17" grpId="1"/>
      <p:bldP spid="18" grpId="0"/>
      <p:bldP spid="1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122645" y="2165869"/>
            <a:ext cx="3086330" cy="2565425"/>
            <a:chOff x="935537" y="1804891"/>
            <a:chExt cx="2571942" cy="2137854"/>
          </a:xfrm>
        </p:grpSpPr>
        <p:sp>
          <p:nvSpPr>
            <p:cNvPr id="2" name="Freeform 40"/>
            <p:cNvSpPr/>
            <p:nvPr/>
          </p:nvSpPr>
          <p:spPr bwMode="auto">
            <a:xfrm>
              <a:off x="935537" y="1804891"/>
              <a:ext cx="2130752" cy="2137854"/>
            </a:xfrm>
            <a:prstGeom prst="ellipse">
              <a:avLst/>
            </a:prstGeom>
            <a:solidFill>
              <a:schemeClr val="bg1">
                <a:alpha val="10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3" name="Freeform 41"/>
            <p:cNvSpPr>
              <a:spLocks noEditPoints="1"/>
            </p:cNvSpPr>
            <p:nvPr/>
          </p:nvSpPr>
          <p:spPr bwMode="auto">
            <a:xfrm>
              <a:off x="2018674" y="1971009"/>
              <a:ext cx="641947" cy="707582"/>
            </a:xfrm>
            <a:custGeom>
              <a:avLst/>
              <a:gdLst>
                <a:gd name="T0" fmla="*/ 185 w 204"/>
                <a:gd name="T1" fmla="*/ 4 h 224"/>
                <a:gd name="T2" fmla="*/ 195 w 204"/>
                <a:gd name="T3" fmla="*/ 48 h 224"/>
                <a:gd name="T4" fmla="*/ 148 w 204"/>
                <a:gd name="T5" fmla="*/ 61 h 224"/>
                <a:gd name="T6" fmla="*/ 190 w 204"/>
                <a:gd name="T7" fmla="*/ 25 h 224"/>
                <a:gd name="T8" fmla="*/ 148 w 204"/>
                <a:gd name="T9" fmla="*/ 27 h 224"/>
                <a:gd name="T10" fmla="*/ 148 w 204"/>
                <a:gd name="T11" fmla="*/ 76 h 224"/>
                <a:gd name="T12" fmla="*/ 175 w 204"/>
                <a:gd name="T13" fmla="*/ 140 h 224"/>
                <a:gd name="T14" fmla="*/ 148 w 204"/>
                <a:gd name="T15" fmla="*/ 76 h 224"/>
                <a:gd name="T16" fmla="*/ 148 w 204"/>
                <a:gd name="T17" fmla="*/ 160 h 224"/>
                <a:gd name="T18" fmla="*/ 175 w 204"/>
                <a:gd name="T19" fmla="*/ 224 h 224"/>
                <a:gd name="T20" fmla="*/ 54 w 204"/>
                <a:gd name="T21" fmla="*/ 76 h 224"/>
                <a:gd name="T22" fmla="*/ 54 w 204"/>
                <a:gd name="T23" fmla="*/ 72 h 224"/>
                <a:gd name="T24" fmla="*/ 94 w 204"/>
                <a:gd name="T25" fmla="*/ 66 h 224"/>
                <a:gd name="T26" fmla="*/ 54 w 204"/>
                <a:gd name="T27" fmla="*/ 27 h 224"/>
                <a:gd name="T28" fmla="*/ 62 w 204"/>
                <a:gd name="T29" fmla="*/ 18 h 224"/>
                <a:gd name="T30" fmla="*/ 134 w 204"/>
                <a:gd name="T31" fmla="*/ 21 h 224"/>
                <a:gd name="T32" fmla="*/ 148 w 204"/>
                <a:gd name="T33" fmla="*/ 27 h 224"/>
                <a:gd name="T34" fmla="*/ 105 w 204"/>
                <a:gd name="T35" fmla="*/ 66 h 224"/>
                <a:gd name="T36" fmla="*/ 148 w 204"/>
                <a:gd name="T37" fmla="*/ 74 h 224"/>
                <a:gd name="T38" fmla="*/ 148 w 204"/>
                <a:gd name="T39" fmla="*/ 76 h 224"/>
                <a:gd name="T40" fmla="*/ 111 w 204"/>
                <a:gd name="T41" fmla="*/ 140 h 224"/>
                <a:gd name="T42" fmla="*/ 91 w 204"/>
                <a:gd name="T43" fmla="*/ 78 h 224"/>
                <a:gd name="T44" fmla="*/ 54 w 204"/>
                <a:gd name="T45" fmla="*/ 140 h 224"/>
                <a:gd name="T46" fmla="*/ 148 w 204"/>
                <a:gd name="T47" fmla="*/ 160 h 224"/>
                <a:gd name="T48" fmla="*/ 111 w 204"/>
                <a:gd name="T49" fmla="*/ 224 h 224"/>
                <a:gd name="T50" fmla="*/ 148 w 204"/>
                <a:gd name="T51" fmla="*/ 160 h 224"/>
                <a:gd name="T52" fmla="*/ 54 w 204"/>
                <a:gd name="T53" fmla="*/ 160 h 224"/>
                <a:gd name="T54" fmla="*/ 91 w 204"/>
                <a:gd name="T55" fmla="*/ 224 h 224"/>
                <a:gd name="T56" fmla="*/ 27 w 204"/>
                <a:gd name="T57" fmla="*/ 76 h 224"/>
                <a:gd name="T58" fmla="*/ 54 w 204"/>
                <a:gd name="T59" fmla="*/ 140 h 224"/>
                <a:gd name="T60" fmla="*/ 27 w 204"/>
                <a:gd name="T61" fmla="*/ 76 h 224"/>
                <a:gd name="T62" fmla="*/ 9 w 204"/>
                <a:gd name="T63" fmla="*/ 46 h 224"/>
                <a:gd name="T64" fmla="*/ 18 w 204"/>
                <a:gd name="T65" fmla="*/ 2 h 224"/>
                <a:gd name="T66" fmla="*/ 54 w 204"/>
                <a:gd name="T67" fmla="*/ 27 h 224"/>
                <a:gd name="T68" fmla="*/ 14 w 204"/>
                <a:gd name="T69" fmla="*/ 22 h 224"/>
                <a:gd name="T70" fmla="*/ 54 w 204"/>
                <a:gd name="T71" fmla="*/ 57 h 224"/>
                <a:gd name="T72" fmla="*/ 54 w 204"/>
                <a:gd name="T73" fmla="*/ 160 h 224"/>
                <a:gd name="T74" fmla="*/ 27 w 204"/>
                <a:gd name="T75" fmla="*/ 224 h 224"/>
                <a:gd name="T76" fmla="*/ 54 w 204"/>
                <a:gd name="T77" fmla="*/ 16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4" h="224">
                  <a:moveTo>
                    <a:pt x="148" y="12"/>
                  </a:moveTo>
                  <a:cubicBezTo>
                    <a:pt x="163" y="3"/>
                    <a:pt x="176" y="2"/>
                    <a:pt x="185" y="4"/>
                  </a:cubicBezTo>
                  <a:cubicBezTo>
                    <a:pt x="195" y="7"/>
                    <a:pt x="201" y="14"/>
                    <a:pt x="202" y="22"/>
                  </a:cubicBezTo>
                  <a:cubicBezTo>
                    <a:pt x="204" y="30"/>
                    <a:pt x="202" y="39"/>
                    <a:pt x="195" y="48"/>
                  </a:cubicBezTo>
                  <a:cubicBezTo>
                    <a:pt x="185" y="60"/>
                    <a:pt x="168" y="69"/>
                    <a:pt x="148" y="74"/>
                  </a:cubicBezTo>
                  <a:cubicBezTo>
                    <a:pt x="148" y="61"/>
                    <a:pt x="148" y="61"/>
                    <a:pt x="148" y="61"/>
                  </a:cubicBezTo>
                  <a:cubicBezTo>
                    <a:pt x="163" y="57"/>
                    <a:pt x="177" y="51"/>
                    <a:pt x="185" y="40"/>
                  </a:cubicBezTo>
                  <a:cubicBezTo>
                    <a:pt x="189" y="35"/>
                    <a:pt x="191" y="29"/>
                    <a:pt x="190" y="25"/>
                  </a:cubicBezTo>
                  <a:cubicBezTo>
                    <a:pt x="189" y="21"/>
                    <a:pt x="186" y="18"/>
                    <a:pt x="182" y="17"/>
                  </a:cubicBezTo>
                  <a:cubicBezTo>
                    <a:pt x="174" y="14"/>
                    <a:pt x="162" y="17"/>
                    <a:pt x="148" y="27"/>
                  </a:cubicBezTo>
                  <a:cubicBezTo>
                    <a:pt x="148" y="12"/>
                    <a:pt x="148" y="12"/>
                    <a:pt x="148" y="12"/>
                  </a:cubicBezTo>
                  <a:close/>
                  <a:moveTo>
                    <a:pt x="148" y="76"/>
                  </a:moveTo>
                  <a:cubicBezTo>
                    <a:pt x="175" y="76"/>
                    <a:pt x="175" y="76"/>
                    <a:pt x="175" y="76"/>
                  </a:cubicBezTo>
                  <a:cubicBezTo>
                    <a:pt x="175" y="140"/>
                    <a:pt x="175" y="140"/>
                    <a:pt x="175" y="140"/>
                  </a:cubicBezTo>
                  <a:cubicBezTo>
                    <a:pt x="148" y="140"/>
                    <a:pt x="148" y="140"/>
                    <a:pt x="148" y="140"/>
                  </a:cubicBezTo>
                  <a:cubicBezTo>
                    <a:pt x="148" y="76"/>
                    <a:pt x="148" y="76"/>
                    <a:pt x="148" y="76"/>
                  </a:cubicBezTo>
                  <a:close/>
                  <a:moveTo>
                    <a:pt x="148" y="224"/>
                  </a:moveTo>
                  <a:cubicBezTo>
                    <a:pt x="148" y="160"/>
                    <a:pt x="148" y="160"/>
                    <a:pt x="148" y="160"/>
                  </a:cubicBezTo>
                  <a:cubicBezTo>
                    <a:pt x="175" y="160"/>
                    <a:pt x="175" y="160"/>
                    <a:pt x="175" y="160"/>
                  </a:cubicBezTo>
                  <a:cubicBezTo>
                    <a:pt x="175" y="224"/>
                    <a:pt x="175" y="224"/>
                    <a:pt x="175" y="224"/>
                  </a:cubicBezTo>
                  <a:lnTo>
                    <a:pt x="148" y="224"/>
                  </a:lnTo>
                  <a:close/>
                  <a:moveTo>
                    <a:pt x="54" y="76"/>
                  </a:moveTo>
                  <a:cubicBezTo>
                    <a:pt x="68" y="76"/>
                    <a:pt x="68" y="76"/>
                    <a:pt x="68" y="76"/>
                  </a:cubicBezTo>
                  <a:cubicBezTo>
                    <a:pt x="63" y="75"/>
                    <a:pt x="58" y="74"/>
                    <a:pt x="54" y="72"/>
                  </a:cubicBezTo>
                  <a:cubicBezTo>
                    <a:pt x="54" y="57"/>
                    <a:pt x="54" y="57"/>
                    <a:pt x="54" y="57"/>
                  </a:cubicBezTo>
                  <a:cubicBezTo>
                    <a:pt x="72" y="62"/>
                    <a:pt x="92" y="65"/>
                    <a:pt x="94" y="66"/>
                  </a:cubicBezTo>
                  <a:cubicBezTo>
                    <a:pt x="92" y="63"/>
                    <a:pt x="58" y="31"/>
                    <a:pt x="54" y="28"/>
                  </a:cubicBezTo>
                  <a:cubicBezTo>
                    <a:pt x="54" y="27"/>
                    <a:pt x="54" y="27"/>
                    <a:pt x="54" y="27"/>
                  </a:cubicBezTo>
                  <a:cubicBezTo>
                    <a:pt x="54" y="11"/>
                    <a:pt x="54" y="11"/>
                    <a:pt x="54" y="11"/>
                  </a:cubicBezTo>
                  <a:cubicBezTo>
                    <a:pt x="57" y="13"/>
                    <a:pt x="59" y="15"/>
                    <a:pt x="62" y="18"/>
                  </a:cubicBezTo>
                  <a:cubicBezTo>
                    <a:pt x="75" y="28"/>
                    <a:pt x="88" y="40"/>
                    <a:pt x="100" y="53"/>
                  </a:cubicBezTo>
                  <a:cubicBezTo>
                    <a:pt x="111" y="40"/>
                    <a:pt x="124" y="29"/>
                    <a:pt x="134" y="21"/>
                  </a:cubicBezTo>
                  <a:cubicBezTo>
                    <a:pt x="139" y="17"/>
                    <a:pt x="143" y="14"/>
                    <a:pt x="148" y="12"/>
                  </a:cubicBezTo>
                  <a:cubicBezTo>
                    <a:pt x="148" y="27"/>
                    <a:pt x="148" y="27"/>
                    <a:pt x="148" y="27"/>
                  </a:cubicBezTo>
                  <a:cubicBezTo>
                    <a:pt x="146" y="28"/>
                    <a:pt x="144" y="29"/>
                    <a:pt x="142" y="31"/>
                  </a:cubicBezTo>
                  <a:cubicBezTo>
                    <a:pt x="133" y="38"/>
                    <a:pt x="111" y="57"/>
                    <a:pt x="105" y="66"/>
                  </a:cubicBezTo>
                  <a:cubicBezTo>
                    <a:pt x="117" y="66"/>
                    <a:pt x="133" y="65"/>
                    <a:pt x="148" y="61"/>
                  </a:cubicBezTo>
                  <a:cubicBezTo>
                    <a:pt x="148" y="74"/>
                    <a:pt x="148" y="74"/>
                    <a:pt x="148" y="74"/>
                  </a:cubicBezTo>
                  <a:cubicBezTo>
                    <a:pt x="145" y="74"/>
                    <a:pt x="141" y="75"/>
                    <a:pt x="138" y="76"/>
                  </a:cubicBezTo>
                  <a:cubicBezTo>
                    <a:pt x="148" y="76"/>
                    <a:pt x="148" y="76"/>
                    <a:pt x="148" y="76"/>
                  </a:cubicBezTo>
                  <a:cubicBezTo>
                    <a:pt x="148" y="140"/>
                    <a:pt x="148" y="140"/>
                    <a:pt x="148" y="140"/>
                  </a:cubicBezTo>
                  <a:cubicBezTo>
                    <a:pt x="111" y="140"/>
                    <a:pt x="111" y="140"/>
                    <a:pt x="111" y="140"/>
                  </a:cubicBezTo>
                  <a:cubicBezTo>
                    <a:pt x="111" y="79"/>
                    <a:pt x="111" y="79"/>
                    <a:pt x="111" y="79"/>
                  </a:cubicBezTo>
                  <a:cubicBezTo>
                    <a:pt x="104" y="79"/>
                    <a:pt x="98" y="79"/>
                    <a:pt x="91" y="78"/>
                  </a:cubicBezTo>
                  <a:cubicBezTo>
                    <a:pt x="91" y="140"/>
                    <a:pt x="91" y="140"/>
                    <a:pt x="91" y="140"/>
                  </a:cubicBezTo>
                  <a:cubicBezTo>
                    <a:pt x="54" y="140"/>
                    <a:pt x="54" y="140"/>
                    <a:pt x="54" y="140"/>
                  </a:cubicBezTo>
                  <a:cubicBezTo>
                    <a:pt x="54" y="76"/>
                    <a:pt x="54" y="76"/>
                    <a:pt x="54" y="76"/>
                  </a:cubicBezTo>
                  <a:close/>
                  <a:moveTo>
                    <a:pt x="148" y="160"/>
                  </a:moveTo>
                  <a:cubicBezTo>
                    <a:pt x="148" y="224"/>
                    <a:pt x="148" y="224"/>
                    <a:pt x="148" y="224"/>
                  </a:cubicBezTo>
                  <a:cubicBezTo>
                    <a:pt x="111" y="224"/>
                    <a:pt x="111" y="224"/>
                    <a:pt x="111" y="224"/>
                  </a:cubicBezTo>
                  <a:cubicBezTo>
                    <a:pt x="111" y="160"/>
                    <a:pt x="111" y="160"/>
                    <a:pt x="111" y="160"/>
                  </a:cubicBezTo>
                  <a:cubicBezTo>
                    <a:pt x="148" y="160"/>
                    <a:pt x="148" y="160"/>
                    <a:pt x="148" y="160"/>
                  </a:cubicBezTo>
                  <a:close/>
                  <a:moveTo>
                    <a:pt x="54" y="224"/>
                  </a:moveTo>
                  <a:cubicBezTo>
                    <a:pt x="54" y="160"/>
                    <a:pt x="54" y="160"/>
                    <a:pt x="54" y="160"/>
                  </a:cubicBezTo>
                  <a:cubicBezTo>
                    <a:pt x="91" y="160"/>
                    <a:pt x="91" y="160"/>
                    <a:pt x="91" y="160"/>
                  </a:cubicBezTo>
                  <a:cubicBezTo>
                    <a:pt x="91" y="224"/>
                    <a:pt x="91" y="224"/>
                    <a:pt x="91" y="224"/>
                  </a:cubicBezTo>
                  <a:lnTo>
                    <a:pt x="54" y="224"/>
                  </a:lnTo>
                  <a:close/>
                  <a:moveTo>
                    <a:pt x="27" y="76"/>
                  </a:moveTo>
                  <a:cubicBezTo>
                    <a:pt x="54" y="76"/>
                    <a:pt x="54" y="76"/>
                    <a:pt x="54" y="76"/>
                  </a:cubicBezTo>
                  <a:cubicBezTo>
                    <a:pt x="54" y="140"/>
                    <a:pt x="54" y="140"/>
                    <a:pt x="54" y="140"/>
                  </a:cubicBezTo>
                  <a:cubicBezTo>
                    <a:pt x="27" y="140"/>
                    <a:pt x="27" y="140"/>
                    <a:pt x="27" y="140"/>
                  </a:cubicBezTo>
                  <a:cubicBezTo>
                    <a:pt x="27" y="76"/>
                    <a:pt x="27" y="76"/>
                    <a:pt x="27" y="76"/>
                  </a:cubicBezTo>
                  <a:close/>
                  <a:moveTo>
                    <a:pt x="54" y="72"/>
                  </a:moveTo>
                  <a:cubicBezTo>
                    <a:pt x="34" y="67"/>
                    <a:pt x="18" y="58"/>
                    <a:pt x="9" y="46"/>
                  </a:cubicBezTo>
                  <a:cubicBezTo>
                    <a:pt x="2" y="37"/>
                    <a:pt x="0" y="28"/>
                    <a:pt x="2" y="20"/>
                  </a:cubicBezTo>
                  <a:cubicBezTo>
                    <a:pt x="3" y="11"/>
                    <a:pt x="9" y="5"/>
                    <a:pt x="18" y="2"/>
                  </a:cubicBezTo>
                  <a:cubicBezTo>
                    <a:pt x="27" y="0"/>
                    <a:pt x="39" y="2"/>
                    <a:pt x="54" y="11"/>
                  </a:cubicBezTo>
                  <a:cubicBezTo>
                    <a:pt x="54" y="27"/>
                    <a:pt x="54" y="27"/>
                    <a:pt x="54" y="27"/>
                  </a:cubicBezTo>
                  <a:cubicBezTo>
                    <a:pt x="39" y="16"/>
                    <a:pt x="28" y="13"/>
                    <a:pt x="21" y="15"/>
                  </a:cubicBezTo>
                  <a:cubicBezTo>
                    <a:pt x="17" y="16"/>
                    <a:pt x="15" y="19"/>
                    <a:pt x="14" y="22"/>
                  </a:cubicBezTo>
                  <a:cubicBezTo>
                    <a:pt x="13" y="27"/>
                    <a:pt x="15" y="33"/>
                    <a:pt x="19" y="39"/>
                  </a:cubicBezTo>
                  <a:cubicBezTo>
                    <a:pt x="25" y="46"/>
                    <a:pt x="39" y="52"/>
                    <a:pt x="54" y="57"/>
                  </a:cubicBezTo>
                  <a:cubicBezTo>
                    <a:pt x="54" y="72"/>
                    <a:pt x="54" y="72"/>
                    <a:pt x="54" y="72"/>
                  </a:cubicBezTo>
                  <a:close/>
                  <a:moveTo>
                    <a:pt x="54" y="160"/>
                  </a:moveTo>
                  <a:cubicBezTo>
                    <a:pt x="54" y="224"/>
                    <a:pt x="54" y="224"/>
                    <a:pt x="54" y="224"/>
                  </a:cubicBezTo>
                  <a:cubicBezTo>
                    <a:pt x="27" y="224"/>
                    <a:pt x="27" y="224"/>
                    <a:pt x="27" y="224"/>
                  </a:cubicBezTo>
                  <a:cubicBezTo>
                    <a:pt x="27" y="160"/>
                    <a:pt x="27" y="160"/>
                    <a:pt x="27" y="160"/>
                  </a:cubicBezTo>
                  <a:lnTo>
                    <a:pt x="54" y="160"/>
                  </a:lnTo>
                  <a:close/>
                </a:path>
              </a:pathLst>
            </a:cu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4" name="Oval 43"/>
            <p:cNvSpPr>
              <a:spLocks noChangeArrowheads="1"/>
            </p:cNvSpPr>
            <p:nvPr/>
          </p:nvSpPr>
          <p:spPr bwMode="auto">
            <a:xfrm>
              <a:off x="2223585" y="3003012"/>
              <a:ext cx="459449" cy="461049"/>
            </a:xfrm>
            <a:prstGeom prst="ellipse">
              <a:avLst/>
            </a:pr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 name="Freeform 44"/>
            <p:cNvSpPr/>
            <p:nvPr/>
          </p:nvSpPr>
          <p:spPr bwMode="auto">
            <a:xfrm>
              <a:off x="2335645" y="3027025"/>
              <a:ext cx="236928" cy="414625"/>
            </a:xfrm>
            <a:custGeom>
              <a:avLst/>
              <a:gdLst>
                <a:gd name="T0" fmla="*/ 12 w 75"/>
                <a:gd name="T1" fmla="*/ 79 h 131"/>
                <a:gd name="T2" fmla="*/ 25 w 75"/>
                <a:gd name="T3" fmla="*/ 90 h 131"/>
                <a:gd name="T4" fmla="*/ 37 w 75"/>
                <a:gd name="T5" fmla="*/ 93 h 131"/>
                <a:gd name="T6" fmla="*/ 46 w 75"/>
                <a:gd name="T7" fmla="*/ 90 h 131"/>
                <a:gd name="T8" fmla="*/ 49 w 75"/>
                <a:gd name="T9" fmla="*/ 83 h 131"/>
                <a:gd name="T10" fmla="*/ 46 w 75"/>
                <a:gd name="T11" fmla="*/ 75 h 131"/>
                <a:gd name="T12" fmla="*/ 33 w 75"/>
                <a:gd name="T13" fmla="*/ 70 h 131"/>
                <a:gd name="T14" fmla="*/ 11 w 75"/>
                <a:gd name="T15" fmla="*/ 59 h 131"/>
                <a:gd name="T16" fmla="*/ 5 w 75"/>
                <a:gd name="T17" fmla="*/ 41 h 131"/>
                <a:gd name="T18" fmla="*/ 14 w 75"/>
                <a:gd name="T19" fmla="*/ 19 h 131"/>
                <a:gd name="T20" fmla="*/ 38 w 75"/>
                <a:gd name="T21" fmla="*/ 9 h 131"/>
                <a:gd name="T22" fmla="*/ 38 w 75"/>
                <a:gd name="T23" fmla="*/ 0 h 131"/>
                <a:gd name="T24" fmla="*/ 47 w 75"/>
                <a:gd name="T25" fmla="*/ 0 h 131"/>
                <a:gd name="T26" fmla="*/ 47 w 75"/>
                <a:gd name="T27" fmla="*/ 9 h 131"/>
                <a:gd name="T28" fmla="*/ 58 w 75"/>
                <a:gd name="T29" fmla="*/ 12 h 131"/>
                <a:gd name="T30" fmla="*/ 70 w 75"/>
                <a:gd name="T31" fmla="*/ 18 h 131"/>
                <a:gd name="T32" fmla="*/ 61 w 75"/>
                <a:gd name="T33" fmla="*/ 38 h 131"/>
                <a:gd name="T34" fmla="*/ 52 w 75"/>
                <a:gd name="T35" fmla="*/ 32 h 131"/>
                <a:gd name="T36" fmla="*/ 42 w 75"/>
                <a:gd name="T37" fmla="*/ 30 h 131"/>
                <a:gd name="T38" fmla="*/ 34 w 75"/>
                <a:gd name="T39" fmla="*/ 32 h 131"/>
                <a:gd name="T40" fmla="*/ 31 w 75"/>
                <a:gd name="T41" fmla="*/ 38 h 131"/>
                <a:gd name="T42" fmla="*/ 34 w 75"/>
                <a:gd name="T43" fmla="*/ 44 h 131"/>
                <a:gd name="T44" fmla="*/ 44 w 75"/>
                <a:gd name="T45" fmla="*/ 48 h 131"/>
                <a:gd name="T46" fmla="*/ 45 w 75"/>
                <a:gd name="T47" fmla="*/ 49 h 131"/>
                <a:gd name="T48" fmla="*/ 67 w 75"/>
                <a:gd name="T49" fmla="*/ 59 h 131"/>
                <a:gd name="T50" fmla="*/ 73 w 75"/>
                <a:gd name="T51" fmla="*/ 68 h 131"/>
                <a:gd name="T52" fmla="*/ 75 w 75"/>
                <a:gd name="T53" fmla="*/ 79 h 131"/>
                <a:gd name="T54" fmla="*/ 66 w 75"/>
                <a:gd name="T55" fmla="*/ 103 h 131"/>
                <a:gd name="T56" fmla="*/ 43 w 75"/>
                <a:gd name="T57" fmla="*/ 114 h 131"/>
                <a:gd name="T58" fmla="*/ 43 w 75"/>
                <a:gd name="T59" fmla="*/ 131 h 131"/>
                <a:gd name="T60" fmla="*/ 34 w 75"/>
                <a:gd name="T61" fmla="*/ 131 h 131"/>
                <a:gd name="T62" fmla="*/ 34 w 75"/>
                <a:gd name="T63" fmla="*/ 114 h 131"/>
                <a:gd name="T64" fmla="*/ 16 w 75"/>
                <a:gd name="T65" fmla="*/ 110 h 131"/>
                <a:gd name="T66" fmla="*/ 0 w 75"/>
                <a:gd name="T67" fmla="*/ 100 h 131"/>
                <a:gd name="T68" fmla="*/ 12 w 75"/>
                <a:gd name="T69" fmla="*/ 7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131">
                  <a:moveTo>
                    <a:pt x="12" y="79"/>
                  </a:moveTo>
                  <a:cubicBezTo>
                    <a:pt x="16" y="84"/>
                    <a:pt x="20" y="87"/>
                    <a:pt x="25" y="90"/>
                  </a:cubicBezTo>
                  <a:cubicBezTo>
                    <a:pt x="29" y="92"/>
                    <a:pt x="33" y="93"/>
                    <a:pt x="37" y="93"/>
                  </a:cubicBezTo>
                  <a:cubicBezTo>
                    <a:pt x="40" y="93"/>
                    <a:pt x="43" y="92"/>
                    <a:pt x="46" y="90"/>
                  </a:cubicBezTo>
                  <a:cubicBezTo>
                    <a:pt x="48" y="88"/>
                    <a:pt x="49" y="86"/>
                    <a:pt x="49" y="83"/>
                  </a:cubicBezTo>
                  <a:cubicBezTo>
                    <a:pt x="49" y="79"/>
                    <a:pt x="48" y="77"/>
                    <a:pt x="46" y="75"/>
                  </a:cubicBezTo>
                  <a:cubicBezTo>
                    <a:pt x="44" y="73"/>
                    <a:pt x="40" y="71"/>
                    <a:pt x="33" y="70"/>
                  </a:cubicBezTo>
                  <a:cubicBezTo>
                    <a:pt x="23" y="67"/>
                    <a:pt x="15" y="63"/>
                    <a:pt x="11" y="59"/>
                  </a:cubicBezTo>
                  <a:cubicBezTo>
                    <a:pt x="7" y="55"/>
                    <a:pt x="5" y="49"/>
                    <a:pt x="5" y="41"/>
                  </a:cubicBezTo>
                  <a:cubicBezTo>
                    <a:pt x="5" y="32"/>
                    <a:pt x="8" y="25"/>
                    <a:pt x="14" y="19"/>
                  </a:cubicBezTo>
                  <a:cubicBezTo>
                    <a:pt x="19" y="14"/>
                    <a:pt x="27" y="10"/>
                    <a:pt x="38" y="9"/>
                  </a:cubicBezTo>
                  <a:cubicBezTo>
                    <a:pt x="38" y="0"/>
                    <a:pt x="38" y="0"/>
                    <a:pt x="38" y="0"/>
                  </a:cubicBezTo>
                  <a:cubicBezTo>
                    <a:pt x="47" y="0"/>
                    <a:pt x="47" y="0"/>
                    <a:pt x="47" y="0"/>
                  </a:cubicBezTo>
                  <a:cubicBezTo>
                    <a:pt x="47" y="9"/>
                    <a:pt x="47" y="9"/>
                    <a:pt x="47" y="9"/>
                  </a:cubicBezTo>
                  <a:cubicBezTo>
                    <a:pt x="51" y="10"/>
                    <a:pt x="55" y="10"/>
                    <a:pt x="58" y="12"/>
                  </a:cubicBezTo>
                  <a:cubicBezTo>
                    <a:pt x="62" y="13"/>
                    <a:pt x="66" y="15"/>
                    <a:pt x="70" y="18"/>
                  </a:cubicBezTo>
                  <a:cubicBezTo>
                    <a:pt x="61" y="38"/>
                    <a:pt x="61" y="38"/>
                    <a:pt x="61" y="38"/>
                  </a:cubicBezTo>
                  <a:cubicBezTo>
                    <a:pt x="58" y="35"/>
                    <a:pt x="55" y="33"/>
                    <a:pt x="52" y="32"/>
                  </a:cubicBezTo>
                  <a:cubicBezTo>
                    <a:pt x="48" y="30"/>
                    <a:pt x="45" y="30"/>
                    <a:pt x="42" y="30"/>
                  </a:cubicBezTo>
                  <a:cubicBezTo>
                    <a:pt x="39" y="30"/>
                    <a:pt x="36" y="30"/>
                    <a:pt x="34" y="32"/>
                  </a:cubicBezTo>
                  <a:cubicBezTo>
                    <a:pt x="32" y="33"/>
                    <a:pt x="31" y="35"/>
                    <a:pt x="31" y="38"/>
                  </a:cubicBezTo>
                  <a:cubicBezTo>
                    <a:pt x="31" y="40"/>
                    <a:pt x="32" y="42"/>
                    <a:pt x="34" y="44"/>
                  </a:cubicBezTo>
                  <a:cubicBezTo>
                    <a:pt x="35" y="46"/>
                    <a:pt x="39" y="47"/>
                    <a:pt x="44" y="48"/>
                  </a:cubicBezTo>
                  <a:cubicBezTo>
                    <a:pt x="45" y="49"/>
                    <a:pt x="45" y="49"/>
                    <a:pt x="45" y="49"/>
                  </a:cubicBezTo>
                  <a:cubicBezTo>
                    <a:pt x="56" y="52"/>
                    <a:pt x="64" y="55"/>
                    <a:pt x="67" y="59"/>
                  </a:cubicBezTo>
                  <a:cubicBezTo>
                    <a:pt x="70" y="61"/>
                    <a:pt x="71" y="64"/>
                    <a:pt x="73" y="68"/>
                  </a:cubicBezTo>
                  <a:cubicBezTo>
                    <a:pt x="74" y="71"/>
                    <a:pt x="75" y="75"/>
                    <a:pt x="75" y="79"/>
                  </a:cubicBezTo>
                  <a:cubicBezTo>
                    <a:pt x="75" y="89"/>
                    <a:pt x="72" y="97"/>
                    <a:pt x="66" y="103"/>
                  </a:cubicBezTo>
                  <a:cubicBezTo>
                    <a:pt x="60" y="109"/>
                    <a:pt x="52" y="113"/>
                    <a:pt x="43" y="114"/>
                  </a:cubicBezTo>
                  <a:cubicBezTo>
                    <a:pt x="43" y="131"/>
                    <a:pt x="43" y="131"/>
                    <a:pt x="43" y="131"/>
                  </a:cubicBezTo>
                  <a:cubicBezTo>
                    <a:pt x="34" y="131"/>
                    <a:pt x="34" y="131"/>
                    <a:pt x="34" y="131"/>
                  </a:cubicBezTo>
                  <a:cubicBezTo>
                    <a:pt x="34" y="114"/>
                    <a:pt x="34" y="114"/>
                    <a:pt x="34" y="114"/>
                  </a:cubicBezTo>
                  <a:cubicBezTo>
                    <a:pt x="27" y="114"/>
                    <a:pt x="21" y="113"/>
                    <a:pt x="16" y="110"/>
                  </a:cubicBezTo>
                  <a:cubicBezTo>
                    <a:pt x="10" y="108"/>
                    <a:pt x="5" y="104"/>
                    <a:pt x="0" y="100"/>
                  </a:cubicBezTo>
                  <a:lnTo>
                    <a:pt x="12" y="79"/>
                  </a:ln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 name="Oval 45"/>
            <p:cNvSpPr>
              <a:spLocks noChangeArrowheads="1"/>
            </p:cNvSpPr>
            <p:nvPr/>
          </p:nvSpPr>
          <p:spPr bwMode="auto">
            <a:xfrm>
              <a:off x="1183022" y="2153507"/>
              <a:ext cx="545896" cy="544294"/>
            </a:xfrm>
            <a:prstGeom prst="ellipse">
              <a:avLst/>
            </a:pr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 name="Freeform 47"/>
            <p:cNvSpPr/>
            <p:nvPr/>
          </p:nvSpPr>
          <p:spPr bwMode="auto">
            <a:xfrm>
              <a:off x="1296685" y="2246357"/>
              <a:ext cx="264143" cy="360195"/>
            </a:xfrm>
            <a:custGeom>
              <a:avLst/>
              <a:gdLst>
                <a:gd name="T0" fmla="*/ 84 w 84"/>
                <a:gd name="T1" fmla="*/ 4 h 114"/>
                <a:gd name="T2" fmla="*/ 79 w 84"/>
                <a:gd name="T3" fmla="*/ 25 h 114"/>
                <a:gd name="T4" fmla="*/ 61 w 84"/>
                <a:gd name="T5" fmla="*/ 19 h 114"/>
                <a:gd name="T6" fmla="*/ 41 w 84"/>
                <a:gd name="T7" fmla="*/ 28 h 114"/>
                <a:gd name="T8" fmla="*/ 35 w 84"/>
                <a:gd name="T9" fmla="*/ 40 h 114"/>
                <a:gd name="T10" fmla="*/ 76 w 84"/>
                <a:gd name="T11" fmla="*/ 40 h 114"/>
                <a:gd name="T12" fmla="*/ 74 w 84"/>
                <a:gd name="T13" fmla="*/ 52 h 114"/>
                <a:gd name="T14" fmla="*/ 33 w 84"/>
                <a:gd name="T15" fmla="*/ 52 h 114"/>
                <a:gd name="T16" fmla="*/ 33 w 84"/>
                <a:gd name="T17" fmla="*/ 56 h 114"/>
                <a:gd name="T18" fmla="*/ 33 w 84"/>
                <a:gd name="T19" fmla="*/ 62 h 114"/>
                <a:gd name="T20" fmla="*/ 72 w 84"/>
                <a:gd name="T21" fmla="*/ 62 h 114"/>
                <a:gd name="T22" fmla="*/ 69 w 84"/>
                <a:gd name="T23" fmla="*/ 73 h 114"/>
                <a:gd name="T24" fmla="*/ 35 w 84"/>
                <a:gd name="T25" fmla="*/ 73 h 114"/>
                <a:gd name="T26" fmla="*/ 41 w 84"/>
                <a:gd name="T27" fmla="*/ 86 h 114"/>
                <a:gd name="T28" fmla="*/ 60 w 84"/>
                <a:gd name="T29" fmla="*/ 95 h 114"/>
                <a:gd name="T30" fmla="*/ 83 w 84"/>
                <a:gd name="T31" fmla="*/ 86 h 114"/>
                <a:gd name="T32" fmla="*/ 83 w 84"/>
                <a:gd name="T33" fmla="*/ 109 h 114"/>
                <a:gd name="T34" fmla="*/ 61 w 84"/>
                <a:gd name="T35" fmla="*/ 114 h 114"/>
                <a:gd name="T36" fmla="*/ 24 w 84"/>
                <a:gd name="T37" fmla="*/ 99 h 114"/>
                <a:gd name="T38" fmla="*/ 12 w 84"/>
                <a:gd name="T39" fmla="*/ 73 h 114"/>
                <a:gd name="T40" fmla="*/ 0 w 84"/>
                <a:gd name="T41" fmla="*/ 73 h 114"/>
                <a:gd name="T42" fmla="*/ 3 w 84"/>
                <a:gd name="T43" fmla="*/ 62 h 114"/>
                <a:gd name="T44" fmla="*/ 10 w 84"/>
                <a:gd name="T45" fmla="*/ 62 h 114"/>
                <a:gd name="T46" fmla="*/ 10 w 84"/>
                <a:gd name="T47" fmla="*/ 58 h 114"/>
                <a:gd name="T48" fmla="*/ 10 w 84"/>
                <a:gd name="T49" fmla="*/ 52 h 114"/>
                <a:gd name="T50" fmla="*/ 0 w 84"/>
                <a:gd name="T51" fmla="*/ 52 h 114"/>
                <a:gd name="T52" fmla="*/ 3 w 84"/>
                <a:gd name="T53" fmla="*/ 40 h 114"/>
                <a:gd name="T54" fmla="*/ 12 w 84"/>
                <a:gd name="T55" fmla="*/ 40 h 114"/>
                <a:gd name="T56" fmla="*/ 24 w 84"/>
                <a:gd name="T57" fmla="*/ 15 h 114"/>
                <a:gd name="T58" fmla="*/ 62 w 84"/>
                <a:gd name="T59" fmla="*/ 0 h 114"/>
                <a:gd name="T60" fmla="*/ 84 w 84"/>
                <a:gd name="T61" fmla="*/ 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114">
                  <a:moveTo>
                    <a:pt x="84" y="4"/>
                  </a:moveTo>
                  <a:cubicBezTo>
                    <a:pt x="79" y="25"/>
                    <a:pt x="79" y="25"/>
                    <a:pt x="79" y="25"/>
                  </a:cubicBezTo>
                  <a:cubicBezTo>
                    <a:pt x="75" y="21"/>
                    <a:pt x="69" y="19"/>
                    <a:pt x="61" y="19"/>
                  </a:cubicBezTo>
                  <a:cubicBezTo>
                    <a:pt x="53" y="19"/>
                    <a:pt x="46" y="22"/>
                    <a:pt x="41" y="28"/>
                  </a:cubicBezTo>
                  <a:cubicBezTo>
                    <a:pt x="38" y="31"/>
                    <a:pt x="36" y="35"/>
                    <a:pt x="35" y="40"/>
                  </a:cubicBezTo>
                  <a:cubicBezTo>
                    <a:pt x="76" y="40"/>
                    <a:pt x="76" y="40"/>
                    <a:pt x="76" y="40"/>
                  </a:cubicBezTo>
                  <a:cubicBezTo>
                    <a:pt x="74" y="52"/>
                    <a:pt x="74" y="52"/>
                    <a:pt x="74" y="52"/>
                  </a:cubicBezTo>
                  <a:cubicBezTo>
                    <a:pt x="33" y="52"/>
                    <a:pt x="33" y="52"/>
                    <a:pt x="33" y="52"/>
                  </a:cubicBezTo>
                  <a:cubicBezTo>
                    <a:pt x="33" y="53"/>
                    <a:pt x="33" y="54"/>
                    <a:pt x="33" y="56"/>
                  </a:cubicBezTo>
                  <a:cubicBezTo>
                    <a:pt x="33" y="58"/>
                    <a:pt x="33" y="60"/>
                    <a:pt x="33" y="62"/>
                  </a:cubicBezTo>
                  <a:cubicBezTo>
                    <a:pt x="72" y="62"/>
                    <a:pt x="72" y="62"/>
                    <a:pt x="72" y="62"/>
                  </a:cubicBezTo>
                  <a:cubicBezTo>
                    <a:pt x="69" y="73"/>
                    <a:pt x="69" y="73"/>
                    <a:pt x="69" y="73"/>
                  </a:cubicBezTo>
                  <a:cubicBezTo>
                    <a:pt x="35" y="73"/>
                    <a:pt x="35" y="73"/>
                    <a:pt x="35" y="73"/>
                  </a:cubicBezTo>
                  <a:cubicBezTo>
                    <a:pt x="36" y="79"/>
                    <a:pt x="38" y="83"/>
                    <a:pt x="41" y="86"/>
                  </a:cubicBezTo>
                  <a:cubicBezTo>
                    <a:pt x="46" y="92"/>
                    <a:pt x="52" y="95"/>
                    <a:pt x="60" y="95"/>
                  </a:cubicBezTo>
                  <a:cubicBezTo>
                    <a:pt x="70" y="95"/>
                    <a:pt x="78" y="92"/>
                    <a:pt x="83" y="86"/>
                  </a:cubicBezTo>
                  <a:cubicBezTo>
                    <a:pt x="83" y="109"/>
                    <a:pt x="83" y="109"/>
                    <a:pt x="83" y="109"/>
                  </a:cubicBezTo>
                  <a:cubicBezTo>
                    <a:pt x="77" y="112"/>
                    <a:pt x="69" y="114"/>
                    <a:pt x="61" y="114"/>
                  </a:cubicBezTo>
                  <a:cubicBezTo>
                    <a:pt x="46" y="114"/>
                    <a:pt x="34" y="109"/>
                    <a:pt x="24" y="99"/>
                  </a:cubicBezTo>
                  <a:cubicBezTo>
                    <a:pt x="18" y="92"/>
                    <a:pt x="14" y="84"/>
                    <a:pt x="12" y="73"/>
                  </a:cubicBezTo>
                  <a:cubicBezTo>
                    <a:pt x="0" y="73"/>
                    <a:pt x="0" y="73"/>
                    <a:pt x="0" y="73"/>
                  </a:cubicBezTo>
                  <a:cubicBezTo>
                    <a:pt x="3" y="62"/>
                    <a:pt x="3" y="62"/>
                    <a:pt x="3" y="62"/>
                  </a:cubicBezTo>
                  <a:cubicBezTo>
                    <a:pt x="10" y="62"/>
                    <a:pt x="10" y="62"/>
                    <a:pt x="10" y="62"/>
                  </a:cubicBezTo>
                  <a:cubicBezTo>
                    <a:pt x="10" y="61"/>
                    <a:pt x="10" y="59"/>
                    <a:pt x="10" y="58"/>
                  </a:cubicBezTo>
                  <a:cubicBezTo>
                    <a:pt x="10" y="56"/>
                    <a:pt x="10" y="54"/>
                    <a:pt x="10" y="52"/>
                  </a:cubicBezTo>
                  <a:cubicBezTo>
                    <a:pt x="0" y="52"/>
                    <a:pt x="0" y="52"/>
                    <a:pt x="0" y="52"/>
                  </a:cubicBezTo>
                  <a:cubicBezTo>
                    <a:pt x="3" y="40"/>
                    <a:pt x="3" y="40"/>
                    <a:pt x="3" y="40"/>
                  </a:cubicBezTo>
                  <a:cubicBezTo>
                    <a:pt x="12" y="40"/>
                    <a:pt x="12" y="40"/>
                    <a:pt x="12" y="40"/>
                  </a:cubicBezTo>
                  <a:cubicBezTo>
                    <a:pt x="14" y="30"/>
                    <a:pt x="18" y="22"/>
                    <a:pt x="24" y="15"/>
                  </a:cubicBezTo>
                  <a:cubicBezTo>
                    <a:pt x="34" y="5"/>
                    <a:pt x="46" y="0"/>
                    <a:pt x="62" y="0"/>
                  </a:cubicBezTo>
                  <a:cubicBezTo>
                    <a:pt x="70" y="0"/>
                    <a:pt x="78" y="1"/>
                    <a:pt x="84" y="4"/>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 name="Oval 49"/>
            <p:cNvSpPr>
              <a:spLocks noChangeArrowheads="1"/>
            </p:cNvSpPr>
            <p:nvPr/>
          </p:nvSpPr>
          <p:spPr bwMode="auto">
            <a:xfrm>
              <a:off x="1560827" y="2864293"/>
              <a:ext cx="80043" cy="80043"/>
            </a:xfrm>
            <a:prstGeom prst="ellipse">
              <a:avLst/>
            </a:prstGeom>
            <a:solidFill>
              <a:schemeClr val="bg1">
                <a:lumMod val="50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 name="Oval 51"/>
            <p:cNvSpPr>
              <a:spLocks noChangeArrowheads="1"/>
            </p:cNvSpPr>
            <p:nvPr/>
          </p:nvSpPr>
          <p:spPr bwMode="auto">
            <a:xfrm>
              <a:off x="1458371" y="2864293"/>
              <a:ext cx="78443" cy="80043"/>
            </a:xfrm>
            <a:prstGeom prst="ellipse">
              <a:avLst/>
            </a:prstGeom>
            <a:solidFill>
              <a:schemeClr val="bg1">
                <a:lumMod val="50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nvGrpSpPr>
            <p:cNvPr id="10" name="Group 166"/>
            <p:cNvGrpSpPr/>
            <p:nvPr/>
          </p:nvGrpSpPr>
          <p:grpSpPr>
            <a:xfrm>
              <a:off x="1091774" y="2886704"/>
              <a:ext cx="914094" cy="707582"/>
              <a:chOff x="506413" y="2343151"/>
              <a:chExt cx="906463" cy="701675"/>
            </a:xfrm>
            <a:solidFill>
              <a:schemeClr val="tx1">
                <a:lumMod val="95000"/>
                <a:lumOff val="5000"/>
              </a:schemeClr>
            </a:solidFill>
          </p:grpSpPr>
          <p:sp>
            <p:nvSpPr>
              <p:cNvPr id="11" name="Freeform 48"/>
              <p:cNvSpPr>
                <a:spLocks noEditPoints="1"/>
              </p:cNvSpPr>
              <p:nvPr/>
            </p:nvSpPr>
            <p:spPr bwMode="auto">
              <a:xfrm>
                <a:off x="506413" y="2641601"/>
                <a:ext cx="906463" cy="93663"/>
              </a:xfrm>
              <a:custGeom>
                <a:avLst/>
                <a:gdLst>
                  <a:gd name="T0" fmla="*/ 253 w 290"/>
                  <a:gd name="T1" fmla="*/ 30 h 30"/>
                  <a:gd name="T2" fmla="*/ 263 w 290"/>
                  <a:gd name="T3" fmla="*/ 30 h 30"/>
                  <a:gd name="T4" fmla="*/ 263 w 290"/>
                  <a:gd name="T5" fmla="*/ 0 h 30"/>
                  <a:gd name="T6" fmla="*/ 253 w 290"/>
                  <a:gd name="T7" fmla="*/ 0 h 30"/>
                  <a:gd name="T8" fmla="*/ 253 w 290"/>
                  <a:gd name="T9" fmla="*/ 2 h 30"/>
                  <a:gd name="T10" fmla="*/ 266 w 290"/>
                  <a:gd name="T11" fmla="*/ 15 h 30"/>
                  <a:gd name="T12" fmla="*/ 253 w 290"/>
                  <a:gd name="T13" fmla="*/ 27 h 30"/>
                  <a:gd name="T14" fmla="*/ 253 w 290"/>
                  <a:gd name="T15" fmla="*/ 30 h 30"/>
                  <a:gd name="T16" fmla="*/ 37 w 290"/>
                  <a:gd name="T17" fmla="*/ 30 h 30"/>
                  <a:gd name="T18" fmla="*/ 253 w 290"/>
                  <a:gd name="T19" fmla="*/ 30 h 30"/>
                  <a:gd name="T20" fmla="*/ 253 w 290"/>
                  <a:gd name="T21" fmla="*/ 27 h 30"/>
                  <a:gd name="T22" fmla="*/ 241 w 290"/>
                  <a:gd name="T23" fmla="*/ 15 h 30"/>
                  <a:gd name="T24" fmla="*/ 253 w 290"/>
                  <a:gd name="T25" fmla="*/ 2 h 30"/>
                  <a:gd name="T26" fmla="*/ 253 w 290"/>
                  <a:gd name="T27" fmla="*/ 0 h 30"/>
                  <a:gd name="T28" fmla="*/ 37 w 290"/>
                  <a:gd name="T29" fmla="*/ 0 h 30"/>
                  <a:gd name="T30" fmla="*/ 37 w 290"/>
                  <a:gd name="T31" fmla="*/ 2 h 30"/>
                  <a:gd name="T32" fmla="*/ 49 w 290"/>
                  <a:gd name="T33" fmla="*/ 15 h 30"/>
                  <a:gd name="T34" fmla="*/ 37 w 290"/>
                  <a:gd name="T35" fmla="*/ 27 h 30"/>
                  <a:gd name="T36" fmla="*/ 37 w 290"/>
                  <a:gd name="T37" fmla="*/ 30 h 30"/>
                  <a:gd name="T38" fmla="*/ 28 w 290"/>
                  <a:gd name="T39" fmla="*/ 30 h 30"/>
                  <a:gd name="T40" fmla="*/ 37 w 290"/>
                  <a:gd name="T41" fmla="*/ 30 h 30"/>
                  <a:gd name="T42" fmla="*/ 37 w 290"/>
                  <a:gd name="T43" fmla="*/ 27 h 30"/>
                  <a:gd name="T44" fmla="*/ 24 w 290"/>
                  <a:gd name="T45" fmla="*/ 15 h 30"/>
                  <a:gd name="T46" fmla="*/ 37 w 290"/>
                  <a:gd name="T47" fmla="*/ 2 h 30"/>
                  <a:gd name="T48" fmla="*/ 37 w 290"/>
                  <a:gd name="T49" fmla="*/ 0 h 30"/>
                  <a:gd name="T50" fmla="*/ 28 w 290"/>
                  <a:gd name="T51" fmla="*/ 0 h 30"/>
                  <a:gd name="T52" fmla="*/ 28 w 290"/>
                  <a:gd name="T5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0" h="30">
                    <a:moveTo>
                      <a:pt x="253" y="30"/>
                    </a:moveTo>
                    <a:cubicBezTo>
                      <a:pt x="263" y="30"/>
                      <a:pt x="263" y="30"/>
                      <a:pt x="263" y="30"/>
                    </a:cubicBezTo>
                    <a:cubicBezTo>
                      <a:pt x="289" y="30"/>
                      <a:pt x="290" y="0"/>
                      <a:pt x="263" y="0"/>
                    </a:cubicBezTo>
                    <a:cubicBezTo>
                      <a:pt x="253" y="0"/>
                      <a:pt x="253" y="0"/>
                      <a:pt x="253" y="0"/>
                    </a:cubicBezTo>
                    <a:cubicBezTo>
                      <a:pt x="253" y="2"/>
                      <a:pt x="253" y="2"/>
                      <a:pt x="253" y="2"/>
                    </a:cubicBezTo>
                    <a:cubicBezTo>
                      <a:pt x="260" y="2"/>
                      <a:pt x="266" y="8"/>
                      <a:pt x="266" y="15"/>
                    </a:cubicBezTo>
                    <a:cubicBezTo>
                      <a:pt x="266" y="22"/>
                      <a:pt x="260" y="27"/>
                      <a:pt x="253" y="27"/>
                    </a:cubicBezTo>
                    <a:lnTo>
                      <a:pt x="253" y="30"/>
                    </a:lnTo>
                    <a:close/>
                    <a:moveTo>
                      <a:pt x="37" y="30"/>
                    </a:moveTo>
                    <a:cubicBezTo>
                      <a:pt x="253" y="30"/>
                      <a:pt x="253" y="30"/>
                      <a:pt x="253" y="30"/>
                    </a:cubicBezTo>
                    <a:cubicBezTo>
                      <a:pt x="253" y="27"/>
                      <a:pt x="253" y="27"/>
                      <a:pt x="253" y="27"/>
                    </a:cubicBezTo>
                    <a:cubicBezTo>
                      <a:pt x="247" y="27"/>
                      <a:pt x="241" y="22"/>
                      <a:pt x="241" y="15"/>
                    </a:cubicBezTo>
                    <a:cubicBezTo>
                      <a:pt x="241" y="8"/>
                      <a:pt x="247" y="2"/>
                      <a:pt x="253" y="2"/>
                    </a:cubicBezTo>
                    <a:cubicBezTo>
                      <a:pt x="253" y="0"/>
                      <a:pt x="253" y="0"/>
                      <a:pt x="253" y="0"/>
                    </a:cubicBezTo>
                    <a:cubicBezTo>
                      <a:pt x="181" y="0"/>
                      <a:pt x="109" y="0"/>
                      <a:pt x="37" y="0"/>
                    </a:cubicBezTo>
                    <a:cubicBezTo>
                      <a:pt x="37" y="2"/>
                      <a:pt x="37" y="2"/>
                      <a:pt x="37" y="2"/>
                    </a:cubicBezTo>
                    <a:cubicBezTo>
                      <a:pt x="44" y="2"/>
                      <a:pt x="49" y="8"/>
                      <a:pt x="49" y="15"/>
                    </a:cubicBezTo>
                    <a:cubicBezTo>
                      <a:pt x="49" y="22"/>
                      <a:pt x="44" y="27"/>
                      <a:pt x="37" y="27"/>
                    </a:cubicBezTo>
                    <a:lnTo>
                      <a:pt x="37" y="30"/>
                    </a:lnTo>
                    <a:close/>
                    <a:moveTo>
                      <a:pt x="28" y="30"/>
                    </a:moveTo>
                    <a:cubicBezTo>
                      <a:pt x="37" y="30"/>
                      <a:pt x="37" y="30"/>
                      <a:pt x="37" y="30"/>
                    </a:cubicBezTo>
                    <a:cubicBezTo>
                      <a:pt x="37" y="27"/>
                      <a:pt x="37" y="27"/>
                      <a:pt x="37" y="27"/>
                    </a:cubicBezTo>
                    <a:cubicBezTo>
                      <a:pt x="30" y="27"/>
                      <a:pt x="24" y="22"/>
                      <a:pt x="24" y="15"/>
                    </a:cubicBezTo>
                    <a:cubicBezTo>
                      <a:pt x="24" y="8"/>
                      <a:pt x="30" y="2"/>
                      <a:pt x="37" y="2"/>
                    </a:cubicBezTo>
                    <a:cubicBezTo>
                      <a:pt x="37" y="0"/>
                      <a:pt x="37" y="0"/>
                      <a:pt x="37" y="0"/>
                    </a:cubicBezTo>
                    <a:cubicBezTo>
                      <a:pt x="28" y="0"/>
                      <a:pt x="28" y="0"/>
                      <a:pt x="28" y="0"/>
                    </a:cubicBezTo>
                    <a:cubicBezTo>
                      <a:pt x="0" y="0"/>
                      <a:pt x="1" y="30"/>
                      <a:pt x="28" y="30"/>
                    </a:cubicBezTo>
                    <a:close/>
                  </a:path>
                </a:pathLst>
              </a:custGeom>
              <a:grp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2" name="Freeform 50"/>
              <p:cNvSpPr/>
              <p:nvPr/>
            </p:nvSpPr>
            <p:spPr bwMode="auto">
              <a:xfrm>
                <a:off x="1016000" y="2371726"/>
                <a:ext cx="303213" cy="334963"/>
              </a:xfrm>
              <a:custGeom>
                <a:avLst/>
                <a:gdLst>
                  <a:gd name="T0" fmla="*/ 95 w 97"/>
                  <a:gd name="T1" fmla="*/ 98 h 107"/>
                  <a:gd name="T2" fmla="*/ 10 w 97"/>
                  <a:gd name="T3" fmla="*/ 2 h 107"/>
                  <a:gd name="T4" fmla="*/ 2 w 97"/>
                  <a:gd name="T5" fmla="*/ 2 h 107"/>
                  <a:gd name="T6" fmla="*/ 2 w 97"/>
                  <a:gd name="T7" fmla="*/ 2 h 107"/>
                  <a:gd name="T8" fmla="*/ 2 w 97"/>
                  <a:gd name="T9" fmla="*/ 9 h 107"/>
                  <a:gd name="T10" fmla="*/ 87 w 97"/>
                  <a:gd name="T11" fmla="*/ 105 h 107"/>
                  <a:gd name="T12" fmla="*/ 95 w 97"/>
                  <a:gd name="T13" fmla="*/ 105 h 107"/>
                  <a:gd name="T14" fmla="*/ 95 w 97"/>
                  <a:gd name="T15" fmla="*/ 105 h 107"/>
                  <a:gd name="T16" fmla="*/ 95 w 97"/>
                  <a:gd name="T17" fmla="*/ 9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07">
                    <a:moveTo>
                      <a:pt x="95" y="98"/>
                    </a:moveTo>
                    <a:cubicBezTo>
                      <a:pt x="10" y="2"/>
                      <a:pt x="10" y="2"/>
                      <a:pt x="10" y="2"/>
                    </a:cubicBezTo>
                    <a:cubicBezTo>
                      <a:pt x="8" y="0"/>
                      <a:pt x="5" y="0"/>
                      <a:pt x="2" y="2"/>
                    </a:cubicBezTo>
                    <a:cubicBezTo>
                      <a:pt x="2" y="2"/>
                      <a:pt x="2" y="2"/>
                      <a:pt x="2" y="2"/>
                    </a:cubicBezTo>
                    <a:cubicBezTo>
                      <a:pt x="0" y="4"/>
                      <a:pt x="0" y="7"/>
                      <a:pt x="2" y="9"/>
                    </a:cubicBezTo>
                    <a:cubicBezTo>
                      <a:pt x="87" y="105"/>
                      <a:pt x="87" y="105"/>
                      <a:pt x="87" y="105"/>
                    </a:cubicBezTo>
                    <a:cubicBezTo>
                      <a:pt x="89" y="107"/>
                      <a:pt x="93" y="107"/>
                      <a:pt x="95" y="105"/>
                    </a:cubicBezTo>
                    <a:cubicBezTo>
                      <a:pt x="95" y="105"/>
                      <a:pt x="95" y="105"/>
                      <a:pt x="95" y="105"/>
                    </a:cubicBezTo>
                    <a:cubicBezTo>
                      <a:pt x="97" y="103"/>
                      <a:pt x="97" y="100"/>
                      <a:pt x="95" y="98"/>
                    </a:cubicBezTo>
                    <a:close/>
                  </a:path>
                </a:pathLst>
              </a:custGeom>
              <a:grp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3" name="Freeform 52"/>
              <p:cNvSpPr/>
              <p:nvPr/>
            </p:nvSpPr>
            <p:spPr bwMode="auto">
              <a:xfrm>
                <a:off x="600075" y="2343151"/>
                <a:ext cx="328613" cy="363538"/>
              </a:xfrm>
              <a:custGeom>
                <a:avLst/>
                <a:gdLst>
                  <a:gd name="T0" fmla="*/ 2 w 105"/>
                  <a:gd name="T1" fmla="*/ 107 h 116"/>
                  <a:gd name="T2" fmla="*/ 95 w 105"/>
                  <a:gd name="T3" fmla="*/ 2 h 116"/>
                  <a:gd name="T4" fmla="*/ 103 w 105"/>
                  <a:gd name="T5" fmla="*/ 2 h 116"/>
                  <a:gd name="T6" fmla="*/ 103 w 105"/>
                  <a:gd name="T7" fmla="*/ 2 h 116"/>
                  <a:gd name="T8" fmla="*/ 103 w 105"/>
                  <a:gd name="T9" fmla="*/ 10 h 116"/>
                  <a:gd name="T10" fmla="*/ 10 w 105"/>
                  <a:gd name="T11" fmla="*/ 114 h 116"/>
                  <a:gd name="T12" fmla="*/ 2 w 105"/>
                  <a:gd name="T13" fmla="*/ 114 h 116"/>
                  <a:gd name="T14" fmla="*/ 2 w 105"/>
                  <a:gd name="T15" fmla="*/ 114 h 116"/>
                  <a:gd name="T16" fmla="*/ 2 w 10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6">
                    <a:moveTo>
                      <a:pt x="2" y="107"/>
                    </a:moveTo>
                    <a:cubicBezTo>
                      <a:pt x="95" y="2"/>
                      <a:pt x="95" y="2"/>
                      <a:pt x="95" y="2"/>
                    </a:cubicBezTo>
                    <a:cubicBezTo>
                      <a:pt x="97" y="0"/>
                      <a:pt x="100" y="0"/>
                      <a:pt x="103" y="2"/>
                    </a:cubicBezTo>
                    <a:cubicBezTo>
                      <a:pt x="103" y="2"/>
                      <a:pt x="103" y="2"/>
                      <a:pt x="103" y="2"/>
                    </a:cubicBezTo>
                    <a:cubicBezTo>
                      <a:pt x="105" y="4"/>
                      <a:pt x="105" y="7"/>
                      <a:pt x="103" y="10"/>
                    </a:cubicBezTo>
                    <a:cubicBezTo>
                      <a:pt x="10" y="114"/>
                      <a:pt x="10" y="114"/>
                      <a:pt x="10" y="114"/>
                    </a:cubicBezTo>
                    <a:cubicBezTo>
                      <a:pt x="8" y="116"/>
                      <a:pt x="5" y="116"/>
                      <a:pt x="2" y="114"/>
                    </a:cubicBezTo>
                    <a:cubicBezTo>
                      <a:pt x="2" y="114"/>
                      <a:pt x="2" y="114"/>
                      <a:pt x="2" y="114"/>
                    </a:cubicBezTo>
                    <a:cubicBezTo>
                      <a:pt x="0" y="112"/>
                      <a:pt x="0" y="109"/>
                      <a:pt x="2" y="107"/>
                    </a:cubicBezTo>
                    <a:close/>
                  </a:path>
                </a:pathLst>
              </a:custGeom>
              <a:grp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4" name="Freeform 53"/>
              <p:cNvSpPr>
                <a:spLocks noEditPoints="1"/>
              </p:cNvSpPr>
              <p:nvPr/>
            </p:nvSpPr>
            <p:spPr bwMode="auto">
              <a:xfrm>
                <a:off x="596900" y="2763838"/>
                <a:ext cx="725488" cy="280988"/>
              </a:xfrm>
              <a:custGeom>
                <a:avLst/>
                <a:gdLst>
                  <a:gd name="T0" fmla="*/ 232 w 232"/>
                  <a:gd name="T1" fmla="*/ 0 h 90"/>
                  <a:gd name="T2" fmla="*/ 189 w 232"/>
                  <a:gd name="T3" fmla="*/ 90 h 90"/>
                  <a:gd name="T4" fmla="*/ 188 w 232"/>
                  <a:gd name="T5" fmla="*/ 71 h 90"/>
                  <a:gd name="T6" fmla="*/ 197 w 232"/>
                  <a:gd name="T7" fmla="*/ 40 h 90"/>
                  <a:gd name="T8" fmla="*/ 192 w 232"/>
                  <a:gd name="T9" fmla="*/ 8 h 90"/>
                  <a:gd name="T10" fmla="*/ 188 w 232"/>
                  <a:gd name="T11" fmla="*/ 9 h 90"/>
                  <a:gd name="T12" fmla="*/ 152 w 232"/>
                  <a:gd name="T13" fmla="*/ 0 h 90"/>
                  <a:gd name="T14" fmla="*/ 188 w 232"/>
                  <a:gd name="T15" fmla="*/ 9 h 90"/>
                  <a:gd name="T16" fmla="*/ 179 w 232"/>
                  <a:gd name="T17" fmla="*/ 40 h 90"/>
                  <a:gd name="T18" fmla="*/ 184 w 232"/>
                  <a:gd name="T19" fmla="*/ 72 h 90"/>
                  <a:gd name="T20" fmla="*/ 188 w 232"/>
                  <a:gd name="T21" fmla="*/ 71 h 90"/>
                  <a:gd name="T22" fmla="*/ 152 w 232"/>
                  <a:gd name="T23" fmla="*/ 90 h 90"/>
                  <a:gd name="T24" fmla="*/ 160 w 232"/>
                  <a:gd name="T25" fmla="*/ 62 h 90"/>
                  <a:gd name="T26" fmla="*/ 163 w 232"/>
                  <a:gd name="T27" fmla="*/ 17 h 90"/>
                  <a:gd name="T28" fmla="*/ 154 w 232"/>
                  <a:gd name="T29" fmla="*/ 8 h 90"/>
                  <a:gd name="T30" fmla="*/ 152 w 232"/>
                  <a:gd name="T31" fmla="*/ 0 h 90"/>
                  <a:gd name="T32" fmla="*/ 152 w 232"/>
                  <a:gd name="T33" fmla="*/ 0 h 90"/>
                  <a:gd name="T34" fmla="*/ 144 w 232"/>
                  <a:gd name="T35" fmla="*/ 17 h 90"/>
                  <a:gd name="T36" fmla="*/ 142 w 232"/>
                  <a:gd name="T37" fmla="*/ 62 h 90"/>
                  <a:gd name="T38" fmla="*/ 150 w 232"/>
                  <a:gd name="T39" fmla="*/ 72 h 90"/>
                  <a:gd name="T40" fmla="*/ 152 w 232"/>
                  <a:gd name="T41" fmla="*/ 90 h 90"/>
                  <a:gd name="T42" fmla="*/ 116 w 232"/>
                  <a:gd name="T43" fmla="*/ 72 h 90"/>
                  <a:gd name="T44" fmla="*/ 126 w 232"/>
                  <a:gd name="T45" fmla="*/ 40 h 90"/>
                  <a:gd name="T46" fmla="*/ 116 w 232"/>
                  <a:gd name="T47" fmla="*/ 8 h 90"/>
                  <a:gd name="T48" fmla="*/ 116 w 232"/>
                  <a:gd name="T49" fmla="*/ 8 h 90"/>
                  <a:gd name="T50" fmla="*/ 80 w 232"/>
                  <a:gd name="T51" fmla="*/ 0 h 90"/>
                  <a:gd name="T52" fmla="*/ 116 w 232"/>
                  <a:gd name="T53" fmla="*/ 8 h 90"/>
                  <a:gd name="T54" fmla="*/ 107 w 232"/>
                  <a:gd name="T55" fmla="*/ 40 h 90"/>
                  <a:gd name="T56" fmla="*/ 116 w 232"/>
                  <a:gd name="T57" fmla="*/ 72 h 90"/>
                  <a:gd name="T58" fmla="*/ 116 w 232"/>
                  <a:gd name="T59" fmla="*/ 72 h 90"/>
                  <a:gd name="T60" fmla="*/ 80 w 232"/>
                  <a:gd name="T61" fmla="*/ 90 h 90"/>
                  <a:gd name="T62" fmla="*/ 82 w 232"/>
                  <a:gd name="T63" fmla="*/ 72 h 90"/>
                  <a:gd name="T64" fmla="*/ 91 w 232"/>
                  <a:gd name="T65" fmla="*/ 62 h 90"/>
                  <a:gd name="T66" fmla="*/ 89 w 232"/>
                  <a:gd name="T67" fmla="*/ 17 h 90"/>
                  <a:gd name="T68" fmla="*/ 80 w 232"/>
                  <a:gd name="T69" fmla="*/ 0 h 90"/>
                  <a:gd name="T70" fmla="*/ 80 w 232"/>
                  <a:gd name="T71" fmla="*/ 0 h 90"/>
                  <a:gd name="T72" fmla="*/ 78 w 232"/>
                  <a:gd name="T73" fmla="*/ 8 h 90"/>
                  <a:gd name="T74" fmla="*/ 69 w 232"/>
                  <a:gd name="T75" fmla="*/ 17 h 90"/>
                  <a:gd name="T76" fmla="*/ 72 w 232"/>
                  <a:gd name="T77" fmla="*/ 62 h 90"/>
                  <a:gd name="T78" fmla="*/ 80 w 232"/>
                  <a:gd name="T79" fmla="*/ 90 h 90"/>
                  <a:gd name="T80" fmla="*/ 44 w 232"/>
                  <a:gd name="T81" fmla="*/ 71 h 90"/>
                  <a:gd name="T82" fmla="*/ 48 w 232"/>
                  <a:gd name="T83" fmla="*/ 72 h 90"/>
                  <a:gd name="T84" fmla="*/ 54 w 232"/>
                  <a:gd name="T85" fmla="*/ 40 h 90"/>
                  <a:gd name="T86" fmla="*/ 44 w 232"/>
                  <a:gd name="T87" fmla="*/ 9 h 90"/>
                  <a:gd name="T88" fmla="*/ 43 w 232"/>
                  <a:gd name="T89" fmla="*/ 90 h 90"/>
                  <a:gd name="T90" fmla="*/ 0 w 232"/>
                  <a:gd name="T91" fmla="*/ 0 h 90"/>
                  <a:gd name="T92" fmla="*/ 44 w 232"/>
                  <a:gd name="T93" fmla="*/ 9 h 90"/>
                  <a:gd name="T94" fmla="*/ 40 w 232"/>
                  <a:gd name="T95" fmla="*/ 8 h 90"/>
                  <a:gd name="T96" fmla="*/ 35 w 232"/>
                  <a:gd name="T97" fmla="*/ 40 h 90"/>
                  <a:gd name="T98" fmla="*/ 44 w 232"/>
                  <a:gd name="T99" fmla="*/ 71 h 90"/>
                  <a:gd name="T100" fmla="*/ 43 w 232"/>
                  <a:gd name="T10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90">
                    <a:moveTo>
                      <a:pt x="188" y="0"/>
                    </a:moveTo>
                    <a:cubicBezTo>
                      <a:pt x="232" y="0"/>
                      <a:pt x="232" y="0"/>
                      <a:pt x="232" y="0"/>
                    </a:cubicBezTo>
                    <a:cubicBezTo>
                      <a:pt x="221" y="66"/>
                      <a:pt x="221" y="66"/>
                      <a:pt x="221" y="66"/>
                    </a:cubicBezTo>
                    <a:cubicBezTo>
                      <a:pt x="218" y="80"/>
                      <a:pt x="211" y="90"/>
                      <a:pt x="189" y="90"/>
                    </a:cubicBezTo>
                    <a:cubicBezTo>
                      <a:pt x="188" y="90"/>
                      <a:pt x="188" y="90"/>
                      <a:pt x="188" y="90"/>
                    </a:cubicBezTo>
                    <a:cubicBezTo>
                      <a:pt x="188" y="71"/>
                      <a:pt x="188" y="71"/>
                      <a:pt x="188" y="71"/>
                    </a:cubicBezTo>
                    <a:cubicBezTo>
                      <a:pt x="191" y="69"/>
                      <a:pt x="194" y="66"/>
                      <a:pt x="194" y="62"/>
                    </a:cubicBezTo>
                    <a:cubicBezTo>
                      <a:pt x="195" y="55"/>
                      <a:pt x="196" y="47"/>
                      <a:pt x="197" y="40"/>
                    </a:cubicBezTo>
                    <a:cubicBezTo>
                      <a:pt x="199" y="32"/>
                      <a:pt x="200" y="25"/>
                      <a:pt x="201" y="17"/>
                    </a:cubicBezTo>
                    <a:cubicBezTo>
                      <a:pt x="201" y="12"/>
                      <a:pt x="197" y="8"/>
                      <a:pt x="192" y="8"/>
                    </a:cubicBezTo>
                    <a:cubicBezTo>
                      <a:pt x="192" y="8"/>
                      <a:pt x="192" y="8"/>
                      <a:pt x="192" y="8"/>
                    </a:cubicBezTo>
                    <a:cubicBezTo>
                      <a:pt x="191" y="8"/>
                      <a:pt x="190" y="8"/>
                      <a:pt x="188" y="9"/>
                    </a:cubicBezTo>
                    <a:lnTo>
                      <a:pt x="188" y="0"/>
                    </a:lnTo>
                    <a:close/>
                    <a:moveTo>
                      <a:pt x="152" y="0"/>
                    </a:moveTo>
                    <a:cubicBezTo>
                      <a:pt x="188" y="0"/>
                      <a:pt x="188" y="0"/>
                      <a:pt x="188" y="0"/>
                    </a:cubicBezTo>
                    <a:cubicBezTo>
                      <a:pt x="188" y="9"/>
                      <a:pt x="188" y="9"/>
                      <a:pt x="188" y="9"/>
                    </a:cubicBezTo>
                    <a:cubicBezTo>
                      <a:pt x="184" y="10"/>
                      <a:pt x="181" y="13"/>
                      <a:pt x="181" y="17"/>
                    </a:cubicBezTo>
                    <a:cubicBezTo>
                      <a:pt x="180" y="25"/>
                      <a:pt x="179" y="32"/>
                      <a:pt x="179" y="40"/>
                    </a:cubicBezTo>
                    <a:cubicBezTo>
                      <a:pt x="178" y="47"/>
                      <a:pt x="177" y="55"/>
                      <a:pt x="176" y="62"/>
                    </a:cubicBezTo>
                    <a:cubicBezTo>
                      <a:pt x="176" y="67"/>
                      <a:pt x="179" y="72"/>
                      <a:pt x="184" y="72"/>
                    </a:cubicBezTo>
                    <a:cubicBezTo>
                      <a:pt x="184" y="72"/>
                      <a:pt x="184" y="72"/>
                      <a:pt x="184" y="72"/>
                    </a:cubicBezTo>
                    <a:cubicBezTo>
                      <a:pt x="186" y="72"/>
                      <a:pt x="187" y="71"/>
                      <a:pt x="188" y="71"/>
                    </a:cubicBezTo>
                    <a:cubicBezTo>
                      <a:pt x="188" y="90"/>
                      <a:pt x="188" y="90"/>
                      <a:pt x="188" y="90"/>
                    </a:cubicBezTo>
                    <a:cubicBezTo>
                      <a:pt x="152" y="90"/>
                      <a:pt x="152" y="90"/>
                      <a:pt x="152" y="90"/>
                    </a:cubicBezTo>
                    <a:cubicBezTo>
                      <a:pt x="152" y="71"/>
                      <a:pt x="152" y="71"/>
                      <a:pt x="152" y="71"/>
                    </a:cubicBezTo>
                    <a:cubicBezTo>
                      <a:pt x="156" y="70"/>
                      <a:pt x="159" y="67"/>
                      <a:pt x="160" y="62"/>
                    </a:cubicBezTo>
                    <a:cubicBezTo>
                      <a:pt x="160" y="55"/>
                      <a:pt x="161" y="47"/>
                      <a:pt x="162" y="40"/>
                    </a:cubicBezTo>
                    <a:cubicBezTo>
                      <a:pt x="162" y="32"/>
                      <a:pt x="163" y="25"/>
                      <a:pt x="163" y="17"/>
                    </a:cubicBezTo>
                    <a:cubicBezTo>
                      <a:pt x="164" y="12"/>
                      <a:pt x="159" y="8"/>
                      <a:pt x="154" y="8"/>
                    </a:cubicBezTo>
                    <a:cubicBezTo>
                      <a:pt x="154" y="8"/>
                      <a:pt x="154" y="8"/>
                      <a:pt x="154" y="8"/>
                    </a:cubicBezTo>
                    <a:cubicBezTo>
                      <a:pt x="153" y="8"/>
                      <a:pt x="153" y="8"/>
                      <a:pt x="152" y="8"/>
                    </a:cubicBezTo>
                    <a:lnTo>
                      <a:pt x="152" y="0"/>
                    </a:lnTo>
                    <a:close/>
                    <a:moveTo>
                      <a:pt x="116" y="0"/>
                    </a:moveTo>
                    <a:cubicBezTo>
                      <a:pt x="152" y="0"/>
                      <a:pt x="152" y="0"/>
                      <a:pt x="152" y="0"/>
                    </a:cubicBezTo>
                    <a:cubicBezTo>
                      <a:pt x="152" y="8"/>
                      <a:pt x="152" y="8"/>
                      <a:pt x="152" y="8"/>
                    </a:cubicBezTo>
                    <a:cubicBezTo>
                      <a:pt x="148" y="9"/>
                      <a:pt x="144" y="13"/>
                      <a:pt x="144" y="17"/>
                    </a:cubicBezTo>
                    <a:cubicBezTo>
                      <a:pt x="143" y="25"/>
                      <a:pt x="143" y="32"/>
                      <a:pt x="143" y="40"/>
                    </a:cubicBezTo>
                    <a:cubicBezTo>
                      <a:pt x="142" y="47"/>
                      <a:pt x="142" y="55"/>
                      <a:pt x="142" y="62"/>
                    </a:cubicBezTo>
                    <a:cubicBezTo>
                      <a:pt x="141" y="67"/>
                      <a:pt x="145" y="72"/>
                      <a:pt x="150" y="72"/>
                    </a:cubicBezTo>
                    <a:cubicBezTo>
                      <a:pt x="150" y="72"/>
                      <a:pt x="150" y="72"/>
                      <a:pt x="150" y="72"/>
                    </a:cubicBezTo>
                    <a:cubicBezTo>
                      <a:pt x="151" y="72"/>
                      <a:pt x="152" y="72"/>
                      <a:pt x="152" y="71"/>
                    </a:cubicBezTo>
                    <a:cubicBezTo>
                      <a:pt x="152" y="90"/>
                      <a:pt x="152" y="90"/>
                      <a:pt x="152" y="90"/>
                    </a:cubicBezTo>
                    <a:cubicBezTo>
                      <a:pt x="116" y="90"/>
                      <a:pt x="116" y="90"/>
                      <a:pt x="116" y="90"/>
                    </a:cubicBezTo>
                    <a:cubicBezTo>
                      <a:pt x="116" y="72"/>
                      <a:pt x="116" y="72"/>
                      <a:pt x="116" y="72"/>
                    </a:cubicBezTo>
                    <a:cubicBezTo>
                      <a:pt x="121" y="72"/>
                      <a:pt x="125" y="67"/>
                      <a:pt x="125" y="62"/>
                    </a:cubicBezTo>
                    <a:cubicBezTo>
                      <a:pt x="125" y="55"/>
                      <a:pt x="125" y="47"/>
                      <a:pt x="126" y="40"/>
                    </a:cubicBezTo>
                    <a:cubicBezTo>
                      <a:pt x="126" y="32"/>
                      <a:pt x="126" y="25"/>
                      <a:pt x="126" y="17"/>
                    </a:cubicBezTo>
                    <a:cubicBezTo>
                      <a:pt x="126" y="12"/>
                      <a:pt x="122" y="8"/>
                      <a:pt x="116" y="8"/>
                    </a:cubicBezTo>
                    <a:cubicBezTo>
                      <a:pt x="116" y="8"/>
                      <a:pt x="116" y="8"/>
                      <a:pt x="116" y="8"/>
                    </a:cubicBezTo>
                    <a:cubicBezTo>
                      <a:pt x="116" y="8"/>
                      <a:pt x="116" y="8"/>
                      <a:pt x="116" y="8"/>
                    </a:cubicBezTo>
                    <a:lnTo>
                      <a:pt x="116" y="0"/>
                    </a:lnTo>
                    <a:close/>
                    <a:moveTo>
                      <a:pt x="80" y="0"/>
                    </a:moveTo>
                    <a:cubicBezTo>
                      <a:pt x="116" y="0"/>
                      <a:pt x="116" y="0"/>
                      <a:pt x="116" y="0"/>
                    </a:cubicBezTo>
                    <a:cubicBezTo>
                      <a:pt x="116" y="8"/>
                      <a:pt x="116" y="8"/>
                      <a:pt x="116" y="8"/>
                    </a:cubicBezTo>
                    <a:cubicBezTo>
                      <a:pt x="111" y="8"/>
                      <a:pt x="106" y="12"/>
                      <a:pt x="106" y="17"/>
                    </a:cubicBezTo>
                    <a:cubicBezTo>
                      <a:pt x="106" y="25"/>
                      <a:pt x="106" y="32"/>
                      <a:pt x="107" y="40"/>
                    </a:cubicBezTo>
                    <a:cubicBezTo>
                      <a:pt x="107" y="47"/>
                      <a:pt x="107" y="55"/>
                      <a:pt x="107" y="62"/>
                    </a:cubicBezTo>
                    <a:cubicBezTo>
                      <a:pt x="107" y="67"/>
                      <a:pt x="111" y="72"/>
                      <a:pt x="116" y="72"/>
                    </a:cubicBezTo>
                    <a:cubicBezTo>
                      <a:pt x="116" y="72"/>
                      <a:pt x="116" y="72"/>
                      <a:pt x="116" y="72"/>
                    </a:cubicBezTo>
                    <a:cubicBezTo>
                      <a:pt x="116" y="72"/>
                      <a:pt x="116" y="72"/>
                      <a:pt x="116" y="72"/>
                    </a:cubicBezTo>
                    <a:cubicBezTo>
                      <a:pt x="116" y="90"/>
                      <a:pt x="116" y="90"/>
                      <a:pt x="116" y="90"/>
                    </a:cubicBezTo>
                    <a:cubicBezTo>
                      <a:pt x="80" y="90"/>
                      <a:pt x="80" y="90"/>
                      <a:pt x="80" y="90"/>
                    </a:cubicBezTo>
                    <a:cubicBezTo>
                      <a:pt x="80" y="71"/>
                      <a:pt x="80" y="71"/>
                      <a:pt x="80" y="71"/>
                    </a:cubicBezTo>
                    <a:cubicBezTo>
                      <a:pt x="80" y="72"/>
                      <a:pt x="81" y="72"/>
                      <a:pt x="82" y="72"/>
                    </a:cubicBezTo>
                    <a:cubicBezTo>
                      <a:pt x="82" y="72"/>
                      <a:pt x="82" y="72"/>
                      <a:pt x="82" y="72"/>
                    </a:cubicBezTo>
                    <a:cubicBezTo>
                      <a:pt x="87" y="72"/>
                      <a:pt x="91" y="67"/>
                      <a:pt x="91" y="62"/>
                    </a:cubicBezTo>
                    <a:cubicBezTo>
                      <a:pt x="90" y="55"/>
                      <a:pt x="90" y="47"/>
                      <a:pt x="90" y="40"/>
                    </a:cubicBezTo>
                    <a:cubicBezTo>
                      <a:pt x="89" y="32"/>
                      <a:pt x="89" y="25"/>
                      <a:pt x="89" y="17"/>
                    </a:cubicBezTo>
                    <a:cubicBezTo>
                      <a:pt x="88" y="13"/>
                      <a:pt x="85" y="9"/>
                      <a:pt x="80" y="8"/>
                    </a:cubicBezTo>
                    <a:lnTo>
                      <a:pt x="80" y="0"/>
                    </a:lnTo>
                    <a:close/>
                    <a:moveTo>
                      <a:pt x="44" y="0"/>
                    </a:moveTo>
                    <a:cubicBezTo>
                      <a:pt x="80" y="0"/>
                      <a:pt x="80" y="0"/>
                      <a:pt x="80" y="0"/>
                    </a:cubicBezTo>
                    <a:cubicBezTo>
                      <a:pt x="80" y="8"/>
                      <a:pt x="80" y="8"/>
                      <a:pt x="80" y="8"/>
                    </a:cubicBezTo>
                    <a:cubicBezTo>
                      <a:pt x="79" y="8"/>
                      <a:pt x="79" y="8"/>
                      <a:pt x="78" y="8"/>
                    </a:cubicBezTo>
                    <a:cubicBezTo>
                      <a:pt x="78" y="8"/>
                      <a:pt x="78" y="8"/>
                      <a:pt x="78" y="8"/>
                    </a:cubicBezTo>
                    <a:cubicBezTo>
                      <a:pt x="73" y="8"/>
                      <a:pt x="69" y="12"/>
                      <a:pt x="69" y="17"/>
                    </a:cubicBezTo>
                    <a:cubicBezTo>
                      <a:pt x="69" y="25"/>
                      <a:pt x="70" y="32"/>
                      <a:pt x="71" y="40"/>
                    </a:cubicBezTo>
                    <a:cubicBezTo>
                      <a:pt x="71" y="47"/>
                      <a:pt x="72" y="55"/>
                      <a:pt x="72" y="62"/>
                    </a:cubicBezTo>
                    <a:cubicBezTo>
                      <a:pt x="73" y="67"/>
                      <a:pt x="76" y="70"/>
                      <a:pt x="80" y="71"/>
                    </a:cubicBezTo>
                    <a:cubicBezTo>
                      <a:pt x="80" y="90"/>
                      <a:pt x="80" y="90"/>
                      <a:pt x="80" y="90"/>
                    </a:cubicBezTo>
                    <a:cubicBezTo>
                      <a:pt x="44" y="90"/>
                      <a:pt x="44" y="90"/>
                      <a:pt x="44" y="90"/>
                    </a:cubicBezTo>
                    <a:cubicBezTo>
                      <a:pt x="44" y="71"/>
                      <a:pt x="44" y="71"/>
                      <a:pt x="44" y="71"/>
                    </a:cubicBezTo>
                    <a:cubicBezTo>
                      <a:pt x="45" y="71"/>
                      <a:pt x="47" y="72"/>
                      <a:pt x="48" y="72"/>
                    </a:cubicBezTo>
                    <a:cubicBezTo>
                      <a:pt x="48" y="72"/>
                      <a:pt x="48" y="72"/>
                      <a:pt x="48" y="72"/>
                    </a:cubicBezTo>
                    <a:cubicBezTo>
                      <a:pt x="53" y="72"/>
                      <a:pt x="57" y="67"/>
                      <a:pt x="56" y="62"/>
                    </a:cubicBezTo>
                    <a:cubicBezTo>
                      <a:pt x="55" y="55"/>
                      <a:pt x="54" y="47"/>
                      <a:pt x="54" y="40"/>
                    </a:cubicBezTo>
                    <a:cubicBezTo>
                      <a:pt x="53" y="32"/>
                      <a:pt x="52" y="25"/>
                      <a:pt x="51" y="17"/>
                    </a:cubicBezTo>
                    <a:cubicBezTo>
                      <a:pt x="51" y="13"/>
                      <a:pt x="48" y="10"/>
                      <a:pt x="44" y="9"/>
                    </a:cubicBezTo>
                    <a:lnTo>
                      <a:pt x="44" y="0"/>
                    </a:lnTo>
                    <a:close/>
                    <a:moveTo>
                      <a:pt x="43" y="90"/>
                    </a:moveTo>
                    <a:cubicBezTo>
                      <a:pt x="21" y="90"/>
                      <a:pt x="14" y="80"/>
                      <a:pt x="12" y="66"/>
                    </a:cubicBezTo>
                    <a:cubicBezTo>
                      <a:pt x="0" y="0"/>
                      <a:pt x="0" y="0"/>
                      <a:pt x="0" y="0"/>
                    </a:cubicBezTo>
                    <a:cubicBezTo>
                      <a:pt x="44" y="0"/>
                      <a:pt x="44" y="0"/>
                      <a:pt x="44" y="0"/>
                    </a:cubicBezTo>
                    <a:cubicBezTo>
                      <a:pt x="44" y="9"/>
                      <a:pt x="44" y="9"/>
                      <a:pt x="44" y="9"/>
                    </a:cubicBezTo>
                    <a:cubicBezTo>
                      <a:pt x="43" y="8"/>
                      <a:pt x="42" y="8"/>
                      <a:pt x="40" y="8"/>
                    </a:cubicBezTo>
                    <a:cubicBezTo>
                      <a:pt x="40" y="8"/>
                      <a:pt x="40" y="8"/>
                      <a:pt x="40" y="8"/>
                    </a:cubicBezTo>
                    <a:cubicBezTo>
                      <a:pt x="35" y="8"/>
                      <a:pt x="31" y="12"/>
                      <a:pt x="32" y="17"/>
                    </a:cubicBezTo>
                    <a:cubicBezTo>
                      <a:pt x="33" y="25"/>
                      <a:pt x="34" y="32"/>
                      <a:pt x="35" y="40"/>
                    </a:cubicBezTo>
                    <a:cubicBezTo>
                      <a:pt x="36" y="47"/>
                      <a:pt x="37" y="55"/>
                      <a:pt x="38" y="62"/>
                    </a:cubicBezTo>
                    <a:cubicBezTo>
                      <a:pt x="38" y="66"/>
                      <a:pt x="41" y="69"/>
                      <a:pt x="44" y="71"/>
                    </a:cubicBezTo>
                    <a:cubicBezTo>
                      <a:pt x="44" y="90"/>
                      <a:pt x="44" y="90"/>
                      <a:pt x="44" y="90"/>
                    </a:cubicBezTo>
                    <a:lnTo>
                      <a:pt x="43" y="90"/>
                    </a:lnTo>
                    <a:close/>
                  </a:path>
                </a:pathLst>
              </a:custGeom>
              <a:grp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sp>
          <p:nvSpPr>
            <p:cNvPr id="15" name="Freeform 54"/>
            <p:cNvSpPr/>
            <p:nvPr/>
          </p:nvSpPr>
          <p:spPr bwMode="auto">
            <a:xfrm>
              <a:off x="2329241" y="2489689"/>
              <a:ext cx="768416" cy="486663"/>
            </a:xfrm>
            <a:custGeom>
              <a:avLst/>
              <a:gdLst>
                <a:gd name="T0" fmla="*/ 480 w 480"/>
                <a:gd name="T1" fmla="*/ 187 h 304"/>
                <a:gd name="T2" fmla="*/ 256 w 480"/>
                <a:gd name="T3" fmla="*/ 0 h 304"/>
                <a:gd name="T4" fmla="*/ 48 w 480"/>
                <a:gd name="T5" fmla="*/ 108 h 304"/>
                <a:gd name="T6" fmla="*/ 0 w 480"/>
                <a:gd name="T7" fmla="*/ 252 h 304"/>
                <a:gd name="T8" fmla="*/ 376 w 480"/>
                <a:gd name="T9" fmla="*/ 304 h 304"/>
                <a:gd name="T10" fmla="*/ 480 w 480"/>
                <a:gd name="T11" fmla="*/ 187 h 304"/>
              </a:gdLst>
              <a:ahLst/>
              <a:cxnLst>
                <a:cxn ang="0">
                  <a:pos x="T0" y="T1"/>
                </a:cxn>
                <a:cxn ang="0">
                  <a:pos x="T2" y="T3"/>
                </a:cxn>
                <a:cxn ang="0">
                  <a:pos x="T4" y="T5"/>
                </a:cxn>
                <a:cxn ang="0">
                  <a:pos x="T6" y="T7"/>
                </a:cxn>
                <a:cxn ang="0">
                  <a:pos x="T8" y="T9"/>
                </a:cxn>
                <a:cxn ang="0">
                  <a:pos x="T10" y="T11"/>
                </a:cxn>
              </a:cxnLst>
              <a:rect l="0" t="0" r="r" b="b"/>
              <a:pathLst>
                <a:path w="480" h="304">
                  <a:moveTo>
                    <a:pt x="480" y="187"/>
                  </a:moveTo>
                  <a:lnTo>
                    <a:pt x="256" y="0"/>
                  </a:lnTo>
                  <a:lnTo>
                    <a:pt x="48" y="108"/>
                  </a:lnTo>
                  <a:lnTo>
                    <a:pt x="0" y="252"/>
                  </a:lnTo>
                  <a:lnTo>
                    <a:pt x="376" y="304"/>
                  </a:lnTo>
                  <a:lnTo>
                    <a:pt x="480" y="187"/>
                  </a:lnTo>
                  <a:close/>
                </a:path>
              </a:pathLst>
            </a:custGeom>
            <a:solidFill>
              <a:srgbClr val="E4A96D"/>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6" name="Freeform 55"/>
            <p:cNvSpPr/>
            <p:nvPr/>
          </p:nvSpPr>
          <p:spPr bwMode="auto">
            <a:xfrm>
              <a:off x="2308432" y="2606552"/>
              <a:ext cx="329778" cy="504273"/>
            </a:xfrm>
            <a:custGeom>
              <a:avLst/>
              <a:gdLst>
                <a:gd name="T0" fmla="*/ 17 w 105"/>
                <a:gd name="T1" fmla="*/ 155 h 160"/>
                <a:gd name="T2" fmla="*/ 17 w 105"/>
                <a:gd name="T3" fmla="*/ 155 h 160"/>
                <a:gd name="T4" fmla="*/ 5 w 105"/>
                <a:gd name="T5" fmla="*/ 125 h 160"/>
                <a:gd name="T6" fmla="*/ 57 w 105"/>
                <a:gd name="T7" fmla="*/ 17 h 160"/>
                <a:gd name="T8" fmla="*/ 88 w 105"/>
                <a:gd name="T9" fmla="*/ 5 h 160"/>
                <a:gd name="T10" fmla="*/ 88 w 105"/>
                <a:gd name="T11" fmla="*/ 5 h 160"/>
                <a:gd name="T12" fmla="*/ 99 w 105"/>
                <a:gd name="T13" fmla="*/ 35 h 160"/>
                <a:gd name="T14" fmla="*/ 47 w 105"/>
                <a:gd name="T15" fmla="*/ 143 h 160"/>
                <a:gd name="T16" fmla="*/ 17 w 105"/>
                <a:gd name="T17"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60">
                  <a:moveTo>
                    <a:pt x="17" y="155"/>
                  </a:moveTo>
                  <a:cubicBezTo>
                    <a:pt x="17" y="155"/>
                    <a:pt x="17" y="155"/>
                    <a:pt x="17" y="155"/>
                  </a:cubicBezTo>
                  <a:cubicBezTo>
                    <a:pt x="5" y="150"/>
                    <a:pt x="0" y="136"/>
                    <a:pt x="5" y="125"/>
                  </a:cubicBezTo>
                  <a:cubicBezTo>
                    <a:pt x="57" y="17"/>
                    <a:pt x="57" y="17"/>
                    <a:pt x="57" y="17"/>
                  </a:cubicBezTo>
                  <a:cubicBezTo>
                    <a:pt x="63" y="5"/>
                    <a:pt x="76" y="0"/>
                    <a:pt x="88" y="5"/>
                  </a:cubicBezTo>
                  <a:cubicBezTo>
                    <a:pt x="88" y="5"/>
                    <a:pt x="88" y="5"/>
                    <a:pt x="88" y="5"/>
                  </a:cubicBezTo>
                  <a:cubicBezTo>
                    <a:pt x="99" y="10"/>
                    <a:pt x="105" y="24"/>
                    <a:pt x="99" y="35"/>
                  </a:cubicBezTo>
                  <a:cubicBezTo>
                    <a:pt x="47" y="143"/>
                    <a:pt x="47" y="143"/>
                    <a:pt x="47" y="143"/>
                  </a:cubicBezTo>
                  <a:cubicBezTo>
                    <a:pt x="42" y="155"/>
                    <a:pt x="28" y="160"/>
                    <a:pt x="17" y="155"/>
                  </a:cubicBezTo>
                  <a:close/>
                </a:path>
              </a:pathLst>
            </a:custGeom>
            <a:solidFill>
              <a:srgbClr val="E4A96D"/>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7" name="Freeform 56"/>
            <p:cNvSpPr/>
            <p:nvPr/>
          </p:nvSpPr>
          <p:spPr bwMode="auto">
            <a:xfrm>
              <a:off x="2458912" y="2590544"/>
              <a:ext cx="267345" cy="523483"/>
            </a:xfrm>
            <a:custGeom>
              <a:avLst/>
              <a:gdLst>
                <a:gd name="T0" fmla="*/ 20 w 85"/>
                <a:gd name="T1" fmla="*/ 163 h 166"/>
                <a:gd name="T2" fmla="*/ 20 w 85"/>
                <a:gd name="T3" fmla="*/ 163 h 166"/>
                <a:gd name="T4" fmla="*/ 3 w 85"/>
                <a:gd name="T5" fmla="*/ 135 h 166"/>
                <a:gd name="T6" fmla="*/ 38 w 85"/>
                <a:gd name="T7" fmla="*/ 20 h 166"/>
                <a:gd name="T8" fmla="*/ 66 w 85"/>
                <a:gd name="T9" fmla="*/ 3 h 166"/>
                <a:gd name="T10" fmla="*/ 66 w 85"/>
                <a:gd name="T11" fmla="*/ 3 h 166"/>
                <a:gd name="T12" fmla="*/ 82 w 85"/>
                <a:gd name="T13" fmla="*/ 31 h 166"/>
                <a:gd name="T14" fmla="*/ 48 w 85"/>
                <a:gd name="T15" fmla="*/ 147 h 166"/>
                <a:gd name="T16" fmla="*/ 20 w 85"/>
                <a:gd name="T17"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66">
                  <a:moveTo>
                    <a:pt x="20" y="163"/>
                  </a:moveTo>
                  <a:cubicBezTo>
                    <a:pt x="20" y="163"/>
                    <a:pt x="20" y="163"/>
                    <a:pt x="20" y="163"/>
                  </a:cubicBezTo>
                  <a:cubicBezTo>
                    <a:pt x="8" y="160"/>
                    <a:pt x="0" y="147"/>
                    <a:pt x="3" y="135"/>
                  </a:cubicBezTo>
                  <a:cubicBezTo>
                    <a:pt x="38" y="20"/>
                    <a:pt x="38" y="20"/>
                    <a:pt x="38" y="20"/>
                  </a:cubicBezTo>
                  <a:cubicBezTo>
                    <a:pt x="41" y="8"/>
                    <a:pt x="54" y="0"/>
                    <a:pt x="66" y="3"/>
                  </a:cubicBezTo>
                  <a:cubicBezTo>
                    <a:pt x="66" y="3"/>
                    <a:pt x="66" y="3"/>
                    <a:pt x="66" y="3"/>
                  </a:cubicBezTo>
                  <a:cubicBezTo>
                    <a:pt x="78" y="7"/>
                    <a:pt x="85" y="19"/>
                    <a:pt x="82" y="31"/>
                  </a:cubicBezTo>
                  <a:cubicBezTo>
                    <a:pt x="48" y="147"/>
                    <a:pt x="48" y="147"/>
                    <a:pt x="48" y="147"/>
                  </a:cubicBezTo>
                  <a:cubicBezTo>
                    <a:pt x="44" y="159"/>
                    <a:pt x="32" y="166"/>
                    <a:pt x="20" y="163"/>
                  </a:cubicBezTo>
                  <a:close/>
                </a:path>
              </a:pathLst>
            </a:custGeom>
            <a:solidFill>
              <a:srgbClr val="E4A96D"/>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8" name="Freeform 57"/>
            <p:cNvSpPr/>
            <p:nvPr/>
          </p:nvSpPr>
          <p:spPr bwMode="auto">
            <a:xfrm>
              <a:off x="2615797" y="2577737"/>
              <a:ext cx="152083" cy="523483"/>
            </a:xfrm>
            <a:custGeom>
              <a:avLst/>
              <a:gdLst>
                <a:gd name="T0" fmla="*/ 24 w 48"/>
                <a:gd name="T1" fmla="*/ 166 h 166"/>
                <a:gd name="T2" fmla="*/ 24 w 48"/>
                <a:gd name="T3" fmla="*/ 166 h 166"/>
                <a:gd name="T4" fmla="*/ 0 w 48"/>
                <a:gd name="T5" fmla="*/ 144 h 166"/>
                <a:gd name="T6" fmla="*/ 2 w 48"/>
                <a:gd name="T7" fmla="*/ 23 h 166"/>
                <a:gd name="T8" fmla="*/ 25 w 48"/>
                <a:gd name="T9" fmla="*/ 0 h 166"/>
                <a:gd name="T10" fmla="*/ 25 w 48"/>
                <a:gd name="T11" fmla="*/ 0 h 166"/>
                <a:gd name="T12" fmla="*/ 48 w 48"/>
                <a:gd name="T13" fmla="*/ 23 h 166"/>
                <a:gd name="T14" fmla="*/ 46 w 48"/>
                <a:gd name="T15" fmla="*/ 143 h 166"/>
                <a:gd name="T16" fmla="*/ 24 w 48"/>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6">
                  <a:moveTo>
                    <a:pt x="24" y="166"/>
                  </a:moveTo>
                  <a:cubicBezTo>
                    <a:pt x="24" y="166"/>
                    <a:pt x="24" y="166"/>
                    <a:pt x="24" y="166"/>
                  </a:cubicBezTo>
                  <a:cubicBezTo>
                    <a:pt x="11" y="166"/>
                    <a:pt x="0" y="156"/>
                    <a:pt x="0" y="144"/>
                  </a:cubicBezTo>
                  <a:cubicBezTo>
                    <a:pt x="2" y="23"/>
                    <a:pt x="2" y="23"/>
                    <a:pt x="2" y="23"/>
                  </a:cubicBezTo>
                  <a:cubicBezTo>
                    <a:pt x="2" y="11"/>
                    <a:pt x="12" y="0"/>
                    <a:pt x="25" y="0"/>
                  </a:cubicBezTo>
                  <a:cubicBezTo>
                    <a:pt x="25" y="0"/>
                    <a:pt x="25" y="0"/>
                    <a:pt x="25" y="0"/>
                  </a:cubicBezTo>
                  <a:cubicBezTo>
                    <a:pt x="37" y="0"/>
                    <a:pt x="48" y="10"/>
                    <a:pt x="48" y="23"/>
                  </a:cubicBezTo>
                  <a:cubicBezTo>
                    <a:pt x="46" y="143"/>
                    <a:pt x="46" y="143"/>
                    <a:pt x="46" y="143"/>
                  </a:cubicBezTo>
                  <a:cubicBezTo>
                    <a:pt x="46" y="155"/>
                    <a:pt x="36" y="166"/>
                    <a:pt x="24" y="166"/>
                  </a:cubicBezTo>
                  <a:close/>
                </a:path>
              </a:pathLst>
            </a:custGeom>
            <a:solidFill>
              <a:srgbClr val="E4A96D"/>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9" name="Freeform 58"/>
            <p:cNvSpPr/>
            <p:nvPr/>
          </p:nvSpPr>
          <p:spPr bwMode="auto">
            <a:xfrm>
              <a:off x="2729458" y="2691399"/>
              <a:ext cx="549097" cy="470654"/>
            </a:xfrm>
            <a:custGeom>
              <a:avLst/>
              <a:gdLst>
                <a:gd name="T0" fmla="*/ 84 w 174"/>
                <a:gd name="T1" fmla="*/ 14 h 149"/>
                <a:gd name="T2" fmla="*/ 169 w 174"/>
                <a:gd name="T3" fmla="*/ 95 h 149"/>
                <a:gd name="T4" fmla="*/ 75 w 174"/>
                <a:gd name="T5" fmla="*/ 144 h 149"/>
                <a:gd name="T6" fmla="*/ 3 w 174"/>
                <a:gd name="T7" fmla="*/ 82 h 149"/>
                <a:gd name="T8" fmla="*/ 84 w 174"/>
                <a:gd name="T9" fmla="*/ 14 h 149"/>
              </a:gdLst>
              <a:ahLst/>
              <a:cxnLst>
                <a:cxn ang="0">
                  <a:pos x="T0" y="T1"/>
                </a:cxn>
                <a:cxn ang="0">
                  <a:pos x="T2" y="T3"/>
                </a:cxn>
                <a:cxn ang="0">
                  <a:pos x="T4" y="T5"/>
                </a:cxn>
                <a:cxn ang="0">
                  <a:pos x="T6" y="T7"/>
                </a:cxn>
                <a:cxn ang="0">
                  <a:pos x="T8" y="T9"/>
                </a:cxn>
              </a:cxnLst>
              <a:rect l="0" t="0" r="r" b="b"/>
              <a:pathLst>
                <a:path w="174" h="149">
                  <a:moveTo>
                    <a:pt x="84" y="14"/>
                  </a:moveTo>
                  <a:cubicBezTo>
                    <a:pt x="130" y="0"/>
                    <a:pt x="174" y="61"/>
                    <a:pt x="169" y="95"/>
                  </a:cubicBezTo>
                  <a:cubicBezTo>
                    <a:pt x="164" y="129"/>
                    <a:pt x="123" y="149"/>
                    <a:pt x="75" y="144"/>
                  </a:cubicBezTo>
                  <a:cubicBezTo>
                    <a:pt x="27" y="140"/>
                    <a:pt x="0" y="100"/>
                    <a:pt x="3" y="82"/>
                  </a:cubicBezTo>
                  <a:cubicBezTo>
                    <a:pt x="6" y="65"/>
                    <a:pt x="39" y="28"/>
                    <a:pt x="84" y="14"/>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0" name="Freeform 59"/>
            <p:cNvSpPr/>
            <p:nvPr/>
          </p:nvSpPr>
          <p:spPr bwMode="auto">
            <a:xfrm>
              <a:off x="2657420" y="2387234"/>
              <a:ext cx="526685" cy="496268"/>
            </a:xfrm>
            <a:custGeom>
              <a:avLst/>
              <a:gdLst>
                <a:gd name="T0" fmla="*/ 161 w 167"/>
                <a:gd name="T1" fmla="*/ 140 h 157"/>
                <a:gd name="T2" fmla="*/ 161 w 167"/>
                <a:gd name="T3" fmla="*/ 140 h 157"/>
                <a:gd name="T4" fmla="*/ 129 w 167"/>
                <a:gd name="T5" fmla="*/ 149 h 157"/>
                <a:gd name="T6" fmla="*/ 15 w 167"/>
                <a:gd name="T7" fmla="*/ 46 h 157"/>
                <a:gd name="T8" fmla="*/ 6 w 167"/>
                <a:gd name="T9" fmla="*/ 15 h 157"/>
                <a:gd name="T10" fmla="*/ 6 w 167"/>
                <a:gd name="T11" fmla="*/ 15 h 157"/>
                <a:gd name="T12" fmla="*/ 38 w 167"/>
                <a:gd name="T13" fmla="*/ 6 h 157"/>
                <a:gd name="T14" fmla="*/ 152 w 167"/>
                <a:gd name="T15" fmla="*/ 109 h 157"/>
                <a:gd name="T16" fmla="*/ 161 w 167"/>
                <a:gd name="T17" fmla="*/ 14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57">
                  <a:moveTo>
                    <a:pt x="161" y="140"/>
                  </a:moveTo>
                  <a:cubicBezTo>
                    <a:pt x="161" y="140"/>
                    <a:pt x="161" y="140"/>
                    <a:pt x="161" y="140"/>
                  </a:cubicBezTo>
                  <a:cubicBezTo>
                    <a:pt x="154" y="151"/>
                    <a:pt x="139" y="157"/>
                    <a:pt x="129" y="149"/>
                  </a:cubicBezTo>
                  <a:cubicBezTo>
                    <a:pt x="15" y="46"/>
                    <a:pt x="15" y="46"/>
                    <a:pt x="15" y="46"/>
                  </a:cubicBezTo>
                  <a:cubicBezTo>
                    <a:pt x="5" y="38"/>
                    <a:pt x="0" y="26"/>
                    <a:pt x="6" y="15"/>
                  </a:cubicBezTo>
                  <a:cubicBezTo>
                    <a:pt x="6" y="15"/>
                    <a:pt x="6" y="15"/>
                    <a:pt x="6" y="15"/>
                  </a:cubicBezTo>
                  <a:cubicBezTo>
                    <a:pt x="13" y="4"/>
                    <a:pt x="27" y="0"/>
                    <a:pt x="38" y="6"/>
                  </a:cubicBezTo>
                  <a:cubicBezTo>
                    <a:pt x="152" y="109"/>
                    <a:pt x="152" y="109"/>
                    <a:pt x="152" y="109"/>
                  </a:cubicBezTo>
                  <a:cubicBezTo>
                    <a:pt x="162" y="117"/>
                    <a:pt x="167" y="129"/>
                    <a:pt x="161" y="140"/>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1" name="Freeform 60"/>
            <p:cNvSpPr/>
            <p:nvPr/>
          </p:nvSpPr>
          <p:spPr bwMode="auto">
            <a:xfrm>
              <a:off x="2364461" y="2390436"/>
              <a:ext cx="449843" cy="288156"/>
            </a:xfrm>
            <a:custGeom>
              <a:avLst/>
              <a:gdLst>
                <a:gd name="T0" fmla="*/ 5 w 143"/>
                <a:gd name="T1" fmla="*/ 73 h 91"/>
                <a:gd name="T2" fmla="*/ 5 w 143"/>
                <a:gd name="T3" fmla="*/ 73 h 91"/>
                <a:gd name="T4" fmla="*/ 18 w 143"/>
                <a:gd name="T5" fmla="*/ 43 h 91"/>
                <a:gd name="T6" fmla="*/ 109 w 143"/>
                <a:gd name="T7" fmla="*/ 5 h 91"/>
                <a:gd name="T8" fmla="*/ 139 w 143"/>
                <a:gd name="T9" fmla="*/ 18 h 91"/>
                <a:gd name="T10" fmla="*/ 139 w 143"/>
                <a:gd name="T11" fmla="*/ 18 h 91"/>
                <a:gd name="T12" fmla="*/ 126 w 143"/>
                <a:gd name="T13" fmla="*/ 48 h 91"/>
                <a:gd name="T14" fmla="*/ 35 w 143"/>
                <a:gd name="T15" fmla="*/ 86 h 91"/>
                <a:gd name="T16" fmla="*/ 5 w 143"/>
                <a:gd name="T17" fmla="*/ 7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1">
                  <a:moveTo>
                    <a:pt x="5" y="73"/>
                  </a:moveTo>
                  <a:cubicBezTo>
                    <a:pt x="5" y="73"/>
                    <a:pt x="5" y="73"/>
                    <a:pt x="5" y="73"/>
                  </a:cubicBezTo>
                  <a:cubicBezTo>
                    <a:pt x="0" y="61"/>
                    <a:pt x="7" y="48"/>
                    <a:pt x="18" y="43"/>
                  </a:cubicBezTo>
                  <a:cubicBezTo>
                    <a:pt x="109" y="5"/>
                    <a:pt x="109" y="5"/>
                    <a:pt x="109" y="5"/>
                  </a:cubicBezTo>
                  <a:cubicBezTo>
                    <a:pt x="121" y="0"/>
                    <a:pt x="134" y="6"/>
                    <a:pt x="139" y="18"/>
                  </a:cubicBezTo>
                  <a:cubicBezTo>
                    <a:pt x="139" y="18"/>
                    <a:pt x="139" y="18"/>
                    <a:pt x="139" y="18"/>
                  </a:cubicBezTo>
                  <a:cubicBezTo>
                    <a:pt x="143" y="30"/>
                    <a:pt x="137" y="43"/>
                    <a:pt x="126" y="48"/>
                  </a:cubicBezTo>
                  <a:cubicBezTo>
                    <a:pt x="35" y="86"/>
                    <a:pt x="35" y="86"/>
                    <a:pt x="35" y="86"/>
                  </a:cubicBezTo>
                  <a:cubicBezTo>
                    <a:pt x="23" y="91"/>
                    <a:pt x="9" y="85"/>
                    <a:pt x="5" y="73"/>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2" name="Freeform 61"/>
            <p:cNvSpPr/>
            <p:nvPr/>
          </p:nvSpPr>
          <p:spPr bwMode="auto">
            <a:xfrm>
              <a:off x="2153146" y="2520106"/>
              <a:ext cx="364998" cy="489865"/>
            </a:xfrm>
            <a:custGeom>
              <a:avLst/>
              <a:gdLst>
                <a:gd name="T0" fmla="*/ 15 w 116"/>
                <a:gd name="T1" fmla="*/ 148 h 155"/>
                <a:gd name="T2" fmla="*/ 15 w 116"/>
                <a:gd name="T3" fmla="*/ 148 h 155"/>
                <a:gd name="T4" fmla="*/ 7 w 116"/>
                <a:gd name="T5" fmla="*/ 117 h 155"/>
                <a:gd name="T6" fmla="*/ 70 w 116"/>
                <a:gd name="T7" fmla="*/ 15 h 155"/>
                <a:gd name="T8" fmla="*/ 101 w 116"/>
                <a:gd name="T9" fmla="*/ 7 h 155"/>
                <a:gd name="T10" fmla="*/ 101 w 116"/>
                <a:gd name="T11" fmla="*/ 7 h 155"/>
                <a:gd name="T12" fmla="*/ 110 w 116"/>
                <a:gd name="T13" fmla="*/ 38 h 155"/>
                <a:gd name="T14" fmla="*/ 46 w 116"/>
                <a:gd name="T15" fmla="*/ 140 h 155"/>
                <a:gd name="T16" fmla="*/ 15 w 116"/>
                <a:gd name="T17"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55">
                  <a:moveTo>
                    <a:pt x="15" y="148"/>
                  </a:moveTo>
                  <a:cubicBezTo>
                    <a:pt x="15" y="148"/>
                    <a:pt x="15" y="148"/>
                    <a:pt x="15" y="148"/>
                  </a:cubicBezTo>
                  <a:cubicBezTo>
                    <a:pt x="4" y="142"/>
                    <a:pt x="0" y="128"/>
                    <a:pt x="7" y="117"/>
                  </a:cubicBezTo>
                  <a:cubicBezTo>
                    <a:pt x="70" y="15"/>
                    <a:pt x="70" y="15"/>
                    <a:pt x="70" y="15"/>
                  </a:cubicBezTo>
                  <a:cubicBezTo>
                    <a:pt x="77" y="4"/>
                    <a:pt x="90" y="0"/>
                    <a:pt x="101" y="7"/>
                  </a:cubicBezTo>
                  <a:cubicBezTo>
                    <a:pt x="101" y="7"/>
                    <a:pt x="101" y="7"/>
                    <a:pt x="101" y="7"/>
                  </a:cubicBezTo>
                  <a:cubicBezTo>
                    <a:pt x="112" y="13"/>
                    <a:pt x="116" y="27"/>
                    <a:pt x="110" y="38"/>
                  </a:cubicBezTo>
                  <a:cubicBezTo>
                    <a:pt x="46" y="140"/>
                    <a:pt x="46" y="140"/>
                    <a:pt x="46" y="140"/>
                  </a:cubicBezTo>
                  <a:cubicBezTo>
                    <a:pt x="40" y="151"/>
                    <a:pt x="26" y="155"/>
                    <a:pt x="15" y="148"/>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3" name="Freeform 62"/>
            <p:cNvSpPr/>
            <p:nvPr/>
          </p:nvSpPr>
          <p:spPr bwMode="auto">
            <a:xfrm>
              <a:off x="2622200" y="2380830"/>
              <a:ext cx="448242" cy="582715"/>
            </a:xfrm>
            <a:custGeom>
              <a:avLst/>
              <a:gdLst>
                <a:gd name="T0" fmla="*/ 6 w 142"/>
                <a:gd name="T1" fmla="*/ 68 h 184"/>
                <a:gd name="T2" fmla="*/ 48 w 142"/>
                <a:gd name="T3" fmla="*/ 156 h 184"/>
                <a:gd name="T4" fmla="*/ 142 w 142"/>
                <a:gd name="T5" fmla="*/ 184 h 184"/>
                <a:gd name="T6" fmla="*/ 129 w 142"/>
                <a:gd name="T7" fmla="*/ 96 h 184"/>
                <a:gd name="T8" fmla="*/ 6 w 142"/>
                <a:gd name="T9" fmla="*/ 68 h 184"/>
              </a:gdLst>
              <a:ahLst/>
              <a:cxnLst>
                <a:cxn ang="0">
                  <a:pos x="T0" y="T1"/>
                </a:cxn>
                <a:cxn ang="0">
                  <a:pos x="T2" y="T3"/>
                </a:cxn>
                <a:cxn ang="0">
                  <a:pos x="T4" y="T5"/>
                </a:cxn>
                <a:cxn ang="0">
                  <a:pos x="T6" y="T7"/>
                </a:cxn>
                <a:cxn ang="0">
                  <a:pos x="T8" y="T9"/>
                </a:cxn>
              </a:cxnLst>
              <a:rect l="0" t="0" r="r" b="b"/>
              <a:pathLst>
                <a:path w="142" h="184">
                  <a:moveTo>
                    <a:pt x="6" y="68"/>
                  </a:moveTo>
                  <a:cubicBezTo>
                    <a:pt x="24" y="80"/>
                    <a:pt x="96" y="129"/>
                    <a:pt x="48" y="156"/>
                  </a:cubicBezTo>
                  <a:cubicBezTo>
                    <a:pt x="0" y="183"/>
                    <a:pt x="142" y="184"/>
                    <a:pt x="142" y="184"/>
                  </a:cubicBezTo>
                  <a:cubicBezTo>
                    <a:pt x="129" y="96"/>
                    <a:pt x="129" y="96"/>
                    <a:pt x="129" y="96"/>
                  </a:cubicBezTo>
                  <a:cubicBezTo>
                    <a:pt x="129" y="96"/>
                    <a:pt x="65" y="0"/>
                    <a:pt x="6" y="68"/>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4" name="Freeform 63"/>
            <p:cNvSpPr/>
            <p:nvPr/>
          </p:nvSpPr>
          <p:spPr bwMode="auto">
            <a:xfrm>
              <a:off x="2966386" y="2688196"/>
              <a:ext cx="326576" cy="441838"/>
            </a:xfrm>
            <a:custGeom>
              <a:avLst/>
              <a:gdLst>
                <a:gd name="T0" fmla="*/ 47 w 204"/>
                <a:gd name="T1" fmla="*/ 0 h 276"/>
                <a:gd name="T2" fmla="*/ 0 w 204"/>
                <a:gd name="T3" fmla="*/ 225 h 276"/>
                <a:gd name="T4" fmla="*/ 132 w 204"/>
                <a:gd name="T5" fmla="*/ 276 h 276"/>
                <a:gd name="T6" fmla="*/ 204 w 204"/>
                <a:gd name="T7" fmla="*/ 57 h 276"/>
                <a:gd name="T8" fmla="*/ 47 w 204"/>
                <a:gd name="T9" fmla="*/ 0 h 276"/>
              </a:gdLst>
              <a:ahLst/>
              <a:cxnLst>
                <a:cxn ang="0">
                  <a:pos x="T0" y="T1"/>
                </a:cxn>
                <a:cxn ang="0">
                  <a:pos x="T2" y="T3"/>
                </a:cxn>
                <a:cxn ang="0">
                  <a:pos x="T4" y="T5"/>
                </a:cxn>
                <a:cxn ang="0">
                  <a:pos x="T6" y="T7"/>
                </a:cxn>
                <a:cxn ang="0">
                  <a:pos x="T8" y="T9"/>
                </a:cxn>
              </a:cxnLst>
              <a:rect l="0" t="0" r="r" b="b"/>
              <a:pathLst>
                <a:path w="204" h="276">
                  <a:moveTo>
                    <a:pt x="47" y="0"/>
                  </a:moveTo>
                  <a:lnTo>
                    <a:pt x="0" y="225"/>
                  </a:lnTo>
                  <a:lnTo>
                    <a:pt x="132" y="276"/>
                  </a:lnTo>
                  <a:lnTo>
                    <a:pt x="204" y="57"/>
                  </a:lnTo>
                  <a:lnTo>
                    <a:pt x="47" y="0"/>
                  </a:ln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5" name="Freeform 66"/>
            <p:cNvSpPr/>
            <p:nvPr/>
          </p:nvSpPr>
          <p:spPr bwMode="auto">
            <a:xfrm>
              <a:off x="2162752" y="2846682"/>
              <a:ext cx="57631" cy="91250"/>
            </a:xfrm>
            <a:custGeom>
              <a:avLst/>
              <a:gdLst>
                <a:gd name="T0" fmla="*/ 1 w 18"/>
                <a:gd name="T1" fmla="*/ 29 h 29"/>
                <a:gd name="T2" fmla="*/ 4 w 18"/>
                <a:gd name="T3" fmla="*/ 14 h 29"/>
                <a:gd name="T4" fmla="*/ 13 w 18"/>
                <a:gd name="T5" fmla="*/ 0 h 29"/>
                <a:gd name="T6" fmla="*/ 18 w 18"/>
                <a:gd name="T7" fmla="*/ 8 h 29"/>
                <a:gd name="T8" fmla="*/ 12 w 18"/>
                <a:gd name="T9" fmla="*/ 18 h 29"/>
                <a:gd name="T10" fmla="*/ 1 w 18"/>
                <a:gd name="T11" fmla="*/ 29 h 29"/>
              </a:gdLst>
              <a:ahLst/>
              <a:cxnLst>
                <a:cxn ang="0">
                  <a:pos x="T0" y="T1"/>
                </a:cxn>
                <a:cxn ang="0">
                  <a:pos x="T2" y="T3"/>
                </a:cxn>
                <a:cxn ang="0">
                  <a:pos x="T4" y="T5"/>
                </a:cxn>
                <a:cxn ang="0">
                  <a:pos x="T6" y="T7"/>
                </a:cxn>
                <a:cxn ang="0">
                  <a:pos x="T8" y="T9"/>
                </a:cxn>
                <a:cxn ang="0">
                  <a:pos x="T10" y="T11"/>
                </a:cxn>
              </a:cxnLst>
              <a:rect l="0" t="0" r="r" b="b"/>
              <a:pathLst>
                <a:path w="18" h="29">
                  <a:moveTo>
                    <a:pt x="1" y="29"/>
                  </a:moveTo>
                  <a:cubicBezTo>
                    <a:pt x="0" y="24"/>
                    <a:pt x="1" y="19"/>
                    <a:pt x="4" y="14"/>
                  </a:cubicBezTo>
                  <a:cubicBezTo>
                    <a:pt x="13" y="0"/>
                    <a:pt x="13" y="0"/>
                    <a:pt x="13" y="0"/>
                  </a:cubicBezTo>
                  <a:cubicBezTo>
                    <a:pt x="14" y="2"/>
                    <a:pt x="16" y="5"/>
                    <a:pt x="18" y="8"/>
                  </a:cubicBezTo>
                  <a:cubicBezTo>
                    <a:pt x="12" y="18"/>
                    <a:pt x="12" y="18"/>
                    <a:pt x="12" y="18"/>
                  </a:cubicBezTo>
                  <a:cubicBezTo>
                    <a:pt x="9" y="24"/>
                    <a:pt x="5" y="27"/>
                    <a:pt x="1" y="29"/>
                  </a:cubicBezTo>
                  <a:close/>
                </a:path>
              </a:pathLst>
            </a:custGeom>
            <a:solidFill>
              <a:srgbClr val="FEDFBF"/>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6" name="Freeform 67"/>
            <p:cNvSpPr/>
            <p:nvPr/>
          </p:nvSpPr>
          <p:spPr bwMode="auto">
            <a:xfrm>
              <a:off x="1573634" y="2548921"/>
              <a:ext cx="832450" cy="528285"/>
            </a:xfrm>
            <a:custGeom>
              <a:avLst/>
              <a:gdLst>
                <a:gd name="T0" fmla="*/ 9 w 264"/>
                <a:gd name="T1" fmla="*/ 0 h 167"/>
                <a:gd name="T2" fmla="*/ 255 w 264"/>
                <a:gd name="T3" fmla="*/ 0 h 167"/>
                <a:gd name="T4" fmla="*/ 264 w 264"/>
                <a:gd name="T5" fmla="*/ 8 h 167"/>
                <a:gd name="T6" fmla="*/ 264 w 264"/>
                <a:gd name="T7" fmla="*/ 158 h 167"/>
                <a:gd name="T8" fmla="*/ 255 w 264"/>
                <a:gd name="T9" fmla="*/ 167 h 167"/>
                <a:gd name="T10" fmla="*/ 9 w 264"/>
                <a:gd name="T11" fmla="*/ 167 h 167"/>
                <a:gd name="T12" fmla="*/ 0 w 264"/>
                <a:gd name="T13" fmla="*/ 158 h 167"/>
                <a:gd name="T14" fmla="*/ 0 w 264"/>
                <a:gd name="T15" fmla="*/ 8 h 167"/>
                <a:gd name="T16" fmla="*/ 9 w 26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67">
                  <a:moveTo>
                    <a:pt x="9" y="0"/>
                  </a:moveTo>
                  <a:cubicBezTo>
                    <a:pt x="255" y="0"/>
                    <a:pt x="255" y="0"/>
                    <a:pt x="255" y="0"/>
                  </a:cubicBezTo>
                  <a:cubicBezTo>
                    <a:pt x="260" y="0"/>
                    <a:pt x="264" y="4"/>
                    <a:pt x="264" y="8"/>
                  </a:cubicBezTo>
                  <a:cubicBezTo>
                    <a:pt x="264" y="158"/>
                    <a:pt x="264" y="158"/>
                    <a:pt x="264" y="158"/>
                  </a:cubicBezTo>
                  <a:cubicBezTo>
                    <a:pt x="264" y="163"/>
                    <a:pt x="260" y="167"/>
                    <a:pt x="255" y="167"/>
                  </a:cubicBezTo>
                  <a:cubicBezTo>
                    <a:pt x="9" y="167"/>
                    <a:pt x="9" y="167"/>
                    <a:pt x="9" y="167"/>
                  </a:cubicBezTo>
                  <a:cubicBezTo>
                    <a:pt x="4" y="167"/>
                    <a:pt x="0" y="163"/>
                    <a:pt x="0" y="158"/>
                  </a:cubicBezTo>
                  <a:cubicBezTo>
                    <a:pt x="0" y="8"/>
                    <a:pt x="0" y="8"/>
                    <a:pt x="0" y="8"/>
                  </a:cubicBezTo>
                  <a:cubicBezTo>
                    <a:pt x="0" y="4"/>
                    <a:pt x="4" y="0"/>
                    <a:pt x="9" y="0"/>
                  </a:cubicBezTo>
                  <a:close/>
                </a:path>
              </a:pathLst>
            </a:cu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7" name="Rectangle 68"/>
            <p:cNvSpPr>
              <a:spLocks noChangeArrowheads="1"/>
            </p:cNvSpPr>
            <p:nvPr/>
          </p:nvSpPr>
          <p:spPr bwMode="auto">
            <a:xfrm>
              <a:off x="1573634" y="2918721"/>
              <a:ext cx="832450" cy="97653"/>
            </a:xfrm>
            <a:prstGeom prst="rect">
              <a:avLst/>
            </a:prstGeom>
            <a:solidFill>
              <a:schemeClr val="accent2">
                <a:lumMod val="20000"/>
                <a:lumOff val="80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8" name="Freeform 69"/>
            <p:cNvSpPr/>
            <p:nvPr/>
          </p:nvSpPr>
          <p:spPr bwMode="auto">
            <a:xfrm>
              <a:off x="1624862" y="2596947"/>
              <a:ext cx="188902" cy="136074"/>
            </a:xfrm>
            <a:custGeom>
              <a:avLst/>
              <a:gdLst>
                <a:gd name="T0" fmla="*/ 5 w 60"/>
                <a:gd name="T1" fmla="*/ 0 h 43"/>
                <a:gd name="T2" fmla="*/ 56 w 60"/>
                <a:gd name="T3" fmla="*/ 0 h 43"/>
                <a:gd name="T4" fmla="*/ 60 w 60"/>
                <a:gd name="T5" fmla="*/ 5 h 43"/>
                <a:gd name="T6" fmla="*/ 60 w 60"/>
                <a:gd name="T7" fmla="*/ 38 h 43"/>
                <a:gd name="T8" fmla="*/ 56 w 60"/>
                <a:gd name="T9" fmla="*/ 43 h 43"/>
                <a:gd name="T10" fmla="*/ 5 w 60"/>
                <a:gd name="T11" fmla="*/ 43 h 43"/>
                <a:gd name="T12" fmla="*/ 0 w 60"/>
                <a:gd name="T13" fmla="*/ 38 h 43"/>
                <a:gd name="T14" fmla="*/ 0 w 60"/>
                <a:gd name="T15" fmla="*/ 5 h 43"/>
                <a:gd name="T16" fmla="*/ 5 w 60"/>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3">
                  <a:moveTo>
                    <a:pt x="5" y="0"/>
                  </a:moveTo>
                  <a:cubicBezTo>
                    <a:pt x="56" y="0"/>
                    <a:pt x="56" y="0"/>
                    <a:pt x="56" y="0"/>
                  </a:cubicBezTo>
                  <a:cubicBezTo>
                    <a:pt x="58" y="0"/>
                    <a:pt x="60" y="2"/>
                    <a:pt x="60" y="5"/>
                  </a:cubicBezTo>
                  <a:cubicBezTo>
                    <a:pt x="60" y="38"/>
                    <a:pt x="60" y="38"/>
                    <a:pt x="60" y="38"/>
                  </a:cubicBezTo>
                  <a:cubicBezTo>
                    <a:pt x="60" y="41"/>
                    <a:pt x="58" y="43"/>
                    <a:pt x="56" y="43"/>
                  </a:cubicBezTo>
                  <a:cubicBezTo>
                    <a:pt x="5" y="43"/>
                    <a:pt x="5" y="43"/>
                    <a:pt x="5" y="43"/>
                  </a:cubicBezTo>
                  <a:cubicBezTo>
                    <a:pt x="3" y="43"/>
                    <a:pt x="0" y="41"/>
                    <a:pt x="0" y="38"/>
                  </a:cubicBezTo>
                  <a:cubicBezTo>
                    <a:pt x="0" y="5"/>
                    <a:pt x="0" y="5"/>
                    <a:pt x="0" y="5"/>
                  </a:cubicBezTo>
                  <a:cubicBezTo>
                    <a:pt x="0" y="2"/>
                    <a:pt x="3" y="0"/>
                    <a:pt x="5" y="0"/>
                  </a:cubicBezTo>
                  <a:close/>
                </a:path>
              </a:pathLst>
            </a:custGeom>
            <a:solidFill>
              <a:schemeClr val="accent2">
                <a:lumMod val="20000"/>
                <a:lumOff val="80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29" name="Freeform 70"/>
            <p:cNvSpPr/>
            <p:nvPr/>
          </p:nvSpPr>
          <p:spPr bwMode="auto">
            <a:xfrm>
              <a:off x="2292422" y="2846682"/>
              <a:ext cx="589118" cy="198507"/>
            </a:xfrm>
            <a:custGeom>
              <a:avLst/>
              <a:gdLst>
                <a:gd name="T0" fmla="*/ 187 w 187"/>
                <a:gd name="T1" fmla="*/ 35 h 63"/>
                <a:gd name="T2" fmla="*/ 187 w 187"/>
                <a:gd name="T3" fmla="*/ 35 h 63"/>
                <a:gd name="T4" fmla="*/ 160 w 187"/>
                <a:gd name="T5" fmla="*/ 62 h 63"/>
                <a:gd name="T6" fmla="*/ 27 w 187"/>
                <a:gd name="T7" fmla="*/ 54 h 63"/>
                <a:gd name="T8" fmla="*/ 0 w 187"/>
                <a:gd name="T9" fmla="*/ 27 h 63"/>
                <a:gd name="T10" fmla="*/ 0 w 187"/>
                <a:gd name="T11" fmla="*/ 27 h 63"/>
                <a:gd name="T12" fmla="*/ 27 w 187"/>
                <a:gd name="T13" fmla="*/ 0 h 63"/>
                <a:gd name="T14" fmla="*/ 160 w 187"/>
                <a:gd name="T15" fmla="*/ 8 h 63"/>
                <a:gd name="T16" fmla="*/ 187 w 187"/>
                <a:gd name="T17"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63">
                  <a:moveTo>
                    <a:pt x="187" y="35"/>
                  </a:moveTo>
                  <a:cubicBezTo>
                    <a:pt x="187" y="35"/>
                    <a:pt x="187" y="35"/>
                    <a:pt x="187" y="35"/>
                  </a:cubicBezTo>
                  <a:cubicBezTo>
                    <a:pt x="187" y="50"/>
                    <a:pt x="175" y="63"/>
                    <a:pt x="160" y="62"/>
                  </a:cubicBezTo>
                  <a:cubicBezTo>
                    <a:pt x="27" y="54"/>
                    <a:pt x="27" y="54"/>
                    <a:pt x="27" y="54"/>
                  </a:cubicBezTo>
                  <a:cubicBezTo>
                    <a:pt x="12" y="53"/>
                    <a:pt x="0" y="42"/>
                    <a:pt x="0" y="27"/>
                  </a:cubicBezTo>
                  <a:cubicBezTo>
                    <a:pt x="0" y="27"/>
                    <a:pt x="0" y="27"/>
                    <a:pt x="0" y="27"/>
                  </a:cubicBezTo>
                  <a:cubicBezTo>
                    <a:pt x="0" y="12"/>
                    <a:pt x="12" y="0"/>
                    <a:pt x="27" y="0"/>
                  </a:cubicBezTo>
                  <a:cubicBezTo>
                    <a:pt x="160" y="8"/>
                    <a:pt x="160" y="8"/>
                    <a:pt x="160" y="8"/>
                  </a:cubicBezTo>
                  <a:cubicBezTo>
                    <a:pt x="175" y="9"/>
                    <a:pt x="187" y="20"/>
                    <a:pt x="187" y="35"/>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30" name="Freeform 71"/>
            <p:cNvSpPr/>
            <p:nvPr/>
          </p:nvSpPr>
          <p:spPr bwMode="auto">
            <a:xfrm>
              <a:off x="2270010" y="2849884"/>
              <a:ext cx="179297" cy="150482"/>
            </a:xfrm>
            <a:custGeom>
              <a:avLst/>
              <a:gdLst>
                <a:gd name="T0" fmla="*/ 36 w 57"/>
                <a:gd name="T1" fmla="*/ 4 h 48"/>
                <a:gd name="T2" fmla="*/ 48 w 57"/>
                <a:gd name="T3" fmla="*/ 6 h 48"/>
                <a:gd name="T4" fmla="*/ 42 w 57"/>
                <a:gd name="T5" fmla="*/ 48 h 48"/>
                <a:gd name="T6" fmla="*/ 31 w 57"/>
                <a:gd name="T7" fmla="*/ 47 h 48"/>
                <a:gd name="T8" fmla="*/ 36 w 57"/>
                <a:gd name="T9" fmla="*/ 4 h 48"/>
              </a:gdLst>
              <a:ahLst/>
              <a:cxnLst>
                <a:cxn ang="0">
                  <a:pos x="T0" y="T1"/>
                </a:cxn>
                <a:cxn ang="0">
                  <a:pos x="T2" y="T3"/>
                </a:cxn>
                <a:cxn ang="0">
                  <a:pos x="T4" y="T5"/>
                </a:cxn>
                <a:cxn ang="0">
                  <a:pos x="T6" y="T7"/>
                </a:cxn>
                <a:cxn ang="0">
                  <a:pos x="T8" y="T9"/>
                </a:cxn>
              </a:cxnLst>
              <a:rect l="0" t="0" r="r" b="b"/>
              <a:pathLst>
                <a:path w="57" h="48">
                  <a:moveTo>
                    <a:pt x="36" y="4"/>
                  </a:moveTo>
                  <a:cubicBezTo>
                    <a:pt x="48" y="6"/>
                    <a:pt x="48" y="6"/>
                    <a:pt x="48" y="6"/>
                  </a:cubicBezTo>
                  <a:cubicBezTo>
                    <a:pt x="57" y="22"/>
                    <a:pt x="54" y="35"/>
                    <a:pt x="42" y="48"/>
                  </a:cubicBezTo>
                  <a:cubicBezTo>
                    <a:pt x="31" y="47"/>
                    <a:pt x="31" y="47"/>
                    <a:pt x="31" y="47"/>
                  </a:cubicBezTo>
                  <a:cubicBezTo>
                    <a:pt x="0" y="43"/>
                    <a:pt x="11" y="0"/>
                    <a:pt x="36" y="4"/>
                  </a:cubicBezTo>
                  <a:close/>
                </a:path>
              </a:pathLst>
            </a:custGeom>
            <a:solidFill>
              <a:srgbClr val="FEDFBF"/>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31" name="Freeform 64"/>
            <p:cNvSpPr/>
            <p:nvPr/>
          </p:nvSpPr>
          <p:spPr bwMode="auto">
            <a:xfrm>
              <a:off x="3116868" y="2733021"/>
              <a:ext cx="390611" cy="517079"/>
            </a:xfrm>
            <a:custGeom>
              <a:avLst/>
              <a:gdLst>
                <a:gd name="T0" fmla="*/ 95 w 244"/>
                <a:gd name="T1" fmla="*/ 0 h 329"/>
                <a:gd name="T2" fmla="*/ 0 w 244"/>
                <a:gd name="T3" fmla="*/ 278 h 329"/>
                <a:gd name="T4" fmla="*/ 150 w 244"/>
                <a:gd name="T5" fmla="*/ 329 h 329"/>
                <a:gd name="T6" fmla="*/ 244 w 244"/>
                <a:gd name="T7" fmla="*/ 51 h 329"/>
                <a:gd name="T8" fmla="*/ 95 w 244"/>
                <a:gd name="T9" fmla="*/ 0 h 329"/>
              </a:gdLst>
              <a:ahLst/>
              <a:cxnLst>
                <a:cxn ang="0">
                  <a:pos x="T0" y="T1"/>
                </a:cxn>
                <a:cxn ang="0">
                  <a:pos x="T2" y="T3"/>
                </a:cxn>
                <a:cxn ang="0">
                  <a:pos x="T4" y="T5"/>
                </a:cxn>
                <a:cxn ang="0">
                  <a:pos x="T6" y="T7"/>
                </a:cxn>
                <a:cxn ang="0">
                  <a:pos x="T8" y="T9"/>
                </a:cxn>
              </a:cxnLst>
              <a:rect l="0" t="0" r="r" b="b"/>
              <a:pathLst>
                <a:path w="244" h="329">
                  <a:moveTo>
                    <a:pt x="95" y="0"/>
                  </a:moveTo>
                  <a:lnTo>
                    <a:pt x="0" y="278"/>
                  </a:lnTo>
                  <a:lnTo>
                    <a:pt x="150" y="329"/>
                  </a:lnTo>
                  <a:lnTo>
                    <a:pt x="244" y="51"/>
                  </a:lnTo>
                  <a:lnTo>
                    <a:pt x="95" y="0"/>
                  </a:ln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grpSp>
        <p:nvGrpSpPr>
          <p:cNvPr id="113" name="组合 112"/>
          <p:cNvGrpSpPr/>
          <p:nvPr/>
        </p:nvGrpSpPr>
        <p:grpSpPr>
          <a:xfrm>
            <a:off x="4665248" y="2165869"/>
            <a:ext cx="2741108" cy="2565425"/>
            <a:chOff x="3887706" y="1804891"/>
            <a:chExt cx="2284257" cy="2137854"/>
          </a:xfrm>
        </p:grpSpPr>
        <p:sp>
          <p:nvSpPr>
            <p:cNvPr id="32" name="Freeform 72"/>
            <p:cNvSpPr/>
            <p:nvPr/>
          </p:nvSpPr>
          <p:spPr bwMode="auto">
            <a:xfrm>
              <a:off x="4018131" y="1804891"/>
              <a:ext cx="2130752" cy="2137854"/>
            </a:xfrm>
            <a:prstGeom prst="ellipse">
              <a:avLst/>
            </a:prstGeom>
            <a:solidFill>
              <a:schemeClr val="bg1">
                <a:alpha val="10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nvGrpSpPr>
            <p:cNvPr id="33" name="Group 167"/>
            <p:cNvGrpSpPr/>
            <p:nvPr/>
          </p:nvGrpSpPr>
          <p:grpSpPr>
            <a:xfrm>
              <a:off x="5467966" y="3194068"/>
              <a:ext cx="393256" cy="349417"/>
              <a:chOff x="4572000" y="2625726"/>
              <a:chExt cx="406400" cy="415925"/>
            </a:xfrm>
            <a:solidFill>
              <a:schemeClr val="bg1">
                <a:lumMod val="85000"/>
              </a:schemeClr>
            </a:solidFill>
          </p:grpSpPr>
          <p:sp>
            <p:nvSpPr>
              <p:cNvPr id="34" name="Freeform 73"/>
              <p:cNvSpPr/>
              <p:nvPr/>
            </p:nvSpPr>
            <p:spPr bwMode="auto">
              <a:xfrm>
                <a:off x="4648200" y="2625726"/>
                <a:ext cx="255588" cy="225425"/>
              </a:xfrm>
              <a:custGeom>
                <a:avLst/>
                <a:gdLst>
                  <a:gd name="T0" fmla="*/ 41 w 82"/>
                  <a:gd name="T1" fmla="*/ 0 h 72"/>
                  <a:gd name="T2" fmla="*/ 41 w 82"/>
                  <a:gd name="T3" fmla="*/ 72 h 72"/>
                  <a:gd name="T4" fmla="*/ 41 w 82"/>
                  <a:gd name="T5" fmla="*/ 0 h 72"/>
                </a:gdLst>
                <a:ahLst/>
                <a:cxnLst>
                  <a:cxn ang="0">
                    <a:pos x="T0" y="T1"/>
                  </a:cxn>
                  <a:cxn ang="0">
                    <a:pos x="T2" y="T3"/>
                  </a:cxn>
                  <a:cxn ang="0">
                    <a:pos x="T4" y="T5"/>
                  </a:cxn>
                </a:cxnLst>
                <a:rect l="0" t="0" r="r" b="b"/>
                <a:pathLst>
                  <a:path w="82" h="72">
                    <a:moveTo>
                      <a:pt x="41" y="0"/>
                    </a:moveTo>
                    <a:cubicBezTo>
                      <a:pt x="82" y="0"/>
                      <a:pt x="77" y="72"/>
                      <a:pt x="41" y="72"/>
                    </a:cubicBezTo>
                    <a:cubicBezTo>
                      <a:pt x="5" y="72"/>
                      <a:pt x="0" y="0"/>
                      <a:pt x="41" y="0"/>
                    </a:cubicBezTo>
                    <a:close/>
                  </a:path>
                </a:pathLst>
              </a:cu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35" name="Freeform 74"/>
              <p:cNvSpPr/>
              <p:nvPr/>
            </p:nvSpPr>
            <p:spPr bwMode="auto">
              <a:xfrm>
                <a:off x="4572000" y="2841626"/>
                <a:ext cx="406400" cy="200025"/>
              </a:xfrm>
              <a:custGeom>
                <a:avLst/>
                <a:gdLst>
                  <a:gd name="T0" fmla="*/ 88 w 130"/>
                  <a:gd name="T1" fmla="*/ 0 h 64"/>
                  <a:gd name="T2" fmla="*/ 130 w 130"/>
                  <a:gd name="T3" fmla="*/ 64 h 64"/>
                  <a:gd name="T4" fmla="*/ 0 w 130"/>
                  <a:gd name="T5" fmla="*/ 64 h 64"/>
                  <a:gd name="T6" fmla="*/ 42 w 130"/>
                  <a:gd name="T7" fmla="*/ 0 h 64"/>
                  <a:gd name="T8" fmla="*/ 65 w 130"/>
                  <a:gd name="T9" fmla="*/ 11 h 64"/>
                  <a:gd name="T10" fmla="*/ 88 w 130"/>
                  <a:gd name="T11" fmla="*/ 0 h 64"/>
                </a:gdLst>
                <a:ahLst/>
                <a:cxnLst>
                  <a:cxn ang="0">
                    <a:pos x="T0" y="T1"/>
                  </a:cxn>
                  <a:cxn ang="0">
                    <a:pos x="T2" y="T3"/>
                  </a:cxn>
                  <a:cxn ang="0">
                    <a:pos x="T4" y="T5"/>
                  </a:cxn>
                  <a:cxn ang="0">
                    <a:pos x="T6" y="T7"/>
                  </a:cxn>
                  <a:cxn ang="0">
                    <a:pos x="T8" y="T9"/>
                  </a:cxn>
                  <a:cxn ang="0">
                    <a:pos x="T10" y="T11"/>
                  </a:cxn>
                </a:cxnLst>
                <a:rect l="0" t="0" r="r" b="b"/>
                <a:pathLst>
                  <a:path w="130" h="64">
                    <a:moveTo>
                      <a:pt x="88" y="0"/>
                    </a:moveTo>
                    <a:cubicBezTo>
                      <a:pt x="113" y="9"/>
                      <a:pt x="127" y="34"/>
                      <a:pt x="130" y="64"/>
                    </a:cubicBezTo>
                    <a:cubicBezTo>
                      <a:pt x="0" y="64"/>
                      <a:pt x="0" y="64"/>
                      <a:pt x="0" y="64"/>
                    </a:cubicBezTo>
                    <a:cubicBezTo>
                      <a:pt x="3" y="34"/>
                      <a:pt x="17" y="9"/>
                      <a:pt x="42" y="0"/>
                    </a:cubicBezTo>
                    <a:cubicBezTo>
                      <a:pt x="48" y="7"/>
                      <a:pt x="56" y="11"/>
                      <a:pt x="65" y="11"/>
                    </a:cubicBezTo>
                    <a:cubicBezTo>
                      <a:pt x="74" y="11"/>
                      <a:pt x="82" y="7"/>
                      <a:pt x="88" y="0"/>
                    </a:cubicBezTo>
                    <a:close/>
                  </a:path>
                </a:pathLst>
              </a:cu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sp>
          <p:nvSpPr>
            <p:cNvPr id="36" name="Freeform 75"/>
            <p:cNvSpPr/>
            <p:nvPr/>
          </p:nvSpPr>
          <p:spPr bwMode="auto">
            <a:xfrm>
              <a:off x="4611504" y="3333345"/>
              <a:ext cx="379405" cy="356994"/>
            </a:xfrm>
            <a:custGeom>
              <a:avLst/>
              <a:gdLst>
                <a:gd name="T0" fmla="*/ 20 w 120"/>
                <a:gd name="T1" fmla="*/ 113 h 113"/>
                <a:gd name="T2" fmla="*/ 41 w 120"/>
                <a:gd name="T3" fmla="*/ 92 h 113"/>
                <a:gd name="T4" fmla="*/ 41 w 120"/>
                <a:gd name="T5" fmla="*/ 92 h 113"/>
                <a:gd name="T6" fmla="*/ 41 w 120"/>
                <a:gd name="T7" fmla="*/ 25 h 113"/>
                <a:gd name="T8" fmla="*/ 107 w 120"/>
                <a:gd name="T9" fmla="*/ 25 h 113"/>
                <a:gd name="T10" fmla="*/ 107 w 120"/>
                <a:gd name="T11" fmla="*/ 73 h 113"/>
                <a:gd name="T12" fmla="*/ 99 w 120"/>
                <a:gd name="T13" fmla="*/ 71 h 113"/>
                <a:gd name="T14" fmla="*/ 79 w 120"/>
                <a:gd name="T15" fmla="*/ 92 h 113"/>
                <a:gd name="T16" fmla="*/ 99 w 120"/>
                <a:gd name="T17" fmla="*/ 113 h 113"/>
                <a:gd name="T18" fmla="*/ 120 w 120"/>
                <a:gd name="T19" fmla="*/ 92 h 113"/>
                <a:gd name="T20" fmla="*/ 120 w 120"/>
                <a:gd name="T21" fmla="*/ 92 h 113"/>
                <a:gd name="T22" fmla="*/ 120 w 120"/>
                <a:gd name="T23" fmla="*/ 92 h 113"/>
                <a:gd name="T24" fmla="*/ 120 w 120"/>
                <a:gd name="T25" fmla="*/ 25 h 113"/>
                <a:gd name="T26" fmla="*/ 120 w 120"/>
                <a:gd name="T27" fmla="*/ 0 h 113"/>
                <a:gd name="T28" fmla="*/ 107 w 120"/>
                <a:gd name="T29" fmla="*/ 0 h 113"/>
                <a:gd name="T30" fmla="*/ 41 w 120"/>
                <a:gd name="T31" fmla="*/ 0 h 113"/>
                <a:gd name="T32" fmla="*/ 28 w 120"/>
                <a:gd name="T33" fmla="*/ 0 h 113"/>
                <a:gd name="T34" fmla="*/ 28 w 120"/>
                <a:gd name="T35" fmla="*/ 25 h 113"/>
                <a:gd name="T36" fmla="*/ 28 w 120"/>
                <a:gd name="T37" fmla="*/ 73 h 113"/>
                <a:gd name="T38" fmla="*/ 20 w 120"/>
                <a:gd name="T39" fmla="*/ 71 h 113"/>
                <a:gd name="T40" fmla="*/ 0 w 120"/>
                <a:gd name="T41" fmla="*/ 92 h 113"/>
                <a:gd name="T42" fmla="*/ 20 w 120"/>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13">
                  <a:moveTo>
                    <a:pt x="20" y="113"/>
                  </a:moveTo>
                  <a:cubicBezTo>
                    <a:pt x="32" y="113"/>
                    <a:pt x="41" y="103"/>
                    <a:pt x="41" y="92"/>
                  </a:cubicBezTo>
                  <a:cubicBezTo>
                    <a:pt x="41" y="92"/>
                    <a:pt x="41" y="92"/>
                    <a:pt x="41" y="92"/>
                  </a:cubicBezTo>
                  <a:cubicBezTo>
                    <a:pt x="41" y="25"/>
                    <a:pt x="41" y="25"/>
                    <a:pt x="41" y="25"/>
                  </a:cubicBezTo>
                  <a:cubicBezTo>
                    <a:pt x="107" y="25"/>
                    <a:pt x="107" y="25"/>
                    <a:pt x="107" y="25"/>
                  </a:cubicBezTo>
                  <a:cubicBezTo>
                    <a:pt x="107" y="73"/>
                    <a:pt x="107" y="73"/>
                    <a:pt x="107" y="73"/>
                  </a:cubicBezTo>
                  <a:cubicBezTo>
                    <a:pt x="105" y="72"/>
                    <a:pt x="102" y="71"/>
                    <a:pt x="99" y="71"/>
                  </a:cubicBezTo>
                  <a:cubicBezTo>
                    <a:pt x="88" y="71"/>
                    <a:pt x="79" y="81"/>
                    <a:pt x="79" y="92"/>
                  </a:cubicBezTo>
                  <a:cubicBezTo>
                    <a:pt x="79" y="103"/>
                    <a:pt x="88" y="113"/>
                    <a:pt x="99" y="113"/>
                  </a:cubicBezTo>
                  <a:cubicBezTo>
                    <a:pt x="111" y="113"/>
                    <a:pt x="120" y="103"/>
                    <a:pt x="120" y="92"/>
                  </a:cubicBezTo>
                  <a:cubicBezTo>
                    <a:pt x="120" y="92"/>
                    <a:pt x="120" y="92"/>
                    <a:pt x="120" y="92"/>
                  </a:cubicBezTo>
                  <a:cubicBezTo>
                    <a:pt x="120" y="92"/>
                    <a:pt x="120" y="92"/>
                    <a:pt x="120" y="92"/>
                  </a:cubicBezTo>
                  <a:cubicBezTo>
                    <a:pt x="120" y="25"/>
                    <a:pt x="120" y="25"/>
                    <a:pt x="120" y="25"/>
                  </a:cubicBezTo>
                  <a:cubicBezTo>
                    <a:pt x="120" y="0"/>
                    <a:pt x="120" y="0"/>
                    <a:pt x="120" y="0"/>
                  </a:cubicBezTo>
                  <a:cubicBezTo>
                    <a:pt x="107" y="0"/>
                    <a:pt x="107" y="0"/>
                    <a:pt x="107" y="0"/>
                  </a:cubicBezTo>
                  <a:cubicBezTo>
                    <a:pt x="41" y="0"/>
                    <a:pt x="41" y="0"/>
                    <a:pt x="41" y="0"/>
                  </a:cubicBezTo>
                  <a:cubicBezTo>
                    <a:pt x="28" y="0"/>
                    <a:pt x="28" y="0"/>
                    <a:pt x="28" y="0"/>
                  </a:cubicBezTo>
                  <a:cubicBezTo>
                    <a:pt x="28" y="25"/>
                    <a:pt x="28" y="25"/>
                    <a:pt x="28" y="25"/>
                  </a:cubicBezTo>
                  <a:cubicBezTo>
                    <a:pt x="28" y="73"/>
                    <a:pt x="28" y="73"/>
                    <a:pt x="28" y="73"/>
                  </a:cubicBezTo>
                  <a:cubicBezTo>
                    <a:pt x="26" y="72"/>
                    <a:pt x="23" y="71"/>
                    <a:pt x="20" y="71"/>
                  </a:cubicBezTo>
                  <a:cubicBezTo>
                    <a:pt x="9" y="71"/>
                    <a:pt x="0" y="81"/>
                    <a:pt x="0" y="92"/>
                  </a:cubicBezTo>
                  <a:cubicBezTo>
                    <a:pt x="0" y="103"/>
                    <a:pt x="9" y="113"/>
                    <a:pt x="20" y="113"/>
                  </a:cubicBezTo>
                  <a:close/>
                </a:path>
              </a:pathLst>
            </a:cu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nvGrpSpPr>
            <p:cNvPr id="37" name="Group 169"/>
            <p:cNvGrpSpPr/>
            <p:nvPr/>
          </p:nvGrpSpPr>
          <p:grpSpPr>
            <a:xfrm>
              <a:off x="5279032" y="1999023"/>
              <a:ext cx="598723" cy="638745"/>
              <a:chOff x="4403725" y="1397001"/>
              <a:chExt cx="593725" cy="633413"/>
            </a:xfrm>
            <a:solidFill>
              <a:schemeClr val="bg1">
                <a:lumMod val="85000"/>
              </a:schemeClr>
            </a:solidFill>
          </p:grpSpPr>
          <p:sp>
            <p:nvSpPr>
              <p:cNvPr id="38" name="Freeform 76"/>
              <p:cNvSpPr>
                <a:spLocks noEditPoints="1"/>
              </p:cNvSpPr>
              <p:nvPr/>
            </p:nvSpPr>
            <p:spPr bwMode="auto">
              <a:xfrm>
                <a:off x="4519613" y="1714501"/>
                <a:ext cx="358775" cy="222250"/>
              </a:xfrm>
              <a:custGeom>
                <a:avLst/>
                <a:gdLst>
                  <a:gd name="T0" fmla="*/ 226 w 226"/>
                  <a:gd name="T1" fmla="*/ 25 h 140"/>
                  <a:gd name="T2" fmla="*/ 226 w 226"/>
                  <a:gd name="T3" fmla="*/ 0 h 140"/>
                  <a:gd name="T4" fmla="*/ 114 w 226"/>
                  <a:gd name="T5" fmla="*/ 0 h 140"/>
                  <a:gd name="T6" fmla="*/ 114 w 226"/>
                  <a:gd name="T7" fmla="*/ 21 h 140"/>
                  <a:gd name="T8" fmla="*/ 165 w 226"/>
                  <a:gd name="T9" fmla="*/ 21 h 140"/>
                  <a:gd name="T10" fmla="*/ 165 w 226"/>
                  <a:gd name="T11" fmla="*/ 33 h 140"/>
                  <a:gd name="T12" fmla="*/ 114 w 226"/>
                  <a:gd name="T13" fmla="*/ 33 h 140"/>
                  <a:gd name="T14" fmla="*/ 114 w 226"/>
                  <a:gd name="T15" fmla="*/ 51 h 140"/>
                  <a:gd name="T16" fmla="*/ 165 w 226"/>
                  <a:gd name="T17" fmla="*/ 51 h 140"/>
                  <a:gd name="T18" fmla="*/ 165 w 226"/>
                  <a:gd name="T19" fmla="*/ 61 h 140"/>
                  <a:gd name="T20" fmla="*/ 114 w 226"/>
                  <a:gd name="T21" fmla="*/ 61 h 140"/>
                  <a:gd name="T22" fmla="*/ 114 w 226"/>
                  <a:gd name="T23" fmla="*/ 140 h 140"/>
                  <a:gd name="T24" fmla="*/ 226 w 226"/>
                  <a:gd name="T25" fmla="*/ 25 h 140"/>
                  <a:gd name="T26" fmla="*/ 114 w 226"/>
                  <a:gd name="T27" fmla="*/ 0 h 140"/>
                  <a:gd name="T28" fmla="*/ 0 w 226"/>
                  <a:gd name="T29" fmla="*/ 0 h 140"/>
                  <a:gd name="T30" fmla="*/ 0 w 226"/>
                  <a:gd name="T31" fmla="*/ 25 h 140"/>
                  <a:gd name="T32" fmla="*/ 114 w 226"/>
                  <a:gd name="T33" fmla="*/ 140 h 140"/>
                  <a:gd name="T34" fmla="*/ 114 w 226"/>
                  <a:gd name="T35" fmla="*/ 140 h 140"/>
                  <a:gd name="T36" fmla="*/ 114 w 226"/>
                  <a:gd name="T37" fmla="*/ 61 h 140"/>
                  <a:gd name="T38" fmla="*/ 63 w 226"/>
                  <a:gd name="T39" fmla="*/ 61 h 140"/>
                  <a:gd name="T40" fmla="*/ 63 w 226"/>
                  <a:gd name="T41" fmla="*/ 51 h 140"/>
                  <a:gd name="T42" fmla="*/ 63 w 226"/>
                  <a:gd name="T43" fmla="*/ 51 h 140"/>
                  <a:gd name="T44" fmla="*/ 114 w 226"/>
                  <a:gd name="T45" fmla="*/ 51 h 140"/>
                  <a:gd name="T46" fmla="*/ 114 w 226"/>
                  <a:gd name="T47" fmla="*/ 33 h 140"/>
                  <a:gd name="T48" fmla="*/ 63 w 226"/>
                  <a:gd name="T49" fmla="*/ 33 h 140"/>
                  <a:gd name="T50" fmla="*/ 63 w 226"/>
                  <a:gd name="T51" fmla="*/ 21 h 140"/>
                  <a:gd name="T52" fmla="*/ 63 w 226"/>
                  <a:gd name="T53" fmla="*/ 21 h 140"/>
                  <a:gd name="T54" fmla="*/ 114 w 226"/>
                  <a:gd name="T55" fmla="*/ 21 h 140"/>
                  <a:gd name="T56" fmla="*/ 114 w 226"/>
                  <a:gd name="T5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140">
                    <a:moveTo>
                      <a:pt x="226" y="25"/>
                    </a:moveTo>
                    <a:lnTo>
                      <a:pt x="226" y="0"/>
                    </a:lnTo>
                    <a:lnTo>
                      <a:pt x="114" y="0"/>
                    </a:lnTo>
                    <a:lnTo>
                      <a:pt x="114" y="21"/>
                    </a:lnTo>
                    <a:lnTo>
                      <a:pt x="165" y="21"/>
                    </a:lnTo>
                    <a:lnTo>
                      <a:pt x="165" y="33"/>
                    </a:lnTo>
                    <a:lnTo>
                      <a:pt x="114" y="33"/>
                    </a:lnTo>
                    <a:lnTo>
                      <a:pt x="114" y="51"/>
                    </a:lnTo>
                    <a:lnTo>
                      <a:pt x="165" y="51"/>
                    </a:lnTo>
                    <a:lnTo>
                      <a:pt x="165" y="61"/>
                    </a:lnTo>
                    <a:lnTo>
                      <a:pt x="114" y="61"/>
                    </a:lnTo>
                    <a:lnTo>
                      <a:pt x="114" y="140"/>
                    </a:lnTo>
                    <a:lnTo>
                      <a:pt x="226" y="25"/>
                    </a:lnTo>
                    <a:close/>
                    <a:moveTo>
                      <a:pt x="114" y="0"/>
                    </a:moveTo>
                    <a:lnTo>
                      <a:pt x="0" y="0"/>
                    </a:lnTo>
                    <a:lnTo>
                      <a:pt x="0" y="25"/>
                    </a:lnTo>
                    <a:lnTo>
                      <a:pt x="114" y="140"/>
                    </a:lnTo>
                    <a:lnTo>
                      <a:pt x="114" y="140"/>
                    </a:lnTo>
                    <a:lnTo>
                      <a:pt x="114" y="61"/>
                    </a:lnTo>
                    <a:lnTo>
                      <a:pt x="63" y="61"/>
                    </a:lnTo>
                    <a:lnTo>
                      <a:pt x="63" y="51"/>
                    </a:lnTo>
                    <a:lnTo>
                      <a:pt x="63" y="51"/>
                    </a:lnTo>
                    <a:lnTo>
                      <a:pt x="114" y="51"/>
                    </a:lnTo>
                    <a:lnTo>
                      <a:pt x="114" y="33"/>
                    </a:lnTo>
                    <a:lnTo>
                      <a:pt x="63" y="33"/>
                    </a:lnTo>
                    <a:lnTo>
                      <a:pt x="63" y="21"/>
                    </a:lnTo>
                    <a:lnTo>
                      <a:pt x="63" y="21"/>
                    </a:lnTo>
                    <a:lnTo>
                      <a:pt x="114" y="21"/>
                    </a:lnTo>
                    <a:lnTo>
                      <a:pt x="114" y="0"/>
                    </a:lnTo>
                    <a:close/>
                  </a:path>
                </a:pathLst>
              </a:cu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39" name="Freeform 77"/>
              <p:cNvSpPr>
                <a:spLocks noEditPoints="1"/>
              </p:cNvSpPr>
              <p:nvPr/>
            </p:nvSpPr>
            <p:spPr bwMode="auto">
              <a:xfrm>
                <a:off x="4403725" y="1397001"/>
                <a:ext cx="593725" cy="633413"/>
              </a:xfrm>
              <a:custGeom>
                <a:avLst/>
                <a:gdLst>
                  <a:gd name="T0" fmla="*/ 187 w 374"/>
                  <a:gd name="T1" fmla="*/ 399 h 399"/>
                  <a:gd name="T2" fmla="*/ 374 w 374"/>
                  <a:gd name="T3" fmla="*/ 399 h 399"/>
                  <a:gd name="T4" fmla="*/ 374 w 374"/>
                  <a:gd name="T5" fmla="*/ 188 h 399"/>
                  <a:gd name="T6" fmla="*/ 187 w 374"/>
                  <a:gd name="T7" fmla="*/ 0 h 399"/>
                  <a:gd name="T8" fmla="*/ 187 w 374"/>
                  <a:gd name="T9" fmla="*/ 188 h 399"/>
                  <a:gd name="T10" fmla="*/ 352 w 374"/>
                  <a:gd name="T11" fmla="*/ 188 h 399"/>
                  <a:gd name="T12" fmla="*/ 352 w 374"/>
                  <a:gd name="T13" fmla="*/ 188 h 399"/>
                  <a:gd name="T14" fmla="*/ 299 w 374"/>
                  <a:gd name="T15" fmla="*/ 241 h 399"/>
                  <a:gd name="T16" fmla="*/ 187 w 374"/>
                  <a:gd name="T17" fmla="*/ 354 h 399"/>
                  <a:gd name="T18" fmla="*/ 187 w 374"/>
                  <a:gd name="T19" fmla="*/ 399 h 399"/>
                  <a:gd name="T20" fmla="*/ 0 w 374"/>
                  <a:gd name="T21" fmla="*/ 399 h 399"/>
                  <a:gd name="T22" fmla="*/ 187 w 374"/>
                  <a:gd name="T23" fmla="*/ 399 h 399"/>
                  <a:gd name="T24" fmla="*/ 187 w 374"/>
                  <a:gd name="T25" fmla="*/ 354 h 399"/>
                  <a:gd name="T26" fmla="*/ 187 w 374"/>
                  <a:gd name="T27" fmla="*/ 354 h 399"/>
                  <a:gd name="T28" fmla="*/ 73 w 374"/>
                  <a:gd name="T29" fmla="*/ 241 h 399"/>
                  <a:gd name="T30" fmla="*/ 22 w 374"/>
                  <a:gd name="T31" fmla="*/ 188 h 399"/>
                  <a:gd name="T32" fmla="*/ 187 w 374"/>
                  <a:gd name="T33" fmla="*/ 188 h 399"/>
                  <a:gd name="T34" fmla="*/ 187 w 374"/>
                  <a:gd name="T35" fmla="*/ 0 h 399"/>
                  <a:gd name="T36" fmla="*/ 187 w 374"/>
                  <a:gd name="T37" fmla="*/ 0 h 399"/>
                  <a:gd name="T38" fmla="*/ 0 w 374"/>
                  <a:gd name="T39" fmla="*/ 188 h 399"/>
                  <a:gd name="T40" fmla="*/ 0 w 374"/>
                  <a:gd name="T4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4" h="399">
                    <a:moveTo>
                      <a:pt x="187" y="399"/>
                    </a:moveTo>
                    <a:lnTo>
                      <a:pt x="374" y="399"/>
                    </a:lnTo>
                    <a:lnTo>
                      <a:pt x="374" y="188"/>
                    </a:lnTo>
                    <a:lnTo>
                      <a:pt x="187" y="0"/>
                    </a:lnTo>
                    <a:lnTo>
                      <a:pt x="187" y="188"/>
                    </a:lnTo>
                    <a:lnTo>
                      <a:pt x="352" y="188"/>
                    </a:lnTo>
                    <a:lnTo>
                      <a:pt x="352" y="188"/>
                    </a:lnTo>
                    <a:lnTo>
                      <a:pt x="299" y="241"/>
                    </a:lnTo>
                    <a:lnTo>
                      <a:pt x="187" y="354"/>
                    </a:lnTo>
                    <a:lnTo>
                      <a:pt x="187" y="399"/>
                    </a:lnTo>
                    <a:close/>
                    <a:moveTo>
                      <a:pt x="0" y="399"/>
                    </a:moveTo>
                    <a:lnTo>
                      <a:pt x="187" y="399"/>
                    </a:lnTo>
                    <a:lnTo>
                      <a:pt x="187" y="354"/>
                    </a:lnTo>
                    <a:lnTo>
                      <a:pt x="187" y="354"/>
                    </a:lnTo>
                    <a:lnTo>
                      <a:pt x="73" y="241"/>
                    </a:lnTo>
                    <a:lnTo>
                      <a:pt x="22" y="188"/>
                    </a:lnTo>
                    <a:lnTo>
                      <a:pt x="187" y="188"/>
                    </a:lnTo>
                    <a:lnTo>
                      <a:pt x="187" y="0"/>
                    </a:lnTo>
                    <a:lnTo>
                      <a:pt x="187" y="0"/>
                    </a:lnTo>
                    <a:lnTo>
                      <a:pt x="0" y="188"/>
                    </a:lnTo>
                    <a:lnTo>
                      <a:pt x="0" y="399"/>
                    </a:lnTo>
                    <a:close/>
                  </a:path>
                </a:pathLst>
              </a:cu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sp>
          <p:nvSpPr>
            <p:cNvPr id="40" name="Freeform 78"/>
            <p:cNvSpPr/>
            <p:nvPr/>
          </p:nvSpPr>
          <p:spPr bwMode="auto">
            <a:xfrm>
              <a:off x="4347361" y="2019035"/>
              <a:ext cx="547496" cy="337783"/>
            </a:xfrm>
            <a:custGeom>
              <a:avLst/>
              <a:gdLst>
                <a:gd name="T0" fmla="*/ 144 w 174"/>
                <a:gd name="T1" fmla="*/ 45 h 107"/>
                <a:gd name="T2" fmla="*/ 139 w 174"/>
                <a:gd name="T3" fmla="*/ 45 h 107"/>
                <a:gd name="T4" fmla="*/ 124 w 174"/>
                <a:gd name="T5" fmla="*/ 52 h 107"/>
                <a:gd name="T6" fmla="*/ 123 w 174"/>
                <a:gd name="T7" fmla="*/ 44 h 107"/>
                <a:gd name="T8" fmla="*/ 121 w 174"/>
                <a:gd name="T9" fmla="*/ 38 h 107"/>
                <a:gd name="T10" fmla="*/ 89 w 174"/>
                <a:gd name="T11" fmla="*/ 3 h 107"/>
                <a:gd name="T12" fmla="*/ 84 w 174"/>
                <a:gd name="T13" fmla="*/ 1 h 107"/>
                <a:gd name="T14" fmla="*/ 70 w 174"/>
                <a:gd name="T15" fmla="*/ 0 h 107"/>
                <a:gd name="T16" fmla="*/ 68 w 174"/>
                <a:gd name="T17" fmla="*/ 0 h 107"/>
                <a:gd name="T18" fmla="*/ 17 w 174"/>
                <a:gd name="T19" fmla="*/ 53 h 107"/>
                <a:gd name="T20" fmla="*/ 19 w 174"/>
                <a:gd name="T21" fmla="*/ 69 h 107"/>
                <a:gd name="T22" fmla="*/ 0 w 174"/>
                <a:gd name="T23" fmla="*/ 88 h 107"/>
                <a:gd name="T24" fmla="*/ 19 w 174"/>
                <a:gd name="T25" fmla="*/ 107 h 107"/>
                <a:gd name="T26" fmla="*/ 70 w 174"/>
                <a:gd name="T27" fmla="*/ 107 h 107"/>
                <a:gd name="T28" fmla="*/ 72 w 174"/>
                <a:gd name="T29" fmla="*/ 107 h 107"/>
                <a:gd name="T30" fmla="*/ 144 w 174"/>
                <a:gd name="T31" fmla="*/ 107 h 107"/>
                <a:gd name="T32" fmla="*/ 174 w 174"/>
                <a:gd name="T33" fmla="*/ 76 h 107"/>
                <a:gd name="T34" fmla="*/ 144 w 174"/>
                <a:gd name="T35"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07">
                  <a:moveTo>
                    <a:pt x="144" y="45"/>
                  </a:moveTo>
                  <a:cubicBezTo>
                    <a:pt x="142" y="45"/>
                    <a:pt x="141" y="45"/>
                    <a:pt x="139" y="45"/>
                  </a:cubicBezTo>
                  <a:cubicBezTo>
                    <a:pt x="133" y="46"/>
                    <a:pt x="128" y="49"/>
                    <a:pt x="124" y="52"/>
                  </a:cubicBezTo>
                  <a:cubicBezTo>
                    <a:pt x="124" y="49"/>
                    <a:pt x="123" y="46"/>
                    <a:pt x="123" y="44"/>
                  </a:cubicBezTo>
                  <a:cubicBezTo>
                    <a:pt x="122" y="42"/>
                    <a:pt x="122" y="40"/>
                    <a:pt x="121" y="38"/>
                  </a:cubicBezTo>
                  <a:cubicBezTo>
                    <a:pt x="117" y="22"/>
                    <a:pt x="105" y="9"/>
                    <a:pt x="89" y="3"/>
                  </a:cubicBezTo>
                  <a:cubicBezTo>
                    <a:pt x="88" y="3"/>
                    <a:pt x="86" y="2"/>
                    <a:pt x="84" y="1"/>
                  </a:cubicBezTo>
                  <a:cubicBezTo>
                    <a:pt x="80" y="0"/>
                    <a:pt x="75" y="0"/>
                    <a:pt x="70" y="0"/>
                  </a:cubicBezTo>
                  <a:cubicBezTo>
                    <a:pt x="69" y="0"/>
                    <a:pt x="69" y="0"/>
                    <a:pt x="68" y="0"/>
                  </a:cubicBezTo>
                  <a:cubicBezTo>
                    <a:pt x="39" y="1"/>
                    <a:pt x="17" y="24"/>
                    <a:pt x="17" y="53"/>
                  </a:cubicBezTo>
                  <a:cubicBezTo>
                    <a:pt x="17" y="59"/>
                    <a:pt x="17" y="64"/>
                    <a:pt x="19" y="69"/>
                  </a:cubicBezTo>
                  <a:cubicBezTo>
                    <a:pt x="9" y="69"/>
                    <a:pt x="0" y="78"/>
                    <a:pt x="0" y="88"/>
                  </a:cubicBezTo>
                  <a:cubicBezTo>
                    <a:pt x="0" y="98"/>
                    <a:pt x="9" y="107"/>
                    <a:pt x="19" y="107"/>
                  </a:cubicBezTo>
                  <a:cubicBezTo>
                    <a:pt x="70" y="107"/>
                    <a:pt x="70" y="107"/>
                    <a:pt x="70" y="107"/>
                  </a:cubicBezTo>
                  <a:cubicBezTo>
                    <a:pt x="72" y="107"/>
                    <a:pt x="72" y="107"/>
                    <a:pt x="72" y="107"/>
                  </a:cubicBezTo>
                  <a:cubicBezTo>
                    <a:pt x="144" y="107"/>
                    <a:pt x="144" y="107"/>
                    <a:pt x="144" y="107"/>
                  </a:cubicBezTo>
                  <a:cubicBezTo>
                    <a:pt x="161" y="107"/>
                    <a:pt x="174" y="93"/>
                    <a:pt x="174" y="76"/>
                  </a:cubicBezTo>
                  <a:cubicBezTo>
                    <a:pt x="174" y="59"/>
                    <a:pt x="161" y="45"/>
                    <a:pt x="144" y="45"/>
                  </a:cubicBezTo>
                  <a:close/>
                </a:path>
              </a:pathLst>
            </a:cu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nvGrpSpPr>
            <p:cNvPr id="114" name="组合 113"/>
            <p:cNvGrpSpPr/>
            <p:nvPr/>
          </p:nvGrpSpPr>
          <p:grpSpPr>
            <a:xfrm>
              <a:off x="3887706" y="2321598"/>
              <a:ext cx="1501612" cy="1131812"/>
              <a:chOff x="3897866" y="2296198"/>
              <a:chExt cx="1501612" cy="1131812"/>
            </a:xfrm>
          </p:grpSpPr>
          <p:sp>
            <p:nvSpPr>
              <p:cNvPr id="41" name="Freeform 79"/>
              <p:cNvSpPr/>
              <p:nvPr/>
            </p:nvSpPr>
            <p:spPr bwMode="auto">
              <a:xfrm>
                <a:off x="4406940" y="3215094"/>
                <a:ext cx="481861" cy="212916"/>
              </a:xfrm>
              <a:custGeom>
                <a:avLst/>
                <a:gdLst>
                  <a:gd name="T0" fmla="*/ 73 w 301"/>
                  <a:gd name="T1" fmla="*/ 0 h 133"/>
                  <a:gd name="T2" fmla="*/ 228 w 301"/>
                  <a:gd name="T3" fmla="*/ 0 h 133"/>
                  <a:gd name="T4" fmla="*/ 301 w 301"/>
                  <a:gd name="T5" fmla="*/ 133 h 133"/>
                  <a:gd name="T6" fmla="*/ 0 w 301"/>
                  <a:gd name="T7" fmla="*/ 133 h 133"/>
                  <a:gd name="T8" fmla="*/ 73 w 301"/>
                  <a:gd name="T9" fmla="*/ 0 h 133"/>
                </a:gdLst>
                <a:ahLst/>
                <a:cxnLst>
                  <a:cxn ang="0">
                    <a:pos x="T0" y="T1"/>
                  </a:cxn>
                  <a:cxn ang="0">
                    <a:pos x="T2" y="T3"/>
                  </a:cxn>
                  <a:cxn ang="0">
                    <a:pos x="T4" y="T5"/>
                  </a:cxn>
                  <a:cxn ang="0">
                    <a:pos x="T6" y="T7"/>
                  </a:cxn>
                  <a:cxn ang="0">
                    <a:pos x="T8" y="T9"/>
                  </a:cxn>
                </a:cxnLst>
                <a:rect l="0" t="0" r="r" b="b"/>
                <a:pathLst>
                  <a:path w="301" h="133">
                    <a:moveTo>
                      <a:pt x="73" y="0"/>
                    </a:moveTo>
                    <a:lnTo>
                      <a:pt x="228" y="0"/>
                    </a:lnTo>
                    <a:lnTo>
                      <a:pt x="301" y="133"/>
                    </a:lnTo>
                    <a:lnTo>
                      <a:pt x="0" y="133"/>
                    </a:lnTo>
                    <a:lnTo>
                      <a:pt x="73" y="0"/>
                    </a:lnTo>
                    <a:close/>
                  </a:path>
                </a:pathLst>
              </a:custGeom>
              <a:solidFill>
                <a:srgbClr val="4E4E4E"/>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42" name="Freeform 80"/>
              <p:cNvSpPr/>
              <p:nvPr/>
            </p:nvSpPr>
            <p:spPr bwMode="auto">
              <a:xfrm>
                <a:off x="3997119" y="2296198"/>
                <a:ext cx="1298302" cy="973325"/>
              </a:xfrm>
              <a:custGeom>
                <a:avLst/>
                <a:gdLst>
                  <a:gd name="T0" fmla="*/ 20 w 412"/>
                  <a:gd name="T1" fmla="*/ 0 h 308"/>
                  <a:gd name="T2" fmla="*/ 393 w 412"/>
                  <a:gd name="T3" fmla="*/ 0 h 308"/>
                  <a:gd name="T4" fmla="*/ 412 w 412"/>
                  <a:gd name="T5" fmla="*/ 20 h 308"/>
                  <a:gd name="T6" fmla="*/ 412 w 412"/>
                  <a:gd name="T7" fmla="*/ 289 h 308"/>
                  <a:gd name="T8" fmla="*/ 393 w 412"/>
                  <a:gd name="T9" fmla="*/ 308 h 308"/>
                  <a:gd name="T10" fmla="*/ 20 w 412"/>
                  <a:gd name="T11" fmla="*/ 308 h 308"/>
                  <a:gd name="T12" fmla="*/ 0 w 412"/>
                  <a:gd name="T13" fmla="*/ 289 h 308"/>
                  <a:gd name="T14" fmla="*/ 0 w 412"/>
                  <a:gd name="T15" fmla="*/ 20 h 308"/>
                  <a:gd name="T16" fmla="*/ 20 w 412"/>
                  <a:gd name="T1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08">
                    <a:moveTo>
                      <a:pt x="20" y="0"/>
                    </a:moveTo>
                    <a:cubicBezTo>
                      <a:pt x="393" y="0"/>
                      <a:pt x="393" y="0"/>
                      <a:pt x="393" y="0"/>
                    </a:cubicBezTo>
                    <a:cubicBezTo>
                      <a:pt x="404" y="0"/>
                      <a:pt x="412" y="9"/>
                      <a:pt x="412" y="20"/>
                    </a:cubicBezTo>
                    <a:cubicBezTo>
                      <a:pt x="412" y="289"/>
                      <a:pt x="412" y="289"/>
                      <a:pt x="412" y="289"/>
                    </a:cubicBezTo>
                    <a:cubicBezTo>
                      <a:pt x="412" y="299"/>
                      <a:pt x="404" y="308"/>
                      <a:pt x="393" y="308"/>
                    </a:cubicBezTo>
                    <a:cubicBezTo>
                      <a:pt x="20" y="308"/>
                      <a:pt x="20" y="308"/>
                      <a:pt x="20" y="308"/>
                    </a:cubicBezTo>
                    <a:cubicBezTo>
                      <a:pt x="9" y="308"/>
                      <a:pt x="0" y="299"/>
                      <a:pt x="0" y="289"/>
                    </a:cubicBezTo>
                    <a:cubicBezTo>
                      <a:pt x="0" y="20"/>
                      <a:pt x="0" y="20"/>
                      <a:pt x="0" y="20"/>
                    </a:cubicBezTo>
                    <a:cubicBezTo>
                      <a:pt x="0" y="9"/>
                      <a:pt x="9" y="0"/>
                      <a:pt x="20" y="0"/>
                    </a:cubicBezTo>
                    <a:close/>
                  </a:path>
                </a:pathLst>
              </a:custGeom>
              <a:solidFill>
                <a:srgbClr val="4E4E4E"/>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43" name="Oval 81"/>
              <p:cNvSpPr>
                <a:spLocks noChangeArrowheads="1"/>
              </p:cNvSpPr>
              <p:nvPr/>
            </p:nvSpPr>
            <p:spPr bwMode="auto">
              <a:xfrm>
                <a:off x="5216978" y="3208691"/>
                <a:ext cx="16009" cy="16009"/>
              </a:xfrm>
              <a:prstGeom prst="ellipse">
                <a:avLst/>
              </a:prstGeom>
              <a:solidFill>
                <a:srgbClr val="989898"/>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44" name="Oval 82"/>
              <p:cNvSpPr>
                <a:spLocks noChangeArrowheads="1"/>
              </p:cNvSpPr>
              <p:nvPr/>
            </p:nvSpPr>
            <p:spPr bwMode="auto">
              <a:xfrm>
                <a:off x="5184962" y="3208691"/>
                <a:ext cx="16009" cy="16009"/>
              </a:xfrm>
              <a:prstGeom prst="ellipse">
                <a:avLst/>
              </a:prstGeom>
              <a:solidFill>
                <a:srgbClr val="989898"/>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45" name="Oval 83"/>
              <p:cNvSpPr>
                <a:spLocks noChangeArrowheads="1"/>
              </p:cNvSpPr>
              <p:nvPr/>
            </p:nvSpPr>
            <p:spPr bwMode="auto">
              <a:xfrm>
                <a:off x="5152944" y="3208691"/>
                <a:ext cx="16009" cy="16009"/>
              </a:xfrm>
              <a:prstGeom prst="ellipse">
                <a:avLst/>
              </a:prstGeom>
              <a:solidFill>
                <a:srgbClr val="989898"/>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46" name="Freeform 84"/>
              <p:cNvSpPr/>
              <p:nvPr/>
            </p:nvSpPr>
            <p:spPr bwMode="auto">
              <a:xfrm>
                <a:off x="3897866" y="3363975"/>
                <a:ext cx="1501612" cy="64035"/>
              </a:xfrm>
              <a:custGeom>
                <a:avLst/>
                <a:gdLst>
                  <a:gd name="T0" fmla="*/ 10 w 477"/>
                  <a:gd name="T1" fmla="*/ 0 h 20"/>
                  <a:gd name="T2" fmla="*/ 467 w 477"/>
                  <a:gd name="T3" fmla="*/ 0 h 20"/>
                  <a:gd name="T4" fmla="*/ 477 w 477"/>
                  <a:gd name="T5" fmla="*/ 10 h 20"/>
                  <a:gd name="T6" fmla="*/ 477 w 477"/>
                  <a:gd name="T7" fmla="*/ 10 h 20"/>
                  <a:gd name="T8" fmla="*/ 467 w 477"/>
                  <a:gd name="T9" fmla="*/ 20 h 20"/>
                  <a:gd name="T10" fmla="*/ 10 w 477"/>
                  <a:gd name="T11" fmla="*/ 20 h 20"/>
                  <a:gd name="T12" fmla="*/ 0 w 477"/>
                  <a:gd name="T13" fmla="*/ 10 h 20"/>
                  <a:gd name="T14" fmla="*/ 0 w 477"/>
                  <a:gd name="T15" fmla="*/ 10 h 20"/>
                  <a:gd name="T16" fmla="*/ 10 w 47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20">
                    <a:moveTo>
                      <a:pt x="10" y="0"/>
                    </a:moveTo>
                    <a:cubicBezTo>
                      <a:pt x="467" y="0"/>
                      <a:pt x="467" y="0"/>
                      <a:pt x="467" y="0"/>
                    </a:cubicBezTo>
                    <a:cubicBezTo>
                      <a:pt x="472" y="0"/>
                      <a:pt x="477" y="5"/>
                      <a:pt x="477" y="10"/>
                    </a:cubicBezTo>
                    <a:cubicBezTo>
                      <a:pt x="477" y="10"/>
                      <a:pt x="477" y="10"/>
                      <a:pt x="477" y="10"/>
                    </a:cubicBezTo>
                    <a:cubicBezTo>
                      <a:pt x="477" y="16"/>
                      <a:pt x="472" y="20"/>
                      <a:pt x="467" y="20"/>
                    </a:cubicBezTo>
                    <a:cubicBezTo>
                      <a:pt x="10" y="20"/>
                      <a:pt x="10" y="20"/>
                      <a:pt x="10" y="20"/>
                    </a:cubicBezTo>
                    <a:cubicBezTo>
                      <a:pt x="5" y="20"/>
                      <a:pt x="0" y="16"/>
                      <a:pt x="0" y="10"/>
                    </a:cubicBezTo>
                    <a:cubicBezTo>
                      <a:pt x="0" y="10"/>
                      <a:pt x="0" y="10"/>
                      <a:pt x="0" y="10"/>
                    </a:cubicBezTo>
                    <a:cubicBezTo>
                      <a:pt x="0" y="5"/>
                      <a:pt x="5" y="0"/>
                      <a:pt x="10" y="0"/>
                    </a:cubicBezTo>
                    <a:close/>
                  </a:path>
                </a:pathLst>
              </a:custGeom>
              <a:solidFill>
                <a:srgbClr val="989898"/>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47" name="Freeform 85"/>
              <p:cNvSpPr/>
              <p:nvPr/>
            </p:nvSpPr>
            <p:spPr bwMode="auto">
              <a:xfrm>
                <a:off x="3897866" y="3395992"/>
                <a:ext cx="1501612" cy="32017"/>
              </a:xfrm>
              <a:custGeom>
                <a:avLst/>
                <a:gdLst>
                  <a:gd name="T0" fmla="*/ 477 w 477"/>
                  <a:gd name="T1" fmla="*/ 0 h 10"/>
                  <a:gd name="T2" fmla="*/ 467 w 477"/>
                  <a:gd name="T3" fmla="*/ 10 h 10"/>
                  <a:gd name="T4" fmla="*/ 10 w 477"/>
                  <a:gd name="T5" fmla="*/ 10 h 10"/>
                  <a:gd name="T6" fmla="*/ 0 w 477"/>
                  <a:gd name="T7" fmla="*/ 0 h 10"/>
                  <a:gd name="T8" fmla="*/ 477 w 477"/>
                  <a:gd name="T9" fmla="*/ 0 h 10"/>
                </a:gdLst>
                <a:ahLst/>
                <a:cxnLst>
                  <a:cxn ang="0">
                    <a:pos x="T0" y="T1"/>
                  </a:cxn>
                  <a:cxn ang="0">
                    <a:pos x="T2" y="T3"/>
                  </a:cxn>
                  <a:cxn ang="0">
                    <a:pos x="T4" y="T5"/>
                  </a:cxn>
                  <a:cxn ang="0">
                    <a:pos x="T6" y="T7"/>
                  </a:cxn>
                  <a:cxn ang="0">
                    <a:pos x="T8" y="T9"/>
                  </a:cxn>
                </a:cxnLst>
                <a:rect l="0" t="0" r="r" b="b"/>
                <a:pathLst>
                  <a:path w="477" h="10">
                    <a:moveTo>
                      <a:pt x="477" y="0"/>
                    </a:moveTo>
                    <a:cubicBezTo>
                      <a:pt x="477" y="6"/>
                      <a:pt x="472" y="10"/>
                      <a:pt x="467" y="10"/>
                    </a:cubicBezTo>
                    <a:cubicBezTo>
                      <a:pt x="10" y="10"/>
                      <a:pt x="10" y="10"/>
                      <a:pt x="10" y="10"/>
                    </a:cubicBezTo>
                    <a:cubicBezTo>
                      <a:pt x="5" y="10"/>
                      <a:pt x="0" y="6"/>
                      <a:pt x="0" y="0"/>
                    </a:cubicBezTo>
                    <a:lnTo>
                      <a:pt x="477" y="0"/>
                    </a:lnTo>
                    <a:close/>
                  </a:path>
                </a:pathLst>
              </a:custGeom>
              <a:solidFill>
                <a:srgbClr val="4E4E4E"/>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48" name="Rectangle 86"/>
              <p:cNvSpPr>
                <a:spLocks noChangeArrowheads="1"/>
              </p:cNvSpPr>
              <p:nvPr/>
            </p:nvSpPr>
            <p:spPr bwMode="auto">
              <a:xfrm>
                <a:off x="4038742" y="2334618"/>
                <a:ext cx="1218259" cy="827647"/>
              </a:xfrm>
              <a:prstGeom prst="rect">
                <a:avLst/>
              </a:prstGeom>
              <a:solidFill>
                <a:schemeClr val="tx1">
                  <a:lumMod val="95000"/>
                  <a:lumOff val="5000"/>
                </a:schemeClr>
              </a:solidFill>
              <a:ln>
                <a:noFill/>
              </a:ln>
            </p:spPr>
            <p:txBody>
              <a:bodyPr vert="horz" wrap="square" lIns="121920" tIns="60960" rIns="121920" bIns="60960" numCol="1" anchor="t" anchorCtr="0" compatLnSpc="1"/>
              <a:lstStyle/>
              <a:p>
                <a:endParaRPr lang="en-US" sz="1870" dirty="0">
                  <a:latin typeface="Raleway" panose="020B0503030101060003" pitchFamily="34" charset="0"/>
                </a:endParaRPr>
              </a:p>
            </p:txBody>
          </p:sp>
          <p:sp>
            <p:nvSpPr>
              <p:cNvPr id="49" name="Rectangle 91"/>
              <p:cNvSpPr>
                <a:spLocks noChangeArrowheads="1"/>
              </p:cNvSpPr>
              <p:nvPr/>
            </p:nvSpPr>
            <p:spPr bwMode="auto">
              <a:xfrm>
                <a:off x="4230845" y="2425869"/>
                <a:ext cx="834052" cy="502671"/>
              </a:xfrm>
              <a:prstGeom prst="rect">
                <a:avLst/>
              </a:prstGeom>
              <a:solidFill>
                <a:srgbClr val="FFFFFF"/>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0" name="Freeform 92"/>
              <p:cNvSpPr/>
              <p:nvPr/>
            </p:nvSpPr>
            <p:spPr bwMode="auto">
              <a:xfrm>
                <a:off x="4751126" y="2858101"/>
                <a:ext cx="257740" cy="275349"/>
              </a:xfrm>
              <a:custGeom>
                <a:avLst/>
                <a:gdLst>
                  <a:gd name="T0" fmla="*/ 161 w 161"/>
                  <a:gd name="T1" fmla="*/ 2 h 172"/>
                  <a:gd name="T2" fmla="*/ 0 w 161"/>
                  <a:gd name="T3" fmla="*/ 172 h 172"/>
                  <a:gd name="T4" fmla="*/ 53 w 161"/>
                  <a:gd name="T5" fmla="*/ 0 h 172"/>
                  <a:gd name="T6" fmla="*/ 161 w 161"/>
                  <a:gd name="T7" fmla="*/ 2 h 172"/>
                </a:gdLst>
                <a:ahLst/>
                <a:cxnLst>
                  <a:cxn ang="0">
                    <a:pos x="T0" y="T1"/>
                  </a:cxn>
                  <a:cxn ang="0">
                    <a:pos x="T2" y="T3"/>
                  </a:cxn>
                  <a:cxn ang="0">
                    <a:pos x="T4" y="T5"/>
                  </a:cxn>
                  <a:cxn ang="0">
                    <a:pos x="T6" y="T7"/>
                  </a:cxn>
                </a:cxnLst>
                <a:rect l="0" t="0" r="r" b="b"/>
                <a:pathLst>
                  <a:path w="161" h="172">
                    <a:moveTo>
                      <a:pt x="161" y="2"/>
                    </a:moveTo>
                    <a:lnTo>
                      <a:pt x="0" y="172"/>
                    </a:lnTo>
                    <a:lnTo>
                      <a:pt x="53" y="0"/>
                    </a:lnTo>
                    <a:lnTo>
                      <a:pt x="161" y="2"/>
                    </a:lnTo>
                    <a:close/>
                  </a:path>
                </a:pathLst>
              </a:custGeom>
              <a:solidFill>
                <a:srgbClr val="FFFFFF"/>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1" name="Rectangle 93"/>
              <p:cNvSpPr>
                <a:spLocks noChangeArrowheads="1"/>
              </p:cNvSpPr>
              <p:nvPr/>
            </p:nvSpPr>
            <p:spPr bwMode="auto">
              <a:xfrm>
                <a:off x="4283673" y="2485100"/>
                <a:ext cx="136074" cy="54429"/>
              </a:xfrm>
              <a:prstGeom prst="rect">
                <a:avLst/>
              </a:pr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2" name="Rectangle 94"/>
              <p:cNvSpPr>
                <a:spLocks noChangeArrowheads="1"/>
              </p:cNvSpPr>
              <p:nvPr/>
            </p:nvSpPr>
            <p:spPr bwMode="auto">
              <a:xfrm>
                <a:off x="4478978" y="2485100"/>
                <a:ext cx="373002"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3" name="Rectangle 95"/>
              <p:cNvSpPr>
                <a:spLocks noChangeArrowheads="1"/>
              </p:cNvSpPr>
              <p:nvPr/>
            </p:nvSpPr>
            <p:spPr bwMode="auto">
              <a:xfrm>
                <a:off x="4892003" y="2485100"/>
                <a:ext cx="120065"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4" name="Rectangle 96"/>
              <p:cNvSpPr>
                <a:spLocks noChangeArrowheads="1"/>
              </p:cNvSpPr>
              <p:nvPr/>
            </p:nvSpPr>
            <p:spPr bwMode="auto">
              <a:xfrm>
                <a:off x="4478979" y="2595560"/>
                <a:ext cx="164890"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5" name="Rectangle 97"/>
              <p:cNvSpPr>
                <a:spLocks noChangeArrowheads="1"/>
              </p:cNvSpPr>
              <p:nvPr/>
            </p:nvSpPr>
            <p:spPr bwMode="auto">
              <a:xfrm>
                <a:off x="4664679" y="2595560"/>
                <a:ext cx="48026"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6" name="Rectangle 98"/>
              <p:cNvSpPr>
                <a:spLocks noChangeArrowheads="1"/>
              </p:cNvSpPr>
              <p:nvPr/>
            </p:nvSpPr>
            <p:spPr bwMode="auto">
              <a:xfrm>
                <a:off x="4731915" y="2595560"/>
                <a:ext cx="43224"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7" name="Rectangle 99"/>
              <p:cNvSpPr>
                <a:spLocks noChangeArrowheads="1"/>
              </p:cNvSpPr>
              <p:nvPr/>
            </p:nvSpPr>
            <p:spPr bwMode="auto">
              <a:xfrm>
                <a:off x="4283673" y="2715625"/>
                <a:ext cx="136074" cy="54429"/>
              </a:xfrm>
              <a:prstGeom prst="rect">
                <a:avLst/>
              </a:pr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8" name="Rectangle 100"/>
              <p:cNvSpPr>
                <a:spLocks noChangeArrowheads="1"/>
              </p:cNvSpPr>
              <p:nvPr/>
            </p:nvSpPr>
            <p:spPr bwMode="auto">
              <a:xfrm>
                <a:off x="4478979" y="2715625"/>
                <a:ext cx="120065"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59" name="Rectangle 101"/>
              <p:cNvSpPr>
                <a:spLocks noChangeArrowheads="1"/>
              </p:cNvSpPr>
              <p:nvPr/>
            </p:nvSpPr>
            <p:spPr bwMode="auto">
              <a:xfrm>
                <a:off x="4699899" y="2715625"/>
                <a:ext cx="100855"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0" name="Rectangle 102"/>
              <p:cNvSpPr>
                <a:spLocks noChangeArrowheads="1"/>
              </p:cNvSpPr>
              <p:nvPr/>
            </p:nvSpPr>
            <p:spPr bwMode="auto">
              <a:xfrm>
                <a:off x="4478979" y="2824484"/>
                <a:ext cx="182498" cy="5603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1" name="Rectangle 103"/>
              <p:cNvSpPr>
                <a:spLocks noChangeArrowheads="1"/>
              </p:cNvSpPr>
              <p:nvPr/>
            </p:nvSpPr>
            <p:spPr bwMode="auto">
              <a:xfrm>
                <a:off x="4797551" y="2824484"/>
                <a:ext cx="163289" cy="5603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2" name="Rectangle 104"/>
              <p:cNvSpPr>
                <a:spLocks noChangeArrowheads="1"/>
              </p:cNvSpPr>
              <p:nvPr/>
            </p:nvSpPr>
            <p:spPr bwMode="auto">
              <a:xfrm>
                <a:off x="4627860" y="2715625"/>
                <a:ext cx="52829"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3" name="Rectangle 105"/>
              <p:cNvSpPr>
                <a:spLocks noChangeArrowheads="1"/>
              </p:cNvSpPr>
              <p:nvPr/>
            </p:nvSpPr>
            <p:spPr bwMode="auto">
              <a:xfrm>
                <a:off x="4816762" y="2715625"/>
                <a:ext cx="195305" cy="54429"/>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4" name="Rectangle 106"/>
              <p:cNvSpPr>
                <a:spLocks noChangeArrowheads="1"/>
              </p:cNvSpPr>
              <p:nvPr/>
            </p:nvSpPr>
            <p:spPr bwMode="auto">
              <a:xfrm>
                <a:off x="4683889" y="2824484"/>
                <a:ext cx="91250" cy="5603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grpSp>
          <p:nvGrpSpPr>
            <p:cNvPr id="115" name="组合 114"/>
            <p:cNvGrpSpPr/>
            <p:nvPr/>
          </p:nvGrpSpPr>
          <p:grpSpPr>
            <a:xfrm>
              <a:off x="5747733" y="2507298"/>
              <a:ext cx="424230" cy="603527"/>
              <a:chOff x="5727413" y="2481898"/>
              <a:chExt cx="424230" cy="603527"/>
            </a:xfrm>
          </p:grpSpPr>
          <p:sp>
            <p:nvSpPr>
              <p:cNvPr id="65" name="Freeform 87"/>
              <p:cNvSpPr/>
              <p:nvPr/>
            </p:nvSpPr>
            <p:spPr bwMode="auto">
              <a:xfrm>
                <a:off x="5727413" y="2481898"/>
                <a:ext cx="424230" cy="603527"/>
              </a:xfrm>
              <a:custGeom>
                <a:avLst/>
                <a:gdLst>
                  <a:gd name="T0" fmla="*/ 28 w 135"/>
                  <a:gd name="T1" fmla="*/ 0 h 191"/>
                  <a:gd name="T2" fmla="*/ 107 w 135"/>
                  <a:gd name="T3" fmla="*/ 0 h 191"/>
                  <a:gd name="T4" fmla="*/ 135 w 135"/>
                  <a:gd name="T5" fmla="*/ 20 h 191"/>
                  <a:gd name="T6" fmla="*/ 135 w 135"/>
                  <a:gd name="T7" fmla="*/ 171 h 191"/>
                  <a:gd name="T8" fmla="*/ 107 w 135"/>
                  <a:gd name="T9" fmla="*/ 191 h 191"/>
                  <a:gd name="T10" fmla="*/ 28 w 135"/>
                  <a:gd name="T11" fmla="*/ 191 h 191"/>
                  <a:gd name="T12" fmla="*/ 0 w 135"/>
                  <a:gd name="T13" fmla="*/ 171 h 191"/>
                  <a:gd name="T14" fmla="*/ 0 w 135"/>
                  <a:gd name="T15" fmla="*/ 20 h 191"/>
                  <a:gd name="T16" fmla="*/ 28 w 135"/>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91">
                    <a:moveTo>
                      <a:pt x="28" y="0"/>
                    </a:moveTo>
                    <a:cubicBezTo>
                      <a:pt x="107" y="0"/>
                      <a:pt x="107" y="0"/>
                      <a:pt x="107" y="0"/>
                    </a:cubicBezTo>
                    <a:cubicBezTo>
                      <a:pt x="123" y="0"/>
                      <a:pt x="135" y="9"/>
                      <a:pt x="135" y="20"/>
                    </a:cubicBezTo>
                    <a:cubicBezTo>
                      <a:pt x="135" y="171"/>
                      <a:pt x="135" y="171"/>
                      <a:pt x="135" y="171"/>
                    </a:cubicBezTo>
                    <a:cubicBezTo>
                      <a:pt x="135" y="182"/>
                      <a:pt x="123" y="191"/>
                      <a:pt x="107" y="191"/>
                    </a:cubicBezTo>
                    <a:cubicBezTo>
                      <a:pt x="28" y="191"/>
                      <a:pt x="28" y="191"/>
                      <a:pt x="28" y="191"/>
                    </a:cubicBezTo>
                    <a:cubicBezTo>
                      <a:pt x="12" y="191"/>
                      <a:pt x="0" y="182"/>
                      <a:pt x="0" y="171"/>
                    </a:cubicBezTo>
                    <a:cubicBezTo>
                      <a:pt x="0" y="20"/>
                      <a:pt x="0" y="20"/>
                      <a:pt x="0" y="20"/>
                    </a:cubicBezTo>
                    <a:cubicBezTo>
                      <a:pt x="0" y="9"/>
                      <a:pt x="12" y="0"/>
                      <a:pt x="28" y="0"/>
                    </a:cubicBezTo>
                    <a:close/>
                  </a:path>
                </a:pathLst>
              </a:custGeom>
              <a:solidFill>
                <a:srgbClr val="4E4E4E"/>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6" name="Freeform 88"/>
              <p:cNvSpPr/>
              <p:nvPr/>
            </p:nvSpPr>
            <p:spPr bwMode="auto">
              <a:xfrm>
                <a:off x="5751427" y="2542731"/>
                <a:ext cx="374602" cy="486663"/>
              </a:xfrm>
              <a:custGeom>
                <a:avLst/>
                <a:gdLst>
                  <a:gd name="T0" fmla="*/ 0 w 119"/>
                  <a:gd name="T1" fmla="*/ 0 h 154"/>
                  <a:gd name="T2" fmla="*/ 119 w 119"/>
                  <a:gd name="T3" fmla="*/ 0 h 154"/>
                  <a:gd name="T4" fmla="*/ 119 w 119"/>
                  <a:gd name="T5" fmla="*/ 1 h 154"/>
                  <a:gd name="T6" fmla="*/ 119 w 119"/>
                  <a:gd name="T7" fmla="*/ 154 h 154"/>
                  <a:gd name="T8" fmla="*/ 119 w 119"/>
                  <a:gd name="T9" fmla="*/ 154 h 154"/>
                  <a:gd name="T10" fmla="*/ 0 w 119"/>
                  <a:gd name="T11" fmla="*/ 154 h 154"/>
                  <a:gd name="T12" fmla="*/ 0 w 119"/>
                  <a:gd name="T13" fmla="*/ 154 h 154"/>
                  <a:gd name="T14" fmla="*/ 0 w 119"/>
                  <a:gd name="T15" fmla="*/ 1 h 154"/>
                  <a:gd name="T16" fmla="*/ 0 w 119"/>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4">
                    <a:moveTo>
                      <a:pt x="0" y="0"/>
                    </a:moveTo>
                    <a:cubicBezTo>
                      <a:pt x="119" y="0"/>
                      <a:pt x="119" y="0"/>
                      <a:pt x="119" y="0"/>
                    </a:cubicBezTo>
                    <a:cubicBezTo>
                      <a:pt x="119" y="0"/>
                      <a:pt x="119" y="1"/>
                      <a:pt x="119" y="1"/>
                    </a:cubicBezTo>
                    <a:cubicBezTo>
                      <a:pt x="119" y="154"/>
                      <a:pt x="119" y="154"/>
                      <a:pt x="119" y="154"/>
                    </a:cubicBezTo>
                    <a:cubicBezTo>
                      <a:pt x="119" y="154"/>
                      <a:pt x="119" y="154"/>
                      <a:pt x="119" y="154"/>
                    </a:cubicBezTo>
                    <a:cubicBezTo>
                      <a:pt x="0" y="154"/>
                      <a:pt x="0" y="154"/>
                      <a:pt x="0" y="154"/>
                    </a:cubicBezTo>
                    <a:cubicBezTo>
                      <a:pt x="0" y="154"/>
                      <a:pt x="0" y="154"/>
                      <a:pt x="0" y="154"/>
                    </a:cubicBezTo>
                    <a:cubicBezTo>
                      <a:pt x="0" y="1"/>
                      <a:pt x="0" y="1"/>
                      <a:pt x="0" y="1"/>
                    </a:cubicBezTo>
                    <a:cubicBezTo>
                      <a:pt x="0" y="1"/>
                      <a:pt x="0" y="0"/>
                      <a:pt x="0" y="0"/>
                    </a:cubicBezTo>
                    <a:close/>
                  </a:path>
                </a:pathLst>
              </a:custGeom>
              <a:solidFill>
                <a:schemeClr val="tx1">
                  <a:lumMod val="95000"/>
                  <a:lumOff val="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7" name="Freeform 89"/>
              <p:cNvSpPr/>
              <p:nvPr/>
            </p:nvSpPr>
            <p:spPr bwMode="auto">
              <a:xfrm>
                <a:off x="5887500" y="2494706"/>
                <a:ext cx="104056" cy="9605"/>
              </a:xfrm>
              <a:custGeom>
                <a:avLst/>
                <a:gdLst>
                  <a:gd name="T0" fmla="*/ 2 w 33"/>
                  <a:gd name="T1" fmla="*/ 0 h 3"/>
                  <a:gd name="T2" fmla="*/ 31 w 33"/>
                  <a:gd name="T3" fmla="*/ 0 h 3"/>
                  <a:gd name="T4" fmla="*/ 33 w 33"/>
                  <a:gd name="T5" fmla="*/ 2 h 3"/>
                  <a:gd name="T6" fmla="*/ 33 w 33"/>
                  <a:gd name="T7" fmla="*/ 2 h 3"/>
                  <a:gd name="T8" fmla="*/ 31 w 33"/>
                  <a:gd name="T9" fmla="*/ 3 h 3"/>
                  <a:gd name="T10" fmla="*/ 2 w 33"/>
                  <a:gd name="T11" fmla="*/ 3 h 3"/>
                  <a:gd name="T12" fmla="*/ 0 w 33"/>
                  <a:gd name="T13" fmla="*/ 2 h 3"/>
                  <a:gd name="T14" fmla="*/ 0 w 33"/>
                  <a:gd name="T15" fmla="*/ 2 h 3"/>
                  <a:gd name="T16" fmla="*/ 2 w 3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
                    <a:moveTo>
                      <a:pt x="2" y="0"/>
                    </a:moveTo>
                    <a:cubicBezTo>
                      <a:pt x="31" y="0"/>
                      <a:pt x="31" y="0"/>
                      <a:pt x="31" y="0"/>
                    </a:cubicBezTo>
                    <a:cubicBezTo>
                      <a:pt x="32" y="0"/>
                      <a:pt x="33" y="1"/>
                      <a:pt x="33" y="2"/>
                    </a:cubicBezTo>
                    <a:cubicBezTo>
                      <a:pt x="33" y="2"/>
                      <a:pt x="33" y="2"/>
                      <a:pt x="33" y="2"/>
                    </a:cubicBezTo>
                    <a:cubicBezTo>
                      <a:pt x="33" y="3"/>
                      <a:pt x="32" y="3"/>
                      <a:pt x="31" y="3"/>
                    </a:cubicBezTo>
                    <a:cubicBezTo>
                      <a:pt x="2" y="3"/>
                      <a:pt x="2" y="3"/>
                      <a:pt x="2" y="3"/>
                    </a:cubicBezTo>
                    <a:cubicBezTo>
                      <a:pt x="1" y="3"/>
                      <a:pt x="0" y="3"/>
                      <a:pt x="0" y="2"/>
                    </a:cubicBezTo>
                    <a:cubicBezTo>
                      <a:pt x="0" y="2"/>
                      <a:pt x="0" y="2"/>
                      <a:pt x="0" y="2"/>
                    </a:cubicBezTo>
                    <a:cubicBezTo>
                      <a:pt x="0" y="1"/>
                      <a:pt x="1" y="0"/>
                      <a:pt x="2" y="0"/>
                    </a:cubicBezTo>
                    <a:close/>
                  </a:path>
                </a:pathLst>
              </a:custGeom>
              <a:solidFill>
                <a:srgbClr val="989898"/>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8" name="Oval 90"/>
              <p:cNvSpPr>
                <a:spLocks noChangeArrowheads="1"/>
              </p:cNvSpPr>
              <p:nvPr/>
            </p:nvSpPr>
            <p:spPr bwMode="auto">
              <a:xfrm>
                <a:off x="5925920" y="3042202"/>
                <a:ext cx="27216" cy="30417"/>
              </a:xfrm>
              <a:prstGeom prst="ellipse">
                <a:avLst/>
              </a:prstGeom>
              <a:solidFill>
                <a:srgbClr val="989898"/>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69" name="Rectangle 107"/>
              <p:cNvSpPr>
                <a:spLocks noChangeArrowheads="1"/>
              </p:cNvSpPr>
              <p:nvPr/>
            </p:nvSpPr>
            <p:spPr bwMode="auto">
              <a:xfrm>
                <a:off x="5780242" y="2581153"/>
                <a:ext cx="321774" cy="169691"/>
              </a:xfrm>
              <a:prstGeom prst="rect">
                <a:avLst/>
              </a:prstGeom>
              <a:solidFill>
                <a:srgbClr val="FFFFFF"/>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0" name="Freeform 108"/>
              <p:cNvSpPr/>
              <p:nvPr/>
            </p:nvSpPr>
            <p:spPr bwMode="auto">
              <a:xfrm>
                <a:off x="5978749" y="2725229"/>
                <a:ext cx="100855" cy="96052"/>
              </a:xfrm>
              <a:custGeom>
                <a:avLst/>
                <a:gdLst>
                  <a:gd name="T0" fmla="*/ 63 w 63"/>
                  <a:gd name="T1" fmla="*/ 0 h 60"/>
                  <a:gd name="T2" fmla="*/ 0 w 63"/>
                  <a:gd name="T3" fmla="*/ 60 h 60"/>
                  <a:gd name="T4" fmla="*/ 22 w 63"/>
                  <a:gd name="T5" fmla="*/ 0 h 60"/>
                  <a:gd name="T6" fmla="*/ 63 w 63"/>
                  <a:gd name="T7" fmla="*/ 0 h 60"/>
                </a:gdLst>
                <a:ahLst/>
                <a:cxnLst>
                  <a:cxn ang="0">
                    <a:pos x="T0" y="T1"/>
                  </a:cxn>
                  <a:cxn ang="0">
                    <a:pos x="T2" y="T3"/>
                  </a:cxn>
                  <a:cxn ang="0">
                    <a:pos x="T4" y="T5"/>
                  </a:cxn>
                  <a:cxn ang="0">
                    <a:pos x="T6" y="T7"/>
                  </a:cxn>
                </a:cxnLst>
                <a:rect l="0" t="0" r="r" b="b"/>
                <a:pathLst>
                  <a:path w="63" h="60">
                    <a:moveTo>
                      <a:pt x="63" y="0"/>
                    </a:moveTo>
                    <a:lnTo>
                      <a:pt x="0" y="60"/>
                    </a:lnTo>
                    <a:lnTo>
                      <a:pt x="22" y="0"/>
                    </a:lnTo>
                    <a:lnTo>
                      <a:pt x="63" y="0"/>
                    </a:lnTo>
                    <a:close/>
                  </a:path>
                </a:pathLst>
              </a:custGeom>
              <a:solidFill>
                <a:srgbClr val="FFFFFF"/>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1" name="Rectangle 109"/>
              <p:cNvSpPr>
                <a:spLocks noChangeArrowheads="1"/>
              </p:cNvSpPr>
              <p:nvPr/>
            </p:nvSpPr>
            <p:spPr bwMode="auto">
              <a:xfrm>
                <a:off x="5799452" y="2598761"/>
                <a:ext cx="52829" cy="19211"/>
              </a:xfrm>
              <a:prstGeom prst="rect">
                <a:avLst/>
              </a:pr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2" name="Rectangle 110"/>
              <p:cNvSpPr>
                <a:spLocks noChangeArrowheads="1"/>
              </p:cNvSpPr>
              <p:nvPr/>
            </p:nvSpPr>
            <p:spPr bwMode="auto">
              <a:xfrm>
                <a:off x="5874693" y="2598761"/>
                <a:ext cx="145679"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3" name="Rectangle 111"/>
              <p:cNvSpPr>
                <a:spLocks noChangeArrowheads="1"/>
              </p:cNvSpPr>
              <p:nvPr/>
            </p:nvSpPr>
            <p:spPr bwMode="auto">
              <a:xfrm>
                <a:off x="6034780" y="2598761"/>
                <a:ext cx="44824"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4" name="Rectangle 112"/>
              <p:cNvSpPr>
                <a:spLocks noChangeArrowheads="1"/>
              </p:cNvSpPr>
              <p:nvPr/>
            </p:nvSpPr>
            <p:spPr bwMode="auto">
              <a:xfrm>
                <a:off x="5874693" y="2637183"/>
                <a:ext cx="62434"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5" name="Rectangle 113"/>
              <p:cNvSpPr>
                <a:spLocks noChangeArrowheads="1"/>
              </p:cNvSpPr>
              <p:nvPr/>
            </p:nvSpPr>
            <p:spPr bwMode="auto">
              <a:xfrm>
                <a:off x="5946732" y="2637183"/>
                <a:ext cx="19211"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6" name="Rectangle 114"/>
              <p:cNvSpPr>
                <a:spLocks noChangeArrowheads="1"/>
              </p:cNvSpPr>
              <p:nvPr/>
            </p:nvSpPr>
            <p:spPr bwMode="auto">
              <a:xfrm>
                <a:off x="5972346" y="2637183"/>
                <a:ext cx="16009"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7" name="Rectangle 115"/>
              <p:cNvSpPr>
                <a:spLocks noChangeArrowheads="1"/>
              </p:cNvSpPr>
              <p:nvPr/>
            </p:nvSpPr>
            <p:spPr bwMode="auto">
              <a:xfrm>
                <a:off x="5799452" y="2678805"/>
                <a:ext cx="52829" cy="19211"/>
              </a:xfrm>
              <a:prstGeom prst="rect">
                <a:avLst/>
              </a:pr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8" name="Rectangle 116"/>
              <p:cNvSpPr>
                <a:spLocks noChangeArrowheads="1"/>
              </p:cNvSpPr>
              <p:nvPr/>
            </p:nvSpPr>
            <p:spPr bwMode="auto">
              <a:xfrm>
                <a:off x="5874693" y="2678805"/>
                <a:ext cx="48026"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79" name="Rectangle 117"/>
              <p:cNvSpPr>
                <a:spLocks noChangeArrowheads="1"/>
              </p:cNvSpPr>
              <p:nvPr/>
            </p:nvSpPr>
            <p:spPr bwMode="auto">
              <a:xfrm>
                <a:off x="5959540" y="2678805"/>
                <a:ext cx="38420"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0" name="Rectangle 118"/>
              <p:cNvSpPr>
                <a:spLocks noChangeArrowheads="1"/>
              </p:cNvSpPr>
              <p:nvPr/>
            </p:nvSpPr>
            <p:spPr bwMode="auto">
              <a:xfrm>
                <a:off x="5874692" y="2714024"/>
                <a:ext cx="72040" cy="17610"/>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1" name="Rectangle 119"/>
              <p:cNvSpPr>
                <a:spLocks noChangeArrowheads="1"/>
              </p:cNvSpPr>
              <p:nvPr/>
            </p:nvSpPr>
            <p:spPr bwMode="auto">
              <a:xfrm>
                <a:off x="5997960" y="2714024"/>
                <a:ext cx="62434" cy="17610"/>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2" name="Rectangle 120"/>
              <p:cNvSpPr>
                <a:spLocks noChangeArrowheads="1"/>
              </p:cNvSpPr>
              <p:nvPr/>
            </p:nvSpPr>
            <p:spPr bwMode="auto">
              <a:xfrm>
                <a:off x="5932324" y="2678805"/>
                <a:ext cx="20812"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3" name="Rectangle 121"/>
              <p:cNvSpPr>
                <a:spLocks noChangeArrowheads="1"/>
              </p:cNvSpPr>
              <p:nvPr/>
            </p:nvSpPr>
            <p:spPr bwMode="auto">
              <a:xfrm>
                <a:off x="6004364" y="2678805"/>
                <a:ext cx="75241" cy="19211"/>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4" name="Rectangle 122"/>
              <p:cNvSpPr>
                <a:spLocks noChangeArrowheads="1"/>
              </p:cNvSpPr>
              <p:nvPr/>
            </p:nvSpPr>
            <p:spPr bwMode="auto">
              <a:xfrm>
                <a:off x="5953136" y="2714024"/>
                <a:ext cx="35219" cy="17610"/>
              </a:xfrm>
              <a:prstGeom prst="rect">
                <a:avLst/>
              </a:prstGeom>
              <a:solidFill>
                <a:srgbClr val="CDCCCC"/>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sp>
          <p:nvSpPr>
            <p:cNvPr id="85" name="Freeform 162"/>
            <p:cNvSpPr/>
            <p:nvPr/>
          </p:nvSpPr>
          <p:spPr bwMode="auto">
            <a:xfrm>
              <a:off x="5340138" y="2849883"/>
              <a:ext cx="91250" cy="65636"/>
            </a:xfrm>
            <a:custGeom>
              <a:avLst/>
              <a:gdLst>
                <a:gd name="T0" fmla="*/ 21 w 57"/>
                <a:gd name="T1" fmla="*/ 25 h 41"/>
                <a:gd name="T2" fmla="*/ 0 w 57"/>
                <a:gd name="T3" fmla="*/ 25 h 41"/>
                <a:gd name="T4" fmla="*/ 0 w 57"/>
                <a:gd name="T5" fmla="*/ 15 h 41"/>
                <a:gd name="T6" fmla="*/ 21 w 57"/>
                <a:gd name="T7" fmla="*/ 15 h 41"/>
                <a:gd name="T8" fmla="*/ 21 w 57"/>
                <a:gd name="T9" fmla="*/ 0 h 41"/>
                <a:gd name="T10" fmla="*/ 57 w 57"/>
                <a:gd name="T11" fmla="*/ 19 h 41"/>
                <a:gd name="T12" fmla="*/ 21 w 57"/>
                <a:gd name="T13" fmla="*/ 41 h 41"/>
                <a:gd name="T14" fmla="*/ 21 w 57"/>
                <a:gd name="T15" fmla="*/ 2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1">
                  <a:moveTo>
                    <a:pt x="21" y="25"/>
                  </a:moveTo>
                  <a:lnTo>
                    <a:pt x="0" y="25"/>
                  </a:lnTo>
                  <a:lnTo>
                    <a:pt x="0" y="15"/>
                  </a:lnTo>
                  <a:lnTo>
                    <a:pt x="21" y="15"/>
                  </a:lnTo>
                  <a:lnTo>
                    <a:pt x="21" y="0"/>
                  </a:lnTo>
                  <a:lnTo>
                    <a:pt x="57" y="19"/>
                  </a:lnTo>
                  <a:lnTo>
                    <a:pt x="21" y="41"/>
                  </a:lnTo>
                  <a:lnTo>
                    <a:pt x="21" y="25"/>
                  </a:lnTo>
                  <a:close/>
                </a:path>
              </a:pathLst>
            </a:cu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6" name="Freeform 163"/>
            <p:cNvSpPr/>
            <p:nvPr/>
          </p:nvSpPr>
          <p:spPr bwMode="auto">
            <a:xfrm>
              <a:off x="5493580" y="2849883"/>
              <a:ext cx="91250" cy="65636"/>
            </a:xfrm>
            <a:custGeom>
              <a:avLst/>
              <a:gdLst>
                <a:gd name="T0" fmla="*/ 22 w 57"/>
                <a:gd name="T1" fmla="*/ 25 h 41"/>
                <a:gd name="T2" fmla="*/ 0 w 57"/>
                <a:gd name="T3" fmla="*/ 25 h 41"/>
                <a:gd name="T4" fmla="*/ 0 w 57"/>
                <a:gd name="T5" fmla="*/ 15 h 41"/>
                <a:gd name="T6" fmla="*/ 22 w 57"/>
                <a:gd name="T7" fmla="*/ 15 h 41"/>
                <a:gd name="T8" fmla="*/ 22 w 57"/>
                <a:gd name="T9" fmla="*/ 0 h 41"/>
                <a:gd name="T10" fmla="*/ 57 w 57"/>
                <a:gd name="T11" fmla="*/ 19 h 41"/>
                <a:gd name="T12" fmla="*/ 22 w 57"/>
                <a:gd name="T13" fmla="*/ 41 h 41"/>
                <a:gd name="T14" fmla="*/ 22 w 57"/>
                <a:gd name="T15" fmla="*/ 2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1">
                  <a:moveTo>
                    <a:pt x="22" y="25"/>
                  </a:moveTo>
                  <a:lnTo>
                    <a:pt x="0" y="25"/>
                  </a:lnTo>
                  <a:lnTo>
                    <a:pt x="0" y="15"/>
                  </a:lnTo>
                  <a:lnTo>
                    <a:pt x="22" y="15"/>
                  </a:lnTo>
                  <a:lnTo>
                    <a:pt x="22" y="0"/>
                  </a:lnTo>
                  <a:lnTo>
                    <a:pt x="57" y="19"/>
                  </a:lnTo>
                  <a:lnTo>
                    <a:pt x="22" y="41"/>
                  </a:lnTo>
                  <a:lnTo>
                    <a:pt x="22" y="25"/>
                  </a:lnTo>
                  <a:close/>
                </a:path>
              </a:pathLst>
            </a:cu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7" name="Freeform 164"/>
            <p:cNvSpPr/>
            <p:nvPr/>
          </p:nvSpPr>
          <p:spPr bwMode="auto">
            <a:xfrm>
              <a:off x="5620049" y="2849883"/>
              <a:ext cx="91250" cy="65636"/>
            </a:xfrm>
            <a:custGeom>
              <a:avLst/>
              <a:gdLst>
                <a:gd name="T0" fmla="*/ 22 w 57"/>
                <a:gd name="T1" fmla="*/ 25 h 41"/>
                <a:gd name="T2" fmla="*/ 0 w 57"/>
                <a:gd name="T3" fmla="*/ 25 h 41"/>
                <a:gd name="T4" fmla="*/ 0 w 57"/>
                <a:gd name="T5" fmla="*/ 15 h 41"/>
                <a:gd name="T6" fmla="*/ 22 w 57"/>
                <a:gd name="T7" fmla="*/ 15 h 41"/>
                <a:gd name="T8" fmla="*/ 22 w 57"/>
                <a:gd name="T9" fmla="*/ 0 h 41"/>
                <a:gd name="T10" fmla="*/ 57 w 57"/>
                <a:gd name="T11" fmla="*/ 19 h 41"/>
                <a:gd name="T12" fmla="*/ 22 w 57"/>
                <a:gd name="T13" fmla="*/ 41 h 41"/>
                <a:gd name="T14" fmla="*/ 22 w 57"/>
                <a:gd name="T15" fmla="*/ 2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1">
                  <a:moveTo>
                    <a:pt x="22" y="25"/>
                  </a:moveTo>
                  <a:lnTo>
                    <a:pt x="0" y="25"/>
                  </a:lnTo>
                  <a:lnTo>
                    <a:pt x="0" y="15"/>
                  </a:lnTo>
                  <a:lnTo>
                    <a:pt x="22" y="15"/>
                  </a:lnTo>
                  <a:lnTo>
                    <a:pt x="22" y="0"/>
                  </a:lnTo>
                  <a:lnTo>
                    <a:pt x="57" y="19"/>
                  </a:lnTo>
                  <a:lnTo>
                    <a:pt x="22" y="41"/>
                  </a:lnTo>
                  <a:lnTo>
                    <a:pt x="22" y="25"/>
                  </a:lnTo>
                  <a:close/>
                </a:path>
              </a:pathLst>
            </a:cu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grpSp>
        <p:nvGrpSpPr>
          <p:cNvPr id="116" name="组合 115"/>
          <p:cNvGrpSpPr/>
          <p:nvPr/>
        </p:nvGrpSpPr>
        <p:grpSpPr>
          <a:xfrm>
            <a:off x="8520871" y="2165869"/>
            <a:ext cx="3373525" cy="2565425"/>
            <a:chOff x="7100725" y="1804891"/>
            <a:chExt cx="2811271" cy="2137854"/>
          </a:xfrm>
        </p:grpSpPr>
        <p:sp>
          <p:nvSpPr>
            <p:cNvPr id="88" name="Freeform 29"/>
            <p:cNvSpPr/>
            <p:nvPr/>
          </p:nvSpPr>
          <p:spPr bwMode="auto">
            <a:xfrm>
              <a:off x="9370904" y="3019575"/>
              <a:ext cx="326576" cy="441838"/>
            </a:xfrm>
            <a:custGeom>
              <a:avLst/>
              <a:gdLst>
                <a:gd name="T0" fmla="*/ 47 w 204"/>
                <a:gd name="T1" fmla="*/ 0 h 276"/>
                <a:gd name="T2" fmla="*/ 0 w 204"/>
                <a:gd name="T3" fmla="*/ 225 h 276"/>
                <a:gd name="T4" fmla="*/ 131 w 204"/>
                <a:gd name="T5" fmla="*/ 276 h 276"/>
                <a:gd name="T6" fmla="*/ 204 w 204"/>
                <a:gd name="T7" fmla="*/ 57 h 276"/>
                <a:gd name="T8" fmla="*/ 47 w 204"/>
                <a:gd name="T9" fmla="*/ 0 h 276"/>
              </a:gdLst>
              <a:ahLst/>
              <a:cxnLst>
                <a:cxn ang="0">
                  <a:pos x="T0" y="T1"/>
                </a:cxn>
                <a:cxn ang="0">
                  <a:pos x="T2" y="T3"/>
                </a:cxn>
                <a:cxn ang="0">
                  <a:pos x="T4" y="T5"/>
                </a:cxn>
                <a:cxn ang="0">
                  <a:pos x="T6" y="T7"/>
                </a:cxn>
                <a:cxn ang="0">
                  <a:pos x="T8" y="T9"/>
                </a:cxn>
              </a:cxnLst>
              <a:rect l="0" t="0" r="r" b="b"/>
              <a:pathLst>
                <a:path w="204" h="276">
                  <a:moveTo>
                    <a:pt x="47" y="0"/>
                  </a:moveTo>
                  <a:lnTo>
                    <a:pt x="0" y="225"/>
                  </a:lnTo>
                  <a:lnTo>
                    <a:pt x="131" y="276"/>
                  </a:lnTo>
                  <a:lnTo>
                    <a:pt x="204" y="57"/>
                  </a:lnTo>
                  <a:lnTo>
                    <a:pt x="47" y="0"/>
                  </a:ln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89" name="Freeform 31"/>
            <p:cNvSpPr/>
            <p:nvPr/>
          </p:nvSpPr>
          <p:spPr bwMode="auto">
            <a:xfrm>
              <a:off x="9521385" y="3285319"/>
              <a:ext cx="315371" cy="305765"/>
            </a:xfrm>
            <a:custGeom>
              <a:avLst/>
              <a:gdLst>
                <a:gd name="T0" fmla="*/ 47 w 197"/>
                <a:gd name="T1" fmla="*/ 0 h 191"/>
                <a:gd name="T2" fmla="*/ 0 w 197"/>
                <a:gd name="T3" fmla="*/ 140 h 191"/>
                <a:gd name="T4" fmla="*/ 150 w 197"/>
                <a:gd name="T5" fmla="*/ 191 h 191"/>
                <a:gd name="T6" fmla="*/ 197 w 197"/>
                <a:gd name="T7" fmla="*/ 51 h 191"/>
                <a:gd name="T8" fmla="*/ 47 w 197"/>
                <a:gd name="T9" fmla="*/ 0 h 191"/>
              </a:gdLst>
              <a:ahLst/>
              <a:cxnLst>
                <a:cxn ang="0">
                  <a:pos x="T0" y="T1"/>
                </a:cxn>
                <a:cxn ang="0">
                  <a:pos x="T2" y="T3"/>
                </a:cxn>
                <a:cxn ang="0">
                  <a:pos x="T4" y="T5"/>
                </a:cxn>
                <a:cxn ang="0">
                  <a:pos x="T6" y="T7"/>
                </a:cxn>
                <a:cxn ang="0">
                  <a:pos x="T8" y="T9"/>
                </a:cxn>
              </a:cxnLst>
              <a:rect l="0" t="0" r="r" b="b"/>
              <a:pathLst>
                <a:path w="197" h="191">
                  <a:moveTo>
                    <a:pt x="47" y="0"/>
                  </a:moveTo>
                  <a:lnTo>
                    <a:pt x="0" y="140"/>
                  </a:lnTo>
                  <a:lnTo>
                    <a:pt x="150" y="191"/>
                  </a:lnTo>
                  <a:lnTo>
                    <a:pt x="197" y="51"/>
                  </a:lnTo>
                  <a:lnTo>
                    <a:pt x="47" y="0"/>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0" name="Freeform 7"/>
            <p:cNvSpPr/>
            <p:nvPr/>
          </p:nvSpPr>
          <p:spPr bwMode="auto">
            <a:xfrm>
              <a:off x="7100725" y="1804891"/>
              <a:ext cx="2130752" cy="2137854"/>
            </a:xfrm>
            <a:prstGeom prst="ellipse">
              <a:avLst/>
            </a:prstGeom>
            <a:solidFill>
              <a:schemeClr val="bg1">
                <a:alpha val="10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3" name="Freeform 10"/>
            <p:cNvSpPr>
              <a:spLocks noEditPoints="1"/>
            </p:cNvSpPr>
            <p:nvPr/>
          </p:nvSpPr>
          <p:spPr bwMode="auto">
            <a:xfrm>
              <a:off x="7377828" y="2480084"/>
              <a:ext cx="1586457" cy="792429"/>
            </a:xfrm>
            <a:custGeom>
              <a:avLst/>
              <a:gdLst>
                <a:gd name="T0" fmla="*/ 489 w 504"/>
                <a:gd name="T1" fmla="*/ 59 h 251"/>
                <a:gd name="T2" fmla="*/ 485 w 504"/>
                <a:gd name="T3" fmla="*/ 226 h 251"/>
                <a:gd name="T4" fmla="*/ 476 w 504"/>
                <a:gd name="T5" fmla="*/ 235 h 251"/>
                <a:gd name="T6" fmla="*/ 474 w 504"/>
                <a:gd name="T7" fmla="*/ 45 h 251"/>
                <a:gd name="T8" fmla="*/ 466 w 504"/>
                <a:gd name="T9" fmla="*/ 45 h 251"/>
                <a:gd name="T10" fmla="*/ 460 w 504"/>
                <a:gd name="T11" fmla="*/ 43 h 251"/>
                <a:gd name="T12" fmla="*/ 458 w 504"/>
                <a:gd name="T13" fmla="*/ 176 h 251"/>
                <a:gd name="T14" fmla="*/ 453 w 504"/>
                <a:gd name="T15" fmla="*/ 41 h 251"/>
                <a:gd name="T16" fmla="*/ 445 w 504"/>
                <a:gd name="T17" fmla="*/ 38 h 251"/>
                <a:gd name="T18" fmla="*/ 439 w 504"/>
                <a:gd name="T19" fmla="*/ 90 h 251"/>
                <a:gd name="T20" fmla="*/ 437 w 504"/>
                <a:gd name="T21" fmla="*/ 32 h 251"/>
                <a:gd name="T22" fmla="*/ 439 w 504"/>
                <a:gd name="T23" fmla="*/ 170 h 251"/>
                <a:gd name="T24" fmla="*/ 432 w 504"/>
                <a:gd name="T25" fmla="*/ 93 h 251"/>
                <a:gd name="T26" fmla="*/ 425 w 504"/>
                <a:gd name="T27" fmla="*/ 99 h 251"/>
                <a:gd name="T28" fmla="*/ 425 w 504"/>
                <a:gd name="T29" fmla="*/ 213 h 251"/>
                <a:gd name="T30" fmla="*/ 418 w 504"/>
                <a:gd name="T31" fmla="*/ 37 h 251"/>
                <a:gd name="T32" fmla="*/ 416 w 504"/>
                <a:gd name="T33" fmla="*/ 37 h 251"/>
                <a:gd name="T34" fmla="*/ 412 w 504"/>
                <a:gd name="T35" fmla="*/ 156 h 251"/>
                <a:gd name="T36" fmla="*/ 408 w 504"/>
                <a:gd name="T37" fmla="*/ 123 h 251"/>
                <a:gd name="T38" fmla="*/ 393 w 504"/>
                <a:gd name="T39" fmla="*/ 175 h 251"/>
                <a:gd name="T40" fmla="*/ 393 w 504"/>
                <a:gd name="T41" fmla="*/ 136 h 251"/>
                <a:gd name="T42" fmla="*/ 381 w 504"/>
                <a:gd name="T43" fmla="*/ 164 h 251"/>
                <a:gd name="T44" fmla="*/ 370 w 504"/>
                <a:gd name="T45" fmla="*/ 154 h 251"/>
                <a:gd name="T46" fmla="*/ 343 w 504"/>
                <a:gd name="T47" fmla="*/ 160 h 251"/>
                <a:gd name="T48" fmla="*/ 342 w 504"/>
                <a:gd name="T49" fmla="*/ 155 h 251"/>
                <a:gd name="T50" fmla="*/ 341 w 504"/>
                <a:gd name="T51" fmla="*/ 41 h 251"/>
                <a:gd name="T52" fmla="*/ 341 w 504"/>
                <a:gd name="T53" fmla="*/ 160 h 251"/>
                <a:gd name="T54" fmla="*/ 316 w 504"/>
                <a:gd name="T55" fmla="*/ 128 h 251"/>
                <a:gd name="T56" fmla="*/ 314 w 504"/>
                <a:gd name="T57" fmla="*/ 129 h 251"/>
                <a:gd name="T58" fmla="*/ 304 w 504"/>
                <a:gd name="T59" fmla="*/ 203 h 251"/>
                <a:gd name="T60" fmla="*/ 299 w 504"/>
                <a:gd name="T61" fmla="*/ 184 h 251"/>
                <a:gd name="T62" fmla="*/ 290 w 504"/>
                <a:gd name="T63" fmla="*/ 92 h 251"/>
                <a:gd name="T64" fmla="*/ 299 w 504"/>
                <a:gd name="T65" fmla="*/ 182 h 251"/>
                <a:gd name="T66" fmla="*/ 254 w 504"/>
                <a:gd name="T67" fmla="*/ 77 h 251"/>
                <a:gd name="T68" fmla="*/ 240 w 504"/>
                <a:gd name="T69" fmla="*/ 83 h 251"/>
                <a:gd name="T70" fmla="*/ 233 w 504"/>
                <a:gd name="T71" fmla="*/ 110 h 251"/>
                <a:gd name="T72" fmla="*/ 227 w 504"/>
                <a:gd name="T73" fmla="*/ 114 h 251"/>
                <a:gd name="T74" fmla="*/ 215 w 504"/>
                <a:gd name="T75" fmla="*/ 117 h 251"/>
                <a:gd name="T76" fmla="*/ 215 w 504"/>
                <a:gd name="T77" fmla="*/ 131 h 251"/>
                <a:gd name="T78" fmla="*/ 194 w 504"/>
                <a:gd name="T79" fmla="*/ 7 h 251"/>
                <a:gd name="T80" fmla="*/ 162 w 504"/>
                <a:gd name="T81" fmla="*/ 218 h 251"/>
                <a:gd name="T82" fmla="*/ 150 w 504"/>
                <a:gd name="T83" fmla="*/ 98 h 251"/>
                <a:gd name="T84" fmla="*/ 150 w 504"/>
                <a:gd name="T85" fmla="*/ 51 h 251"/>
                <a:gd name="T86" fmla="*/ 147 w 504"/>
                <a:gd name="T87" fmla="*/ 8 h 251"/>
                <a:gd name="T88" fmla="*/ 145 w 504"/>
                <a:gd name="T89" fmla="*/ 88 h 251"/>
                <a:gd name="T90" fmla="*/ 145 w 504"/>
                <a:gd name="T91" fmla="*/ 25 h 251"/>
                <a:gd name="T92" fmla="*/ 139 w 504"/>
                <a:gd name="T93" fmla="*/ 140 h 251"/>
                <a:gd name="T94" fmla="*/ 139 w 504"/>
                <a:gd name="T95" fmla="*/ 64 h 251"/>
                <a:gd name="T96" fmla="*/ 130 w 504"/>
                <a:gd name="T97" fmla="*/ 50 h 251"/>
                <a:gd name="T98" fmla="*/ 128 w 504"/>
                <a:gd name="T99" fmla="*/ 69 h 251"/>
                <a:gd name="T100" fmla="*/ 127 w 504"/>
                <a:gd name="T101" fmla="*/ 31 h 251"/>
                <a:gd name="T102" fmla="*/ 125 w 504"/>
                <a:gd name="T103" fmla="*/ 126 h 251"/>
                <a:gd name="T104" fmla="*/ 112 w 504"/>
                <a:gd name="T105" fmla="*/ 8 h 251"/>
                <a:gd name="T106" fmla="*/ 121 w 504"/>
                <a:gd name="T107" fmla="*/ 61 h 251"/>
                <a:gd name="T108" fmla="*/ 112 w 504"/>
                <a:gd name="T109" fmla="*/ 13 h 251"/>
                <a:gd name="T110" fmla="*/ 110 w 504"/>
                <a:gd name="T111" fmla="*/ 137 h 251"/>
                <a:gd name="T112" fmla="*/ 103 w 504"/>
                <a:gd name="T113" fmla="*/ 29 h 251"/>
                <a:gd name="T114" fmla="*/ 102 w 504"/>
                <a:gd name="T115" fmla="*/ 16 h 251"/>
                <a:gd name="T116" fmla="*/ 94 w 504"/>
                <a:gd name="T117" fmla="*/ 22 h 251"/>
                <a:gd name="T118" fmla="*/ 91 w 504"/>
                <a:gd name="T119" fmla="*/ 25 h 251"/>
                <a:gd name="T120" fmla="*/ 80 w 504"/>
                <a:gd name="T121" fmla="*/ 21 h 251"/>
                <a:gd name="T122" fmla="*/ 75 w 504"/>
                <a:gd name="T123" fmla="*/ 23 h 251"/>
                <a:gd name="T124" fmla="*/ 29 w 504"/>
                <a:gd name="T125" fmla="*/ 6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4" h="251">
                  <a:moveTo>
                    <a:pt x="491" y="54"/>
                  </a:moveTo>
                  <a:cubicBezTo>
                    <a:pt x="491" y="46"/>
                    <a:pt x="491" y="46"/>
                    <a:pt x="491" y="46"/>
                  </a:cubicBezTo>
                  <a:cubicBezTo>
                    <a:pt x="491" y="46"/>
                    <a:pt x="491" y="46"/>
                    <a:pt x="492" y="47"/>
                  </a:cubicBezTo>
                  <a:cubicBezTo>
                    <a:pt x="494" y="49"/>
                    <a:pt x="497" y="51"/>
                    <a:pt x="501" y="51"/>
                  </a:cubicBezTo>
                  <a:cubicBezTo>
                    <a:pt x="504" y="51"/>
                    <a:pt x="501" y="56"/>
                    <a:pt x="498" y="57"/>
                  </a:cubicBezTo>
                  <a:cubicBezTo>
                    <a:pt x="496" y="58"/>
                    <a:pt x="496" y="55"/>
                    <a:pt x="493" y="54"/>
                  </a:cubicBezTo>
                  <a:cubicBezTo>
                    <a:pt x="493" y="54"/>
                    <a:pt x="492" y="54"/>
                    <a:pt x="491" y="54"/>
                  </a:cubicBezTo>
                  <a:close/>
                  <a:moveTo>
                    <a:pt x="491" y="42"/>
                  </a:moveTo>
                  <a:cubicBezTo>
                    <a:pt x="491" y="39"/>
                    <a:pt x="491" y="39"/>
                    <a:pt x="491" y="39"/>
                  </a:cubicBezTo>
                  <a:cubicBezTo>
                    <a:pt x="491" y="39"/>
                    <a:pt x="491" y="39"/>
                    <a:pt x="491" y="39"/>
                  </a:cubicBezTo>
                  <a:cubicBezTo>
                    <a:pt x="492" y="39"/>
                    <a:pt x="494" y="42"/>
                    <a:pt x="491" y="42"/>
                  </a:cubicBezTo>
                  <a:cubicBezTo>
                    <a:pt x="491" y="42"/>
                    <a:pt x="491" y="42"/>
                    <a:pt x="491" y="42"/>
                  </a:cubicBezTo>
                  <a:close/>
                  <a:moveTo>
                    <a:pt x="491" y="39"/>
                  </a:moveTo>
                  <a:cubicBezTo>
                    <a:pt x="491" y="42"/>
                    <a:pt x="491" y="42"/>
                    <a:pt x="491" y="42"/>
                  </a:cubicBezTo>
                  <a:cubicBezTo>
                    <a:pt x="489" y="41"/>
                    <a:pt x="488" y="39"/>
                    <a:pt x="491" y="39"/>
                  </a:cubicBezTo>
                  <a:close/>
                  <a:moveTo>
                    <a:pt x="491" y="46"/>
                  </a:moveTo>
                  <a:cubicBezTo>
                    <a:pt x="491" y="54"/>
                    <a:pt x="491" y="54"/>
                    <a:pt x="491" y="54"/>
                  </a:cubicBezTo>
                  <a:cubicBezTo>
                    <a:pt x="490" y="54"/>
                    <a:pt x="489" y="55"/>
                    <a:pt x="489" y="56"/>
                  </a:cubicBezTo>
                  <a:cubicBezTo>
                    <a:pt x="490" y="57"/>
                    <a:pt x="489" y="57"/>
                    <a:pt x="489" y="57"/>
                  </a:cubicBezTo>
                  <a:cubicBezTo>
                    <a:pt x="489" y="45"/>
                    <a:pt x="489" y="45"/>
                    <a:pt x="489" y="45"/>
                  </a:cubicBezTo>
                  <a:cubicBezTo>
                    <a:pt x="489" y="45"/>
                    <a:pt x="490" y="46"/>
                    <a:pt x="491" y="46"/>
                  </a:cubicBezTo>
                  <a:close/>
                  <a:moveTo>
                    <a:pt x="489" y="190"/>
                  </a:moveTo>
                  <a:cubicBezTo>
                    <a:pt x="489" y="188"/>
                    <a:pt x="489" y="188"/>
                    <a:pt x="489" y="188"/>
                  </a:cubicBezTo>
                  <a:cubicBezTo>
                    <a:pt x="489" y="188"/>
                    <a:pt x="490" y="188"/>
                    <a:pt x="489" y="189"/>
                  </a:cubicBezTo>
                  <a:cubicBezTo>
                    <a:pt x="489" y="190"/>
                    <a:pt x="489" y="190"/>
                    <a:pt x="489" y="190"/>
                  </a:cubicBezTo>
                  <a:close/>
                  <a:moveTo>
                    <a:pt x="489" y="61"/>
                  </a:moveTo>
                  <a:cubicBezTo>
                    <a:pt x="489" y="59"/>
                    <a:pt x="489" y="59"/>
                    <a:pt x="489" y="59"/>
                  </a:cubicBezTo>
                  <a:cubicBezTo>
                    <a:pt x="490" y="60"/>
                    <a:pt x="490" y="61"/>
                    <a:pt x="489" y="61"/>
                  </a:cubicBezTo>
                  <a:close/>
                  <a:moveTo>
                    <a:pt x="489" y="45"/>
                  </a:moveTo>
                  <a:cubicBezTo>
                    <a:pt x="489" y="57"/>
                    <a:pt x="489" y="57"/>
                    <a:pt x="489" y="57"/>
                  </a:cubicBezTo>
                  <a:cubicBezTo>
                    <a:pt x="488" y="57"/>
                    <a:pt x="486" y="56"/>
                    <a:pt x="485" y="55"/>
                  </a:cubicBezTo>
                  <a:cubicBezTo>
                    <a:pt x="485" y="44"/>
                    <a:pt x="485" y="44"/>
                    <a:pt x="485" y="44"/>
                  </a:cubicBezTo>
                  <a:cubicBezTo>
                    <a:pt x="486" y="44"/>
                    <a:pt x="487" y="45"/>
                    <a:pt x="489" y="45"/>
                  </a:cubicBezTo>
                  <a:close/>
                  <a:moveTo>
                    <a:pt x="489" y="59"/>
                  </a:moveTo>
                  <a:cubicBezTo>
                    <a:pt x="489" y="61"/>
                    <a:pt x="489" y="61"/>
                    <a:pt x="489" y="61"/>
                  </a:cubicBezTo>
                  <a:cubicBezTo>
                    <a:pt x="488" y="61"/>
                    <a:pt x="487" y="61"/>
                    <a:pt x="487" y="61"/>
                  </a:cubicBezTo>
                  <a:cubicBezTo>
                    <a:pt x="486" y="61"/>
                    <a:pt x="486" y="61"/>
                    <a:pt x="485" y="61"/>
                  </a:cubicBezTo>
                  <a:cubicBezTo>
                    <a:pt x="485" y="57"/>
                    <a:pt x="485" y="57"/>
                    <a:pt x="485" y="57"/>
                  </a:cubicBezTo>
                  <a:cubicBezTo>
                    <a:pt x="486" y="57"/>
                    <a:pt x="486" y="58"/>
                    <a:pt x="487" y="58"/>
                  </a:cubicBezTo>
                  <a:cubicBezTo>
                    <a:pt x="488" y="58"/>
                    <a:pt x="488" y="59"/>
                    <a:pt x="489" y="59"/>
                  </a:cubicBezTo>
                  <a:close/>
                  <a:moveTo>
                    <a:pt x="489" y="188"/>
                  </a:moveTo>
                  <a:cubicBezTo>
                    <a:pt x="489" y="190"/>
                    <a:pt x="489" y="190"/>
                    <a:pt x="489" y="190"/>
                  </a:cubicBezTo>
                  <a:cubicBezTo>
                    <a:pt x="488" y="190"/>
                    <a:pt x="488" y="190"/>
                    <a:pt x="488" y="190"/>
                  </a:cubicBezTo>
                  <a:cubicBezTo>
                    <a:pt x="487" y="189"/>
                    <a:pt x="487" y="188"/>
                    <a:pt x="488" y="188"/>
                  </a:cubicBezTo>
                  <a:cubicBezTo>
                    <a:pt x="488" y="188"/>
                    <a:pt x="488" y="188"/>
                    <a:pt x="489" y="188"/>
                  </a:cubicBezTo>
                  <a:close/>
                  <a:moveTo>
                    <a:pt x="485" y="226"/>
                  </a:moveTo>
                  <a:cubicBezTo>
                    <a:pt x="485" y="223"/>
                    <a:pt x="485" y="223"/>
                    <a:pt x="485" y="223"/>
                  </a:cubicBezTo>
                  <a:cubicBezTo>
                    <a:pt x="486" y="224"/>
                    <a:pt x="486" y="225"/>
                    <a:pt x="485" y="226"/>
                  </a:cubicBezTo>
                  <a:close/>
                  <a:moveTo>
                    <a:pt x="485" y="191"/>
                  </a:moveTo>
                  <a:cubicBezTo>
                    <a:pt x="485" y="189"/>
                    <a:pt x="485" y="189"/>
                    <a:pt x="485" y="189"/>
                  </a:cubicBezTo>
                  <a:cubicBezTo>
                    <a:pt x="486" y="189"/>
                    <a:pt x="486" y="189"/>
                    <a:pt x="486" y="190"/>
                  </a:cubicBezTo>
                  <a:cubicBezTo>
                    <a:pt x="486" y="191"/>
                    <a:pt x="486" y="191"/>
                    <a:pt x="485" y="191"/>
                  </a:cubicBezTo>
                  <a:close/>
                  <a:moveTo>
                    <a:pt x="485" y="44"/>
                  </a:moveTo>
                  <a:cubicBezTo>
                    <a:pt x="485" y="55"/>
                    <a:pt x="485" y="55"/>
                    <a:pt x="485" y="55"/>
                  </a:cubicBezTo>
                  <a:cubicBezTo>
                    <a:pt x="485" y="55"/>
                    <a:pt x="485" y="55"/>
                    <a:pt x="485" y="55"/>
                  </a:cubicBezTo>
                  <a:cubicBezTo>
                    <a:pt x="483" y="54"/>
                    <a:pt x="483" y="56"/>
                    <a:pt x="485" y="57"/>
                  </a:cubicBezTo>
                  <a:cubicBezTo>
                    <a:pt x="485" y="61"/>
                    <a:pt x="485" y="61"/>
                    <a:pt x="485" y="61"/>
                  </a:cubicBezTo>
                  <a:cubicBezTo>
                    <a:pt x="484" y="62"/>
                    <a:pt x="483" y="62"/>
                    <a:pt x="482" y="63"/>
                  </a:cubicBezTo>
                  <a:cubicBezTo>
                    <a:pt x="482" y="43"/>
                    <a:pt x="482" y="43"/>
                    <a:pt x="482" y="43"/>
                  </a:cubicBezTo>
                  <a:cubicBezTo>
                    <a:pt x="482" y="43"/>
                    <a:pt x="482" y="43"/>
                    <a:pt x="482" y="43"/>
                  </a:cubicBezTo>
                  <a:cubicBezTo>
                    <a:pt x="483" y="44"/>
                    <a:pt x="484" y="44"/>
                    <a:pt x="485" y="44"/>
                  </a:cubicBezTo>
                  <a:close/>
                  <a:moveTo>
                    <a:pt x="485" y="189"/>
                  </a:moveTo>
                  <a:cubicBezTo>
                    <a:pt x="485" y="191"/>
                    <a:pt x="485" y="191"/>
                    <a:pt x="485" y="191"/>
                  </a:cubicBezTo>
                  <a:cubicBezTo>
                    <a:pt x="485" y="191"/>
                    <a:pt x="485" y="191"/>
                    <a:pt x="485" y="191"/>
                  </a:cubicBezTo>
                  <a:cubicBezTo>
                    <a:pt x="484" y="190"/>
                    <a:pt x="484" y="190"/>
                    <a:pt x="485" y="189"/>
                  </a:cubicBezTo>
                  <a:cubicBezTo>
                    <a:pt x="485" y="189"/>
                    <a:pt x="485" y="189"/>
                    <a:pt x="485" y="189"/>
                  </a:cubicBezTo>
                  <a:close/>
                  <a:moveTo>
                    <a:pt x="485" y="223"/>
                  </a:moveTo>
                  <a:cubicBezTo>
                    <a:pt x="485" y="226"/>
                    <a:pt x="485" y="226"/>
                    <a:pt x="485" y="226"/>
                  </a:cubicBezTo>
                  <a:cubicBezTo>
                    <a:pt x="485" y="227"/>
                    <a:pt x="484" y="228"/>
                    <a:pt x="483" y="228"/>
                  </a:cubicBezTo>
                  <a:cubicBezTo>
                    <a:pt x="483" y="228"/>
                    <a:pt x="482" y="227"/>
                    <a:pt x="482" y="227"/>
                  </a:cubicBezTo>
                  <a:cubicBezTo>
                    <a:pt x="482" y="219"/>
                    <a:pt x="482" y="219"/>
                    <a:pt x="482" y="219"/>
                  </a:cubicBezTo>
                  <a:cubicBezTo>
                    <a:pt x="482" y="220"/>
                    <a:pt x="483" y="221"/>
                    <a:pt x="484" y="222"/>
                  </a:cubicBezTo>
                  <a:cubicBezTo>
                    <a:pt x="485" y="222"/>
                    <a:pt x="485" y="223"/>
                    <a:pt x="485" y="223"/>
                  </a:cubicBezTo>
                  <a:close/>
                  <a:moveTo>
                    <a:pt x="482" y="43"/>
                  </a:moveTo>
                  <a:cubicBezTo>
                    <a:pt x="482" y="63"/>
                    <a:pt x="482" y="63"/>
                    <a:pt x="482" y="63"/>
                  </a:cubicBezTo>
                  <a:cubicBezTo>
                    <a:pt x="481" y="64"/>
                    <a:pt x="481" y="65"/>
                    <a:pt x="480" y="66"/>
                  </a:cubicBezTo>
                  <a:cubicBezTo>
                    <a:pt x="480" y="66"/>
                    <a:pt x="480" y="66"/>
                    <a:pt x="479" y="67"/>
                  </a:cubicBezTo>
                  <a:cubicBezTo>
                    <a:pt x="479" y="42"/>
                    <a:pt x="479" y="42"/>
                    <a:pt x="479" y="42"/>
                  </a:cubicBezTo>
                  <a:cubicBezTo>
                    <a:pt x="480" y="42"/>
                    <a:pt x="481" y="43"/>
                    <a:pt x="482" y="43"/>
                  </a:cubicBezTo>
                  <a:close/>
                  <a:moveTo>
                    <a:pt x="482" y="219"/>
                  </a:moveTo>
                  <a:cubicBezTo>
                    <a:pt x="482" y="227"/>
                    <a:pt x="482" y="227"/>
                    <a:pt x="482" y="227"/>
                  </a:cubicBezTo>
                  <a:cubicBezTo>
                    <a:pt x="481" y="227"/>
                    <a:pt x="481" y="226"/>
                    <a:pt x="480" y="224"/>
                  </a:cubicBezTo>
                  <a:cubicBezTo>
                    <a:pt x="480" y="223"/>
                    <a:pt x="480" y="222"/>
                    <a:pt x="479" y="221"/>
                  </a:cubicBezTo>
                  <a:cubicBezTo>
                    <a:pt x="479" y="216"/>
                    <a:pt x="479" y="216"/>
                    <a:pt x="479" y="216"/>
                  </a:cubicBezTo>
                  <a:cubicBezTo>
                    <a:pt x="481" y="216"/>
                    <a:pt x="481" y="217"/>
                    <a:pt x="482" y="219"/>
                  </a:cubicBezTo>
                  <a:close/>
                  <a:moveTo>
                    <a:pt x="479" y="232"/>
                  </a:moveTo>
                  <a:cubicBezTo>
                    <a:pt x="481" y="230"/>
                    <a:pt x="481" y="227"/>
                    <a:pt x="479" y="227"/>
                  </a:cubicBezTo>
                  <a:lnTo>
                    <a:pt x="479" y="232"/>
                  </a:lnTo>
                  <a:close/>
                  <a:moveTo>
                    <a:pt x="479" y="42"/>
                  </a:moveTo>
                  <a:cubicBezTo>
                    <a:pt x="479" y="67"/>
                    <a:pt x="479" y="67"/>
                    <a:pt x="479" y="67"/>
                  </a:cubicBezTo>
                  <a:cubicBezTo>
                    <a:pt x="478" y="67"/>
                    <a:pt x="477" y="66"/>
                    <a:pt x="476" y="66"/>
                  </a:cubicBezTo>
                  <a:cubicBezTo>
                    <a:pt x="476" y="45"/>
                    <a:pt x="476" y="45"/>
                    <a:pt x="476" y="45"/>
                  </a:cubicBezTo>
                  <a:cubicBezTo>
                    <a:pt x="480" y="47"/>
                    <a:pt x="480" y="46"/>
                    <a:pt x="478" y="43"/>
                  </a:cubicBezTo>
                  <a:cubicBezTo>
                    <a:pt x="477" y="42"/>
                    <a:pt x="478" y="41"/>
                    <a:pt x="479" y="42"/>
                  </a:cubicBezTo>
                  <a:close/>
                  <a:moveTo>
                    <a:pt x="479" y="216"/>
                  </a:moveTo>
                  <a:cubicBezTo>
                    <a:pt x="479" y="221"/>
                    <a:pt x="479" y="221"/>
                    <a:pt x="479" y="221"/>
                  </a:cubicBezTo>
                  <a:cubicBezTo>
                    <a:pt x="479" y="219"/>
                    <a:pt x="477" y="216"/>
                    <a:pt x="479" y="216"/>
                  </a:cubicBezTo>
                  <a:cubicBezTo>
                    <a:pt x="479" y="216"/>
                    <a:pt x="479" y="216"/>
                    <a:pt x="479" y="216"/>
                  </a:cubicBezTo>
                  <a:close/>
                  <a:moveTo>
                    <a:pt x="479" y="227"/>
                  </a:moveTo>
                  <a:cubicBezTo>
                    <a:pt x="479" y="232"/>
                    <a:pt x="479" y="232"/>
                    <a:pt x="479" y="232"/>
                  </a:cubicBezTo>
                  <a:cubicBezTo>
                    <a:pt x="479" y="232"/>
                    <a:pt x="479" y="232"/>
                    <a:pt x="479" y="232"/>
                  </a:cubicBezTo>
                  <a:cubicBezTo>
                    <a:pt x="479" y="233"/>
                    <a:pt x="477" y="234"/>
                    <a:pt x="476" y="235"/>
                  </a:cubicBezTo>
                  <a:cubicBezTo>
                    <a:pt x="476" y="231"/>
                    <a:pt x="476" y="231"/>
                    <a:pt x="476" y="231"/>
                  </a:cubicBezTo>
                  <a:cubicBezTo>
                    <a:pt x="477" y="230"/>
                    <a:pt x="476" y="227"/>
                    <a:pt x="479" y="227"/>
                  </a:cubicBezTo>
                  <a:cubicBezTo>
                    <a:pt x="479" y="227"/>
                    <a:pt x="479" y="227"/>
                    <a:pt x="479" y="227"/>
                  </a:cubicBezTo>
                  <a:close/>
                  <a:moveTo>
                    <a:pt x="476" y="156"/>
                  </a:moveTo>
                  <a:cubicBezTo>
                    <a:pt x="476" y="154"/>
                    <a:pt x="476" y="154"/>
                    <a:pt x="476" y="154"/>
                  </a:cubicBezTo>
                  <a:cubicBezTo>
                    <a:pt x="477" y="154"/>
                    <a:pt x="477" y="155"/>
                    <a:pt x="477" y="155"/>
                  </a:cubicBezTo>
                  <a:cubicBezTo>
                    <a:pt x="477" y="156"/>
                    <a:pt x="476" y="156"/>
                    <a:pt x="476" y="156"/>
                  </a:cubicBezTo>
                  <a:close/>
                  <a:moveTo>
                    <a:pt x="476" y="45"/>
                  </a:moveTo>
                  <a:cubicBezTo>
                    <a:pt x="476" y="66"/>
                    <a:pt x="476" y="66"/>
                    <a:pt x="476" y="66"/>
                  </a:cubicBezTo>
                  <a:cubicBezTo>
                    <a:pt x="476" y="65"/>
                    <a:pt x="475" y="65"/>
                    <a:pt x="475" y="65"/>
                  </a:cubicBezTo>
                  <a:cubicBezTo>
                    <a:pt x="475" y="65"/>
                    <a:pt x="474" y="65"/>
                    <a:pt x="474" y="65"/>
                  </a:cubicBezTo>
                  <a:cubicBezTo>
                    <a:pt x="474" y="45"/>
                    <a:pt x="474" y="45"/>
                    <a:pt x="474" y="45"/>
                  </a:cubicBezTo>
                  <a:cubicBezTo>
                    <a:pt x="474" y="45"/>
                    <a:pt x="475" y="45"/>
                    <a:pt x="476" y="45"/>
                  </a:cubicBezTo>
                  <a:cubicBezTo>
                    <a:pt x="476" y="45"/>
                    <a:pt x="476" y="45"/>
                    <a:pt x="476" y="45"/>
                  </a:cubicBezTo>
                  <a:close/>
                  <a:moveTo>
                    <a:pt x="476" y="154"/>
                  </a:moveTo>
                  <a:cubicBezTo>
                    <a:pt x="476" y="156"/>
                    <a:pt x="476" y="156"/>
                    <a:pt x="476" y="156"/>
                  </a:cubicBezTo>
                  <a:cubicBezTo>
                    <a:pt x="476" y="156"/>
                    <a:pt x="476" y="156"/>
                    <a:pt x="475" y="156"/>
                  </a:cubicBezTo>
                  <a:cubicBezTo>
                    <a:pt x="475" y="155"/>
                    <a:pt x="475" y="155"/>
                    <a:pt x="476" y="155"/>
                  </a:cubicBezTo>
                  <a:cubicBezTo>
                    <a:pt x="476" y="154"/>
                    <a:pt x="476" y="154"/>
                    <a:pt x="476" y="154"/>
                  </a:cubicBezTo>
                  <a:close/>
                  <a:moveTo>
                    <a:pt x="476" y="231"/>
                  </a:moveTo>
                  <a:cubicBezTo>
                    <a:pt x="476" y="235"/>
                    <a:pt x="476" y="235"/>
                    <a:pt x="476" y="235"/>
                  </a:cubicBezTo>
                  <a:cubicBezTo>
                    <a:pt x="475" y="235"/>
                    <a:pt x="475" y="236"/>
                    <a:pt x="474" y="236"/>
                  </a:cubicBezTo>
                  <a:cubicBezTo>
                    <a:pt x="474" y="231"/>
                    <a:pt x="474" y="231"/>
                    <a:pt x="474" y="231"/>
                  </a:cubicBezTo>
                  <a:cubicBezTo>
                    <a:pt x="474" y="231"/>
                    <a:pt x="475" y="231"/>
                    <a:pt x="475" y="231"/>
                  </a:cubicBezTo>
                  <a:cubicBezTo>
                    <a:pt x="475" y="231"/>
                    <a:pt x="476" y="231"/>
                    <a:pt x="476" y="231"/>
                  </a:cubicBezTo>
                  <a:close/>
                  <a:moveTo>
                    <a:pt x="474" y="192"/>
                  </a:moveTo>
                  <a:cubicBezTo>
                    <a:pt x="474" y="189"/>
                    <a:pt x="474" y="189"/>
                    <a:pt x="474" y="189"/>
                  </a:cubicBezTo>
                  <a:cubicBezTo>
                    <a:pt x="476" y="190"/>
                    <a:pt x="477" y="192"/>
                    <a:pt x="475" y="192"/>
                  </a:cubicBezTo>
                  <a:cubicBezTo>
                    <a:pt x="475" y="192"/>
                    <a:pt x="474" y="192"/>
                    <a:pt x="474" y="192"/>
                  </a:cubicBezTo>
                  <a:close/>
                  <a:moveTo>
                    <a:pt x="474" y="79"/>
                  </a:moveTo>
                  <a:cubicBezTo>
                    <a:pt x="474" y="77"/>
                    <a:pt x="474" y="77"/>
                    <a:pt x="474" y="77"/>
                  </a:cubicBezTo>
                  <a:cubicBezTo>
                    <a:pt x="475" y="78"/>
                    <a:pt x="476" y="79"/>
                    <a:pt x="475" y="79"/>
                  </a:cubicBezTo>
                  <a:cubicBezTo>
                    <a:pt x="475" y="79"/>
                    <a:pt x="474" y="79"/>
                    <a:pt x="474" y="79"/>
                  </a:cubicBezTo>
                  <a:close/>
                  <a:moveTo>
                    <a:pt x="474" y="45"/>
                  </a:moveTo>
                  <a:cubicBezTo>
                    <a:pt x="474" y="65"/>
                    <a:pt x="474" y="65"/>
                    <a:pt x="474" y="65"/>
                  </a:cubicBezTo>
                  <a:cubicBezTo>
                    <a:pt x="472" y="66"/>
                    <a:pt x="472" y="67"/>
                    <a:pt x="469" y="66"/>
                  </a:cubicBezTo>
                  <a:cubicBezTo>
                    <a:pt x="469" y="66"/>
                    <a:pt x="469" y="66"/>
                    <a:pt x="469" y="66"/>
                  </a:cubicBezTo>
                  <a:cubicBezTo>
                    <a:pt x="469" y="64"/>
                    <a:pt x="469" y="64"/>
                    <a:pt x="469" y="64"/>
                  </a:cubicBezTo>
                  <a:cubicBezTo>
                    <a:pt x="471" y="63"/>
                    <a:pt x="470" y="61"/>
                    <a:pt x="469" y="61"/>
                  </a:cubicBezTo>
                  <a:cubicBezTo>
                    <a:pt x="469" y="45"/>
                    <a:pt x="469" y="45"/>
                    <a:pt x="469" y="45"/>
                  </a:cubicBezTo>
                  <a:cubicBezTo>
                    <a:pt x="469" y="45"/>
                    <a:pt x="470" y="45"/>
                    <a:pt x="470" y="45"/>
                  </a:cubicBezTo>
                  <a:cubicBezTo>
                    <a:pt x="472" y="45"/>
                    <a:pt x="471" y="44"/>
                    <a:pt x="474" y="45"/>
                  </a:cubicBezTo>
                  <a:close/>
                  <a:moveTo>
                    <a:pt x="474" y="77"/>
                  </a:moveTo>
                  <a:cubicBezTo>
                    <a:pt x="474" y="79"/>
                    <a:pt x="474" y="79"/>
                    <a:pt x="474" y="79"/>
                  </a:cubicBezTo>
                  <a:cubicBezTo>
                    <a:pt x="473" y="78"/>
                    <a:pt x="472" y="77"/>
                    <a:pt x="473" y="77"/>
                  </a:cubicBezTo>
                  <a:cubicBezTo>
                    <a:pt x="473" y="77"/>
                    <a:pt x="474" y="77"/>
                    <a:pt x="474" y="77"/>
                  </a:cubicBezTo>
                  <a:close/>
                  <a:moveTo>
                    <a:pt x="474" y="189"/>
                  </a:moveTo>
                  <a:cubicBezTo>
                    <a:pt x="474" y="192"/>
                    <a:pt x="474" y="192"/>
                    <a:pt x="474" y="192"/>
                  </a:cubicBezTo>
                  <a:cubicBezTo>
                    <a:pt x="472" y="191"/>
                    <a:pt x="471" y="188"/>
                    <a:pt x="472" y="188"/>
                  </a:cubicBezTo>
                  <a:cubicBezTo>
                    <a:pt x="473" y="188"/>
                    <a:pt x="474" y="188"/>
                    <a:pt x="474" y="189"/>
                  </a:cubicBezTo>
                  <a:close/>
                  <a:moveTo>
                    <a:pt x="474" y="231"/>
                  </a:moveTo>
                  <a:cubicBezTo>
                    <a:pt x="474" y="236"/>
                    <a:pt x="474" y="236"/>
                    <a:pt x="474" y="236"/>
                  </a:cubicBezTo>
                  <a:cubicBezTo>
                    <a:pt x="473" y="237"/>
                    <a:pt x="472" y="238"/>
                    <a:pt x="472" y="239"/>
                  </a:cubicBezTo>
                  <a:cubicBezTo>
                    <a:pt x="471" y="242"/>
                    <a:pt x="471" y="236"/>
                    <a:pt x="470" y="235"/>
                  </a:cubicBezTo>
                  <a:cubicBezTo>
                    <a:pt x="470" y="234"/>
                    <a:pt x="472" y="232"/>
                    <a:pt x="474" y="231"/>
                  </a:cubicBezTo>
                  <a:close/>
                  <a:moveTo>
                    <a:pt x="469" y="197"/>
                  </a:moveTo>
                  <a:cubicBezTo>
                    <a:pt x="469" y="194"/>
                    <a:pt x="469" y="194"/>
                    <a:pt x="469" y="194"/>
                  </a:cubicBezTo>
                  <a:cubicBezTo>
                    <a:pt x="471" y="195"/>
                    <a:pt x="474" y="198"/>
                    <a:pt x="471" y="198"/>
                  </a:cubicBezTo>
                  <a:cubicBezTo>
                    <a:pt x="471" y="198"/>
                    <a:pt x="470" y="198"/>
                    <a:pt x="469" y="197"/>
                  </a:cubicBezTo>
                  <a:close/>
                  <a:moveTo>
                    <a:pt x="469" y="71"/>
                  </a:moveTo>
                  <a:cubicBezTo>
                    <a:pt x="469" y="69"/>
                    <a:pt x="469" y="69"/>
                    <a:pt x="469" y="69"/>
                  </a:cubicBezTo>
                  <a:cubicBezTo>
                    <a:pt x="470" y="69"/>
                    <a:pt x="471" y="71"/>
                    <a:pt x="470" y="71"/>
                  </a:cubicBezTo>
                  <a:cubicBezTo>
                    <a:pt x="470" y="71"/>
                    <a:pt x="469" y="71"/>
                    <a:pt x="469" y="71"/>
                  </a:cubicBezTo>
                  <a:close/>
                  <a:moveTo>
                    <a:pt x="469" y="45"/>
                  </a:moveTo>
                  <a:cubicBezTo>
                    <a:pt x="469" y="61"/>
                    <a:pt x="469" y="61"/>
                    <a:pt x="469" y="61"/>
                  </a:cubicBezTo>
                  <a:cubicBezTo>
                    <a:pt x="469" y="61"/>
                    <a:pt x="468" y="62"/>
                    <a:pt x="468" y="62"/>
                  </a:cubicBezTo>
                  <a:cubicBezTo>
                    <a:pt x="468" y="62"/>
                    <a:pt x="467" y="63"/>
                    <a:pt x="466" y="63"/>
                  </a:cubicBezTo>
                  <a:cubicBezTo>
                    <a:pt x="466" y="45"/>
                    <a:pt x="466" y="45"/>
                    <a:pt x="466" y="45"/>
                  </a:cubicBezTo>
                  <a:cubicBezTo>
                    <a:pt x="467" y="45"/>
                    <a:pt x="468" y="45"/>
                    <a:pt x="469" y="45"/>
                  </a:cubicBezTo>
                  <a:close/>
                  <a:moveTo>
                    <a:pt x="469" y="64"/>
                  </a:moveTo>
                  <a:cubicBezTo>
                    <a:pt x="469" y="66"/>
                    <a:pt x="469" y="66"/>
                    <a:pt x="469" y="66"/>
                  </a:cubicBezTo>
                  <a:cubicBezTo>
                    <a:pt x="466" y="66"/>
                    <a:pt x="466" y="65"/>
                    <a:pt x="469" y="64"/>
                  </a:cubicBezTo>
                  <a:cubicBezTo>
                    <a:pt x="469" y="64"/>
                    <a:pt x="469" y="64"/>
                    <a:pt x="469" y="64"/>
                  </a:cubicBezTo>
                  <a:close/>
                  <a:moveTo>
                    <a:pt x="469" y="69"/>
                  </a:moveTo>
                  <a:cubicBezTo>
                    <a:pt x="469" y="71"/>
                    <a:pt x="469" y="71"/>
                    <a:pt x="469" y="71"/>
                  </a:cubicBezTo>
                  <a:cubicBezTo>
                    <a:pt x="468" y="70"/>
                    <a:pt x="467" y="69"/>
                    <a:pt x="469" y="69"/>
                  </a:cubicBezTo>
                  <a:cubicBezTo>
                    <a:pt x="469" y="69"/>
                    <a:pt x="469" y="69"/>
                    <a:pt x="469" y="69"/>
                  </a:cubicBezTo>
                  <a:close/>
                  <a:moveTo>
                    <a:pt x="469" y="194"/>
                  </a:moveTo>
                  <a:cubicBezTo>
                    <a:pt x="469" y="197"/>
                    <a:pt x="469" y="197"/>
                    <a:pt x="469" y="197"/>
                  </a:cubicBezTo>
                  <a:cubicBezTo>
                    <a:pt x="467" y="196"/>
                    <a:pt x="466" y="194"/>
                    <a:pt x="469" y="194"/>
                  </a:cubicBezTo>
                  <a:cubicBezTo>
                    <a:pt x="469" y="194"/>
                    <a:pt x="469" y="194"/>
                    <a:pt x="469" y="194"/>
                  </a:cubicBezTo>
                  <a:close/>
                  <a:moveTo>
                    <a:pt x="466" y="183"/>
                  </a:moveTo>
                  <a:cubicBezTo>
                    <a:pt x="466" y="181"/>
                    <a:pt x="466" y="181"/>
                    <a:pt x="466" y="181"/>
                  </a:cubicBezTo>
                  <a:cubicBezTo>
                    <a:pt x="467" y="182"/>
                    <a:pt x="467" y="183"/>
                    <a:pt x="466" y="183"/>
                  </a:cubicBezTo>
                  <a:cubicBezTo>
                    <a:pt x="466" y="183"/>
                    <a:pt x="466" y="183"/>
                    <a:pt x="466" y="183"/>
                  </a:cubicBezTo>
                  <a:close/>
                  <a:moveTo>
                    <a:pt x="466" y="79"/>
                  </a:moveTo>
                  <a:cubicBezTo>
                    <a:pt x="467" y="80"/>
                    <a:pt x="466" y="75"/>
                    <a:pt x="467" y="74"/>
                  </a:cubicBezTo>
                  <a:cubicBezTo>
                    <a:pt x="469" y="74"/>
                    <a:pt x="467" y="70"/>
                    <a:pt x="466" y="68"/>
                  </a:cubicBezTo>
                  <a:cubicBezTo>
                    <a:pt x="466" y="79"/>
                    <a:pt x="466" y="79"/>
                    <a:pt x="466" y="79"/>
                  </a:cubicBezTo>
                  <a:close/>
                  <a:moveTo>
                    <a:pt x="466" y="43"/>
                  </a:moveTo>
                  <a:cubicBezTo>
                    <a:pt x="466" y="41"/>
                    <a:pt x="466" y="41"/>
                    <a:pt x="466" y="41"/>
                  </a:cubicBezTo>
                  <a:cubicBezTo>
                    <a:pt x="467" y="41"/>
                    <a:pt x="468" y="43"/>
                    <a:pt x="466" y="43"/>
                  </a:cubicBezTo>
                  <a:cubicBezTo>
                    <a:pt x="466" y="43"/>
                    <a:pt x="466" y="43"/>
                    <a:pt x="466" y="43"/>
                  </a:cubicBezTo>
                  <a:close/>
                  <a:moveTo>
                    <a:pt x="466" y="41"/>
                  </a:moveTo>
                  <a:cubicBezTo>
                    <a:pt x="466" y="43"/>
                    <a:pt x="466" y="43"/>
                    <a:pt x="466" y="43"/>
                  </a:cubicBezTo>
                  <a:cubicBezTo>
                    <a:pt x="464" y="42"/>
                    <a:pt x="463" y="41"/>
                    <a:pt x="465" y="41"/>
                  </a:cubicBezTo>
                  <a:cubicBezTo>
                    <a:pt x="465" y="41"/>
                    <a:pt x="466" y="41"/>
                    <a:pt x="466" y="41"/>
                  </a:cubicBezTo>
                  <a:close/>
                  <a:moveTo>
                    <a:pt x="466" y="45"/>
                  </a:moveTo>
                  <a:cubicBezTo>
                    <a:pt x="466" y="63"/>
                    <a:pt x="466" y="63"/>
                    <a:pt x="466" y="63"/>
                  </a:cubicBezTo>
                  <a:cubicBezTo>
                    <a:pt x="464" y="64"/>
                    <a:pt x="463" y="64"/>
                    <a:pt x="463" y="63"/>
                  </a:cubicBezTo>
                  <a:cubicBezTo>
                    <a:pt x="462" y="62"/>
                    <a:pt x="461" y="61"/>
                    <a:pt x="460" y="62"/>
                  </a:cubicBezTo>
                  <a:cubicBezTo>
                    <a:pt x="460" y="43"/>
                    <a:pt x="460" y="43"/>
                    <a:pt x="460" y="43"/>
                  </a:cubicBezTo>
                  <a:cubicBezTo>
                    <a:pt x="461" y="44"/>
                    <a:pt x="462" y="46"/>
                    <a:pt x="463" y="46"/>
                  </a:cubicBezTo>
                  <a:cubicBezTo>
                    <a:pt x="464" y="46"/>
                    <a:pt x="465" y="45"/>
                    <a:pt x="466" y="45"/>
                  </a:cubicBezTo>
                  <a:close/>
                  <a:moveTo>
                    <a:pt x="466" y="68"/>
                  </a:moveTo>
                  <a:cubicBezTo>
                    <a:pt x="466" y="79"/>
                    <a:pt x="466" y="79"/>
                    <a:pt x="466" y="79"/>
                  </a:cubicBezTo>
                  <a:cubicBezTo>
                    <a:pt x="466" y="79"/>
                    <a:pt x="465" y="79"/>
                    <a:pt x="465" y="79"/>
                  </a:cubicBezTo>
                  <a:cubicBezTo>
                    <a:pt x="463" y="78"/>
                    <a:pt x="464" y="80"/>
                    <a:pt x="462" y="81"/>
                  </a:cubicBezTo>
                  <a:cubicBezTo>
                    <a:pt x="462" y="82"/>
                    <a:pt x="461" y="83"/>
                    <a:pt x="460" y="83"/>
                  </a:cubicBezTo>
                  <a:cubicBezTo>
                    <a:pt x="460" y="71"/>
                    <a:pt x="460" y="71"/>
                    <a:pt x="460" y="71"/>
                  </a:cubicBezTo>
                  <a:cubicBezTo>
                    <a:pt x="462" y="69"/>
                    <a:pt x="463" y="68"/>
                    <a:pt x="465" y="68"/>
                  </a:cubicBezTo>
                  <a:cubicBezTo>
                    <a:pt x="465" y="68"/>
                    <a:pt x="465" y="68"/>
                    <a:pt x="466" y="68"/>
                  </a:cubicBezTo>
                  <a:close/>
                  <a:moveTo>
                    <a:pt x="466" y="181"/>
                  </a:moveTo>
                  <a:cubicBezTo>
                    <a:pt x="466" y="183"/>
                    <a:pt x="466" y="183"/>
                    <a:pt x="466" y="183"/>
                  </a:cubicBezTo>
                  <a:cubicBezTo>
                    <a:pt x="464" y="183"/>
                    <a:pt x="462" y="180"/>
                    <a:pt x="464" y="180"/>
                  </a:cubicBezTo>
                  <a:cubicBezTo>
                    <a:pt x="465" y="180"/>
                    <a:pt x="465" y="181"/>
                    <a:pt x="466" y="181"/>
                  </a:cubicBezTo>
                  <a:close/>
                  <a:moveTo>
                    <a:pt x="460" y="178"/>
                  </a:moveTo>
                  <a:cubicBezTo>
                    <a:pt x="460" y="176"/>
                    <a:pt x="460" y="176"/>
                    <a:pt x="460" y="176"/>
                  </a:cubicBezTo>
                  <a:cubicBezTo>
                    <a:pt x="462" y="177"/>
                    <a:pt x="465" y="178"/>
                    <a:pt x="463" y="179"/>
                  </a:cubicBezTo>
                  <a:cubicBezTo>
                    <a:pt x="462" y="179"/>
                    <a:pt x="461" y="179"/>
                    <a:pt x="460" y="178"/>
                  </a:cubicBezTo>
                  <a:close/>
                  <a:moveTo>
                    <a:pt x="460" y="43"/>
                  </a:moveTo>
                  <a:cubicBezTo>
                    <a:pt x="460" y="62"/>
                    <a:pt x="460" y="62"/>
                    <a:pt x="460" y="62"/>
                  </a:cubicBezTo>
                  <a:cubicBezTo>
                    <a:pt x="459" y="62"/>
                    <a:pt x="458" y="62"/>
                    <a:pt x="457" y="64"/>
                  </a:cubicBezTo>
                  <a:cubicBezTo>
                    <a:pt x="457" y="65"/>
                    <a:pt x="456" y="66"/>
                    <a:pt x="455" y="67"/>
                  </a:cubicBezTo>
                  <a:cubicBezTo>
                    <a:pt x="455" y="41"/>
                    <a:pt x="455" y="41"/>
                    <a:pt x="455" y="41"/>
                  </a:cubicBezTo>
                  <a:cubicBezTo>
                    <a:pt x="456" y="41"/>
                    <a:pt x="457" y="41"/>
                    <a:pt x="458" y="41"/>
                  </a:cubicBezTo>
                  <a:cubicBezTo>
                    <a:pt x="459" y="41"/>
                    <a:pt x="459" y="42"/>
                    <a:pt x="460" y="43"/>
                  </a:cubicBezTo>
                  <a:close/>
                  <a:moveTo>
                    <a:pt x="460" y="71"/>
                  </a:moveTo>
                  <a:cubicBezTo>
                    <a:pt x="460" y="83"/>
                    <a:pt x="460" y="83"/>
                    <a:pt x="460" y="83"/>
                  </a:cubicBezTo>
                  <a:cubicBezTo>
                    <a:pt x="459" y="83"/>
                    <a:pt x="457" y="83"/>
                    <a:pt x="457" y="82"/>
                  </a:cubicBezTo>
                  <a:cubicBezTo>
                    <a:pt x="457" y="80"/>
                    <a:pt x="457" y="78"/>
                    <a:pt x="457" y="77"/>
                  </a:cubicBezTo>
                  <a:cubicBezTo>
                    <a:pt x="456" y="75"/>
                    <a:pt x="456" y="75"/>
                    <a:pt x="459" y="72"/>
                  </a:cubicBezTo>
                  <a:cubicBezTo>
                    <a:pt x="459" y="72"/>
                    <a:pt x="460" y="71"/>
                    <a:pt x="460" y="71"/>
                  </a:cubicBezTo>
                  <a:close/>
                  <a:moveTo>
                    <a:pt x="460" y="176"/>
                  </a:moveTo>
                  <a:cubicBezTo>
                    <a:pt x="460" y="178"/>
                    <a:pt x="460" y="178"/>
                    <a:pt x="460" y="178"/>
                  </a:cubicBezTo>
                  <a:cubicBezTo>
                    <a:pt x="458" y="178"/>
                    <a:pt x="456" y="177"/>
                    <a:pt x="458" y="176"/>
                  </a:cubicBezTo>
                  <a:cubicBezTo>
                    <a:pt x="459" y="176"/>
                    <a:pt x="459" y="176"/>
                    <a:pt x="460" y="176"/>
                  </a:cubicBezTo>
                  <a:close/>
                  <a:moveTo>
                    <a:pt x="455" y="205"/>
                  </a:moveTo>
                  <a:cubicBezTo>
                    <a:pt x="455" y="203"/>
                    <a:pt x="455" y="203"/>
                    <a:pt x="455" y="203"/>
                  </a:cubicBezTo>
                  <a:cubicBezTo>
                    <a:pt x="456" y="203"/>
                    <a:pt x="456" y="203"/>
                    <a:pt x="456" y="204"/>
                  </a:cubicBezTo>
                  <a:cubicBezTo>
                    <a:pt x="456" y="205"/>
                    <a:pt x="456" y="205"/>
                    <a:pt x="455" y="205"/>
                  </a:cubicBezTo>
                  <a:close/>
                  <a:moveTo>
                    <a:pt x="455" y="173"/>
                  </a:moveTo>
                  <a:cubicBezTo>
                    <a:pt x="455" y="172"/>
                    <a:pt x="455" y="172"/>
                    <a:pt x="455" y="172"/>
                  </a:cubicBezTo>
                  <a:cubicBezTo>
                    <a:pt x="455" y="173"/>
                    <a:pt x="455" y="173"/>
                    <a:pt x="455" y="173"/>
                  </a:cubicBezTo>
                  <a:close/>
                  <a:moveTo>
                    <a:pt x="455" y="41"/>
                  </a:moveTo>
                  <a:cubicBezTo>
                    <a:pt x="455" y="67"/>
                    <a:pt x="455" y="67"/>
                    <a:pt x="455" y="67"/>
                  </a:cubicBezTo>
                  <a:cubicBezTo>
                    <a:pt x="454" y="68"/>
                    <a:pt x="454" y="69"/>
                    <a:pt x="453" y="69"/>
                  </a:cubicBezTo>
                  <a:cubicBezTo>
                    <a:pt x="453" y="41"/>
                    <a:pt x="453" y="41"/>
                    <a:pt x="453" y="41"/>
                  </a:cubicBezTo>
                  <a:cubicBezTo>
                    <a:pt x="454" y="41"/>
                    <a:pt x="454" y="41"/>
                    <a:pt x="455" y="41"/>
                  </a:cubicBezTo>
                  <a:close/>
                  <a:moveTo>
                    <a:pt x="455" y="172"/>
                  </a:moveTo>
                  <a:cubicBezTo>
                    <a:pt x="455" y="173"/>
                    <a:pt x="455" y="173"/>
                    <a:pt x="455" y="173"/>
                  </a:cubicBezTo>
                  <a:cubicBezTo>
                    <a:pt x="455" y="173"/>
                    <a:pt x="455" y="173"/>
                    <a:pt x="455" y="173"/>
                  </a:cubicBezTo>
                  <a:cubicBezTo>
                    <a:pt x="454" y="173"/>
                    <a:pt x="453" y="173"/>
                    <a:pt x="453" y="173"/>
                  </a:cubicBezTo>
                  <a:cubicBezTo>
                    <a:pt x="453" y="170"/>
                    <a:pt x="453" y="170"/>
                    <a:pt x="453" y="170"/>
                  </a:cubicBezTo>
                  <a:cubicBezTo>
                    <a:pt x="454" y="171"/>
                    <a:pt x="455" y="172"/>
                    <a:pt x="455" y="172"/>
                  </a:cubicBezTo>
                  <a:close/>
                  <a:moveTo>
                    <a:pt x="455" y="203"/>
                  </a:moveTo>
                  <a:cubicBezTo>
                    <a:pt x="455" y="205"/>
                    <a:pt x="455" y="205"/>
                    <a:pt x="455" y="205"/>
                  </a:cubicBezTo>
                  <a:cubicBezTo>
                    <a:pt x="455" y="205"/>
                    <a:pt x="455" y="205"/>
                    <a:pt x="455" y="205"/>
                  </a:cubicBezTo>
                  <a:cubicBezTo>
                    <a:pt x="454" y="204"/>
                    <a:pt x="454" y="204"/>
                    <a:pt x="455" y="203"/>
                  </a:cubicBezTo>
                  <a:cubicBezTo>
                    <a:pt x="455" y="203"/>
                    <a:pt x="455" y="203"/>
                    <a:pt x="455" y="203"/>
                  </a:cubicBezTo>
                  <a:close/>
                  <a:moveTo>
                    <a:pt x="453" y="210"/>
                  </a:moveTo>
                  <a:cubicBezTo>
                    <a:pt x="453" y="203"/>
                    <a:pt x="453" y="203"/>
                    <a:pt x="453" y="203"/>
                  </a:cubicBezTo>
                  <a:cubicBezTo>
                    <a:pt x="453" y="205"/>
                    <a:pt x="453" y="208"/>
                    <a:pt x="453" y="210"/>
                  </a:cubicBezTo>
                  <a:close/>
                  <a:moveTo>
                    <a:pt x="453" y="41"/>
                  </a:moveTo>
                  <a:cubicBezTo>
                    <a:pt x="453" y="69"/>
                    <a:pt x="453" y="69"/>
                    <a:pt x="453" y="69"/>
                  </a:cubicBezTo>
                  <a:cubicBezTo>
                    <a:pt x="452" y="69"/>
                    <a:pt x="452" y="69"/>
                    <a:pt x="451" y="68"/>
                  </a:cubicBezTo>
                  <a:cubicBezTo>
                    <a:pt x="449" y="67"/>
                    <a:pt x="447" y="68"/>
                    <a:pt x="445" y="68"/>
                  </a:cubicBezTo>
                  <a:cubicBezTo>
                    <a:pt x="445" y="38"/>
                    <a:pt x="445" y="38"/>
                    <a:pt x="445" y="38"/>
                  </a:cubicBezTo>
                  <a:cubicBezTo>
                    <a:pt x="446" y="38"/>
                    <a:pt x="447" y="37"/>
                    <a:pt x="448" y="39"/>
                  </a:cubicBezTo>
                  <a:cubicBezTo>
                    <a:pt x="450" y="40"/>
                    <a:pt x="451" y="40"/>
                    <a:pt x="453" y="41"/>
                  </a:cubicBezTo>
                  <a:close/>
                  <a:moveTo>
                    <a:pt x="453" y="170"/>
                  </a:moveTo>
                  <a:cubicBezTo>
                    <a:pt x="453" y="173"/>
                    <a:pt x="453" y="173"/>
                    <a:pt x="453" y="173"/>
                  </a:cubicBezTo>
                  <a:cubicBezTo>
                    <a:pt x="451" y="172"/>
                    <a:pt x="449" y="170"/>
                    <a:pt x="451" y="170"/>
                  </a:cubicBezTo>
                  <a:cubicBezTo>
                    <a:pt x="451" y="170"/>
                    <a:pt x="452" y="170"/>
                    <a:pt x="453" y="170"/>
                  </a:cubicBezTo>
                  <a:close/>
                  <a:moveTo>
                    <a:pt x="453" y="203"/>
                  </a:moveTo>
                  <a:cubicBezTo>
                    <a:pt x="453" y="210"/>
                    <a:pt x="453" y="210"/>
                    <a:pt x="453" y="210"/>
                  </a:cubicBezTo>
                  <a:cubicBezTo>
                    <a:pt x="453" y="211"/>
                    <a:pt x="452" y="212"/>
                    <a:pt x="452" y="213"/>
                  </a:cubicBezTo>
                  <a:cubicBezTo>
                    <a:pt x="451" y="217"/>
                    <a:pt x="448" y="223"/>
                    <a:pt x="445" y="224"/>
                  </a:cubicBezTo>
                  <a:cubicBezTo>
                    <a:pt x="445" y="193"/>
                    <a:pt x="445" y="193"/>
                    <a:pt x="445" y="193"/>
                  </a:cubicBezTo>
                  <a:cubicBezTo>
                    <a:pt x="447" y="196"/>
                    <a:pt x="450" y="199"/>
                    <a:pt x="451" y="201"/>
                  </a:cubicBezTo>
                  <a:cubicBezTo>
                    <a:pt x="452" y="201"/>
                    <a:pt x="452" y="202"/>
                    <a:pt x="453" y="203"/>
                  </a:cubicBezTo>
                  <a:close/>
                  <a:moveTo>
                    <a:pt x="445" y="231"/>
                  </a:moveTo>
                  <a:cubicBezTo>
                    <a:pt x="445" y="226"/>
                    <a:pt x="445" y="226"/>
                    <a:pt x="445" y="226"/>
                  </a:cubicBezTo>
                  <a:cubicBezTo>
                    <a:pt x="446" y="226"/>
                    <a:pt x="447" y="226"/>
                    <a:pt x="447" y="228"/>
                  </a:cubicBezTo>
                  <a:cubicBezTo>
                    <a:pt x="446" y="229"/>
                    <a:pt x="446" y="230"/>
                    <a:pt x="445" y="231"/>
                  </a:cubicBezTo>
                  <a:close/>
                  <a:moveTo>
                    <a:pt x="445" y="178"/>
                  </a:moveTo>
                  <a:cubicBezTo>
                    <a:pt x="445" y="175"/>
                    <a:pt x="445" y="175"/>
                    <a:pt x="445" y="175"/>
                  </a:cubicBezTo>
                  <a:cubicBezTo>
                    <a:pt x="446" y="177"/>
                    <a:pt x="447" y="179"/>
                    <a:pt x="445" y="178"/>
                  </a:cubicBezTo>
                  <a:cubicBezTo>
                    <a:pt x="445" y="178"/>
                    <a:pt x="445" y="178"/>
                    <a:pt x="445" y="178"/>
                  </a:cubicBezTo>
                  <a:close/>
                  <a:moveTo>
                    <a:pt x="445" y="29"/>
                  </a:moveTo>
                  <a:cubicBezTo>
                    <a:pt x="445" y="27"/>
                    <a:pt x="445" y="27"/>
                    <a:pt x="445" y="27"/>
                  </a:cubicBezTo>
                  <a:cubicBezTo>
                    <a:pt x="446" y="27"/>
                    <a:pt x="448" y="29"/>
                    <a:pt x="445" y="29"/>
                  </a:cubicBezTo>
                  <a:cubicBezTo>
                    <a:pt x="445" y="29"/>
                    <a:pt x="445" y="29"/>
                    <a:pt x="445" y="29"/>
                  </a:cubicBezTo>
                  <a:close/>
                  <a:moveTo>
                    <a:pt x="439" y="96"/>
                  </a:moveTo>
                  <a:cubicBezTo>
                    <a:pt x="440" y="96"/>
                    <a:pt x="440" y="97"/>
                    <a:pt x="440" y="97"/>
                  </a:cubicBezTo>
                  <a:cubicBezTo>
                    <a:pt x="441" y="97"/>
                    <a:pt x="443" y="98"/>
                    <a:pt x="441" y="99"/>
                  </a:cubicBezTo>
                  <a:cubicBezTo>
                    <a:pt x="440" y="99"/>
                    <a:pt x="440" y="101"/>
                    <a:pt x="439" y="101"/>
                  </a:cubicBezTo>
                  <a:cubicBezTo>
                    <a:pt x="439" y="100"/>
                    <a:pt x="439" y="100"/>
                    <a:pt x="439" y="100"/>
                  </a:cubicBezTo>
                  <a:cubicBezTo>
                    <a:pt x="439" y="96"/>
                    <a:pt x="439" y="96"/>
                    <a:pt x="439" y="96"/>
                  </a:cubicBezTo>
                  <a:close/>
                  <a:moveTo>
                    <a:pt x="445" y="27"/>
                  </a:moveTo>
                  <a:cubicBezTo>
                    <a:pt x="445" y="29"/>
                    <a:pt x="445" y="29"/>
                    <a:pt x="445" y="29"/>
                  </a:cubicBezTo>
                  <a:cubicBezTo>
                    <a:pt x="443" y="29"/>
                    <a:pt x="442" y="27"/>
                    <a:pt x="445" y="27"/>
                  </a:cubicBezTo>
                  <a:cubicBezTo>
                    <a:pt x="445" y="27"/>
                    <a:pt x="445" y="27"/>
                    <a:pt x="445" y="27"/>
                  </a:cubicBezTo>
                  <a:close/>
                  <a:moveTo>
                    <a:pt x="445" y="38"/>
                  </a:moveTo>
                  <a:cubicBezTo>
                    <a:pt x="445" y="68"/>
                    <a:pt x="445" y="68"/>
                    <a:pt x="445" y="68"/>
                  </a:cubicBezTo>
                  <a:cubicBezTo>
                    <a:pt x="445" y="68"/>
                    <a:pt x="444" y="68"/>
                    <a:pt x="444" y="68"/>
                  </a:cubicBezTo>
                  <a:cubicBezTo>
                    <a:pt x="442" y="68"/>
                    <a:pt x="441" y="68"/>
                    <a:pt x="439" y="68"/>
                  </a:cubicBezTo>
                  <a:cubicBezTo>
                    <a:pt x="439" y="36"/>
                    <a:pt x="439" y="36"/>
                    <a:pt x="439" y="36"/>
                  </a:cubicBezTo>
                  <a:cubicBezTo>
                    <a:pt x="441" y="36"/>
                    <a:pt x="443" y="36"/>
                    <a:pt x="442" y="37"/>
                  </a:cubicBezTo>
                  <a:cubicBezTo>
                    <a:pt x="441" y="39"/>
                    <a:pt x="443" y="41"/>
                    <a:pt x="444" y="39"/>
                  </a:cubicBezTo>
                  <a:cubicBezTo>
                    <a:pt x="444" y="39"/>
                    <a:pt x="445" y="39"/>
                    <a:pt x="445" y="38"/>
                  </a:cubicBezTo>
                  <a:close/>
                  <a:moveTo>
                    <a:pt x="445" y="175"/>
                  </a:moveTo>
                  <a:cubicBezTo>
                    <a:pt x="445" y="178"/>
                    <a:pt x="445" y="178"/>
                    <a:pt x="445" y="178"/>
                  </a:cubicBezTo>
                  <a:cubicBezTo>
                    <a:pt x="442" y="177"/>
                    <a:pt x="441" y="176"/>
                    <a:pt x="440" y="177"/>
                  </a:cubicBezTo>
                  <a:cubicBezTo>
                    <a:pt x="440" y="177"/>
                    <a:pt x="439" y="177"/>
                    <a:pt x="439" y="177"/>
                  </a:cubicBezTo>
                  <a:cubicBezTo>
                    <a:pt x="439" y="170"/>
                    <a:pt x="439" y="170"/>
                    <a:pt x="439" y="170"/>
                  </a:cubicBezTo>
                  <a:cubicBezTo>
                    <a:pt x="441" y="169"/>
                    <a:pt x="444" y="170"/>
                    <a:pt x="444" y="172"/>
                  </a:cubicBezTo>
                  <a:cubicBezTo>
                    <a:pt x="444" y="173"/>
                    <a:pt x="444" y="174"/>
                    <a:pt x="445" y="175"/>
                  </a:cubicBezTo>
                  <a:close/>
                  <a:moveTo>
                    <a:pt x="445" y="193"/>
                  </a:moveTo>
                  <a:cubicBezTo>
                    <a:pt x="445" y="224"/>
                    <a:pt x="445" y="224"/>
                    <a:pt x="445" y="224"/>
                  </a:cubicBezTo>
                  <a:cubicBezTo>
                    <a:pt x="444" y="225"/>
                    <a:pt x="443" y="225"/>
                    <a:pt x="442" y="224"/>
                  </a:cubicBezTo>
                  <a:cubicBezTo>
                    <a:pt x="441" y="224"/>
                    <a:pt x="440" y="223"/>
                    <a:pt x="439" y="223"/>
                  </a:cubicBezTo>
                  <a:cubicBezTo>
                    <a:pt x="439" y="182"/>
                    <a:pt x="439" y="182"/>
                    <a:pt x="439" y="182"/>
                  </a:cubicBezTo>
                  <a:cubicBezTo>
                    <a:pt x="440" y="183"/>
                    <a:pt x="441" y="184"/>
                    <a:pt x="441" y="185"/>
                  </a:cubicBezTo>
                  <a:cubicBezTo>
                    <a:pt x="441" y="187"/>
                    <a:pt x="443" y="190"/>
                    <a:pt x="445" y="193"/>
                  </a:cubicBezTo>
                  <a:close/>
                  <a:moveTo>
                    <a:pt x="445" y="226"/>
                  </a:moveTo>
                  <a:cubicBezTo>
                    <a:pt x="445" y="231"/>
                    <a:pt x="445" y="231"/>
                    <a:pt x="445" y="231"/>
                  </a:cubicBezTo>
                  <a:cubicBezTo>
                    <a:pt x="444" y="231"/>
                    <a:pt x="444" y="231"/>
                    <a:pt x="443" y="230"/>
                  </a:cubicBezTo>
                  <a:cubicBezTo>
                    <a:pt x="441" y="228"/>
                    <a:pt x="441" y="227"/>
                    <a:pt x="444" y="226"/>
                  </a:cubicBezTo>
                  <a:cubicBezTo>
                    <a:pt x="444" y="226"/>
                    <a:pt x="444" y="226"/>
                    <a:pt x="445" y="226"/>
                  </a:cubicBezTo>
                  <a:close/>
                  <a:moveTo>
                    <a:pt x="439" y="105"/>
                  </a:moveTo>
                  <a:cubicBezTo>
                    <a:pt x="439" y="104"/>
                    <a:pt x="439" y="104"/>
                    <a:pt x="439" y="104"/>
                  </a:cubicBezTo>
                  <a:cubicBezTo>
                    <a:pt x="439" y="104"/>
                    <a:pt x="439" y="105"/>
                    <a:pt x="439" y="105"/>
                  </a:cubicBezTo>
                  <a:close/>
                  <a:moveTo>
                    <a:pt x="439" y="95"/>
                  </a:moveTo>
                  <a:cubicBezTo>
                    <a:pt x="439" y="93"/>
                    <a:pt x="439" y="93"/>
                    <a:pt x="439" y="93"/>
                  </a:cubicBezTo>
                  <a:cubicBezTo>
                    <a:pt x="440" y="93"/>
                    <a:pt x="440" y="95"/>
                    <a:pt x="440" y="95"/>
                  </a:cubicBezTo>
                  <a:cubicBezTo>
                    <a:pt x="440" y="95"/>
                    <a:pt x="439" y="95"/>
                    <a:pt x="439" y="95"/>
                  </a:cubicBezTo>
                  <a:close/>
                  <a:moveTo>
                    <a:pt x="439" y="90"/>
                  </a:moveTo>
                  <a:cubicBezTo>
                    <a:pt x="439" y="86"/>
                    <a:pt x="439" y="86"/>
                    <a:pt x="439" y="86"/>
                  </a:cubicBezTo>
                  <a:cubicBezTo>
                    <a:pt x="441" y="86"/>
                    <a:pt x="441" y="88"/>
                    <a:pt x="440" y="88"/>
                  </a:cubicBezTo>
                  <a:cubicBezTo>
                    <a:pt x="439" y="88"/>
                    <a:pt x="441" y="91"/>
                    <a:pt x="439" y="90"/>
                  </a:cubicBezTo>
                  <a:cubicBezTo>
                    <a:pt x="439" y="90"/>
                    <a:pt x="439" y="90"/>
                    <a:pt x="439" y="90"/>
                  </a:cubicBezTo>
                  <a:close/>
                  <a:moveTo>
                    <a:pt x="439" y="81"/>
                  </a:moveTo>
                  <a:cubicBezTo>
                    <a:pt x="439" y="79"/>
                    <a:pt x="439" y="79"/>
                    <a:pt x="439" y="79"/>
                  </a:cubicBezTo>
                  <a:cubicBezTo>
                    <a:pt x="440" y="79"/>
                    <a:pt x="441" y="81"/>
                    <a:pt x="439" y="81"/>
                  </a:cubicBezTo>
                  <a:cubicBezTo>
                    <a:pt x="439" y="81"/>
                    <a:pt x="439" y="81"/>
                    <a:pt x="439" y="81"/>
                  </a:cubicBezTo>
                  <a:close/>
                  <a:moveTo>
                    <a:pt x="439" y="34"/>
                  </a:moveTo>
                  <a:cubicBezTo>
                    <a:pt x="439" y="32"/>
                    <a:pt x="439" y="32"/>
                    <a:pt x="439" y="32"/>
                  </a:cubicBezTo>
                  <a:cubicBezTo>
                    <a:pt x="439" y="33"/>
                    <a:pt x="440" y="34"/>
                    <a:pt x="439" y="34"/>
                  </a:cubicBezTo>
                  <a:close/>
                  <a:moveTo>
                    <a:pt x="439" y="28"/>
                  </a:moveTo>
                  <a:cubicBezTo>
                    <a:pt x="439" y="25"/>
                    <a:pt x="439" y="25"/>
                    <a:pt x="439" y="25"/>
                  </a:cubicBezTo>
                  <a:cubicBezTo>
                    <a:pt x="440" y="25"/>
                    <a:pt x="440" y="25"/>
                    <a:pt x="440" y="26"/>
                  </a:cubicBezTo>
                  <a:cubicBezTo>
                    <a:pt x="440" y="27"/>
                    <a:pt x="440" y="27"/>
                    <a:pt x="439" y="28"/>
                  </a:cubicBezTo>
                  <a:close/>
                  <a:moveTo>
                    <a:pt x="438" y="95"/>
                  </a:moveTo>
                  <a:cubicBezTo>
                    <a:pt x="438" y="95"/>
                    <a:pt x="439" y="95"/>
                    <a:pt x="439" y="96"/>
                  </a:cubicBezTo>
                  <a:cubicBezTo>
                    <a:pt x="439" y="100"/>
                    <a:pt x="439" y="100"/>
                    <a:pt x="439" y="100"/>
                  </a:cubicBezTo>
                  <a:cubicBezTo>
                    <a:pt x="438" y="100"/>
                    <a:pt x="437" y="99"/>
                    <a:pt x="438" y="100"/>
                  </a:cubicBezTo>
                  <a:cubicBezTo>
                    <a:pt x="438" y="101"/>
                    <a:pt x="438" y="102"/>
                    <a:pt x="438" y="102"/>
                  </a:cubicBezTo>
                  <a:cubicBezTo>
                    <a:pt x="437" y="102"/>
                    <a:pt x="436" y="100"/>
                    <a:pt x="436" y="99"/>
                  </a:cubicBezTo>
                  <a:cubicBezTo>
                    <a:pt x="436" y="98"/>
                    <a:pt x="437" y="99"/>
                    <a:pt x="438" y="98"/>
                  </a:cubicBezTo>
                  <a:cubicBezTo>
                    <a:pt x="438" y="97"/>
                    <a:pt x="437" y="94"/>
                    <a:pt x="438" y="95"/>
                  </a:cubicBezTo>
                  <a:close/>
                  <a:moveTo>
                    <a:pt x="439" y="25"/>
                  </a:moveTo>
                  <a:cubicBezTo>
                    <a:pt x="439" y="28"/>
                    <a:pt x="439" y="28"/>
                    <a:pt x="439" y="28"/>
                  </a:cubicBezTo>
                  <a:cubicBezTo>
                    <a:pt x="438" y="28"/>
                    <a:pt x="436" y="28"/>
                    <a:pt x="435" y="28"/>
                  </a:cubicBezTo>
                  <a:cubicBezTo>
                    <a:pt x="434" y="29"/>
                    <a:pt x="433" y="28"/>
                    <a:pt x="432" y="27"/>
                  </a:cubicBezTo>
                  <a:cubicBezTo>
                    <a:pt x="432" y="25"/>
                    <a:pt x="432" y="25"/>
                    <a:pt x="432" y="25"/>
                  </a:cubicBezTo>
                  <a:cubicBezTo>
                    <a:pt x="432" y="25"/>
                    <a:pt x="433" y="25"/>
                    <a:pt x="434" y="25"/>
                  </a:cubicBezTo>
                  <a:cubicBezTo>
                    <a:pt x="436" y="25"/>
                    <a:pt x="438" y="24"/>
                    <a:pt x="439" y="25"/>
                  </a:cubicBezTo>
                  <a:close/>
                  <a:moveTo>
                    <a:pt x="439" y="32"/>
                  </a:moveTo>
                  <a:cubicBezTo>
                    <a:pt x="439" y="34"/>
                    <a:pt x="439" y="34"/>
                    <a:pt x="439" y="34"/>
                  </a:cubicBezTo>
                  <a:cubicBezTo>
                    <a:pt x="439" y="34"/>
                    <a:pt x="438" y="34"/>
                    <a:pt x="438" y="34"/>
                  </a:cubicBezTo>
                  <a:cubicBezTo>
                    <a:pt x="435" y="34"/>
                    <a:pt x="435" y="32"/>
                    <a:pt x="437" y="32"/>
                  </a:cubicBezTo>
                  <a:cubicBezTo>
                    <a:pt x="438" y="32"/>
                    <a:pt x="439" y="32"/>
                    <a:pt x="439" y="32"/>
                  </a:cubicBezTo>
                  <a:close/>
                  <a:moveTo>
                    <a:pt x="439" y="36"/>
                  </a:moveTo>
                  <a:cubicBezTo>
                    <a:pt x="439" y="68"/>
                    <a:pt x="439" y="68"/>
                    <a:pt x="439" y="68"/>
                  </a:cubicBezTo>
                  <a:cubicBezTo>
                    <a:pt x="438" y="67"/>
                    <a:pt x="437" y="68"/>
                    <a:pt x="436" y="69"/>
                  </a:cubicBezTo>
                  <a:cubicBezTo>
                    <a:pt x="435" y="71"/>
                    <a:pt x="434" y="74"/>
                    <a:pt x="432" y="75"/>
                  </a:cubicBezTo>
                  <a:cubicBezTo>
                    <a:pt x="432" y="39"/>
                    <a:pt x="432" y="39"/>
                    <a:pt x="432" y="39"/>
                  </a:cubicBezTo>
                  <a:cubicBezTo>
                    <a:pt x="433" y="39"/>
                    <a:pt x="434" y="39"/>
                    <a:pt x="434" y="38"/>
                  </a:cubicBezTo>
                  <a:cubicBezTo>
                    <a:pt x="436" y="37"/>
                    <a:pt x="437" y="37"/>
                    <a:pt x="439" y="36"/>
                  </a:cubicBezTo>
                  <a:close/>
                  <a:moveTo>
                    <a:pt x="439" y="79"/>
                  </a:moveTo>
                  <a:cubicBezTo>
                    <a:pt x="439" y="81"/>
                    <a:pt x="439" y="81"/>
                    <a:pt x="439" y="81"/>
                  </a:cubicBezTo>
                  <a:cubicBezTo>
                    <a:pt x="438" y="80"/>
                    <a:pt x="437" y="79"/>
                    <a:pt x="439" y="79"/>
                  </a:cubicBezTo>
                  <a:cubicBezTo>
                    <a:pt x="439" y="79"/>
                    <a:pt x="439" y="79"/>
                    <a:pt x="439" y="79"/>
                  </a:cubicBezTo>
                  <a:close/>
                  <a:moveTo>
                    <a:pt x="439" y="86"/>
                  </a:moveTo>
                  <a:cubicBezTo>
                    <a:pt x="439" y="90"/>
                    <a:pt x="439" y="90"/>
                    <a:pt x="439" y="90"/>
                  </a:cubicBezTo>
                  <a:cubicBezTo>
                    <a:pt x="437" y="89"/>
                    <a:pt x="437" y="85"/>
                    <a:pt x="439" y="86"/>
                  </a:cubicBezTo>
                  <a:cubicBezTo>
                    <a:pt x="439" y="86"/>
                    <a:pt x="439" y="86"/>
                    <a:pt x="439" y="86"/>
                  </a:cubicBezTo>
                  <a:close/>
                  <a:moveTo>
                    <a:pt x="439" y="93"/>
                  </a:moveTo>
                  <a:cubicBezTo>
                    <a:pt x="438" y="92"/>
                    <a:pt x="438" y="92"/>
                    <a:pt x="437" y="92"/>
                  </a:cubicBezTo>
                  <a:cubicBezTo>
                    <a:pt x="436" y="92"/>
                    <a:pt x="438" y="94"/>
                    <a:pt x="439" y="95"/>
                  </a:cubicBezTo>
                  <a:cubicBezTo>
                    <a:pt x="439" y="93"/>
                    <a:pt x="439" y="93"/>
                    <a:pt x="439" y="93"/>
                  </a:cubicBezTo>
                  <a:close/>
                  <a:moveTo>
                    <a:pt x="439" y="104"/>
                  </a:moveTo>
                  <a:cubicBezTo>
                    <a:pt x="439" y="105"/>
                    <a:pt x="439" y="105"/>
                    <a:pt x="439" y="105"/>
                  </a:cubicBezTo>
                  <a:cubicBezTo>
                    <a:pt x="439" y="105"/>
                    <a:pt x="439" y="105"/>
                    <a:pt x="439" y="105"/>
                  </a:cubicBezTo>
                  <a:cubicBezTo>
                    <a:pt x="438" y="106"/>
                    <a:pt x="438" y="107"/>
                    <a:pt x="438" y="108"/>
                  </a:cubicBezTo>
                  <a:cubicBezTo>
                    <a:pt x="438" y="109"/>
                    <a:pt x="437" y="110"/>
                    <a:pt x="436" y="110"/>
                  </a:cubicBezTo>
                  <a:cubicBezTo>
                    <a:pt x="435" y="110"/>
                    <a:pt x="435" y="111"/>
                    <a:pt x="434" y="111"/>
                  </a:cubicBezTo>
                  <a:cubicBezTo>
                    <a:pt x="434" y="112"/>
                    <a:pt x="434" y="112"/>
                    <a:pt x="433" y="111"/>
                  </a:cubicBezTo>
                  <a:cubicBezTo>
                    <a:pt x="433" y="110"/>
                    <a:pt x="433" y="110"/>
                    <a:pt x="432" y="110"/>
                  </a:cubicBezTo>
                  <a:cubicBezTo>
                    <a:pt x="432" y="108"/>
                    <a:pt x="432" y="108"/>
                    <a:pt x="432" y="108"/>
                  </a:cubicBezTo>
                  <a:cubicBezTo>
                    <a:pt x="433" y="108"/>
                    <a:pt x="434" y="108"/>
                    <a:pt x="434" y="107"/>
                  </a:cubicBezTo>
                  <a:cubicBezTo>
                    <a:pt x="435" y="106"/>
                    <a:pt x="436" y="106"/>
                    <a:pt x="436" y="105"/>
                  </a:cubicBezTo>
                  <a:cubicBezTo>
                    <a:pt x="437" y="104"/>
                    <a:pt x="437" y="102"/>
                    <a:pt x="438" y="102"/>
                  </a:cubicBezTo>
                  <a:cubicBezTo>
                    <a:pt x="438" y="102"/>
                    <a:pt x="439" y="103"/>
                    <a:pt x="439" y="104"/>
                  </a:cubicBezTo>
                  <a:close/>
                  <a:moveTo>
                    <a:pt x="439" y="170"/>
                  </a:moveTo>
                  <a:cubicBezTo>
                    <a:pt x="439" y="177"/>
                    <a:pt x="439" y="177"/>
                    <a:pt x="439" y="177"/>
                  </a:cubicBezTo>
                  <a:cubicBezTo>
                    <a:pt x="438" y="178"/>
                    <a:pt x="436" y="179"/>
                    <a:pt x="435" y="177"/>
                  </a:cubicBezTo>
                  <a:cubicBezTo>
                    <a:pt x="434" y="176"/>
                    <a:pt x="433" y="175"/>
                    <a:pt x="432" y="174"/>
                  </a:cubicBezTo>
                  <a:cubicBezTo>
                    <a:pt x="432" y="168"/>
                    <a:pt x="432" y="168"/>
                    <a:pt x="432" y="168"/>
                  </a:cubicBezTo>
                  <a:cubicBezTo>
                    <a:pt x="434" y="169"/>
                    <a:pt x="437" y="170"/>
                    <a:pt x="439" y="170"/>
                  </a:cubicBezTo>
                  <a:cubicBezTo>
                    <a:pt x="439" y="170"/>
                    <a:pt x="439" y="170"/>
                    <a:pt x="439" y="170"/>
                  </a:cubicBezTo>
                  <a:close/>
                  <a:moveTo>
                    <a:pt x="439" y="182"/>
                  </a:moveTo>
                  <a:cubicBezTo>
                    <a:pt x="439" y="223"/>
                    <a:pt x="439" y="223"/>
                    <a:pt x="439" y="223"/>
                  </a:cubicBezTo>
                  <a:cubicBezTo>
                    <a:pt x="437" y="223"/>
                    <a:pt x="436" y="223"/>
                    <a:pt x="434" y="221"/>
                  </a:cubicBezTo>
                  <a:cubicBezTo>
                    <a:pt x="433" y="219"/>
                    <a:pt x="433" y="217"/>
                    <a:pt x="432" y="216"/>
                  </a:cubicBezTo>
                  <a:cubicBezTo>
                    <a:pt x="432" y="190"/>
                    <a:pt x="432" y="190"/>
                    <a:pt x="432" y="190"/>
                  </a:cubicBezTo>
                  <a:cubicBezTo>
                    <a:pt x="433" y="190"/>
                    <a:pt x="433" y="190"/>
                    <a:pt x="434" y="191"/>
                  </a:cubicBezTo>
                  <a:cubicBezTo>
                    <a:pt x="437" y="190"/>
                    <a:pt x="436" y="186"/>
                    <a:pt x="436" y="184"/>
                  </a:cubicBezTo>
                  <a:cubicBezTo>
                    <a:pt x="436" y="183"/>
                    <a:pt x="438" y="182"/>
                    <a:pt x="439" y="182"/>
                  </a:cubicBezTo>
                  <a:close/>
                  <a:moveTo>
                    <a:pt x="432" y="112"/>
                  </a:moveTo>
                  <a:cubicBezTo>
                    <a:pt x="433" y="112"/>
                    <a:pt x="433" y="111"/>
                    <a:pt x="432" y="111"/>
                  </a:cubicBezTo>
                  <a:cubicBezTo>
                    <a:pt x="432" y="111"/>
                    <a:pt x="432" y="111"/>
                    <a:pt x="432" y="111"/>
                  </a:cubicBezTo>
                  <a:cubicBezTo>
                    <a:pt x="432" y="112"/>
                    <a:pt x="432" y="112"/>
                    <a:pt x="432" y="112"/>
                  </a:cubicBezTo>
                  <a:close/>
                  <a:moveTo>
                    <a:pt x="432" y="93"/>
                  </a:moveTo>
                  <a:cubicBezTo>
                    <a:pt x="432" y="78"/>
                    <a:pt x="432" y="78"/>
                    <a:pt x="432" y="78"/>
                  </a:cubicBezTo>
                  <a:cubicBezTo>
                    <a:pt x="434" y="78"/>
                    <a:pt x="435" y="79"/>
                    <a:pt x="435" y="82"/>
                  </a:cubicBezTo>
                  <a:cubicBezTo>
                    <a:pt x="436" y="85"/>
                    <a:pt x="435" y="88"/>
                    <a:pt x="433" y="91"/>
                  </a:cubicBezTo>
                  <a:cubicBezTo>
                    <a:pt x="433" y="91"/>
                    <a:pt x="432" y="92"/>
                    <a:pt x="432" y="93"/>
                  </a:cubicBezTo>
                  <a:close/>
                  <a:moveTo>
                    <a:pt x="432" y="25"/>
                  </a:moveTo>
                  <a:cubicBezTo>
                    <a:pt x="432" y="27"/>
                    <a:pt x="432" y="27"/>
                    <a:pt x="432" y="27"/>
                  </a:cubicBezTo>
                  <a:cubicBezTo>
                    <a:pt x="432" y="26"/>
                    <a:pt x="431" y="26"/>
                    <a:pt x="432" y="25"/>
                  </a:cubicBezTo>
                  <a:close/>
                  <a:moveTo>
                    <a:pt x="432" y="39"/>
                  </a:moveTo>
                  <a:cubicBezTo>
                    <a:pt x="432" y="75"/>
                    <a:pt x="432" y="75"/>
                    <a:pt x="432" y="75"/>
                  </a:cubicBezTo>
                  <a:cubicBezTo>
                    <a:pt x="431" y="75"/>
                    <a:pt x="431" y="75"/>
                    <a:pt x="430" y="75"/>
                  </a:cubicBezTo>
                  <a:cubicBezTo>
                    <a:pt x="430" y="75"/>
                    <a:pt x="430" y="75"/>
                    <a:pt x="430" y="75"/>
                  </a:cubicBezTo>
                  <a:cubicBezTo>
                    <a:pt x="430" y="39"/>
                    <a:pt x="430" y="39"/>
                    <a:pt x="430" y="39"/>
                  </a:cubicBezTo>
                  <a:cubicBezTo>
                    <a:pt x="431" y="39"/>
                    <a:pt x="431" y="39"/>
                    <a:pt x="432" y="39"/>
                  </a:cubicBezTo>
                  <a:close/>
                  <a:moveTo>
                    <a:pt x="432" y="78"/>
                  </a:moveTo>
                  <a:cubicBezTo>
                    <a:pt x="432" y="93"/>
                    <a:pt x="432" y="93"/>
                    <a:pt x="432" y="93"/>
                  </a:cubicBezTo>
                  <a:cubicBezTo>
                    <a:pt x="431" y="94"/>
                    <a:pt x="431" y="96"/>
                    <a:pt x="430" y="97"/>
                  </a:cubicBezTo>
                  <a:cubicBezTo>
                    <a:pt x="430" y="78"/>
                    <a:pt x="430" y="78"/>
                    <a:pt x="430" y="78"/>
                  </a:cubicBezTo>
                  <a:cubicBezTo>
                    <a:pt x="430" y="78"/>
                    <a:pt x="430" y="78"/>
                    <a:pt x="430" y="78"/>
                  </a:cubicBezTo>
                  <a:cubicBezTo>
                    <a:pt x="431" y="78"/>
                    <a:pt x="431" y="78"/>
                    <a:pt x="432" y="78"/>
                  </a:cubicBezTo>
                  <a:close/>
                  <a:moveTo>
                    <a:pt x="432" y="108"/>
                  </a:moveTo>
                  <a:cubicBezTo>
                    <a:pt x="432" y="110"/>
                    <a:pt x="432" y="110"/>
                    <a:pt x="432" y="110"/>
                  </a:cubicBezTo>
                  <a:cubicBezTo>
                    <a:pt x="432" y="110"/>
                    <a:pt x="431" y="110"/>
                    <a:pt x="431" y="110"/>
                  </a:cubicBezTo>
                  <a:cubicBezTo>
                    <a:pt x="430" y="110"/>
                    <a:pt x="430" y="110"/>
                    <a:pt x="430" y="110"/>
                  </a:cubicBezTo>
                  <a:cubicBezTo>
                    <a:pt x="430" y="109"/>
                    <a:pt x="430" y="109"/>
                    <a:pt x="430" y="109"/>
                  </a:cubicBezTo>
                  <a:cubicBezTo>
                    <a:pt x="430" y="108"/>
                    <a:pt x="430" y="108"/>
                    <a:pt x="430" y="108"/>
                  </a:cubicBezTo>
                  <a:cubicBezTo>
                    <a:pt x="431" y="108"/>
                    <a:pt x="432" y="108"/>
                    <a:pt x="432" y="108"/>
                  </a:cubicBezTo>
                  <a:close/>
                  <a:moveTo>
                    <a:pt x="432" y="111"/>
                  </a:moveTo>
                  <a:cubicBezTo>
                    <a:pt x="432" y="112"/>
                    <a:pt x="432" y="112"/>
                    <a:pt x="432" y="112"/>
                  </a:cubicBezTo>
                  <a:cubicBezTo>
                    <a:pt x="432" y="112"/>
                    <a:pt x="432" y="112"/>
                    <a:pt x="432" y="112"/>
                  </a:cubicBezTo>
                  <a:cubicBezTo>
                    <a:pt x="431" y="113"/>
                    <a:pt x="431" y="111"/>
                    <a:pt x="432" y="111"/>
                  </a:cubicBezTo>
                  <a:close/>
                  <a:moveTo>
                    <a:pt x="432" y="168"/>
                  </a:moveTo>
                  <a:cubicBezTo>
                    <a:pt x="432" y="174"/>
                    <a:pt x="432" y="174"/>
                    <a:pt x="432" y="174"/>
                  </a:cubicBezTo>
                  <a:cubicBezTo>
                    <a:pt x="430" y="171"/>
                    <a:pt x="429" y="168"/>
                    <a:pt x="431" y="168"/>
                  </a:cubicBezTo>
                  <a:cubicBezTo>
                    <a:pt x="431" y="168"/>
                    <a:pt x="432" y="168"/>
                    <a:pt x="432" y="168"/>
                  </a:cubicBezTo>
                  <a:close/>
                  <a:moveTo>
                    <a:pt x="432" y="190"/>
                  </a:moveTo>
                  <a:cubicBezTo>
                    <a:pt x="432" y="216"/>
                    <a:pt x="432" y="216"/>
                    <a:pt x="432" y="216"/>
                  </a:cubicBezTo>
                  <a:cubicBezTo>
                    <a:pt x="431" y="214"/>
                    <a:pt x="431" y="213"/>
                    <a:pt x="430" y="214"/>
                  </a:cubicBezTo>
                  <a:cubicBezTo>
                    <a:pt x="430" y="215"/>
                    <a:pt x="430" y="216"/>
                    <a:pt x="430" y="216"/>
                  </a:cubicBezTo>
                  <a:cubicBezTo>
                    <a:pt x="430" y="189"/>
                    <a:pt x="430" y="189"/>
                    <a:pt x="430" y="189"/>
                  </a:cubicBezTo>
                  <a:cubicBezTo>
                    <a:pt x="430" y="190"/>
                    <a:pt x="431" y="190"/>
                    <a:pt x="432" y="190"/>
                  </a:cubicBezTo>
                  <a:close/>
                  <a:moveTo>
                    <a:pt x="430" y="114"/>
                  </a:moveTo>
                  <a:cubicBezTo>
                    <a:pt x="430" y="112"/>
                    <a:pt x="430" y="112"/>
                    <a:pt x="430" y="112"/>
                  </a:cubicBezTo>
                  <a:cubicBezTo>
                    <a:pt x="430" y="112"/>
                    <a:pt x="430" y="113"/>
                    <a:pt x="430" y="114"/>
                  </a:cubicBezTo>
                  <a:close/>
                  <a:moveTo>
                    <a:pt x="430" y="39"/>
                  </a:moveTo>
                  <a:cubicBezTo>
                    <a:pt x="430" y="75"/>
                    <a:pt x="430" y="75"/>
                    <a:pt x="430" y="75"/>
                  </a:cubicBezTo>
                  <a:cubicBezTo>
                    <a:pt x="428" y="76"/>
                    <a:pt x="428" y="78"/>
                    <a:pt x="430" y="78"/>
                  </a:cubicBezTo>
                  <a:cubicBezTo>
                    <a:pt x="430" y="97"/>
                    <a:pt x="430" y="97"/>
                    <a:pt x="430" y="97"/>
                  </a:cubicBezTo>
                  <a:cubicBezTo>
                    <a:pt x="429" y="98"/>
                    <a:pt x="428" y="98"/>
                    <a:pt x="427" y="99"/>
                  </a:cubicBezTo>
                  <a:cubicBezTo>
                    <a:pt x="427" y="99"/>
                    <a:pt x="426" y="99"/>
                    <a:pt x="425" y="99"/>
                  </a:cubicBezTo>
                  <a:cubicBezTo>
                    <a:pt x="425" y="40"/>
                    <a:pt x="425" y="40"/>
                    <a:pt x="425" y="40"/>
                  </a:cubicBezTo>
                  <a:cubicBezTo>
                    <a:pt x="426" y="39"/>
                    <a:pt x="427" y="39"/>
                    <a:pt x="427" y="39"/>
                  </a:cubicBezTo>
                  <a:cubicBezTo>
                    <a:pt x="428" y="39"/>
                    <a:pt x="429" y="39"/>
                    <a:pt x="430" y="39"/>
                  </a:cubicBezTo>
                  <a:close/>
                  <a:moveTo>
                    <a:pt x="430" y="109"/>
                  </a:moveTo>
                  <a:cubicBezTo>
                    <a:pt x="430" y="110"/>
                    <a:pt x="430" y="110"/>
                    <a:pt x="430" y="110"/>
                  </a:cubicBezTo>
                  <a:cubicBezTo>
                    <a:pt x="429" y="110"/>
                    <a:pt x="429" y="109"/>
                    <a:pt x="430" y="109"/>
                  </a:cubicBezTo>
                  <a:close/>
                  <a:moveTo>
                    <a:pt x="430" y="112"/>
                  </a:moveTo>
                  <a:cubicBezTo>
                    <a:pt x="430" y="114"/>
                    <a:pt x="430" y="114"/>
                    <a:pt x="430" y="114"/>
                  </a:cubicBezTo>
                  <a:cubicBezTo>
                    <a:pt x="430" y="114"/>
                    <a:pt x="430" y="114"/>
                    <a:pt x="429" y="114"/>
                  </a:cubicBezTo>
                  <a:cubicBezTo>
                    <a:pt x="428" y="116"/>
                    <a:pt x="427" y="111"/>
                    <a:pt x="429" y="111"/>
                  </a:cubicBezTo>
                  <a:cubicBezTo>
                    <a:pt x="429" y="111"/>
                    <a:pt x="430" y="111"/>
                    <a:pt x="430" y="112"/>
                  </a:cubicBezTo>
                  <a:close/>
                  <a:moveTo>
                    <a:pt x="430" y="189"/>
                  </a:moveTo>
                  <a:cubicBezTo>
                    <a:pt x="430" y="216"/>
                    <a:pt x="430" y="216"/>
                    <a:pt x="430" y="216"/>
                  </a:cubicBezTo>
                  <a:cubicBezTo>
                    <a:pt x="430" y="216"/>
                    <a:pt x="429" y="215"/>
                    <a:pt x="427" y="214"/>
                  </a:cubicBezTo>
                  <a:cubicBezTo>
                    <a:pt x="426" y="214"/>
                    <a:pt x="426" y="213"/>
                    <a:pt x="425" y="213"/>
                  </a:cubicBezTo>
                  <a:cubicBezTo>
                    <a:pt x="425" y="182"/>
                    <a:pt x="425" y="182"/>
                    <a:pt x="425" y="182"/>
                  </a:cubicBezTo>
                  <a:cubicBezTo>
                    <a:pt x="426" y="182"/>
                    <a:pt x="426" y="182"/>
                    <a:pt x="426" y="182"/>
                  </a:cubicBezTo>
                  <a:cubicBezTo>
                    <a:pt x="428" y="183"/>
                    <a:pt x="429" y="185"/>
                    <a:pt x="429" y="187"/>
                  </a:cubicBezTo>
                  <a:cubicBezTo>
                    <a:pt x="430" y="188"/>
                    <a:pt x="430" y="188"/>
                    <a:pt x="430" y="189"/>
                  </a:cubicBezTo>
                  <a:close/>
                  <a:moveTo>
                    <a:pt x="425" y="171"/>
                  </a:moveTo>
                  <a:cubicBezTo>
                    <a:pt x="425" y="169"/>
                    <a:pt x="425" y="169"/>
                    <a:pt x="425" y="169"/>
                  </a:cubicBezTo>
                  <a:cubicBezTo>
                    <a:pt x="427" y="169"/>
                    <a:pt x="428" y="171"/>
                    <a:pt x="427" y="171"/>
                  </a:cubicBezTo>
                  <a:cubicBezTo>
                    <a:pt x="426" y="171"/>
                    <a:pt x="426" y="171"/>
                    <a:pt x="425" y="171"/>
                  </a:cubicBezTo>
                  <a:close/>
                  <a:moveTo>
                    <a:pt x="425" y="40"/>
                  </a:moveTo>
                  <a:cubicBezTo>
                    <a:pt x="425" y="99"/>
                    <a:pt x="425" y="99"/>
                    <a:pt x="425" y="99"/>
                  </a:cubicBezTo>
                  <a:cubicBezTo>
                    <a:pt x="424" y="100"/>
                    <a:pt x="423" y="99"/>
                    <a:pt x="423" y="100"/>
                  </a:cubicBezTo>
                  <a:cubicBezTo>
                    <a:pt x="423" y="41"/>
                    <a:pt x="423" y="41"/>
                    <a:pt x="423" y="41"/>
                  </a:cubicBezTo>
                  <a:cubicBezTo>
                    <a:pt x="423" y="41"/>
                    <a:pt x="424" y="40"/>
                    <a:pt x="425" y="40"/>
                  </a:cubicBezTo>
                  <a:close/>
                  <a:moveTo>
                    <a:pt x="425" y="169"/>
                  </a:moveTo>
                  <a:cubicBezTo>
                    <a:pt x="425" y="171"/>
                    <a:pt x="425" y="171"/>
                    <a:pt x="425" y="171"/>
                  </a:cubicBezTo>
                  <a:cubicBezTo>
                    <a:pt x="424" y="170"/>
                    <a:pt x="423" y="168"/>
                    <a:pt x="425" y="168"/>
                  </a:cubicBezTo>
                  <a:cubicBezTo>
                    <a:pt x="425" y="168"/>
                    <a:pt x="425" y="169"/>
                    <a:pt x="425" y="169"/>
                  </a:cubicBezTo>
                  <a:close/>
                  <a:moveTo>
                    <a:pt x="425" y="182"/>
                  </a:moveTo>
                  <a:cubicBezTo>
                    <a:pt x="425" y="213"/>
                    <a:pt x="425" y="213"/>
                    <a:pt x="425" y="213"/>
                  </a:cubicBezTo>
                  <a:cubicBezTo>
                    <a:pt x="424" y="213"/>
                    <a:pt x="423" y="212"/>
                    <a:pt x="423" y="212"/>
                  </a:cubicBezTo>
                  <a:cubicBezTo>
                    <a:pt x="423" y="184"/>
                    <a:pt x="423" y="184"/>
                    <a:pt x="423" y="184"/>
                  </a:cubicBezTo>
                  <a:cubicBezTo>
                    <a:pt x="424" y="184"/>
                    <a:pt x="424" y="181"/>
                    <a:pt x="425" y="182"/>
                  </a:cubicBezTo>
                  <a:close/>
                  <a:moveTo>
                    <a:pt x="423" y="118"/>
                  </a:moveTo>
                  <a:cubicBezTo>
                    <a:pt x="423" y="116"/>
                    <a:pt x="423" y="116"/>
                    <a:pt x="423" y="116"/>
                  </a:cubicBezTo>
                  <a:cubicBezTo>
                    <a:pt x="423" y="116"/>
                    <a:pt x="423" y="116"/>
                    <a:pt x="423" y="116"/>
                  </a:cubicBezTo>
                  <a:cubicBezTo>
                    <a:pt x="423" y="116"/>
                    <a:pt x="425" y="119"/>
                    <a:pt x="423" y="118"/>
                  </a:cubicBezTo>
                  <a:close/>
                  <a:moveTo>
                    <a:pt x="423" y="41"/>
                  </a:moveTo>
                  <a:cubicBezTo>
                    <a:pt x="423" y="100"/>
                    <a:pt x="423" y="100"/>
                    <a:pt x="423" y="100"/>
                  </a:cubicBezTo>
                  <a:cubicBezTo>
                    <a:pt x="422" y="100"/>
                    <a:pt x="421" y="100"/>
                    <a:pt x="421" y="101"/>
                  </a:cubicBezTo>
                  <a:cubicBezTo>
                    <a:pt x="420" y="103"/>
                    <a:pt x="420" y="104"/>
                    <a:pt x="418" y="104"/>
                  </a:cubicBezTo>
                  <a:cubicBezTo>
                    <a:pt x="418" y="37"/>
                    <a:pt x="418" y="37"/>
                    <a:pt x="418" y="37"/>
                  </a:cubicBezTo>
                  <a:cubicBezTo>
                    <a:pt x="419" y="38"/>
                    <a:pt x="420" y="38"/>
                    <a:pt x="421" y="39"/>
                  </a:cubicBezTo>
                  <a:cubicBezTo>
                    <a:pt x="421" y="41"/>
                    <a:pt x="422" y="41"/>
                    <a:pt x="423" y="41"/>
                  </a:cubicBezTo>
                  <a:close/>
                  <a:moveTo>
                    <a:pt x="423" y="116"/>
                  </a:moveTo>
                  <a:cubicBezTo>
                    <a:pt x="423" y="118"/>
                    <a:pt x="423" y="118"/>
                    <a:pt x="423" y="118"/>
                  </a:cubicBezTo>
                  <a:cubicBezTo>
                    <a:pt x="421" y="117"/>
                    <a:pt x="422" y="115"/>
                    <a:pt x="423" y="116"/>
                  </a:cubicBezTo>
                  <a:close/>
                  <a:moveTo>
                    <a:pt x="423" y="184"/>
                  </a:moveTo>
                  <a:cubicBezTo>
                    <a:pt x="423" y="212"/>
                    <a:pt x="423" y="212"/>
                    <a:pt x="423" y="212"/>
                  </a:cubicBezTo>
                  <a:cubicBezTo>
                    <a:pt x="420" y="212"/>
                    <a:pt x="419" y="213"/>
                    <a:pt x="418" y="213"/>
                  </a:cubicBezTo>
                  <a:cubicBezTo>
                    <a:pt x="418" y="186"/>
                    <a:pt x="418" y="186"/>
                    <a:pt x="418" y="186"/>
                  </a:cubicBezTo>
                  <a:cubicBezTo>
                    <a:pt x="419" y="187"/>
                    <a:pt x="419" y="188"/>
                    <a:pt x="420" y="188"/>
                  </a:cubicBezTo>
                  <a:cubicBezTo>
                    <a:pt x="421" y="187"/>
                    <a:pt x="420" y="184"/>
                    <a:pt x="422" y="184"/>
                  </a:cubicBezTo>
                  <a:cubicBezTo>
                    <a:pt x="422" y="184"/>
                    <a:pt x="422" y="184"/>
                    <a:pt x="423" y="184"/>
                  </a:cubicBezTo>
                  <a:close/>
                  <a:moveTo>
                    <a:pt x="418" y="128"/>
                  </a:moveTo>
                  <a:cubicBezTo>
                    <a:pt x="418" y="126"/>
                    <a:pt x="418" y="126"/>
                    <a:pt x="418" y="126"/>
                  </a:cubicBezTo>
                  <a:cubicBezTo>
                    <a:pt x="419" y="126"/>
                    <a:pt x="419" y="126"/>
                    <a:pt x="419" y="127"/>
                  </a:cubicBezTo>
                  <a:cubicBezTo>
                    <a:pt x="419" y="127"/>
                    <a:pt x="418" y="128"/>
                    <a:pt x="418" y="128"/>
                  </a:cubicBezTo>
                  <a:close/>
                  <a:moveTo>
                    <a:pt x="418" y="115"/>
                  </a:moveTo>
                  <a:cubicBezTo>
                    <a:pt x="418" y="108"/>
                    <a:pt x="418" y="108"/>
                    <a:pt x="418" y="108"/>
                  </a:cubicBezTo>
                  <a:cubicBezTo>
                    <a:pt x="418" y="108"/>
                    <a:pt x="418" y="108"/>
                    <a:pt x="418" y="108"/>
                  </a:cubicBezTo>
                  <a:cubicBezTo>
                    <a:pt x="420" y="111"/>
                    <a:pt x="422" y="114"/>
                    <a:pt x="419" y="115"/>
                  </a:cubicBezTo>
                  <a:cubicBezTo>
                    <a:pt x="419" y="115"/>
                    <a:pt x="418" y="115"/>
                    <a:pt x="418" y="115"/>
                  </a:cubicBezTo>
                  <a:close/>
                  <a:moveTo>
                    <a:pt x="418" y="37"/>
                  </a:moveTo>
                  <a:cubicBezTo>
                    <a:pt x="418" y="37"/>
                    <a:pt x="419" y="37"/>
                    <a:pt x="420" y="37"/>
                  </a:cubicBezTo>
                  <a:cubicBezTo>
                    <a:pt x="422" y="37"/>
                    <a:pt x="421" y="34"/>
                    <a:pt x="419" y="34"/>
                  </a:cubicBezTo>
                  <a:cubicBezTo>
                    <a:pt x="418" y="34"/>
                    <a:pt x="418" y="34"/>
                    <a:pt x="418" y="34"/>
                  </a:cubicBezTo>
                  <a:lnTo>
                    <a:pt x="418" y="37"/>
                  </a:lnTo>
                  <a:close/>
                  <a:moveTo>
                    <a:pt x="418" y="34"/>
                  </a:moveTo>
                  <a:cubicBezTo>
                    <a:pt x="418" y="37"/>
                    <a:pt x="418" y="37"/>
                    <a:pt x="418" y="37"/>
                  </a:cubicBezTo>
                  <a:cubicBezTo>
                    <a:pt x="417" y="37"/>
                    <a:pt x="417" y="36"/>
                    <a:pt x="416" y="36"/>
                  </a:cubicBezTo>
                  <a:cubicBezTo>
                    <a:pt x="416" y="33"/>
                    <a:pt x="416" y="33"/>
                    <a:pt x="416" y="33"/>
                  </a:cubicBezTo>
                  <a:cubicBezTo>
                    <a:pt x="417" y="34"/>
                    <a:pt x="417" y="34"/>
                    <a:pt x="418" y="34"/>
                  </a:cubicBezTo>
                  <a:close/>
                  <a:moveTo>
                    <a:pt x="418" y="37"/>
                  </a:moveTo>
                  <a:cubicBezTo>
                    <a:pt x="417" y="37"/>
                    <a:pt x="417" y="37"/>
                    <a:pt x="416" y="37"/>
                  </a:cubicBezTo>
                  <a:cubicBezTo>
                    <a:pt x="416" y="113"/>
                    <a:pt x="416" y="113"/>
                    <a:pt x="416" y="113"/>
                  </a:cubicBezTo>
                  <a:cubicBezTo>
                    <a:pt x="416" y="114"/>
                    <a:pt x="417" y="115"/>
                    <a:pt x="418" y="115"/>
                  </a:cubicBezTo>
                  <a:cubicBezTo>
                    <a:pt x="418" y="108"/>
                    <a:pt x="418" y="108"/>
                    <a:pt x="418" y="108"/>
                  </a:cubicBezTo>
                  <a:cubicBezTo>
                    <a:pt x="417" y="106"/>
                    <a:pt x="415" y="105"/>
                    <a:pt x="417" y="105"/>
                  </a:cubicBezTo>
                  <a:cubicBezTo>
                    <a:pt x="418" y="105"/>
                    <a:pt x="418" y="104"/>
                    <a:pt x="418" y="104"/>
                  </a:cubicBezTo>
                  <a:cubicBezTo>
                    <a:pt x="418" y="37"/>
                    <a:pt x="418" y="37"/>
                    <a:pt x="418" y="37"/>
                  </a:cubicBezTo>
                  <a:close/>
                  <a:moveTo>
                    <a:pt x="418" y="126"/>
                  </a:moveTo>
                  <a:cubicBezTo>
                    <a:pt x="418" y="128"/>
                    <a:pt x="418" y="128"/>
                    <a:pt x="418" y="128"/>
                  </a:cubicBezTo>
                  <a:cubicBezTo>
                    <a:pt x="418" y="128"/>
                    <a:pt x="418" y="128"/>
                    <a:pt x="417" y="128"/>
                  </a:cubicBezTo>
                  <a:cubicBezTo>
                    <a:pt x="417" y="127"/>
                    <a:pt x="417" y="126"/>
                    <a:pt x="418" y="126"/>
                  </a:cubicBezTo>
                  <a:cubicBezTo>
                    <a:pt x="418" y="126"/>
                    <a:pt x="418" y="126"/>
                    <a:pt x="418" y="126"/>
                  </a:cubicBezTo>
                  <a:close/>
                  <a:moveTo>
                    <a:pt x="418" y="186"/>
                  </a:moveTo>
                  <a:cubicBezTo>
                    <a:pt x="418" y="213"/>
                    <a:pt x="418" y="213"/>
                    <a:pt x="418" y="213"/>
                  </a:cubicBezTo>
                  <a:cubicBezTo>
                    <a:pt x="418" y="213"/>
                    <a:pt x="418" y="213"/>
                    <a:pt x="418" y="213"/>
                  </a:cubicBezTo>
                  <a:cubicBezTo>
                    <a:pt x="417" y="213"/>
                    <a:pt x="417" y="213"/>
                    <a:pt x="416" y="213"/>
                  </a:cubicBezTo>
                  <a:cubicBezTo>
                    <a:pt x="416" y="185"/>
                    <a:pt x="416" y="185"/>
                    <a:pt x="416" y="185"/>
                  </a:cubicBezTo>
                  <a:cubicBezTo>
                    <a:pt x="417" y="185"/>
                    <a:pt x="417" y="185"/>
                    <a:pt x="418" y="186"/>
                  </a:cubicBezTo>
                  <a:close/>
                  <a:moveTo>
                    <a:pt x="416" y="33"/>
                  </a:moveTo>
                  <a:cubicBezTo>
                    <a:pt x="416" y="36"/>
                    <a:pt x="416" y="36"/>
                    <a:pt x="416" y="36"/>
                  </a:cubicBezTo>
                  <a:cubicBezTo>
                    <a:pt x="415" y="36"/>
                    <a:pt x="414" y="36"/>
                    <a:pt x="413" y="35"/>
                  </a:cubicBezTo>
                  <a:cubicBezTo>
                    <a:pt x="413" y="32"/>
                    <a:pt x="413" y="32"/>
                    <a:pt x="413" y="32"/>
                  </a:cubicBezTo>
                  <a:cubicBezTo>
                    <a:pt x="414" y="32"/>
                    <a:pt x="415" y="33"/>
                    <a:pt x="416" y="33"/>
                  </a:cubicBezTo>
                  <a:close/>
                  <a:moveTo>
                    <a:pt x="416" y="37"/>
                  </a:moveTo>
                  <a:cubicBezTo>
                    <a:pt x="415" y="36"/>
                    <a:pt x="414" y="36"/>
                    <a:pt x="413" y="36"/>
                  </a:cubicBezTo>
                  <a:cubicBezTo>
                    <a:pt x="413" y="108"/>
                    <a:pt x="413" y="108"/>
                    <a:pt x="413" y="108"/>
                  </a:cubicBezTo>
                  <a:cubicBezTo>
                    <a:pt x="414" y="109"/>
                    <a:pt x="415" y="110"/>
                    <a:pt x="415" y="111"/>
                  </a:cubicBezTo>
                  <a:cubicBezTo>
                    <a:pt x="415" y="112"/>
                    <a:pt x="416" y="113"/>
                    <a:pt x="416" y="113"/>
                  </a:cubicBezTo>
                  <a:cubicBezTo>
                    <a:pt x="416" y="37"/>
                    <a:pt x="416" y="37"/>
                    <a:pt x="416" y="37"/>
                  </a:cubicBezTo>
                  <a:close/>
                  <a:moveTo>
                    <a:pt x="416" y="185"/>
                  </a:moveTo>
                  <a:cubicBezTo>
                    <a:pt x="416" y="213"/>
                    <a:pt x="416" y="213"/>
                    <a:pt x="416" y="213"/>
                  </a:cubicBezTo>
                  <a:cubicBezTo>
                    <a:pt x="415" y="213"/>
                    <a:pt x="414" y="213"/>
                    <a:pt x="413" y="213"/>
                  </a:cubicBezTo>
                  <a:cubicBezTo>
                    <a:pt x="413" y="189"/>
                    <a:pt x="413" y="189"/>
                    <a:pt x="413" y="189"/>
                  </a:cubicBezTo>
                  <a:cubicBezTo>
                    <a:pt x="415" y="188"/>
                    <a:pt x="412" y="185"/>
                    <a:pt x="415" y="185"/>
                  </a:cubicBezTo>
                  <a:cubicBezTo>
                    <a:pt x="416" y="185"/>
                    <a:pt x="416" y="185"/>
                    <a:pt x="416" y="185"/>
                  </a:cubicBezTo>
                  <a:close/>
                  <a:moveTo>
                    <a:pt x="413" y="179"/>
                  </a:moveTo>
                  <a:cubicBezTo>
                    <a:pt x="413" y="177"/>
                    <a:pt x="413" y="177"/>
                    <a:pt x="413" y="177"/>
                  </a:cubicBezTo>
                  <a:cubicBezTo>
                    <a:pt x="414" y="177"/>
                    <a:pt x="415" y="177"/>
                    <a:pt x="414" y="178"/>
                  </a:cubicBezTo>
                  <a:cubicBezTo>
                    <a:pt x="414" y="179"/>
                    <a:pt x="414" y="180"/>
                    <a:pt x="413" y="179"/>
                  </a:cubicBezTo>
                  <a:close/>
                  <a:moveTo>
                    <a:pt x="413" y="157"/>
                  </a:moveTo>
                  <a:cubicBezTo>
                    <a:pt x="413" y="153"/>
                    <a:pt x="413" y="153"/>
                    <a:pt x="413" y="153"/>
                  </a:cubicBezTo>
                  <a:cubicBezTo>
                    <a:pt x="415" y="152"/>
                    <a:pt x="415" y="153"/>
                    <a:pt x="415" y="154"/>
                  </a:cubicBezTo>
                  <a:cubicBezTo>
                    <a:pt x="415" y="156"/>
                    <a:pt x="414" y="157"/>
                    <a:pt x="413" y="157"/>
                  </a:cubicBezTo>
                  <a:close/>
                  <a:moveTo>
                    <a:pt x="413" y="32"/>
                  </a:moveTo>
                  <a:cubicBezTo>
                    <a:pt x="413" y="35"/>
                    <a:pt x="413" y="35"/>
                    <a:pt x="413" y="35"/>
                  </a:cubicBezTo>
                  <a:cubicBezTo>
                    <a:pt x="413" y="35"/>
                    <a:pt x="413" y="35"/>
                    <a:pt x="413" y="35"/>
                  </a:cubicBezTo>
                  <a:cubicBezTo>
                    <a:pt x="411" y="33"/>
                    <a:pt x="410" y="32"/>
                    <a:pt x="411" y="32"/>
                  </a:cubicBezTo>
                  <a:cubicBezTo>
                    <a:pt x="412" y="32"/>
                    <a:pt x="412" y="32"/>
                    <a:pt x="413" y="32"/>
                  </a:cubicBezTo>
                  <a:close/>
                  <a:moveTo>
                    <a:pt x="413" y="36"/>
                  </a:moveTo>
                  <a:cubicBezTo>
                    <a:pt x="413" y="108"/>
                    <a:pt x="413" y="108"/>
                    <a:pt x="413" y="108"/>
                  </a:cubicBezTo>
                  <a:cubicBezTo>
                    <a:pt x="413" y="108"/>
                    <a:pt x="412" y="107"/>
                    <a:pt x="412" y="107"/>
                  </a:cubicBezTo>
                  <a:cubicBezTo>
                    <a:pt x="412" y="105"/>
                    <a:pt x="411" y="104"/>
                    <a:pt x="409" y="103"/>
                  </a:cubicBezTo>
                  <a:cubicBezTo>
                    <a:pt x="409" y="35"/>
                    <a:pt x="409" y="35"/>
                    <a:pt x="409" y="35"/>
                  </a:cubicBezTo>
                  <a:cubicBezTo>
                    <a:pt x="409" y="35"/>
                    <a:pt x="409" y="35"/>
                    <a:pt x="409" y="35"/>
                  </a:cubicBezTo>
                  <a:cubicBezTo>
                    <a:pt x="411" y="36"/>
                    <a:pt x="412" y="36"/>
                    <a:pt x="413" y="36"/>
                  </a:cubicBezTo>
                  <a:close/>
                  <a:moveTo>
                    <a:pt x="413" y="153"/>
                  </a:moveTo>
                  <a:cubicBezTo>
                    <a:pt x="413" y="157"/>
                    <a:pt x="413" y="157"/>
                    <a:pt x="413" y="157"/>
                  </a:cubicBezTo>
                  <a:cubicBezTo>
                    <a:pt x="413" y="157"/>
                    <a:pt x="412" y="157"/>
                    <a:pt x="412" y="156"/>
                  </a:cubicBezTo>
                  <a:cubicBezTo>
                    <a:pt x="411" y="155"/>
                    <a:pt x="411" y="153"/>
                    <a:pt x="413" y="153"/>
                  </a:cubicBezTo>
                  <a:cubicBezTo>
                    <a:pt x="413" y="153"/>
                    <a:pt x="413" y="153"/>
                    <a:pt x="413" y="153"/>
                  </a:cubicBezTo>
                  <a:close/>
                  <a:moveTo>
                    <a:pt x="413" y="177"/>
                  </a:moveTo>
                  <a:cubicBezTo>
                    <a:pt x="413" y="179"/>
                    <a:pt x="413" y="179"/>
                    <a:pt x="413" y="179"/>
                  </a:cubicBezTo>
                  <a:cubicBezTo>
                    <a:pt x="413" y="179"/>
                    <a:pt x="413" y="179"/>
                    <a:pt x="413" y="179"/>
                  </a:cubicBezTo>
                  <a:cubicBezTo>
                    <a:pt x="412" y="178"/>
                    <a:pt x="412" y="178"/>
                    <a:pt x="413" y="177"/>
                  </a:cubicBezTo>
                  <a:cubicBezTo>
                    <a:pt x="413" y="177"/>
                    <a:pt x="413" y="177"/>
                    <a:pt x="413" y="177"/>
                  </a:cubicBezTo>
                  <a:close/>
                  <a:moveTo>
                    <a:pt x="413" y="189"/>
                  </a:moveTo>
                  <a:cubicBezTo>
                    <a:pt x="413" y="213"/>
                    <a:pt x="413" y="213"/>
                    <a:pt x="413" y="213"/>
                  </a:cubicBezTo>
                  <a:cubicBezTo>
                    <a:pt x="412" y="213"/>
                    <a:pt x="412" y="213"/>
                    <a:pt x="412" y="214"/>
                  </a:cubicBezTo>
                  <a:cubicBezTo>
                    <a:pt x="411" y="215"/>
                    <a:pt x="410" y="216"/>
                    <a:pt x="409" y="216"/>
                  </a:cubicBezTo>
                  <a:cubicBezTo>
                    <a:pt x="409" y="190"/>
                    <a:pt x="409" y="190"/>
                    <a:pt x="409" y="190"/>
                  </a:cubicBezTo>
                  <a:cubicBezTo>
                    <a:pt x="410" y="190"/>
                    <a:pt x="410" y="190"/>
                    <a:pt x="412" y="190"/>
                  </a:cubicBezTo>
                  <a:cubicBezTo>
                    <a:pt x="413" y="190"/>
                    <a:pt x="413" y="189"/>
                    <a:pt x="413" y="189"/>
                  </a:cubicBezTo>
                  <a:close/>
                  <a:moveTo>
                    <a:pt x="409" y="170"/>
                  </a:moveTo>
                  <a:cubicBezTo>
                    <a:pt x="409" y="168"/>
                    <a:pt x="409" y="168"/>
                    <a:pt x="409" y="168"/>
                  </a:cubicBezTo>
                  <a:cubicBezTo>
                    <a:pt x="410" y="169"/>
                    <a:pt x="411" y="170"/>
                    <a:pt x="410" y="170"/>
                  </a:cubicBezTo>
                  <a:cubicBezTo>
                    <a:pt x="410" y="170"/>
                    <a:pt x="409" y="170"/>
                    <a:pt x="409" y="170"/>
                  </a:cubicBezTo>
                  <a:close/>
                  <a:moveTo>
                    <a:pt x="409" y="147"/>
                  </a:moveTo>
                  <a:cubicBezTo>
                    <a:pt x="409" y="144"/>
                    <a:pt x="409" y="144"/>
                    <a:pt x="409" y="144"/>
                  </a:cubicBezTo>
                  <a:cubicBezTo>
                    <a:pt x="410" y="144"/>
                    <a:pt x="411" y="146"/>
                    <a:pt x="410" y="146"/>
                  </a:cubicBezTo>
                  <a:cubicBezTo>
                    <a:pt x="410" y="147"/>
                    <a:pt x="409" y="147"/>
                    <a:pt x="409" y="147"/>
                  </a:cubicBezTo>
                  <a:close/>
                  <a:moveTo>
                    <a:pt x="409" y="141"/>
                  </a:moveTo>
                  <a:cubicBezTo>
                    <a:pt x="409" y="138"/>
                    <a:pt x="409" y="138"/>
                    <a:pt x="409" y="138"/>
                  </a:cubicBezTo>
                  <a:cubicBezTo>
                    <a:pt x="410" y="138"/>
                    <a:pt x="411" y="140"/>
                    <a:pt x="409" y="141"/>
                  </a:cubicBezTo>
                  <a:close/>
                  <a:moveTo>
                    <a:pt x="409" y="133"/>
                  </a:moveTo>
                  <a:cubicBezTo>
                    <a:pt x="409" y="129"/>
                    <a:pt x="409" y="129"/>
                    <a:pt x="409" y="129"/>
                  </a:cubicBezTo>
                  <a:cubicBezTo>
                    <a:pt x="411" y="130"/>
                    <a:pt x="411" y="133"/>
                    <a:pt x="409" y="133"/>
                  </a:cubicBezTo>
                  <a:close/>
                  <a:moveTo>
                    <a:pt x="409" y="35"/>
                  </a:moveTo>
                  <a:cubicBezTo>
                    <a:pt x="409" y="103"/>
                    <a:pt x="409" y="103"/>
                    <a:pt x="409" y="103"/>
                  </a:cubicBezTo>
                  <a:cubicBezTo>
                    <a:pt x="409" y="103"/>
                    <a:pt x="408" y="103"/>
                    <a:pt x="407" y="103"/>
                  </a:cubicBezTo>
                  <a:cubicBezTo>
                    <a:pt x="403" y="103"/>
                    <a:pt x="403" y="107"/>
                    <a:pt x="405" y="107"/>
                  </a:cubicBezTo>
                  <a:cubicBezTo>
                    <a:pt x="407" y="107"/>
                    <a:pt x="404" y="112"/>
                    <a:pt x="406" y="115"/>
                  </a:cubicBezTo>
                  <a:cubicBezTo>
                    <a:pt x="408" y="117"/>
                    <a:pt x="410" y="121"/>
                    <a:pt x="408" y="123"/>
                  </a:cubicBezTo>
                  <a:cubicBezTo>
                    <a:pt x="406" y="125"/>
                    <a:pt x="406" y="128"/>
                    <a:pt x="404" y="129"/>
                  </a:cubicBezTo>
                  <a:cubicBezTo>
                    <a:pt x="402" y="130"/>
                    <a:pt x="398" y="134"/>
                    <a:pt x="394" y="134"/>
                  </a:cubicBezTo>
                  <a:cubicBezTo>
                    <a:pt x="394" y="134"/>
                    <a:pt x="393" y="134"/>
                    <a:pt x="393" y="134"/>
                  </a:cubicBezTo>
                  <a:cubicBezTo>
                    <a:pt x="393" y="33"/>
                    <a:pt x="393" y="33"/>
                    <a:pt x="393" y="33"/>
                  </a:cubicBezTo>
                  <a:cubicBezTo>
                    <a:pt x="394" y="33"/>
                    <a:pt x="395" y="33"/>
                    <a:pt x="397" y="33"/>
                  </a:cubicBezTo>
                  <a:cubicBezTo>
                    <a:pt x="402" y="34"/>
                    <a:pt x="405" y="34"/>
                    <a:pt x="409" y="35"/>
                  </a:cubicBezTo>
                  <a:close/>
                  <a:moveTo>
                    <a:pt x="409" y="129"/>
                  </a:moveTo>
                  <a:cubicBezTo>
                    <a:pt x="409" y="129"/>
                    <a:pt x="409" y="129"/>
                    <a:pt x="409" y="129"/>
                  </a:cubicBezTo>
                  <a:cubicBezTo>
                    <a:pt x="407" y="129"/>
                    <a:pt x="408" y="133"/>
                    <a:pt x="409" y="133"/>
                  </a:cubicBezTo>
                  <a:cubicBezTo>
                    <a:pt x="409" y="129"/>
                    <a:pt x="409" y="129"/>
                    <a:pt x="409" y="129"/>
                  </a:cubicBezTo>
                  <a:close/>
                  <a:moveTo>
                    <a:pt x="409" y="138"/>
                  </a:moveTo>
                  <a:cubicBezTo>
                    <a:pt x="409" y="141"/>
                    <a:pt x="409" y="141"/>
                    <a:pt x="409" y="141"/>
                  </a:cubicBezTo>
                  <a:cubicBezTo>
                    <a:pt x="409" y="141"/>
                    <a:pt x="409" y="141"/>
                    <a:pt x="409" y="141"/>
                  </a:cubicBezTo>
                  <a:cubicBezTo>
                    <a:pt x="406" y="140"/>
                    <a:pt x="405" y="137"/>
                    <a:pt x="408" y="137"/>
                  </a:cubicBezTo>
                  <a:cubicBezTo>
                    <a:pt x="409" y="137"/>
                    <a:pt x="409" y="137"/>
                    <a:pt x="409" y="138"/>
                  </a:cubicBezTo>
                  <a:close/>
                  <a:moveTo>
                    <a:pt x="409" y="144"/>
                  </a:moveTo>
                  <a:cubicBezTo>
                    <a:pt x="409" y="147"/>
                    <a:pt x="409" y="147"/>
                    <a:pt x="409" y="147"/>
                  </a:cubicBezTo>
                  <a:cubicBezTo>
                    <a:pt x="408" y="146"/>
                    <a:pt x="407" y="144"/>
                    <a:pt x="408" y="144"/>
                  </a:cubicBezTo>
                  <a:cubicBezTo>
                    <a:pt x="409" y="144"/>
                    <a:pt x="409" y="144"/>
                    <a:pt x="409" y="144"/>
                  </a:cubicBezTo>
                  <a:close/>
                  <a:moveTo>
                    <a:pt x="409" y="168"/>
                  </a:moveTo>
                  <a:cubicBezTo>
                    <a:pt x="409" y="170"/>
                    <a:pt x="409" y="170"/>
                    <a:pt x="409" y="170"/>
                  </a:cubicBezTo>
                  <a:cubicBezTo>
                    <a:pt x="407" y="170"/>
                    <a:pt x="406" y="167"/>
                    <a:pt x="407" y="167"/>
                  </a:cubicBezTo>
                  <a:cubicBezTo>
                    <a:pt x="408" y="167"/>
                    <a:pt x="409" y="167"/>
                    <a:pt x="409" y="168"/>
                  </a:cubicBezTo>
                  <a:close/>
                  <a:moveTo>
                    <a:pt x="409" y="190"/>
                  </a:moveTo>
                  <a:cubicBezTo>
                    <a:pt x="409" y="216"/>
                    <a:pt x="409" y="216"/>
                    <a:pt x="409" y="216"/>
                  </a:cubicBezTo>
                  <a:cubicBezTo>
                    <a:pt x="408" y="216"/>
                    <a:pt x="407" y="216"/>
                    <a:pt x="406" y="216"/>
                  </a:cubicBezTo>
                  <a:cubicBezTo>
                    <a:pt x="404" y="216"/>
                    <a:pt x="403" y="218"/>
                    <a:pt x="401" y="217"/>
                  </a:cubicBezTo>
                  <a:cubicBezTo>
                    <a:pt x="400" y="216"/>
                    <a:pt x="402" y="215"/>
                    <a:pt x="401" y="211"/>
                  </a:cubicBezTo>
                  <a:cubicBezTo>
                    <a:pt x="399" y="207"/>
                    <a:pt x="399" y="203"/>
                    <a:pt x="398" y="201"/>
                  </a:cubicBezTo>
                  <a:cubicBezTo>
                    <a:pt x="397" y="199"/>
                    <a:pt x="398" y="195"/>
                    <a:pt x="402" y="195"/>
                  </a:cubicBezTo>
                  <a:cubicBezTo>
                    <a:pt x="406" y="194"/>
                    <a:pt x="409" y="194"/>
                    <a:pt x="409" y="192"/>
                  </a:cubicBezTo>
                  <a:cubicBezTo>
                    <a:pt x="409" y="191"/>
                    <a:pt x="409" y="191"/>
                    <a:pt x="409" y="190"/>
                  </a:cubicBezTo>
                  <a:close/>
                  <a:moveTo>
                    <a:pt x="393" y="177"/>
                  </a:moveTo>
                  <a:cubicBezTo>
                    <a:pt x="393" y="175"/>
                    <a:pt x="393" y="175"/>
                    <a:pt x="393" y="175"/>
                  </a:cubicBezTo>
                  <a:cubicBezTo>
                    <a:pt x="395" y="175"/>
                    <a:pt x="397" y="177"/>
                    <a:pt x="393" y="177"/>
                  </a:cubicBezTo>
                  <a:cubicBezTo>
                    <a:pt x="393" y="177"/>
                    <a:pt x="393" y="177"/>
                    <a:pt x="393" y="177"/>
                  </a:cubicBezTo>
                  <a:close/>
                  <a:moveTo>
                    <a:pt x="393" y="168"/>
                  </a:moveTo>
                  <a:cubicBezTo>
                    <a:pt x="393" y="164"/>
                    <a:pt x="393" y="164"/>
                    <a:pt x="393" y="164"/>
                  </a:cubicBezTo>
                  <a:cubicBezTo>
                    <a:pt x="393" y="163"/>
                    <a:pt x="394" y="163"/>
                    <a:pt x="394" y="162"/>
                  </a:cubicBezTo>
                  <a:cubicBezTo>
                    <a:pt x="398" y="160"/>
                    <a:pt x="400" y="157"/>
                    <a:pt x="402" y="157"/>
                  </a:cubicBezTo>
                  <a:cubicBezTo>
                    <a:pt x="403" y="156"/>
                    <a:pt x="404" y="159"/>
                    <a:pt x="403" y="161"/>
                  </a:cubicBezTo>
                  <a:cubicBezTo>
                    <a:pt x="403" y="164"/>
                    <a:pt x="399" y="171"/>
                    <a:pt x="397" y="171"/>
                  </a:cubicBezTo>
                  <a:cubicBezTo>
                    <a:pt x="396" y="171"/>
                    <a:pt x="394" y="170"/>
                    <a:pt x="393" y="168"/>
                  </a:cubicBezTo>
                  <a:cubicBezTo>
                    <a:pt x="393" y="168"/>
                    <a:pt x="393" y="168"/>
                    <a:pt x="393" y="168"/>
                  </a:cubicBezTo>
                  <a:close/>
                  <a:moveTo>
                    <a:pt x="393" y="138"/>
                  </a:moveTo>
                  <a:cubicBezTo>
                    <a:pt x="393" y="136"/>
                    <a:pt x="393" y="136"/>
                    <a:pt x="393" y="136"/>
                  </a:cubicBezTo>
                  <a:cubicBezTo>
                    <a:pt x="394" y="136"/>
                    <a:pt x="394" y="139"/>
                    <a:pt x="393" y="138"/>
                  </a:cubicBezTo>
                  <a:cubicBezTo>
                    <a:pt x="393" y="138"/>
                    <a:pt x="393" y="138"/>
                    <a:pt x="393" y="138"/>
                  </a:cubicBezTo>
                  <a:close/>
                  <a:moveTo>
                    <a:pt x="393" y="30"/>
                  </a:moveTo>
                  <a:cubicBezTo>
                    <a:pt x="393" y="25"/>
                    <a:pt x="393" y="25"/>
                    <a:pt x="393" y="25"/>
                  </a:cubicBezTo>
                  <a:cubicBezTo>
                    <a:pt x="394" y="26"/>
                    <a:pt x="395" y="26"/>
                    <a:pt x="396" y="26"/>
                  </a:cubicBezTo>
                  <a:cubicBezTo>
                    <a:pt x="399" y="26"/>
                    <a:pt x="396" y="29"/>
                    <a:pt x="393" y="30"/>
                  </a:cubicBezTo>
                  <a:close/>
                  <a:moveTo>
                    <a:pt x="393" y="25"/>
                  </a:moveTo>
                  <a:cubicBezTo>
                    <a:pt x="393" y="30"/>
                    <a:pt x="393" y="30"/>
                    <a:pt x="393" y="30"/>
                  </a:cubicBezTo>
                  <a:cubicBezTo>
                    <a:pt x="390" y="31"/>
                    <a:pt x="387" y="33"/>
                    <a:pt x="385" y="35"/>
                  </a:cubicBezTo>
                  <a:cubicBezTo>
                    <a:pt x="384" y="38"/>
                    <a:pt x="387" y="38"/>
                    <a:pt x="389" y="36"/>
                  </a:cubicBezTo>
                  <a:cubicBezTo>
                    <a:pt x="390" y="35"/>
                    <a:pt x="391" y="34"/>
                    <a:pt x="393" y="33"/>
                  </a:cubicBezTo>
                  <a:cubicBezTo>
                    <a:pt x="393" y="134"/>
                    <a:pt x="393" y="134"/>
                    <a:pt x="393" y="134"/>
                  </a:cubicBezTo>
                  <a:cubicBezTo>
                    <a:pt x="390" y="134"/>
                    <a:pt x="386" y="136"/>
                    <a:pt x="388" y="139"/>
                  </a:cubicBezTo>
                  <a:cubicBezTo>
                    <a:pt x="390" y="142"/>
                    <a:pt x="391" y="145"/>
                    <a:pt x="392" y="146"/>
                  </a:cubicBezTo>
                  <a:cubicBezTo>
                    <a:pt x="392" y="148"/>
                    <a:pt x="389" y="149"/>
                    <a:pt x="388" y="152"/>
                  </a:cubicBezTo>
                  <a:cubicBezTo>
                    <a:pt x="386" y="154"/>
                    <a:pt x="384" y="153"/>
                    <a:pt x="382" y="151"/>
                  </a:cubicBezTo>
                  <a:cubicBezTo>
                    <a:pt x="382" y="150"/>
                    <a:pt x="381" y="150"/>
                    <a:pt x="381" y="149"/>
                  </a:cubicBezTo>
                  <a:cubicBezTo>
                    <a:pt x="381" y="26"/>
                    <a:pt x="381" y="26"/>
                    <a:pt x="381" y="26"/>
                  </a:cubicBezTo>
                  <a:cubicBezTo>
                    <a:pt x="381" y="24"/>
                    <a:pt x="381" y="21"/>
                    <a:pt x="384" y="21"/>
                  </a:cubicBezTo>
                  <a:cubicBezTo>
                    <a:pt x="388" y="21"/>
                    <a:pt x="384" y="25"/>
                    <a:pt x="387" y="25"/>
                  </a:cubicBezTo>
                  <a:cubicBezTo>
                    <a:pt x="389" y="25"/>
                    <a:pt x="391" y="25"/>
                    <a:pt x="393" y="25"/>
                  </a:cubicBezTo>
                  <a:close/>
                  <a:moveTo>
                    <a:pt x="393" y="136"/>
                  </a:moveTo>
                  <a:cubicBezTo>
                    <a:pt x="393" y="136"/>
                    <a:pt x="393" y="136"/>
                    <a:pt x="393" y="136"/>
                  </a:cubicBezTo>
                  <a:cubicBezTo>
                    <a:pt x="391" y="136"/>
                    <a:pt x="392" y="138"/>
                    <a:pt x="393" y="138"/>
                  </a:cubicBezTo>
                  <a:cubicBezTo>
                    <a:pt x="393" y="136"/>
                    <a:pt x="393" y="136"/>
                    <a:pt x="393" y="136"/>
                  </a:cubicBezTo>
                  <a:close/>
                  <a:moveTo>
                    <a:pt x="393" y="164"/>
                  </a:moveTo>
                  <a:cubicBezTo>
                    <a:pt x="393" y="168"/>
                    <a:pt x="393" y="168"/>
                    <a:pt x="393" y="168"/>
                  </a:cubicBezTo>
                  <a:cubicBezTo>
                    <a:pt x="392" y="167"/>
                    <a:pt x="391" y="165"/>
                    <a:pt x="393" y="164"/>
                  </a:cubicBezTo>
                  <a:close/>
                  <a:moveTo>
                    <a:pt x="393" y="175"/>
                  </a:moveTo>
                  <a:cubicBezTo>
                    <a:pt x="393" y="177"/>
                    <a:pt x="393" y="177"/>
                    <a:pt x="393" y="177"/>
                  </a:cubicBezTo>
                  <a:cubicBezTo>
                    <a:pt x="389" y="177"/>
                    <a:pt x="388" y="175"/>
                    <a:pt x="392" y="175"/>
                  </a:cubicBezTo>
                  <a:cubicBezTo>
                    <a:pt x="392" y="175"/>
                    <a:pt x="393" y="175"/>
                    <a:pt x="393" y="175"/>
                  </a:cubicBezTo>
                  <a:close/>
                  <a:moveTo>
                    <a:pt x="381" y="173"/>
                  </a:moveTo>
                  <a:cubicBezTo>
                    <a:pt x="381" y="164"/>
                    <a:pt x="381" y="164"/>
                    <a:pt x="381" y="164"/>
                  </a:cubicBezTo>
                  <a:cubicBezTo>
                    <a:pt x="384" y="166"/>
                    <a:pt x="387" y="170"/>
                    <a:pt x="387" y="173"/>
                  </a:cubicBezTo>
                  <a:cubicBezTo>
                    <a:pt x="387" y="176"/>
                    <a:pt x="383" y="175"/>
                    <a:pt x="381" y="173"/>
                  </a:cubicBezTo>
                  <a:close/>
                  <a:moveTo>
                    <a:pt x="381" y="162"/>
                  </a:moveTo>
                  <a:cubicBezTo>
                    <a:pt x="382" y="163"/>
                    <a:pt x="384" y="166"/>
                    <a:pt x="384" y="163"/>
                  </a:cubicBezTo>
                  <a:cubicBezTo>
                    <a:pt x="384" y="160"/>
                    <a:pt x="382" y="158"/>
                    <a:pt x="381" y="156"/>
                  </a:cubicBezTo>
                  <a:lnTo>
                    <a:pt x="381" y="162"/>
                  </a:lnTo>
                  <a:close/>
                  <a:moveTo>
                    <a:pt x="381" y="26"/>
                  </a:moveTo>
                  <a:cubicBezTo>
                    <a:pt x="381" y="149"/>
                    <a:pt x="381" y="149"/>
                    <a:pt x="381" y="149"/>
                  </a:cubicBezTo>
                  <a:cubicBezTo>
                    <a:pt x="379" y="148"/>
                    <a:pt x="377" y="147"/>
                    <a:pt x="377" y="148"/>
                  </a:cubicBezTo>
                  <a:cubicBezTo>
                    <a:pt x="377" y="150"/>
                    <a:pt x="377" y="154"/>
                    <a:pt x="379" y="155"/>
                  </a:cubicBezTo>
                  <a:cubicBezTo>
                    <a:pt x="379" y="155"/>
                    <a:pt x="380" y="155"/>
                    <a:pt x="381" y="156"/>
                  </a:cubicBezTo>
                  <a:cubicBezTo>
                    <a:pt x="381" y="162"/>
                    <a:pt x="381" y="162"/>
                    <a:pt x="381" y="162"/>
                  </a:cubicBezTo>
                  <a:cubicBezTo>
                    <a:pt x="380" y="161"/>
                    <a:pt x="380" y="161"/>
                    <a:pt x="380" y="161"/>
                  </a:cubicBezTo>
                  <a:cubicBezTo>
                    <a:pt x="378" y="160"/>
                    <a:pt x="379" y="156"/>
                    <a:pt x="377" y="155"/>
                  </a:cubicBezTo>
                  <a:cubicBezTo>
                    <a:pt x="375" y="153"/>
                    <a:pt x="374" y="152"/>
                    <a:pt x="376" y="149"/>
                  </a:cubicBezTo>
                  <a:cubicBezTo>
                    <a:pt x="377" y="145"/>
                    <a:pt x="375" y="143"/>
                    <a:pt x="372" y="143"/>
                  </a:cubicBezTo>
                  <a:cubicBezTo>
                    <a:pt x="370" y="143"/>
                    <a:pt x="371" y="140"/>
                    <a:pt x="370" y="138"/>
                  </a:cubicBezTo>
                  <a:cubicBezTo>
                    <a:pt x="370" y="27"/>
                    <a:pt x="370" y="27"/>
                    <a:pt x="370" y="27"/>
                  </a:cubicBezTo>
                  <a:cubicBezTo>
                    <a:pt x="373" y="26"/>
                    <a:pt x="374" y="28"/>
                    <a:pt x="375" y="27"/>
                  </a:cubicBezTo>
                  <a:cubicBezTo>
                    <a:pt x="377" y="26"/>
                    <a:pt x="380" y="28"/>
                    <a:pt x="381" y="26"/>
                  </a:cubicBezTo>
                  <a:cubicBezTo>
                    <a:pt x="381" y="26"/>
                    <a:pt x="381" y="26"/>
                    <a:pt x="381" y="26"/>
                  </a:cubicBezTo>
                  <a:close/>
                  <a:moveTo>
                    <a:pt x="381" y="164"/>
                  </a:moveTo>
                  <a:cubicBezTo>
                    <a:pt x="381" y="173"/>
                    <a:pt x="381" y="173"/>
                    <a:pt x="381" y="173"/>
                  </a:cubicBezTo>
                  <a:cubicBezTo>
                    <a:pt x="380" y="172"/>
                    <a:pt x="379" y="171"/>
                    <a:pt x="379" y="171"/>
                  </a:cubicBezTo>
                  <a:cubicBezTo>
                    <a:pt x="377" y="168"/>
                    <a:pt x="372" y="162"/>
                    <a:pt x="376" y="162"/>
                  </a:cubicBezTo>
                  <a:cubicBezTo>
                    <a:pt x="377" y="162"/>
                    <a:pt x="379" y="163"/>
                    <a:pt x="381" y="164"/>
                  </a:cubicBezTo>
                  <a:close/>
                  <a:moveTo>
                    <a:pt x="370" y="156"/>
                  </a:moveTo>
                  <a:cubicBezTo>
                    <a:pt x="370" y="156"/>
                    <a:pt x="371" y="155"/>
                    <a:pt x="371" y="154"/>
                  </a:cubicBezTo>
                  <a:cubicBezTo>
                    <a:pt x="371" y="154"/>
                    <a:pt x="371" y="153"/>
                    <a:pt x="370" y="154"/>
                  </a:cubicBezTo>
                  <a:cubicBezTo>
                    <a:pt x="370" y="156"/>
                    <a:pt x="370" y="156"/>
                    <a:pt x="370" y="156"/>
                  </a:cubicBezTo>
                  <a:close/>
                  <a:moveTo>
                    <a:pt x="370" y="16"/>
                  </a:moveTo>
                  <a:cubicBezTo>
                    <a:pt x="370" y="12"/>
                    <a:pt x="370" y="12"/>
                    <a:pt x="370" y="12"/>
                  </a:cubicBezTo>
                  <a:cubicBezTo>
                    <a:pt x="370" y="12"/>
                    <a:pt x="370" y="12"/>
                    <a:pt x="370" y="12"/>
                  </a:cubicBezTo>
                  <a:cubicBezTo>
                    <a:pt x="372" y="11"/>
                    <a:pt x="378" y="11"/>
                    <a:pt x="376" y="12"/>
                  </a:cubicBezTo>
                  <a:cubicBezTo>
                    <a:pt x="374" y="12"/>
                    <a:pt x="374" y="16"/>
                    <a:pt x="371" y="16"/>
                  </a:cubicBezTo>
                  <a:cubicBezTo>
                    <a:pt x="371" y="16"/>
                    <a:pt x="370" y="16"/>
                    <a:pt x="370" y="16"/>
                  </a:cubicBezTo>
                  <a:close/>
                  <a:moveTo>
                    <a:pt x="370" y="12"/>
                  </a:moveTo>
                  <a:cubicBezTo>
                    <a:pt x="370" y="16"/>
                    <a:pt x="370" y="16"/>
                    <a:pt x="370" y="16"/>
                  </a:cubicBezTo>
                  <a:cubicBezTo>
                    <a:pt x="369" y="15"/>
                    <a:pt x="368" y="12"/>
                    <a:pt x="370" y="12"/>
                  </a:cubicBezTo>
                  <a:close/>
                  <a:moveTo>
                    <a:pt x="370" y="27"/>
                  </a:moveTo>
                  <a:cubicBezTo>
                    <a:pt x="370" y="138"/>
                    <a:pt x="370" y="138"/>
                    <a:pt x="370" y="138"/>
                  </a:cubicBezTo>
                  <a:cubicBezTo>
                    <a:pt x="370" y="138"/>
                    <a:pt x="370" y="137"/>
                    <a:pt x="369" y="137"/>
                  </a:cubicBezTo>
                  <a:cubicBezTo>
                    <a:pt x="367" y="136"/>
                    <a:pt x="364" y="134"/>
                    <a:pt x="361" y="136"/>
                  </a:cubicBezTo>
                  <a:cubicBezTo>
                    <a:pt x="357" y="138"/>
                    <a:pt x="353" y="142"/>
                    <a:pt x="352" y="142"/>
                  </a:cubicBezTo>
                  <a:cubicBezTo>
                    <a:pt x="352" y="142"/>
                    <a:pt x="352" y="142"/>
                    <a:pt x="352" y="142"/>
                  </a:cubicBezTo>
                  <a:cubicBezTo>
                    <a:pt x="352" y="39"/>
                    <a:pt x="352" y="39"/>
                    <a:pt x="352" y="39"/>
                  </a:cubicBezTo>
                  <a:cubicBezTo>
                    <a:pt x="352" y="39"/>
                    <a:pt x="353" y="40"/>
                    <a:pt x="353" y="41"/>
                  </a:cubicBezTo>
                  <a:cubicBezTo>
                    <a:pt x="353" y="43"/>
                    <a:pt x="356" y="45"/>
                    <a:pt x="358" y="47"/>
                  </a:cubicBezTo>
                  <a:cubicBezTo>
                    <a:pt x="359" y="49"/>
                    <a:pt x="360" y="50"/>
                    <a:pt x="360" y="48"/>
                  </a:cubicBezTo>
                  <a:cubicBezTo>
                    <a:pt x="360" y="46"/>
                    <a:pt x="358" y="44"/>
                    <a:pt x="357" y="43"/>
                  </a:cubicBezTo>
                  <a:cubicBezTo>
                    <a:pt x="356" y="43"/>
                    <a:pt x="357" y="39"/>
                    <a:pt x="355" y="38"/>
                  </a:cubicBezTo>
                  <a:cubicBezTo>
                    <a:pt x="353" y="37"/>
                    <a:pt x="351" y="34"/>
                    <a:pt x="354" y="33"/>
                  </a:cubicBezTo>
                  <a:cubicBezTo>
                    <a:pt x="357" y="33"/>
                    <a:pt x="358" y="33"/>
                    <a:pt x="359" y="31"/>
                  </a:cubicBezTo>
                  <a:cubicBezTo>
                    <a:pt x="361" y="30"/>
                    <a:pt x="365" y="28"/>
                    <a:pt x="369" y="27"/>
                  </a:cubicBezTo>
                  <a:cubicBezTo>
                    <a:pt x="369" y="27"/>
                    <a:pt x="370" y="27"/>
                    <a:pt x="370" y="27"/>
                  </a:cubicBezTo>
                  <a:close/>
                  <a:moveTo>
                    <a:pt x="370" y="154"/>
                  </a:moveTo>
                  <a:cubicBezTo>
                    <a:pt x="370" y="156"/>
                    <a:pt x="370" y="156"/>
                    <a:pt x="370" y="156"/>
                  </a:cubicBezTo>
                  <a:cubicBezTo>
                    <a:pt x="370" y="156"/>
                    <a:pt x="370" y="156"/>
                    <a:pt x="369" y="155"/>
                  </a:cubicBezTo>
                  <a:cubicBezTo>
                    <a:pt x="369" y="154"/>
                    <a:pt x="369" y="154"/>
                    <a:pt x="370" y="154"/>
                  </a:cubicBezTo>
                  <a:cubicBezTo>
                    <a:pt x="370" y="154"/>
                    <a:pt x="370" y="154"/>
                    <a:pt x="370" y="154"/>
                  </a:cubicBezTo>
                  <a:close/>
                  <a:moveTo>
                    <a:pt x="352" y="156"/>
                  </a:moveTo>
                  <a:cubicBezTo>
                    <a:pt x="352" y="152"/>
                    <a:pt x="352" y="152"/>
                    <a:pt x="352" y="152"/>
                  </a:cubicBezTo>
                  <a:cubicBezTo>
                    <a:pt x="353" y="152"/>
                    <a:pt x="354" y="155"/>
                    <a:pt x="352" y="156"/>
                  </a:cubicBezTo>
                  <a:cubicBezTo>
                    <a:pt x="352" y="156"/>
                    <a:pt x="352" y="156"/>
                    <a:pt x="352" y="156"/>
                  </a:cubicBezTo>
                  <a:close/>
                  <a:moveTo>
                    <a:pt x="352" y="39"/>
                  </a:moveTo>
                  <a:cubicBezTo>
                    <a:pt x="352" y="142"/>
                    <a:pt x="352" y="142"/>
                    <a:pt x="352" y="142"/>
                  </a:cubicBezTo>
                  <a:cubicBezTo>
                    <a:pt x="351" y="143"/>
                    <a:pt x="351" y="146"/>
                    <a:pt x="351" y="149"/>
                  </a:cubicBezTo>
                  <a:cubicBezTo>
                    <a:pt x="350" y="151"/>
                    <a:pt x="349" y="153"/>
                    <a:pt x="347" y="153"/>
                  </a:cubicBezTo>
                  <a:cubicBezTo>
                    <a:pt x="346" y="153"/>
                    <a:pt x="345" y="150"/>
                    <a:pt x="343" y="148"/>
                  </a:cubicBezTo>
                  <a:cubicBezTo>
                    <a:pt x="343" y="49"/>
                    <a:pt x="343" y="49"/>
                    <a:pt x="343" y="49"/>
                  </a:cubicBezTo>
                  <a:cubicBezTo>
                    <a:pt x="343" y="49"/>
                    <a:pt x="343" y="49"/>
                    <a:pt x="344" y="49"/>
                  </a:cubicBezTo>
                  <a:cubicBezTo>
                    <a:pt x="345" y="49"/>
                    <a:pt x="347" y="52"/>
                    <a:pt x="350" y="52"/>
                  </a:cubicBezTo>
                  <a:cubicBezTo>
                    <a:pt x="352" y="52"/>
                    <a:pt x="350" y="48"/>
                    <a:pt x="347" y="47"/>
                  </a:cubicBezTo>
                  <a:cubicBezTo>
                    <a:pt x="346" y="46"/>
                    <a:pt x="344" y="46"/>
                    <a:pt x="343" y="46"/>
                  </a:cubicBezTo>
                  <a:cubicBezTo>
                    <a:pt x="343" y="37"/>
                    <a:pt x="343" y="37"/>
                    <a:pt x="343" y="37"/>
                  </a:cubicBezTo>
                  <a:cubicBezTo>
                    <a:pt x="345" y="37"/>
                    <a:pt x="341" y="42"/>
                    <a:pt x="346" y="40"/>
                  </a:cubicBezTo>
                  <a:cubicBezTo>
                    <a:pt x="351" y="38"/>
                    <a:pt x="347" y="39"/>
                    <a:pt x="349" y="38"/>
                  </a:cubicBezTo>
                  <a:cubicBezTo>
                    <a:pt x="350" y="38"/>
                    <a:pt x="351" y="38"/>
                    <a:pt x="352" y="39"/>
                  </a:cubicBezTo>
                  <a:close/>
                  <a:moveTo>
                    <a:pt x="352" y="152"/>
                  </a:moveTo>
                  <a:cubicBezTo>
                    <a:pt x="351" y="152"/>
                    <a:pt x="351" y="152"/>
                    <a:pt x="351" y="152"/>
                  </a:cubicBezTo>
                  <a:cubicBezTo>
                    <a:pt x="349" y="151"/>
                    <a:pt x="350" y="156"/>
                    <a:pt x="352" y="156"/>
                  </a:cubicBezTo>
                  <a:cubicBezTo>
                    <a:pt x="352" y="152"/>
                    <a:pt x="352" y="152"/>
                    <a:pt x="352" y="152"/>
                  </a:cubicBezTo>
                  <a:close/>
                  <a:moveTo>
                    <a:pt x="343" y="164"/>
                  </a:moveTo>
                  <a:cubicBezTo>
                    <a:pt x="343" y="162"/>
                    <a:pt x="343" y="162"/>
                    <a:pt x="343" y="162"/>
                  </a:cubicBezTo>
                  <a:cubicBezTo>
                    <a:pt x="343" y="162"/>
                    <a:pt x="343" y="162"/>
                    <a:pt x="343" y="162"/>
                  </a:cubicBezTo>
                  <a:cubicBezTo>
                    <a:pt x="344" y="162"/>
                    <a:pt x="345" y="162"/>
                    <a:pt x="344" y="163"/>
                  </a:cubicBezTo>
                  <a:cubicBezTo>
                    <a:pt x="344" y="164"/>
                    <a:pt x="344" y="165"/>
                    <a:pt x="343" y="164"/>
                  </a:cubicBezTo>
                  <a:close/>
                  <a:moveTo>
                    <a:pt x="343" y="161"/>
                  </a:moveTo>
                  <a:cubicBezTo>
                    <a:pt x="343" y="159"/>
                    <a:pt x="343" y="159"/>
                    <a:pt x="343" y="159"/>
                  </a:cubicBezTo>
                  <a:cubicBezTo>
                    <a:pt x="343" y="160"/>
                    <a:pt x="343" y="160"/>
                    <a:pt x="343" y="160"/>
                  </a:cubicBezTo>
                  <a:cubicBezTo>
                    <a:pt x="343" y="160"/>
                    <a:pt x="343" y="160"/>
                    <a:pt x="343" y="161"/>
                  </a:cubicBezTo>
                  <a:close/>
                  <a:moveTo>
                    <a:pt x="343" y="158"/>
                  </a:moveTo>
                  <a:cubicBezTo>
                    <a:pt x="343" y="156"/>
                    <a:pt x="343" y="156"/>
                    <a:pt x="343" y="156"/>
                  </a:cubicBezTo>
                  <a:cubicBezTo>
                    <a:pt x="344" y="156"/>
                    <a:pt x="344" y="156"/>
                    <a:pt x="344" y="157"/>
                  </a:cubicBezTo>
                  <a:cubicBezTo>
                    <a:pt x="344" y="158"/>
                    <a:pt x="344" y="158"/>
                    <a:pt x="343" y="158"/>
                  </a:cubicBezTo>
                  <a:close/>
                  <a:moveTo>
                    <a:pt x="343" y="37"/>
                  </a:moveTo>
                  <a:cubicBezTo>
                    <a:pt x="343" y="46"/>
                    <a:pt x="343" y="46"/>
                    <a:pt x="343" y="46"/>
                  </a:cubicBezTo>
                  <a:cubicBezTo>
                    <a:pt x="343" y="46"/>
                    <a:pt x="342" y="46"/>
                    <a:pt x="342" y="46"/>
                  </a:cubicBezTo>
                  <a:cubicBezTo>
                    <a:pt x="342" y="37"/>
                    <a:pt x="342" y="37"/>
                    <a:pt x="342" y="37"/>
                  </a:cubicBezTo>
                  <a:cubicBezTo>
                    <a:pt x="342" y="37"/>
                    <a:pt x="342" y="37"/>
                    <a:pt x="342" y="37"/>
                  </a:cubicBezTo>
                  <a:cubicBezTo>
                    <a:pt x="343" y="37"/>
                    <a:pt x="343" y="37"/>
                    <a:pt x="343" y="37"/>
                  </a:cubicBezTo>
                  <a:close/>
                  <a:moveTo>
                    <a:pt x="343" y="49"/>
                  </a:moveTo>
                  <a:cubicBezTo>
                    <a:pt x="343" y="148"/>
                    <a:pt x="343" y="148"/>
                    <a:pt x="343" y="148"/>
                  </a:cubicBezTo>
                  <a:cubicBezTo>
                    <a:pt x="343" y="147"/>
                    <a:pt x="342" y="147"/>
                    <a:pt x="342" y="146"/>
                  </a:cubicBezTo>
                  <a:cubicBezTo>
                    <a:pt x="342" y="51"/>
                    <a:pt x="342" y="51"/>
                    <a:pt x="342" y="51"/>
                  </a:cubicBezTo>
                  <a:cubicBezTo>
                    <a:pt x="343" y="50"/>
                    <a:pt x="343" y="49"/>
                    <a:pt x="343" y="49"/>
                  </a:cubicBezTo>
                  <a:close/>
                  <a:moveTo>
                    <a:pt x="343" y="156"/>
                  </a:moveTo>
                  <a:cubicBezTo>
                    <a:pt x="343" y="158"/>
                    <a:pt x="343" y="158"/>
                    <a:pt x="343" y="158"/>
                  </a:cubicBezTo>
                  <a:cubicBezTo>
                    <a:pt x="343" y="158"/>
                    <a:pt x="343" y="158"/>
                    <a:pt x="343" y="158"/>
                  </a:cubicBezTo>
                  <a:cubicBezTo>
                    <a:pt x="342" y="158"/>
                    <a:pt x="342" y="158"/>
                    <a:pt x="342" y="157"/>
                  </a:cubicBezTo>
                  <a:cubicBezTo>
                    <a:pt x="342" y="157"/>
                    <a:pt x="342" y="157"/>
                    <a:pt x="342" y="157"/>
                  </a:cubicBezTo>
                  <a:cubicBezTo>
                    <a:pt x="342" y="157"/>
                    <a:pt x="343" y="156"/>
                    <a:pt x="343" y="156"/>
                  </a:cubicBezTo>
                  <a:cubicBezTo>
                    <a:pt x="343" y="156"/>
                    <a:pt x="343" y="156"/>
                    <a:pt x="343" y="156"/>
                  </a:cubicBezTo>
                  <a:close/>
                  <a:moveTo>
                    <a:pt x="343" y="159"/>
                  </a:moveTo>
                  <a:cubicBezTo>
                    <a:pt x="343" y="161"/>
                    <a:pt x="343" y="161"/>
                    <a:pt x="343" y="161"/>
                  </a:cubicBezTo>
                  <a:cubicBezTo>
                    <a:pt x="343" y="161"/>
                    <a:pt x="343" y="161"/>
                    <a:pt x="342" y="161"/>
                  </a:cubicBezTo>
                  <a:cubicBezTo>
                    <a:pt x="342" y="159"/>
                    <a:pt x="342" y="159"/>
                    <a:pt x="342" y="159"/>
                  </a:cubicBezTo>
                  <a:cubicBezTo>
                    <a:pt x="343" y="159"/>
                    <a:pt x="343" y="159"/>
                    <a:pt x="343" y="159"/>
                  </a:cubicBezTo>
                  <a:close/>
                  <a:moveTo>
                    <a:pt x="343" y="162"/>
                  </a:moveTo>
                  <a:cubicBezTo>
                    <a:pt x="343" y="164"/>
                    <a:pt x="343" y="164"/>
                    <a:pt x="343" y="164"/>
                  </a:cubicBezTo>
                  <a:cubicBezTo>
                    <a:pt x="343" y="164"/>
                    <a:pt x="343" y="164"/>
                    <a:pt x="343" y="164"/>
                  </a:cubicBezTo>
                  <a:cubicBezTo>
                    <a:pt x="342" y="163"/>
                    <a:pt x="342" y="163"/>
                    <a:pt x="343" y="162"/>
                  </a:cubicBezTo>
                  <a:close/>
                  <a:moveTo>
                    <a:pt x="342" y="156"/>
                  </a:moveTo>
                  <a:cubicBezTo>
                    <a:pt x="342" y="155"/>
                    <a:pt x="342" y="155"/>
                    <a:pt x="342" y="155"/>
                  </a:cubicBezTo>
                  <a:cubicBezTo>
                    <a:pt x="342" y="155"/>
                    <a:pt x="342" y="155"/>
                    <a:pt x="342" y="155"/>
                  </a:cubicBezTo>
                  <a:cubicBezTo>
                    <a:pt x="342" y="155"/>
                    <a:pt x="342" y="155"/>
                    <a:pt x="342" y="156"/>
                  </a:cubicBezTo>
                  <a:close/>
                  <a:moveTo>
                    <a:pt x="342" y="37"/>
                  </a:moveTo>
                  <a:cubicBezTo>
                    <a:pt x="342" y="46"/>
                    <a:pt x="342" y="46"/>
                    <a:pt x="342" y="46"/>
                  </a:cubicBezTo>
                  <a:cubicBezTo>
                    <a:pt x="342" y="45"/>
                    <a:pt x="341" y="45"/>
                    <a:pt x="342" y="44"/>
                  </a:cubicBezTo>
                  <a:cubicBezTo>
                    <a:pt x="342" y="43"/>
                    <a:pt x="342" y="42"/>
                    <a:pt x="341" y="41"/>
                  </a:cubicBezTo>
                  <a:cubicBezTo>
                    <a:pt x="341" y="38"/>
                    <a:pt x="341" y="38"/>
                    <a:pt x="341" y="38"/>
                  </a:cubicBezTo>
                  <a:cubicBezTo>
                    <a:pt x="341" y="38"/>
                    <a:pt x="342" y="38"/>
                    <a:pt x="342" y="37"/>
                  </a:cubicBezTo>
                  <a:close/>
                  <a:moveTo>
                    <a:pt x="342" y="51"/>
                  </a:moveTo>
                  <a:cubicBezTo>
                    <a:pt x="342" y="146"/>
                    <a:pt x="342" y="146"/>
                    <a:pt x="342" y="146"/>
                  </a:cubicBezTo>
                  <a:cubicBezTo>
                    <a:pt x="342" y="146"/>
                    <a:pt x="342" y="145"/>
                    <a:pt x="341" y="145"/>
                  </a:cubicBezTo>
                  <a:cubicBezTo>
                    <a:pt x="341" y="52"/>
                    <a:pt x="341" y="52"/>
                    <a:pt x="341" y="52"/>
                  </a:cubicBezTo>
                  <a:cubicBezTo>
                    <a:pt x="342" y="52"/>
                    <a:pt x="342" y="51"/>
                    <a:pt x="342" y="51"/>
                  </a:cubicBezTo>
                  <a:close/>
                  <a:moveTo>
                    <a:pt x="342" y="155"/>
                  </a:moveTo>
                  <a:cubicBezTo>
                    <a:pt x="342" y="156"/>
                    <a:pt x="342" y="156"/>
                    <a:pt x="342" y="156"/>
                  </a:cubicBezTo>
                  <a:cubicBezTo>
                    <a:pt x="342" y="156"/>
                    <a:pt x="342" y="156"/>
                    <a:pt x="341" y="156"/>
                  </a:cubicBezTo>
                  <a:cubicBezTo>
                    <a:pt x="341" y="154"/>
                    <a:pt x="341" y="154"/>
                    <a:pt x="341" y="154"/>
                  </a:cubicBezTo>
                  <a:cubicBezTo>
                    <a:pt x="342" y="154"/>
                    <a:pt x="342" y="154"/>
                    <a:pt x="342" y="155"/>
                  </a:cubicBezTo>
                  <a:close/>
                  <a:moveTo>
                    <a:pt x="342" y="157"/>
                  </a:moveTo>
                  <a:cubicBezTo>
                    <a:pt x="342" y="157"/>
                    <a:pt x="342" y="157"/>
                    <a:pt x="342" y="157"/>
                  </a:cubicBezTo>
                  <a:cubicBezTo>
                    <a:pt x="342" y="157"/>
                    <a:pt x="342" y="157"/>
                    <a:pt x="342" y="157"/>
                  </a:cubicBezTo>
                  <a:close/>
                  <a:moveTo>
                    <a:pt x="342" y="159"/>
                  </a:moveTo>
                  <a:cubicBezTo>
                    <a:pt x="342" y="161"/>
                    <a:pt x="342" y="161"/>
                    <a:pt x="342" y="161"/>
                  </a:cubicBezTo>
                  <a:cubicBezTo>
                    <a:pt x="342" y="161"/>
                    <a:pt x="342" y="161"/>
                    <a:pt x="342" y="161"/>
                  </a:cubicBezTo>
                  <a:cubicBezTo>
                    <a:pt x="342" y="161"/>
                    <a:pt x="341" y="161"/>
                    <a:pt x="341" y="160"/>
                  </a:cubicBezTo>
                  <a:cubicBezTo>
                    <a:pt x="341" y="160"/>
                    <a:pt x="341" y="160"/>
                    <a:pt x="341" y="160"/>
                  </a:cubicBezTo>
                  <a:cubicBezTo>
                    <a:pt x="341" y="160"/>
                    <a:pt x="342" y="159"/>
                    <a:pt x="342" y="159"/>
                  </a:cubicBezTo>
                  <a:cubicBezTo>
                    <a:pt x="342" y="159"/>
                    <a:pt x="342" y="159"/>
                    <a:pt x="342" y="159"/>
                  </a:cubicBezTo>
                  <a:close/>
                  <a:moveTo>
                    <a:pt x="341" y="149"/>
                  </a:moveTo>
                  <a:cubicBezTo>
                    <a:pt x="341" y="148"/>
                    <a:pt x="341" y="148"/>
                    <a:pt x="341" y="148"/>
                  </a:cubicBezTo>
                  <a:cubicBezTo>
                    <a:pt x="342" y="148"/>
                    <a:pt x="342" y="148"/>
                    <a:pt x="342" y="148"/>
                  </a:cubicBezTo>
                  <a:cubicBezTo>
                    <a:pt x="342" y="149"/>
                    <a:pt x="341" y="149"/>
                    <a:pt x="341" y="149"/>
                  </a:cubicBezTo>
                  <a:close/>
                  <a:moveTo>
                    <a:pt x="341" y="38"/>
                  </a:moveTo>
                  <a:cubicBezTo>
                    <a:pt x="341" y="41"/>
                    <a:pt x="341" y="41"/>
                    <a:pt x="341" y="41"/>
                  </a:cubicBezTo>
                  <a:cubicBezTo>
                    <a:pt x="341" y="40"/>
                    <a:pt x="341" y="39"/>
                    <a:pt x="341" y="38"/>
                  </a:cubicBezTo>
                  <a:close/>
                  <a:moveTo>
                    <a:pt x="341" y="52"/>
                  </a:moveTo>
                  <a:cubicBezTo>
                    <a:pt x="341" y="52"/>
                    <a:pt x="341" y="52"/>
                    <a:pt x="340" y="53"/>
                  </a:cubicBezTo>
                  <a:cubicBezTo>
                    <a:pt x="337" y="54"/>
                    <a:pt x="336" y="52"/>
                    <a:pt x="337" y="50"/>
                  </a:cubicBezTo>
                  <a:cubicBezTo>
                    <a:pt x="339" y="48"/>
                    <a:pt x="340" y="46"/>
                    <a:pt x="339" y="42"/>
                  </a:cubicBezTo>
                  <a:cubicBezTo>
                    <a:pt x="338" y="39"/>
                    <a:pt x="339" y="35"/>
                    <a:pt x="337" y="35"/>
                  </a:cubicBezTo>
                  <a:cubicBezTo>
                    <a:pt x="334" y="36"/>
                    <a:pt x="333" y="42"/>
                    <a:pt x="333" y="44"/>
                  </a:cubicBezTo>
                  <a:cubicBezTo>
                    <a:pt x="333" y="46"/>
                    <a:pt x="334" y="47"/>
                    <a:pt x="331" y="47"/>
                  </a:cubicBezTo>
                  <a:cubicBezTo>
                    <a:pt x="328" y="47"/>
                    <a:pt x="327" y="44"/>
                    <a:pt x="325" y="44"/>
                  </a:cubicBezTo>
                  <a:cubicBezTo>
                    <a:pt x="323" y="44"/>
                    <a:pt x="325" y="47"/>
                    <a:pt x="323" y="47"/>
                  </a:cubicBezTo>
                  <a:cubicBezTo>
                    <a:pt x="321" y="47"/>
                    <a:pt x="318" y="47"/>
                    <a:pt x="316" y="48"/>
                  </a:cubicBezTo>
                  <a:cubicBezTo>
                    <a:pt x="316" y="101"/>
                    <a:pt x="316" y="101"/>
                    <a:pt x="316" y="101"/>
                  </a:cubicBezTo>
                  <a:cubicBezTo>
                    <a:pt x="323" y="103"/>
                    <a:pt x="320" y="107"/>
                    <a:pt x="316" y="108"/>
                  </a:cubicBezTo>
                  <a:cubicBezTo>
                    <a:pt x="316" y="127"/>
                    <a:pt x="316" y="127"/>
                    <a:pt x="316" y="127"/>
                  </a:cubicBezTo>
                  <a:cubicBezTo>
                    <a:pt x="317" y="127"/>
                    <a:pt x="317" y="127"/>
                    <a:pt x="318" y="127"/>
                  </a:cubicBezTo>
                  <a:cubicBezTo>
                    <a:pt x="321" y="129"/>
                    <a:pt x="320" y="127"/>
                    <a:pt x="324" y="127"/>
                  </a:cubicBezTo>
                  <a:cubicBezTo>
                    <a:pt x="329" y="127"/>
                    <a:pt x="328" y="127"/>
                    <a:pt x="332" y="130"/>
                  </a:cubicBezTo>
                  <a:cubicBezTo>
                    <a:pt x="335" y="133"/>
                    <a:pt x="337" y="134"/>
                    <a:pt x="339" y="134"/>
                  </a:cubicBezTo>
                  <a:cubicBezTo>
                    <a:pt x="342" y="134"/>
                    <a:pt x="338" y="141"/>
                    <a:pt x="341" y="144"/>
                  </a:cubicBezTo>
                  <a:cubicBezTo>
                    <a:pt x="341" y="144"/>
                    <a:pt x="341" y="144"/>
                    <a:pt x="341" y="145"/>
                  </a:cubicBezTo>
                  <a:cubicBezTo>
                    <a:pt x="341" y="52"/>
                    <a:pt x="341" y="52"/>
                    <a:pt x="341" y="52"/>
                  </a:cubicBezTo>
                  <a:close/>
                  <a:moveTo>
                    <a:pt x="341" y="148"/>
                  </a:moveTo>
                  <a:cubicBezTo>
                    <a:pt x="341" y="149"/>
                    <a:pt x="341" y="149"/>
                    <a:pt x="341" y="149"/>
                  </a:cubicBezTo>
                  <a:cubicBezTo>
                    <a:pt x="341" y="150"/>
                    <a:pt x="341" y="150"/>
                    <a:pt x="340" y="149"/>
                  </a:cubicBezTo>
                  <a:cubicBezTo>
                    <a:pt x="339" y="148"/>
                    <a:pt x="340" y="148"/>
                    <a:pt x="340" y="148"/>
                  </a:cubicBezTo>
                  <a:cubicBezTo>
                    <a:pt x="341" y="147"/>
                    <a:pt x="341" y="147"/>
                    <a:pt x="341" y="148"/>
                  </a:cubicBezTo>
                  <a:close/>
                  <a:moveTo>
                    <a:pt x="341" y="154"/>
                  </a:moveTo>
                  <a:cubicBezTo>
                    <a:pt x="341" y="156"/>
                    <a:pt x="341" y="156"/>
                    <a:pt x="341" y="156"/>
                  </a:cubicBezTo>
                  <a:cubicBezTo>
                    <a:pt x="341" y="156"/>
                    <a:pt x="341" y="156"/>
                    <a:pt x="341" y="156"/>
                  </a:cubicBezTo>
                  <a:cubicBezTo>
                    <a:pt x="340" y="155"/>
                    <a:pt x="340" y="155"/>
                    <a:pt x="341" y="154"/>
                  </a:cubicBezTo>
                  <a:cubicBezTo>
                    <a:pt x="341" y="154"/>
                    <a:pt x="341" y="154"/>
                    <a:pt x="341" y="154"/>
                  </a:cubicBezTo>
                  <a:close/>
                  <a:moveTo>
                    <a:pt x="341" y="160"/>
                  </a:moveTo>
                  <a:cubicBezTo>
                    <a:pt x="341" y="160"/>
                    <a:pt x="341" y="160"/>
                    <a:pt x="341" y="160"/>
                  </a:cubicBezTo>
                  <a:cubicBezTo>
                    <a:pt x="341" y="160"/>
                    <a:pt x="341" y="160"/>
                    <a:pt x="341" y="160"/>
                  </a:cubicBezTo>
                  <a:close/>
                  <a:moveTo>
                    <a:pt x="316" y="173"/>
                  </a:moveTo>
                  <a:cubicBezTo>
                    <a:pt x="316" y="171"/>
                    <a:pt x="316" y="171"/>
                    <a:pt x="316" y="171"/>
                  </a:cubicBezTo>
                  <a:cubicBezTo>
                    <a:pt x="317" y="171"/>
                    <a:pt x="317" y="171"/>
                    <a:pt x="317" y="172"/>
                  </a:cubicBezTo>
                  <a:cubicBezTo>
                    <a:pt x="317" y="173"/>
                    <a:pt x="316" y="173"/>
                    <a:pt x="316" y="173"/>
                  </a:cubicBezTo>
                  <a:close/>
                  <a:moveTo>
                    <a:pt x="316" y="140"/>
                  </a:moveTo>
                  <a:cubicBezTo>
                    <a:pt x="316" y="128"/>
                    <a:pt x="316" y="128"/>
                    <a:pt x="316" y="128"/>
                  </a:cubicBezTo>
                  <a:cubicBezTo>
                    <a:pt x="318" y="128"/>
                    <a:pt x="319" y="129"/>
                    <a:pt x="320" y="130"/>
                  </a:cubicBezTo>
                  <a:cubicBezTo>
                    <a:pt x="322" y="132"/>
                    <a:pt x="317" y="138"/>
                    <a:pt x="316" y="140"/>
                  </a:cubicBezTo>
                  <a:cubicBezTo>
                    <a:pt x="316" y="140"/>
                    <a:pt x="316" y="140"/>
                    <a:pt x="316" y="140"/>
                  </a:cubicBezTo>
                  <a:close/>
                  <a:moveTo>
                    <a:pt x="316" y="42"/>
                  </a:moveTo>
                  <a:cubicBezTo>
                    <a:pt x="316" y="32"/>
                    <a:pt x="316" y="32"/>
                    <a:pt x="316" y="32"/>
                  </a:cubicBezTo>
                  <a:cubicBezTo>
                    <a:pt x="318" y="30"/>
                    <a:pt x="318" y="25"/>
                    <a:pt x="323" y="25"/>
                  </a:cubicBezTo>
                  <a:cubicBezTo>
                    <a:pt x="328" y="25"/>
                    <a:pt x="325" y="22"/>
                    <a:pt x="331" y="24"/>
                  </a:cubicBezTo>
                  <a:cubicBezTo>
                    <a:pt x="335" y="24"/>
                    <a:pt x="332" y="28"/>
                    <a:pt x="329" y="28"/>
                  </a:cubicBezTo>
                  <a:cubicBezTo>
                    <a:pt x="326" y="28"/>
                    <a:pt x="318" y="34"/>
                    <a:pt x="318" y="37"/>
                  </a:cubicBezTo>
                  <a:cubicBezTo>
                    <a:pt x="317" y="39"/>
                    <a:pt x="317" y="42"/>
                    <a:pt x="316" y="42"/>
                  </a:cubicBezTo>
                  <a:close/>
                  <a:moveTo>
                    <a:pt x="316" y="32"/>
                  </a:moveTo>
                  <a:cubicBezTo>
                    <a:pt x="316" y="42"/>
                    <a:pt x="316" y="42"/>
                    <a:pt x="316" y="42"/>
                  </a:cubicBezTo>
                  <a:cubicBezTo>
                    <a:pt x="316" y="43"/>
                    <a:pt x="315" y="43"/>
                    <a:pt x="314" y="42"/>
                  </a:cubicBezTo>
                  <a:cubicBezTo>
                    <a:pt x="314" y="32"/>
                    <a:pt x="314" y="32"/>
                    <a:pt x="314" y="32"/>
                  </a:cubicBezTo>
                  <a:cubicBezTo>
                    <a:pt x="315" y="32"/>
                    <a:pt x="315" y="32"/>
                    <a:pt x="315" y="32"/>
                  </a:cubicBezTo>
                  <a:cubicBezTo>
                    <a:pt x="315" y="32"/>
                    <a:pt x="316" y="32"/>
                    <a:pt x="316" y="32"/>
                  </a:cubicBezTo>
                  <a:close/>
                  <a:moveTo>
                    <a:pt x="316" y="48"/>
                  </a:moveTo>
                  <a:cubicBezTo>
                    <a:pt x="316" y="101"/>
                    <a:pt x="316" y="101"/>
                    <a:pt x="316" y="101"/>
                  </a:cubicBezTo>
                  <a:cubicBezTo>
                    <a:pt x="316" y="101"/>
                    <a:pt x="316" y="101"/>
                    <a:pt x="316" y="101"/>
                  </a:cubicBezTo>
                  <a:cubicBezTo>
                    <a:pt x="315" y="101"/>
                    <a:pt x="315" y="101"/>
                    <a:pt x="314" y="100"/>
                  </a:cubicBezTo>
                  <a:cubicBezTo>
                    <a:pt x="314" y="48"/>
                    <a:pt x="314" y="48"/>
                    <a:pt x="314" y="48"/>
                  </a:cubicBezTo>
                  <a:cubicBezTo>
                    <a:pt x="315" y="48"/>
                    <a:pt x="315" y="48"/>
                    <a:pt x="316" y="48"/>
                  </a:cubicBezTo>
                  <a:close/>
                  <a:moveTo>
                    <a:pt x="316" y="108"/>
                  </a:moveTo>
                  <a:cubicBezTo>
                    <a:pt x="316" y="127"/>
                    <a:pt x="316" y="127"/>
                    <a:pt x="316" y="127"/>
                  </a:cubicBezTo>
                  <a:cubicBezTo>
                    <a:pt x="315" y="126"/>
                    <a:pt x="315" y="126"/>
                    <a:pt x="314" y="126"/>
                  </a:cubicBezTo>
                  <a:cubicBezTo>
                    <a:pt x="314" y="108"/>
                    <a:pt x="314" y="108"/>
                    <a:pt x="314" y="108"/>
                  </a:cubicBezTo>
                  <a:cubicBezTo>
                    <a:pt x="315" y="108"/>
                    <a:pt x="315" y="108"/>
                    <a:pt x="316" y="108"/>
                  </a:cubicBezTo>
                  <a:close/>
                  <a:moveTo>
                    <a:pt x="316" y="128"/>
                  </a:moveTo>
                  <a:cubicBezTo>
                    <a:pt x="316" y="140"/>
                    <a:pt x="316" y="140"/>
                    <a:pt x="316" y="140"/>
                  </a:cubicBezTo>
                  <a:cubicBezTo>
                    <a:pt x="316" y="141"/>
                    <a:pt x="315" y="141"/>
                    <a:pt x="314" y="141"/>
                  </a:cubicBezTo>
                  <a:cubicBezTo>
                    <a:pt x="314" y="129"/>
                    <a:pt x="314" y="129"/>
                    <a:pt x="314" y="129"/>
                  </a:cubicBezTo>
                  <a:cubicBezTo>
                    <a:pt x="315" y="128"/>
                    <a:pt x="315" y="128"/>
                    <a:pt x="316" y="128"/>
                  </a:cubicBezTo>
                  <a:close/>
                  <a:moveTo>
                    <a:pt x="316" y="171"/>
                  </a:moveTo>
                  <a:cubicBezTo>
                    <a:pt x="316" y="173"/>
                    <a:pt x="316" y="173"/>
                    <a:pt x="316" y="173"/>
                  </a:cubicBezTo>
                  <a:cubicBezTo>
                    <a:pt x="316" y="173"/>
                    <a:pt x="316" y="173"/>
                    <a:pt x="315" y="173"/>
                  </a:cubicBezTo>
                  <a:cubicBezTo>
                    <a:pt x="315" y="172"/>
                    <a:pt x="315" y="172"/>
                    <a:pt x="316" y="171"/>
                  </a:cubicBezTo>
                  <a:cubicBezTo>
                    <a:pt x="316" y="171"/>
                    <a:pt x="316" y="171"/>
                    <a:pt x="316" y="171"/>
                  </a:cubicBezTo>
                  <a:close/>
                  <a:moveTo>
                    <a:pt x="314" y="157"/>
                  </a:moveTo>
                  <a:cubicBezTo>
                    <a:pt x="314" y="155"/>
                    <a:pt x="314" y="155"/>
                    <a:pt x="314" y="155"/>
                  </a:cubicBezTo>
                  <a:cubicBezTo>
                    <a:pt x="315" y="155"/>
                    <a:pt x="316" y="155"/>
                    <a:pt x="315" y="156"/>
                  </a:cubicBezTo>
                  <a:cubicBezTo>
                    <a:pt x="315" y="157"/>
                    <a:pt x="315" y="157"/>
                    <a:pt x="314" y="157"/>
                  </a:cubicBezTo>
                  <a:close/>
                  <a:moveTo>
                    <a:pt x="314" y="32"/>
                  </a:moveTo>
                  <a:cubicBezTo>
                    <a:pt x="314" y="42"/>
                    <a:pt x="314" y="42"/>
                    <a:pt x="314" y="42"/>
                  </a:cubicBezTo>
                  <a:cubicBezTo>
                    <a:pt x="314" y="42"/>
                    <a:pt x="314" y="42"/>
                    <a:pt x="314" y="42"/>
                  </a:cubicBezTo>
                  <a:cubicBezTo>
                    <a:pt x="311" y="39"/>
                    <a:pt x="311" y="34"/>
                    <a:pt x="314" y="32"/>
                  </a:cubicBezTo>
                  <a:close/>
                  <a:moveTo>
                    <a:pt x="314" y="48"/>
                  </a:moveTo>
                  <a:cubicBezTo>
                    <a:pt x="314" y="100"/>
                    <a:pt x="314" y="100"/>
                    <a:pt x="314" y="100"/>
                  </a:cubicBezTo>
                  <a:cubicBezTo>
                    <a:pt x="310" y="99"/>
                    <a:pt x="314" y="96"/>
                    <a:pt x="312" y="94"/>
                  </a:cubicBezTo>
                  <a:cubicBezTo>
                    <a:pt x="312" y="47"/>
                    <a:pt x="312" y="47"/>
                    <a:pt x="312" y="47"/>
                  </a:cubicBezTo>
                  <a:cubicBezTo>
                    <a:pt x="314" y="47"/>
                    <a:pt x="310" y="50"/>
                    <a:pt x="313" y="49"/>
                  </a:cubicBezTo>
                  <a:cubicBezTo>
                    <a:pt x="314" y="49"/>
                    <a:pt x="314" y="49"/>
                    <a:pt x="314" y="48"/>
                  </a:cubicBezTo>
                  <a:close/>
                  <a:moveTo>
                    <a:pt x="314" y="108"/>
                  </a:moveTo>
                  <a:cubicBezTo>
                    <a:pt x="314" y="126"/>
                    <a:pt x="314" y="126"/>
                    <a:pt x="314" y="126"/>
                  </a:cubicBezTo>
                  <a:cubicBezTo>
                    <a:pt x="313" y="126"/>
                    <a:pt x="312" y="126"/>
                    <a:pt x="312" y="125"/>
                  </a:cubicBezTo>
                  <a:cubicBezTo>
                    <a:pt x="312" y="109"/>
                    <a:pt x="312" y="109"/>
                    <a:pt x="312" y="109"/>
                  </a:cubicBezTo>
                  <a:cubicBezTo>
                    <a:pt x="313" y="109"/>
                    <a:pt x="313" y="109"/>
                    <a:pt x="314" y="108"/>
                  </a:cubicBezTo>
                  <a:close/>
                  <a:moveTo>
                    <a:pt x="314" y="129"/>
                  </a:moveTo>
                  <a:cubicBezTo>
                    <a:pt x="314" y="141"/>
                    <a:pt x="314" y="141"/>
                    <a:pt x="314" y="141"/>
                  </a:cubicBezTo>
                  <a:cubicBezTo>
                    <a:pt x="314" y="142"/>
                    <a:pt x="313" y="142"/>
                    <a:pt x="312" y="143"/>
                  </a:cubicBezTo>
                  <a:cubicBezTo>
                    <a:pt x="312" y="129"/>
                    <a:pt x="312" y="129"/>
                    <a:pt x="312" y="129"/>
                  </a:cubicBezTo>
                  <a:cubicBezTo>
                    <a:pt x="312" y="129"/>
                    <a:pt x="313" y="129"/>
                    <a:pt x="313" y="129"/>
                  </a:cubicBezTo>
                  <a:cubicBezTo>
                    <a:pt x="314" y="129"/>
                    <a:pt x="314" y="129"/>
                    <a:pt x="314" y="129"/>
                  </a:cubicBezTo>
                  <a:close/>
                  <a:moveTo>
                    <a:pt x="314" y="155"/>
                  </a:moveTo>
                  <a:cubicBezTo>
                    <a:pt x="314" y="157"/>
                    <a:pt x="314" y="157"/>
                    <a:pt x="314" y="157"/>
                  </a:cubicBezTo>
                  <a:cubicBezTo>
                    <a:pt x="314" y="157"/>
                    <a:pt x="314" y="157"/>
                    <a:pt x="314" y="157"/>
                  </a:cubicBezTo>
                  <a:cubicBezTo>
                    <a:pt x="313" y="156"/>
                    <a:pt x="313" y="156"/>
                    <a:pt x="314" y="155"/>
                  </a:cubicBezTo>
                  <a:cubicBezTo>
                    <a:pt x="314" y="155"/>
                    <a:pt x="314" y="155"/>
                    <a:pt x="314" y="155"/>
                  </a:cubicBezTo>
                  <a:close/>
                  <a:moveTo>
                    <a:pt x="312" y="150"/>
                  </a:moveTo>
                  <a:cubicBezTo>
                    <a:pt x="312" y="148"/>
                    <a:pt x="312" y="148"/>
                    <a:pt x="312" y="148"/>
                  </a:cubicBezTo>
                  <a:cubicBezTo>
                    <a:pt x="312" y="147"/>
                    <a:pt x="313" y="148"/>
                    <a:pt x="313" y="149"/>
                  </a:cubicBezTo>
                  <a:cubicBezTo>
                    <a:pt x="312" y="149"/>
                    <a:pt x="312" y="150"/>
                    <a:pt x="312" y="150"/>
                  </a:cubicBezTo>
                  <a:close/>
                  <a:moveTo>
                    <a:pt x="312" y="47"/>
                  </a:moveTo>
                  <a:cubicBezTo>
                    <a:pt x="312" y="94"/>
                    <a:pt x="312" y="94"/>
                    <a:pt x="312" y="94"/>
                  </a:cubicBezTo>
                  <a:cubicBezTo>
                    <a:pt x="311" y="94"/>
                    <a:pt x="309" y="94"/>
                    <a:pt x="306" y="94"/>
                  </a:cubicBezTo>
                  <a:cubicBezTo>
                    <a:pt x="305" y="95"/>
                    <a:pt x="304" y="95"/>
                    <a:pt x="304" y="96"/>
                  </a:cubicBezTo>
                  <a:cubicBezTo>
                    <a:pt x="304" y="51"/>
                    <a:pt x="304" y="51"/>
                    <a:pt x="304" y="51"/>
                  </a:cubicBezTo>
                  <a:cubicBezTo>
                    <a:pt x="306" y="50"/>
                    <a:pt x="308" y="48"/>
                    <a:pt x="311" y="47"/>
                  </a:cubicBezTo>
                  <a:cubicBezTo>
                    <a:pt x="311" y="47"/>
                    <a:pt x="311" y="47"/>
                    <a:pt x="312" y="47"/>
                  </a:cubicBezTo>
                  <a:close/>
                  <a:moveTo>
                    <a:pt x="312" y="109"/>
                  </a:moveTo>
                  <a:cubicBezTo>
                    <a:pt x="312" y="125"/>
                    <a:pt x="312" y="125"/>
                    <a:pt x="312" y="125"/>
                  </a:cubicBezTo>
                  <a:cubicBezTo>
                    <a:pt x="311" y="125"/>
                    <a:pt x="311" y="124"/>
                    <a:pt x="311" y="124"/>
                  </a:cubicBezTo>
                  <a:cubicBezTo>
                    <a:pt x="309" y="120"/>
                    <a:pt x="306" y="121"/>
                    <a:pt x="307" y="123"/>
                  </a:cubicBezTo>
                  <a:cubicBezTo>
                    <a:pt x="308" y="125"/>
                    <a:pt x="310" y="128"/>
                    <a:pt x="312" y="129"/>
                  </a:cubicBezTo>
                  <a:cubicBezTo>
                    <a:pt x="312" y="143"/>
                    <a:pt x="312" y="143"/>
                    <a:pt x="312" y="143"/>
                  </a:cubicBezTo>
                  <a:cubicBezTo>
                    <a:pt x="310" y="143"/>
                    <a:pt x="308" y="144"/>
                    <a:pt x="307" y="145"/>
                  </a:cubicBezTo>
                  <a:cubicBezTo>
                    <a:pt x="306" y="145"/>
                    <a:pt x="305" y="146"/>
                    <a:pt x="304" y="147"/>
                  </a:cubicBezTo>
                  <a:cubicBezTo>
                    <a:pt x="304" y="101"/>
                    <a:pt x="304" y="101"/>
                    <a:pt x="304" y="101"/>
                  </a:cubicBezTo>
                  <a:cubicBezTo>
                    <a:pt x="304" y="102"/>
                    <a:pt x="304" y="102"/>
                    <a:pt x="305" y="102"/>
                  </a:cubicBezTo>
                  <a:cubicBezTo>
                    <a:pt x="308" y="105"/>
                    <a:pt x="303" y="107"/>
                    <a:pt x="310" y="108"/>
                  </a:cubicBezTo>
                  <a:cubicBezTo>
                    <a:pt x="311" y="109"/>
                    <a:pt x="311" y="109"/>
                    <a:pt x="312" y="109"/>
                  </a:cubicBezTo>
                  <a:close/>
                  <a:moveTo>
                    <a:pt x="312" y="148"/>
                  </a:moveTo>
                  <a:cubicBezTo>
                    <a:pt x="312" y="150"/>
                    <a:pt x="312" y="150"/>
                    <a:pt x="312" y="150"/>
                  </a:cubicBezTo>
                  <a:cubicBezTo>
                    <a:pt x="311" y="150"/>
                    <a:pt x="311" y="150"/>
                    <a:pt x="311" y="149"/>
                  </a:cubicBezTo>
                  <a:cubicBezTo>
                    <a:pt x="310" y="149"/>
                    <a:pt x="310" y="148"/>
                    <a:pt x="311" y="148"/>
                  </a:cubicBezTo>
                  <a:cubicBezTo>
                    <a:pt x="311" y="148"/>
                    <a:pt x="311" y="148"/>
                    <a:pt x="312" y="148"/>
                  </a:cubicBezTo>
                  <a:close/>
                  <a:moveTo>
                    <a:pt x="304" y="203"/>
                  </a:moveTo>
                  <a:cubicBezTo>
                    <a:pt x="304" y="186"/>
                    <a:pt x="304" y="186"/>
                    <a:pt x="304" y="186"/>
                  </a:cubicBezTo>
                  <a:cubicBezTo>
                    <a:pt x="305" y="185"/>
                    <a:pt x="306" y="183"/>
                    <a:pt x="307" y="183"/>
                  </a:cubicBezTo>
                  <a:cubicBezTo>
                    <a:pt x="310" y="183"/>
                    <a:pt x="310" y="187"/>
                    <a:pt x="308" y="188"/>
                  </a:cubicBezTo>
                  <a:cubicBezTo>
                    <a:pt x="306" y="190"/>
                    <a:pt x="310" y="198"/>
                    <a:pt x="308" y="198"/>
                  </a:cubicBezTo>
                  <a:cubicBezTo>
                    <a:pt x="306" y="199"/>
                    <a:pt x="305" y="202"/>
                    <a:pt x="304" y="203"/>
                  </a:cubicBezTo>
                  <a:close/>
                  <a:moveTo>
                    <a:pt x="304" y="160"/>
                  </a:moveTo>
                  <a:cubicBezTo>
                    <a:pt x="306" y="157"/>
                    <a:pt x="308" y="155"/>
                    <a:pt x="309" y="152"/>
                  </a:cubicBezTo>
                  <a:cubicBezTo>
                    <a:pt x="310" y="148"/>
                    <a:pt x="308" y="148"/>
                    <a:pt x="305" y="149"/>
                  </a:cubicBezTo>
                  <a:cubicBezTo>
                    <a:pt x="305" y="149"/>
                    <a:pt x="304" y="149"/>
                    <a:pt x="304" y="149"/>
                  </a:cubicBezTo>
                  <a:lnTo>
                    <a:pt x="304" y="160"/>
                  </a:lnTo>
                  <a:close/>
                  <a:moveTo>
                    <a:pt x="304" y="51"/>
                  </a:moveTo>
                  <a:cubicBezTo>
                    <a:pt x="304" y="96"/>
                    <a:pt x="304" y="96"/>
                    <a:pt x="304" y="96"/>
                  </a:cubicBezTo>
                  <a:cubicBezTo>
                    <a:pt x="302" y="98"/>
                    <a:pt x="302" y="99"/>
                    <a:pt x="304" y="101"/>
                  </a:cubicBezTo>
                  <a:cubicBezTo>
                    <a:pt x="304" y="147"/>
                    <a:pt x="304" y="147"/>
                    <a:pt x="304" y="147"/>
                  </a:cubicBezTo>
                  <a:cubicBezTo>
                    <a:pt x="302" y="148"/>
                    <a:pt x="301" y="148"/>
                    <a:pt x="299" y="145"/>
                  </a:cubicBezTo>
                  <a:cubicBezTo>
                    <a:pt x="299" y="145"/>
                    <a:pt x="299" y="144"/>
                    <a:pt x="299" y="144"/>
                  </a:cubicBezTo>
                  <a:cubicBezTo>
                    <a:pt x="299" y="53"/>
                    <a:pt x="299" y="53"/>
                    <a:pt x="299" y="53"/>
                  </a:cubicBezTo>
                  <a:cubicBezTo>
                    <a:pt x="302" y="53"/>
                    <a:pt x="298" y="47"/>
                    <a:pt x="301" y="47"/>
                  </a:cubicBezTo>
                  <a:cubicBezTo>
                    <a:pt x="303" y="47"/>
                    <a:pt x="301" y="53"/>
                    <a:pt x="303" y="52"/>
                  </a:cubicBezTo>
                  <a:cubicBezTo>
                    <a:pt x="303" y="52"/>
                    <a:pt x="304" y="51"/>
                    <a:pt x="304" y="51"/>
                  </a:cubicBezTo>
                  <a:close/>
                  <a:moveTo>
                    <a:pt x="304" y="149"/>
                  </a:moveTo>
                  <a:cubicBezTo>
                    <a:pt x="302" y="149"/>
                    <a:pt x="301" y="149"/>
                    <a:pt x="299" y="148"/>
                  </a:cubicBezTo>
                  <a:cubicBezTo>
                    <a:pt x="299" y="165"/>
                    <a:pt x="299" y="165"/>
                    <a:pt x="299" y="165"/>
                  </a:cubicBezTo>
                  <a:cubicBezTo>
                    <a:pt x="300" y="164"/>
                    <a:pt x="302" y="162"/>
                    <a:pt x="304" y="160"/>
                  </a:cubicBezTo>
                  <a:cubicBezTo>
                    <a:pt x="304" y="149"/>
                    <a:pt x="304" y="149"/>
                    <a:pt x="304" y="149"/>
                  </a:cubicBezTo>
                  <a:close/>
                  <a:moveTo>
                    <a:pt x="304" y="186"/>
                  </a:moveTo>
                  <a:cubicBezTo>
                    <a:pt x="304" y="203"/>
                    <a:pt x="304" y="203"/>
                    <a:pt x="304" y="203"/>
                  </a:cubicBezTo>
                  <a:cubicBezTo>
                    <a:pt x="303" y="204"/>
                    <a:pt x="303" y="205"/>
                    <a:pt x="302" y="205"/>
                  </a:cubicBezTo>
                  <a:cubicBezTo>
                    <a:pt x="299" y="205"/>
                    <a:pt x="300" y="199"/>
                    <a:pt x="299" y="198"/>
                  </a:cubicBezTo>
                  <a:cubicBezTo>
                    <a:pt x="299" y="198"/>
                    <a:pt x="299" y="198"/>
                    <a:pt x="299" y="198"/>
                  </a:cubicBezTo>
                  <a:cubicBezTo>
                    <a:pt x="299" y="193"/>
                    <a:pt x="299" y="193"/>
                    <a:pt x="299" y="193"/>
                  </a:cubicBezTo>
                  <a:cubicBezTo>
                    <a:pt x="299" y="192"/>
                    <a:pt x="300" y="191"/>
                    <a:pt x="300" y="190"/>
                  </a:cubicBezTo>
                  <a:cubicBezTo>
                    <a:pt x="301" y="190"/>
                    <a:pt x="302" y="188"/>
                    <a:pt x="304" y="186"/>
                  </a:cubicBezTo>
                  <a:close/>
                  <a:moveTo>
                    <a:pt x="299" y="184"/>
                  </a:moveTo>
                  <a:cubicBezTo>
                    <a:pt x="299" y="182"/>
                    <a:pt x="299" y="182"/>
                    <a:pt x="299" y="182"/>
                  </a:cubicBezTo>
                  <a:cubicBezTo>
                    <a:pt x="300" y="182"/>
                    <a:pt x="300" y="182"/>
                    <a:pt x="300" y="183"/>
                  </a:cubicBezTo>
                  <a:cubicBezTo>
                    <a:pt x="300" y="184"/>
                    <a:pt x="299" y="184"/>
                    <a:pt x="299" y="184"/>
                  </a:cubicBezTo>
                  <a:close/>
                  <a:moveTo>
                    <a:pt x="299" y="53"/>
                  </a:moveTo>
                  <a:cubicBezTo>
                    <a:pt x="299" y="144"/>
                    <a:pt x="299" y="144"/>
                    <a:pt x="299" y="144"/>
                  </a:cubicBezTo>
                  <a:cubicBezTo>
                    <a:pt x="297" y="139"/>
                    <a:pt x="292" y="134"/>
                    <a:pt x="291" y="129"/>
                  </a:cubicBezTo>
                  <a:cubicBezTo>
                    <a:pt x="289" y="125"/>
                    <a:pt x="287" y="122"/>
                    <a:pt x="285" y="122"/>
                  </a:cubicBezTo>
                  <a:cubicBezTo>
                    <a:pt x="284" y="122"/>
                    <a:pt x="288" y="131"/>
                    <a:pt x="289" y="134"/>
                  </a:cubicBezTo>
                  <a:cubicBezTo>
                    <a:pt x="291" y="137"/>
                    <a:pt x="293" y="143"/>
                    <a:pt x="296" y="146"/>
                  </a:cubicBezTo>
                  <a:cubicBezTo>
                    <a:pt x="297" y="147"/>
                    <a:pt x="298" y="147"/>
                    <a:pt x="299" y="148"/>
                  </a:cubicBezTo>
                  <a:cubicBezTo>
                    <a:pt x="299" y="165"/>
                    <a:pt x="299" y="165"/>
                    <a:pt x="299" y="165"/>
                  </a:cubicBezTo>
                  <a:cubicBezTo>
                    <a:pt x="299" y="165"/>
                    <a:pt x="299" y="166"/>
                    <a:pt x="298" y="166"/>
                  </a:cubicBezTo>
                  <a:cubicBezTo>
                    <a:pt x="296" y="168"/>
                    <a:pt x="295" y="173"/>
                    <a:pt x="293" y="174"/>
                  </a:cubicBezTo>
                  <a:cubicBezTo>
                    <a:pt x="291" y="175"/>
                    <a:pt x="294" y="176"/>
                    <a:pt x="295" y="178"/>
                  </a:cubicBezTo>
                  <a:cubicBezTo>
                    <a:pt x="296" y="180"/>
                    <a:pt x="296" y="186"/>
                    <a:pt x="295" y="189"/>
                  </a:cubicBezTo>
                  <a:cubicBezTo>
                    <a:pt x="293" y="191"/>
                    <a:pt x="291" y="194"/>
                    <a:pt x="289" y="194"/>
                  </a:cubicBezTo>
                  <a:cubicBezTo>
                    <a:pt x="287" y="194"/>
                    <a:pt x="287" y="198"/>
                    <a:pt x="288" y="199"/>
                  </a:cubicBezTo>
                  <a:cubicBezTo>
                    <a:pt x="290" y="200"/>
                    <a:pt x="288" y="202"/>
                    <a:pt x="285" y="202"/>
                  </a:cubicBezTo>
                  <a:cubicBezTo>
                    <a:pt x="282" y="203"/>
                    <a:pt x="285" y="211"/>
                    <a:pt x="282" y="212"/>
                  </a:cubicBezTo>
                  <a:cubicBezTo>
                    <a:pt x="280" y="212"/>
                    <a:pt x="277" y="215"/>
                    <a:pt x="273" y="216"/>
                  </a:cubicBezTo>
                  <a:cubicBezTo>
                    <a:pt x="269" y="216"/>
                    <a:pt x="265" y="218"/>
                    <a:pt x="263" y="216"/>
                  </a:cubicBezTo>
                  <a:cubicBezTo>
                    <a:pt x="263" y="118"/>
                    <a:pt x="263" y="118"/>
                    <a:pt x="263" y="118"/>
                  </a:cubicBezTo>
                  <a:cubicBezTo>
                    <a:pt x="265" y="119"/>
                    <a:pt x="266" y="119"/>
                    <a:pt x="267" y="118"/>
                  </a:cubicBezTo>
                  <a:cubicBezTo>
                    <a:pt x="268" y="116"/>
                    <a:pt x="271" y="117"/>
                    <a:pt x="274" y="117"/>
                  </a:cubicBezTo>
                  <a:cubicBezTo>
                    <a:pt x="276" y="118"/>
                    <a:pt x="281" y="119"/>
                    <a:pt x="283" y="118"/>
                  </a:cubicBezTo>
                  <a:cubicBezTo>
                    <a:pt x="286" y="118"/>
                    <a:pt x="288" y="116"/>
                    <a:pt x="289" y="114"/>
                  </a:cubicBezTo>
                  <a:cubicBezTo>
                    <a:pt x="289" y="111"/>
                    <a:pt x="285" y="111"/>
                    <a:pt x="281" y="111"/>
                  </a:cubicBezTo>
                  <a:cubicBezTo>
                    <a:pt x="277" y="111"/>
                    <a:pt x="275" y="110"/>
                    <a:pt x="276" y="108"/>
                  </a:cubicBezTo>
                  <a:cubicBezTo>
                    <a:pt x="277" y="105"/>
                    <a:pt x="278" y="103"/>
                    <a:pt x="280" y="102"/>
                  </a:cubicBezTo>
                  <a:cubicBezTo>
                    <a:pt x="282" y="101"/>
                    <a:pt x="284" y="101"/>
                    <a:pt x="287" y="101"/>
                  </a:cubicBezTo>
                  <a:cubicBezTo>
                    <a:pt x="289" y="101"/>
                    <a:pt x="292" y="102"/>
                    <a:pt x="295" y="102"/>
                  </a:cubicBezTo>
                  <a:cubicBezTo>
                    <a:pt x="297" y="102"/>
                    <a:pt x="296" y="99"/>
                    <a:pt x="294" y="98"/>
                  </a:cubicBezTo>
                  <a:cubicBezTo>
                    <a:pt x="291" y="96"/>
                    <a:pt x="290" y="94"/>
                    <a:pt x="292" y="93"/>
                  </a:cubicBezTo>
                  <a:cubicBezTo>
                    <a:pt x="293" y="92"/>
                    <a:pt x="292" y="91"/>
                    <a:pt x="290" y="92"/>
                  </a:cubicBezTo>
                  <a:cubicBezTo>
                    <a:pt x="288" y="93"/>
                    <a:pt x="284" y="96"/>
                    <a:pt x="284" y="94"/>
                  </a:cubicBezTo>
                  <a:cubicBezTo>
                    <a:pt x="283" y="92"/>
                    <a:pt x="278" y="94"/>
                    <a:pt x="278" y="97"/>
                  </a:cubicBezTo>
                  <a:cubicBezTo>
                    <a:pt x="278" y="100"/>
                    <a:pt x="278" y="100"/>
                    <a:pt x="277" y="102"/>
                  </a:cubicBezTo>
                  <a:cubicBezTo>
                    <a:pt x="276" y="104"/>
                    <a:pt x="274" y="106"/>
                    <a:pt x="272" y="106"/>
                  </a:cubicBezTo>
                  <a:cubicBezTo>
                    <a:pt x="270" y="105"/>
                    <a:pt x="272" y="109"/>
                    <a:pt x="270" y="110"/>
                  </a:cubicBezTo>
                  <a:cubicBezTo>
                    <a:pt x="269" y="111"/>
                    <a:pt x="268" y="109"/>
                    <a:pt x="266" y="106"/>
                  </a:cubicBezTo>
                  <a:cubicBezTo>
                    <a:pt x="265" y="104"/>
                    <a:pt x="264" y="102"/>
                    <a:pt x="263" y="101"/>
                  </a:cubicBezTo>
                  <a:cubicBezTo>
                    <a:pt x="263" y="77"/>
                    <a:pt x="263" y="77"/>
                    <a:pt x="263" y="77"/>
                  </a:cubicBezTo>
                  <a:cubicBezTo>
                    <a:pt x="265" y="77"/>
                    <a:pt x="266" y="78"/>
                    <a:pt x="267" y="77"/>
                  </a:cubicBezTo>
                  <a:cubicBezTo>
                    <a:pt x="269" y="75"/>
                    <a:pt x="266" y="72"/>
                    <a:pt x="269" y="72"/>
                  </a:cubicBezTo>
                  <a:cubicBezTo>
                    <a:pt x="272" y="72"/>
                    <a:pt x="274" y="72"/>
                    <a:pt x="272" y="70"/>
                  </a:cubicBezTo>
                  <a:cubicBezTo>
                    <a:pt x="270" y="68"/>
                    <a:pt x="273" y="69"/>
                    <a:pt x="275" y="68"/>
                  </a:cubicBezTo>
                  <a:cubicBezTo>
                    <a:pt x="278" y="67"/>
                    <a:pt x="277" y="65"/>
                    <a:pt x="274" y="65"/>
                  </a:cubicBezTo>
                  <a:cubicBezTo>
                    <a:pt x="271" y="66"/>
                    <a:pt x="269" y="67"/>
                    <a:pt x="268" y="64"/>
                  </a:cubicBezTo>
                  <a:cubicBezTo>
                    <a:pt x="267" y="61"/>
                    <a:pt x="270" y="58"/>
                    <a:pt x="272" y="56"/>
                  </a:cubicBezTo>
                  <a:cubicBezTo>
                    <a:pt x="274" y="53"/>
                    <a:pt x="269" y="53"/>
                    <a:pt x="268" y="55"/>
                  </a:cubicBezTo>
                  <a:cubicBezTo>
                    <a:pt x="268" y="58"/>
                    <a:pt x="265" y="59"/>
                    <a:pt x="264" y="62"/>
                  </a:cubicBezTo>
                  <a:cubicBezTo>
                    <a:pt x="263" y="65"/>
                    <a:pt x="266" y="67"/>
                    <a:pt x="264" y="69"/>
                  </a:cubicBezTo>
                  <a:cubicBezTo>
                    <a:pt x="264" y="70"/>
                    <a:pt x="263" y="70"/>
                    <a:pt x="263" y="71"/>
                  </a:cubicBezTo>
                  <a:cubicBezTo>
                    <a:pt x="263" y="45"/>
                    <a:pt x="263" y="45"/>
                    <a:pt x="263" y="45"/>
                  </a:cubicBezTo>
                  <a:cubicBezTo>
                    <a:pt x="263" y="44"/>
                    <a:pt x="264" y="44"/>
                    <a:pt x="265" y="44"/>
                  </a:cubicBezTo>
                  <a:cubicBezTo>
                    <a:pt x="268" y="43"/>
                    <a:pt x="273" y="39"/>
                    <a:pt x="277" y="40"/>
                  </a:cubicBezTo>
                  <a:cubicBezTo>
                    <a:pt x="281" y="42"/>
                    <a:pt x="282" y="42"/>
                    <a:pt x="285" y="44"/>
                  </a:cubicBezTo>
                  <a:cubicBezTo>
                    <a:pt x="288" y="46"/>
                    <a:pt x="288" y="47"/>
                    <a:pt x="291" y="48"/>
                  </a:cubicBezTo>
                  <a:cubicBezTo>
                    <a:pt x="294" y="48"/>
                    <a:pt x="295" y="53"/>
                    <a:pt x="291" y="53"/>
                  </a:cubicBezTo>
                  <a:cubicBezTo>
                    <a:pt x="287" y="53"/>
                    <a:pt x="285" y="50"/>
                    <a:pt x="283" y="52"/>
                  </a:cubicBezTo>
                  <a:cubicBezTo>
                    <a:pt x="282" y="53"/>
                    <a:pt x="285" y="54"/>
                    <a:pt x="286" y="56"/>
                  </a:cubicBezTo>
                  <a:cubicBezTo>
                    <a:pt x="288" y="57"/>
                    <a:pt x="290" y="59"/>
                    <a:pt x="292" y="58"/>
                  </a:cubicBezTo>
                  <a:cubicBezTo>
                    <a:pt x="293" y="57"/>
                    <a:pt x="289" y="55"/>
                    <a:pt x="292" y="55"/>
                  </a:cubicBezTo>
                  <a:cubicBezTo>
                    <a:pt x="295" y="56"/>
                    <a:pt x="297" y="56"/>
                    <a:pt x="296" y="55"/>
                  </a:cubicBezTo>
                  <a:cubicBezTo>
                    <a:pt x="294" y="53"/>
                    <a:pt x="296" y="53"/>
                    <a:pt x="299" y="53"/>
                  </a:cubicBezTo>
                  <a:cubicBezTo>
                    <a:pt x="299" y="53"/>
                    <a:pt x="299" y="53"/>
                    <a:pt x="299" y="53"/>
                  </a:cubicBezTo>
                  <a:close/>
                  <a:moveTo>
                    <a:pt x="299" y="182"/>
                  </a:moveTo>
                  <a:cubicBezTo>
                    <a:pt x="299" y="182"/>
                    <a:pt x="299" y="182"/>
                    <a:pt x="299" y="182"/>
                  </a:cubicBezTo>
                  <a:cubicBezTo>
                    <a:pt x="298" y="183"/>
                    <a:pt x="298" y="183"/>
                    <a:pt x="298" y="184"/>
                  </a:cubicBezTo>
                  <a:cubicBezTo>
                    <a:pt x="299" y="184"/>
                    <a:pt x="299" y="184"/>
                    <a:pt x="299" y="184"/>
                  </a:cubicBezTo>
                  <a:cubicBezTo>
                    <a:pt x="299" y="182"/>
                    <a:pt x="299" y="182"/>
                    <a:pt x="299" y="182"/>
                  </a:cubicBezTo>
                  <a:close/>
                  <a:moveTo>
                    <a:pt x="299" y="193"/>
                  </a:moveTo>
                  <a:cubicBezTo>
                    <a:pt x="298" y="194"/>
                    <a:pt x="298" y="197"/>
                    <a:pt x="299" y="198"/>
                  </a:cubicBezTo>
                  <a:cubicBezTo>
                    <a:pt x="299" y="193"/>
                    <a:pt x="299" y="193"/>
                    <a:pt x="299" y="193"/>
                  </a:cubicBezTo>
                  <a:close/>
                  <a:moveTo>
                    <a:pt x="263" y="104"/>
                  </a:moveTo>
                  <a:cubicBezTo>
                    <a:pt x="263" y="103"/>
                    <a:pt x="263" y="102"/>
                    <a:pt x="263" y="101"/>
                  </a:cubicBezTo>
                  <a:cubicBezTo>
                    <a:pt x="263" y="104"/>
                    <a:pt x="263" y="104"/>
                    <a:pt x="263" y="104"/>
                  </a:cubicBezTo>
                  <a:close/>
                  <a:moveTo>
                    <a:pt x="263" y="24"/>
                  </a:moveTo>
                  <a:cubicBezTo>
                    <a:pt x="263" y="14"/>
                    <a:pt x="263" y="14"/>
                    <a:pt x="263" y="14"/>
                  </a:cubicBezTo>
                  <a:cubicBezTo>
                    <a:pt x="263" y="15"/>
                    <a:pt x="264" y="15"/>
                    <a:pt x="264" y="15"/>
                  </a:cubicBezTo>
                  <a:cubicBezTo>
                    <a:pt x="270" y="15"/>
                    <a:pt x="269" y="16"/>
                    <a:pt x="271" y="18"/>
                  </a:cubicBezTo>
                  <a:cubicBezTo>
                    <a:pt x="274" y="20"/>
                    <a:pt x="270" y="25"/>
                    <a:pt x="267" y="22"/>
                  </a:cubicBezTo>
                  <a:cubicBezTo>
                    <a:pt x="263" y="20"/>
                    <a:pt x="264" y="24"/>
                    <a:pt x="263" y="24"/>
                  </a:cubicBezTo>
                  <a:close/>
                  <a:moveTo>
                    <a:pt x="263" y="14"/>
                  </a:moveTo>
                  <a:cubicBezTo>
                    <a:pt x="263" y="24"/>
                    <a:pt x="263" y="24"/>
                    <a:pt x="263" y="24"/>
                  </a:cubicBezTo>
                  <a:cubicBezTo>
                    <a:pt x="263" y="24"/>
                    <a:pt x="262" y="24"/>
                    <a:pt x="262" y="24"/>
                  </a:cubicBezTo>
                  <a:cubicBezTo>
                    <a:pt x="258" y="21"/>
                    <a:pt x="258" y="19"/>
                    <a:pt x="261" y="19"/>
                  </a:cubicBezTo>
                  <a:cubicBezTo>
                    <a:pt x="265" y="19"/>
                    <a:pt x="258" y="16"/>
                    <a:pt x="256" y="18"/>
                  </a:cubicBezTo>
                  <a:cubicBezTo>
                    <a:pt x="255" y="20"/>
                    <a:pt x="251" y="13"/>
                    <a:pt x="256" y="13"/>
                  </a:cubicBezTo>
                  <a:cubicBezTo>
                    <a:pt x="260" y="13"/>
                    <a:pt x="260" y="13"/>
                    <a:pt x="263" y="14"/>
                  </a:cubicBezTo>
                  <a:close/>
                  <a:moveTo>
                    <a:pt x="263" y="45"/>
                  </a:moveTo>
                  <a:cubicBezTo>
                    <a:pt x="263" y="71"/>
                    <a:pt x="263" y="71"/>
                    <a:pt x="263" y="71"/>
                  </a:cubicBezTo>
                  <a:cubicBezTo>
                    <a:pt x="262" y="72"/>
                    <a:pt x="261" y="73"/>
                    <a:pt x="260" y="73"/>
                  </a:cubicBezTo>
                  <a:cubicBezTo>
                    <a:pt x="258" y="73"/>
                    <a:pt x="257" y="77"/>
                    <a:pt x="256" y="74"/>
                  </a:cubicBezTo>
                  <a:cubicBezTo>
                    <a:pt x="255" y="72"/>
                    <a:pt x="254" y="69"/>
                    <a:pt x="252" y="70"/>
                  </a:cubicBezTo>
                  <a:cubicBezTo>
                    <a:pt x="250" y="72"/>
                    <a:pt x="251" y="76"/>
                    <a:pt x="248" y="72"/>
                  </a:cubicBezTo>
                  <a:cubicBezTo>
                    <a:pt x="246" y="69"/>
                    <a:pt x="244" y="64"/>
                    <a:pt x="247" y="61"/>
                  </a:cubicBezTo>
                  <a:cubicBezTo>
                    <a:pt x="249" y="59"/>
                    <a:pt x="253" y="56"/>
                    <a:pt x="255" y="54"/>
                  </a:cubicBezTo>
                  <a:cubicBezTo>
                    <a:pt x="256" y="51"/>
                    <a:pt x="260" y="47"/>
                    <a:pt x="263" y="45"/>
                  </a:cubicBezTo>
                  <a:close/>
                  <a:moveTo>
                    <a:pt x="263" y="77"/>
                  </a:moveTo>
                  <a:cubicBezTo>
                    <a:pt x="262" y="76"/>
                    <a:pt x="261" y="76"/>
                    <a:pt x="261" y="76"/>
                  </a:cubicBezTo>
                  <a:cubicBezTo>
                    <a:pt x="258" y="76"/>
                    <a:pt x="257" y="77"/>
                    <a:pt x="254" y="77"/>
                  </a:cubicBezTo>
                  <a:cubicBezTo>
                    <a:pt x="251" y="77"/>
                    <a:pt x="252" y="75"/>
                    <a:pt x="250" y="75"/>
                  </a:cubicBezTo>
                  <a:cubicBezTo>
                    <a:pt x="248" y="75"/>
                    <a:pt x="249" y="79"/>
                    <a:pt x="247" y="81"/>
                  </a:cubicBezTo>
                  <a:cubicBezTo>
                    <a:pt x="245" y="82"/>
                    <a:pt x="243" y="84"/>
                    <a:pt x="240" y="85"/>
                  </a:cubicBezTo>
                  <a:cubicBezTo>
                    <a:pt x="240" y="105"/>
                    <a:pt x="240" y="105"/>
                    <a:pt x="240" y="105"/>
                  </a:cubicBezTo>
                  <a:cubicBezTo>
                    <a:pt x="242" y="104"/>
                    <a:pt x="242" y="102"/>
                    <a:pt x="241" y="99"/>
                  </a:cubicBezTo>
                  <a:cubicBezTo>
                    <a:pt x="241" y="97"/>
                    <a:pt x="245" y="98"/>
                    <a:pt x="249" y="98"/>
                  </a:cubicBezTo>
                  <a:cubicBezTo>
                    <a:pt x="253" y="98"/>
                    <a:pt x="254" y="100"/>
                    <a:pt x="256" y="101"/>
                  </a:cubicBezTo>
                  <a:cubicBezTo>
                    <a:pt x="259" y="102"/>
                    <a:pt x="259" y="105"/>
                    <a:pt x="259" y="108"/>
                  </a:cubicBezTo>
                  <a:cubicBezTo>
                    <a:pt x="259" y="112"/>
                    <a:pt x="262" y="107"/>
                    <a:pt x="262" y="106"/>
                  </a:cubicBezTo>
                  <a:cubicBezTo>
                    <a:pt x="263" y="105"/>
                    <a:pt x="263" y="104"/>
                    <a:pt x="263" y="104"/>
                  </a:cubicBezTo>
                  <a:cubicBezTo>
                    <a:pt x="263" y="101"/>
                    <a:pt x="263" y="101"/>
                    <a:pt x="263" y="101"/>
                  </a:cubicBezTo>
                  <a:cubicBezTo>
                    <a:pt x="263" y="101"/>
                    <a:pt x="262" y="101"/>
                    <a:pt x="262" y="101"/>
                  </a:cubicBezTo>
                  <a:cubicBezTo>
                    <a:pt x="260" y="101"/>
                    <a:pt x="259" y="100"/>
                    <a:pt x="258" y="98"/>
                  </a:cubicBezTo>
                  <a:cubicBezTo>
                    <a:pt x="256" y="96"/>
                    <a:pt x="257" y="95"/>
                    <a:pt x="259" y="97"/>
                  </a:cubicBezTo>
                  <a:cubicBezTo>
                    <a:pt x="261" y="98"/>
                    <a:pt x="262" y="99"/>
                    <a:pt x="263" y="101"/>
                  </a:cubicBezTo>
                  <a:cubicBezTo>
                    <a:pt x="263" y="101"/>
                    <a:pt x="263" y="101"/>
                    <a:pt x="263" y="101"/>
                  </a:cubicBezTo>
                  <a:cubicBezTo>
                    <a:pt x="263" y="77"/>
                    <a:pt x="263" y="77"/>
                    <a:pt x="263" y="77"/>
                  </a:cubicBezTo>
                  <a:close/>
                  <a:moveTo>
                    <a:pt x="263" y="118"/>
                  </a:moveTo>
                  <a:cubicBezTo>
                    <a:pt x="263" y="216"/>
                    <a:pt x="263" y="216"/>
                    <a:pt x="263" y="216"/>
                  </a:cubicBezTo>
                  <a:cubicBezTo>
                    <a:pt x="263" y="215"/>
                    <a:pt x="263" y="215"/>
                    <a:pt x="262" y="215"/>
                  </a:cubicBezTo>
                  <a:cubicBezTo>
                    <a:pt x="261" y="212"/>
                    <a:pt x="264" y="210"/>
                    <a:pt x="261" y="206"/>
                  </a:cubicBezTo>
                  <a:cubicBezTo>
                    <a:pt x="258" y="203"/>
                    <a:pt x="259" y="200"/>
                    <a:pt x="257" y="197"/>
                  </a:cubicBezTo>
                  <a:cubicBezTo>
                    <a:pt x="255" y="193"/>
                    <a:pt x="253" y="188"/>
                    <a:pt x="255" y="185"/>
                  </a:cubicBezTo>
                  <a:cubicBezTo>
                    <a:pt x="257" y="182"/>
                    <a:pt x="258" y="180"/>
                    <a:pt x="256" y="179"/>
                  </a:cubicBezTo>
                  <a:cubicBezTo>
                    <a:pt x="254" y="178"/>
                    <a:pt x="257" y="175"/>
                    <a:pt x="255" y="173"/>
                  </a:cubicBezTo>
                  <a:cubicBezTo>
                    <a:pt x="252" y="171"/>
                    <a:pt x="250" y="167"/>
                    <a:pt x="251" y="164"/>
                  </a:cubicBezTo>
                  <a:cubicBezTo>
                    <a:pt x="252" y="162"/>
                    <a:pt x="252" y="159"/>
                    <a:pt x="249" y="159"/>
                  </a:cubicBezTo>
                  <a:cubicBezTo>
                    <a:pt x="247" y="159"/>
                    <a:pt x="243" y="157"/>
                    <a:pt x="240" y="157"/>
                  </a:cubicBezTo>
                  <a:cubicBezTo>
                    <a:pt x="240" y="110"/>
                    <a:pt x="240" y="110"/>
                    <a:pt x="240" y="110"/>
                  </a:cubicBezTo>
                  <a:cubicBezTo>
                    <a:pt x="242" y="110"/>
                    <a:pt x="243" y="109"/>
                    <a:pt x="246" y="109"/>
                  </a:cubicBezTo>
                  <a:cubicBezTo>
                    <a:pt x="250" y="109"/>
                    <a:pt x="254" y="107"/>
                    <a:pt x="253" y="111"/>
                  </a:cubicBezTo>
                  <a:cubicBezTo>
                    <a:pt x="253" y="115"/>
                    <a:pt x="257" y="115"/>
                    <a:pt x="260" y="117"/>
                  </a:cubicBezTo>
                  <a:cubicBezTo>
                    <a:pt x="261" y="117"/>
                    <a:pt x="262" y="118"/>
                    <a:pt x="263" y="118"/>
                  </a:cubicBezTo>
                  <a:close/>
                  <a:moveTo>
                    <a:pt x="240" y="83"/>
                  </a:moveTo>
                  <a:cubicBezTo>
                    <a:pt x="240" y="81"/>
                    <a:pt x="240" y="81"/>
                    <a:pt x="240" y="81"/>
                  </a:cubicBezTo>
                  <a:cubicBezTo>
                    <a:pt x="241" y="81"/>
                    <a:pt x="242" y="81"/>
                    <a:pt x="241" y="82"/>
                  </a:cubicBezTo>
                  <a:cubicBezTo>
                    <a:pt x="241" y="82"/>
                    <a:pt x="241" y="83"/>
                    <a:pt x="240" y="83"/>
                  </a:cubicBezTo>
                  <a:close/>
                  <a:moveTo>
                    <a:pt x="240" y="81"/>
                  </a:moveTo>
                  <a:cubicBezTo>
                    <a:pt x="240" y="83"/>
                    <a:pt x="240" y="83"/>
                    <a:pt x="240" y="83"/>
                  </a:cubicBezTo>
                  <a:cubicBezTo>
                    <a:pt x="240" y="83"/>
                    <a:pt x="240" y="83"/>
                    <a:pt x="240" y="83"/>
                  </a:cubicBezTo>
                  <a:cubicBezTo>
                    <a:pt x="239" y="82"/>
                    <a:pt x="239" y="81"/>
                    <a:pt x="240" y="81"/>
                  </a:cubicBezTo>
                  <a:cubicBezTo>
                    <a:pt x="240" y="81"/>
                    <a:pt x="240" y="81"/>
                    <a:pt x="240" y="81"/>
                  </a:cubicBezTo>
                  <a:close/>
                  <a:moveTo>
                    <a:pt x="240" y="85"/>
                  </a:moveTo>
                  <a:cubicBezTo>
                    <a:pt x="240" y="105"/>
                    <a:pt x="240" y="105"/>
                    <a:pt x="240" y="105"/>
                  </a:cubicBezTo>
                  <a:cubicBezTo>
                    <a:pt x="240" y="105"/>
                    <a:pt x="240" y="105"/>
                    <a:pt x="240" y="105"/>
                  </a:cubicBezTo>
                  <a:cubicBezTo>
                    <a:pt x="240" y="105"/>
                    <a:pt x="239" y="105"/>
                    <a:pt x="239" y="105"/>
                  </a:cubicBezTo>
                  <a:cubicBezTo>
                    <a:pt x="239" y="85"/>
                    <a:pt x="239" y="85"/>
                    <a:pt x="239" y="85"/>
                  </a:cubicBezTo>
                  <a:cubicBezTo>
                    <a:pt x="239" y="85"/>
                    <a:pt x="239" y="85"/>
                    <a:pt x="239" y="85"/>
                  </a:cubicBezTo>
                  <a:cubicBezTo>
                    <a:pt x="240" y="85"/>
                    <a:pt x="240" y="85"/>
                    <a:pt x="240" y="85"/>
                  </a:cubicBezTo>
                  <a:close/>
                  <a:moveTo>
                    <a:pt x="240" y="110"/>
                  </a:moveTo>
                  <a:cubicBezTo>
                    <a:pt x="240" y="157"/>
                    <a:pt x="240" y="157"/>
                    <a:pt x="240" y="157"/>
                  </a:cubicBezTo>
                  <a:cubicBezTo>
                    <a:pt x="240" y="157"/>
                    <a:pt x="239" y="157"/>
                    <a:pt x="239" y="157"/>
                  </a:cubicBezTo>
                  <a:cubicBezTo>
                    <a:pt x="239" y="111"/>
                    <a:pt x="239" y="111"/>
                    <a:pt x="239" y="111"/>
                  </a:cubicBezTo>
                  <a:cubicBezTo>
                    <a:pt x="239" y="111"/>
                    <a:pt x="240" y="110"/>
                    <a:pt x="240" y="110"/>
                  </a:cubicBezTo>
                  <a:close/>
                  <a:moveTo>
                    <a:pt x="239" y="75"/>
                  </a:moveTo>
                  <a:cubicBezTo>
                    <a:pt x="239" y="73"/>
                    <a:pt x="239" y="73"/>
                    <a:pt x="239" y="73"/>
                  </a:cubicBezTo>
                  <a:cubicBezTo>
                    <a:pt x="239" y="72"/>
                    <a:pt x="240" y="73"/>
                    <a:pt x="240" y="73"/>
                  </a:cubicBezTo>
                  <a:cubicBezTo>
                    <a:pt x="240" y="74"/>
                    <a:pt x="239" y="75"/>
                    <a:pt x="239" y="75"/>
                  </a:cubicBezTo>
                  <a:close/>
                  <a:moveTo>
                    <a:pt x="239" y="73"/>
                  </a:moveTo>
                  <a:cubicBezTo>
                    <a:pt x="239" y="75"/>
                    <a:pt x="239" y="75"/>
                    <a:pt x="239" y="75"/>
                  </a:cubicBezTo>
                  <a:cubicBezTo>
                    <a:pt x="239" y="75"/>
                    <a:pt x="238" y="75"/>
                    <a:pt x="238" y="74"/>
                  </a:cubicBezTo>
                  <a:cubicBezTo>
                    <a:pt x="238" y="73"/>
                    <a:pt x="238" y="73"/>
                    <a:pt x="239" y="73"/>
                  </a:cubicBezTo>
                  <a:cubicBezTo>
                    <a:pt x="239" y="73"/>
                    <a:pt x="239" y="73"/>
                    <a:pt x="239" y="73"/>
                  </a:cubicBezTo>
                  <a:close/>
                  <a:moveTo>
                    <a:pt x="239" y="85"/>
                  </a:moveTo>
                  <a:cubicBezTo>
                    <a:pt x="239" y="105"/>
                    <a:pt x="239" y="105"/>
                    <a:pt x="239" y="105"/>
                  </a:cubicBezTo>
                  <a:cubicBezTo>
                    <a:pt x="238" y="105"/>
                    <a:pt x="237" y="105"/>
                    <a:pt x="237" y="107"/>
                  </a:cubicBezTo>
                  <a:cubicBezTo>
                    <a:pt x="237" y="108"/>
                    <a:pt x="237" y="108"/>
                    <a:pt x="235" y="109"/>
                  </a:cubicBezTo>
                  <a:cubicBezTo>
                    <a:pt x="235" y="109"/>
                    <a:pt x="234" y="110"/>
                    <a:pt x="233" y="110"/>
                  </a:cubicBezTo>
                  <a:cubicBezTo>
                    <a:pt x="233" y="98"/>
                    <a:pt x="233" y="98"/>
                    <a:pt x="233" y="98"/>
                  </a:cubicBezTo>
                  <a:cubicBezTo>
                    <a:pt x="235" y="98"/>
                    <a:pt x="236" y="96"/>
                    <a:pt x="235" y="94"/>
                  </a:cubicBezTo>
                  <a:cubicBezTo>
                    <a:pt x="232" y="92"/>
                    <a:pt x="233" y="89"/>
                    <a:pt x="234" y="87"/>
                  </a:cubicBezTo>
                  <a:cubicBezTo>
                    <a:pt x="236" y="85"/>
                    <a:pt x="236" y="86"/>
                    <a:pt x="239" y="85"/>
                  </a:cubicBezTo>
                  <a:close/>
                  <a:moveTo>
                    <a:pt x="239" y="111"/>
                  </a:moveTo>
                  <a:cubicBezTo>
                    <a:pt x="239" y="157"/>
                    <a:pt x="239" y="157"/>
                    <a:pt x="239" y="157"/>
                  </a:cubicBezTo>
                  <a:cubicBezTo>
                    <a:pt x="238" y="157"/>
                    <a:pt x="238" y="157"/>
                    <a:pt x="238" y="157"/>
                  </a:cubicBezTo>
                  <a:cubicBezTo>
                    <a:pt x="236" y="158"/>
                    <a:pt x="234" y="158"/>
                    <a:pt x="233" y="158"/>
                  </a:cubicBezTo>
                  <a:cubicBezTo>
                    <a:pt x="233" y="111"/>
                    <a:pt x="233" y="111"/>
                    <a:pt x="233" y="111"/>
                  </a:cubicBezTo>
                  <a:cubicBezTo>
                    <a:pt x="234" y="111"/>
                    <a:pt x="234" y="111"/>
                    <a:pt x="235" y="111"/>
                  </a:cubicBezTo>
                  <a:cubicBezTo>
                    <a:pt x="237" y="111"/>
                    <a:pt x="238" y="111"/>
                    <a:pt x="239" y="111"/>
                  </a:cubicBezTo>
                  <a:close/>
                  <a:moveTo>
                    <a:pt x="233" y="85"/>
                  </a:moveTo>
                  <a:cubicBezTo>
                    <a:pt x="234" y="85"/>
                    <a:pt x="235" y="85"/>
                    <a:pt x="236" y="85"/>
                  </a:cubicBezTo>
                  <a:cubicBezTo>
                    <a:pt x="240" y="85"/>
                    <a:pt x="236" y="79"/>
                    <a:pt x="236" y="77"/>
                  </a:cubicBezTo>
                  <a:cubicBezTo>
                    <a:pt x="237" y="75"/>
                    <a:pt x="237" y="70"/>
                    <a:pt x="233" y="70"/>
                  </a:cubicBezTo>
                  <a:lnTo>
                    <a:pt x="233" y="85"/>
                  </a:lnTo>
                  <a:close/>
                  <a:moveTo>
                    <a:pt x="233" y="70"/>
                  </a:moveTo>
                  <a:cubicBezTo>
                    <a:pt x="233" y="85"/>
                    <a:pt x="233" y="85"/>
                    <a:pt x="233" y="85"/>
                  </a:cubicBezTo>
                  <a:cubicBezTo>
                    <a:pt x="231" y="86"/>
                    <a:pt x="229" y="87"/>
                    <a:pt x="229" y="85"/>
                  </a:cubicBezTo>
                  <a:cubicBezTo>
                    <a:pt x="229" y="81"/>
                    <a:pt x="228" y="82"/>
                    <a:pt x="232" y="80"/>
                  </a:cubicBezTo>
                  <a:cubicBezTo>
                    <a:pt x="235" y="79"/>
                    <a:pt x="230" y="70"/>
                    <a:pt x="233" y="70"/>
                  </a:cubicBezTo>
                  <a:cubicBezTo>
                    <a:pt x="233" y="70"/>
                    <a:pt x="233" y="70"/>
                    <a:pt x="233" y="70"/>
                  </a:cubicBezTo>
                  <a:close/>
                  <a:moveTo>
                    <a:pt x="233" y="98"/>
                  </a:moveTo>
                  <a:cubicBezTo>
                    <a:pt x="233" y="110"/>
                    <a:pt x="233" y="110"/>
                    <a:pt x="233" y="110"/>
                  </a:cubicBezTo>
                  <a:cubicBezTo>
                    <a:pt x="232" y="111"/>
                    <a:pt x="231" y="111"/>
                    <a:pt x="230" y="110"/>
                  </a:cubicBezTo>
                  <a:cubicBezTo>
                    <a:pt x="229" y="109"/>
                    <a:pt x="228" y="110"/>
                    <a:pt x="227" y="110"/>
                  </a:cubicBezTo>
                  <a:cubicBezTo>
                    <a:pt x="227" y="98"/>
                    <a:pt x="227" y="98"/>
                    <a:pt x="227" y="98"/>
                  </a:cubicBezTo>
                  <a:cubicBezTo>
                    <a:pt x="229" y="98"/>
                    <a:pt x="229" y="99"/>
                    <a:pt x="232" y="99"/>
                  </a:cubicBezTo>
                  <a:cubicBezTo>
                    <a:pt x="232" y="99"/>
                    <a:pt x="233" y="99"/>
                    <a:pt x="233" y="98"/>
                  </a:cubicBezTo>
                  <a:close/>
                  <a:moveTo>
                    <a:pt x="233" y="111"/>
                  </a:moveTo>
                  <a:cubicBezTo>
                    <a:pt x="233" y="158"/>
                    <a:pt x="233" y="158"/>
                    <a:pt x="233" y="158"/>
                  </a:cubicBezTo>
                  <a:cubicBezTo>
                    <a:pt x="232" y="159"/>
                    <a:pt x="231" y="159"/>
                    <a:pt x="230" y="160"/>
                  </a:cubicBezTo>
                  <a:cubicBezTo>
                    <a:pt x="229" y="160"/>
                    <a:pt x="228" y="159"/>
                    <a:pt x="227" y="158"/>
                  </a:cubicBezTo>
                  <a:cubicBezTo>
                    <a:pt x="227" y="114"/>
                    <a:pt x="227" y="114"/>
                    <a:pt x="227" y="114"/>
                  </a:cubicBezTo>
                  <a:cubicBezTo>
                    <a:pt x="227" y="114"/>
                    <a:pt x="227" y="114"/>
                    <a:pt x="228" y="113"/>
                  </a:cubicBezTo>
                  <a:cubicBezTo>
                    <a:pt x="230" y="113"/>
                    <a:pt x="231" y="112"/>
                    <a:pt x="233" y="111"/>
                  </a:cubicBezTo>
                  <a:close/>
                  <a:moveTo>
                    <a:pt x="227" y="84"/>
                  </a:moveTo>
                  <a:cubicBezTo>
                    <a:pt x="227" y="84"/>
                    <a:pt x="228" y="84"/>
                    <a:pt x="228" y="83"/>
                  </a:cubicBezTo>
                  <a:cubicBezTo>
                    <a:pt x="229" y="80"/>
                    <a:pt x="229" y="76"/>
                    <a:pt x="227" y="76"/>
                  </a:cubicBezTo>
                  <a:cubicBezTo>
                    <a:pt x="227" y="76"/>
                    <a:pt x="227" y="76"/>
                    <a:pt x="227" y="76"/>
                  </a:cubicBezTo>
                  <a:cubicBezTo>
                    <a:pt x="227" y="84"/>
                    <a:pt x="227" y="84"/>
                    <a:pt x="227" y="84"/>
                  </a:cubicBezTo>
                  <a:close/>
                  <a:moveTo>
                    <a:pt x="227" y="42"/>
                  </a:moveTo>
                  <a:cubicBezTo>
                    <a:pt x="227" y="39"/>
                    <a:pt x="227" y="39"/>
                    <a:pt x="227" y="39"/>
                  </a:cubicBezTo>
                  <a:cubicBezTo>
                    <a:pt x="227" y="39"/>
                    <a:pt x="227" y="39"/>
                    <a:pt x="227" y="39"/>
                  </a:cubicBezTo>
                  <a:cubicBezTo>
                    <a:pt x="229" y="39"/>
                    <a:pt x="230" y="42"/>
                    <a:pt x="228" y="42"/>
                  </a:cubicBezTo>
                  <a:cubicBezTo>
                    <a:pt x="227" y="42"/>
                    <a:pt x="227" y="42"/>
                    <a:pt x="227" y="42"/>
                  </a:cubicBezTo>
                  <a:close/>
                  <a:moveTo>
                    <a:pt x="227" y="39"/>
                  </a:moveTo>
                  <a:cubicBezTo>
                    <a:pt x="227" y="42"/>
                    <a:pt x="227" y="42"/>
                    <a:pt x="227" y="42"/>
                  </a:cubicBezTo>
                  <a:cubicBezTo>
                    <a:pt x="225" y="41"/>
                    <a:pt x="225" y="39"/>
                    <a:pt x="227" y="39"/>
                  </a:cubicBezTo>
                  <a:close/>
                  <a:moveTo>
                    <a:pt x="227" y="76"/>
                  </a:moveTo>
                  <a:cubicBezTo>
                    <a:pt x="227" y="84"/>
                    <a:pt x="227" y="84"/>
                    <a:pt x="227" y="84"/>
                  </a:cubicBezTo>
                  <a:cubicBezTo>
                    <a:pt x="225" y="85"/>
                    <a:pt x="224" y="84"/>
                    <a:pt x="224" y="82"/>
                  </a:cubicBezTo>
                  <a:cubicBezTo>
                    <a:pt x="225" y="79"/>
                    <a:pt x="223" y="76"/>
                    <a:pt x="227" y="76"/>
                  </a:cubicBezTo>
                  <a:close/>
                  <a:moveTo>
                    <a:pt x="227" y="98"/>
                  </a:moveTo>
                  <a:cubicBezTo>
                    <a:pt x="227" y="110"/>
                    <a:pt x="227" y="110"/>
                    <a:pt x="227" y="110"/>
                  </a:cubicBezTo>
                  <a:cubicBezTo>
                    <a:pt x="225" y="110"/>
                    <a:pt x="224" y="109"/>
                    <a:pt x="224" y="108"/>
                  </a:cubicBezTo>
                  <a:cubicBezTo>
                    <a:pt x="224" y="106"/>
                    <a:pt x="223" y="105"/>
                    <a:pt x="224" y="103"/>
                  </a:cubicBezTo>
                  <a:cubicBezTo>
                    <a:pt x="225" y="100"/>
                    <a:pt x="224" y="98"/>
                    <a:pt x="226" y="98"/>
                  </a:cubicBezTo>
                  <a:cubicBezTo>
                    <a:pt x="227" y="98"/>
                    <a:pt x="227" y="98"/>
                    <a:pt x="227" y="98"/>
                  </a:cubicBezTo>
                  <a:close/>
                  <a:moveTo>
                    <a:pt x="227" y="114"/>
                  </a:moveTo>
                  <a:cubicBezTo>
                    <a:pt x="227" y="158"/>
                    <a:pt x="227" y="158"/>
                    <a:pt x="227" y="158"/>
                  </a:cubicBezTo>
                  <a:cubicBezTo>
                    <a:pt x="225" y="157"/>
                    <a:pt x="222" y="155"/>
                    <a:pt x="220" y="153"/>
                  </a:cubicBezTo>
                  <a:cubicBezTo>
                    <a:pt x="219" y="151"/>
                    <a:pt x="217" y="149"/>
                    <a:pt x="215" y="148"/>
                  </a:cubicBezTo>
                  <a:cubicBezTo>
                    <a:pt x="215" y="131"/>
                    <a:pt x="215" y="131"/>
                    <a:pt x="215" y="131"/>
                  </a:cubicBezTo>
                  <a:cubicBezTo>
                    <a:pt x="217" y="129"/>
                    <a:pt x="217" y="123"/>
                    <a:pt x="220" y="123"/>
                  </a:cubicBezTo>
                  <a:cubicBezTo>
                    <a:pt x="222" y="123"/>
                    <a:pt x="224" y="120"/>
                    <a:pt x="224" y="118"/>
                  </a:cubicBezTo>
                  <a:cubicBezTo>
                    <a:pt x="224" y="116"/>
                    <a:pt x="225" y="115"/>
                    <a:pt x="227" y="114"/>
                  </a:cubicBezTo>
                  <a:close/>
                  <a:moveTo>
                    <a:pt x="215" y="117"/>
                  </a:moveTo>
                  <a:cubicBezTo>
                    <a:pt x="216" y="117"/>
                    <a:pt x="216" y="116"/>
                    <a:pt x="216" y="116"/>
                  </a:cubicBezTo>
                  <a:cubicBezTo>
                    <a:pt x="217" y="115"/>
                    <a:pt x="216" y="115"/>
                    <a:pt x="215" y="115"/>
                  </a:cubicBezTo>
                  <a:cubicBezTo>
                    <a:pt x="215" y="117"/>
                    <a:pt x="215" y="117"/>
                    <a:pt x="215" y="117"/>
                  </a:cubicBezTo>
                  <a:close/>
                  <a:moveTo>
                    <a:pt x="215" y="59"/>
                  </a:moveTo>
                  <a:cubicBezTo>
                    <a:pt x="215" y="53"/>
                    <a:pt x="215" y="53"/>
                    <a:pt x="215" y="53"/>
                  </a:cubicBezTo>
                  <a:cubicBezTo>
                    <a:pt x="218" y="53"/>
                    <a:pt x="219" y="55"/>
                    <a:pt x="217" y="57"/>
                  </a:cubicBezTo>
                  <a:cubicBezTo>
                    <a:pt x="217" y="58"/>
                    <a:pt x="216" y="58"/>
                    <a:pt x="215" y="59"/>
                  </a:cubicBezTo>
                  <a:close/>
                  <a:moveTo>
                    <a:pt x="215" y="13"/>
                  </a:moveTo>
                  <a:cubicBezTo>
                    <a:pt x="215" y="9"/>
                    <a:pt x="215" y="9"/>
                    <a:pt x="215" y="9"/>
                  </a:cubicBezTo>
                  <a:cubicBezTo>
                    <a:pt x="218" y="9"/>
                    <a:pt x="223" y="12"/>
                    <a:pt x="220" y="12"/>
                  </a:cubicBezTo>
                  <a:cubicBezTo>
                    <a:pt x="219" y="12"/>
                    <a:pt x="217" y="13"/>
                    <a:pt x="215" y="13"/>
                  </a:cubicBezTo>
                  <a:close/>
                  <a:moveTo>
                    <a:pt x="215" y="9"/>
                  </a:moveTo>
                  <a:cubicBezTo>
                    <a:pt x="215" y="13"/>
                    <a:pt x="215" y="13"/>
                    <a:pt x="215" y="13"/>
                  </a:cubicBezTo>
                  <a:cubicBezTo>
                    <a:pt x="215" y="13"/>
                    <a:pt x="214" y="13"/>
                    <a:pt x="214" y="13"/>
                  </a:cubicBezTo>
                  <a:cubicBezTo>
                    <a:pt x="214" y="9"/>
                    <a:pt x="214" y="9"/>
                    <a:pt x="214" y="9"/>
                  </a:cubicBezTo>
                  <a:cubicBezTo>
                    <a:pt x="214" y="9"/>
                    <a:pt x="214" y="9"/>
                    <a:pt x="214" y="9"/>
                  </a:cubicBezTo>
                  <a:cubicBezTo>
                    <a:pt x="215" y="9"/>
                    <a:pt x="215" y="9"/>
                    <a:pt x="215" y="9"/>
                  </a:cubicBezTo>
                  <a:close/>
                  <a:moveTo>
                    <a:pt x="215" y="53"/>
                  </a:moveTo>
                  <a:cubicBezTo>
                    <a:pt x="215" y="59"/>
                    <a:pt x="215" y="59"/>
                    <a:pt x="215" y="59"/>
                  </a:cubicBezTo>
                  <a:cubicBezTo>
                    <a:pt x="215" y="59"/>
                    <a:pt x="214" y="59"/>
                    <a:pt x="214" y="60"/>
                  </a:cubicBezTo>
                  <a:cubicBezTo>
                    <a:pt x="214" y="53"/>
                    <a:pt x="214" y="53"/>
                    <a:pt x="214" y="53"/>
                  </a:cubicBezTo>
                  <a:cubicBezTo>
                    <a:pt x="214" y="53"/>
                    <a:pt x="215" y="53"/>
                    <a:pt x="215" y="53"/>
                  </a:cubicBezTo>
                  <a:close/>
                  <a:moveTo>
                    <a:pt x="215" y="115"/>
                  </a:moveTo>
                  <a:cubicBezTo>
                    <a:pt x="215" y="117"/>
                    <a:pt x="215" y="117"/>
                    <a:pt x="215" y="117"/>
                  </a:cubicBezTo>
                  <a:cubicBezTo>
                    <a:pt x="215" y="117"/>
                    <a:pt x="215" y="117"/>
                    <a:pt x="215" y="117"/>
                  </a:cubicBezTo>
                  <a:cubicBezTo>
                    <a:pt x="214" y="116"/>
                    <a:pt x="214" y="115"/>
                    <a:pt x="215" y="115"/>
                  </a:cubicBezTo>
                  <a:cubicBezTo>
                    <a:pt x="215" y="115"/>
                    <a:pt x="215" y="115"/>
                    <a:pt x="215" y="115"/>
                  </a:cubicBezTo>
                  <a:close/>
                  <a:moveTo>
                    <a:pt x="215" y="131"/>
                  </a:moveTo>
                  <a:cubicBezTo>
                    <a:pt x="215" y="148"/>
                    <a:pt x="215" y="148"/>
                    <a:pt x="215" y="148"/>
                  </a:cubicBezTo>
                  <a:cubicBezTo>
                    <a:pt x="215" y="147"/>
                    <a:pt x="214" y="146"/>
                    <a:pt x="214" y="146"/>
                  </a:cubicBezTo>
                  <a:cubicBezTo>
                    <a:pt x="214" y="142"/>
                    <a:pt x="214" y="142"/>
                    <a:pt x="214" y="142"/>
                  </a:cubicBezTo>
                  <a:cubicBezTo>
                    <a:pt x="216" y="140"/>
                    <a:pt x="215" y="140"/>
                    <a:pt x="214" y="139"/>
                  </a:cubicBezTo>
                  <a:cubicBezTo>
                    <a:pt x="214" y="133"/>
                    <a:pt x="214" y="133"/>
                    <a:pt x="214" y="133"/>
                  </a:cubicBezTo>
                  <a:cubicBezTo>
                    <a:pt x="214" y="132"/>
                    <a:pt x="215" y="132"/>
                    <a:pt x="215" y="131"/>
                  </a:cubicBezTo>
                  <a:cubicBezTo>
                    <a:pt x="215" y="131"/>
                    <a:pt x="215" y="131"/>
                    <a:pt x="215" y="131"/>
                  </a:cubicBezTo>
                  <a:close/>
                  <a:moveTo>
                    <a:pt x="214" y="123"/>
                  </a:moveTo>
                  <a:cubicBezTo>
                    <a:pt x="214" y="121"/>
                    <a:pt x="214" y="121"/>
                    <a:pt x="214" y="121"/>
                  </a:cubicBezTo>
                  <a:cubicBezTo>
                    <a:pt x="215" y="121"/>
                    <a:pt x="215" y="121"/>
                    <a:pt x="215" y="122"/>
                  </a:cubicBezTo>
                  <a:cubicBezTo>
                    <a:pt x="215" y="122"/>
                    <a:pt x="214" y="123"/>
                    <a:pt x="214" y="123"/>
                  </a:cubicBezTo>
                  <a:close/>
                  <a:moveTo>
                    <a:pt x="214" y="9"/>
                  </a:moveTo>
                  <a:cubicBezTo>
                    <a:pt x="214" y="13"/>
                    <a:pt x="214" y="13"/>
                    <a:pt x="214" y="13"/>
                  </a:cubicBezTo>
                  <a:cubicBezTo>
                    <a:pt x="212" y="13"/>
                    <a:pt x="211" y="14"/>
                    <a:pt x="212" y="15"/>
                  </a:cubicBezTo>
                  <a:cubicBezTo>
                    <a:pt x="214" y="16"/>
                    <a:pt x="208" y="18"/>
                    <a:pt x="211" y="20"/>
                  </a:cubicBezTo>
                  <a:cubicBezTo>
                    <a:pt x="214" y="21"/>
                    <a:pt x="213" y="25"/>
                    <a:pt x="210" y="25"/>
                  </a:cubicBezTo>
                  <a:cubicBezTo>
                    <a:pt x="207" y="25"/>
                    <a:pt x="211" y="27"/>
                    <a:pt x="208" y="30"/>
                  </a:cubicBezTo>
                  <a:cubicBezTo>
                    <a:pt x="206" y="32"/>
                    <a:pt x="207" y="33"/>
                    <a:pt x="203" y="33"/>
                  </a:cubicBezTo>
                  <a:cubicBezTo>
                    <a:pt x="200" y="33"/>
                    <a:pt x="207" y="39"/>
                    <a:pt x="204" y="39"/>
                  </a:cubicBezTo>
                  <a:cubicBezTo>
                    <a:pt x="200" y="39"/>
                    <a:pt x="199" y="43"/>
                    <a:pt x="202" y="43"/>
                  </a:cubicBezTo>
                  <a:cubicBezTo>
                    <a:pt x="206" y="42"/>
                    <a:pt x="206" y="44"/>
                    <a:pt x="202" y="46"/>
                  </a:cubicBezTo>
                  <a:cubicBezTo>
                    <a:pt x="198" y="48"/>
                    <a:pt x="192" y="48"/>
                    <a:pt x="190" y="51"/>
                  </a:cubicBezTo>
                  <a:cubicBezTo>
                    <a:pt x="188" y="54"/>
                    <a:pt x="181" y="54"/>
                    <a:pt x="181" y="56"/>
                  </a:cubicBezTo>
                  <a:cubicBezTo>
                    <a:pt x="181" y="59"/>
                    <a:pt x="180" y="69"/>
                    <a:pt x="174" y="67"/>
                  </a:cubicBezTo>
                  <a:cubicBezTo>
                    <a:pt x="169" y="66"/>
                    <a:pt x="168" y="60"/>
                    <a:pt x="166" y="57"/>
                  </a:cubicBezTo>
                  <a:cubicBezTo>
                    <a:pt x="164" y="54"/>
                    <a:pt x="167" y="50"/>
                    <a:pt x="165" y="49"/>
                  </a:cubicBezTo>
                  <a:cubicBezTo>
                    <a:pt x="163" y="48"/>
                    <a:pt x="170" y="43"/>
                    <a:pt x="167" y="44"/>
                  </a:cubicBezTo>
                  <a:cubicBezTo>
                    <a:pt x="165" y="46"/>
                    <a:pt x="161" y="43"/>
                    <a:pt x="164" y="43"/>
                  </a:cubicBezTo>
                  <a:cubicBezTo>
                    <a:pt x="168" y="42"/>
                    <a:pt x="167" y="39"/>
                    <a:pt x="164" y="40"/>
                  </a:cubicBezTo>
                  <a:cubicBezTo>
                    <a:pt x="162" y="40"/>
                    <a:pt x="159" y="39"/>
                    <a:pt x="162" y="37"/>
                  </a:cubicBezTo>
                  <a:cubicBezTo>
                    <a:pt x="165" y="34"/>
                    <a:pt x="164" y="35"/>
                    <a:pt x="162" y="34"/>
                  </a:cubicBezTo>
                  <a:cubicBezTo>
                    <a:pt x="161" y="34"/>
                    <a:pt x="161" y="33"/>
                    <a:pt x="160" y="32"/>
                  </a:cubicBezTo>
                  <a:cubicBezTo>
                    <a:pt x="160" y="7"/>
                    <a:pt x="160" y="7"/>
                    <a:pt x="160" y="7"/>
                  </a:cubicBezTo>
                  <a:cubicBezTo>
                    <a:pt x="165" y="8"/>
                    <a:pt x="165" y="11"/>
                    <a:pt x="168" y="10"/>
                  </a:cubicBezTo>
                  <a:cubicBezTo>
                    <a:pt x="170" y="9"/>
                    <a:pt x="164" y="3"/>
                    <a:pt x="171" y="8"/>
                  </a:cubicBezTo>
                  <a:cubicBezTo>
                    <a:pt x="178" y="12"/>
                    <a:pt x="173" y="7"/>
                    <a:pt x="176" y="7"/>
                  </a:cubicBezTo>
                  <a:cubicBezTo>
                    <a:pt x="179" y="7"/>
                    <a:pt x="174" y="3"/>
                    <a:pt x="180" y="3"/>
                  </a:cubicBezTo>
                  <a:cubicBezTo>
                    <a:pt x="185" y="3"/>
                    <a:pt x="185" y="0"/>
                    <a:pt x="192" y="0"/>
                  </a:cubicBezTo>
                  <a:cubicBezTo>
                    <a:pt x="200" y="0"/>
                    <a:pt x="214" y="7"/>
                    <a:pt x="207" y="6"/>
                  </a:cubicBezTo>
                  <a:cubicBezTo>
                    <a:pt x="200" y="5"/>
                    <a:pt x="190" y="5"/>
                    <a:pt x="194" y="7"/>
                  </a:cubicBezTo>
                  <a:cubicBezTo>
                    <a:pt x="199" y="10"/>
                    <a:pt x="200" y="5"/>
                    <a:pt x="201" y="7"/>
                  </a:cubicBezTo>
                  <a:cubicBezTo>
                    <a:pt x="203" y="10"/>
                    <a:pt x="206" y="7"/>
                    <a:pt x="208" y="9"/>
                  </a:cubicBezTo>
                  <a:cubicBezTo>
                    <a:pt x="209" y="11"/>
                    <a:pt x="212" y="10"/>
                    <a:pt x="214" y="9"/>
                  </a:cubicBezTo>
                  <a:close/>
                  <a:moveTo>
                    <a:pt x="214" y="53"/>
                  </a:moveTo>
                  <a:cubicBezTo>
                    <a:pt x="214" y="53"/>
                    <a:pt x="214" y="53"/>
                    <a:pt x="214" y="53"/>
                  </a:cubicBezTo>
                  <a:cubicBezTo>
                    <a:pt x="212" y="53"/>
                    <a:pt x="211" y="53"/>
                    <a:pt x="209" y="52"/>
                  </a:cubicBezTo>
                  <a:cubicBezTo>
                    <a:pt x="206" y="51"/>
                    <a:pt x="204" y="56"/>
                    <a:pt x="207" y="59"/>
                  </a:cubicBezTo>
                  <a:cubicBezTo>
                    <a:pt x="210" y="61"/>
                    <a:pt x="212" y="61"/>
                    <a:pt x="214" y="60"/>
                  </a:cubicBezTo>
                  <a:cubicBezTo>
                    <a:pt x="214" y="53"/>
                    <a:pt x="214" y="53"/>
                    <a:pt x="214" y="53"/>
                  </a:cubicBezTo>
                  <a:close/>
                  <a:moveTo>
                    <a:pt x="214" y="121"/>
                  </a:moveTo>
                  <a:cubicBezTo>
                    <a:pt x="214" y="123"/>
                    <a:pt x="214" y="123"/>
                    <a:pt x="214" y="123"/>
                  </a:cubicBezTo>
                  <a:cubicBezTo>
                    <a:pt x="214" y="123"/>
                    <a:pt x="213" y="123"/>
                    <a:pt x="213" y="123"/>
                  </a:cubicBezTo>
                  <a:cubicBezTo>
                    <a:pt x="213" y="122"/>
                    <a:pt x="213" y="121"/>
                    <a:pt x="214" y="121"/>
                  </a:cubicBezTo>
                  <a:cubicBezTo>
                    <a:pt x="214" y="121"/>
                    <a:pt x="214" y="121"/>
                    <a:pt x="214" y="121"/>
                  </a:cubicBezTo>
                  <a:close/>
                  <a:moveTo>
                    <a:pt x="214" y="133"/>
                  </a:moveTo>
                  <a:cubicBezTo>
                    <a:pt x="214" y="139"/>
                    <a:pt x="214" y="139"/>
                    <a:pt x="214" y="139"/>
                  </a:cubicBezTo>
                  <a:cubicBezTo>
                    <a:pt x="214" y="138"/>
                    <a:pt x="214" y="138"/>
                    <a:pt x="213" y="138"/>
                  </a:cubicBezTo>
                  <a:cubicBezTo>
                    <a:pt x="213" y="137"/>
                    <a:pt x="213" y="135"/>
                    <a:pt x="214" y="133"/>
                  </a:cubicBezTo>
                  <a:close/>
                  <a:moveTo>
                    <a:pt x="214" y="142"/>
                  </a:moveTo>
                  <a:cubicBezTo>
                    <a:pt x="214" y="146"/>
                    <a:pt x="214" y="146"/>
                    <a:pt x="214" y="146"/>
                  </a:cubicBezTo>
                  <a:cubicBezTo>
                    <a:pt x="213" y="144"/>
                    <a:pt x="213" y="143"/>
                    <a:pt x="214" y="142"/>
                  </a:cubicBezTo>
                  <a:cubicBezTo>
                    <a:pt x="214" y="142"/>
                    <a:pt x="214" y="142"/>
                    <a:pt x="214" y="142"/>
                  </a:cubicBezTo>
                  <a:close/>
                  <a:moveTo>
                    <a:pt x="160" y="217"/>
                  </a:moveTo>
                  <a:cubicBezTo>
                    <a:pt x="160" y="156"/>
                    <a:pt x="160" y="156"/>
                    <a:pt x="160" y="156"/>
                  </a:cubicBezTo>
                  <a:cubicBezTo>
                    <a:pt x="162" y="157"/>
                    <a:pt x="163" y="158"/>
                    <a:pt x="165" y="158"/>
                  </a:cubicBezTo>
                  <a:cubicBezTo>
                    <a:pt x="168" y="158"/>
                    <a:pt x="167" y="161"/>
                    <a:pt x="167" y="164"/>
                  </a:cubicBezTo>
                  <a:cubicBezTo>
                    <a:pt x="167" y="167"/>
                    <a:pt x="171" y="167"/>
                    <a:pt x="176" y="168"/>
                  </a:cubicBezTo>
                  <a:cubicBezTo>
                    <a:pt x="180" y="169"/>
                    <a:pt x="182" y="169"/>
                    <a:pt x="186" y="172"/>
                  </a:cubicBezTo>
                  <a:cubicBezTo>
                    <a:pt x="190" y="174"/>
                    <a:pt x="191" y="176"/>
                    <a:pt x="189" y="179"/>
                  </a:cubicBezTo>
                  <a:cubicBezTo>
                    <a:pt x="187" y="182"/>
                    <a:pt x="182" y="186"/>
                    <a:pt x="182" y="191"/>
                  </a:cubicBezTo>
                  <a:cubicBezTo>
                    <a:pt x="182" y="195"/>
                    <a:pt x="179" y="200"/>
                    <a:pt x="176" y="200"/>
                  </a:cubicBezTo>
                  <a:cubicBezTo>
                    <a:pt x="173" y="200"/>
                    <a:pt x="170" y="203"/>
                    <a:pt x="170" y="205"/>
                  </a:cubicBezTo>
                  <a:cubicBezTo>
                    <a:pt x="170" y="207"/>
                    <a:pt x="167" y="206"/>
                    <a:pt x="167" y="210"/>
                  </a:cubicBezTo>
                  <a:cubicBezTo>
                    <a:pt x="167" y="214"/>
                    <a:pt x="163" y="218"/>
                    <a:pt x="162" y="218"/>
                  </a:cubicBezTo>
                  <a:cubicBezTo>
                    <a:pt x="161" y="218"/>
                    <a:pt x="161" y="217"/>
                    <a:pt x="160" y="217"/>
                  </a:cubicBezTo>
                  <a:close/>
                  <a:moveTo>
                    <a:pt x="160" y="93"/>
                  </a:moveTo>
                  <a:cubicBezTo>
                    <a:pt x="160" y="85"/>
                    <a:pt x="160" y="85"/>
                    <a:pt x="160" y="85"/>
                  </a:cubicBezTo>
                  <a:cubicBezTo>
                    <a:pt x="162" y="86"/>
                    <a:pt x="163" y="88"/>
                    <a:pt x="164" y="90"/>
                  </a:cubicBezTo>
                  <a:cubicBezTo>
                    <a:pt x="165" y="92"/>
                    <a:pt x="164" y="95"/>
                    <a:pt x="160" y="93"/>
                  </a:cubicBezTo>
                  <a:cubicBezTo>
                    <a:pt x="160" y="93"/>
                    <a:pt x="160" y="93"/>
                    <a:pt x="160" y="93"/>
                  </a:cubicBezTo>
                  <a:close/>
                  <a:moveTo>
                    <a:pt x="211" y="116"/>
                  </a:moveTo>
                  <a:cubicBezTo>
                    <a:pt x="212" y="116"/>
                    <a:pt x="212" y="116"/>
                    <a:pt x="212" y="117"/>
                  </a:cubicBezTo>
                  <a:cubicBezTo>
                    <a:pt x="212" y="118"/>
                    <a:pt x="211" y="119"/>
                    <a:pt x="211" y="118"/>
                  </a:cubicBezTo>
                  <a:cubicBezTo>
                    <a:pt x="210" y="117"/>
                    <a:pt x="210" y="116"/>
                    <a:pt x="211" y="116"/>
                  </a:cubicBezTo>
                  <a:close/>
                  <a:moveTo>
                    <a:pt x="160" y="7"/>
                  </a:moveTo>
                  <a:cubicBezTo>
                    <a:pt x="160" y="32"/>
                    <a:pt x="160" y="32"/>
                    <a:pt x="160" y="32"/>
                  </a:cubicBezTo>
                  <a:cubicBezTo>
                    <a:pt x="159" y="30"/>
                    <a:pt x="159" y="29"/>
                    <a:pt x="157" y="28"/>
                  </a:cubicBezTo>
                  <a:cubicBezTo>
                    <a:pt x="154" y="28"/>
                    <a:pt x="152" y="28"/>
                    <a:pt x="150" y="28"/>
                  </a:cubicBezTo>
                  <a:cubicBezTo>
                    <a:pt x="150" y="10"/>
                    <a:pt x="150" y="10"/>
                    <a:pt x="150" y="10"/>
                  </a:cubicBezTo>
                  <a:cubicBezTo>
                    <a:pt x="155" y="10"/>
                    <a:pt x="154" y="6"/>
                    <a:pt x="159" y="7"/>
                  </a:cubicBezTo>
                  <a:cubicBezTo>
                    <a:pt x="160" y="7"/>
                    <a:pt x="160" y="7"/>
                    <a:pt x="160" y="7"/>
                  </a:cubicBezTo>
                  <a:close/>
                  <a:moveTo>
                    <a:pt x="160" y="85"/>
                  </a:moveTo>
                  <a:cubicBezTo>
                    <a:pt x="160" y="93"/>
                    <a:pt x="160" y="93"/>
                    <a:pt x="160" y="93"/>
                  </a:cubicBezTo>
                  <a:cubicBezTo>
                    <a:pt x="157" y="91"/>
                    <a:pt x="155" y="91"/>
                    <a:pt x="156" y="88"/>
                  </a:cubicBezTo>
                  <a:cubicBezTo>
                    <a:pt x="158" y="85"/>
                    <a:pt x="156" y="85"/>
                    <a:pt x="158" y="85"/>
                  </a:cubicBezTo>
                  <a:cubicBezTo>
                    <a:pt x="159" y="85"/>
                    <a:pt x="160" y="85"/>
                    <a:pt x="160" y="85"/>
                  </a:cubicBezTo>
                  <a:close/>
                  <a:moveTo>
                    <a:pt x="160" y="156"/>
                  </a:moveTo>
                  <a:cubicBezTo>
                    <a:pt x="160" y="217"/>
                    <a:pt x="160" y="217"/>
                    <a:pt x="160" y="217"/>
                  </a:cubicBezTo>
                  <a:cubicBezTo>
                    <a:pt x="158" y="216"/>
                    <a:pt x="155" y="215"/>
                    <a:pt x="157" y="217"/>
                  </a:cubicBezTo>
                  <a:cubicBezTo>
                    <a:pt x="159" y="220"/>
                    <a:pt x="160" y="222"/>
                    <a:pt x="157" y="223"/>
                  </a:cubicBezTo>
                  <a:cubicBezTo>
                    <a:pt x="155" y="224"/>
                    <a:pt x="152" y="228"/>
                    <a:pt x="150" y="228"/>
                  </a:cubicBezTo>
                  <a:cubicBezTo>
                    <a:pt x="150" y="150"/>
                    <a:pt x="150" y="150"/>
                    <a:pt x="150" y="150"/>
                  </a:cubicBezTo>
                  <a:cubicBezTo>
                    <a:pt x="151" y="151"/>
                    <a:pt x="153" y="151"/>
                    <a:pt x="155" y="152"/>
                  </a:cubicBezTo>
                  <a:cubicBezTo>
                    <a:pt x="157" y="153"/>
                    <a:pt x="158" y="155"/>
                    <a:pt x="160" y="156"/>
                  </a:cubicBezTo>
                  <a:close/>
                  <a:moveTo>
                    <a:pt x="150" y="98"/>
                  </a:moveTo>
                  <a:cubicBezTo>
                    <a:pt x="150" y="95"/>
                    <a:pt x="150" y="95"/>
                    <a:pt x="150" y="95"/>
                  </a:cubicBezTo>
                  <a:cubicBezTo>
                    <a:pt x="152" y="95"/>
                    <a:pt x="152" y="98"/>
                    <a:pt x="150" y="98"/>
                  </a:cubicBezTo>
                  <a:cubicBezTo>
                    <a:pt x="150" y="98"/>
                    <a:pt x="150" y="98"/>
                    <a:pt x="150" y="98"/>
                  </a:cubicBezTo>
                  <a:close/>
                  <a:moveTo>
                    <a:pt x="150" y="87"/>
                  </a:moveTo>
                  <a:cubicBezTo>
                    <a:pt x="151" y="88"/>
                    <a:pt x="151" y="88"/>
                    <a:pt x="152" y="87"/>
                  </a:cubicBezTo>
                  <a:cubicBezTo>
                    <a:pt x="153" y="85"/>
                    <a:pt x="154" y="84"/>
                    <a:pt x="158" y="84"/>
                  </a:cubicBezTo>
                  <a:cubicBezTo>
                    <a:pt x="162" y="84"/>
                    <a:pt x="157" y="80"/>
                    <a:pt x="157" y="78"/>
                  </a:cubicBezTo>
                  <a:cubicBezTo>
                    <a:pt x="158" y="77"/>
                    <a:pt x="154" y="76"/>
                    <a:pt x="153" y="74"/>
                  </a:cubicBezTo>
                  <a:cubicBezTo>
                    <a:pt x="151" y="73"/>
                    <a:pt x="151" y="70"/>
                    <a:pt x="150" y="68"/>
                  </a:cubicBezTo>
                  <a:cubicBezTo>
                    <a:pt x="150" y="87"/>
                    <a:pt x="150" y="87"/>
                    <a:pt x="150" y="87"/>
                  </a:cubicBezTo>
                  <a:close/>
                  <a:moveTo>
                    <a:pt x="150" y="54"/>
                  </a:moveTo>
                  <a:cubicBezTo>
                    <a:pt x="150" y="51"/>
                    <a:pt x="150" y="51"/>
                    <a:pt x="150" y="51"/>
                  </a:cubicBezTo>
                  <a:cubicBezTo>
                    <a:pt x="151" y="52"/>
                    <a:pt x="151" y="54"/>
                    <a:pt x="150" y="54"/>
                  </a:cubicBezTo>
                  <a:close/>
                  <a:moveTo>
                    <a:pt x="150" y="7"/>
                  </a:moveTo>
                  <a:cubicBezTo>
                    <a:pt x="151" y="6"/>
                    <a:pt x="151" y="6"/>
                    <a:pt x="151" y="6"/>
                  </a:cubicBezTo>
                  <a:cubicBezTo>
                    <a:pt x="152" y="6"/>
                    <a:pt x="152" y="5"/>
                    <a:pt x="150" y="5"/>
                  </a:cubicBezTo>
                  <a:lnTo>
                    <a:pt x="150" y="7"/>
                  </a:lnTo>
                  <a:close/>
                  <a:moveTo>
                    <a:pt x="150" y="5"/>
                  </a:moveTo>
                  <a:cubicBezTo>
                    <a:pt x="150" y="7"/>
                    <a:pt x="150" y="7"/>
                    <a:pt x="150" y="7"/>
                  </a:cubicBezTo>
                  <a:cubicBezTo>
                    <a:pt x="149" y="7"/>
                    <a:pt x="148" y="8"/>
                    <a:pt x="147" y="8"/>
                  </a:cubicBezTo>
                  <a:cubicBezTo>
                    <a:pt x="147" y="4"/>
                    <a:pt x="147" y="4"/>
                    <a:pt x="147" y="4"/>
                  </a:cubicBezTo>
                  <a:cubicBezTo>
                    <a:pt x="148" y="5"/>
                    <a:pt x="149" y="5"/>
                    <a:pt x="150" y="5"/>
                  </a:cubicBezTo>
                  <a:close/>
                  <a:moveTo>
                    <a:pt x="150" y="10"/>
                  </a:moveTo>
                  <a:cubicBezTo>
                    <a:pt x="150" y="28"/>
                    <a:pt x="150" y="28"/>
                    <a:pt x="150" y="28"/>
                  </a:cubicBezTo>
                  <a:cubicBezTo>
                    <a:pt x="149" y="28"/>
                    <a:pt x="148" y="28"/>
                    <a:pt x="147" y="28"/>
                  </a:cubicBezTo>
                  <a:cubicBezTo>
                    <a:pt x="147" y="18"/>
                    <a:pt x="147" y="18"/>
                    <a:pt x="147" y="18"/>
                  </a:cubicBezTo>
                  <a:cubicBezTo>
                    <a:pt x="148" y="17"/>
                    <a:pt x="148" y="15"/>
                    <a:pt x="147" y="15"/>
                  </a:cubicBezTo>
                  <a:cubicBezTo>
                    <a:pt x="147" y="11"/>
                    <a:pt x="147" y="11"/>
                    <a:pt x="147" y="11"/>
                  </a:cubicBezTo>
                  <a:cubicBezTo>
                    <a:pt x="147" y="10"/>
                    <a:pt x="148" y="10"/>
                    <a:pt x="149" y="10"/>
                  </a:cubicBezTo>
                  <a:cubicBezTo>
                    <a:pt x="149" y="10"/>
                    <a:pt x="150" y="10"/>
                    <a:pt x="150" y="10"/>
                  </a:cubicBezTo>
                  <a:close/>
                  <a:moveTo>
                    <a:pt x="150" y="51"/>
                  </a:moveTo>
                  <a:cubicBezTo>
                    <a:pt x="150" y="54"/>
                    <a:pt x="150" y="54"/>
                    <a:pt x="150" y="54"/>
                  </a:cubicBezTo>
                  <a:cubicBezTo>
                    <a:pt x="150" y="54"/>
                    <a:pt x="149" y="54"/>
                    <a:pt x="149" y="54"/>
                  </a:cubicBezTo>
                  <a:cubicBezTo>
                    <a:pt x="148" y="54"/>
                    <a:pt x="147" y="54"/>
                    <a:pt x="147" y="54"/>
                  </a:cubicBezTo>
                  <a:cubicBezTo>
                    <a:pt x="147" y="49"/>
                    <a:pt x="147" y="49"/>
                    <a:pt x="147" y="49"/>
                  </a:cubicBezTo>
                  <a:cubicBezTo>
                    <a:pt x="147" y="49"/>
                    <a:pt x="147" y="49"/>
                    <a:pt x="147" y="49"/>
                  </a:cubicBezTo>
                  <a:cubicBezTo>
                    <a:pt x="148" y="49"/>
                    <a:pt x="149" y="50"/>
                    <a:pt x="150" y="51"/>
                  </a:cubicBezTo>
                  <a:close/>
                  <a:moveTo>
                    <a:pt x="150" y="68"/>
                  </a:moveTo>
                  <a:cubicBezTo>
                    <a:pt x="150" y="87"/>
                    <a:pt x="150" y="87"/>
                    <a:pt x="150" y="87"/>
                  </a:cubicBezTo>
                  <a:cubicBezTo>
                    <a:pt x="150" y="87"/>
                    <a:pt x="149" y="86"/>
                    <a:pt x="149" y="86"/>
                  </a:cubicBezTo>
                  <a:cubicBezTo>
                    <a:pt x="148" y="86"/>
                    <a:pt x="148" y="86"/>
                    <a:pt x="147" y="86"/>
                  </a:cubicBezTo>
                  <a:cubicBezTo>
                    <a:pt x="147" y="67"/>
                    <a:pt x="147" y="67"/>
                    <a:pt x="147" y="67"/>
                  </a:cubicBezTo>
                  <a:cubicBezTo>
                    <a:pt x="147" y="67"/>
                    <a:pt x="148" y="67"/>
                    <a:pt x="148" y="67"/>
                  </a:cubicBezTo>
                  <a:cubicBezTo>
                    <a:pt x="149" y="67"/>
                    <a:pt x="150" y="67"/>
                    <a:pt x="150" y="68"/>
                  </a:cubicBezTo>
                  <a:close/>
                  <a:moveTo>
                    <a:pt x="150" y="95"/>
                  </a:moveTo>
                  <a:cubicBezTo>
                    <a:pt x="150" y="98"/>
                    <a:pt x="150" y="98"/>
                    <a:pt x="150" y="98"/>
                  </a:cubicBezTo>
                  <a:cubicBezTo>
                    <a:pt x="148" y="97"/>
                    <a:pt x="148" y="95"/>
                    <a:pt x="149" y="95"/>
                  </a:cubicBezTo>
                  <a:cubicBezTo>
                    <a:pt x="150" y="95"/>
                    <a:pt x="150" y="95"/>
                    <a:pt x="150" y="95"/>
                  </a:cubicBezTo>
                  <a:close/>
                  <a:moveTo>
                    <a:pt x="150" y="150"/>
                  </a:moveTo>
                  <a:cubicBezTo>
                    <a:pt x="150" y="228"/>
                    <a:pt x="150" y="228"/>
                    <a:pt x="150" y="228"/>
                  </a:cubicBezTo>
                  <a:cubicBezTo>
                    <a:pt x="150" y="228"/>
                    <a:pt x="150" y="228"/>
                    <a:pt x="150" y="227"/>
                  </a:cubicBezTo>
                  <a:cubicBezTo>
                    <a:pt x="148" y="226"/>
                    <a:pt x="148" y="228"/>
                    <a:pt x="148" y="229"/>
                  </a:cubicBezTo>
                  <a:cubicBezTo>
                    <a:pt x="148" y="231"/>
                    <a:pt x="148" y="233"/>
                    <a:pt x="147" y="234"/>
                  </a:cubicBezTo>
                  <a:cubicBezTo>
                    <a:pt x="147" y="150"/>
                    <a:pt x="147" y="150"/>
                    <a:pt x="147" y="150"/>
                  </a:cubicBezTo>
                  <a:cubicBezTo>
                    <a:pt x="148" y="150"/>
                    <a:pt x="149" y="150"/>
                    <a:pt x="150" y="150"/>
                  </a:cubicBezTo>
                  <a:close/>
                  <a:moveTo>
                    <a:pt x="147" y="140"/>
                  </a:moveTo>
                  <a:cubicBezTo>
                    <a:pt x="147" y="140"/>
                    <a:pt x="147" y="140"/>
                    <a:pt x="147" y="140"/>
                  </a:cubicBezTo>
                  <a:cubicBezTo>
                    <a:pt x="147" y="140"/>
                    <a:pt x="147" y="140"/>
                    <a:pt x="147" y="140"/>
                  </a:cubicBezTo>
                  <a:close/>
                  <a:moveTo>
                    <a:pt x="147" y="99"/>
                  </a:moveTo>
                  <a:cubicBezTo>
                    <a:pt x="147" y="99"/>
                    <a:pt x="147" y="99"/>
                    <a:pt x="147" y="99"/>
                  </a:cubicBezTo>
                  <a:cubicBezTo>
                    <a:pt x="149" y="99"/>
                    <a:pt x="148" y="96"/>
                    <a:pt x="147" y="97"/>
                  </a:cubicBezTo>
                  <a:cubicBezTo>
                    <a:pt x="147" y="99"/>
                    <a:pt x="147" y="99"/>
                    <a:pt x="147" y="99"/>
                  </a:cubicBezTo>
                  <a:close/>
                  <a:moveTo>
                    <a:pt x="147" y="95"/>
                  </a:moveTo>
                  <a:cubicBezTo>
                    <a:pt x="147" y="95"/>
                    <a:pt x="147" y="95"/>
                    <a:pt x="147" y="94"/>
                  </a:cubicBezTo>
                  <a:cubicBezTo>
                    <a:pt x="148" y="93"/>
                    <a:pt x="148" y="91"/>
                    <a:pt x="147" y="90"/>
                  </a:cubicBezTo>
                  <a:cubicBezTo>
                    <a:pt x="147" y="95"/>
                    <a:pt x="147" y="95"/>
                    <a:pt x="147" y="95"/>
                  </a:cubicBezTo>
                  <a:close/>
                  <a:moveTo>
                    <a:pt x="147" y="62"/>
                  </a:moveTo>
                  <a:cubicBezTo>
                    <a:pt x="147" y="58"/>
                    <a:pt x="147" y="58"/>
                    <a:pt x="147" y="58"/>
                  </a:cubicBezTo>
                  <a:cubicBezTo>
                    <a:pt x="148" y="59"/>
                    <a:pt x="148" y="61"/>
                    <a:pt x="147" y="62"/>
                  </a:cubicBezTo>
                  <a:close/>
                  <a:moveTo>
                    <a:pt x="147" y="4"/>
                  </a:moveTo>
                  <a:cubicBezTo>
                    <a:pt x="147" y="8"/>
                    <a:pt x="147" y="8"/>
                    <a:pt x="147" y="8"/>
                  </a:cubicBezTo>
                  <a:cubicBezTo>
                    <a:pt x="146" y="9"/>
                    <a:pt x="145" y="9"/>
                    <a:pt x="145" y="10"/>
                  </a:cubicBezTo>
                  <a:cubicBezTo>
                    <a:pt x="145" y="4"/>
                    <a:pt x="145" y="4"/>
                    <a:pt x="145" y="4"/>
                  </a:cubicBezTo>
                  <a:cubicBezTo>
                    <a:pt x="145" y="4"/>
                    <a:pt x="146" y="4"/>
                    <a:pt x="147" y="4"/>
                  </a:cubicBezTo>
                  <a:close/>
                  <a:moveTo>
                    <a:pt x="147" y="11"/>
                  </a:moveTo>
                  <a:cubicBezTo>
                    <a:pt x="147" y="15"/>
                    <a:pt x="147" y="15"/>
                    <a:pt x="147" y="15"/>
                  </a:cubicBezTo>
                  <a:cubicBezTo>
                    <a:pt x="147" y="15"/>
                    <a:pt x="146" y="14"/>
                    <a:pt x="146" y="14"/>
                  </a:cubicBezTo>
                  <a:cubicBezTo>
                    <a:pt x="144" y="14"/>
                    <a:pt x="143" y="11"/>
                    <a:pt x="147" y="11"/>
                  </a:cubicBezTo>
                  <a:close/>
                  <a:moveTo>
                    <a:pt x="147" y="18"/>
                  </a:moveTo>
                  <a:cubicBezTo>
                    <a:pt x="147" y="28"/>
                    <a:pt x="147" y="28"/>
                    <a:pt x="147" y="28"/>
                  </a:cubicBezTo>
                  <a:cubicBezTo>
                    <a:pt x="146" y="28"/>
                    <a:pt x="145" y="28"/>
                    <a:pt x="145" y="27"/>
                  </a:cubicBezTo>
                  <a:cubicBezTo>
                    <a:pt x="145" y="25"/>
                    <a:pt x="145" y="25"/>
                    <a:pt x="145" y="25"/>
                  </a:cubicBezTo>
                  <a:cubicBezTo>
                    <a:pt x="146" y="24"/>
                    <a:pt x="148" y="23"/>
                    <a:pt x="146" y="23"/>
                  </a:cubicBezTo>
                  <a:cubicBezTo>
                    <a:pt x="145" y="23"/>
                    <a:pt x="145" y="23"/>
                    <a:pt x="145" y="23"/>
                  </a:cubicBezTo>
                  <a:cubicBezTo>
                    <a:pt x="145" y="19"/>
                    <a:pt x="145" y="19"/>
                    <a:pt x="145" y="19"/>
                  </a:cubicBezTo>
                  <a:cubicBezTo>
                    <a:pt x="146" y="19"/>
                    <a:pt x="146" y="18"/>
                    <a:pt x="147" y="18"/>
                  </a:cubicBezTo>
                  <a:close/>
                  <a:moveTo>
                    <a:pt x="147" y="49"/>
                  </a:moveTo>
                  <a:cubicBezTo>
                    <a:pt x="147" y="54"/>
                    <a:pt x="147" y="54"/>
                    <a:pt x="147" y="54"/>
                  </a:cubicBezTo>
                  <a:cubicBezTo>
                    <a:pt x="145" y="54"/>
                    <a:pt x="144" y="55"/>
                    <a:pt x="146" y="57"/>
                  </a:cubicBezTo>
                  <a:cubicBezTo>
                    <a:pt x="147" y="57"/>
                    <a:pt x="147" y="57"/>
                    <a:pt x="147" y="58"/>
                  </a:cubicBezTo>
                  <a:cubicBezTo>
                    <a:pt x="147" y="62"/>
                    <a:pt x="147" y="62"/>
                    <a:pt x="147" y="62"/>
                  </a:cubicBezTo>
                  <a:cubicBezTo>
                    <a:pt x="146" y="62"/>
                    <a:pt x="146" y="63"/>
                    <a:pt x="145" y="62"/>
                  </a:cubicBezTo>
                  <a:cubicBezTo>
                    <a:pt x="145" y="62"/>
                    <a:pt x="145" y="62"/>
                    <a:pt x="145" y="62"/>
                  </a:cubicBezTo>
                  <a:cubicBezTo>
                    <a:pt x="145" y="45"/>
                    <a:pt x="145" y="45"/>
                    <a:pt x="145" y="45"/>
                  </a:cubicBezTo>
                  <a:cubicBezTo>
                    <a:pt x="145" y="46"/>
                    <a:pt x="145" y="48"/>
                    <a:pt x="147" y="49"/>
                  </a:cubicBezTo>
                  <a:close/>
                  <a:moveTo>
                    <a:pt x="147" y="67"/>
                  </a:moveTo>
                  <a:cubicBezTo>
                    <a:pt x="147" y="86"/>
                    <a:pt x="147" y="86"/>
                    <a:pt x="147" y="86"/>
                  </a:cubicBezTo>
                  <a:cubicBezTo>
                    <a:pt x="146" y="86"/>
                    <a:pt x="145" y="86"/>
                    <a:pt x="145" y="86"/>
                  </a:cubicBezTo>
                  <a:cubicBezTo>
                    <a:pt x="145" y="69"/>
                    <a:pt x="145" y="69"/>
                    <a:pt x="145" y="69"/>
                  </a:cubicBezTo>
                  <a:cubicBezTo>
                    <a:pt x="145" y="69"/>
                    <a:pt x="145" y="69"/>
                    <a:pt x="145" y="69"/>
                  </a:cubicBezTo>
                  <a:cubicBezTo>
                    <a:pt x="147" y="69"/>
                    <a:pt x="146" y="67"/>
                    <a:pt x="147" y="67"/>
                  </a:cubicBezTo>
                  <a:close/>
                  <a:moveTo>
                    <a:pt x="147" y="90"/>
                  </a:moveTo>
                  <a:cubicBezTo>
                    <a:pt x="147" y="95"/>
                    <a:pt x="147" y="95"/>
                    <a:pt x="147" y="95"/>
                  </a:cubicBezTo>
                  <a:cubicBezTo>
                    <a:pt x="146" y="96"/>
                    <a:pt x="145" y="96"/>
                    <a:pt x="145" y="97"/>
                  </a:cubicBezTo>
                  <a:cubicBezTo>
                    <a:pt x="145" y="88"/>
                    <a:pt x="145" y="88"/>
                    <a:pt x="145" y="88"/>
                  </a:cubicBezTo>
                  <a:cubicBezTo>
                    <a:pt x="145" y="88"/>
                    <a:pt x="146" y="89"/>
                    <a:pt x="147" y="90"/>
                  </a:cubicBezTo>
                  <a:close/>
                  <a:moveTo>
                    <a:pt x="147" y="97"/>
                  </a:moveTo>
                  <a:cubicBezTo>
                    <a:pt x="147" y="97"/>
                    <a:pt x="147" y="97"/>
                    <a:pt x="147" y="97"/>
                  </a:cubicBezTo>
                  <a:cubicBezTo>
                    <a:pt x="145" y="97"/>
                    <a:pt x="146" y="99"/>
                    <a:pt x="147" y="99"/>
                  </a:cubicBezTo>
                  <a:cubicBezTo>
                    <a:pt x="147" y="97"/>
                    <a:pt x="147" y="97"/>
                    <a:pt x="147" y="97"/>
                  </a:cubicBezTo>
                  <a:close/>
                  <a:moveTo>
                    <a:pt x="147" y="140"/>
                  </a:moveTo>
                  <a:cubicBezTo>
                    <a:pt x="147" y="140"/>
                    <a:pt x="147" y="140"/>
                    <a:pt x="147" y="140"/>
                  </a:cubicBezTo>
                  <a:cubicBezTo>
                    <a:pt x="147" y="140"/>
                    <a:pt x="146" y="140"/>
                    <a:pt x="146" y="140"/>
                  </a:cubicBezTo>
                  <a:cubicBezTo>
                    <a:pt x="145" y="140"/>
                    <a:pt x="145" y="140"/>
                    <a:pt x="145" y="140"/>
                  </a:cubicBezTo>
                  <a:cubicBezTo>
                    <a:pt x="145" y="139"/>
                    <a:pt x="145" y="139"/>
                    <a:pt x="145" y="139"/>
                  </a:cubicBezTo>
                  <a:cubicBezTo>
                    <a:pt x="145" y="139"/>
                    <a:pt x="145" y="139"/>
                    <a:pt x="145" y="139"/>
                  </a:cubicBezTo>
                  <a:cubicBezTo>
                    <a:pt x="146" y="139"/>
                    <a:pt x="147" y="139"/>
                    <a:pt x="147" y="140"/>
                  </a:cubicBezTo>
                  <a:close/>
                  <a:moveTo>
                    <a:pt x="147" y="150"/>
                  </a:moveTo>
                  <a:cubicBezTo>
                    <a:pt x="147" y="234"/>
                    <a:pt x="147" y="234"/>
                    <a:pt x="147" y="234"/>
                  </a:cubicBezTo>
                  <a:cubicBezTo>
                    <a:pt x="147" y="234"/>
                    <a:pt x="146" y="234"/>
                    <a:pt x="146" y="234"/>
                  </a:cubicBezTo>
                  <a:cubicBezTo>
                    <a:pt x="143" y="234"/>
                    <a:pt x="147" y="240"/>
                    <a:pt x="146" y="241"/>
                  </a:cubicBezTo>
                  <a:cubicBezTo>
                    <a:pt x="146" y="241"/>
                    <a:pt x="145" y="242"/>
                    <a:pt x="145" y="243"/>
                  </a:cubicBezTo>
                  <a:cubicBezTo>
                    <a:pt x="145" y="150"/>
                    <a:pt x="145" y="150"/>
                    <a:pt x="145" y="150"/>
                  </a:cubicBezTo>
                  <a:cubicBezTo>
                    <a:pt x="145" y="150"/>
                    <a:pt x="145" y="150"/>
                    <a:pt x="145" y="150"/>
                  </a:cubicBezTo>
                  <a:cubicBezTo>
                    <a:pt x="146" y="150"/>
                    <a:pt x="146" y="150"/>
                    <a:pt x="147" y="150"/>
                  </a:cubicBezTo>
                  <a:close/>
                  <a:moveTo>
                    <a:pt x="145" y="4"/>
                  </a:moveTo>
                  <a:cubicBezTo>
                    <a:pt x="145" y="10"/>
                    <a:pt x="145" y="10"/>
                    <a:pt x="145" y="10"/>
                  </a:cubicBezTo>
                  <a:cubicBezTo>
                    <a:pt x="144" y="10"/>
                    <a:pt x="143" y="11"/>
                    <a:pt x="143" y="12"/>
                  </a:cubicBezTo>
                  <a:cubicBezTo>
                    <a:pt x="142" y="13"/>
                    <a:pt x="141" y="14"/>
                    <a:pt x="139" y="15"/>
                  </a:cubicBezTo>
                  <a:cubicBezTo>
                    <a:pt x="139" y="4"/>
                    <a:pt x="139" y="4"/>
                    <a:pt x="139" y="4"/>
                  </a:cubicBezTo>
                  <a:cubicBezTo>
                    <a:pt x="139" y="4"/>
                    <a:pt x="139" y="4"/>
                    <a:pt x="140" y="4"/>
                  </a:cubicBezTo>
                  <a:cubicBezTo>
                    <a:pt x="141" y="4"/>
                    <a:pt x="143" y="4"/>
                    <a:pt x="145" y="4"/>
                  </a:cubicBezTo>
                  <a:close/>
                  <a:moveTo>
                    <a:pt x="145" y="19"/>
                  </a:moveTo>
                  <a:cubicBezTo>
                    <a:pt x="145" y="23"/>
                    <a:pt x="145" y="23"/>
                    <a:pt x="145" y="23"/>
                  </a:cubicBezTo>
                  <a:cubicBezTo>
                    <a:pt x="143" y="23"/>
                    <a:pt x="140" y="23"/>
                    <a:pt x="139" y="23"/>
                  </a:cubicBezTo>
                  <a:cubicBezTo>
                    <a:pt x="139" y="20"/>
                    <a:pt x="139" y="20"/>
                    <a:pt x="139" y="20"/>
                  </a:cubicBezTo>
                  <a:cubicBezTo>
                    <a:pt x="140" y="19"/>
                    <a:pt x="141" y="19"/>
                    <a:pt x="144" y="19"/>
                  </a:cubicBezTo>
                  <a:cubicBezTo>
                    <a:pt x="145" y="19"/>
                    <a:pt x="145" y="19"/>
                    <a:pt x="145" y="19"/>
                  </a:cubicBezTo>
                  <a:close/>
                  <a:moveTo>
                    <a:pt x="145" y="25"/>
                  </a:moveTo>
                  <a:cubicBezTo>
                    <a:pt x="145" y="27"/>
                    <a:pt x="145" y="27"/>
                    <a:pt x="145" y="27"/>
                  </a:cubicBezTo>
                  <a:cubicBezTo>
                    <a:pt x="144" y="27"/>
                    <a:pt x="144" y="27"/>
                    <a:pt x="144" y="27"/>
                  </a:cubicBezTo>
                  <a:cubicBezTo>
                    <a:pt x="143" y="26"/>
                    <a:pt x="144" y="26"/>
                    <a:pt x="145" y="25"/>
                  </a:cubicBezTo>
                  <a:close/>
                  <a:moveTo>
                    <a:pt x="145" y="45"/>
                  </a:moveTo>
                  <a:cubicBezTo>
                    <a:pt x="145" y="62"/>
                    <a:pt x="145" y="62"/>
                    <a:pt x="145" y="62"/>
                  </a:cubicBezTo>
                  <a:cubicBezTo>
                    <a:pt x="143" y="62"/>
                    <a:pt x="141" y="61"/>
                    <a:pt x="139" y="60"/>
                  </a:cubicBezTo>
                  <a:cubicBezTo>
                    <a:pt x="139" y="40"/>
                    <a:pt x="139" y="40"/>
                    <a:pt x="139" y="40"/>
                  </a:cubicBezTo>
                  <a:cubicBezTo>
                    <a:pt x="140" y="40"/>
                    <a:pt x="141" y="41"/>
                    <a:pt x="142" y="41"/>
                  </a:cubicBezTo>
                  <a:cubicBezTo>
                    <a:pt x="143" y="41"/>
                    <a:pt x="144" y="43"/>
                    <a:pt x="145" y="45"/>
                  </a:cubicBezTo>
                  <a:close/>
                  <a:moveTo>
                    <a:pt x="145" y="69"/>
                  </a:moveTo>
                  <a:cubicBezTo>
                    <a:pt x="145" y="86"/>
                    <a:pt x="145" y="86"/>
                    <a:pt x="145" y="86"/>
                  </a:cubicBezTo>
                  <a:cubicBezTo>
                    <a:pt x="143" y="87"/>
                    <a:pt x="142" y="88"/>
                    <a:pt x="143" y="88"/>
                  </a:cubicBezTo>
                  <a:cubicBezTo>
                    <a:pt x="143" y="88"/>
                    <a:pt x="144" y="88"/>
                    <a:pt x="145" y="88"/>
                  </a:cubicBezTo>
                  <a:cubicBezTo>
                    <a:pt x="145" y="97"/>
                    <a:pt x="145" y="97"/>
                    <a:pt x="145" y="97"/>
                  </a:cubicBezTo>
                  <a:cubicBezTo>
                    <a:pt x="143" y="98"/>
                    <a:pt x="141" y="98"/>
                    <a:pt x="140" y="99"/>
                  </a:cubicBezTo>
                  <a:cubicBezTo>
                    <a:pt x="140" y="100"/>
                    <a:pt x="139" y="101"/>
                    <a:pt x="139" y="102"/>
                  </a:cubicBezTo>
                  <a:cubicBezTo>
                    <a:pt x="139" y="64"/>
                    <a:pt x="139" y="64"/>
                    <a:pt x="139" y="64"/>
                  </a:cubicBezTo>
                  <a:cubicBezTo>
                    <a:pt x="140" y="65"/>
                    <a:pt x="141" y="66"/>
                    <a:pt x="141" y="67"/>
                  </a:cubicBezTo>
                  <a:cubicBezTo>
                    <a:pt x="141" y="69"/>
                    <a:pt x="142" y="70"/>
                    <a:pt x="145" y="69"/>
                  </a:cubicBezTo>
                  <a:close/>
                  <a:moveTo>
                    <a:pt x="145" y="139"/>
                  </a:moveTo>
                  <a:cubicBezTo>
                    <a:pt x="145" y="140"/>
                    <a:pt x="145" y="140"/>
                    <a:pt x="145" y="140"/>
                  </a:cubicBezTo>
                  <a:cubicBezTo>
                    <a:pt x="143" y="140"/>
                    <a:pt x="142" y="139"/>
                    <a:pt x="145" y="139"/>
                  </a:cubicBezTo>
                  <a:close/>
                  <a:moveTo>
                    <a:pt x="145" y="150"/>
                  </a:moveTo>
                  <a:cubicBezTo>
                    <a:pt x="145" y="243"/>
                    <a:pt x="145" y="243"/>
                    <a:pt x="145" y="243"/>
                  </a:cubicBezTo>
                  <a:cubicBezTo>
                    <a:pt x="143" y="245"/>
                    <a:pt x="142" y="248"/>
                    <a:pt x="142" y="248"/>
                  </a:cubicBezTo>
                  <a:cubicBezTo>
                    <a:pt x="142" y="248"/>
                    <a:pt x="142" y="251"/>
                    <a:pt x="139" y="249"/>
                  </a:cubicBezTo>
                  <a:cubicBezTo>
                    <a:pt x="139" y="249"/>
                    <a:pt x="139" y="249"/>
                    <a:pt x="139" y="249"/>
                  </a:cubicBezTo>
                  <a:cubicBezTo>
                    <a:pt x="139" y="204"/>
                    <a:pt x="139" y="204"/>
                    <a:pt x="139" y="204"/>
                  </a:cubicBezTo>
                  <a:cubicBezTo>
                    <a:pt x="140" y="203"/>
                    <a:pt x="141" y="202"/>
                    <a:pt x="140" y="200"/>
                  </a:cubicBezTo>
                  <a:cubicBezTo>
                    <a:pt x="139" y="198"/>
                    <a:pt x="141" y="195"/>
                    <a:pt x="139" y="193"/>
                  </a:cubicBezTo>
                  <a:cubicBezTo>
                    <a:pt x="139" y="193"/>
                    <a:pt x="139" y="193"/>
                    <a:pt x="139" y="193"/>
                  </a:cubicBezTo>
                  <a:cubicBezTo>
                    <a:pt x="139" y="150"/>
                    <a:pt x="139" y="150"/>
                    <a:pt x="139" y="150"/>
                  </a:cubicBezTo>
                  <a:cubicBezTo>
                    <a:pt x="140" y="151"/>
                    <a:pt x="143" y="150"/>
                    <a:pt x="145" y="150"/>
                  </a:cubicBezTo>
                  <a:close/>
                  <a:moveTo>
                    <a:pt x="139" y="140"/>
                  </a:moveTo>
                  <a:cubicBezTo>
                    <a:pt x="139" y="137"/>
                    <a:pt x="139" y="137"/>
                    <a:pt x="139" y="137"/>
                  </a:cubicBezTo>
                  <a:cubicBezTo>
                    <a:pt x="139" y="137"/>
                    <a:pt x="139" y="137"/>
                    <a:pt x="139" y="137"/>
                  </a:cubicBezTo>
                  <a:cubicBezTo>
                    <a:pt x="141" y="137"/>
                    <a:pt x="141" y="140"/>
                    <a:pt x="139" y="140"/>
                  </a:cubicBezTo>
                  <a:cubicBezTo>
                    <a:pt x="139" y="140"/>
                    <a:pt x="139" y="140"/>
                    <a:pt x="139" y="140"/>
                  </a:cubicBezTo>
                  <a:close/>
                  <a:moveTo>
                    <a:pt x="139" y="4"/>
                  </a:moveTo>
                  <a:cubicBezTo>
                    <a:pt x="139" y="15"/>
                    <a:pt x="139" y="15"/>
                    <a:pt x="139" y="15"/>
                  </a:cubicBezTo>
                  <a:cubicBezTo>
                    <a:pt x="137" y="15"/>
                    <a:pt x="135" y="16"/>
                    <a:pt x="133" y="16"/>
                  </a:cubicBezTo>
                  <a:cubicBezTo>
                    <a:pt x="131" y="16"/>
                    <a:pt x="133" y="22"/>
                    <a:pt x="131" y="22"/>
                  </a:cubicBezTo>
                  <a:cubicBezTo>
                    <a:pt x="131" y="22"/>
                    <a:pt x="130" y="22"/>
                    <a:pt x="130" y="22"/>
                  </a:cubicBezTo>
                  <a:cubicBezTo>
                    <a:pt x="130" y="3"/>
                    <a:pt x="130" y="3"/>
                    <a:pt x="130" y="3"/>
                  </a:cubicBezTo>
                  <a:cubicBezTo>
                    <a:pt x="131" y="3"/>
                    <a:pt x="131" y="3"/>
                    <a:pt x="132" y="3"/>
                  </a:cubicBezTo>
                  <a:cubicBezTo>
                    <a:pt x="135" y="3"/>
                    <a:pt x="135" y="4"/>
                    <a:pt x="139" y="4"/>
                  </a:cubicBezTo>
                  <a:close/>
                  <a:moveTo>
                    <a:pt x="139" y="20"/>
                  </a:moveTo>
                  <a:cubicBezTo>
                    <a:pt x="138" y="20"/>
                    <a:pt x="138" y="21"/>
                    <a:pt x="138" y="22"/>
                  </a:cubicBezTo>
                  <a:cubicBezTo>
                    <a:pt x="137" y="23"/>
                    <a:pt x="138" y="23"/>
                    <a:pt x="139" y="23"/>
                  </a:cubicBezTo>
                  <a:cubicBezTo>
                    <a:pt x="139" y="20"/>
                    <a:pt x="139" y="20"/>
                    <a:pt x="139" y="20"/>
                  </a:cubicBezTo>
                  <a:close/>
                  <a:moveTo>
                    <a:pt x="139" y="40"/>
                  </a:moveTo>
                  <a:cubicBezTo>
                    <a:pt x="139" y="60"/>
                    <a:pt x="139" y="60"/>
                    <a:pt x="139" y="60"/>
                  </a:cubicBezTo>
                  <a:cubicBezTo>
                    <a:pt x="136" y="59"/>
                    <a:pt x="133" y="59"/>
                    <a:pt x="131" y="58"/>
                  </a:cubicBezTo>
                  <a:cubicBezTo>
                    <a:pt x="131" y="58"/>
                    <a:pt x="131" y="58"/>
                    <a:pt x="130" y="58"/>
                  </a:cubicBezTo>
                  <a:cubicBezTo>
                    <a:pt x="130" y="55"/>
                    <a:pt x="130" y="55"/>
                    <a:pt x="130" y="55"/>
                  </a:cubicBezTo>
                  <a:cubicBezTo>
                    <a:pt x="133" y="54"/>
                    <a:pt x="133" y="52"/>
                    <a:pt x="135" y="50"/>
                  </a:cubicBezTo>
                  <a:cubicBezTo>
                    <a:pt x="137" y="48"/>
                    <a:pt x="137" y="48"/>
                    <a:pt x="133" y="46"/>
                  </a:cubicBezTo>
                  <a:cubicBezTo>
                    <a:pt x="133" y="45"/>
                    <a:pt x="131" y="45"/>
                    <a:pt x="130" y="45"/>
                  </a:cubicBezTo>
                  <a:cubicBezTo>
                    <a:pt x="130" y="37"/>
                    <a:pt x="130" y="37"/>
                    <a:pt x="130" y="37"/>
                  </a:cubicBezTo>
                  <a:cubicBezTo>
                    <a:pt x="132" y="38"/>
                    <a:pt x="136" y="39"/>
                    <a:pt x="139" y="40"/>
                  </a:cubicBezTo>
                  <a:close/>
                  <a:moveTo>
                    <a:pt x="139" y="64"/>
                  </a:moveTo>
                  <a:cubicBezTo>
                    <a:pt x="139" y="102"/>
                    <a:pt x="139" y="102"/>
                    <a:pt x="139" y="102"/>
                  </a:cubicBezTo>
                  <a:cubicBezTo>
                    <a:pt x="138" y="103"/>
                    <a:pt x="137" y="104"/>
                    <a:pt x="136" y="104"/>
                  </a:cubicBezTo>
                  <a:cubicBezTo>
                    <a:pt x="133" y="104"/>
                    <a:pt x="132" y="110"/>
                    <a:pt x="132" y="112"/>
                  </a:cubicBezTo>
                  <a:cubicBezTo>
                    <a:pt x="132" y="113"/>
                    <a:pt x="131" y="113"/>
                    <a:pt x="130" y="114"/>
                  </a:cubicBezTo>
                  <a:cubicBezTo>
                    <a:pt x="130" y="61"/>
                    <a:pt x="130" y="61"/>
                    <a:pt x="130" y="61"/>
                  </a:cubicBezTo>
                  <a:cubicBezTo>
                    <a:pt x="131" y="61"/>
                    <a:pt x="131" y="61"/>
                    <a:pt x="131" y="61"/>
                  </a:cubicBezTo>
                  <a:cubicBezTo>
                    <a:pt x="134" y="61"/>
                    <a:pt x="137" y="62"/>
                    <a:pt x="139" y="64"/>
                  </a:cubicBezTo>
                  <a:close/>
                  <a:moveTo>
                    <a:pt x="139" y="137"/>
                  </a:moveTo>
                  <a:cubicBezTo>
                    <a:pt x="139" y="140"/>
                    <a:pt x="139" y="140"/>
                    <a:pt x="139" y="140"/>
                  </a:cubicBezTo>
                  <a:cubicBezTo>
                    <a:pt x="137" y="140"/>
                    <a:pt x="135" y="137"/>
                    <a:pt x="139" y="137"/>
                  </a:cubicBezTo>
                  <a:close/>
                  <a:moveTo>
                    <a:pt x="139" y="150"/>
                  </a:moveTo>
                  <a:cubicBezTo>
                    <a:pt x="139" y="193"/>
                    <a:pt x="139" y="193"/>
                    <a:pt x="139" y="193"/>
                  </a:cubicBezTo>
                  <a:cubicBezTo>
                    <a:pt x="137" y="192"/>
                    <a:pt x="135" y="188"/>
                    <a:pt x="133" y="188"/>
                  </a:cubicBezTo>
                  <a:cubicBezTo>
                    <a:pt x="130" y="188"/>
                    <a:pt x="131" y="186"/>
                    <a:pt x="131" y="183"/>
                  </a:cubicBezTo>
                  <a:cubicBezTo>
                    <a:pt x="131" y="183"/>
                    <a:pt x="131" y="183"/>
                    <a:pt x="130" y="182"/>
                  </a:cubicBezTo>
                  <a:cubicBezTo>
                    <a:pt x="130" y="160"/>
                    <a:pt x="130" y="160"/>
                    <a:pt x="130" y="160"/>
                  </a:cubicBezTo>
                  <a:cubicBezTo>
                    <a:pt x="130" y="159"/>
                    <a:pt x="130" y="159"/>
                    <a:pt x="130" y="158"/>
                  </a:cubicBezTo>
                  <a:cubicBezTo>
                    <a:pt x="130" y="151"/>
                    <a:pt x="130" y="151"/>
                    <a:pt x="130" y="151"/>
                  </a:cubicBezTo>
                  <a:cubicBezTo>
                    <a:pt x="131" y="151"/>
                    <a:pt x="133" y="151"/>
                    <a:pt x="133" y="150"/>
                  </a:cubicBezTo>
                  <a:cubicBezTo>
                    <a:pt x="135" y="149"/>
                    <a:pt x="137" y="147"/>
                    <a:pt x="138" y="149"/>
                  </a:cubicBezTo>
                  <a:cubicBezTo>
                    <a:pt x="138" y="149"/>
                    <a:pt x="138" y="150"/>
                    <a:pt x="139" y="150"/>
                  </a:cubicBezTo>
                  <a:close/>
                  <a:moveTo>
                    <a:pt x="139" y="204"/>
                  </a:moveTo>
                  <a:cubicBezTo>
                    <a:pt x="139" y="249"/>
                    <a:pt x="139" y="249"/>
                    <a:pt x="139" y="249"/>
                  </a:cubicBezTo>
                  <a:cubicBezTo>
                    <a:pt x="136" y="246"/>
                    <a:pt x="135" y="240"/>
                    <a:pt x="134" y="239"/>
                  </a:cubicBezTo>
                  <a:cubicBezTo>
                    <a:pt x="133" y="237"/>
                    <a:pt x="134" y="237"/>
                    <a:pt x="136" y="234"/>
                  </a:cubicBezTo>
                  <a:cubicBezTo>
                    <a:pt x="137" y="232"/>
                    <a:pt x="137" y="230"/>
                    <a:pt x="135" y="226"/>
                  </a:cubicBezTo>
                  <a:cubicBezTo>
                    <a:pt x="134" y="222"/>
                    <a:pt x="134" y="218"/>
                    <a:pt x="136" y="217"/>
                  </a:cubicBezTo>
                  <a:cubicBezTo>
                    <a:pt x="139" y="215"/>
                    <a:pt x="137" y="210"/>
                    <a:pt x="137" y="207"/>
                  </a:cubicBezTo>
                  <a:cubicBezTo>
                    <a:pt x="137" y="206"/>
                    <a:pt x="138" y="205"/>
                    <a:pt x="139" y="204"/>
                  </a:cubicBezTo>
                  <a:close/>
                  <a:moveTo>
                    <a:pt x="130" y="136"/>
                  </a:moveTo>
                  <a:cubicBezTo>
                    <a:pt x="130" y="134"/>
                    <a:pt x="130" y="134"/>
                    <a:pt x="130" y="134"/>
                  </a:cubicBezTo>
                  <a:cubicBezTo>
                    <a:pt x="132" y="134"/>
                    <a:pt x="134" y="136"/>
                    <a:pt x="132" y="136"/>
                  </a:cubicBezTo>
                  <a:cubicBezTo>
                    <a:pt x="131" y="136"/>
                    <a:pt x="131" y="136"/>
                    <a:pt x="130" y="136"/>
                  </a:cubicBezTo>
                  <a:close/>
                  <a:moveTo>
                    <a:pt x="130" y="130"/>
                  </a:moveTo>
                  <a:cubicBezTo>
                    <a:pt x="130" y="127"/>
                    <a:pt x="130" y="127"/>
                    <a:pt x="130" y="127"/>
                  </a:cubicBezTo>
                  <a:cubicBezTo>
                    <a:pt x="133" y="128"/>
                    <a:pt x="134" y="132"/>
                    <a:pt x="133" y="131"/>
                  </a:cubicBezTo>
                  <a:cubicBezTo>
                    <a:pt x="132" y="130"/>
                    <a:pt x="131" y="130"/>
                    <a:pt x="130" y="130"/>
                  </a:cubicBezTo>
                  <a:close/>
                  <a:moveTo>
                    <a:pt x="130" y="50"/>
                  </a:moveTo>
                  <a:cubicBezTo>
                    <a:pt x="131" y="50"/>
                    <a:pt x="131" y="50"/>
                    <a:pt x="131" y="50"/>
                  </a:cubicBezTo>
                  <a:cubicBezTo>
                    <a:pt x="133" y="49"/>
                    <a:pt x="132" y="47"/>
                    <a:pt x="130" y="47"/>
                  </a:cubicBezTo>
                  <a:cubicBezTo>
                    <a:pt x="130" y="50"/>
                    <a:pt x="130" y="50"/>
                    <a:pt x="130" y="50"/>
                  </a:cubicBezTo>
                  <a:close/>
                  <a:moveTo>
                    <a:pt x="130" y="36"/>
                  </a:moveTo>
                  <a:cubicBezTo>
                    <a:pt x="130" y="35"/>
                    <a:pt x="130" y="35"/>
                    <a:pt x="130" y="35"/>
                  </a:cubicBezTo>
                  <a:cubicBezTo>
                    <a:pt x="132" y="35"/>
                    <a:pt x="132" y="36"/>
                    <a:pt x="130" y="36"/>
                  </a:cubicBezTo>
                  <a:close/>
                  <a:moveTo>
                    <a:pt x="130" y="3"/>
                  </a:moveTo>
                  <a:cubicBezTo>
                    <a:pt x="130" y="22"/>
                    <a:pt x="130" y="22"/>
                    <a:pt x="130" y="22"/>
                  </a:cubicBezTo>
                  <a:cubicBezTo>
                    <a:pt x="129" y="22"/>
                    <a:pt x="127" y="26"/>
                    <a:pt x="125" y="27"/>
                  </a:cubicBezTo>
                  <a:cubicBezTo>
                    <a:pt x="125" y="14"/>
                    <a:pt x="125" y="14"/>
                    <a:pt x="125" y="14"/>
                  </a:cubicBezTo>
                  <a:cubicBezTo>
                    <a:pt x="127" y="13"/>
                    <a:pt x="127" y="12"/>
                    <a:pt x="125" y="12"/>
                  </a:cubicBezTo>
                  <a:cubicBezTo>
                    <a:pt x="125" y="4"/>
                    <a:pt x="125" y="4"/>
                    <a:pt x="125" y="4"/>
                  </a:cubicBezTo>
                  <a:cubicBezTo>
                    <a:pt x="127" y="4"/>
                    <a:pt x="128" y="3"/>
                    <a:pt x="130" y="3"/>
                  </a:cubicBezTo>
                  <a:close/>
                  <a:moveTo>
                    <a:pt x="130" y="35"/>
                  </a:moveTo>
                  <a:cubicBezTo>
                    <a:pt x="130" y="36"/>
                    <a:pt x="130" y="36"/>
                    <a:pt x="130" y="36"/>
                  </a:cubicBezTo>
                  <a:cubicBezTo>
                    <a:pt x="129" y="37"/>
                    <a:pt x="129" y="37"/>
                    <a:pt x="130" y="37"/>
                  </a:cubicBezTo>
                  <a:cubicBezTo>
                    <a:pt x="130" y="45"/>
                    <a:pt x="130" y="45"/>
                    <a:pt x="130" y="45"/>
                  </a:cubicBezTo>
                  <a:cubicBezTo>
                    <a:pt x="129" y="44"/>
                    <a:pt x="127" y="44"/>
                    <a:pt x="125" y="44"/>
                  </a:cubicBezTo>
                  <a:cubicBezTo>
                    <a:pt x="125" y="33"/>
                    <a:pt x="125" y="33"/>
                    <a:pt x="125" y="33"/>
                  </a:cubicBezTo>
                  <a:cubicBezTo>
                    <a:pt x="127" y="34"/>
                    <a:pt x="129" y="34"/>
                    <a:pt x="130" y="35"/>
                  </a:cubicBezTo>
                  <a:close/>
                  <a:moveTo>
                    <a:pt x="130" y="47"/>
                  </a:moveTo>
                  <a:cubicBezTo>
                    <a:pt x="130" y="50"/>
                    <a:pt x="130" y="50"/>
                    <a:pt x="130" y="50"/>
                  </a:cubicBezTo>
                  <a:cubicBezTo>
                    <a:pt x="128" y="51"/>
                    <a:pt x="127" y="49"/>
                    <a:pt x="129" y="48"/>
                  </a:cubicBezTo>
                  <a:cubicBezTo>
                    <a:pt x="130" y="48"/>
                    <a:pt x="130" y="47"/>
                    <a:pt x="130" y="47"/>
                  </a:cubicBezTo>
                  <a:close/>
                  <a:moveTo>
                    <a:pt x="130" y="55"/>
                  </a:moveTo>
                  <a:cubicBezTo>
                    <a:pt x="130" y="58"/>
                    <a:pt x="130" y="58"/>
                    <a:pt x="130" y="58"/>
                  </a:cubicBezTo>
                  <a:cubicBezTo>
                    <a:pt x="127" y="58"/>
                    <a:pt x="127" y="55"/>
                    <a:pt x="130" y="55"/>
                  </a:cubicBezTo>
                  <a:cubicBezTo>
                    <a:pt x="130" y="55"/>
                    <a:pt x="130" y="55"/>
                    <a:pt x="130" y="55"/>
                  </a:cubicBezTo>
                  <a:close/>
                  <a:moveTo>
                    <a:pt x="130" y="61"/>
                  </a:moveTo>
                  <a:cubicBezTo>
                    <a:pt x="130" y="114"/>
                    <a:pt x="130" y="114"/>
                    <a:pt x="130" y="114"/>
                  </a:cubicBezTo>
                  <a:cubicBezTo>
                    <a:pt x="129" y="115"/>
                    <a:pt x="127" y="116"/>
                    <a:pt x="126" y="117"/>
                  </a:cubicBezTo>
                  <a:cubicBezTo>
                    <a:pt x="125" y="119"/>
                    <a:pt x="126" y="121"/>
                    <a:pt x="126" y="124"/>
                  </a:cubicBezTo>
                  <a:cubicBezTo>
                    <a:pt x="126" y="126"/>
                    <a:pt x="126" y="127"/>
                    <a:pt x="125" y="126"/>
                  </a:cubicBezTo>
                  <a:cubicBezTo>
                    <a:pt x="125" y="83"/>
                    <a:pt x="125" y="83"/>
                    <a:pt x="125" y="83"/>
                  </a:cubicBezTo>
                  <a:cubicBezTo>
                    <a:pt x="126" y="84"/>
                    <a:pt x="126" y="84"/>
                    <a:pt x="126" y="82"/>
                  </a:cubicBezTo>
                  <a:cubicBezTo>
                    <a:pt x="127" y="78"/>
                    <a:pt x="127" y="75"/>
                    <a:pt x="129" y="75"/>
                  </a:cubicBezTo>
                  <a:cubicBezTo>
                    <a:pt x="130" y="75"/>
                    <a:pt x="129" y="73"/>
                    <a:pt x="128" y="69"/>
                  </a:cubicBezTo>
                  <a:cubicBezTo>
                    <a:pt x="127" y="66"/>
                    <a:pt x="127" y="62"/>
                    <a:pt x="130" y="61"/>
                  </a:cubicBezTo>
                  <a:close/>
                  <a:moveTo>
                    <a:pt x="130" y="127"/>
                  </a:moveTo>
                  <a:cubicBezTo>
                    <a:pt x="130" y="130"/>
                    <a:pt x="130" y="130"/>
                    <a:pt x="130" y="130"/>
                  </a:cubicBezTo>
                  <a:cubicBezTo>
                    <a:pt x="129" y="131"/>
                    <a:pt x="129" y="131"/>
                    <a:pt x="128" y="131"/>
                  </a:cubicBezTo>
                  <a:cubicBezTo>
                    <a:pt x="127" y="130"/>
                    <a:pt x="127" y="128"/>
                    <a:pt x="129" y="127"/>
                  </a:cubicBezTo>
                  <a:cubicBezTo>
                    <a:pt x="130" y="127"/>
                    <a:pt x="130" y="127"/>
                    <a:pt x="130" y="127"/>
                  </a:cubicBezTo>
                  <a:close/>
                  <a:moveTo>
                    <a:pt x="130" y="134"/>
                  </a:moveTo>
                  <a:cubicBezTo>
                    <a:pt x="130" y="136"/>
                    <a:pt x="130" y="136"/>
                    <a:pt x="130" y="136"/>
                  </a:cubicBezTo>
                  <a:cubicBezTo>
                    <a:pt x="129" y="135"/>
                    <a:pt x="128" y="134"/>
                    <a:pt x="130" y="134"/>
                  </a:cubicBezTo>
                  <a:cubicBezTo>
                    <a:pt x="130" y="134"/>
                    <a:pt x="130" y="134"/>
                    <a:pt x="130" y="134"/>
                  </a:cubicBezTo>
                  <a:close/>
                  <a:moveTo>
                    <a:pt x="130" y="151"/>
                  </a:moveTo>
                  <a:cubicBezTo>
                    <a:pt x="130" y="158"/>
                    <a:pt x="130" y="158"/>
                    <a:pt x="130" y="158"/>
                  </a:cubicBezTo>
                  <a:cubicBezTo>
                    <a:pt x="130" y="157"/>
                    <a:pt x="129" y="156"/>
                    <a:pt x="129" y="155"/>
                  </a:cubicBezTo>
                  <a:cubicBezTo>
                    <a:pt x="129" y="154"/>
                    <a:pt x="127" y="154"/>
                    <a:pt x="125" y="154"/>
                  </a:cubicBezTo>
                  <a:cubicBezTo>
                    <a:pt x="125" y="151"/>
                    <a:pt x="125" y="151"/>
                    <a:pt x="125" y="151"/>
                  </a:cubicBezTo>
                  <a:cubicBezTo>
                    <a:pt x="125" y="151"/>
                    <a:pt x="126" y="151"/>
                    <a:pt x="126" y="151"/>
                  </a:cubicBezTo>
                  <a:cubicBezTo>
                    <a:pt x="127" y="150"/>
                    <a:pt x="129" y="150"/>
                    <a:pt x="130" y="151"/>
                  </a:cubicBezTo>
                  <a:close/>
                  <a:moveTo>
                    <a:pt x="130" y="160"/>
                  </a:moveTo>
                  <a:cubicBezTo>
                    <a:pt x="130" y="182"/>
                    <a:pt x="130" y="182"/>
                    <a:pt x="130" y="182"/>
                  </a:cubicBezTo>
                  <a:cubicBezTo>
                    <a:pt x="129" y="180"/>
                    <a:pt x="126" y="178"/>
                    <a:pt x="125" y="176"/>
                  </a:cubicBezTo>
                  <a:cubicBezTo>
                    <a:pt x="125" y="166"/>
                    <a:pt x="125" y="166"/>
                    <a:pt x="125" y="166"/>
                  </a:cubicBezTo>
                  <a:cubicBezTo>
                    <a:pt x="125" y="166"/>
                    <a:pt x="125" y="166"/>
                    <a:pt x="125" y="166"/>
                  </a:cubicBezTo>
                  <a:cubicBezTo>
                    <a:pt x="128" y="165"/>
                    <a:pt x="126" y="161"/>
                    <a:pt x="129" y="161"/>
                  </a:cubicBezTo>
                  <a:cubicBezTo>
                    <a:pt x="130" y="160"/>
                    <a:pt x="130" y="160"/>
                    <a:pt x="130" y="160"/>
                  </a:cubicBezTo>
                  <a:close/>
                  <a:moveTo>
                    <a:pt x="125" y="133"/>
                  </a:moveTo>
                  <a:cubicBezTo>
                    <a:pt x="125" y="131"/>
                    <a:pt x="125" y="131"/>
                    <a:pt x="125" y="131"/>
                  </a:cubicBezTo>
                  <a:cubicBezTo>
                    <a:pt x="127" y="132"/>
                    <a:pt x="128" y="134"/>
                    <a:pt x="126" y="134"/>
                  </a:cubicBezTo>
                  <a:cubicBezTo>
                    <a:pt x="125" y="134"/>
                    <a:pt x="125" y="134"/>
                    <a:pt x="125" y="133"/>
                  </a:cubicBezTo>
                  <a:close/>
                  <a:moveTo>
                    <a:pt x="125" y="59"/>
                  </a:moveTo>
                  <a:cubicBezTo>
                    <a:pt x="125" y="58"/>
                    <a:pt x="125" y="58"/>
                    <a:pt x="125" y="58"/>
                  </a:cubicBezTo>
                  <a:cubicBezTo>
                    <a:pt x="125" y="59"/>
                    <a:pt x="125" y="59"/>
                    <a:pt x="125" y="59"/>
                  </a:cubicBezTo>
                  <a:close/>
                  <a:moveTo>
                    <a:pt x="125" y="32"/>
                  </a:moveTo>
                  <a:cubicBezTo>
                    <a:pt x="125" y="29"/>
                    <a:pt x="125" y="29"/>
                    <a:pt x="125" y="29"/>
                  </a:cubicBezTo>
                  <a:cubicBezTo>
                    <a:pt x="127" y="29"/>
                    <a:pt x="128" y="30"/>
                    <a:pt x="127" y="31"/>
                  </a:cubicBezTo>
                  <a:cubicBezTo>
                    <a:pt x="126" y="31"/>
                    <a:pt x="126" y="32"/>
                    <a:pt x="125" y="32"/>
                  </a:cubicBezTo>
                  <a:close/>
                  <a:moveTo>
                    <a:pt x="125" y="4"/>
                  </a:moveTo>
                  <a:cubicBezTo>
                    <a:pt x="125" y="12"/>
                    <a:pt x="125" y="12"/>
                    <a:pt x="125" y="12"/>
                  </a:cubicBezTo>
                  <a:cubicBezTo>
                    <a:pt x="124" y="12"/>
                    <a:pt x="124" y="12"/>
                    <a:pt x="123" y="12"/>
                  </a:cubicBezTo>
                  <a:cubicBezTo>
                    <a:pt x="122" y="12"/>
                    <a:pt x="122" y="12"/>
                    <a:pt x="121" y="12"/>
                  </a:cubicBezTo>
                  <a:cubicBezTo>
                    <a:pt x="121" y="6"/>
                    <a:pt x="121" y="6"/>
                    <a:pt x="121" y="6"/>
                  </a:cubicBezTo>
                  <a:cubicBezTo>
                    <a:pt x="122" y="5"/>
                    <a:pt x="124" y="5"/>
                    <a:pt x="125" y="4"/>
                  </a:cubicBezTo>
                  <a:close/>
                  <a:moveTo>
                    <a:pt x="125" y="14"/>
                  </a:moveTo>
                  <a:cubicBezTo>
                    <a:pt x="125" y="27"/>
                    <a:pt x="125" y="27"/>
                    <a:pt x="125" y="27"/>
                  </a:cubicBezTo>
                  <a:cubicBezTo>
                    <a:pt x="124" y="27"/>
                    <a:pt x="124" y="27"/>
                    <a:pt x="124" y="27"/>
                  </a:cubicBezTo>
                  <a:cubicBezTo>
                    <a:pt x="123" y="27"/>
                    <a:pt x="122" y="27"/>
                    <a:pt x="121" y="27"/>
                  </a:cubicBezTo>
                  <a:cubicBezTo>
                    <a:pt x="121" y="14"/>
                    <a:pt x="121" y="14"/>
                    <a:pt x="121" y="14"/>
                  </a:cubicBezTo>
                  <a:cubicBezTo>
                    <a:pt x="121" y="14"/>
                    <a:pt x="121" y="14"/>
                    <a:pt x="121" y="14"/>
                  </a:cubicBezTo>
                  <a:cubicBezTo>
                    <a:pt x="123" y="14"/>
                    <a:pt x="124" y="14"/>
                    <a:pt x="125" y="14"/>
                  </a:cubicBezTo>
                  <a:close/>
                  <a:moveTo>
                    <a:pt x="125" y="29"/>
                  </a:moveTo>
                  <a:cubicBezTo>
                    <a:pt x="125" y="32"/>
                    <a:pt x="125" y="32"/>
                    <a:pt x="125" y="32"/>
                  </a:cubicBezTo>
                  <a:cubicBezTo>
                    <a:pt x="124" y="32"/>
                    <a:pt x="122" y="32"/>
                    <a:pt x="121" y="32"/>
                  </a:cubicBezTo>
                  <a:cubicBezTo>
                    <a:pt x="121" y="28"/>
                    <a:pt x="121" y="28"/>
                    <a:pt x="121" y="28"/>
                  </a:cubicBezTo>
                  <a:cubicBezTo>
                    <a:pt x="122" y="28"/>
                    <a:pt x="124" y="29"/>
                    <a:pt x="125" y="29"/>
                  </a:cubicBezTo>
                  <a:close/>
                  <a:moveTo>
                    <a:pt x="125" y="33"/>
                  </a:moveTo>
                  <a:cubicBezTo>
                    <a:pt x="125" y="44"/>
                    <a:pt x="125" y="44"/>
                    <a:pt x="125" y="44"/>
                  </a:cubicBezTo>
                  <a:cubicBezTo>
                    <a:pt x="124" y="44"/>
                    <a:pt x="122" y="43"/>
                    <a:pt x="122" y="43"/>
                  </a:cubicBezTo>
                  <a:cubicBezTo>
                    <a:pt x="121" y="43"/>
                    <a:pt x="121" y="43"/>
                    <a:pt x="121" y="43"/>
                  </a:cubicBezTo>
                  <a:cubicBezTo>
                    <a:pt x="121" y="33"/>
                    <a:pt x="121" y="33"/>
                    <a:pt x="121" y="33"/>
                  </a:cubicBezTo>
                  <a:cubicBezTo>
                    <a:pt x="121" y="33"/>
                    <a:pt x="122" y="33"/>
                    <a:pt x="122" y="33"/>
                  </a:cubicBezTo>
                  <a:cubicBezTo>
                    <a:pt x="123" y="33"/>
                    <a:pt x="124" y="33"/>
                    <a:pt x="125" y="33"/>
                  </a:cubicBezTo>
                  <a:close/>
                  <a:moveTo>
                    <a:pt x="125" y="58"/>
                  </a:moveTo>
                  <a:cubicBezTo>
                    <a:pt x="125" y="59"/>
                    <a:pt x="125" y="59"/>
                    <a:pt x="125" y="59"/>
                  </a:cubicBezTo>
                  <a:cubicBezTo>
                    <a:pt x="125" y="59"/>
                    <a:pt x="124" y="59"/>
                    <a:pt x="124" y="59"/>
                  </a:cubicBezTo>
                  <a:cubicBezTo>
                    <a:pt x="123" y="59"/>
                    <a:pt x="122" y="59"/>
                    <a:pt x="121" y="59"/>
                  </a:cubicBezTo>
                  <a:cubicBezTo>
                    <a:pt x="121" y="55"/>
                    <a:pt x="121" y="55"/>
                    <a:pt x="121" y="55"/>
                  </a:cubicBezTo>
                  <a:cubicBezTo>
                    <a:pt x="122" y="55"/>
                    <a:pt x="124" y="57"/>
                    <a:pt x="125" y="58"/>
                  </a:cubicBezTo>
                  <a:close/>
                  <a:moveTo>
                    <a:pt x="125" y="83"/>
                  </a:moveTo>
                  <a:cubicBezTo>
                    <a:pt x="125" y="126"/>
                    <a:pt x="125" y="126"/>
                    <a:pt x="125" y="126"/>
                  </a:cubicBezTo>
                  <a:cubicBezTo>
                    <a:pt x="124" y="126"/>
                    <a:pt x="123" y="125"/>
                    <a:pt x="122" y="123"/>
                  </a:cubicBezTo>
                  <a:cubicBezTo>
                    <a:pt x="122" y="123"/>
                    <a:pt x="121" y="122"/>
                    <a:pt x="121" y="122"/>
                  </a:cubicBezTo>
                  <a:cubicBezTo>
                    <a:pt x="121" y="77"/>
                    <a:pt x="121" y="77"/>
                    <a:pt x="121" y="77"/>
                  </a:cubicBezTo>
                  <a:cubicBezTo>
                    <a:pt x="122" y="77"/>
                    <a:pt x="123" y="78"/>
                    <a:pt x="123" y="79"/>
                  </a:cubicBezTo>
                  <a:cubicBezTo>
                    <a:pt x="123" y="80"/>
                    <a:pt x="124" y="82"/>
                    <a:pt x="125" y="83"/>
                  </a:cubicBezTo>
                  <a:close/>
                  <a:moveTo>
                    <a:pt x="125" y="131"/>
                  </a:moveTo>
                  <a:cubicBezTo>
                    <a:pt x="125" y="133"/>
                    <a:pt x="125" y="133"/>
                    <a:pt x="125" y="133"/>
                  </a:cubicBezTo>
                  <a:cubicBezTo>
                    <a:pt x="123" y="133"/>
                    <a:pt x="122" y="131"/>
                    <a:pt x="124" y="131"/>
                  </a:cubicBezTo>
                  <a:cubicBezTo>
                    <a:pt x="124" y="131"/>
                    <a:pt x="125" y="131"/>
                    <a:pt x="125" y="131"/>
                  </a:cubicBezTo>
                  <a:close/>
                  <a:moveTo>
                    <a:pt x="125" y="151"/>
                  </a:moveTo>
                  <a:cubicBezTo>
                    <a:pt x="125" y="154"/>
                    <a:pt x="125" y="154"/>
                    <a:pt x="125" y="154"/>
                  </a:cubicBezTo>
                  <a:cubicBezTo>
                    <a:pt x="123" y="154"/>
                    <a:pt x="122" y="154"/>
                    <a:pt x="121" y="153"/>
                  </a:cubicBezTo>
                  <a:cubicBezTo>
                    <a:pt x="121" y="153"/>
                    <a:pt x="121" y="153"/>
                    <a:pt x="121" y="153"/>
                  </a:cubicBezTo>
                  <a:cubicBezTo>
                    <a:pt x="121" y="147"/>
                    <a:pt x="121" y="147"/>
                    <a:pt x="121" y="147"/>
                  </a:cubicBezTo>
                  <a:cubicBezTo>
                    <a:pt x="122" y="149"/>
                    <a:pt x="123" y="150"/>
                    <a:pt x="125" y="151"/>
                  </a:cubicBezTo>
                  <a:close/>
                  <a:moveTo>
                    <a:pt x="125" y="166"/>
                  </a:moveTo>
                  <a:cubicBezTo>
                    <a:pt x="125" y="176"/>
                    <a:pt x="125" y="176"/>
                    <a:pt x="125" y="176"/>
                  </a:cubicBezTo>
                  <a:cubicBezTo>
                    <a:pt x="125" y="176"/>
                    <a:pt x="124" y="175"/>
                    <a:pt x="124" y="175"/>
                  </a:cubicBezTo>
                  <a:cubicBezTo>
                    <a:pt x="123" y="172"/>
                    <a:pt x="123" y="167"/>
                    <a:pt x="125" y="166"/>
                  </a:cubicBezTo>
                  <a:close/>
                  <a:moveTo>
                    <a:pt x="121" y="62"/>
                  </a:moveTo>
                  <a:cubicBezTo>
                    <a:pt x="121" y="61"/>
                    <a:pt x="121" y="61"/>
                    <a:pt x="121" y="61"/>
                  </a:cubicBezTo>
                  <a:cubicBezTo>
                    <a:pt x="121" y="61"/>
                    <a:pt x="122" y="61"/>
                    <a:pt x="122" y="61"/>
                  </a:cubicBezTo>
                  <a:cubicBezTo>
                    <a:pt x="125" y="60"/>
                    <a:pt x="125" y="62"/>
                    <a:pt x="124" y="63"/>
                  </a:cubicBezTo>
                  <a:cubicBezTo>
                    <a:pt x="123" y="63"/>
                    <a:pt x="121" y="62"/>
                    <a:pt x="121" y="62"/>
                  </a:cubicBezTo>
                  <a:close/>
                  <a:moveTo>
                    <a:pt x="121" y="53"/>
                  </a:moveTo>
                  <a:cubicBezTo>
                    <a:pt x="121" y="45"/>
                    <a:pt x="121" y="45"/>
                    <a:pt x="121" y="45"/>
                  </a:cubicBezTo>
                  <a:cubicBezTo>
                    <a:pt x="121" y="45"/>
                    <a:pt x="121" y="45"/>
                    <a:pt x="122" y="45"/>
                  </a:cubicBezTo>
                  <a:cubicBezTo>
                    <a:pt x="124" y="45"/>
                    <a:pt x="126" y="53"/>
                    <a:pt x="123" y="53"/>
                  </a:cubicBezTo>
                  <a:cubicBezTo>
                    <a:pt x="122" y="53"/>
                    <a:pt x="122" y="53"/>
                    <a:pt x="121" y="53"/>
                  </a:cubicBezTo>
                  <a:close/>
                  <a:moveTo>
                    <a:pt x="121" y="6"/>
                  </a:moveTo>
                  <a:cubicBezTo>
                    <a:pt x="121" y="12"/>
                    <a:pt x="121" y="12"/>
                    <a:pt x="121" y="12"/>
                  </a:cubicBezTo>
                  <a:cubicBezTo>
                    <a:pt x="117" y="12"/>
                    <a:pt x="117" y="12"/>
                    <a:pt x="114" y="11"/>
                  </a:cubicBezTo>
                  <a:cubicBezTo>
                    <a:pt x="113" y="11"/>
                    <a:pt x="113" y="11"/>
                    <a:pt x="112" y="11"/>
                  </a:cubicBezTo>
                  <a:cubicBezTo>
                    <a:pt x="112" y="8"/>
                    <a:pt x="112" y="8"/>
                    <a:pt x="112" y="8"/>
                  </a:cubicBezTo>
                  <a:cubicBezTo>
                    <a:pt x="113" y="8"/>
                    <a:pt x="113" y="8"/>
                    <a:pt x="113" y="8"/>
                  </a:cubicBezTo>
                  <a:cubicBezTo>
                    <a:pt x="115" y="8"/>
                    <a:pt x="118" y="7"/>
                    <a:pt x="121" y="6"/>
                  </a:cubicBezTo>
                  <a:close/>
                  <a:moveTo>
                    <a:pt x="121" y="14"/>
                  </a:moveTo>
                  <a:cubicBezTo>
                    <a:pt x="121" y="27"/>
                    <a:pt x="121" y="27"/>
                    <a:pt x="121" y="27"/>
                  </a:cubicBezTo>
                  <a:cubicBezTo>
                    <a:pt x="118" y="27"/>
                    <a:pt x="114" y="28"/>
                    <a:pt x="114" y="26"/>
                  </a:cubicBezTo>
                  <a:cubicBezTo>
                    <a:pt x="115" y="23"/>
                    <a:pt x="116" y="21"/>
                    <a:pt x="119" y="20"/>
                  </a:cubicBezTo>
                  <a:cubicBezTo>
                    <a:pt x="122" y="19"/>
                    <a:pt x="116" y="15"/>
                    <a:pt x="121" y="14"/>
                  </a:cubicBezTo>
                  <a:close/>
                  <a:moveTo>
                    <a:pt x="121" y="28"/>
                  </a:moveTo>
                  <a:cubicBezTo>
                    <a:pt x="119" y="28"/>
                    <a:pt x="117" y="28"/>
                    <a:pt x="116" y="28"/>
                  </a:cubicBezTo>
                  <a:cubicBezTo>
                    <a:pt x="114" y="28"/>
                    <a:pt x="113" y="28"/>
                    <a:pt x="112" y="27"/>
                  </a:cubicBezTo>
                  <a:cubicBezTo>
                    <a:pt x="112" y="31"/>
                    <a:pt x="112" y="31"/>
                    <a:pt x="112" y="31"/>
                  </a:cubicBezTo>
                  <a:cubicBezTo>
                    <a:pt x="113" y="31"/>
                    <a:pt x="114" y="31"/>
                    <a:pt x="115" y="31"/>
                  </a:cubicBezTo>
                  <a:cubicBezTo>
                    <a:pt x="117" y="31"/>
                    <a:pt x="119" y="32"/>
                    <a:pt x="121" y="32"/>
                  </a:cubicBezTo>
                  <a:cubicBezTo>
                    <a:pt x="121" y="28"/>
                    <a:pt x="121" y="28"/>
                    <a:pt x="121" y="28"/>
                  </a:cubicBezTo>
                  <a:close/>
                  <a:moveTo>
                    <a:pt x="121" y="33"/>
                  </a:moveTo>
                  <a:cubicBezTo>
                    <a:pt x="121" y="43"/>
                    <a:pt x="121" y="43"/>
                    <a:pt x="121" y="43"/>
                  </a:cubicBezTo>
                  <a:cubicBezTo>
                    <a:pt x="118" y="43"/>
                    <a:pt x="114" y="40"/>
                    <a:pt x="114" y="38"/>
                  </a:cubicBezTo>
                  <a:cubicBezTo>
                    <a:pt x="114" y="36"/>
                    <a:pt x="115" y="33"/>
                    <a:pt x="121" y="33"/>
                  </a:cubicBezTo>
                  <a:close/>
                  <a:moveTo>
                    <a:pt x="121" y="45"/>
                  </a:moveTo>
                  <a:cubicBezTo>
                    <a:pt x="121" y="53"/>
                    <a:pt x="121" y="53"/>
                    <a:pt x="121" y="53"/>
                  </a:cubicBezTo>
                  <a:cubicBezTo>
                    <a:pt x="119" y="53"/>
                    <a:pt x="117" y="54"/>
                    <a:pt x="117" y="54"/>
                  </a:cubicBezTo>
                  <a:cubicBezTo>
                    <a:pt x="117" y="54"/>
                    <a:pt x="116" y="59"/>
                    <a:pt x="114" y="59"/>
                  </a:cubicBezTo>
                  <a:cubicBezTo>
                    <a:pt x="113" y="59"/>
                    <a:pt x="113" y="59"/>
                    <a:pt x="112" y="59"/>
                  </a:cubicBezTo>
                  <a:cubicBezTo>
                    <a:pt x="112" y="47"/>
                    <a:pt x="112" y="47"/>
                    <a:pt x="112" y="47"/>
                  </a:cubicBezTo>
                  <a:cubicBezTo>
                    <a:pt x="112" y="47"/>
                    <a:pt x="112" y="47"/>
                    <a:pt x="112" y="47"/>
                  </a:cubicBezTo>
                  <a:cubicBezTo>
                    <a:pt x="114" y="46"/>
                    <a:pt x="116" y="47"/>
                    <a:pt x="116" y="49"/>
                  </a:cubicBezTo>
                  <a:cubicBezTo>
                    <a:pt x="116" y="51"/>
                    <a:pt x="118" y="50"/>
                    <a:pt x="118" y="48"/>
                  </a:cubicBezTo>
                  <a:cubicBezTo>
                    <a:pt x="118" y="46"/>
                    <a:pt x="119" y="45"/>
                    <a:pt x="121" y="45"/>
                  </a:cubicBezTo>
                  <a:close/>
                  <a:moveTo>
                    <a:pt x="121" y="55"/>
                  </a:moveTo>
                  <a:cubicBezTo>
                    <a:pt x="121" y="55"/>
                    <a:pt x="120" y="55"/>
                    <a:pt x="120" y="55"/>
                  </a:cubicBezTo>
                  <a:cubicBezTo>
                    <a:pt x="117" y="55"/>
                    <a:pt x="116" y="57"/>
                    <a:pt x="117" y="59"/>
                  </a:cubicBezTo>
                  <a:cubicBezTo>
                    <a:pt x="118" y="61"/>
                    <a:pt x="119" y="60"/>
                    <a:pt x="121" y="59"/>
                  </a:cubicBezTo>
                  <a:cubicBezTo>
                    <a:pt x="121" y="55"/>
                    <a:pt x="121" y="55"/>
                    <a:pt x="121" y="55"/>
                  </a:cubicBezTo>
                  <a:close/>
                  <a:moveTo>
                    <a:pt x="121" y="61"/>
                  </a:moveTo>
                  <a:cubicBezTo>
                    <a:pt x="121" y="62"/>
                    <a:pt x="121" y="62"/>
                    <a:pt x="121" y="62"/>
                  </a:cubicBezTo>
                  <a:cubicBezTo>
                    <a:pt x="121" y="62"/>
                    <a:pt x="121" y="61"/>
                    <a:pt x="121" y="61"/>
                  </a:cubicBezTo>
                  <a:close/>
                  <a:moveTo>
                    <a:pt x="121" y="77"/>
                  </a:moveTo>
                  <a:cubicBezTo>
                    <a:pt x="121" y="122"/>
                    <a:pt x="121" y="122"/>
                    <a:pt x="121" y="122"/>
                  </a:cubicBezTo>
                  <a:cubicBezTo>
                    <a:pt x="118" y="120"/>
                    <a:pt x="115" y="121"/>
                    <a:pt x="112" y="122"/>
                  </a:cubicBezTo>
                  <a:cubicBezTo>
                    <a:pt x="112" y="122"/>
                    <a:pt x="112" y="122"/>
                    <a:pt x="112" y="122"/>
                  </a:cubicBezTo>
                  <a:cubicBezTo>
                    <a:pt x="112" y="74"/>
                    <a:pt x="112" y="74"/>
                    <a:pt x="112" y="74"/>
                  </a:cubicBezTo>
                  <a:cubicBezTo>
                    <a:pt x="113" y="74"/>
                    <a:pt x="114" y="74"/>
                    <a:pt x="114" y="74"/>
                  </a:cubicBezTo>
                  <a:cubicBezTo>
                    <a:pt x="117" y="75"/>
                    <a:pt x="119" y="76"/>
                    <a:pt x="121" y="77"/>
                  </a:cubicBezTo>
                  <a:close/>
                  <a:moveTo>
                    <a:pt x="121" y="147"/>
                  </a:moveTo>
                  <a:cubicBezTo>
                    <a:pt x="121" y="153"/>
                    <a:pt x="121" y="153"/>
                    <a:pt x="121" y="153"/>
                  </a:cubicBezTo>
                  <a:cubicBezTo>
                    <a:pt x="120" y="151"/>
                    <a:pt x="120" y="146"/>
                    <a:pt x="116" y="146"/>
                  </a:cubicBezTo>
                  <a:cubicBezTo>
                    <a:pt x="115" y="146"/>
                    <a:pt x="113" y="146"/>
                    <a:pt x="112" y="145"/>
                  </a:cubicBezTo>
                  <a:cubicBezTo>
                    <a:pt x="112" y="134"/>
                    <a:pt x="112" y="134"/>
                    <a:pt x="112" y="134"/>
                  </a:cubicBezTo>
                  <a:cubicBezTo>
                    <a:pt x="115" y="132"/>
                    <a:pt x="117" y="131"/>
                    <a:pt x="117" y="132"/>
                  </a:cubicBezTo>
                  <a:cubicBezTo>
                    <a:pt x="117" y="135"/>
                    <a:pt x="115" y="142"/>
                    <a:pt x="118" y="142"/>
                  </a:cubicBezTo>
                  <a:cubicBezTo>
                    <a:pt x="122" y="142"/>
                    <a:pt x="119" y="145"/>
                    <a:pt x="121" y="147"/>
                  </a:cubicBezTo>
                  <a:cubicBezTo>
                    <a:pt x="121" y="147"/>
                    <a:pt x="121" y="147"/>
                    <a:pt x="121" y="147"/>
                  </a:cubicBezTo>
                  <a:close/>
                  <a:moveTo>
                    <a:pt x="112" y="24"/>
                  </a:moveTo>
                  <a:cubicBezTo>
                    <a:pt x="112" y="22"/>
                    <a:pt x="112" y="22"/>
                    <a:pt x="112" y="22"/>
                  </a:cubicBezTo>
                  <a:cubicBezTo>
                    <a:pt x="113" y="23"/>
                    <a:pt x="114" y="24"/>
                    <a:pt x="112" y="24"/>
                  </a:cubicBezTo>
                  <a:close/>
                  <a:moveTo>
                    <a:pt x="112" y="20"/>
                  </a:moveTo>
                  <a:cubicBezTo>
                    <a:pt x="113" y="20"/>
                    <a:pt x="113" y="20"/>
                    <a:pt x="113" y="20"/>
                  </a:cubicBezTo>
                  <a:cubicBezTo>
                    <a:pt x="117" y="18"/>
                    <a:pt x="115" y="14"/>
                    <a:pt x="112" y="13"/>
                  </a:cubicBezTo>
                  <a:lnTo>
                    <a:pt x="112" y="20"/>
                  </a:lnTo>
                  <a:close/>
                  <a:moveTo>
                    <a:pt x="112" y="8"/>
                  </a:moveTo>
                  <a:cubicBezTo>
                    <a:pt x="112" y="11"/>
                    <a:pt x="112" y="11"/>
                    <a:pt x="112" y="11"/>
                  </a:cubicBezTo>
                  <a:cubicBezTo>
                    <a:pt x="110" y="9"/>
                    <a:pt x="108" y="8"/>
                    <a:pt x="112" y="8"/>
                  </a:cubicBezTo>
                  <a:close/>
                  <a:moveTo>
                    <a:pt x="112" y="13"/>
                  </a:moveTo>
                  <a:cubicBezTo>
                    <a:pt x="112" y="13"/>
                    <a:pt x="112" y="13"/>
                    <a:pt x="112" y="13"/>
                  </a:cubicBezTo>
                  <a:cubicBezTo>
                    <a:pt x="110" y="13"/>
                    <a:pt x="111" y="10"/>
                    <a:pt x="106" y="10"/>
                  </a:cubicBezTo>
                  <a:cubicBezTo>
                    <a:pt x="102" y="10"/>
                    <a:pt x="108" y="15"/>
                    <a:pt x="107" y="18"/>
                  </a:cubicBezTo>
                  <a:cubicBezTo>
                    <a:pt x="107" y="20"/>
                    <a:pt x="109" y="22"/>
                    <a:pt x="112" y="20"/>
                  </a:cubicBezTo>
                  <a:cubicBezTo>
                    <a:pt x="112" y="13"/>
                    <a:pt x="112" y="13"/>
                    <a:pt x="112" y="13"/>
                  </a:cubicBezTo>
                  <a:close/>
                  <a:moveTo>
                    <a:pt x="112" y="22"/>
                  </a:moveTo>
                  <a:cubicBezTo>
                    <a:pt x="112" y="24"/>
                    <a:pt x="112" y="24"/>
                    <a:pt x="112" y="24"/>
                  </a:cubicBezTo>
                  <a:cubicBezTo>
                    <a:pt x="112" y="24"/>
                    <a:pt x="112" y="24"/>
                    <a:pt x="112" y="24"/>
                  </a:cubicBezTo>
                  <a:cubicBezTo>
                    <a:pt x="109" y="24"/>
                    <a:pt x="109" y="22"/>
                    <a:pt x="111" y="22"/>
                  </a:cubicBezTo>
                  <a:cubicBezTo>
                    <a:pt x="112" y="22"/>
                    <a:pt x="112" y="22"/>
                    <a:pt x="112" y="22"/>
                  </a:cubicBezTo>
                  <a:close/>
                  <a:moveTo>
                    <a:pt x="112" y="27"/>
                  </a:moveTo>
                  <a:cubicBezTo>
                    <a:pt x="112" y="31"/>
                    <a:pt x="112" y="31"/>
                    <a:pt x="112" y="31"/>
                  </a:cubicBezTo>
                  <a:cubicBezTo>
                    <a:pt x="111" y="32"/>
                    <a:pt x="111" y="32"/>
                    <a:pt x="110" y="31"/>
                  </a:cubicBezTo>
                  <a:cubicBezTo>
                    <a:pt x="108" y="29"/>
                    <a:pt x="106" y="26"/>
                    <a:pt x="109" y="26"/>
                  </a:cubicBezTo>
                  <a:cubicBezTo>
                    <a:pt x="111" y="26"/>
                    <a:pt x="111" y="27"/>
                    <a:pt x="112" y="27"/>
                  </a:cubicBezTo>
                  <a:close/>
                  <a:moveTo>
                    <a:pt x="112" y="47"/>
                  </a:moveTo>
                  <a:cubicBezTo>
                    <a:pt x="112" y="59"/>
                    <a:pt x="112" y="59"/>
                    <a:pt x="112" y="59"/>
                  </a:cubicBezTo>
                  <a:cubicBezTo>
                    <a:pt x="112" y="59"/>
                    <a:pt x="112" y="61"/>
                    <a:pt x="110" y="61"/>
                  </a:cubicBezTo>
                  <a:cubicBezTo>
                    <a:pt x="108" y="61"/>
                    <a:pt x="108" y="65"/>
                    <a:pt x="107" y="66"/>
                  </a:cubicBezTo>
                  <a:cubicBezTo>
                    <a:pt x="106" y="67"/>
                    <a:pt x="108" y="68"/>
                    <a:pt x="108" y="70"/>
                  </a:cubicBezTo>
                  <a:cubicBezTo>
                    <a:pt x="108" y="72"/>
                    <a:pt x="109" y="72"/>
                    <a:pt x="112" y="74"/>
                  </a:cubicBezTo>
                  <a:cubicBezTo>
                    <a:pt x="112" y="122"/>
                    <a:pt x="112" y="122"/>
                    <a:pt x="112" y="122"/>
                  </a:cubicBezTo>
                  <a:cubicBezTo>
                    <a:pt x="110" y="122"/>
                    <a:pt x="107" y="121"/>
                    <a:pt x="105" y="123"/>
                  </a:cubicBezTo>
                  <a:cubicBezTo>
                    <a:pt x="105" y="123"/>
                    <a:pt x="104" y="123"/>
                    <a:pt x="104" y="124"/>
                  </a:cubicBezTo>
                  <a:cubicBezTo>
                    <a:pt x="104" y="49"/>
                    <a:pt x="104" y="49"/>
                    <a:pt x="104" y="49"/>
                  </a:cubicBezTo>
                  <a:cubicBezTo>
                    <a:pt x="107" y="49"/>
                    <a:pt x="108" y="48"/>
                    <a:pt x="107" y="47"/>
                  </a:cubicBezTo>
                  <a:cubicBezTo>
                    <a:pt x="106" y="46"/>
                    <a:pt x="106" y="44"/>
                    <a:pt x="104" y="44"/>
                  </a:cubicBezTo>
                  <a:cubicBezTo>
                    <a:pt x="104" y="44"/>
                    <a:pt x="104" y="44"/>
                    <a:pt x="104" y="44"/>
                  </a:cubicBezTo>
                  <a:cubicBezTo>
                    <a:pt x="104" y="41"/>
                    <a:pt x="104" y="41"/>
                    <a:pt x="104" y="41"/>
                  </a:cubicBezTo>
                  <a:cubicBezTo>
                    <a:pt x="104" y="41"/>
                    <a:pt x="104" y="41"/>
                    <a:pt x="105" y="41"/>
                  </a:cubicBezTo>
                  <a:cubicBezTo>
                    <a:pt x="106" y="40"/>
                    <a:pt x="107" y="38"/>
                    <a:pt x="108" y="40"/>
                  </a:cubicBezTo>
                  <a:cubicBezTo>
                    <a:pt x="109" y="42"/>
                    <a:pt x="107" y="44"/>
                    <a:pt x="110" y="44"/>
                  </a:cubicBezTo>
                  <a:cubicBezTo>
                    <a:pt x="112" y="44"/>
                    <a:pt x="111" y="48"/>
                    <a:pt x="112" y="47"/>
                  </a:cubicBezTo>
                  <a:close/>
                  <a:moveTo>
                    <a:pt x="112" y="134"/>
                  </a:moveTo>
                  <a:cubicBezTo>
                    <a:pt x="112" y="145"/>
                    <a:pt x="112" y="145"/>
                    <a:pt x="112" y="145"/>
                  </a:cubicBezTo>
                  <a:cubicBezTo>
                    <a:pt x="110" y="144"/>
                    <a:pt x="108" y="142"/>
                    <a:pt x="105" y="142"/>
                  </a:cubicBezTo>
                  <a:cubicBezTo>
                    <a:pt x="105" y="142"/>
                    <a:pt x="104" y="142"/>
                    <a:pt x="104" y="142"/>
                  </a:cubicBezTo>
                  <a:cubicBezTo>
                    <a:pt x="104" y="135"/>
                    <a:pt x="104" y="135"/>
                    <a:pt x="104" y="135"/>
                  </a:cubicBezTo>
                  <a:cubicBezTo>
                    <a:pt x="106" y="137"/>
                    <a:pt x="108" y="139"/>
                    <a:pt x="110" y="137"/>
                  </a:cubicBezTo>
                  <a:cubicBezTo>
                    <a:pt x="110" y="136"/>
                    <a:pt x="111" y="135"/>
                    <a:pt x="112" y="134"/>
                  </a:cubicBezTo>
                  <a:close/>
                  <a:moveTo>
                    <a:pt x="104" y="47"/>
                  </a:moveTo>
                  <a:cubicBezTo>
                    <a:pt x="105" y="47"/>
                    <a:pt x="105" y="46"/>
                    <a:pt x="104" y="46"/>
                  </a:cubicBezTo>
                  <a:cubicBezTo>
                    <a:pt x="104" y="47"/>
                    <a:pt x="104" y="47"/>
                    <a:pt x="104" y="47"/>
                  </a:cubicBezTo>
                  <a:close/>
                  <a:moveTo>
                    <a:pt x="104" y="31"/>
                  </a:moveTo>
                  <a:cubicBezTo>
                    <a:pt x="105" y="31"/>
                    <a:pt x="106" y="31"/>
                    <a:pt x="107" y="31"/>
                  </a:cubicBezTo>
                  <a:cubicBezTo>
                    <a:pt x="109" y="31"/>
                    <a:pt x="106" y="29"/>
                    <a:pt x="104" y="29"/>
                  </a:cubicBezTo>
                  <a:cubicBezTo>
                    <a:pt x="104" y="31"/>
                    <a:pt x="104" y="31"/>
                    <a:pt x="104" y="31"/>
                  </a:cubicBezTo>
                  <a:close/>
                  <a:moveTo>
                    <a:pt x="104" y="27"/>
                  </a:moveTo>
                  <a:cubicBezTo>
                    <a:pt x="105" y="27"/>
                    <a:pt x="109" y="25"/>
                    <a:pt x="107" y="25"/>
                  </a:cubicBezTo>
                  <a:cubicBezTo>
                    <a:pt x="105" y="25"/>
                    <a:pt x="108" y="22"/>
                    <a:pt x="106" y="22"/>
                  </a:cubicBezTo>
                  <a:cubicBezTo>
                    <a:pt x="105" y="22"/>
                    <a:pt x="104" y="22"/>
                    <a:pt x="104" y="23"/>
                  </a:cubicBezTo>
                  <a:cubicBezTo>
                    <a:pt x="104" y="27"/>
                    <a:pt x="104" y="27"/>
                    <a:pt x="104" y="27"/>
                  </a:cubicBezTo>
                  <a:close/>
                  <a:moveTo>
                    <a:pt x="104" y="23"/>
                  </a:moveTo>
                  <a:cubicBezTo>
                    <a:pt x="104" y="20"/>
                    <a:pt x="104" y="20"/>
                    <a:pt x="104" y="20"/>
                  </a:cubicBezTo>
                  <a:cubicBezTo>
                    <a:pt x="105" y="21"/>
                    <a:pt x="105" y="22"/>
                    <a:pt x="104" y="23"/>
                  </a:cubicBezTo>
                  <a:close/>
                  <a:moveTo>
                    <a:pt x="107" y="33"/>
                  </a:moveTo>
                  <a:cubicBezTo>
                    <a:pt x="104" y="33"/>
                    <a:pt x="104" y="35"/>
                    <a:pt x="105" y="37"/>
                  </a:cubicBezTo>
                  <a:cubicBezTo>
                    <a:pt x="106" y="39"/>
                    <a:pt x="107" y="39"/>
                    <a:pt x="107" y="38"/>
                  </a:cubicBezTo>
                  <a:cubicBezTo>
                    <a:pt x="108" y="37"/>
                    <a:pt x="110" y="36"/>
                    <a:pt x="111" y="35"/>
                  </a:cubicBezTo>
                  <a:cubicBezTo>
                    <a:pt x="112" y="33"/>
                    <a:pt x="109" y="33"/>
                    <a:pt x="107" y="33"/>
                  </a:cubicBezTo>
                  <a:close/>
                  <a:moveTo>
                    <a:pt x="104" y="20"/>
                  </a:moveTo>
                  <a:cubicBezTo>
                    <a:pt x="104" y="23"/>
                    <a:pt x="104" y="23"/>
                    <a:pt x="104" y="23"/>
                  </a:cubicBezTo>
                  <a:cubicBezTo>
                    <a:pt x="103" y="23"/>
                    <a:pt x="103" y="23"/>
                    <a:pt x="102" y="23"/>
                  </a:cubicBezTo>
                  <a:cubicBezTo>
                    <a:pt x="101" y="22"/>
                    <a:pt x="100" y="22"/>
                    <a:pt x="99" y="22"/>
                  </a:cubicBezTo>
                  <a:cubicBezTo>
                    <a:pt x="99" y="19"/>
                    <a:pt x="99" y="19"/>
                    <a:pt x="99" y="19"/>
                  </a:cubicBezTo>
                  <a:cubicBezTo>
                    <a:pt x="100" y="19"/>
                    <a:pt x="100" y="19"/>
                    <a:pt x="101" y="19"/>
                  </a:cubicBezTo>
                  <a:cubicBezTo>
                    <a:pt x="102" y="19"/>
                    <a:pt x="103" y="19"/>
                    <a:pt x="104" y="20"/>
                  </a:cubicBezTo>
                  <a:close/>
                  <a:moveTo>
                    <a:pt x="104" y="23"/>
                  </a:moveTo>
                  <a:cubicBezTo>
                    <a:pt x="104" y="27"/>
                    <a:pt x="104" y="27"/>
                    <a:pt x="104" y="27"/>
                  </a:cubicBezTo>
                  <a:cubicBezTo>
                    <a:pt x="104" y="26"/>
                    <a:pt x="103" y="26"/>
                    <a:pt x="103" y="26"/>
                  </a:cubicBezTo>
                  <a:cubicBezTo>
                    <a:pt x="103" y="25"/>
                    <a:pt x="103" y="24"/>
                    <a:pt x="104" y="23"/>
                  </a:cubicBezTo>
                  <a:close/>
                  <a:moveTo>
                    <a:pt x="104" y="29"/>
                  </a:moveTo>
                  <a:cubicBezTo>
                    <a:pt x="104" y="29"/>
                    <a:pt x="103" y="29"/>
                    <a:pt x="103" y="29"/>
                  </a:cubicBezTo>
                  <a:cubicBezTo>
                    <a:pt x="102" y="29"/>
                    <a:pt x="101" y="26"/>
                    <a:pt x="99" y="26"/>
                  </a:cubicBezTo>
                  <a:cubicBezTo>
                    <a:pt x="99" y="26"/>
                    <a:pt x="99" y="26"/>
                    <a:pt x="99" y="26"/>
                  </a:cubicBezTo>
                  <a:cubicBezTo>
                    <a:pt x="99" y="30"/>
                    <a:pt x="99" y="30"/>
                    <a:pt x="99" y="30"/>
                  </a:cubicBezTo>
                  <a:cubicBezTo>
                    <a:pt x="100" y="30"/>
                    <a:pt x="102" y="31"/>
                    <a:pt x="104" y="31"/>
                  </a:cubicBezTo>
                  <a:cubicBezTo>
                    <a:pt x="104" y="29"/>
                    <a:pt x="104" y="29"/>
                    <a:pt x="104" y="29"/>
                  </a:cubicBezTo>
                  <a:close/>
                  <a:moveTo>
                    <a:pt x="104" y="41"/>
                  </a:moveTo>
                  <a:cubicBezTo>
                    <a:pt x="104" y="44"/>
                    <a:pt x="104" y="44"/>
                    <a:pt x="104" y="44"/>
                  </a:cubicBezTo>
                  <a:cubicBezTo>
                    <a:pt x="103" y="43"/>
                    <a:pt x="103" y="42"/>
                    <a:pt x="104" y="41"/>
                  </a:cubicBezTo>
                  <a:close/>
                  <a:moveTo>
                    <a:pt x="104" y="46"/>
                  </a:moveTo>
                  <a:cubicBezTo>
                    <a:pt x="104" y="47"/>
                    <a:pt x="104" y="47"/>
                    <a:pt x="104" y="47"/>
                  </a:cubicBezTo>
                  <a:cubicBezTo>
                    <a:pt x="104" y="47"/>
                    <a:pt x="103" y="47"/>
                    <a:pt x="103" y="47"/>
                  </a:cubicBezTo>
                  <a:cubicBezTo>
                    <a:pt x="101" y="47"/>
                    <a:pt x="99" y="47"/>
                    <a:pt x="99" y="46"/>
                  </a:cubicBezTo>
                  <a:cubicBezTo>
                    <a:pt x="99" y="45"/>
                    <a:pt x="99" y="45"/>
                    <a:pt x="99" y="45"/>
                  </a:cubicBezTo>
                  <a:cubicBezTo>
                    <a:pt x="99" y="44"/>
                    <a:pt x="99" y="44"/>
                    <a:pt x="100" y="44"/>
                  </a:cubicBezTo>
                  <a:cubicBezTo>
                    <a:pt x="101" y="44"/>
                    <a:pt x="103" y="45"/>
                    <a:pt x="104" y="46"/>
                  </a:cubicBezTo>
                  <a:close/>
                  <a:moveTo>
                    <a:pt x="104" y="49"/>
                  </a:moveTo>
                  <a:cubicBezTo>
                    <a:pt x="104" y="124"/>
                    <a:pt x="104" y="124"/>
                    <a:pt x="104" y="124"/>
                  </a:cubicBezTo>
                  <a:cubicBezTo>
                    <a:pt x="102" y="127"/>
                    <a:pt x="101" y="131"/>
                    <a:pt x="102" y="133"/>
                  </a:cubicBezTo>
                  <a:cubicBezTo>
                    <a:pt x="103" y="134"/>
                    <a:pt x="103" y="134"/>
                    <a:pt x="104" y="135"/>
                  </a:cubicBezTo>
                  <a:cubicBezTo>
                    <a:pt x="104" y="142"/>
                    <a:pt x="104" y="142"/>
                    <a:pt x="104" y="142"/>
                  </a:cubicBezTo>
                  <a:cubicBezTo>
                    <a:pt x="102" y="142"/>
                    <a:pt x="100" y="141"/>
                    <a:pt x="99" y="140"/>
                  </a:cubicBezTo>
                  <a:cubicBezTo>
                    <a:pt x="99" y="49"/>
                    <a:pt x="99" y="49"/>
                    <a:pt x="99" y="49"/>
                  </a:cubicBezTo>
                  <a:cubicBezTo>
                    <a:pt x="99" y="49"/>
                    <a:pt x="100" y="49"/>
                    <a:pt x="100" y="49"/>
                  </a:cubicBezTo>
                  <a:cubicBezTo>
                    <a:pt x="102" y="49"/>
                    <a:pt x="103" y="49"/>
                    <a:pt x="104" y="49"/>
                  </a:cubicBezTo>
                  <a:close/>
                  <a:moveTo>
                    <a:pt x="99" y="41"/>
                  </a:moveTo>
                  <a:cubicBezTo>
                    <a:pt x="99" y="33"/>
                    <a:pt x="99" y="33"/>
                    <a:pt x="99" y="33"/>
                  </a:cubicBezTo>
                  <a:cubicBezTo>
                    <a:pt x="99" y="33"/>
                    <a:pt x="99" y="33"/>
                    <a:pt x="100" y="33"/>
                  </a:cubicBezTo>
                  <a:cubicBezTo>
                    <a:pt x="102" y="33"/>
                    <a:pt x="101" y="38"/>
                    <a:pt x="102" y="38"/>
                  </a:cubicBezTo>
                  <a:cubicBezTo>
                    <a:pt x="104" y="37"/>
                    <a:pt x="102" y="41"/>
                    <a:pt x="99" y="41"/>
                  </a:cubicBezTo>
                  <a:cubicBezTo>
                    <a:pt x="99" y="41"/>
                    <a:pt x="99" y="41"/>
                    <a:pt x="99" y="41"/>
                  </a:cubicBezTo>
                  <a:close/>
                  <a:moveTo>
                    <a:pt x="99" y="15"/>
                  </a:moveTo>
                  <a:cubicBezTo>
                    <a:pt x="99" y="13"/>
                    <a:pt x="99" y="13"/>
                    <a:pt x="99" y="13"/>
                  </a:cubicBezTo>
                  <a:cubicBezTo>
                    <a:pt x="99" y="13"/>
                    <a:pt x="99" y="13"/>
                    <a:pt x="100" y="13"/>
                  </a:cubicBezTo>
                  <a:cubicBezTo>
                    <a:pt x="102" y="13"/>
                    <a:pt x="104" y="16"/>
                    <a:pt x="102" y="16"/>
                  </a:cubicBezTo>
                  <a:cubicBezTo>
                    <a:pt x="100" y="16"/>
                    <a:pt x="99" y="16"/>
                    <a:pt x="99" y="15"/>
                  </a:cubicBezTo>
                  <a:close/>
                  <a:moveTo>
                    <a:pt x="99" y="13"/>
                  </a:moveTo>
                  <a:cubicBezTo>
                    <a:pt x="99" y="15"/>
                    <a:pt x="99" y="15"/>
                    <a:pt x="99" y="15"/>
                  </a:cubicBezTo>
                  <a:cubicBezTo>
                    <a:pt x="98" y="14"/>
                    <a:pt x="98" y="14"/>
                    <a:pt x="99" y="13"/>
                  </a:cubicBezTo>
                  <a:close/>
                  <a:moveTo>
                    <a:pt x="99" y="19"/>
                  </a:moveTo>
                  <a:cubicBezTo>
                    <a:pt x="99" y="22"/>
                    <a:pt x="99" y="22"/>
                    <a:pt x="99" y="22"/>
                  </a:cubicBezTo>
                  <a:cubicBezTo>
                    <a:pt x="98" y="22"/>
                    <a:pt x="97" y="22"/>
                    <a:pt x="96" y="22"/>
                  </a:cubicBezTo>
                  <a:cubicBezTo>
                    <a:pt x="96" y="18"/>
                    <a:pt x="96" y="18"/>
                    <a:pt x="96" y="18"/>
                  </a:cubicBezTo>
                  <a:cubicBezTo>
                    <a:pt x="97" y="18"/>
                    <a:pt x="98" y="18"/>
                    <a:pt x="99" y="19"/>
                  </a:cubicBezTo>
                  <a:close/>
                  <a:moveTo>
                    <a:pt x="99" y="26"/>
                  </a:moveTo>
                  <a:cubicBezTo>
                    <a:pt x="99" y="30"/>
                    <a:pt x="99" y="30"/>
                    <a:pt x="99" y="30"/>
                  </a:cubicBezTo>
                  <a:cubicBezTo>
                    <a:pt x="98" y="30"/>
                    <a:pt x="98" y="30"/>
                    <a:pt x="98" y="30"/>
                  </a:cubicBezTo>
                  <a:cubicBezTo>
                    <a:pt x="96" y="30"/>
                    <a:pt x="96" y="26"/>
                    <a:pt x="99" y="26"/>
                  </a:cubicBezTo>
                  <a:close/>
                  <a:moveTo>
                    <a:pt x="99" y="33"/>
                  </a:moveTo>
                  <a:cubicBezTo>
                    <a:pt x="99" y="41"/>
                    <a:pt x="99" y="41"/>
                    <a:pt x="99" y="41"/>
                  </a:cubicBezTo>
                  <a:cubicBezTo>
                    <a:pt x="98" y="41"/>
                    <a:pt x="96" y="40"/>
                    <a:pt x="96" y="39"/>
                  </a:cubicBezTo>
                  <a:cubicBezTo>
                    <a:pt x="96" y="37"/>
                    <a:pt x="96" y="37"/>
                    <a:pt x="96" y="37"/>
                  </a:cubicBezTo>
                  <a:cubicBezTo>
                    <a:pt x="98" y="37"/>
                    <a:pt x="99" y="36"/>
                    <a:pt x="98" y="35"/>
                  </a:cubicBezTo>
                  <a:cubicBezTo>
                    <a:pt x="97" y="35"/>
                    <a:pt x="97" y="34"/>
                    <a:pt x="99" y="33"/>
                  </a:cubicBezTo>
                  <a:close/>
                  <a:moveTo>
                    <a:pt x="99" y="45"/>
                  </a:moveTo>
                  <a:cubicBezTo>
                    <a:pt x="99" y="46"/>
                    <a:pt x="99" y="46"/>
                    <a:pt x="99" y="46"/>
                  </a:cubicBezTo>
                  <a:cubicBezTo>
                    <a:pt x="98" y="46"/>
                    <a:pt x="98" y="45"/>
                    <a:pt x="99" y="45"/>
                  </a:cubicBezTo>
                  <a:close/>
                  <a:moveTo>
                    <a:pt x="99" y="49"/>
                  </a:moveTo>
                  <a:cubicBezTo>
                    <a:pt x="99" y="140"/>
                    <a:pt x="99" y="140"/>
                    <a:pt x="99" y="140"/>
                  </a:cubicBezTo>
                  <a:cubicBezTo>
                    <a:pt x="98" y="140"/>
                    <a:pt x="97" y="139"/>
                    <a:pt x="96" y="139"/>
                  </a:cubicBezTo>
                  <a:cubicBezTo>
                    <a:pt x="96" y="48"/>
                    <a:pt x="96" y="48"/>
                    <a:pt x="96" y="48"/>
                  </a:cubicBezTo>
                  <a:cubicBezTo>
                    <a:pt x="96" y="48"/>
                    <a:pt x="97" y="49"/>
                    <a:pt x="99" y="49"/>
                  </a:cubicBezTo>
                  <a:close/>
                  <a:moveTo>
                    <a:pt x="96" y="44"/>
                  </a:moveTo>
                  <a:cubicBezTo>
                    <a:pt x="96" y="43"/>
                    <a:pt x="96" y="43"/>
                    <a:pt x="96" y="43"/>
                  </a:cubicBezTo>
                  <a:cubicBezTo>
                    <a:pt x="96" y="43"/>
                    <a:pt x="96" y="43"/>
                    <a:pt x="96" y="43"/>
                  </a:cubicBezTo>
                  <a:cubicBezTo>
                    <a:pt x="97" y="43"/>
                    <a:pt x="97" y="44"/>
                    <a:pt x="96" y="44"/>
                  </a:cubicBezTo>
                  <a:close/>
                  <a:moveTo>
                    <a:pt x="96" y="18"/>
                  </a:moveTo>
                  <a:cubicBezTo>
                    <a:pt x="96" y="22"/>
                    <a:pt x="96" y="22"/>
                    <a:pt x="96" y="22"/>
                  </a:cubicBezTo>
                  <a:cubicBezTo>
                    <a:pt x="95" y="22"/>
                    <a:pt x="94" y="22"/>
                    <a:pt x="94" y="22"/>
                  </a:cubicBezTo>
                  <a:cubicBezTo>
                    <a:pt x="93" y="22"/>
                    <a:pt x="92" y="22"/>
                    <a:pt x="91" y="21"/>
                  </a:cubicBezTo>
                  <a:cubicBezTo>
                    <a:pt x="91" y="17"/>
                    <a:pt x="91" y="17"/>
                    <a:pt x="91" y="17"/>
                  </a:cubicBezTo>
                  <a:cubicBezTo>
                    <a:pt x="93" y="17"/>
                    <a:pt x="94" y="18"/>
                    <a:pt x="96" y="18"/>
                  </a:cubicBezTo>
                  <a:close/>
                  <a:moveTo>
                    <a:pt x="96" y="37"/>
                  </a:moveTo>
                  <a:cubicBezTo>
                    <a:pt x="96" y="39"/>
                    <a:pt x="96" y="39"/>
                    <a:pt x="96" y="39"/>
                  </a:cubicBezTo>
                  <a:cubicBezTo>
                    <a:pt x="94" y="38"/>
                    <a:pt x="94" y="37"/>
                    <a:pt x="95" y="37"/>
                  </a:cubicBezTo>
                  <a:cubicBezTo>
                    <a:pt x="96" y="37"/>
                    <a:pt x="96" y="37"/>
                    <a:pt x="96" y="37"/>
                  </a:cubicBezTo>
                  <a:close/>
                  <a:moveTo>
                    <a:pt x="96" y="43"/>
                  </a:moveTo>
                  <a:cubicBezTo>
                    <a:pt x="94" y="43"/>
                    <a:pt x="92" y="41"/>
                    <a:pt x="91" y="38"/>
                  </a:cubicBezTo>
                  <a:cubicBezTo>
                    <a:pt x="91" y="45"/>
                    <a:pt x="91" y="45"/>
                    <a:pt x="91" y="45"/>
                  </a:cubicBezTo>
                  <a:cubicBezTo>
                    <a:pt x="91" y="45"/>
                    <a:pt x="91" y="45"/>
                    <a:pt x="92" y="45"/>
                  </a:cubicBezTo>
                  <a:cubicBezTo>
                    <a:pt x="93" y="45"/>
                    <a:pt x="95" y="45"/>
                    <a:pt x="96" y="44"/>
                  </a:cubicBezTo>
                  <a:cubicBezTo>
                    <a:pt x="96" y="43"/>
                    <a:pt x="96" y="43"/>
                    <a:pt x="96" y="43"/>
                  </a:cubicBezTo>
                  <a:close/>
                  <a:moveTo>
                    <a:pt x="96" y="48"/>
                  </a:moveTo>
                  <a:cubicBezTo>
                    <a:pt x="96" y="139"/>
                    <a:pt x="96" y="139"/>
                    <a:pt x="96" y="139"/>
                  </a:cubicBezTo>
                  <a:cubicBezTo>
                    <a:pt x="95" y="139"/>
                    <a:pt x="95" y="139"/>
                    <a:pt x="94" y="139"/>
                  </a:cubicBezTo>
                  <a:cubicBezTo>
                    <a:pt x="93" y="139"/>
                    <a:pt x="92" y="136"/>
                    <a:pt x="91" y="134"/>
                  </a:cubicBezTo>
                  <a:cubicBezTo>
                    <a:pt x="91" y="47"/>
                    <a:pt x="91" y="47"/>
                    <a:pt x="91" y="47"/>
                  </a:cubicBezTo>
                  <a:cubicBezTo>
                    <a:pt x="93" y="47"/>
                    <a:pt x="94" y="48"/>
                    <a:pt x="96" y="48"/>
                  </a:cubicBezTo>
                  <a:close/>
                  <a:moveTo>
                    <a:pt x="91" y="30"/>
                  </a:moveTo>
                  <a:cubicBezTo>
                    <a:pt x="91" y="29"/>
                    <a:pt x="91" y="29"/>
                    <a:pt x="91" y="29"/>
                  </a:cubicBezTo>
                  <a:cubicBezTo>
                    <a:pt x="93" y="29"/>
                    <a:pt x="93" y="30"/>
                    <a:pt x="91" y="30"/>
                  </a:cubicBezTo>
                  <a:close/>
                  <a:moveTo>
                    <a:pt x="91" y="27"/>
                  </a:moveTo>
                  <a:cubicBezTo>
                    <a:pt x="91" y="25"/>
                    <a:pt x="91" y="25"/>
                    <a:pt x="91" y="25"/>
                  </a:cubicBezTo>
                  <a:cubicBezTo>
                    <a:pt x="91" y="25"/>
                    <a:pt x="91" y="25"/>
                    <a:pt x="92" y="25"/>
                  </a:cubicBezTo>
                  <a:cubicBezTo>
                    <a:pt x="94" y="25"/>
                    <a:pt x="95" y="27"/>
                    <a:pt x="92" y="27"/>
                  </a:cubicBezTo>
                  <a:cubicBezTo>
                    <a:pt x="92" y="27"/>
                    <a:pt x="91" y="27"/>
                    <a:pt x="91" y="27"/>
                  </a:cubicBezTo>
                  <a:close/>
                  <a:moveTo>
                    <a:pt x="91" y="17"/>
                  </a:moveTo>
                  <a:cubicBezTo>
                    <a:pt x="91" y="21"/>
                    <a:pt x="91" y="21"/>
                    <a:pt x="91" y="21"/>
                  </a:cubicBezTo>
                  <a:cubicBezTo>
                    <a:pt x="90" y="19"/>
                    <a:pt x="89" y="17"/>
                    <a:pt x="91" y="17"/>
                  </a:cubicBezTo>
                  <a:cubicBezTo>
                    <a:pt x="91" y="17"/>
                    <a:pt x="91" y="17"/>
                    <a:pt x="91" y="17"/>
                  </a:cubicBezTo>
                  <a:close/>
                  <a:moveTo>
                    <a:pt x="91" y="25"/>
                  </a:moveTo>
                  <a:cubicBezTo>
                    <a:pt x="91" y="27"/>
                    <a:pt x="91" y="27"/>
                    <a:pt x="91" y="27"/>
                  </a:cubicBezTo>
                  <a:cubicBezTo>
                    <a:pt x="89" y="27"/>
                    <a:pt x="89" y="25"/>
                    <a:pt x="91" y="25"/>
                  </a:cubicBezTo>
                  <a:close/>
                  <a:moveTo>
                    <a:pt x="91" y="29"/>
                  </a:moveTo>
                  <a:cubicBezTo>
                    <a:pt x="91" y="29"/>
                    <a:pt x="91" y="29"/>
                    <a:pt x="91" y="29"/>
                  </a:cubicBezTo>
                  <a:cubicBezTo>
                    <a:pt x="88" y="29"/>
                    <a:pt x="88" y="25"/>
                    <a:pt x="86" y="25"/>
                  </a:cubicBezTo>
                  <a:cubicBezTo>
                    <a:pt x="84" y="25"/>
                    <a:pt x="84" y="26"/>
                    <a:pt x="83" y="28"/>
                  </a:cubicBezTo>
                  <a:cubicBezTo>
                    <a:pt x="83" y="29"/>
                    <a:pt x="81" y="28"/>
                    <a:pt x="80" y="27"/>
                  </a:cubicBezTo>
                  <a:cubicBezTo>
                    <a:pt x="80" y="32"/>
                    <a:pt x="80" y="32"/>
                    <a:pt x="80" y="32"/>
                  </a:cubicBezTo>
                  <a:cubicBezTo>
                    <a:pt x="80" y="32"/>
                    <a:pt x="81" y="31"/>
                    <a:pt x="82" y="31"/>
                  </a:cubicBezTo>
                  <a:cubicBezTo>
                    <a:pt x="84" y="29"/>
                    <a:pt x="86" y="30"/>
                    <a:pt x="89" y="31"/>
                  </a:cubicBezTo>
                  <a:cubicBezTo>
                    <a:pt x="90" y="31"/>
                    <a:pt x="91" y="31"/>
                    <a:pt x="91" y="30"/>
                  </a:cubicBezTo>
                  <a:cubicBezTo>
                    <a:pt x="91" y="29"/>
                    <a:pt x="91" y="29"/>
                    <a:pt x="91" y="29"/>
                  </a:cubicBezTo>
                  <a:close/>
                  <a:moveTo>
                    <a:pt x="91" y="38"/>
                  </a:moveTo>
                  <a:cubicBezTo>
                    <a:pt x="91" y="45"/>
                    <a:pt x="91" y="45"/>
                    <a:pt x="91" y="45"/>
                  </a:cubicBezTo>
                  <a:cubicBezTo>
                    <a:pt x="88" y="45"/>
                    <a:pt x="83" y="48"/>
                    <a:pt x="80" y="46"/>
                  </a:cubicBezTo>
                  <a:cubicBezTo>
                    <a:pt x="80" y="35"/>
                    <a:pt x="80" y="35"/>
                    <a:pt x="80" y="35"/>
                  </a:cubicBezTo>
                  <a:cubicBezTo>
                    <a:pt x="81" y="35"/>
                    <a:pt x="82" y="36"/>
                    <a:pt x="83" y="36"/>
                  </a:cubicBezTo>
                  <a:cubicBezTo>
                    <a:pt x="86" y="36"/>
                    <a:pt x="90" y="34"/>
                    <a:pt x="91" y="38"/>
                  </a:cubicBezTo>
                  <a:cubicBezTo>
                    <a:pt x="91" y="38"/>
                    <a:pt x="91" y="38"/>
                    <a:pt x="91" y="38"/>
                  </a:cubicBezTo>
                  <a:close/>
                  <a:moveTo>
                    <a:pt x="91" y="47"/>
                  </a:moveTo>
                  <a:cubicBezTo>
                    <a:pt x="91" y="47"/>
                    <a:pt x="91" y="47"/>
                    <a:pt x="90" y="47"/>
                  </a:cubicBezTo>
                  <a:cubicBezTo>
                    <a:pt x="87" y="47"/>
                    <a:pt x="87" y="51"/>
                    <a:pt x="84" y="50"/>
                  </a:cubicBezTo>
                  <a:cubicBezTo>
                    <a:pt x="82" y="49"/>
                    <a:pt x="81" y="50"/>
                    <a:pt x="80" y="49"/>
                  </a:cubicBezTo>
                  <a:cubicBezTo>
                    <a:pt x="80" y="127"/>
                    <a:pt x="80" y="127"/>
                    <a:pt x="80" y="127"/>
                  </a:cubicBezTo>
                  <a:cubicBezTo>
                    <a:pt x="81" y="129"/>
                    <a:pt x="83" y="132"/>
                    <a:pt x="84" y="131"/>
                  </a:cubicBezTo>
                  <a:cubicBezTo>
                    <a:pt x="86" y="131"/>
                    <a:pt x="84" y="128"/>
                    <a:pt x="83" y="126"/>
                  </a:cubicBezTo>
                  <a:cubicBezTo>
                    <a:pt x="82" y="124"/>
                    <a:pt x="88" y="130"/>
                    <a:pt x="90" y="131"/>
                  </a:cubicBezTo>
                  <a:cubicBezTo>
                    <a:pt x="90" y="132"/>
                    <a:pt x="91" y="133"/>
                    <a:pt x="91" y="134"/>
                  </a:cubicBezTo>
                  <a:cubicBezTo>
                    <a:pt x="91" y="47"/>
                    <a:pt x="91" y="47"/>
                    <a:pt x="91" y="47"/>
                  </a:cubicBezTo>
                  <a:close/>
                  <a:moveTo>
                    <a:pt x="80" y="21"/>
                  </a:moveTo>
                  <a:cubicBezTo>
                    <a:pt x="80" y="19"/>
                    <a:pt x="80" y="19"/>
                    <a:pt x="80" y="19"/>
                  </a:cubicBezTo>
                  <a:cubicBezTo>
                    <a:pt x="80" y="19"/>
                    <a:pt x="81" y="19"/>
                    <a:pt x="82" y="19"/>
                  </a:cubicBezTo>
                  <a:cubicBezTo>
                    <a:pt x="84" y="19"/>
                    <a:pt x="86" y="23"/>
                    <a:pt x="83" y="23"/>
                  </a:cubicBezTo>
                  <a:cubicBezTo>
                    <a:pt x="81" y="23"/>
                    <a:pt x="80" y="22"/>
                    <a:pt x="80" y="21"/>
                  </a:cubicBezTo>
                  <a:close/>
                  <a:moveTo>
                    <a:pt x="80" y="19"/>
                  </a:moveTo>
                  <a:cubicBezTo>
                    <a:pt x="80" y="21"/>
                    <a:pt x="80" y="21"/>
                    <a:pt x="80" y="21"/>
                  </a:cubicBezTo>
                  <a:cubicBezTo>
                    <a:pt x="79" y="20"/>
                    <a:pt x="79" y="20"/>
                    <a:pt x="80" y="19"/>
                  </a:cubicBezTo>
                  <a:close/>
                  <a:moveTo>
                    <a:pt x="80" y="27"/>
                  </a:moveTo>
                  <a:cubicBezTo>
                    <a:pt x="80" y="32"/>
                    <a:pt x="80" y="32"/>
                    <a:pt x="80" y="32"/>
                  </a:cubicBezTo>
                  <a:cubicBezTo>
                    <a:pt x="79" y="33"/>
                    <a:pt x="78" y="33"/>
                    <a:pt x="78" y="32"/>
                  </a:cubicBezTo>
                  <a:cubicBezTo>
                    <a:pt x="78" y="31"/>
                    <a:pt x="77" y="32"/>
                    <a:pt x="75" y="31"/>
                  </a:cubicBezTo>
                  <a:cubicBezTo>
                    <a:pt x="75" y="27"/>
                    <a:pt x="75" y="27"/>
                    <a:pt x="75" y="27"/>
                  </a:cubicBezTo>
                  <a:cubicBezTo>
                    <a:pt x="76" y="27"/>
                    <a:pt x="77" y="27"/>
                    <a:pt x="77" y="27"/>
                  </a:cubicBezTo>
                  <a:cubicBezTo>
                    <a:pt x="78" y="26"/>
                    <a:pt x="79" y="27"/>
                    <a:pt x="80" y="27"/>
                  </a:cubicBezTo>
                  <a:close/>
                  <a:moveTo>
                    <a:pt x="80" y="35"/>
                  </a:moveTo>
                  <a:cubicBezTo>
                    <a:pt x="80" y="46"/>
                    <a:pt x="80" y="46"/>
                    <a:pt x="80" y="46"/>
                  </a:cubicBezTo>
                  <a:cubicBezTo>
                    <a:pt x="79" y="46"/>
                    <a:pt x="79" y="46"/>
                    <a:pt x="79" y="46"/>
                  </a:cubicBezTo>
                  <a:cubicBezTo>
                    <a:pt x="78" y="45"/>
                    <a:pt x="76" y="45"/>
                    <a:pt x="75" y="45"/>
                  </a:cubicBezTo>
                  <a:cubicBezTo>
                    <a:pt x="75" y="44"/>
                    <a:pt x="75" y="44"/>
                    <a:pt x="75" y="44"/>
                  </a:cubicBezTo>
                  <a:cubicBezTo>
                    <a:pt x="76" y="43"/>
                    <a:pt x="76" y="43"/>
                    <a:pt x="76" y="43"/>
                  </a:cubicBezTo>
                  <a:cubicBezTo>
                    <a:pt x="77" y="43"/>
                    <a:pt x="76" y="43"/>
                    <a:pt x="75" y="43"/>
                  </a:cubicBezTo>
                  <a:cubicBezTo>
                    <a:pt x="75" y="33"/>
                    <a:pt x="75" y="33"/>
                    <a:pt x="75" y="33"/>
                  </a:cubicBezTo>
                  <a:cubicBezTo>
                    <a:pt x="77" y="34"/>
                    <a:pt x="78" y="34"/>
                    <a:pt x="80" y="35"/>
                  </a:cubicBezTo>
                  <a:close/>
                  <a:moveTo>
                    <a:pt x="80" y="49"/>
                  </a:moveTo>
                  <a:cubicBezTo>
                    <a:pt x="80" y="127"/>
                    <a:pt x="80" y="127"/>
                    <a:pt x="80" y="127"/>
                  </a:cubicBezTo>
                  <a:cubicBezTo>
                    <a:pt x="79" y="126"/>
                    <a:pt x="79" y="126"/>
                    <a:pt x="79" y="126"/>
                  </a:cubicBezTo>
                  <a:cubicBezTo>
                    <a:pt x="78" y="124"/>
                    <a:pt x="77" y="123"/>
                    <a:pt x="75" y="121"/>
                  </a:cubicBezTo>
                  <a:cubicBezTo>
                    <a:pt x="75" y="47"/>
                    <a:pt x="75" y="47"/>
                    <a:pt x="75" y="47"/>
                  </a:cubicBezTo>
                  <a:cubicBezTo>
                    <a:pt x="77" y="47"/>
                    <a:pt x="78" y="47"/>
                    <a:pt x="79" y="48"/>
                  </a:cubicBezTo>
                  <a:cubicBezTo>
                    <a:pt x="79" y="49"/>
                    <a:pt x="79" y="49"/>
                    <a:pt x="80" y="49"/>
                  </a:cubicBezTo>
                  <a:close/>
                  <a:moveTo>
                    <a:pt x="75" y="25"/>
                  </a:moveTo>
                  <a:cubicBezTo>
                    <a:pt x="75" y="23"/>
                    <a:pt x="75" y="23"/>
                    <a:pt x="75" y="23"/>
                  </a:cubicBezTo>
                  <a:cubicBezTo>
                    <a:pt x="77" y="23"/>
                    <a:pt x="77" y="24"/>
                    <a:pt x="75" y="25"/>
                  </a:cubicBezTo>
                  <a:close/>
                  <a:moveTo>
                    <a:pt x="75" y="23"/>
                  </a:moveTo>
                  <a:cubicBezTo>
                    <a:pt x="75" y="25"/>
                    <a:pt x="75" y="25"/>
                    <a:pt x="75" y="25"/>
                  </a:cubicBezTo>
                  <a:cubicBezTo>
                    <a:pt x="74" y="25"/>
                    <a:pt x="73" y="26"/>
                    <a:pt x="72" y="26"/>
                  </a:cubicBezTo>
                  <a:cubicBezTo>
                    <a:pt x="69" y="26"/>
                    <a:pt x="69" y="28"/>
                    <a:pt x="67" y="28"/>
                  </a:cubicBezTo>
                  <a:cubicBezTo>
                    <a:pt x="65" y="28"/>
                    <a:pt x="63" y="25"/>
                    <a:pt x="67" y="25"/>
                  </a:cubicBezTo>
                  <a:cubicBezTo>
                    <a:pt x="70" y="25"/>
                    <a:pt x="70" y="23"/>
                    <a:pt x="74" y="22"/>
                  </a:cubicBezTo>
                  <a:cubicBezTo>
                    <a:pt x="75" y="22"/>
                    <a:pt x="75" y="23"/>
                    <a:pt x="75" y="23"/>
                  </a:cubicBezTo>
                  <a:close/>
                  <a:moveTo>
                    <a:pt x="75" y="27"/>
                  </a:moveTo>
                  <a:cubicBezTo>
                    <a:pt x="75" y="28"/>
                    <a:pt x="74" y="29"/>
                    <a:pt x="75" y="31"/>
                  </a:cubicBezTo>
                  <a:cubicBezTo>
                    <a:pt x="75" y="31"/>
                    <a:pt x="75" y="31"/>
                    <a:pt x="75" y="31"/>
                  </a:cubicBezTo>
                  <a:cubicBezTo>
                    <a:pt x="75" y="27"/>
                    <a:pt x="75" y="27"/>
                    <a:pt x="75" y="27"/>
                  </a:cubicBezTo>
                  <a:close/>
                  <a:moveTo>
                    <a:pt x="75" y="33"/>
                  </a:moveTo>
                  <a:cubicBezTo>
                    <a:pt x="75" y="43"/>
                    <a:pt x="75" y="43"/>
                    <a:pt x="75" y="43"/>
                  </a:cubicBezTo>
                  <a:cubicBezTo>
                    <a:pt x="74" y="43"/>
                    <a:pt x="72" y="43"/>
                    <a:pt x="72" y="41"/>
                  </a:cubicBezTo>
                  <a:cubicBezTo>
                    <a:pt x="72" y="39"/>
                    <a:pt x="65" y="41"/>
                    <a:pt x="63" y="39"/>
                  </a:cubicBezTo>
                  <a:cubicBezTo>
                    <a:pt x="61" y="37"/>
                    <a:pt x="63" y="32"/>
                    <a:pt x="67" y="32"/>
                  </a:cubicBezTo>
                  <a:cubicBezTo>
                    <a:pt x="70" y="31"/>
                    <a:pt x="72" y="33"/>
                    <a:pt x="75" y="33"/>
                  </a:cubicBezTo>
                  <a:cubicBezTo>
                    <a:pt x="75" y="33"/>
                    <a:pt x="75" y="33"/>
                    <a:pt x="75" y="33"/>
                  </a:cubicBezTo>
                  <a:close/>
                  <a:moveTo>
                    <a:pt x="75" y="44"/>
                  </a:moveTo>
                  <a:cubicBezTo>
                    <a:pt x="75" y="45"/>
                    <a:pt x="75" y="45"/>
                    <a:pt x="75" y="45"/>
                  </a:cubicBezTo>
                  <a:cubicBezTo>
                    <a:pt x="75" y="44"/>
                    <a:pt x="75" y="44"/>
                    <a:pt x="75" y="44"/>
                  </a:cubicBezTo>
                  <a:close/>
                  <a:moveTo>
                    <a:pt x="75" y="47"/>
                  </a:moveTo>
                  <a:cubicBezTo>
                    <a:pt x="75" y="47"/>
                    <a:pt x="74" y="47"/>
                    <a:pt x="73" y="47"/>
                  </a:cubicBezTo>
                  <a:cubicBezTo>
                    <a:pt x="70" y="47"/>
                    <a:pt x="72" y="44"/>
                    <a:pt x="68" y="44"/>
                  </a:cubicBezTo>
                  <a:cubicBezTo>
                    <a:pt x="64" y="44"/>
                    <a:pt x="65" y="45"/>
                    <a:pt x="62" y="43"/>
                  </a:cubicBezTo>
                  <a:cubicBezTo>
                    <a:pt x="58" y="41"/>
                    <a:pt x="60" y="44"/>
                    <a:pt x="55" y="44"/>
                  </a:cubicBezTo>
                  <a:cubicBezTo>
                    <a:pt x="50" y="44"/>
                    <a:pt x="49" y="45"/>
                    <a:pt x="49" y="47"/>
                  </a:cubicBezTo>
                  <a:cubicBezTo>
                    <a:pt x="49" y="49"/>
                    <a:pt x="43" y="44"/>
                    <a:pt x="36" y="43"/>
                  </a:cubicBezTo>
                  <a:cubicBezTo>
                    <a:pt x="29" y="43"/>
                    <a:pt x="22" y="41"/>
                    <a:pt x="18" y="41"/>
                  </a:cubicBezTo>
                  <a:cubicBezTo>
                    <a:pt x="14" y="41"/>
                    <a:pt x="12" y="45"/>
                    <a:pt x="7" y="46"/>
                  </a:cubicBezTo>
                  <a:cubicBezTo>
                    <a:pt x="2" y="47"/>
                    <a:pt x="7" y="48"/>
                    <a:pt x="9" y="50"/>
                  </a:cubicBezTo>
                  <a:cubicBezTo>
                    <a:pt x="10" y="53"/>
                    <a:pt x="10" y="53"/>
                    <a:pt x="5" y="53"/>
                  </a:cubicBezTo>
                  <a:cubicBezTo>
                    <a:pt x="0" y="54"/>
                    <a:pt x="7" y="57"/>
                    <a:pt x="10" y="57"/>
                  </a:cubicBezTo>
                  <a:cubicBezTo>
                    <a:pt x="14" y="57"/>
                    <a:pt x="10" y="59"/>
                    <a:pt x="8" y="60"/>
                  </a:cubicBezTo>
                  <a:cubicBezTo>
                    <a:pt x="6" y="62"/>
                    <a:pt x="5" y="67"/>
                    <a:pt x="8" y="67"/>
                  </a:cubicBezTo>
                  <a:cubicBezTo>
                    <a:pt x="12" y="67"/>
                    <a:pt x="10" y="69"/>
                    <a:pt x="15" y="69"/>
                  </a:cubicBezTo>
                  <a:cubicBezTo>
                    <a:pt x="20" y="69"/>
                    <a:pt x="15" y="73"/>
                    <a:pt x="12" y="75"/>
                  </a:cubicBezTo>
                  <a:cubicBezTo>
                    <a:pt x="9" y="77"/>
                    <a:pt x="10" y="81"/>
                    <a:pt x="11" y="79"/>
                  </a:cubicBezTo>
                  <a:cubicBezTo>
                    <a:pt x="13" y="78"/>
                    <a:pt x="17" y="74"/>
                    <a:pt x="19" y="74"/>
                  </a:cubicBezTo>
                  <a:cubicBezTo>
                    <a:pt x="21" y="73"/>
                    <a:pt x="23" y="69"/>
                    <a:pt x="24" y="68"/>
                  </a:cubicBezTo>
                  <a:cubicBezTo>
                    <a:pt x="26" y="67"/>
                    <a:pt x="28" y="70"/>
                    <a:pt x="29" y="68"/>
                  </a:cubicBezTo>
                  <a:cubicBezTo>
                    <a:pt x="30" y="67"/>
                    <a:pt x="32" y="68"/>
                    <a:pt x="34" y="68"/>
                  </a:cubicBezTo>
                  <a:cubicBezTo>
                    <a:pt x="37" y="67"/>
                    <a:pt x="41" y="68"/>
                    <a:pt x="43" y="69"/>
                  </a:cubicBezTo>
                  <a:cubicBezTo>
                    <a:pt x="45" y="69"/>
                    <a:pt x="47" y="71"/>
                    <a:pt x="50" y="71"/>
                  </a:cubicBezTo>
                  <a:cubicBezTo>
                    <a:pt x="52" y="71"/>
                    <a:pt x="53" y="75"/>
                    <a:pt x="55" y="77"/>
                  </a:cubicBezTo>
                  <a:cubicBezTo>
                    <a:pt x="56" y="78"/>
                    <a:pt x="58" y="78"/>
                    <a:pt x="58" y="81"/>
                  </a:cubicBezTo>
                  <a:cubicBezTo>
                    <a:pt x="58" y="83"/>
                    <a:pt x="61" y="86"/>
                    <a:pt x="65" y="88"/>
                  </a:cubicBezTo>
                  <a:cubicBezTo>
                    <a:pt x="68" y="89"/>
                    <a:pt x="70" y="93"/>
                    <a:pt x="67" y="92"/>
                  </a:cubicBezTo>
                  <a:cubicBezTo>
                    <a:pt x="64" y="90"/>
                    <a:pt x="64" y="91"/>
                    <a:pt x="65" y="93"/>
                  </a:cubicBezTo>
                  <a:cubicBezTo>
                    <a:pt x="66" y="96"/>
                    <a:pt x="66" y="98"/>
                    <a:pt x="65" y="98"/>
                  </a:cubicBezTo>
                  <a:cubicBezTo>
                    <a:pt x="63" y="99"/>
                    <a:pt x="63" y="106"/>
                    <a:pt x="65" y="109"/>
                  </a:cubicBezTo>
                  <a:cubicBezTo>
                    <a:pt x="67" y="112"/>
                    <a:pt x="74" y="115"/>
                    <a:pt x="75" y="118"/>
                  </a:cubicBezTo>
                  <a:cubicBezTo>
                    <a:pt x="75" y="119"/>
                    <a:pt x="75" y="120"/>
                    <a:pt x="75" y="121"/>
                  </a:cubicBezTo>
                  <a:lnTo>
                    <a:pt x="75" y="47"/>
                  </a:lnTo>
                  <a:close/>
                </a:path>
              </a:pathLst>
            </a:custGeom>
            <a:solidFill>
              <a:srgbClr val="C0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4" name="Freeform 18"/>
            <p:cNvSpPr/>
            <p:nvPr/>
          </p:nvSpPr>
          <p:spPr bwMode="auto">
            <a:xfrm>
              <a:off x="7893306" y="2555324"/>
              <a:ext cx="726793" cy="733196"/>
            </a:xfrm>
            <a:custGeom>
              <a:avLst/>
              <a:gdLst>
                <a:gd name="T0" fmla="*/ 29 w 231"/>
                <a:gd name="T1" fmla="*/ 62 h 232"/>
                <a:gd name="T2" fmla="*/ 170 w 231"/>
                <a:gd name="T3" fmla="*/ 30 h 232"/>
                <a:gd name="T4" fmla="*/ 201 w 231"/>
                <a:gd name="T5" fmla="*/ 170 h 232"/>
                <a:gd name="T6" fmla="*/ 61 w 231"/>
                <a:gd name="T7" fmla="*/ 202 h 232"/>
                <a:gd name="T8" fmla="*/ 29 w 231"/>
                <a:gd name="T9" fmla="*/ 62 h 232"/>
              </a:gdLst>
              <a:ahLst/>
              <a:cxnLst>
                <a:cxn ang="0">
                  <a:pos x="T0" y="T1"/>
                </a:cxn>
                <a:cxn ang="0">
                  <a:pos x="T2" y="T3"/>
                </a:cxn>
                <a:cxn ang="0">
                  <a:pos x="T4" y="T5"/>
                </a:cxn>
                <a:cxn ang="0">
                  <a:pos x="T6" y="T7"/>
                </a:cxn>
                <a:cxn ang="0">
                  <a:pos x="T8" y="T9"/>
                </a:cxn>
              </a:cxnLst>
              <a:rect l="0" t="0" r="r" b="b"/>
              <a:pathLst>
                <a:path w="231" h="232">
                  <a:moveTo>
                    <a:pt x="29" y="62"/>
                  </a:moveTo>
                  <a:cubicBezTo>
                    <a:pt x="59" y="14"/>
                    <a:pt x="122" y="0"/>
                    <a:pt x="170" y="30"/>
                  </a:cubicBezTo>
                  <a:cubicBezTo>
                    <a:pt x="217" y="60"/>
                    <a:pt x="231" y="123"/>
                    <a:pt x="201" y="170"/>
                  </a:cubicBezTo>
                  <a:cubicBezTo>
                    <a:pt x="171" y="218"/>
                    <a:pt x="109" y="232"/>
                    <a:pt x="61" y="202"/>
                  </a:cubicBezTo>
                  <a:cubicBezTo>
                    <a:pt x="14" y="172"/>
                    <a:pt x="0" y="109"/>
                    <a:pt x="29" y="62"/>
                  </a:cubicBezTo>
                  <a:close/>
                </a:path>
              </a:pathLst>
            </a:custGeom>
            <a:solidFill>
              <a:schemeClr val="tx1">
                <a:lumMod val="85000"/>
                <a:lumOff val="1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5" name="Freeform 19"/>
            <p:cNvSpPr>
              <a:spLocks noEditPoints="1"/>
            </p:cNvSpPr>
            <p:nvPr/>
          </p:nvSpPr>
          <p:spPr bwMode="auto">
            <a:xfrm>
              <a:off x="7931726" y="2593746"/>
              <a:ext cx="654754" cy="662758"/>
            </a:xfrm>
            <a:custGeom>
              <a:avLst/>
              <a:gdLst>
                <a:gd name="T0" fmla="*/ 189 w 208"/>
                <a:gd name="T1" fmla="*/ 157 h 210"/>
                <a:gd name="T2" fmla="*/ 190 w 208"/>
                <a:gd name="T3" fmla="*/ 126 h 210"/>
                <a:gd name="T4" fmla="*/ 203 w 208"/>
                <a:gd name="T5" fmla="*/ 102 h 210"/>
                <a:gd name="T6" fmla="*/ 189 w 208"/>
                <a:gd name="T7" fmla="*/ 66 h 210"/>
                <a:gd name="T8" fmla="*/ 184 w 208"/>
                <a:gd name="T9" fmla="*/ 56 h 210"/>
                <a:gd name="T10" fmla="*/ 189 w 208"/>
                <a:gd name="T11" fmla="*/ 66 h 210"/>
                <a:gd name="T12" fmla="*/ 189 w 208"/>
                <a:gd name="T13" fmla="*/ 66 h 210"/>
                <a:gd name="T14" fmla="*/ 183 w 208"/>
                <a:gd name="T15" fmla="*/ 107 h 210"/>
                <a:gd name="T16" fmla="*/ 189 w 208"/>
                <a:gd name="T17" fmla="*/ 157 h 210"/>
                <a:gd name="T18" fmla="*/ 183 w 208"/>
                <a:gd name="T19" fmla="*/ 144 h 210"/>
                <a:gd name="T20" fmla="*/ 183 w 208"/>
                <a:gd name="T21" fmla="*/ 36 h 210"/>
                <a:gd name="T22" fmla="*/ 175 w 208"/>
                <a:gd name="T23" fmla="*/ 70 h 210"/>
                <a:gd name="T24" fmla="*/ 171 w 208"/>
                <a:gd name="T25" fmla="*/ 97 h 210"/>
                <a:gd name="T26" fmla="*/ 160 w 208"/>
                <a:gd name="T27" fmla="*/ 137 h 210"/>
                <a:gd name="T28" fmla="*/ 154 w 208"/>
                <a:gd name="T29" fmla="*/ 139 h 210"/>
                <a:gd name="T30" fmla="*/ 153 w 208"/>
                <a:gd name="T31" fmla="*/ 191 h 210"/>
                <a:gd name="T32" fmla="*/ 84 w 208"/>
                <a:gd name="T33" fmla="*/ 195 h 210"/>
                <a:gd name="T34" fmla="*/ 71 w 208"/>
                <a:gd name="T35" fmla="*/ 80 h 210"/>
                <a:gd name="T36" fmla="*/ 110 w 208"/>
                <a:gd name="T37" fmla="*/ 91 h 210"/>
                <a:gd name="T38" fmla="*/ 113 w 208"/>
                <a:gd name="T39" fmla="*/ 74 h 210"/>
                <a:gd name="T40" fmla="*/ 143 w 208"/>
                <a:gd name="T41" fmla="*/ 54 h 210"/>
                <a:gd name="T42" fmla="*/ 114 w 208"/>
                <a:gd name="T43" fmla="*/ 54 h 210"/>
                <a:gd name="T44" fmla="*/ 95 w 208"/>
                <a:gd name="T45" fmla="*/ 72 h 210"/>
                <a:gd name="T46" fmla="*/ 86 w 208"/>
                <a:gd name="T47" fmla="*/ 63 h 210"/>
                <a:gd name="T48" fmla="*/ 71 w 208"/>
                <a:gd name="T49" fmla="*/ 63 h 210"/>
                <a:gd name="T50" fmla="*/ 94 w 208"/>
                <a:gd name="T51" fmla="*/ 10 h 210"/>
                <a:gd name="T52" fmla="*/ 145 w 208"/>
                <a:gd name="T53" fmla="*/ 8 h 210"/>
                <a:gd name="T54" fmla="*/ 182 w 208"/>
                <a:gd name="T55" fmla="*/ 144 h 210"/>
                <a:gd name="T56" fmla="*/ 71 w 208"/>
                <a:gd name="T57" fmla="*/ 17 h 210"/>
                <a:gd name="T58" fmla="*/ 71 w 208"/>
                <a:gd name="T59" fmla="*/ 5 h 210"/>
                <a:gd name="T60" fmla="*/ 64 w 208"/>
                <a:gd name="T61" fmla="*/ 10 h 210"/>
                <a:gd name="T62" fmla="*/ 71 w 208"/>
                <a:gd name="T63" fmla="*/ 22 h 210"/>
                <a:gd name="T64" fmla="*/ 44 w 208"/>
                <a:gd name="T65" fmla="*/ 38 h 210"/>
                <a:gd name="T66" fmla="*/ 62 w 208"/>
                <a:gd name="T67" fmla="*/ 60 h 210"/>
                <a:gd name="T68" fmla="*/ 71 w 208"/>
                <a:gd name="T69" fmla="*/ 170 h 210"/>
                <a:gd name="T70" fmla="*/ 58 w 208"/>
                <a:gd name="T71" fmla="*/ 81 h 210"/>
                <a:gd name="T72" fmla="*/ 46 w 208"/>
                <a:gd name="T73" fmla="*/ 32 h 210"/>
                <a:gd name="T74" fmla="*/ 37 w 208"/>
                <a:gd name="T75" fmla="*/ 38 h 210"/>
                <a:gd name="T76" fmla="*/ 44 w 208"/>
                <a:gd name="T77" fmla="*/ 31 h 210"/>
                <a:gd name="T78" fmla="*/ 44 w 208"/>
                <a:gd name="T79" fmla="*/ 38 h 210"/>
                <a:gd name="T80" fmla="*/ 32 w 208"/>
                <a:gd name="T81" fmla="*/ 64 h 210"/>
                <a:gd name="T82" fmla="*/ 42 w 208"/>
                <a:gd name="T83" fmla="*/ 78 h 210"/>
                <a:gd name="T84" fmla="*/ 44 w 208"/>
                <a:gd name="T85" fmla="*/ 171 h 210"/>
                <a:gd name="T86" fmla="*/ 40 w 208"/>
                <a:gd name="T87" fmla="*/ 86 h 210"/>
                <a:gd name="T88" fmla="*/ 32 w 208"/>
                <a:gd name="T89" fmla="*/ 40 h 210"/>
                <a:gd name="T90" fmla="*/ 32 w 208"/>
                <a:gd name="T91" fmla="*/ 85 h 210"/>
                <a:gd name="T92" fmla="*/ 21 w 208"/>
                <a:gd name="T93" fmla="*/ 64 h 210"/>
                <a:gd name="T94" fmla="*/ 19 w 208"/>
                <a:gd name="T95" fmla="*/ 164 h 210"/>
                <a:gd name="T96" fmla="*/ 4 w 208"/>
                <a:gd name="T97" fmla="*/ 135 h 210"/>
                <a:gd name="T98" fmla="*/ 20 w 208"/>
                <a:gd name="T99" fmla="*/ 101 h 210"/>
                <a:gd name="T100" fmla="*/ 4 w 208"/>
                <a:gd name="T101" fmla="*/ 109 h 210"/>
                <a:gd name="T102" fmla="*/ 6 w 208"/>
                <a:gd name="T103" fmla="*/ 97 h 210"/>
                <a:gd name="T104" fmla="*/ 4 w 208"/>
                <a:gd name="T105" fmla="*/ 96 h 210"/>
                <a:gd name="T106" fmla="*/ 4 w 208"/>
                <a:gd name="T107" fmla="*/ 107 h 210"/>
                <a:gd name="T108" fmla="*/ 4 w 208"/>
                <a:gd name="T109" fmla="*/ 107 h 210"/>
                <a:gd name="T110" fmla="*/ 4 w 208"/>
                <a:gd name="T111" fmla="*/ 13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10">
                  <a:moveTo>
                    <a:pt x="189" y="157"/>
                  </a:moveTo>
                  <a:cubicBezTo>
                    <a:pt x="189" y="154"/>
                    <a:pt x="189" y="154"/>
                    <a:pt x="189" y="154"/>
                  </a:cubicBezTo>
                  <a:cubicBezTo>
                    <a:pt x="190" y="153"/>
                    <a:pt x="191" y="154"/>
                    <a:pt x="191" y="155"/>
                  </a:cubicBezTo>
                  <a:cubicBezTo>
                    <a:pt x="191" y="156"/>
                    <a:pt x="190" y="158"/>
                    <a:pt x="189" y="157"/>
                  </a:cubicBezTo>
                  <a:close/>
                  <a:moveTo>
                    <a:pt x="189" y="127"/>
                  </a:moveTo>
                  <a:cubicBezTo>
                    <a:pt x="189" y="105"/>
                    <a:pt x="189" y="105"/>
                    <a:pt x="189" y="105"/>
                  </a:cubicBezTo>
                  <a:cubicBezTo>
                    <a:pt x="192" y="106"/>
                    <a:pt x="194" y="106"/>
                    <a:pt x="196" y="108"/>
                  </a:cubicBezTo>
                  <a:cubicBezTo>
                    <a:pt x="199" y="111"/>
                    <a:pt x="191" y="122"/>
                    <a:pt x="190" y="126"/>
                  </a:cubicBezTo>
                  <a:cubicBezTo>
                    <a:pt x="190" y="126"/>
                    <a:pt x="190" y="127"/>
                    <a:pt x="189" y="127"/>
                  </a:cubicBezTo>
                  <a:close/>
                  <a:moveTo>
                    <a:pt x="189" y="102"/>
                  </a:moveTo>
                  <a:cubicBezTo>
                    <a:pt x="190" y="103"/>
                    <a:pt x="190" y="103"/>
                    <a:pt x="191" y="103"/>
                  </a:cubicBezTo>
                  <a:cubicBezTo>
                    <a:pt x="196" y="106"/>
                    <a:pt x="195" y="103"/>
                    <a:pt x="203" y="102"/>
                  </a:cubicBezTo>
                  <a:cubicBezTo>
                    <a:pt x="205" y="102"/>
                    <a:pt x="206" y="102"/>
                    <a:pt x="208" y="102"/>
                  </a:cubicBezTo>
                  <a:cubicBezTo>
                    <a:pt x="207" y="81"/>
                    <a:pt x="201" y="61"/>
                    <a:pt x="189" y="45"/>
                  </a:cubicBezTo>
                  <a:cubicBezTo>
                    <a:pt x="189" y="57"/>
                    <a:pt x="189" y="57"/>
                    <a:pt x="189" y="57"/>
                  </a:cubicBezTo>
                  <a:cubicBezTo>
                    <a:pt x="193" y="60"/>
                    <a:pt x="193" y="63"/>
                    <a:pt x="189" y="66"/>
                  </a:cubicBezTo>
                  <a:lnTo>
                    <a:pt x="189" y="102"/>
                  </a:lnTo>
                  <a:close/>
                  <a:moveTo>
                    <a:pt x="189" y="45"/>
                  </a:moveTo>
                  <a:cubicBezTo>
                    <a:pt x="189" y="57"/>
                    <a:pt x="189" y="57"/>
                    <a:pt x="189" y="57"/>
                  </a:cubicBezTo>
                  <a:cubicBezTo>
                    <a:pt x="188" y="57"/>
                    <a:pt x="186" y="56"/>
                    <a:pt x="184" y="56"/>
                  </a:cubicBezTo>
                  <a:cubicBezTo>
                    <a:pt x="183" y="56"/>
                    <a:pt x="183" y="56"/>
                    <a:pt x="183" y="56"/>
                  </a:cubicBezTo>
                  <a:cubicBezTo>
                    <a:pt x="183" y="36"/>
                    <a:pt x="183" y="36"/>
                    <a:pt x="183" y="36"/>
                  </a:cubicBezTo>
                  <a:cubicBezTo>
                    <a:pt x="185" y="39"/>
                    <a:pt x="187" y="42"/>
                    <a:pt x="189" y="45"/>
                  </a:cubicBezTo>
                  <a:close/>
                  <a:moveTo>
                    <a:pt x="189" y="66"/>
                  </a:moveTo>
                  <a:cubicBezTo>
                    <a:pt x="189" y="102"/>
                    <a:pt x="189" y="102"/>
                    <a:pt x="189" y="102"/>
                  </a:cubicBezTo>
                  <a:cubicBezTo>
                    <a:pt x="187" y="102"/>
                    <a:pt x="185" y="102"/>
                    <a:pt x="183" y="102"/>
                  </a:cubicBezTo>
                  <a:cubicBezTo>
                    <a:pt x="183" y="69"/>
                    <a:pt x="183" y="69"/>
                    <a:pt x="183" y="69"/>
                  </a:cubicBezTo>
                  <a:cubicBezTo>
                    <a:pt x="185" y="68"/>
                    <a:pt x="188" y="67"/>
                    <a:pt x="189" y="66"/>
                  </a:cubicBezTo>
                  <a:close/>
                  <a:moveTo>
                    <a:pt x="189" y="105"/>
                  </a:moveTo>
                  <a:cubicBezTo>
                    <a:pt x="189" y="127"/>
                    <a:pt x="189" y="127"/>
                    <a:pt x="189" y="127"/>
                  </a:cubicBezTo>
                  <a:cubicBezTo>
                    <a:pt x="188" y="129"/>
                    <a:pt x="186" y="130"/>
                    <a:pt x="183" y="131"/>
                  </a:cubicBezTo>
                  <a:cubicBezTo>
                    <a:pt x="183" y="107"/>
                    <a:pt x="183" y="107"/>
                    <a:pt x="183" y="107"/>
                  </a:cubicBezTo>
                  <a:cubicBezTo>
                    <a:pt x="183" y="107"/>
                    <a:pt x="183" y="107"/>
                    <a:pt x="183" y="107"/>
                  </a:cubicBezTo>
                  <a:cubicBezTo>
                    <a:pt x="185" y="106"/>
                    <a:pt x="187" y="105"/>
                    <a:pt x="189" y="105"/>
                  </a:cubicBezTo>
                  <a:close/>
                  <a:moveTo>
                    <a:pt x="189" y="154"/>
                  </a:moveTo>
                  <a:cubicBezTo>
                    <a:pt x="189" y="157"/>
                    <a:pt x="189" y="157"/>
                    <a:pt x="189" y="157"/>
                  </a:cubicBezTo>
                  <a:cubicBezTo>
                    <a:pt x="189" y="157"/>
                    <a:pt x="189" y="157"/>
                    <a:pt x="188" y="157"/>
                  </a:cubicBezTo>
                  <a:cubicBezTo>
                    <a:pt x="187" y="156"/>
                    <a:pt x="187" y="155"/>
                    <a:pt x="189" y="154"/>
                  </a:cubicBezTo>
                  <a:cubicBezTo>
                    <a:pt x="189" y="154"/>
                    <a:pt x="189" y="154"/>
                    <a:pt x="189" y="154"/>
                  </a:cubicBezTo>
                  <a:close/>
                  <a:moveTo>
                    <a:pt x="183" y="144"/>
                  </a:moveTo>
                  <a:cubicBezTo>
                    <a:pt x="183" y="141"/>
                    <a:pt x="183" y="141"/>
                    <a:pt x="183" y="141"/>
                  </a:cubicBezTo>
                  <a:cubicBezTo>
                    <a:pt x="184" y="140"/>
                    <a:pt x="185" y="141"/>
                    <a:pt x="185" y="142"/>
                  </a:cubicBezTo>
                  <a:cubicBezTo>
                    <a:pt x="185" y="143"/>
                    <a:pt x="184" y="145"/>
                    <a:pt x="183" y="144"/>
                  </a:cubicBezTo>
                  <a:close/>
                  <a:moveTo>
                    <a:pt x="183" y="36"/>
                  </a:moveTo>
                  <a:cubicBezTo>
                    <a:pt x="183" y="56"/>
                    <a:pt x="183" y="56"/>
                    <a:pt x="183" y="56"/>
                  </a:cubicBezTo>
                  <a:cubicBezTo>
                    <a:pt x="167" y="52"/>
                    <a:pt x="187" y="41"/>
                    <a:pt x="164" y="45"/>
                  </a:cubicBezTo>
                  <a:cubicBezTo>
                    <a:pt x="159" y="50"/>
                    <a:pt x="157" y="55"/>
                    <a:pt x="164" y="60"/>
                  </a:cubicBezTo>
                  <a:cubicBezTo>
                    <a:pt x="170" y="64"/>
                    <a:pt x="162" y="69"/>
                    <a:pt x="175" y="70"/>
                  </a:cubicBezTo>
                  <a:cubicBezTo>
                    <a:pt x="177" y="70"/>
                    <a:pt x="180" y="70"/>
                    <a:pt x="183" y="69"/>
                  </a:cubicBezTo>
                  <a:cubicBezTo>
                    <a:pt x="183" y="102"/>
                    <a:pt x="183" y="102"/>
                    <a:pt x="183" y="102"/>
                  </a:cubicBezTo>
                  <a:cubicBezTo>
                    <a:pt x="181" y="101"/>
                    <a:pt x="179" y="101"/>
                    <a:pt x="178" y="98"/>
                  </a:cubicBezTo>
                  <a:cubicBezTo>
                    <a:pt x="174" y="91"/>
                    <a:pt x="168" y="93"/>
                    <a:pt x="171" y="97"/>
                  </a:cubicBezTo>
                  <a:cubicBezTo>
                    <a:pt x="174" y="101"/>
                    <a:pt x="179" y="108"/>
                    <a:pt x="183" y="107"/>
                  </a:cubicBezTo>
                  <a:cubicBezTo>
                    <a:pt x="183" y="131"/>
                    <a:pt x="183" y="131"/>
                    <a:pt x="183" y="131"/>
                  </a:cubicBezTo>
                  <a:cubicBezTo>
                    <a:pt x="179" y="133"/>
                    <a:pt x="175" y="134"/>
                    <a:pt x="173" y="136"/>
                  </a:cubicBezTo>
                  <a:cubicBezTo>
                    <a:pt x="170" y="139"/>
                    <a:pt x="165" y="146"/>
                    <a:pt x="160" y="137"/>
                  </a:cubicBezTo>
                  <a:cubicBezTo>
                    <a:pt x="156" y="128"/>
                    <a:pt x="146" y="119"/>
                    <a:pt x="142" y="111"/>
                  </a:cubicBezTo>
                  <a:cubicBezTo>
                    <a:pt x="138" y="103"/>
                    <a:pt x="135" y="98"/>
                    <a:pt x="132" y="98"/>
                  </a:cubicBezTo>
                  <a:cubicBezTo>
                    <a:pt x="129" y="99"/>
                    <a:pt x="137" y="114"/>
                    <a:pt x="141" y="120"/>
                  </a:cubicBezTo>
                  <a:cubicBezTo>
                    <a:pt x="144" y="125"/>
                    <a:pt x="149" y="134"/>
                    <a:pt x="154" y="139"/>
                  </a:cubicBezTo>
                  <a:cubicBezTo>
                    <a:pt x="160" y="144"/>
                    <a:pt x="166" y="146"/>
                    <a:pt x="171" y="144"/>
                  </a:cubicBezTo>
                  <a:cubicBezTo>
                    <a:pt x="176" y="142"/>
                    <a:pt x="181" y="141"/>
                    <a:pt x="178" y="149"/>
                  </a:cubicBezTo>
                  <a:cubicBezTo>
                    <a:pt x="175" y="158"/>
                    <a:pt x="167" y="171"/>
                    <a:pt x="162" y="175"/>
                  </a:cubicBezTo>
                  <a:cubicBezTo>
                    <a:pt x="157" y="180"/>
                    <a:pt x="156" y="189"/>
                    <a:pt x="153" y="191"/>
                  </a:cubicBezTo>
                  <a:cubicBezTo>
                    <a:pt x="151" y="192"/>
                    <a:pt x="153" y="193"/>
                    <a:pt x="154" y="195"/>
                  </a:cubicBezTo>
                  <a:cubicBezTo>
                    <a:pt x="135" y="206"/>
                    <a:pt x="112" y="210"/>
                    <a:pt x="90" y="207"/>
                  </a:cubicBezTo>
                  <a:cubicBezTo>
                    <a:pt x="89" y="207"/>
                    <a:pt x="89" y="206"/>
                    <a:pt x="88" y="206"/>
                  </a:cubicBezTo>
                  <a:cubicBezTo>
                    <a:pt x="84" y="205"/>
                    <a:pt x="89" y="198"/>
                    <a:pt x="84" y="195"/>
                  </a:cubicBezTo>
                  <a:cubicBezTo>
                    <a:pt x="78" y="193"/>
                    <a:pt x="75" y="184"/>
                    <a:pt x="76" y="180"/>
                  </a:cubicBezTo>
                  <a:cubicBezTo>
                    <a:pt x="78" y="176"/>
                    <a:pt x="77" y="169"/>
                    <a:pt x="72" y="170"/>
                  </a:cubicBezTo>
                  <a:cubicBezTo>
                    <a:pt x="71" y="170"/>
                    <a:pt x="71" y="170"/>
                    <a:pt x="71" y="170"/>
                  </a:cubicBezTo>
                  <a:cubicBezTo>
                    <a:pt x="71" y="80"/>
                    <a:pt x="71" y="80"/>
                    <a:pt x="71" y="80"/>
                  </a:cubicBezTo>
                  <a:cubicBezTo>
                    <a:pt x="72" y="80"/>
                    <a:pt x="72" y="81"/>
                    <a:pt x="72" y="83"/>
                  </a:cubicBezTo>
                  <a:cubicBezTo>
                    <a:pt x="72" y="90"/>
                    <a:pt x="80" y="91"/>
                    <a:pt x="85" y="93"/>
                  </a:cubicBezTo>
                  <a:cubicBezTo>
                    <a:pt x="90" y="95"/>
                    <a:pt x="96" y="98"/>
                    <a:pt x="97" y="94"/>
                  </a:cubicBezTo>
                  <a:cubicBezTo>
                    <a:pt x="99" y="90"/>
                    <a:pt x="105" y="91"/>
                    <a:pt x="110" y="91"/>
                  </a:cubicBezTo>
                  <a:cubicBezTo>
                    <a:pt x="115" y="92"/>
                    <a:pt x="123" y="93"/>
                    <a:pt x="128" y="92"/>
                  </a:cubicBezTo>
                  <a:cubicBezTo>
                    <a:pt x="132" y="91"/>
                    <a:pt x="136" y="87"/>
                    <a:pt x="136" y="83"/>
                  </a:cubicBezTo>
                  <a:cubicBezTo>
                    <a:pt x="136" y="79"/>
                    <a:pt x="130" y="78"/>
                    <a:pt x="123" y="79"/>
                  </a:cubicBezTo>
                  <a:cubicBezTo>
                    <a:pt x="115" y="80"/>
                    <a:pt x="112" y="79"/>
                    <a:pt x="113" y="74"/>
                  </a:cubicBezTo>
                  <a:cubicBezTo>
                    <a:pt x="114" y="69"/>
                    <a:pt x="116" y="65"/>
                    <a:pt x="119" y="63"/>
                  </a:cubicBezTo>
                  <a:cubicBezTo>
                    <a:pt x="123" y="61"/>
                    <a:pt x="127" y="60"/>
                    <a:pt x="131" y="60"/>
                  </a:cubicBezTo>
                  <a:cubicBezTo>
                    <a:pt x="135" y="59"/>
                    <a:pt x="140" y="62"/>
                    <a:pt x="145" y="61"/>
                  </a:cubicBezTo>
                  <a:cubicBezTo>
                    <a:pt x="150" y="60"/>
                    <a:pt x="148" y="56"/>
                    <a:pt x="143" y="54"/>
                  </a:cubicBezTo>
                  <a:cubicBezTo>
                    <a:pt x="138" y="51"/>
                    <a:pt x="136" y="47"/>
                    <a:pt x="138" y="45"/>
                  </a:cubicBezTo>
                  <a:cubicBezTo>
                    <a:pt x="141" y="43"/>
                    <a:pt x="139" y="41"/>
                    <a:pt x="135" y="43"/>
                  </a:cubicBezTo>
                  <a:cubicBezTo>
                    <a:pt x="131" y="46"/>
                    <a:pt x="126" y="52"/>
                    <a:pt x="124" y="48"/>
                  </a:cubicBezTo>
                  <a:cubicBezTo>
                    <a:pt x="123" y="45"/>
                    <a:pt x="113" y="49"/>
                    <a:pt x="114" y="54"/>
                  </a:cubicBezTo>
                  <a:cubicBezTo>
                    <a:pt x="114" y="60"/>
                    <a:pt x="116" y="60"/>
                    <a:pt x="114" y="64"/>
                  </a:cubicBezTo>
                  <a:cubicBezTo>
                    <a:pt x="113" y="68"/>
                    <a:pt x="109" y="71"/>
                    <a:pt x="105" y="71"/>
                  </a:cubicBezTo>
                  <a:cubicBezTo>
                    <a:pt x="102" y="70"/>
                    <a:pt x="106" y="77"/>
                    <a:pt x="103" y="79"/>
                  </a:cubicBezTo>
                  <a:cubicBezTo>
                    <a:pt x="100" y="81"/>
                    <a:pt x="97" y="77"/>
                    <a:pt x="95" y="72"/>
                  </a:cubicBezTo>
                  <a:cubicBezTo>
                    <a:pt x="92" y="68"/>
                    <a:pt x="90" y="66"/>
                    <a:pt x="88" y="63"/>
                  </a:cubicBezTo>
                  <a:cubicBezTo>
                    <a:pt x="85" y="61"/>
                    <a:pt x="84" y="59"/>
                    <a:pt x="81" y="57"/>
                  </a:cubicBezTo>
                  <a:cubicBezTo>
                    <a:pt x="77" y="55"/>
                    <a:pt x="75" y="57"/>
                    <a:pt x="78" y="60"/>
                  </a:cubicBezTo>
                  <a:cubicBezTo>
                    <a:pt x="81" y="62"/>
                    <a:pt x="82" y="64"/>
                    <a:pt x="86" y="63"/>
                  </a:cubicBezTo>
                  <a:cubicBezTo>
                    <a:pt x="90" y="63"/>
                    <a:pt x="88" y="69"/>
                    <a:pt x="88" y="72"/>
                  </a:cubicBezTo>
                  <a:cubicBezTo>
                    <a:pt x="87" y="75"/>
                    <a:pt x="83" y="84"/>
                    <a:pt x="82" y="77"/>
                  </a:cubicBezTo>
                  <a:cubicBezTo>
                    <a:pt x="82" y="71"/>
                    <a:pt x="81" y="67"/>
                    <a:pt x="76" y="65"/>
                  </a:cubicBezTo>
                  <a:cubicBezTo>
                    <a:pt x="74" y="65"/>
                    <a:pt x="72" y="64"/>
                    <a:pt x="71" y="63"/>
                  </a:cubicBezTo>
                  <a:cubicBezTo>
                    <a:pt x="71" y="22"/>
                    <a:pt x="71" y="22"/>
                    <a:pt x="71" y="22"/>
                  </a:cubicBezTo>
                  <a:cubicBezTo>
                    <a:pt x="75" y="21"/>
                    <a:pt x="76" y="20"/>
                    <a:pt x="80" y="19"/>
                  </a:cubicBezTo>
                  <a:cubicBezTo>
                    <a:pt x="85" y="19"/>
                    <a:pt x="89" y="22"/>
                    <a:pt x="92" y="19"/>
                  </a:cubicBezTo>
                  <a:cubicBezTo>
                    <a:pt x="95" y="16"/>
                    <a:pt x="89" y="11"/>
                    <a:pt x="94" y="10"/>
                  </a:cubicBezTo>
                  <a:cubicBezTo>
                    <a:pt x="99" y="10"/>
                    <a:pt x="104" y="10"/>
                    <a:pt x="100" y="6"/>
                  </a:cubicBezTo>
                  <a:cubicBezTo>
                    <a:pt x="95" y="3"/>
                    <a:pt x="101" y="4"/>
                    <a:pt x="105" y="2"/>
                  </a:cubicBezTo>
                  <a:cubicBezTo>
                    <a:pt x="106" y="1"/>
                    <a:pt x="107" y="0"/>
                    <a:pt x="107" y="0"/>
                  </a:cubicBezTo>
                  <a:cubicBezTo>
                    <a:pt x="120" y="0"/>
                    <a:pt x="132" y="3"/>
                    <a:pt x="145" y="8"/>
                  </a:cubicBezTo>
                  <a:cubicBezTo>
                    <a:pt x="160" y="15"/>
                    <a:pt x="173" y="24"/>
                    <a:pt x="183" y="36"/>
                  </a:cubicBezTo>
                  <a:close/>
                  <a:moveTo>
                    <a:pt x="183" y="141"/>
                  </a:moveTo>
                  <a:cubicBezTo>
                    <a:pt x="183" y="141"/>
                    <a:pt x="182" y="141"/>
                    <a:pt x="182" y="141"/>
                  </a:cubicBezTo>
                  <a:cubicBezTo>
                    <a:pt x="181" y="142"/>
                    <a:pt x="181" y="143"/>
                    <a:pt x="182" y="144"/>
                  </a:cubicBezTo>
                  <a:cubicBezTo>
                    <a:pt x="182" y="144"/>
                    <a:pt x="183" y="144"/>
                    <a:pt x="183" y="144"/>
                  </a:cubicBezTo>
                  <a:cubicBezTo>
                    <a:pt x="183" y="141"/>
                    <a:pt x="183" y="141"/>
                    <a:pt x="183" y="141"/>
                  </a:cubicBezTo>
                  <a:close/>
                  <a:moveTo>
                    <a:pt x="71" y="16"/>
                  </a:moveTo>
                  <a:cubicBezTo>
                    <a:pt x="71" y="16"/>
                    <a:pt x="71" y="16"/>
                    <a:pt x="71" y="17"/>
                  </a:cubicBezTo>
                  <a:cubicBezTo>
                    <a:pt x="73" y="21"/>
                    <a:pt x="75" y="14"/>
                    <a:pt x="78" y="14"/>
                  </a:cubicBezTo>
                  <a:cubicBezTo>
                    <a:pt x="81" y="14"/>
                    <a:pt x="82" y="10"/>
                    <a:pt x="86" y="6"/>
                  </a:cubicBezTo>
                  <a:cubicBezTo>
                    <a:pt x="87" y="4"/>
                    <a:pt x="87" y="3"/>
                    <a:pt x="86" y="1"/>
                  </a:cubicBezTo>
                  <a:cubicBezTo>
                    <a:pt x="81" y="2"/>
                    <a:pt x="76" y="3"/>
                    <a:pt x="71" y="5"/>
                  </a:cubicBezTo>
                  <a:lnTo>
                    <a:pt x="71" y="16"/>
                  </a:lnTo>
                  <a:close/>
                  <a:moveTo>
                    <a:pt x="71" y="5"/>
                  </a:moveTo>
                  <a:cubicBezTo>
                    <a:pt x="71" y="16"/>
                    <a:pt x="71" y="16"/>
                    <a:pt x="71" y="16"/>
                  </a:cubicBezTo>
                  <a:cubicBezTo>
                    <a:pt x="69" y="12"/>
                    <a:pt x="66" y="8"/>
                    <a:pt x="64" y="10"/>
                  </a:cubicBezTo>
                  <a:cubicBezTo>
                    <a:pt x="61" y="13"/>
                    <a:pt x="62" y="20"/>
                    <a:pt x="57" y="14"/>
                  </a:cubicBezTo>
                  <a:cubicBezTo>
                    <a:pt x="57" y="13"/>
                    <a:pt x="56" y="12"/>
                    <a:pt x="55" y="11"/>
                  </a:cubicBezTo>
                  <a:cubicBezTo>
                    <a:pt x="60" y="9"/>
                    <a:pt x="66" y="7"/>
                    <a:pt x="71" y="5"/>
                  </a:cubicBezTo>
                  <a:close/>
                  <a:moveTo>
                    <a:pt x="71" y="22"/>
                  </a:moveTo>
                  <a:cubicBezTo>
                    <a:pt x="70" y="22"/>
                    <a:pt x="69" y="22"/>
                    <a:pt x="68" y="22"/>
                  </a:cubicBezTo>
                  <a:cubicBezTo>
                    <a:pt x="63" y="23"/>
                    <a:pt x="64" y="19"/>
                    <a:pt x="61" y="19"/>
                  </a:cubicBezTo>
                  <a:cubicBezTo>
                    <a:pt x="57" y="19"/>
                    <a:pt x="59" y="26"/>
                    <a:pt x="56" y="29"/>
                  </a:cubicBezTo>
                  <a:cubicBezTo>
                    <a:pt x="53" y="32"/>
                    <a:pt x="49" y="36"/>
                    <a:pt x="44" y="38"/>
                  </a:cubicBezTo>
                  <a:cubicBezTo>
                    <a:pt x="44" y="74"/>
                    <a:pt x="44" y="74"/>
                    <a:pt x="44" y="74"/>
                  </a:cubicBezTo>
                  <a:cubicBezTo>
                    <a:pt x="45" y="74"/>
                    <a:pt x="46" y="74"/>
                    <a:pt x="47" y="74"/>
                  </a:cubicBezTo>
                  <a:cubicBezTo>
                    <a:pt x="50" y="73"/>
                    <a:pt x="50" y="69"/>
                    <a:pt x="49" y="64"/>
                  </a:cubicBezTo>
                  <a:cubicBezTo>
                    <a:pt x="47" y="59"/>
                    <a:pt x="55" y="61"/>
                    <a:pt x="62" y="60"/>
                  </a:cubicBezTo>
                  <a:cubicBezTo>
                    <a:pt x="67" y="60"/>
                    <a:pt x="69" y="61"/>
                    <a:pt x="71" y="63"/>
                  </a:cubicBezTo>
                  <a:cubicBezTo>
                    <a:pt x="71" y="22"/>
                    <a:pt x="71" y="22"/>
                    <a:pt x="71" y="22"/>
                  </a:cubicBezTo>
                  <a:close/>
                  <a:moveTo>
                    <a:pt x="71" y="80"/>
                  </a:moveTo>
                  <a:cubicBezTo>
                    <a:pt x="71" y="170"/>
                    <a:pt x="71" y="170"/>
                    <a:pt x="71" y="170"/>
                  </a:cubicBezTo>
                  <a:cubicBezTo>
                    <a:pt x="65" y="170"/>
                    <a:pt x="56" y="167"/>
                    <a:pt x="51" y="169"/>
                  </a:cubicBezTo>
                  <a:cubicBezTo>
                    <a:pt x="44" y="171"/>
                    <a:pt x="44" y="171"/>
                    <a:pt x="44" y="171"/>
                  </a:cubicBezTo>
                  <a:cubicBezTo>
                    <a:pt x="44" y="85"/>
                    <a:pt x="44" y="85"/>
                    <a:pt x="44" y="85"/>
                  </a:cubicBezTo>
                  <a:cubicBezTo>
                    <a:pt x="49" y="84"/>
                    <a:pt x="51" y="81"/>
                    <a:pt x="58" y="81"/>
                  </a:cubicBezTo>
                  <a:cubicBezTo>
                    <a:pt x="64" y="80"/>
                    <a:pt x="69" y="78"/>
                    <a:pt x="71" y="80"/>
                  </a:cubicBezTo>
                  <a:close/>
                  <a:moveTo>
                    <a:pt x="44" y="34"/>
                  </a:moveTo>
                  <a:cubicBezTo>
                    <a:pt x="44" y="31"/>
                    <a:pt x="44" y="31"/>
                    <a:pt x="44" y="31"/>
                  </a:cubicBezTo>
                  <a:cubicBezTo>
                    <a:pt x="45" y="30"/>
                    <a:pt x="46" y="31"/>
                    <a:pt x="46" y="32"/>
                  </a:cubicBezTo>
                  <a:cubicBezTo>
                    <a:pt x="46" y="33"/>
                    <a:pt x="45" y="35"/>
                    <a:pt x="44" y="34"/>
                  </a:cubicBezTo>
                  <a:close/>
                  <a:moveTo>
                    <a:pt x="32" y="28"/>
                  </a:moveTo>
                  <a:cubicBezTo>
                    <a:pt x="33" y="27"/>
                    <a:pt x="35" y="25"/>
                    <a:pt x="36" y="24"/>
                  </a:cubicBezTo>
                  <a:cubicBezTo>
                    <a:pt x="36" y="28"/>
                    <a:pt x="43" y="38"/>
                    <a:pt x="37" y="38"/>
                  </a:cubicBezTo>
                  <a:cubicBezTo>
                    <a:pt x="35" y="38"/>
                    <a:pt x="33" y="39"/>
                    <a:pt x="32" y="40"/>
                  </a:cubicBezTo>
                  <a:cubicBezTo>
                    <a:pt x="32" y="28"/>
                    <a:pt x="32" y="28"/>
                    <a:pt x="32" y="28"/>
                  </a:cubicBezTo>
                  <a:close/>
                  <a:moveTo>
                    <a:pt x="44" y="31"/>
                  </a:moveTo>
                  <a:cubicBezTo>
                    <a:pt x="44" y="31"/>
                    <a:pt x="44" y="31"/>
                    <a:pt x="44" y="31"/>
                  </a:cubicBezTo>
                  <a:cubicBezTo>
                    <a:pt x="42" y="32"/>
                    <a:pt x="42" y="33"/>
                    <a:pt x="44" y="34"/>
                  </a:cubicBezTo>
                  <a:cubicBezTo>
                    <a:pt x="44" y="34"/>
                    <a:pt x="44" y="34"/>
                    <a:pt x="44" y="34"/>
                  </a:cubicBezTo>
                  <a:cubicBezTo>
                    <a:pt x="44" y="31"/>
                    <a:pt x="44" y="31"/>
                    <a:pt x="44" y="31"/>
                  </a:cubicBezTo>
                  <a:close/>
                  <a:moveTo>
                    <a:pt x="44" y="38"/>
                  </a:moveTo>
                  <a:cubicBezTo>
                    <a:pt x="44" y="38"/>
                    <a:pt x="43" y="39"/>
                    <a:pt x="43" y="39"/>
                  </a:cubicBezTo>
                  <a:cubicBezTo>
                    <a:pt x="38" y="41"/>
                    <a:pt x="36" y="39"/>
                    <a:pt x="34" y="43"/>
                  </a:cubicBezTo>
                  <a:cubicBezTo>
                    <a:pt x="32" y="47"/>
                    <a:pt x="31" y="52"/>
                    <a:pt x="36" y="55"/>
                  </a:cubicBezTo>
                  <a:cubicBezTo>
                    <a:pt x="40" y="59"/>
                    <a:pt x="36" y="64"/>
                    <a:pt x="32" y="64"/>
                  </a:cubicBezTo>
                  <a:cubicBezTo>
                    <a:pt x="32" y="64"/>
                    <a:pt x="32" y="64"/>
                    <a:pt x="32" y="64"/>
                  </a:cubicBezTo>
                  <a:cubicBezTo>
                    <a:pt x="32" y="85"/>
                    <a:pt x="32" y="85"/>
                    <a:pt x="32" y="85"/>
                  </a:cubicBezTo>
                  <a:cubicBezTo>
                    <a:pt x="35" y="86"/>
                    <a:pt x="38" y="84"/>
                    <a:pt x="39" y="82"/>
                  </a:cubicBezTo>
                  <a:cubicBezTo>
                    <a:pt x="41" y="80"/>
                    <a:pt x="43" y="81"/>
                    <a:pt x="42" y="78"/>
                  </a:cubicBezTo>
                  <a:cubicBezTo>
                    <a:pt x="42" y="76"/>
                    <a:pt x="43" y="75"/>
                    <a:pt x="44" y="74"/>
                  </a:cubicBezTo>
                  <a:cubicBezTo>
                    <a:pt x="44" y="38"/>
                    <a:pt x="44" y="38"/>
                    <a:pt x="44" y="38"/>
                  </a:cubicBezTo>
                  <a:close/>
                  <a:moveTo>
                    <a:pt x="44" y="85"/>
                  </a:moveTo>
                  <a:cubicBezTo>
                    <a:pt x="44" y="171"/>
                    <a:pt x="44" y="171"/>
                    <a:pt x="44" y="171"/>
                  </a:cubicBezTo>
                  <a:cubicBezTo>
                    <a:pt x="42" y="173"/>
                    <a:pt x="39" y="174"/>
                    <a:pt x="37" y="175"/>
                  </a:cubicBezTo>
                  <a:cubicBezTo>
                    <a:pt x="35" y="175"/>
                    <a:pt x="34" y="175"/>
                    <a:pt x="32" y="174"/>
                  </a:cubicBezTo>
                  <a:cubicBezTo>
                    <a:pt x="32" y="89"/>
                    <a:pt x="32" y="89"/>
                    <a:pt x="32" y="89"/>
                  </a:cubicBezTo>
                  <a:cubicBezTo>
                    <a:pt x="33" y="88"/>
                    <a:pt x="36" y="87"/>
                    <a:pt x="40" y="86"/>
                  </a:cubicBezTo>
                  <a:cubicBezTo>
                    <a:pt x="42" y="86"/>
                    <a:pt x="43" y="86"/>
                    <a:pt x="44" y="85"/>
                  </a:cubicBezTo>
                  <a:close/>
                  <a:moveTo>
                    <a:pt x="24" y="37"/>
                  </a:moveTo>
                  <a:cubicBezTo>
                    <a:pt x="26" y="34"/>
                    <a:pt x="29" y="31"/>
                    <a:pt x="32" y="28"/>
                  </a:cubicBezTo>
                  <a:cubicBezTo>
                    <a:pt x="32" y="40"/>
                    <a:pt x="32" y="40"/>
                    <a:pt x="32" y="40"/>
                  </a:cubicBezTo>
                  <a:cubicBezTo>
                    <a:pt x="28" y="42"/>
                    <a:pt x="26" y="44"/>
                    <a:pt x="24" y="40"/>
                  </a:cubicBezTo>
                  <a:cubicBezTo>
                    <a:pt x="24" y="39"/>
                    <a:pt x="24" y="37"/>
                    <a:pt x="24" y="37"/>
                  </a:cubicBezTo>
                  <a:close/>
                  <a:moveTo>
                    <a:pt x="32" y="64"/>
                  </a:moveTo>
                  <a:cubicBezTo>
                    <a:pt x="32" y="85"/>
                    <a:pt x="32" y="85"/>
                    <a:pt x="32" y="85"/>
                  </a:cubicBezTo>
                  <a:cubicBezTo>
                    <a:pt x="31" y="85"/>
                    <a:pt x="31" y="85"/>
                    <a:pt x="30" y="85"/>
                  </a:cubicBezTo>
                  <a:cubicBezTo>
                    <a:pt x="26" y="83"/>
                    <a:pt x="20" y="87"/>
                    <a:pt x="19" y="83"/>
                  </a:cubicBezTo>
                  <a:cubicBezTo>
                    <a:pt x="19" y="78"/>
                    <a:pt x="16" y="77"/>
                    <a:pt x="18" y="73"/>
                  </a:cubicBezTo>
                  <a:cubicBezTo>
                    <a:pt x="19" y="68"/>
                    <a:pt x="17" y="65"/>
                    <a:pt x="21" y="64"/>
                  </a:cubicBezTo>
                  <a:cubicBezTo>
                    <a:pt x="26" y="64"/>
                    <a:pt x="27" y="65"/>
                    <a:pt x="32" y="64"/>
                  </a:cubicBezTo>
                  <a:close/>
                  <a:moveTo>
                    <a:pt x="32" y="89"/>
                  </a:moveTo>
                  <a:cubicBezTo>
                    <a:pt x="32" y="174"/>
                    <a:pt x="32" y="174"/>
                    <a:pt x="32" y="174"/>
                  </a:cubicBezTo>
                  <a:cubicBezTo>
                    <a:pt x="28" y="171"/>
                    <a:pt x="23" y="167"/>
                    <a:pt x="19" y="164"/>
                  </a:cubicBezTo>
                  <a:cubicBezTo>
                    <a:pt x="18" y="163"/>
                    <a:pt x="17" y="162"/>
                    <a:pt x="16" y="161"/>
                  </a:cubicBezTo>
                  <a:cubicBezTo>
                    <a:pt x="13" y="156"/>
                    <a:pt x="10" y="150"/>
                    <a:pt x="7" y="144"/>
                  </a:cubicBezTo>
                  <a:cubicBezTo>
                    <a:pt x="8" y="142"/>
                    <a:pt x="7" y="141"/>
                    <a:pt x="5" y="139"/>
                  </a:cubicBezTo>
                  <a:cubicBezTo>
                    <a:pt x="5" y="138"/>
                    <a:pt x="4" y="136"/>
                    <a:pt x="4" y="135"/>
                  </a:cubicBezTo>
                  <a:cubicBezTo>
                    <a:pt x="4" y="131"/>
                    <a:pt x="4" y="131"/>
                    <a:pt x="4" y="131"/>
                  </a:cubicBezTo>
                  <a:cubicBezTo>
                    <a:pt x="4" y="129"/>
                    <a:pt x="5" y="127"/>
                    <a:pt x="6" y="125"/>
                  </a:cubicBezTo>
                  <a:cubicBezTo>
                    <a:pt x="8" y="122"/>
                    <a:pt x="9" y="111"/>
                    <a:pt x="13" y="110"/>
                  </a:cubicBezTo>
                  <a:cubicBezTo>
                    <a:pt x="18" y="110"/>
                    <a:pt x="20" y="105"/>
                    <a:pt x="20" y="101"/>
                  </a:cubicBezTo>
                  <a:cubicBezTo>
                    <a:pt x="20" y="97"/>
                    <a:pt x="22" y="93"/>
                    <a:pt x="27" y="91"/>
                  </a:cubicBezTo>
                  <a:cubicBezTo>
                    <a:pt x="29" y="91"/>
                    <a:pt x="30" y="90"/>
                    <a:pt x="32" y="89"/>
                  </a:cubicBezTo>
                  <a:close/>
                  <a:moveTo>
                    <a:pt x="4" y="110"/>
                  </a:moveTo>
                  <a:cubicBezTo>
                    <a:pt x="4" y="109"/>
                    <a:pt x="4" y="109"/>
                    <a:pt x="4" y="109"/>
                  </a:cubicBezTo>
                  <a:cubicBezTo>
                    <a:pt x="4" y="108"/>
                    <a:pt x="4" y="108"/>
                    <a:pt x="4" y="107"/>
                  </a:cubicBezTo>
                  <a:cubicBezTo>
                    <a:pt x="4" y="110"/>
                    <a:pt x="4" y="110"/>
                    <a:pt x="4" y="110"/>
                  </a:cubicBezTo>
                  <a:close/>
                  <a:moveTo>
                    <a:pt x="4" y="99"/>
                  </a:moveTo>
                  <a:cubicBezTo>
                    <a:pt x="5" y="101"/>
                    <a:pt x="6" y="99"/>
                    <a:pt x="6" y="97"/>
                  </a:cubicBezTo>
                  <a:cubicBezTo>
                    <a:pt x="6" y="96"/>
                    <a:pt x="5" y="95"/>
                    <a:pt x="4" y="96"/>
                  </a:cubicBezTo>
                  <a:cubicBezTo>
                    <a:pt x="4" y="96"/>
                    <a:pt x="4" y="96"/>
                    <a:pt x="4" y="96"/>
                  </a:cubicBezTo>
                  <a:lnTo>
                    <a:pt x="4" y="99"/>
                  </a:lnTo>
                  <a:close/>
                  <a:moveTo>
                    <a:pt x="4" y="96"/>
                  </a:moveTo>
                  <a:cubicBezTo>
                    <a:pt x="4" y="99"/>
                    <a:pt x="4" y="99"/>
                    <a:pt x="4" y="99"/>
                  </a:cubicBezTo>
                  <a:cubicBezTo>
                    <a:pt x="4" y="99"/>
                    <a:pt x="4" y="99"/>
                    <a:pt x="4" y="99"/>
                  </a:cubicBezTo>
                  <a:cubicBezTo>
                    <a:pt x="2" y="98"/>
                    <a:pt x="2" y="97"/>
                    <a:pt x="4" y="96"/>
                  </a:cubicBezTo>
                  <a:close/>
                  <a:moveTo>
                    <a:pt x="4" y="107"/>
                  </a:moveTo>
                  <a:cubicBezTo>
                    <a:pt x="4" y="110"/>
                    <a:pt x="4" y="110"/>
                    <a:pt x="4" y="110"/>
                  </a:cubicBezTo>
                  <a:cubicBezTo>
                    <a:pt x="3" y="111"/>
                    <a:pt x="2" y="111"/>
                    <a:pt x="2" y="110"/>
                  </a:cubicBezTo>
                  <a:cubicBezTo>
                    <a:pt x="0" y="109"/>
                    <a:pt x="0" y="108"/>
                    <a:pt x="2" y="107"/>
                  </a:cubicBezTo>
                  <a:cubicBezTo>
                    <a:pt x="3" y="107"/>
                    <a:pt x="3" y="107"/>
                    <a:pt x="4" y="107"/>
                  </a:cubicBezTo>
                  <a:close/>
                  <a:moveTo>
                    <a:pt x="4" y="131"/>
                  </a:moveTo>
                  <a:cubicBezTo>
                    <a:pt x="4" y="135"/>
                    <a:pt x="4" y="135"/>
                    <a:pt x="4" y="135"/>
                  </a:cubicBezTo>
                  <a:cubicBezTo>
                    <a:pt x="4" y="134"/>
                    <a:pt x="3" y="134"/>
                    <a:pt x="3" y="134"/>
                  </a:cubicBezTo>
                  <a:cubicBezTo>
                    <a:pt x="3" y="133"/>
                    <a:pt x="4" y="132"/>
                    <a:pt x="4" y="131"/>
                  </a:cubicBezTo>
                  <a:close/>
                </a:path>
              </a:pathLst>
            </a:custGeom>
            <a:solidFill>
              <a:srgbClr val="FF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6" name="Freeform 20"/>
            <p:cNvSpPr/>
            <p:nvPr/>
          </p:nvSpPr>
          <p:spPr bwMode="auto">
            <a:xfrm>
              <a:off x="8712949" y="2937932"/>
              <a:ext cx="326576" cy="505873"/>
            </a:xfrm>
            <a:custGeom>
              <a:avLst/>
              <a:gdLst>
                <a:gd name="T0" fmla="*/ 17 w 104"/>
                <a:gd name="T1" fmla="*/ 155 h 160"/>
                <a:gd name="T2" fmla="*/ 17 w 104"/>
                <a:gd name="T3" fmla="*/ 155 h 160"/>
                <a:gd name="T4" fmla="*/ 5 w 104"/>
                <a:gd name="T5" fmla="*/ 125 h 160"/>
                <a:gd name="T6" fmla="*/ 57 w 104"/>
                <a:gd name="T7" fmla="*/ 17 h 160"/>
                <a:gd name="T8" fmla="*/ 88 w 104"/>
                <a:gd name="T9" fmla="*/ 5 h 160"/>
                <a:gd name="T10" fmla="*/ 88 w 104"/>
                <a:gd name="T11" fmla="*/ 5 h 160"/>
                <a:gd name="T12" fmla="*/ 99 w 104"/>
                <a:gd name="T13" fmla="*/ 35 h 160"/>
                <a:gd name="T14" fmla="*/ 47 w 104"/>
                <a:gd name="T15" fmla="*/ 143 h 160"/>
                <a:gd name="T16" fmla="*/ 17 w 104"/>
                <a:gd name="T17"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60">
                  <a:moveTo>
                    <a:pt x="17" y="155"/>
                  </a:moveTo>
                  <a:cubicBezTo>
                    <a:pt x="17" y="155"/>
                    <a:pt x="17" y="155"/>
                    <a:pt x="17" y="155"/>
                  </a:cubicBezTo>
                  <a:cubicBezTo>
                    <a:pt x="5" y="150"/>
                    <a:pt x="0" y="136"/>
                    <a:pt x="5" y="125"/>
                  </a:cubicBezTo>
                  <a:cubicBezTo>
                    <a:pt x="57" y="17"/>
                    <a:pt x="57" y="17"/>
                    <a:pt x="57" y="17"/>
                  </a:cubicBezTo>
                  <a:cubicBezTo>
                    <a:pt x="63" y="5"/>
                    <a:pt x="76" y="0"/>
                    <a:pt x="88" y="5"/>
                  </a:cubicBezTo>
                  <a:cubicBezTo>
                    <a:pt x="88" y="5"/>
                    <a:pt x="88" y="5"/>
                    <a:pt x="88" y="5"/>
                  </a:cubicBezTo>
                  <a:cubicBezTo>
                    <a:pt x="99" y="10"/>
                    <a:pt x="104" y="24"/>
                    <a:pt x="99" y="35"/>
                  </a:cubicBezTo>
                  <a:cubicBezTo>
                    <a:pt x="47" y="143"/>
                    <a:pt x="47" y="143"/>
                    <a:pt x="47" y="143"/>
                  </a:cubicBezTo>
                  <a:cubicBezTo>
                    <a:pt x="42" y="155"/>
                    <a:pt x="28" y="160"/>
                    <a:pt x="17" y="155"/>
                  </a:cubicBezTo>
                  <a:close/>
                </a:path>
              </a:pathLst>
            </a:custGeom>
            <a:solidFill>
              <a:srgbClr val="E4A96D"/>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7" name="Freeform 21"/>
            <p:cNvSpPr/>
            <p:nvPr/>
          </p:nvSpPr>
          <p:spPr bwMode="auto">
            <a:xfrm>
              <a:off x="8863430" y="2921923"/>
              <a:ext cx="267345" cy="525084"/>
            </a:xfrm>
            <a:custGeom>
              <a:avLst/>
              <a:gdLst>
                <a:gd name="T0" fmla="*/ 20 w 85"/>
                <a:gd name="T1" fmla="*/ 163 h 166"/>
                <a:gd name="T2" fmla="*/ 20 w 85"/>
                <a:gd name="T3" fmla="*/ 163 h 166"/>
                <a:gd name="T4" fmla="*/ 3 w 85"/>
                <a:gd name="T5" fmla="*/ 135 h 166"/>
                <a:gd name="T6" fmla="*/ 38 w 85"/>
                <a:gd name="T7" fmla="*/ 20 h 166"/>
                <a:gd name="T8" fmla="*/ 66 w 85"/>
                <a:gd name="T9" fmla="*/ 3 h 166"/>
                <a:gd name="T10" fmla="*/ 66 w 85"/>
                <a:gd name="T11" fmla="*/ 3 h 166"/>
                <a:gd name="T12" fmla="*/ 82 w 85"/>
                <a:gd name="T13" fmla="*/ 31 h 166"/>
                <a:gd name="T14" fmla="*/ 48 w 85"/>
                <a:gd name="T15" fmla="*/ 146 h 166"/>
                <a:gd name="T16" fmla="*/ 20 w 85"/>
                <a:gd name="T17"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66">
                  <a:moveTo>
                    <a:pt x="20" y="163"/>
                  </a:moveTo>
                  <a:cubicBezTo>
                    <a:pt x="20" y="163"/>
                    <a:pt x="20" y="163"/>
                    <a:pt x="20" y="163"/>
                  </a:cubicBezTo>
                  <a:cubicBezTo>
                    <a:pt x="8" y="160"/>
                    <a:pt x="0" y="147"/>
                    <a:pt x="3" y="135"/>
                  </a:cubicBezTo>
                  <a:cubicBezTo>
                    <a:pt x="38" y="20"/>
                    <a:pt x="38" y="20"/>
                    <a:pt x="38" y="20"/>
                  </a:cubicBezTo>
                  <a:cubicBezTo>
                    <a:pt x="41" y="8"/>
                    <a:pt x="54" y="0"/>
                    <a:pt x="66" y="3"/>
                  </a:cubicBezTo>
                  <a:cubicBezTo>
                    <a:pt x="66" y="3"/>
                    <a:pt x="66" y="3"/>
                    <a:pt x="66" y="3"/>
                  </a:cubicBezTo>
                  <a:cubicBezTo>
                    <a:pt x="78" y="7"/>
                    <a:pt x="85" y="19"/>
                    <a:pt x="82" y="31"/>
                  </a:cubicBezTo>
                  <a:cubicBezTo>
                    <a:pt x="48" y="146"/>
                    <a:pt x="48" y="146"/>
                    <a:pt x="48" y="146"/>
                  </a:cubicBezTo>
                  <a:cubicBezTo>
                    <a:pt x="44" y="159"/>
                    <a:pt x="32" y="166"/>
                    <a:pt x="20" y="163"/>
                  </a:cubicBezTo>
                  <a:close/>
                </a:path>
              </a:pathLst>
            </a:custGeom>
            <a:solidFill>
              <a:srgbClr val="E4A96D"/>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8" name="Freeform 22"/>
            <p:cNvSpPr/>
            <p:nvPr/>
          </p:nvSpPr>
          <p:spPr bwMode="auto">
            <a:xfrm>
              <a:off x="8733759" y="2821067"/>
              <a:ext cx="768416" cy="486663"/>
            </a:xfrm>
            <a:custGeom>
              <a:avLst/>
              <a:gdLst>
                <a:gd name="T0" fmla="*/ 480 w 480"/>
                <a:gd name="T1" fmla="*/ 187 h 304"/>
                <a:gd name="T2" fmla="*/ 256 w 480"/>
                <a:gd name="T3" fmla="*/ 0 h 304"/>
                <a:gd name="T4" fmla="*/ 48 w 480"/>
                <a:gd name="T5" fmla="*/ 108 h 304"/>
                <a:gd name="T6" fmla="*/ 0 w 480"/>
                <a:gd name="T7" fmla="*/ 252 h 304"/>
                <a:gd name="T8" fmla="*/ 376 w 480"/>
                <a:gd name="T9" fmla="*/ 304 h 304"/>
                <a:gd name="T10" fmla="*/ 480 w 480"/>
                <a:gd name="T11" fmla="*/ 187 h 304"/>
              </a:gdLst>
              <a:ahLst/>
              <a:cxnLst>
                <a:cxn ang="0">
                  <a:pos x="T0" y="T1"/>
                </a:cxn>
                <a:cxn ang="0">
                  <a:pos x="T2" y="T3"/>
                </a:cxn>
                <a:cxn ang="0">
                  <a:pos x="T4" y="T5"/>
                </a:cxn>
                <a:cxn ang="0">
                  <a:pos x="T6" y="T7"/>
                </a:cxn>
                <a:cxn ang="0">
                  <a:pos x="T8" y="T9"/>
                </a:cxn>
                <a:cxn ang="0">
                  <a:pos x="T10" y="T11"/>
                </a:cxn>
              </a:cxnLst>
              <a:rect l="0" t="0" r="r" b="b"/>
              <a:pathLst>
                <a:path w="480" h="304">
                  <a:moveTo>
                    <a:pt x="480" y="187"/>
                  </a:moveTo>
                  <a:lnTo>
                    <a:pt x="256" y="0"/>
                  </a:lnTo>
                  <a:lnTo>
                    <a:pt x="48" y="108"/>
                  </a:lnTo>
                  <a:lnTo>
                    <a:pt x="0" y="252"/>
                  </a:lnTo>
                  <a:lnTo>
                    <a:pt x="376" y="304"/>
                  </a:lnTo>
                  <a:lnTo>
                    <a:pt x="480" y="187"/>
                  </a:lnTo>
                  <a:close/>
                </a:path>
              </a:pathLst>
            </a:custGeom>
            <a:solidFill>
              <a:srgbClr val="E4A96D"/>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99" name="Freeform 23"/>
            <p:cNvSpPr/>
            <p:nvPr/>
          </p:nvSpPr>
          <p:spPr bwMode="auto">
            <a:xfrm>
              <a:off x="9020315" y="2909115"/>
              <a:ext cx="152083" cy="525084"/>
            </a:xfrm>
            <a:custGeom>
              <a:avLst/>
              <a:gdLst>
                <a:gd name="T0" fmla="*/ 24 w 48"/>
                <a:gd name="T1" fmla="*/ 166 h 166"/>
                <a:gd name="T2" fmla="*/ 24 w 48"/>
                <a:gd name="T3" fmla="*/ 166 h 166"/>
                <a:gd name="T4" fmla="*/ 0 w 48"/>
                <a:gd name="T5" fmla="*/ 144 h 166"/>
                <a:gd name="T6" fmla="*/ 2 w 48"/>
                <a:gd name="T7" fmla="*/ 23 h 166"/>
                <a:gd name="T8" fmla="*/ 25 w 48"/>
                <a:gd name="T9" fmla="*/ 0 h 166"/>
                <a:gd name="T10" fmla="*/ 25 w 48"/>
                <a:gd name="T11" fmla="*/ 0 h 166"/>
                <a:gd name="T12" fmla="*/ 48 w 48"/>
                <a:gd name="T13" fmla="*/ 23 h 166"/>
                <a:gd name="T14" fmla="*/ 46 w 48"/>
                <a:gd name="T15" fmla="*/ 143 h 166"/>
                <a:gd name="T16" fmla="*/ 24 w 48"/>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6">
                  <a:moveTo>
                    <a:pt x="24" y="166"/>
                  </a:moveTo>
                  <a:cubicBezTo>
                    <a:pt x="24" y="166"/>
                    <a:pt x="24" y="166"/>
                    <a:pt x="24" y="166"/>
                  </a:cubicBezTo>
                  <a:cubicBezTo>
                    <a:pt x="11" y="166"/>
                    <a:pt x="0" y="156"/>
                    <a:pt x="0" y="144"/>
                  </a:cubicBezTo>
                  <a:cubicBezTo>
                    <a:pt x="2" y="23"/>
                    <a:pt x="2" y="23"/>
                    <a:pt x="2" y="23"/>
                  </a:cubicBezTo>
                  <a:cubicBezTo>
                    <a:pt x="2" y="11"/>
                    <a:pt x="12" y="0"/>
                    <a:pt x="25" y="0"/>
                  </a:cubicBezTo>
                  <a:cubicBezTo>
                    <a:pt x="25" y="0"/>
                    <a:pt x="25" y="0"/>
                    <a:pt x="25" y="0"/>
                  </a:cubicBezTo>
                  <a:cubicBezTo>
                    <a:pt x="37" y="0"/>
                    <a:pt x="48" y="10"/>
                    <a:pt x="48" y="23"/>
                  </a:cubicBezTo>
                  <a:cubicBezTo>
                    <a:pt x="46" y="143"/>
                    <a:pt x="46" y="143"/>
                    <a:pt x="46" y="143"/>
                  </a:cubicBezTo>
                  <a:cubicBezTo>
                    <a:pt x="46" y="155"/>
                    <a:pt x="36" y="166"/>
                    <a:pt x="24" y="166"/>
                  </a:cubicBezTo>
                  <a:close/>
                </a:path>
              </a:pathLst>
            </a:custGeom>
            <a:solidFill>
              <a:srgbClr val="E4A96D"/>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0" name="Freeform 24"/>
            <p:cNvSpPr/>
            <p:nvPr/>
          </p:nvSpPr>
          <p:spPr bwMode="auto">
            <a:xfrm>
              <a:off x="9133976" y="3022777"/>
              <a:ext cx="547496" cy="470654"/>
            </a:xfrm>
            <a:custGeom>
              <a:avLst/>
              <a:gdLst>
                <a:gd name="T0" fmla="*/ 84 w 174"/>
                <a:gd name="T1" fmla="*/ 14 h 149"/>
                <a:gd name="T2" fmla="*/ 169 w 174"/>
                <a:gd name="T3" fmla="*/ 95 h 149"/>
                <a:gd name="T4" fmla="*/ 75 w 174"/>
                <a:gd name="T5" fmla="*/ 144 h 149"/>
                <a:gd name="T6" fmla="*/ 3 w 174"/>
                <a:gd name="T7" fmla="*/ 82 h 149"/>
                <a:gd name="T8" fmla="*/ 84 w 174"/>
                <a:gd name="T9" fmla="*/ 14 h 149"/>
              </a:gdLst>
              <a:ahLst/>
              <a:cxnLst>
                <a:cxn ang="0">
                  <a:pos x="T0" y="T1"/>
                </a:cxn>
                <a:cxn ang="0">
                  <a:pos x="T2" y="T3"/>
                </a:cxn>
                <a:cxn ang="0">
                  <a:pos x="T4" y="T5"/>
                </a:cxn>
                <a:cxn ang="0">
                  <a:pos x="T6" y="T7"/>
                </a:cxn>
                <a:cxn ang="0">
                  <a:pos x="T8" y="T9"/>
                </a:cxn>
              </a:cxnLst>
              <a:rect l="0" t="0" r="r" b="b"/>
              <a:pathLst>
                <a:path w="174" h="149">
                  <a:moveTo>
                    <a:pt x="84" y="14"/>
                  </a:moveTo>
                  <a:cubicBezTo>
                    <a:pt x="130" y="0"/>
                    <a:pt x="174" y="61"/>
                    <a:pt x="169" y="95"/>
                  </a:cubicBezTo>
                  <a:cubicBezTo>
                    <a:pt x="164" y="129"/>
                    <a:pt x="123" y="149"/>
                    <a:pt x="75" y="144"/>
                  </a:cubicBezTo>
                  <a:cubicBezTo>
                    <a:pt x="27" y="140"/>
                    <a:pt x="0" y="100"/>
                    <a:pt x="3" y="82"/>
                  </a:cubicBezTo>
                  <a:cubicBezTo>
                    <a:pt x="6" y="65"/>
                    <a:pt x="39" y="28"/>
                    <a:pt x="84" y="14"/>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1" name="Freeform 25"/>
            <p:cNvSpPr/>
            <p:nvPr/>
          </p:nvSpPr>
          <p:spPr bwMode="auto">
            <a:xfrm>
              <a:off x="9061937" y="2720214"/>
              <a:ext cx="525084" cy="496268"/>
            </a:xfrm>
            <a:custGeom>
              <a:avLst/>
              <a:gdLst>
                <a:gd name="T0" fmla="*/ 161 w 167"/>
                <a:gd name="T1" fmla="*/ 140 h 157"/>
                <a:gd name="T2" fmla="*/ 161 w 167"/>
                <a:gd name="T3" fmla="*/ 140 h 157"/>
                <a:gd name="T4" fmla="*/ 129 w 167"/>
                <a:gd name="T5" fmla="*/ 148 h 157"/>
                <a:gd name="T6" fmla="*/ 15 w 167"/>
                <a:gd name="T7" fmla="*/ 46 h 157"/>
                <a:gd name="T8" fmla="*/ 6 w 167"/>
                <a:gd name="T9" fmla="*/ 15 h 157"/>
                <a:gd name="T10" fmla="*/ 6 w 167"/>
                <a:gd name="T11" fmla="*/ 15 h 157"/>
                <a:gd name="T12" fmla="*/ 38 w 167"/>
                <a:gd name="T13" fmla="*/ 6 h 157"/>
                <a:gd name="T14" fmla="*/ 152 w 167"/>
                <a:gd name="T15" fmla="*/ 109 h 157"/>
                <a:gd name="T16" fmla="*/ 161 w 167"/>
                <a:gd name="T17" fmla="*/ 14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57">
                  <a:moveTo>
                    <a:pt x="161" y="140"/>
                  </a:moveTo>
                  <a:cubicBezTo>
                    <a:pt x="161" y="140"/>
                    <a:pt x="161" y="140"/>
                    <a:pt x="161" y="140"/>
                  </a:cubicBezTo>
                  <a:cubicBezTo>
                    <a:pt x="154" y="151"/>
                    <a:pt x="139" y="157"/>
                    <a:pt x="129" y="148"/>
                  </a:cubicBezTo>
                  <a:cubicBezTo>
                    <a:pt x="15" y="46"/>
                    <a:pt x="15" y="46"/>
                    <a:pt x="15" y="46"/>
                  </a:cubicBezTo>
                  <a:cubicBezTo>
                    <a:pt x="5" y="38"/>
                    <a:pt x="0" y="26"/>
                    <a:pt x="6" y="15"/>
                  </a:cubicBezTo>
                  <a:cubicBezTo>
                    <a:pt x="6" y="15"/>
                    <a:pt x="6" y="15"/>
                    <a:pt x="6" y="15"/>
                  </a:cubicBezTo>
                  <a:cubicBezTo>
                    <a:pt x="13" y="4"/>
                    <a:pt x="27" y="0"/>
                    <a:pt x="38" y="6"/>
                  </a:cubicBezTo>
                  <a:cubicBezTo>
                    <a:pt x="152" y="109"/>
                    <a:pt x="152" y="109"/>
                    <a:pt x="152" y="109"/>
                  </a:cubicBezTo>
                  <a:cubicBezTo>
                    <a:pt x="162" y="117"/>
                    <a:pt x="167" y="129"/>
                    <a:pt x="161" y="140"/>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2" name="Freeform 26"/>
            <p:cNvSpPr/>
            <p:nvPr/>
          </p:nvSpPr>
          <p:spPr bwMode="auto">
            <a:xfrm>
              <a:off x="8768978" y="2723416"/>
              <a:ext cx="449843" cy="286556"/>
            </a:xfrm>
            <a:custGeom>
              <a:avLst/>
              <a:gdLst>
                <a:gd name="T0" fmla="*/ 5 w 143"/>
                <a:gd name="T1" fmla="*/ 73 h 91"/>
                <a:gd name="T2" fmla="*/ 5 w 143"/>
                <a:gd name="T3" fmla="*/ 73 h 91"/>
                <a:gd name="T4" fmla="*/ 18 w 143"/>
                <a:gd name="T5" fmla="*/ 43 h 91"/>
                <a:gd name="T6" fmla="*/ 109 w 143"/>
                <a:gd name="T7" fmla="*/ 5 h 91"/>
                <a:gd name="T8" fmla="*/ 139 w 143"/>
                <a:gd name="T9" fmla="*/ 18 h 91"/>
                <a:gd name="T10" fmla="*/ 139 w 143"/>
                <a:gd name="T11" fmla="*/ 18 h 91"/>
                <a:gd name="T12" fmla="*/ 126 w 143"/>
                <a:gd name="T13" fmla="*/ 48 h 91"/>
                <a:gd name="T14" fmla="*/ 35 w 143"/>
                <a:gd name="T15" fmla="*/ 86 h 91"/>
                <a:gd name="T16" fmla="*/ 5 w 143"/>
                <a:gd name="T17" fmla="*/ 7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1">
                  <a:moveTo>
                    <a:pt x="5" y="73"/>
                  </a:moveTo>
                  <a:cubicBezTo>
                    <a:pt x="5" y="73"/>
                    <a:pt x="5" y="73"/>
                    <a:pt x="5" y="73"/>
                  </a:cubicBezTo>
                  <a:cubicBezTo>
                    <a:pt x="0" y="61"/>
                    <a:pt x="6" y="48"/>
                    <a:pt x="18" y="43"/>
                  </a:cubicBezTo>
                  <a:cubicBezTo>
                    <a:pt x="109" y="5"/>
                    <a:pt x="109" y="5"/>
                    <a:pt x="109" y="5"/>
                  </a:cubicBezTo>
                  <a:cubicBezTo>
                    <a:pt x="121" y="0"/>
                    <a:pt x="134" y="6"/>
                    <a:pt x="139" y="18"/>
                  </a:cubicBezTo>
                  <a:cubicBezTo>
                    <a:pt x="139" y="18"/>
                    <a:pt x="139" y="18"/>
                    <a:pt x="139" y="18"/>
                  </a:cubicBezTo>
                  <a:cubicBezTo>
                    <a:pt x="143" y="30"/>
                    <a:pt x="137" y="43"/>
                    <a:pt x="126" y="48"/>
                  </a:cubicBezTo>
                  <a:cubicBezTo>
                    <a:pt x="35" y="86"/>
                    <a:pt x="35" y="86"/>
                    <a:pt x="35" y="86"/>
                  </a:cubicBezTo>
                  <a:cubicBezTo>
                    <a:pt x="23" y="91"/>
                    <a:pt x="9" y="85"/>
                    <a:pt x="5" y="73"/>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3" name="Freeform 27"/>
            <p:cNvSpPr/>
            <p:nvPr/>
          </p:nvSpPr>
          <p:spPr bwMode="auto">
            <a:xfrm>
              <a:off x="8557664" y="2853085"/>
              <a:ext cx="364998" cy="488265"/>
            </a:xfrm>
            <a:custGeom>
              <a:avLst/>
              <a:gdLst>
                <a:gd name="T0" fmla="*/ 15 w 116"/>
                <a:gd name="T1" fmla="*/ 148 h 155"/>
                <a:gd name="T2" fmla="*/ 15 w 116"/>
                <a:gd name="T3" fmla="*/ 148 h 155"/>
                <a:gd name="T4" fmla="*/ 6 w 116"/>
                <a:gd name="T5" fmla="*/ 117 h 155"/>
                <a:gd name="T6" fmla="*/ 70 w 116"/>
                <a:gd name="T7" fmla="*/ 15 h 155"/>
                <a:gd name="T8" fmla="*/ 101 w 116"/>
                <a:gd name="T9" fmla="*/ 7 h 155"/>
                <a:gd name="T10" fmla="*/ 101 w 116"/>
                <a:gd name="T11" fmla="*/ 7 h 155"/>
                <a:gd name="T12" fmla="*/ 110 w 116"/>
                <a:gd name="T13" fmla="*/ 38 h 155"/>
                <a:gd name="T14" fmla="*/ 46 w 116"/>
                <a:gd name="T15" fmla="*/ 140 h 155"/>
                <a:gd name="T16" fmla="*/ 15 w 116"/>
                <a:gd name="T17"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55">
                  <a:moveTo>
                    <a:pt x="15" y="148"/>
                  </a:moveTo>
                  <a:cubicBezTo>
                    <a:pt x="15" y="148"/>
                    <a:pt x="15" y="148"/>
                    <a:pt x="15" y="148"/>
                  </a:cubicBezTo>
                  <a:cubicBezTo>
                    <a:pt x="4" y="142"/>
                    <a:pt x="0" y="128"/>
                    <a:pt x="6" y="117"/>
                  </a:cubicBezTo>
                  <a:cubicBezTo>
                    <a:pt x="70" y="15"/>
                    <a:pt x="70" y="15"/>
                    <a:pt x="70" y="15"/>
                  </a:cubicBezTo>
                  <a:cubicBezTo>
                    <a:pt x="77" y="4"/>
                    <a:pt x="90" y="0"/>
                    <a:pt x="101" y="7"/>
                  </a:cubicBezTo>
                  <a:cubicBezTo>
                    <a:pt x="101" y="7"/>
                    <a:pt x="101" y="7"/>
                    <a:pt x="101" y="7"/>
                  </a:cubicBezTo>
                  <a:cubicBezTo>
                    <a:pt x="112" y="13"/>
                    <a:pt x="116" y="27"/>
                    <a:pt x="110" y="38"/>
                  </a:cubicBezTo>
                  <a:cubicBezTo>
                    <a:pt x="46" y="140"/>
                    <a:pt x="46" y="140"/>
                    <a:pt x="46" y="140"/>
                  </a:cubicBezTo>
                  <a:cubicBezTo>
                    <a:pt x="39" y="151"/>
                    <a:pt x="26" y="155"/>
                    <a:pt x="15" y="148"/>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4" name="Freeform 28"/>
            <p:cNvSpPr/>
            <p:nvPr/>
          </p:nvSpPr>
          <p:spPr bwMode="auto">
            <a:xfrm>
              <a:off x="9026718" y="2713811"/>
              <a:ext cx="448242" cy="581114"/>
            </a:xfrm>
            <a:custGeom>
              <a:avLst/>
              <a:gdLst>
                <a:gd name="T0" fmla="*/ 6 w 142"/>
                <a:gd name="T1" fmla="*/ 68 h 184"/>
                <a:gd name="T2" fmla="*/ 48 w 142"/>
                <a:gd name="T3" fmla="*/ 156 h 184"/>
                <a:gd name="T4" fmla="*/ 142 w 142"/>
                <a:gd name="T5" fmla="*/ 184 h 184"/>
                <a:gd name="T6" fmla="*/ 129 w 142"/>
                <a:gd name="T7" fmla="*/ 96 h 184"/>
                <a:gd name="T8" fmla="*/ 6 w 142"/>
                <a:gd name="T9" fmla="*/ 68 h 184"/>
              </a:gdLst>
              <a:ahLst/>
              <a:cxnLst>
                <a:cxn ang="0">
                  <a:pos x="T0" y="T1"/>
                </a:cxn>
                <a:cxn ang="0">
                  <a:pos x="T2" y="T3"/>
                </a:cxn>
                <a:cxn ang="0">
                  <a:pos x="T4" y="T5"/>
                </a:cxn>
                <a:cxn ang="0">
                  <a:pos x="T6" y="T7"/>
                </a:cxn>
                <a:cxn ang="0">
                  <a:pos x="T8" y="T9"/>
                </a:cxn>
              </a:cxnLst>
              <a:rect l="0" t="0" r="r" b="b"/>
              <a:pathLst>
                <a:path w="142" h="184">
                  <a:moveTo>
                    <a:pt x="6" y="68"/>
                  </a:moveTo>
                  <a:cubicBezTo>
                    <a:pt x="24" y="80"/>
                    <a:pt x="96" y="129"/>
                    <a:pt x="48" y="156"/>
                  </a:cubicBezTo>
                  <a:cubicBezTo>
                    <a:pt x="0" y="183"/>
                    <a:pt x="142" y="184"/>
                    <a:pt x="142" y="184"/>
                  </a:cubicBezTo>
                  <a:cubicBezTo>
                    <a:pt x="129" y="96"/>
                    <a:pt x="129" y="96"/>
                    <a:pt x="129" y="96"/>
                  </a:cubicBezTo>
                  <a:cubicBezTo>
                    <a:pt x="129" y="96"/>
                    <a:pt x="65" y="0"/>
                    <a:pt x="6" y="68"/>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5" name="Freeform 32"/>
            <p:cNvSpPr/>
            <p:nvPr/>
          </p:nvSpPr>
          <p:spPr bwMode="auto">
            <a:xfrm>
              <a:off x="8567270" y="3178061"/>
              <a:ext cx="56031" cy="91250"/>
            </a:xfrm>
            <a:custGeom>
              <a:avLst/>
              <a:gdLst>
                <a:gd name="T0" fmla="*/ 1 w 18"/>
                <a:gd name="T1" fmla="*/ 29 h 29"/>
                <a:gd name="T2" fmla="*/ 3 w 18"/>
                <a:gd name="T3" fmla="*/ 14 h 29"/>
                <a:gd name="T4" fmla="*/ 13 w 18"/>
                <a:gd name="T5" fmla="*/ 0 h 29"/>
                <a:gd name="T6" fmla="*/ 18 w 18"/>
                <a:gd name="T7" fmla="*/ 8 h 29"/>
                <a:gd name="T8" fmla="*/ 12 w 18"/>
                <a:gd name="T9" fmla="*/ 18 h 29"/>
                <a:gd name="T10" fmla="*/ 1 w 18"/>
                <a:gd name="T11" fmla="*/ 29 h 29"/>
              </a:gdLst>
              <a:ahLst/>
              <a:cxnLst>
                <a:cxn ang="0">
                  <a:pos x="T0" y="T1"/>
                </a:cxn>
                <a:cxn ang="0">
                  <a:pos x="T2" y="T3"/>
                </a:cxn>
                <a:cxn ang="0">
                  <a:pos x="T4" y="T5"/>
                </a:cxn>
                <a:cxn ang="0">
                  <a:pos x="T6" y="T7"/>
                </a:cxn>
                <a:cxn ang="0">
                  <a:pos x="T8" y="T9"/>
                </a:cxn>
                <a:cxn ang="0">
                  <a:pos x="T10" y="T11"/>
                </a:cxn>
              </a:cxnLst>
              <a:rect l="0" t="0" r="r" b="b"/>
              <a:pathLst>
                <a:path w="18" h="29">
                  <a:moveTo>
                    <a:pt x="1" y="29"/>
                  </a:moveTo>
                  <a:cubicBezTo>
                    <a:pt x="0" y="24"/>
                    <a:pt x="1" y="19"/>
                    <a:pt x="3" y="14"/>
                  </a:cubicBezTo>
                  <a:cubicBezTo>
                    <a:pt x="13" y="0"/>
                    <a:pt x="13" y="0"/>
                    <a:pt x="13" y="0"/>
                  </a:cubicBezTo>
                  <a:cubicBezTo>
                    <a:pt x="14" y="2"/>
                    <a:pt x="16" y="5"/>
                    <a:pt x="18" y="8"/>
                  </a:cubicBezTo>
                  <a:cubicBezTo>
                    <a:pt x="12" y="18"/>
                    <a:pt x="12" y="18"/>
                    <a:pt x="12" y="18"/>
                  </a:cubicBezTo>
                  <a:cubicBezTo>
                    <a:pt x="9" y="24"/>
                    <a:pt x="5" y="27"/>
                    <a:pt x="1" y="29"/>
                  </a:cubicBezTo>
                  <a:close/>
                </a:path>
              </a:pathLst>
            </a:custGeom>
            <a:solidFill>
              <a:srgbClr val="FEDFBF"/>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6" name="Freeform 33"/>
            <p:cNvSpPr/>
            <p:nvPr/>
          </p:nvSpPr>
          <p:spPr bwMode="auto">
            <a:xfrm>
              <a:off x="8492029" y="3045189"/>
              <a:ext cx="332980" cy="259340"/>
            </a:xfrm>
            <a:custGeom>
              <a:avLst/>
              <a:gdLst>
                <a:gd name="T0" fmla="*/ 177 w 208"/>
                <a:gd name="T1" fmla="*/ 162 h 162"/>
                <a:gd name="T2" fmla="*/ 208 w 208"/>
                <a:gd name="T3" fmla="*/ 112 h 162"/>
                <a:gd name="T4" fmla="*/ 31 w 208"/>
                <a:gd name="T5" fmla="*/ 0 h 162"/>
                <a:gd name="T6" fmla="*/ 0 w 208"/>
                <a:gd name="T7" fmla="*/ 49 h 162"/>
                <a:gd name="T8" fmla="*/ 177 w 208"/>
                <a:gd name="T9" fmla="*/ 162 h 162"/>
              </a:gdLst>
              <a:ahLst/>
              <a:cxnLst>
                <a:cxn ang="0">
                  <a:pos x="T0" y="T1"/>
                </a:cxn>
                <a:cxn ang="0">
                  <a:pos x="T2" y="T3"/>
                </a:cxn>
                <a:cxn ang="0">
                  <a:pos x="T4" y="T5"/>
                </a:cxn>
                <a:cxn ang="0">
                  <a:pos x="T6" y="T7"/>
                </a:cxn>
                <a:cxn ang="0">
                  <a:pos x="T8" y="T9"/>
                </a:cxn>
              </a:cxnLst>
              <a:rect l="0" t="0" r="r" b="b"/>
              <a:pathLst>
                <a:path w="208" h="162">
                  <a:moveTo>
                    <a:pt x="177" y="162"/>
                  </a:moveTo>
                  <a:lnTo>
                    <a:pt x="208" y="112"/>
                  </a:lnTo>
                  <a:lnTo>
                    <a:pt x="31" y="0"/>
                  </a:lnTo>
                  <a:lnTo>
                    <a:pt x="0" y="49"/>
                  </a:lnTo>
                  <a:lnTo>
                    <a:pt x="177" y="162"/>
                  </a:lnTo>
                  <a:close/>
                </a:path>
              </a:pathLst>
            </a:custGeom>
            <a:solidFill>
              <a:srgbClr val="C00000"/>
            </a:solidFill>
            <a:ln>
              <a:noFill/>
            </a:ln>
          </p:spPr>
          <p:txBody>
            <a:bodyPr vert="horz" wrap="square" lIns="121920" tIns="60960" rIns="121920" bIns="60960" numCol="1" anchor="t" anchorCtr="0" compatLnSpc="1"/>
            <a:lstStyle/>
            <a:p>
              <a:endParaRPr lang="en-US" sz="1870" dirty="0">
                <a:latin typeface="Raleway" panose="020B0503030101060003" pitchFamily="34" charset="0"/>
              </a:endParaRPr>
            </a:p>
          </p:txBody>
        </p:sp>
        <p:sp>
          <p:nvSpPr>
            <p:cNvPr id="107" name="Freeform 34"/>
            <p:cNvSpPr/>
            <p:nvPr/>
          </p:nvSpPr>
          <p:spPr bwMode="auto">
            <a:xfrm>
              <a:off x="8583278" y="3096416"/>
              <a:ext cx="437036" cy="340985"/>
            </a:xfrm>
            <a:custGeom>
              <a:avLst/>
              <a:gdLst>
                <a:gd name="T0" fmla="*/ 99 w 139"/>
                <a:gd name="T1" fmla="*/ 101 h 108"/>
                <a:gd name="T2" fmla="*/ 132 w 139"/>
                <a:gd name="T3" fmla="*/ 94 h 108"/>
                <a:gd name="T4" fmla="*/ 125 w 139"/>
                <a:gd name="T5" fmla="*/ 61 h 108"/>
                <a:gd name="T6" fmla="*/ 40 w 139"/>
                <a:gd name="T7" fmla="*/ 7 h 108"/>
                <a:gd name="T8" fmla="*/ 7 w 139"/>
                <a:gd name="T9" fmla="*/ 15 h 108"/>
                <a:gd name="T10" fmla="*/ 15 w 139"/>
                <a:gd name="T11" fmla="*/ 47 h 108"/>
                <a:gd name="T12" fmla="*/ 99 w 139"/>
                <a:gd name="T13" fmla="*/ 101 h 108"/>
              </a:gdLst>
              <a:ahLst/>
              <a:cxnLst>
                <a:cxn ang="0">
                  <a:pos x="T0" y="T1"/>
                </a:cxn>
                <a:cxn ang="0">
                  <a:pos x="T2" y="T3"/>
                </a:cxn>
                <a:cxn ang="0">
                  <a:pos x="T4" y="T5"/>
                </a:cxn>
                <a:cxn ang="0">
                  <a:pos x="T6" y="T7"/>
                </a:cxn>
                <a:cxn ang="0">
                  <a:pos x="T8" y="T9"/>
                </a:cxn>
                <a:cxn ang="0">
                  <a:pos x="T10" y="T11"/>
                </a:cxn>
                <a:cxn ang="0">
                  <a:pos x="T12" y="T13"/>
                </a:cxn>
              </a:cxnLst>
              <a:rect l="0" t="0" r="r" b="b"/>
              <a:pathLst>
                <a:path w="139" h="108">
                  <a:moveTo>
                    <a:pt x="99" y="101"/>
                  </a:moveTo>
                  <a:cubicBezTo>
                    <a:pt x="111" y="108"/>
                    <a:pt x="125" y="105"/>
                    <a:pt x="132" y="94"/>
                  </a:cubicBezTo>
                  <a:cubicBezTo>
                    <a:pt x="139" y="83"/>
                    <a:pt x="136" y="68"/>
                    <a:pt x="125" y="61"/>
                  </a:cubicBezTo>
                  <a:cubicBezTo>
                    <a:pt x="40" y="7"/>
                    <a:pt x="40" y="7"/>
                    <a:pt x="40" y="7"/>
                  </a:cubicBezTo>
                  <a:cubicBezTo>
                    <a:pt x="29" y="0"/>
                    <a:pt x="14" y="4"/>
                    <a:pt x="7" y="15"/>
                  </a:cubicBezTo>
                  <a:cubicBezTo>
                    <a:pt x="0" y="26"/>
                    <a:pt x="3" y="40"/>
                    <a:pt x="15" y="47"/>
                  </a:cubicBezTo>
                  <a:lnTo>
                    <a:pt x="99" y="101"/>
                  </a:lnTo>
                  <a:close/>
                </a:path>
              </a:pathLst>
            </a:custGeom>
            <a:solidFill>
              <a:srgbClr val="4E4E4E"/>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8" name="Freeform 35"/>
            <p:cNvSpPr>
              <a:spLocks noEditPoints="1"/>
            </p:cNvSpPr>
            <p:nvPr/>
          </p:nvSpPr>
          <p:spPr bwMode="auto">
            <a:xfrm>
              <a:off x="7864490" y="2577737"/>
              <a:ext cx="784424" cy="688372"/>
            </a:xfrm>
            <a:custGeom>
              <a:avLst/>
              <a:gdLst>
                <a:gd name="T0" fmla="*/ 124 w 249"/>
                <a:gd name="T1" fmla="*/ 0 h 218"/>
                <a:gd name="T2" fmla="*/ 183 w 249"/>
                <a:gd name="T3" fmla="*/ 16 h 218"/>
                <a:gd name="T4" fmla="*/ 217 w 249"/>
                <a:gd name="T5" fmla="*/ 167 h 218"/>
                <a:gd name="T6" fmla="*/ 124 w 249"/>
                <a:gd name="T7" fmla="*/ 218 h 218"/>
                <a:gd name="T8" fmla="*/ 124 w 249"/>
                <a:gd name="T9" fmla="*/ 198 h 218"/>
                <a:gd name="T10" fmla="*/ 200 w 249"/>
                <a:gd name="T11" fmla="*/ 156 h 218"/>
                <a:gd name="T12" fmla="*/ 200 w 249"/>
                <a:gd name="T13" fmla="*/ 156 h 218"/>
                <a:gd name="T14" fmla="*/ 172 w 249"/>
                <a:gd name="T15" fmla="*/ 34 h 218"/>
                <a:gd name="T16" fmla="*/ 124 w 249"/>
                <a:gd name="T17" fmla="*/ 20 h 218"/>
                <a:gd name="T18" fmla="*/ 124 w 249"/>
                <a:gd name="T19" fmla="*/ 0 h 218"/>
                <a:gd name="T20" fmla="*/ 32 w 249"/>
                <a:gd name="T21" fmla="*/ 51 h 218"/>
                <a:gd name="T22" fmla="*/ 124 w 249"/>
                <a:gd name="T23" fmla="*/ 0 h 218"/>
                <a:gd name="T24" fmla="*/ 124 w 249"/>
                <a:gd name="T25" fmla="*/ 20 h 218"/>
                <a:gd name="T26" fmla="*/ 49 w 249"/>
                <a:gd name="T27" fmla="*/ 61 h 218"/>
                <a:gd name="T28" fmla="*/ 77 w 249"/>
                <a:gd name="T29" fmla="*/ 184 h 218"/>
                <a:gd name="T30" fmla="*/ 124 w 249"/>
                <a:gd name="T31" fmla="*/ 198 h 218"/>
                <a:gd name="T32" fmla="*/ 124 w 249"/>
                <a:gd name="T33" fmla="*/ 218 h 218"/>
                <a:gd name="T34" fmla="*/ 66 w 249"/>
                <a:gd name="T35" fmla="*/ 201 h 218"/>
                <a:gd name="T36" fmla="*/ 32 w 249"/>
                <a:gd name="T37"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218">
                  <a:moveTo>
                    <a:pt x="124" y="0"/>
                  </a:moveTo>
                  <a:cubicBezTo>
                    <a:pt x="144" y="0"/>
                    <a:pt x="165" y="5"/>
                    <a:pt x="183" y="16"/>
                  </a:cubicBezTo>
                  <a:cubicBezTo>
                    <a:pt x="234" y="49"/>
                    <a:pt x="249" y="116"/>
                    <a:pt x="217" y="167"/>
                  </a:cubicBezTo>
                  <a:cubicBezTo>
                    <a:pt x="196" y="200"/>
                    <a:pt x="161" y="218"/>
                    <a:pt x="124" y="218"/>
                  </a:cubicBezTo>
                  <a:cubicBezTo>
                    <a:pt x="124" y="198"/>
                    <a:pt x="124" y="198"/>
                    <a:pt x="124" y="198"/>
                  </a:cubicBezTo>
                  <a:cubicBezTo>
                    <a:pt x="154" y="198"/>
                    <a:pt x="183" y="183"/>
                    <a:pt x="200" y="156"/>
                  </a:cubicBezTo>
                  <a:cubicBezTo>
                    <a:pt x="200" y="156"/>
                    <a:pt x="200" y="156"/>
                    <a:pt x="200" y="156"/>
                  </a:cubicBezTo>
                  <a:cubicBezTo>
                    <a:pt x="226" y="115"/>
                    <a:pt x="213" y="60"/>
                    <a:pt x="172" y="34"/>
                  </a:cubicBezTo>
                  <a:cubicBezTo>
                    <a:pt x="157" y="24"/>
                    <a:pt x="141" y="20"/>
                    <a:pt x="124" y="20"/>
                  </a:cubicBezTo>
                  <a:lnTo>
                    <a:pt x="124" y="0"/>
                  </a:lnTo>
                  <a:close/>
                  <a:moveTo>
                    <a:pt x="32" y="51"/>
                  </a:moveTo>
                  <a:cubicBezTo>
                    <a:pt x="53" y="18"/>
                    <a:pt x="88" y="0"/>
                    <a:pt x="124" y="0"/>
                  </a:cubicBezTo>
                  <a:cubicBezTo>
                    <a:pt x="124" y="20"/>
                    <a:pt x="124" y="20"/>
                    <a:pt x="124" y="20"/>
                  </a:cubicBezTo>
                  <a:cubicBezTo>
                    <a:pt x="95" y="20"/>
                    <a:pt x="66" y="35"/>
                    <a:pt x="49" y="61"/>
                  </a:cubicBezTo>
                  <a:cubicBezTo>
                    <a:pt x="23" y="103"/>
                    <a:pt x="35" y="158"/>
                    <a:pt x="77" y="184"/>
                  </a:cubicBezTo>
                  <a:cubicBezTo>
                    <a:pt x="92" y="193"/>
                    <a:pt x="108" y="198"/>
                    <a:pt x="124" y="198"/>
                  </a:cubicBezTo>
                  <a:cubicBezTo>
                    <a:pt x="124" y="218"/>
                    <a:pt x="124" y="218"/>
                    <a:pt x="124" y="218"/>
                  </a:cubicBezTo>
                  <a:cubicBezTo>
                    <a:pt x="104" y="218"/>
                    <a:pt x="84" y="213"/>
                    <a:pt x="66" y="201"/>
                  </a:cubicBezTo>
                  <a:cubicBezTo>
                    <a:pt x="15" y="169"/>
                    <a:pt x="0" y="102"/>
                    <a:pt x="32" y="51"/>
                  </a:cubicBezTo>
                  <a:close/>
                </a:path>
              </a:pathLst>
            </a:custGeom>
            <a:solidFill>
              <a:srgbClr val="4E4E4E"/>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09" name="Freeform 36"/>
            <p:cNvSpPr/>
            <p:nvPr/>
          </p:nvSpPr>
          <p:spPr bwMode="auto">
            <a:xfrm>
              <a:off x="8570472" y="3101220"/>
              <a:ext cx="94452" cy="96052"/>
            </a:xfrm>
            <a:custGeom>
              <a:avLst/>
              <a:gdLst>
                <a:gd name="T0" fmla="*/ 15 w 30"/>
                <a:gd name="T1" fmla="*/ 1 h 30"/>
                <a:gd name="T2" fmla="*/ 0 w 30"/>
                <a:gd name="T3" fmla="*/ 16 h 30"/>
                <a:gd name="T4" fmla="*/ 15 w 30"/>
                <a:gd name="T5" fmla="*/ 30 h 30"/>
                <a:gd name="T6" fmla="*/ 30 w 30"/>
                <a:gd name="T7" fmla="*/ 15 h 30"/>
                <a:gd name="T8" fmla="*/ 15 w 30"/>
                <a:gd name="T9" fmla="*/ 1 h 30"/>
              </a:gdLst>
              <a:ahLst/>
              <a:cxnLst>
                <a:cxn ang="0">
                  <a:pos x="T0" y="T1"/>
                </a:cxn>
                <a:cxn ang="0">
                  <a:pos x="T2" y="T3"/>
                </a:cxn>
                <a:cxn ang="0">
                  <a:pos x="T4" y="T5"/>
                </a:cxn>
                <a:cxn ang="0">
                  <a:pos x="T6" y="T7"/>
                </a:cxn>
                <a:cxn ang="0">
                  <a:pos x="T8" y="T9"/>
                </a:cxn>
              </a:cxnLst>
              <a:rect l="0" t="0" r="r" b="b"/>
              <a:pathLst>
                <a:path w="30" h="30">
                  <a:moveTo>
                    <a:pt x="15" y="1"/>
                  </a:moveTo>
                  <a:cubicBezTo>
                    <a:pt x="7" y="1"/>
                    <a:pt x="0" y="7"/>
                    <a:pt x="0" y="16"/>
                  </a:cubicBezTo>
                  <a:cubicBezTo>
                    <a:pt x="1" y="24"/>
                    <a:pt x="7" y="30"/>
                    <a:pt x="15" y="30"/>
                  </a:cubicBezTo>
                  <a:cubicBezTo>
                    <a:pt x="24" y="30"/>
                    <a:pt x="30" y="23"/>
                    <a:pt x="30" y="15"/>
                  </a:cubicBezTo>
                  <a:cubicBezTo>
                    <a:pt x="30" y="7"/>
                    <a:pt x="23" y="0"/>
                    <a:pt x="15" y="1"/>
                  </a:cubicBezTo>
                  <a:close/>
                </a:path>
              </a:pathLst>
            </a:custGeom>
            <a:solidFill>
              <a:srgbClr val="C00000"/>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10" name="Freeform 37"/>
            <p:cNvSpPr/>
            <p:nvPr/>
          </p:nvSpPr>
          <p:spPr bwMode="auto">
            <a:xfrm>
              <a:off x="8696940" y="3178061"/>
              <a:ext cx="589118" cy="198507"/>
            </a:xfrm>
            <a:custGeom>
              <a:avLst/>
              <a:gdLst>
                <a:gd name="T0" fmla="*/ 187 w 187"/>
                <a:gd name="T1" fmla="*/ 35 h 63"/>
                <a:gd name="T2" fmla="*/ 187 w 187"/>
                <a:gd name="T3" fmla="*/ 35 h 63"/>
                <a:gd name="T4" fmla="*/ 160 w 187"/>
                <a:gd name="T5" fmla="*/ 62 h 63"/>
                <a:gd name="T6" fmla="*/ 27 w 187"/>
                <a:gd name="T7" fmla="*/ 54 h 63"/>
                <a:gd name="T8" fmla="*/ 0 w 187"/>
                <a:gd name="T9" fmla="*/ 27 h 63"/>
                <a:gd name="T10" fmla="*/ 0 w 187"/>
                <a:gd name="T11" fmla="*/ 27 h 63"/>
                <a:gd name="T12" fmla="*/ 27 w 187"/>
                <a:gd name="T13" fmla="*/ 0 h 63"/>
                <a:gd name="T14" fmla="*/ 160 w 187"/>
                <a:gd name="T15" fmla="*/ 8 h 63"/>
                <a:gd name="T16" fmla="*/ 187 w 187"/>
                <a:gd name="T17"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63">
                  <a:moveTo>
                    <a:pt x="187" y="35"/>
                  </a:moveTo>
                  <a:cubicBezTo>
                    <a:pt x="187" y="35"/>
                    <a:pt x="187" y="35"/>
                    <a:pt x="187" y="35"/>
                  </a:cubicBezTo>
                  <a:cubicBezTo>
                    <a:pt x="187" y="49"/>
                    <a:pt x="175" y="63"/>
                    <a:pt x="160" y="62"/>
                  </a:cubicBezTo>
                  <a:cubicBezTo>
                    <a:pt x="27" y="54"/>
                    <a:pt x="27" y="54"/>
                    <a:pt x="27" y="54"/>
                  </a:cubicBezTo>
                  <a:cubicBezTo>
                    <a:pt x="12" y="53"/>
                    <a:pt x="0" y="42"/>
                    <a:pt x="0" y="27"/>
                  </a:cubicBezTo>
                  <a:cubicBezTo>
                    <a:pt x="0" y="27"/>
                    <a:pt x="0" y="27"/>
                    <a:pt x="0" y="27"/>
                  </a:cubicBezTo>
                  <a:cubicBezTo>
                    <a:pt x="0" y="12"/>
                    <a:pt x="12" y="0"/>
                    <a:pt x="27" y="0"/>
                  </a:cubicBezTo>
                  <a:cubicBezTo>
                    <a:pt x="160" y="8"/>
                    <a:pt x="160" y="8"/>
                    <a:pt x="160" y="8"/>
                  </a:cubicBezTo>
                  <a:cubicBezTo>
                    <a:pt x="175" y="9"/>
                    <a:pt x="187" y="20"/>
                    <a:pt x="187" y="35"/>
                  </a:cubicBezTo>
                  <a:close/>
                </a:path>
              </a:pathLst>
            </a:custGeom>
            <a:solidFill>
              <a:srgbClr val="F4C696"/>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11" name="Freeform 38"/>
            <p:cNvSpPr/>
            <p:nvPr/>
          </p:nvSpPr>
          <p:spPr bwMode="auto">
            <a:xfrm>
              <a:off x="8674527" y="3181263"/>
              <a:ext cx="179297" cy="152083"/>
            </a:xfrm>
            <a:custGeom>
              <a:avLst/>
              <a:gdLst>
                <a:gd name="T0" fmla="*/ 36 w 57"/>
                <a:gd name="T1" fmla="*/ 4 h 48"/>
                <a:gd name="T2" fmla="*/ 48 w 57"/>
                <a:gd name="T3" fmla="*/ 6 h 48"/>
                <a:gd name="T4" fmla="*/ 42 w 57"/>
                <a:gd name="T5" fmla="*/ 48 h 48"/>
                <a:gd name="T6" fmla="*/ 31 w 57"/>
                <a:gd name="T7" fmla="*/ 47 h 48"/>
                <a:gd name="T8" fmla="*/ 36 w 57"/>
                <a:gd name="T9" fmla="*/ 4 h 48"/>
              </a:gdLst>
              <a:ahLst/>
              <a:cxnLst>
                <a:cxn ang="0">
                  <a:pos x="T0" y="T1"/>
                </a:cxn>
                <a:cxn ang="0">
                  <a:pos x="T2" y="T3"/>
                </a:cxn>
                <a:cxn ang="0">
                  <a:pos x="T4" y="T5"/>
                </a:cxn>
                <a:cxn ang="0">
                  <a:pos x="T6" y="T7"/>
                </a:cxn>
                <a:cxn ang="0">
                  <a:pos x="T8" y="T9"/>
                </a:cxn>
              </a:cxnLst>
              <a:rect l="0" t="0" r="r" b="b"/>
              <a:pathLst>
                <a:path w="57" h="48">
                  <a:moveTo>
                    <a:pt x="36" y="4"/>
                  </a:moveTo>
                  <a:cubicBezTo>
                    <a:pt x="48" y="6"/>
                    <a:pt x="48" y="6"/>
                    <a:pt x="48" y="6"/>
                  </a:cubicBezTo>
                  <a:cubicBezTo>
                    <a:pt x="57" y="22"/>
                    <a:pt x="54" y="35"/>
                    <a:pt x="42" y="48"/>
                  </a:cubicBezTo>
                  <a:cubicBezTo>
                    <a:pt x="31" y="47"/>
                    <a:pt x="31" y="47"/>
                    <a:pt x="31" y="47"/>
                  </a:cubicBezTo>
                  <a:cubicBezTo>
                    <a:pt x="0" y="43"/>
                    <a:pt x="11" y="0"/>
                    <a:pt x="36" y="4"/>
                  </a:cubicBezTo>
                  <a:close/>
                </a:path>
              </a:pathLst>
            </a:custGeom>
            <a:solidFill>
              <a:srgbClr val="FEDFBF"/>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sp>
          <p:nvSpPr>
            <p:cNvPr id="112" name="Freeform 30"/>
            <p:cNvSpPr/>
            <p:nvPr/>
          </p:nvSpPr>
          <p:spPr bwMode="auto">
            <a:xfrm>
              <a:off x="9521385" y="3064399"/>
              <a:ext cx="390611" cy="526685"/>
            </a:xfrm>
            <a:custGeom>
              <a:avLst/>
              <a:gdLst>
                <a:gd name="T0" fmla="*/ 94 w 244"/>
                <a:gd name="T1" fmla="*/ 0 h 329"/>
                <a:gd name="T2" fmla="*/ 0 w 244"/>
                <a:gd name="T3" fmla="*/ 278 h 329"/>
                <a:gd name="T4" fmla="*/ 150 w 244"/>
                <a:gd name="T5" fmla="*/ 329 h 329"/>
                <a:gd name="T6" fmla="*/ 244 w 244"/>
                <a:gd name="T7" fmla="*/ 51 h 329"/>
                <a:gd name="T8" fmla="*/ 94 w 244"/>
                <a:gd name="T9" fmla="*/ 0 h 329"/>
              </a:gdLst>
              <a:ahLst/>
              <a:cxnLst>
                <a:cxn ang="0">
                  <a:pos x="T0" y="T1"/>
                </a:cxn>
                <a:cxn ang="0">
                  <a:pos x="T2" y="T3"/>
                </a:cxn>
                <a:cxn ang="0">
                  <a:pos x="T4" y="T5"/>
                </a:cxn>
                <a:cxn ang="0">
                  <a:pos x="T6" y="T7"/>
                </a:cxn>
                <a:cxn ang="0">
                  <a:pos x="T8" y="T9"/>
                </a:cxn>
              </a:cxnLst>
              <a:rect l="0" t="0" r="r" b="b"/>
              <a:pathLst>
                <a:path w="244" h="329">
                  <a:moveTo>
                    <a:pt x="94" y="0"/>
                  </a:moveTo>
                  <a:lnTo>
                    <a:pt x="0" y="278"/>
                  </a:lnTo>
                  <a:lnTo>
                    <a:pt x="150" y="329"/>
                  </a:lnTo>
                  <a:lnTo>
                    <a:pt x="244" y="51"/>
                  </a:lnTo>
                  <a:lnTo>
                    <a:pt x="94" y="0"/>
                  </a:ln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1870">
                <a:latin typeface="Raleway" panose="020B0503030101060003" pitchFamily="34" charset="0"/>
              </a:endParaRPr>
            </a:p>
          </p:txBody>
        </p:sp>
      </p:grpSp>
      <p:sp>
        <p:nvSpPr>
          <p:cNvPr id="119" name="文本框 118"/>
          <p:cNvSpPr txBox="1"/>
          <p:nvPr/>
        </p:nvSpPr>
        <p:spPr>
          <a:xfrm>
            <a:off x="1390403" y="4937689"/>
            <a:ext cx="2028119" cy="757130"/>
          </a:xfrm>
          <a:prstGeom prst="rect">
            <a:avLst/>
          </a:prstGeom>
          <a:noFill/>
        </p:spPr>
        <p:txBody>
          <a:bodyPr wrap="none" rtlCol="0">
            <a:spAutoFit/>
          </a:bodyPr>
          <a:lstStyle/>
          <a:p>
            <a:pPr algn="ctr"/>
            <a:r>
              <a:rPr lang="en-US" altLang="zh-CN" sz="1440" dirty="0">
                <a:solidFill>
                  <a:schemeClr val="bg1"/>
                </a:solidFill>
                <a:latin typeface="微软雅黑 Light" panose="020B0502040204020203" pitchFamily="34" charset="-122"/>
                <a:ea typeface="微软雅黑 Light" panose="020B0502040204020203" pitchFamily="34" charset="-122"/>
              </a:rPr>
              <a:t>—</a:t>
            </a:r>
          </a:p>
          <a:p>
            <a:pPr algn="ctr"/>
            <a:endParaRPr lang="en-US" altLang="zh-CN" sz="144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440" dirty="0">
                <a:solidFill>
                  <a:schemeClr val="bg1"/>
                </a:solidFill>
                <a:latin typeface="微软雅黑 Light" panose="020B0502040204020203" pitchFamily="34" charset="-122"/>
                <a:ea typeface="微软雅黑 Light" panose="020B0502040204020203" pitchFamily="34" charset="-122"/>
              </a:rPr>
              <a:t>添加一段描述性的文字</a:t>
            </a:r>
          </a:p>
        </p:txBody>
      </p:sp>
      <p:sp>
        <p:nvSpPr>
          <p:cNvPr id="120" name="文本框 119"/>
          <p:cNvSpPr txBox="1"/>
          <p:nvPr/>
        </p:nvSpPr>
        <p:spPr>
          <a:xfrm>
            <a:off x="5087363" y="4936008"/>
            <a:ext cx="2028119" cy="757130"/>
          </a:xfrm>
          <a:prstGeom prst="rect">
            <a:avLst/>
          </a:prstGeom>
          <a:noFill/>
        </p:spPr>
        <p:txBody>
          <a:bodyPr wrap="none" rtlCol="0">
            <a:spAutoFit/>
          </a:bodyPr>
          <a:lstStyle/>
          <a:p>
            <a:pPr algn="ctr"/>
            <a:r>
              <a:rPr lang="en-US" altLang="zh-CN" sz="1440" dirty="0">
                <a:solidFill>
                  <a:schemeClr val="bg1"/>
                </a:solidFill>
                <a:latin typeface="微软雅黑 Light" panose="020B0502040204020203" pitchFamily="34" charset="-122"/>
                <a:ea typeface="微软雅黑 Light" panose="020B0502040204020203" pitchFamily="34" charset="-122"/>
              </a:rPr>
              <a:t>—</a:t>
            </a:r>
          </a:p>
          <a:p>
            <a:pPr algn="ctr"/>
            <a:endParaRPr lang="en-US" altLang="zh-CN" sz="144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440" dirty="0">
                <a:solidFill>
                  <a:schemeClr val="bg1"/>
                </a:solidFill>
                <a:latin typeface="微软雅黑 Light" panose="020B0502040204020203" pitchFamily="34" charset="-122"/>
                <a:ea typeface="微软雅黑 Light" panose="020B0502040204020203" pitchFamily="34" charset="-122"/>
              </a:rPr>
              <a:t>添加一段描述性的文字</a:t>
            </a:r>
          </a:p>
        </p:txBody>
      </p:sp>
      <p:sp>
        <p:nvSpPr>
          <p:cNvPr id="121" name="文本框 120"/>
          <p:cNvSpPr txBox="1"/>
          <p:nvPr/>
        </p:nvSpPr>
        <p:spPr>
          <a:xfrm>
            <a:off x="8789053" y="4936008"/>
            <a:ext cx="2028119" cy="757130"/>
          </a:xfrm>
          <a:prstGeom prst="rect">
            <a:avLst/>
          </a:prstGeom>
          <a:noFill/>
        </p:spPr>
        <p:txBody>
          <a:bodyPr wrap="none" rtlCol="0">
            <a:spAutoFit/>
          </a:bodyPr>
          <a:lstStyle/>
          <a:p>
            <a:pPr algn="ctr"/>
            <a:r>
              <a:rPr lang="en-US" altLang="zh-CN" sz="1440" dirty="0">
                <a:solidFill>
                  <a:schemeClr val="bg1"/>
                </a:solidFill>
                <a:latin typeface="微软雅黑 Light" panose="020B0502040204020203" pitchFamily="34" charset="-122"/>
                <a:ea typeface="微软雅黑 Light" panose="020B0502040204020203" pitchFamily="34" charset="-122"/>
              </a:rPr>
              <a:t>—</a:t>
            </a:r>
          </a:p>
          <a:p>
            <a:pPr algn="ctr"/>
            <a:endParaRPr lang="en-US" altLang="zh-CN" sz="144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440" dirty="0">
                <a:solidFill>
                  <a:schemeClr val="bg1"/>
                </a:solidFill>
                <a:latin typeface="微软雅黑 Light" panose="020B0502040204020203" pitchFamily="34" charset="-122"/>
                <a:ea typeface="微软雅黑 Light" panose="020B0502040204020203" pitchFamily="34" charset="-122"/>
              </a:rPr>
              <a:t>添加一段描述性的文字</a:t>
            </a:r>
          </a:p>
        </p:txBody>
      </p:sp>
      <p:grpSp>
        <p:nvGrpSpPr>
          <p:cNvPr id="91" name="组合 90"/>
          <p:cNvGrpSpPr/>
          <p:nvPr/>
        </p:nvGrpSpPr>
        <p:grpSpPr>
          <a:xfrm>
            <a:off x="5235955" y="628273"/>
            <a:ext cx="1748941" cy="773830"/>
            <a:chOff x="4363293" y="523560"/>
            <a:chExt cx="1457450" cy="644858"/>
          </a:xfrm>
        </p:grpSpPr>
        <p:grpSp>
          <p:nvGrpSpPr>
            <p:cNvPr id="122" name="组合 121"/>
            <p:cNvGrpSpPr/>
            <p:nvPr/>
          </p:nvGrpSpPr>
          <p:grpSpPr>
            <a:xfrm>
              <a:off x="4363293" y="523560"/>
              <a:ext cx="1442193" cy="507831"/>
              <a:chOff x="4564045" y="512130"/>
              <a:chExt cx="1442193" cy="507831"/>
            </a:xfrm>
          </p:grpSpPr>
          <p:sp>
            <p:nvSpPr>
              <p:cNvPr id="129" name="文本框 128"/>
              <p:cNvSpPr txBox="1"/>
              <p:nvPr/>
            </p:nvSpPr>
            <p:spPr>
              <a:xfrm>
                <a:off x="5493010"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来</a:t>
                </a:r>
              </a:p>
            </p:txBody>
          </p:sp>
          <p:sp>
            <p:nvSpPr>
              <p:cNvPr id="130" name="文本框 129"/>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未</a:t>
                </a:r>
              </a:p>
            </p:txBody>
          </p:sp>
          <p:sp>
            <p:nvSpPr>
              <p:cNvPr id="131" name="文本框 130"/>
              <p:cNvSpPr txBox="1"/>
              <p:nvPr/>
            </p:nvSpPr>
            <p:spPr>
              <a:xfrm>
                <a:off x="4873696"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望</a:t>
                </a:r>
              </a:p>
            </p:txBody>
          </p:sp>
          <p:sp>
            <p:nvSpPr>
              <p:cNvPr id="132" name="文本框 131"/>
              <p:cNvSpPr txBox="1"/>
              <p:nvPr/>
            </p:nvSpPr>
            <p:spPr>
              <a:xfrm>
                <a:off x="4564045"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展</a:t>
                </a:r>
              </a:p>
            </p:txBody>
          </p:sp>
        </p:grpSp>
        <p:sp>
          <p:nvSpPr>
            <p:cNvPr id="133" name="文本框 132"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LOOKING FORWARD</a:t>
              </a:r>
              <a:endParaRPr lang="zh-CN" altLang="en-US" sz="960" dirty="0"/>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91"/>
                                        </p:tgtEl>
                                        <p:attrNameLst>
                                          <p:attrName>ppt_x</p:attrName>
                                          <p:attrName>ppt_y</p:attrName>
                                        </p:attrNameLst>
                                      </p:cBhvr>
                                      <p:rCtr x="-2227" y="0"/>
                                    </p:animMotion>
                                  </p:childTnLst>
                                </p:cTn>
                              </p:par>
                              <p:par>
                                <p:cTn id="10" presetID="10" presetClass="entr" presetSubtype="0" fill="hold" nodeType="withEffect">
                                  <p:stCondLst>
                                    <p:cond delay="50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par>
                                <p:cTn id="13" presetID="42" presetClass="path" presetSubtype="0" decel="100000" fill="hold" nodeType="withEffect">
                                  <p:stCondLst>
                                    <p:cond delay="500"/>
                                  </p:stCondLst>
                                  <p:childTnLst>
                                    <p:animMotion origin="layout" path="M 5E-6 -0.08125 L 5E-6 -0.00023 " pathEditMode="relative" rAng="0" ptsTypes="AA">
                                      <p:cBhvr>
                                        <p:cTn id="14" dur="1000" fill="hold"/>
                                        <p:tgtEl>
                                          <p:spTgt spid="92"/>
                                        </p:tgtEl>
                                        <p:attrNameLst>
                                          <p:attrName>ppt_x</p:attrName>
                                          <p:attrName>ppt_y</p:attrName>
                                        </p:attrNameLst>
                                      </p:cBhvr>
                                      <p:rCtr x="0" y="4051"/>
                                    </p:animMotion>
                                  </p:childTnLst>
                                </p:cTn>
                              </p:par>
                              <p:par>
                                <p:cTn id="15" presetID="10" presetClass="entr" presetSubtype="0" fill="hold" grpId="0" nodeType="withEffect">
                                  <p:stCondLst>
                                    <p:cond delay="100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nodeType="withEffect">
                                  <p:stCondLst>
                                    <p:cond delay="75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500"/>
                                        <p:tgtEl>
                                          <p:spTgt spid="113"/>
                                        </p:tgtEl>
                                      </p:cBhvr>
                                    </p:animEffect>
                                  </p:childTnLst>
                                </p:cTn>
                              </p:par>
                              <p:par>
                                <p:cTn id="21" presetID="42" presetClass="path" presetSubtype="0" decel="100000" fill="hold" nodeType="withEffect">
                                  <p:stCondLst>
                                    <p:cond delay="750"/>
                                  </p:stCondLst>
                                  <p:childTnLst>
                                    <p:animMotion origin="layout" path="M 5E-6 -0.08125 L 5E-6 -0.00023 " pathEditMode="relative" rAng="0" ptsTypes="AA">
                                      <p:cBhvr>
                                        <p:cTn id="22" dur="1000" fill="hold"/>
                                        <p:tgtEl>
                                          <p:spTgt spid="113"/>
                                        </p:tgtEl>
                                        <p:attrNameLst>
                                          <p:attrName>ppt_x</p:attrName>
                                          <p:attrName>ppt_y</p:attrName>
                                        </p:attrNameLst>
                                      </p:cBhvr>
                                      <p:rCtr x="0" y="4051"/>
                                    </p:animMotion>
                                  </p:childTnLst>
                                </p:cTn>
                              </p:par>
                              <p:par>
                                <p:cTn id="23" presetID="10" presetClass="entr" presetSubtype="0" fill="hold" grpId="0" nodeType="withEffect">
                                  <p:stCondLst>
                                    <p:cond delay="125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500"/>
                                        <p:tgtEl>
                                          <p:spTgt spid="120"/>
                                        </p:tgtEl>
                                      </p:cBhvr>
                                    </p:animEffect>
                                  </p:childTnLst>
                                </p:cTn>
                              </p:par>
                              <p:par>
                                <p:cTn id="26" presetID="10" presetClass="entr" presetSubtype="0" fill="hold" nodeType="withEffect">
                                  <p:stCondLst>
                                    <p:cond delay="125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500"/>
                                        <p:tgtEl>
                                          <p:spTgt spid="116"/>
                                        </p:tgtEl>
                                      </p:cBhvr>
                                    </p:animEffect>
                                  </p:childTnLst>
                                </p:cTn>
                              </p:par>
                              <p:par>
                                <p:cTn id="29" presetID="42" presetClass="path" presetSubtype="0" decel="100000" fill="hold" nodeType="withEffect">
                                  <p:stCondLst>
                                    <p:cond delay="1250"/>
                                  </p:stCondLst>
                                  <p:childTnLst>
                                    <p:animMotion origin="layout" path="M 5E-6 -0.08125 L 5E-6 -0.00023 " pathEditMode="relative" rAng="0" ptsTypes="AA">
                                      <p:cBhvr>
                                        <p:cTn id="30" dur="1000" fill="hold"/>
                                        <p:tgtEl>
                                          <p:spTgt spid="116"/>
                                        </p:tgtEl>
                                        <p:attrNameLst>
                                          <p:attrName>ppt_x</p:attrName>
                                          <p:attrName>ppt_y</p:attrName>
                                        </p:attrNameLst>
                                      </p:cBhvr>
                                      <p:rCtr x="0" y="4051"/>
                                    </p:animMotion>
                                  </p:childTnLst>
                                </p:cTn>
                              </p:par>
                              <p:par>
                                <p:cTn id="31" presetID="10" presetClass="entr" presetSubtype="0" fill="hold" grpId="0" nodeType="withEffect">
                                  <p:stCondLst>
                                    <p:cond delay="175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43059" y="2896468"/>
            <a:ext cx="5105885" cy="1274195"/>
          </a:xfrm>
          <a:prstGeom prst="rect">
            <a:avLst/>
          </a:prstGeom>
          <a:noFill/>
        </p:spPr>
        <p:txBody>
          <a:bodyPr wrap="none" rtlCol="0">
            <a:spAutoFit/>
          </a:bodyPr>
          <a:lstStyle/>
          <a:p>
            <a:pPr algn="ctr"/>
            <a:r>
              <a:rPr lang="zh-CN" altLang="en-US" sz="7680" b="1" dirty="0">
                <a:solidFill>
                  <a:schemeClr val="bg1"/>
                </a:solidFill>
                <a:latin typeface="微软雅黑" panose="020B0503020204020204" pitchFamily="34" charset="-122"/>
                <a:ea typeface="微软雅黑" panose="020B0503020204020204" pitchFamily="34" charset="-122"/>
              </a:rPr>
              <a:t>未来的描述</a:t>
            </a:r>
          </a:p>
        </p:txBody>
      </p:sp>
      <p:sp>
        <p:nvSpPr>
          <p:cNvPr id="16" name="矩形 15"/>
          <p:cNvSpPr/>
          <p:nvPr/>
        </p:nvSpPr>
        <p:spPr>
          <a:xfrm>
            <a:off x="3417570" y="2651761"/>
            <a:ext cx="5356860" cy="17820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9" name="矩形 8"/>
          <p:cNvSpPr/>
          <p:nvPr/>
        </p:nvSpPr>
        <p:spPr>
          <a:xfrm>
            <a:off x="4827115" y="2448629"/>
            <a:ext cx="2549201" cy="443198"/>
          </a:xfrm>
          <a:prstGeom prst="rect">
            <a:avLst/>
          </a:prstGeom>
          <a:gradFill flip="none" rotWithShape="1">
            <a:gsLst>
              <a:gs pos="0">
                <a:srgbClr val="FF0000"/>
              </a:gs>
              <a:gs pos="85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20" dirty="0">
                <a:latin typeface="微软雅黑 Light" panose="020B0502040204020203" pitchFamily="34" charset="-122"/>
                <a:ea typeface="微软雅黑 Light" panose="020B0502040204020203" pitchFamily="34" charset="-122"/>
              </a:rPr>
              <a:t>在这个页面写上对</a:t>
            </a:r>
            <a:endParaRPr lang="en-US" altLang="zh-CN" sz="192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grpId="1" nodeType="withEffect">
                                  <p:stCondLst>
                                    <p:cond delay="750"/>
                                  </p:stCondLst>
                                  <p:childTnLst>
                                    <p:animMotion origin="layout" path="M 5E-6 -0.08125 L 5E-6 -0.00023 " pathEditMode="relative" rAng="0" ptsTypes="AA">
                                      <p:cBhvr>
                                        <p:cTn id="9" dur="1000" fill="hold"/>
                                        <p:tgtEl>
                                          <p:spTgt spid="9"/>
                                        </p:tgtEl>
                                        <p:attrNameLst>
                                          <p:attrName>ppt_x</p:attrName>
                                          <p:attrName>ppt_y</p:attrName>
                                        </p:attrNameLst>
                                      </p:cBhvr>
                                      <p:rCtr x="0" y="4051"/>
                                    </p:animMotion>
                                  </p:childTnLst>
                                </p:cTn>
                              </p:par>
                              <p:par>
                                <p:cTn id="10" presetID="20" presetClass="entr" presetSubtype="0" fill="hold" grpId="0" nodeType="withEffect">
                                  <p:stCondLst>
                                    <p:cond delay="1250"/>
                                  </p:stCondLst>
                                  <p:childTnLst>
                                    <p:set>
                                      <p:cBhvr>
                                        <p:cTn id="11" dur="1" fill="hold">
                                          <p:stCondLst>
                                            <p:cond delay="0"/>
                                          </p:stCondLst>
                                        </p:cTn>
                                        <p:tgtEl>
                                          <p:spTgt spid="16"/>
                                        </p:tgtEl>
                                        <p:attrNameLst>
                                          <p:attrName>style.visibility</p:attrName>
                                        </p:attrNameLst>
                                      </p:cBhvr>
                                      <p:to>
                                        <p:strVal val="visible"/>
                                      </p:to>
                                    </p:set>
                                    <p:animEffect transition="in" filter="wedge">
                                      <p:cBhvr>
                                        <p:cTn id="12" dur="1500"/>
                                        <p:tgtEl>
                                          <p:spTgt spid="16"/>
                                        </p:tgtEl>
                                      </p:cBhvr>
                                    </p:animEffect>
                                  </p:childTnLst>
                                </p:cTn>
                              </p:par>
                              <p:par>
                                <p:cTn id="13" presetID="6" presetClass="entr" presetSubtype="32" fill="hold" grpId="0" nodeType="withEffect">
                                  <p:stCondLst>
                                    <p:cond delay="1750"/>
                                  </p:stCondLst>
                                  <p:iterate type="lt">
                                    <p:tmPct val="6000"/>
                                  </p:iterate>
                                  <p:childTnLst>
                                    <p:set>
                                      <p:cBhvr>
                                        <p:cTn id="14" dur="1" fill="hold">
                                          <p:stCondLst>
                                            <p:cond delay="0"/>
                                          </p:stCondLst>
                                        </p:cTn>
                                        <p:tgtEl>
                                          <p:spTgt spid="2"/>
                                        </p:tgtEl>
                                        <p:attrNameLst>
                                          <p:attrName>style.visibility</p:attrName>
                                        </p:attrNameLst>
                                      </p:cBhvr>
                                      <p:to>
                                        <p:strVal val="visible"/>
                                      </p:to>
                                    </p:set>
                                    <p:animEffect transition="in" filter="circle(out)">
                                      <p:cBhvr>
                                        <p:cTn id="15"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85"/>
          <p:cNvSpPr/>
          <p:nvPr/>
        </p:nvSpPr>
        <p:spPr>
          <a:xfrm>
            <a:off x="-1984" y="-15279"/>
            <a:ext cx="7637639" cy="6865343"/>
          </a:xfrm>
          <a:custGeom>
            <a:avLst/>
            <a:gdLst/>
            <a:ahLst/>
            <a:cxnLst>
              <a:cxn ang="0">
                <a:pos x="wd2" y="hd2"/>
              </a:cxn>
              <a:cxn ang="5400000">
                <a:pos x="wd2" y="hd2"/>
              </a:cxn>
              <a:cxn ang="10800000">
                <a:pos x="wd2" y="hd2"/>
              </a:cxn>
              <a:cxn ang="16200000">
                <a:pos x="wd2" y="hd2"/>
              </a:cxn>
            </a:cxnLst>
            <a:rect l="0" t="0" r="r" b="b"/>
            <a:pathLst>
              <a:path w="21327" h="21600" extrusionOk="0">
                <a:moveTo>
                  <a:pt x="0" y="0"/>
                </a:moveTo>
                <a:lnTo>
                  <a:pt x="0" y="21600"/>
                </a:lnTo>
                <a:lnTo>
                  <a:pt x="10302" y="21600"/>
                </a:lnTo>
                <a:cubicBezTo>
                  <a:pt x="12133" y="20541"/>
                  <a:pt x="13851" y="19150"/>
                  <a:pt x="15385" y="17422"/>
                </a:cubicBezTo>
                <a:cubicBezTo>
                  <a:pt x="19630" y="12638"/>
                  <a:pt x="21600" y="6262"/>
                  <a:pt x="21296" y="0"/>
                </a:cubicBezTo>
                <a:lnTo>
                  <a:pt x="0" y="0"/>
                </a:lnTo>
                <a:close/>
              </a:path>
            </a:pathLst>
          </a:custGeom>
          <a:solidFill>
            <a:schemeClr val="tx1">
              <a:lumMod val="75000"/>
              <a:lumOff val="25000"/>
              <a:alpha val="40000"/>
            </a:schemeClr>
          </a:solidFill>
          <a:ln>
            <a:noFill/>
          </a:ln>
          <a:effectLst>
            <a:outerShdw blurRad="558800" sx="102000" sy="102000" algn="ctr" rotWithShape="0">
              <a:prstClr val="black"/>
            </a:outerShdw>
          </a:effectLst>
        </p:spPr>
        <p:txBody>
          <a:bodyPr vert="horz" wrap="square" lIns="82296" tIns="41148" rIns="82296" bIns="41148" numCol="1" anchor="t" anchorCtr="0" compatLnSpc="1"/>
          <a:lstStyle/>
          <a:p>
            <a:endParaRPr sz="1620" dirty="0"/>
          </a:p>
        </p:txBody>
      </p:sp>
      <p:sp>
        <p:nvSpPr>
          <p:cNvPr id="3" name="Shape 486"/>
          <p:cNvSpPr/>
          <p:nvPr/>
        </p:nvSpPr>
        <p:spPr>
          <a:xfrm>
            <a:off x="4555356" y="-15279"/>
            <a:ext cx="7673753" cy="6865343"/>
          </a:xfrm>
          <a:custGeom>
            <a:avLst/>
            <a:gdLst/>
            <a:ahLst/>
            <a:cxnLst>
              <a:cxn ang="0">
                <a:pos x="wd2" y="hd2"/>
              </a:cxn>
              <a:cxn ang="5400000">
                <a:pos x="wd2" y="hd2"/>
              </a:cxn>
              <a:cxn ang="10800000">
                <a:pos x="wd2" y="hd2"/>
              </a:cxn>
              <a:cxn ang="16200000">
                <a:pos x="wd2" y="hd2"/>
              </a:cxn>
            </a:cxnLst>
            <a:rect l="0" t="0" r="r" b="b"/>
            <a:pathLst>
              <a:path w="21328" h="21600" extrusionOk="0">
                <a:moveTo>
                  <a:pt x="30" y="0"/>
                </a:moveTo>
                <a:cubicBezTo>
                  <a:pt x="-272" y="6262"/>
                  <a:pt x="1689" y="12638"/>
                  <a:pt x="5914" y="17422"/>
                </a:cubicBezTo>
                <a:cubicBezTo>
                  <a:pt x="7441" y="19150"/>
                  <a:pt x="9152" y="20541"/>
                  <a:pt x="10974" y="21600"/>
                </a:cubicBezTo>
                <a:lnTo>
                  <a:pt x="21328" y="21600"/>
                </a:lnTo>
                <a:lnTo>
                  <a:pt x="21328" y="0"/>
                </a:lnTo>
                <a:lnTo>
                  <a:pt x="30" y="0"/>
                </a:lnTo>
                <a:close/>
              </a:path>
            </a:pathLst>
          </a:custGeom>
          <a:solidFill>
            <a:schemeClr val="tx1">
              <a:lumMod val="75000"/>
              <a:lumOff val="25000"/>
              <a:alpha val="40000"/>
            </a:schemeClr>
          </a:solidFill>
          <a:ln>
            <a:noFill/>
          </a:ln>
          <a:effectLst>
            <a:outerShdw blurRad="558800" sx="102000" sy="102000" algn="ctr" rotWithShape="0">
              <a:prstClr val="black"/>
            </a:outerShdw>
          </a:effectLst>
        </p:spPr>
        <p:txBody>
          <a:bodyPr vert="horz" wrap="square" lIns="82296" tIns="41148" rIns="82296" bIns="41148" numCol="1" anchor="t" anchorCtr="0" compatLnSpc="1"/>
          <a:lstStyle/>
          <a:p>
            <a:endParaRPr sz="1620"/>
          </a:p>
        </p:txBody>
      </p:sp>
      <p:sp>
        <p:nvSpPr>
          <p:cNvPr id="5" name="Shape 488"/>
          <p:cNvSpPr/>
          <p:nvPr/>
        </p:nvSpPr>
        <p:spPr>
          <a:xfrm>
            <a:off x="-1983" y="2806899"/>
            <a:ext cx="12231092" cy="4049515"/>
          </a:xfrm>
          <a:custGeom>
            <a:avLst/>
            <a:gdLst/>
            <a:ahLst/>
            <a:cxnLst>
              <a:cxn ang="0">
                <a:pos x="wd2" y="hd2"/>
              </a:cxn>
              <a:cxn ang="5400000">
                <a:pos x="wd2" y="hd2"/>
              </a:cxn>
              <a:cxn ang="10800000">
                <a:pos x="wd2" y="hd2"/>
              </a:cxn>
              <a:cxn ang="16200000">
                <a:pos x="wd2" y="hd2"/>
              </a:cxn>
            </a:cxnLst>
            <a:rect l="0" t="0" r="r" b="b"/>
            <a:pathLst>
              <a:path w="21600" h="21600" extrusionOk="0">
                <a:moveTo>
                  <a:pt x="10769" y="0"/>
                </a:moveTo>
                <a:cubicBezTo>
                  <a:pt x="7485" y="0"/>
                  <a:pt x="4200" y="3784"/>
                  <a:pt x="1694" y="11353"/>
                </a:cubicBezTo>
                <a:cubicBezTo>
                  <a:pt x="1045" y="13314"/>
                  <a:pt x="481" y="15432"/>
                  <a:pt x="0" y="17668"/>
                </a:cubicBezTo>
                <a:lnTo>
                  <a:pt x="0" y="21600"/>
                </a:lnTo>
                <a:lnTo>
                  <a:pt x="21600" y="21600"/>
                </a:lnTo>
                <a:lnTo>
                  <a:pt x="21600" y="17960"/>
                </a:lnTo>
                <a:cubicBezTo>
                  <a:pt x="21106" y="15617"/>
                  <a:pt x="20521" y="13399"/>
                  <a:pt x="19844" y="11353"/>
                </a:cubicBezTo>
                <a:cubicBezTo>
                  <a:pt x="17338" y="3784"/>
                  <a:pt x="14053" y="0"/>
                  <a:pt x="10769" y="0"/>
                </a:cubicBezTo>
                <a:close/>
              </a:path>
            </a:pathLst>
          </a:custGeom>
          <a:solidFill>
            <a:schemeClr val="tx1">
              <a:lumMod val="75000"/>
              <a:lumOff val="25000"/>
              <a:alpha val="40000"/>
            </a:schemeClr>
          </a:solidFill>
          <a:ln>
            <a:noFill/>
          </a:ln>
          <a:effectLst>
            <a:outerShdw blurRad="558800" sx="102000" sy="102000" algn="ctr" rotWithShape="0">
              <a:prstClr val="black"/>
            </a:outerShdw>
          </a:effectLst>
        </p:spPr>
        <p:txBody>
          <a:bodyPr vert="horz" wrap="square" lIns="82296" tIns="41148" rIns="82296" bIns="41148" numCol="1" anchor="t" anchorCtr="0" compatLnSpc="1"/>
          <a:lstStyle/>
          <a:p>
            <a:endParaRPr sz="1620"/>
          </a:p>
        </p:txBody>
      </p:sp>
      <p:sp>
        <p:nvSpPr>
          <p:cNvPr id="6" name="Shape 493"/>
          <p:cNvSpPr/>
          <p:nvPr/>
        </p:nvSpPr>
        <p:spPr>
          <a:xfrm>
            <a:off x="3680904" y="4847849"/>
            <a:ext cx="2417680" cy="20304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36" y="18546"/>
                  <a:pt x="8619" y="15000"/>
                  <a:pt x="12494" y="11009"/>
                </a:cubicBezTo>
                <a:cubicBezTo>
                  <a:pt x="15771" y="7634"/>
                  <a:pt x="18816" y="3953"/>
                  <a:pt x="21600" y="0"/>
                </a:cubicBezTo>
              </a:path>
            </a:pathLst>
          </a:custGeom>
          <a:ln w="76200" cmpd="sng">
            <a:solidFill>
              <a:srgbClr val="FFFFFF"/>
            </a:solidFill>
            <a:miter lim="400000"/>
            <a:tailEnd type="triangle"/>
          </a:ln>
        </p:spPr>
        <p:txBody>
          <a:bodyPr lIns="0" tIns="0" rIns="0" bIns="0" anchor="ctr"/>
          <a:lstStyle/>
          <a:p>
            <a:pPr lvl="0">
              <a:defRPr sz="3200"/>
            </a:pPr>
            <a:endParaRPr sz="4265">
              <a:latin typeface="Raleway"/>
              <a:cs typeface="Raleway"/>
            </a:endParaRPr>
          </a:p>
        </p:txBody>
      </p:sp>
      <p:sp>
        <p:nvSpPr>
          <p:cNvPr id="7" name="Shape 494"/>
          <p:cNvSpPr/>
          <p:nvPr/>
        </p:nvSpPr>
        <p:spPr>
          <a:xfrm>
            <a:off x="7182449" y="2885371"/>
            <a:ext cx="5031863" cy="32647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898" y="930"/>
                  <a:pt x="7648" y="2984"/>
                  <a:pt x="11052" y="6054"/>
                </a:cubicBezTo>
                <a:cubicBezTo>
                  <a:pt x="15309" y="9892"/>
                  <a:pt x="18922" y="15217"/>
                  <a:pt x="21600" y="21600"/>
                </a:cubicBezTo>
              </a:path>
            </a:pathLst>
          </a:custGeom>
          <a:ln w="76200" cmpd="sng">
            <a:solidFill>
              <a:srgbClr val="FFFFFF"/>
            </a:solidFill>
            <a:miter lim="400000"/>
            <a:headEnd type="triangle"/>
          </a:ln>
        </p:spPr>
        <p:txBody>
          <a:bodyPr lIns="0" tIns="0" rIns="0" bIns="0" anchor="ctr"/>
          <a:lstStyle/>
          <a:p>
            <a:pPr lvl="0">
              <a:defRPr sz="3200"/>
            </a:pPr>
            <a:endParaRPr sz="4265"/>
          </a:p>
        </p:txBody>
      </p:sp>
      <p:sp>
        <p:nvSpPr>
          <p:cNvPr id="8" name="Shape 495"/>
          <p:cNvSpPr/>
          <p:nvPr/>
        </p:nvSpPr>
        <p:spPr>
          <a:xfrm>
            <a:off x="4565392" y="6125"/>
            <a:ext cx="429902" cy="2893524"/>
          </a:xfrm>
          <a:custGeom>
            <a:avLst/>
            <a:gdLst/>
            <a:ahLst/>
            <a:cxnLst>
              <a:cxn ang="0">
                <a:pos x="wd2" y="hd2"/>
              </a:cxn>
              <a:cxn ang="5400000">
                <a:pos x="wd2" y="hd2"/>
              </a:cxn>
              <a:cxn ang="10800000">
                <a:pos x="wd2" y="hd2"/>
              </a:cxn>
              <a:cxn ang="16200000">
                <a:pos x="wd2" y="hd2"/>
              </a:cxn>
            </a:cxnLst>
            <a:rect l="0" t="0" r="r" b="b"/>
            <a:pathLst>
              <a:path w="20726" h="21600" extrusionOk="0">
                <a:moveTo>
                  <a:pt x="990" y="0"/>
                </a:moveTo>
                <a:cubicBezTo>
                  <a:pt x="-874" y="3689"/>
                  <a:pt x="-103" y="7398"/>
                  <a:pt x="3288" y="11061"/>
                </a:cubicBezTo>
                <a:cubicBezTo>
                  <a:pt x="6622" y="14661"/>
                  <a:pt x="12469" y="18195"/>
                  <a:pt x="20726" y="21600"/>
                </a:cubicBezTo>
              </a:path>
            </a:pathLst>
          </a:custGeom>
          <a:ln w="76200" cmpd="sng">
            <a:solidFill>
              <a:srgbClr val="FFFFFF"/>
            </a:solidFill>
            <a:miter lim="400000"/>
            <a:tailEnd type="triangle"/>
          </a:ln>
        </p:spPr>
        <p:txBody>
          <a:bodyPr lIns="0" tIns="0" rIns="0" bIns="0" anchor="ctr"/>
          <a:lstStyle/>
          <a:p>
            <a:pPr lvl="0">
              <a:defRPr sz="3200"/>
            </a:pPr>
            <a:endParaRPr sz="4265">
              <a:latin typeface="Raleway"/>
              <a:cs typeface="Raleway"/>
            </a:endParaRPr>
          </a:p>
        </p:txBody>
      </p:sp>
      <p:sp>
        <p:nvSpPr>
          <p:cNvPr id="14" name="TextBox 19"/>
          <p:cNvSpPr txBox="1"/>
          <p:nvPr/>
        </p:nvSpPr>
        <p:spPr>
          <a:xfrm>
            <a:off x="869197" y="807980"/>
            <a:ext cx="4206022" cy="1200329"/>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Raleway"/>
              </a:rPr>
              <a:t>添加一段</a:t>
            </a:r>
            <a:endParaRPr lang="en-US" altLang="zh-CN" sz="3600" b="1" dirty="0">
              <a:solidFill>
                <a:schemeClr val="bg1"/>
              </a:solidFill>
              <a:latin typeface="微软雅黑" panose="020B0503020204020204" pitchFamily="34" charset="-122"/>
              <a:ea typeface="微软雅黑" panose="020B0503020204020204" pitchFamily="34" charset="-122"/>
              <a:cs typeface="Raleway"/>
            </a:endParaRPr>
          </a:p>
          <a:p>
            <a:r>
              <a:rPr lang="zh-CN" altLang="en-US" sz="3600" b="1" dirty="0">
                <a:solidFill>
                  <a:schemeClr val="bg1"/>
                </a:solidFill>
                <a:latin typeface="微软雅黑" panose="020B0503020204020204" pitchFamily="34" charset="-122"/>
                <a:ea typeface="微软雅黑" panose="020B0503020204020204" pitchFamily="34" charset="-122"/>
                <a:cs typeface="Raleway"/>
              </a:rPr>
              <a:t>描述性文字</a:t>
            </a:r>
            <a:endParaRPr lang="en-US" sz="3600" b="1" dirty="0">
              <a:solidFill>
                <a:schemeClr val="bg1"/>
              </a:solidFill>
              <a:latin typeface="微软雅黑" panose="020B0503020204020204" pitchFamily="34" charset="-122"/>
              <a:ea typeface="微软雅黑" panose="020B0503020204020204" pitchFamily="34" charset="-122"/>
              <a:cs typeface="Raleway"/>
            </a:endParaRPr>
          </a:p>
        </p:txBody>
      </p:sp>
      <p:sp>
        <p:nvSpPr>
          <p:cNvPr id="16" name="TextBox 19"/>
          <p:cNvSpPr txBox="1"/>
          <p:nvPr/>
        </p:nvSpPr>
        <p:spPr>
          <a:xfrm>
            <a:off x="7111562" y="807979"/>
            <a:ext cx="4206022" cy="1200329"/>
          </a:xfrm>
          <a:prstGeom prst="rect">
            <a:avLst/>
          </a:prstGeom>
          <a:noFill/>
        </p:spPr>
        <p:txBody>
          <a:bodyPr wrap="square" rtlCol="0">
            <a:spAutoFit/>
          </a:bodyPr>
          <a:lstStyle/>
          <a:p>
            <a:pPr algn="r"/>
            <a:r>
              <a:rPr lang="zh-CN" altLang="en-US" sz="3600" b="1" dirty="0">
                <a:solidFill>
                  <a:schemeClr val="bg1"/>
                </a:solidFill>
                <a:latin typeface="微软雅黑" panose="020B0503020204020204" pitchFamily="34" charset="-122"/>
                <a:ea typeface="微软雅黑" panose="020B0503020204020204" pitchFamily="34" charset="-122"/>
                <a:cs typeface="Raleway"/>
              </a:rPr>
              <a:t>添加一段</a:t>
            </a:r>
            <a:endParaRPr lang="en-US" altLang="zh-CN" sz="3600" b="1" dirty="0">
              <a:solidFill>
                <a:schemeClr val="bg1"/>
              </a:solidFill>
              <a:latin typeface="微软雅黑" panose="020B0503020204020204" pitchFamily="34" charset="-122"/>
              <a:ea typeface="微软雅黑" panose="020B0503020204020204" pitchFamily="34" charset="-122"/>
              <a:cs typeface="Raleway"/>
            </a:endParaRPr>
          </a:p>
          <a:p>
            <a:pPr algn="r"/>
            <a:r>
              <a:rPr lang="zh-CN" altLang="en-US" sz="3600" b="1" dirty="0">
                <a:solidFill>
                  <a:schemeClr val="bg1"/>
                </a:solidFill>
                <a:latin typeface="微软雅黑" panose="020B0503020204020204" pitchFamily="34" charset="-122"/>
                <a:ea typeface="微软雅黑" panose="020B0503020204020204" pitchFamily="34" charset="-122"/>
                <a:cs typeface="Raleway"/>
              </a:rPr>
              <a:t>描述性文字</a:t>
            </a:r>
            <a:endParaRPr lang="en-US" sz="3600" b="1" dirty="0">
              <a:solidFill>
                <a:schemeClr val="bg1"/>
              </a:solidFill>
              <a:latin typeface="微软雅黑" panose="020B0503020204020204" pitchFamily="34" charset="-122"/>
              <a:ea typeface="微软雅黑" panose="020B0503020204020204" pitchFamily="34" charset="-122"/>
              <a:cs typeface="Raleway"/>
            </a:endParaRPr>
          </a:p>
        </p:txBody>
      </p:sp>
      <p:sp>
        <p:nvSpPr>
          <p:cNvPr id="17" name="矩形 16"/>
          <p:cNvSpPr/>
          <p:nvPr/>
        </p:nvSpPr>
        <p:spPr>
          <a:xfrm>
            <a:off x="869197" y="2056308"/>
            <a:ext cx="2548374" cy="668453"/>
          </a:xfrm>
          <a:prstGeom prst="rect">
            <a:avLst/>
          </a:prstGeom>
          <a:no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18" name="矩形 17"/>
          <p:cNvSpPr/>
          <p:nvPr/>
        </p:nvSpPr>
        <p:spPr>
          <a:xfrm>
            <a:off x="8769211" y="2057422"/>
            <a:ext cx="2548374" cy="668453"/>
          </a:xfrm>
          <a:prstGeom prst="rect">
            <a:avLst/>
          </a:prstGeom>
          <a:noFill/>
        </p:spPr>
        <p:txBody>
          <a:bodyPr wrap="square" rtlCol="0">
            <a:spAutoFit/>
          </a:bodyPr>
          <a:lstStyle/>
          <a:p>
            <a:pPr algn="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r>
              <a:rPr lang="zh-CN" altLang="en-US" sz="960" dirty="0">
                <a:solidFill>
                  <a:schemeClr val="bg1"/>
                </a:solidFill>
                <a:latin typeface="微软雅黑 Light" panose="020B0502040204020203" pitchFamily="34" charset="-122"/>
                <a:ea typeface="微软雅黑 Light" panose="020B0502040204020203" pitchFamily="34" charset="-122"/>
              </a:rPr>
              <a:t>。</a:t>
            </a:r>
            <a:endParaRPr lang="zh-CN" altLang="zh-CN" sz="960" dirty="0">
              <a:solidFill>
                <a:schemeClr val="bg1"/>
              </a:solidFill>
              <a:latin typeface="微软雅黑 Light" panose="020B0502040204020203" pitchFamily="34" charset="-122"/>
              <a:ea typeface="微软雅黑 Light" panose="020B0502040204020203" pitchFamily="34" charset="-122"/>
            </a:endParaRPr>
          </a:p>
        </p:txBody>
      </p:sp>
      <p:sp>
        <p:nvSpPr>
          <p:cNvPr id="20" name="矩形 19"/>
          <p:cNvSpPr/>
          <p:nvPr/>
        </p:nvSpPr>
        <p:spPr>
          <a:xfrm>
            <a:off x="2178277" y="4873529"/>
            <a:ext cx="2644483" cy="668453"/>
          </a:xfrm>
          <a:prstGeom prst="rect">
            <a:avLst/>
          </a:prstGeom>
          <a:noFill/>
        </p:spPr>
        <p:txBody>
          <a:bodyPr wrap="square" rtlCol="0">
            <a:spAutoFit/>
          </a:bodyPr>
          <a:lstStyle/>
          <a:p>
            <a:pPr algn="ct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21" name="矩形 20"/>
          <p:cNvSpPr/>
          <p:nvPr/>
        </p:nvSpPr>
        <p:spPr>
          <a:xfrm>
            <a:off x="7368431" y="4873529"/>
            <a:ext cx="2644483" cy="668453"/>
          </a:xfrm>
          <a:prstGeom prst="rect">
            <a:avLst/>
          </a:prstGeom>
          <a:noFill/>
        </p:spPr>
        <p:txBody>
          <a:bodyPr wrap="square" rtlCol="0">
            <a:spAutoFit/>
          </a:bodyPr>
          <a:lstStyle/>
          <a:p>
            <a:pPr algn="ct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22" name="Freeform 170"/>
          <p:cNvSpPr>
            <a:spLocks noEditPoints="1"/>
          </p:cNvSpPr>
          <p:nvPr/>
        </p:nvSpPr>
        <p:spPr bwMode="auto">
          <a:xfrm>
            <a:off x="5736763" y="3233420"/>
            <a:ext cx="729906" cy="732064"/>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a:effectLst>
            <a:outerShdw blurRad="190500" sx="106000" sy="106000" algn="ctr" rotWithShape="0">
              <a:prstClr val="black"/>
            </a:outerShdw>
          </a:effectLst>
        </p:spPr>
        <p:txBody>
          <a:bodyPr vert="horz" wrap="square" lIns="82296" tIns="41148" rIns="82296" bIns="41148" numCol="1" anchor="t" anchorCtr="0" compatLnSpc="1"/>
          <a:lstStyle/>
          <a:p>
            <a:endParaRPr lang="en-US" sz="1620"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childTnLst>
                                </p:cTn>
                              </p:par>
                              <p:par>
                                <p:cTn id="14" presetID="22" presetClass="entr" presetSubtype="1"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250"/>
                                        <p:tgtEl>
                                          <p:spTgt spid="8"/>
                                        </p:tgtEl>
                                      </p:cBhvr>
                                    </p:animEffect>
                                  </p:childTnLst>
                                </p:cTn>
                              </p:par>
                              <p:par>
                                <p:cTn id="17" presetID="22" presetClass="entr" presetSubtype="4"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250"/>
                                        <p:tgtEl>
                                          <p:spTgt spid="7"/>
                                        </p:tgtEl>
                                      </p:cBhvr>
                                    </p:animEffect>
                                  </p:childTnLst>
                                </p:cTn>
                              </p:par>
                              <p:par>
                                <p:cTn id="20" presetID="22" presetClass="entr" presetSubtype="4" fill="hold" grpId="0" nodeType="with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250"/>
                                        <p:tgtEl>
                                          <p:spTgt spid="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42" presetClass="path" presetSubtype="0" decel="100000" fill="hold" grpId="1" nodeType="withEffect">
                                  <p:stCondLst>
                                    <p:cond delay="500"/>
                                  </p:stCondLst>
                                  <p:childTnLst>
                                    <p:animMotion origin="layout" path="M 3.125E-6 -3.33333E-6 L -0.04453 0.00023 " pathEditMode="relative" rAng="0" ptsTypes="AA">
                                      <p:cBhvr>
                                        <p:cTn id="27" dur="1000" spd="-100000" fill="hold"/>
                                        <p:tgtEl>
                                          <p:spTgt spid="14"/>
                                        </p:tgtEl>
                                        <p:attrNameLst>
                                          <p:attrName>ppt_x</p:attrName>
                                          <p:attrName>ppt_y</p:attrName>
                                        </p:attrNameLst>
                                      </p:cBhvr>
                                      <p:rCtr x="-2227" y="0"/>
                                    </p:animMotion>
                                  </p:childTnLst>
                                </p:cTn>
                              </p:par>
                              <p:par>
                                <p:cTn id="28" presetID="10" presetClass="entr" presetSubtype="0" fill="hold" grpId="0" nodeType="withEffect">
                                  <p:stCondLst>
                                    <p:cond delay="75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42" presetClass="path" presetSubtype="0" decel="100000" fill="hold" grpId="1" nodeType="withEffect">
                                  <p:stCondLst>
                                    <p:cond delay="750"/>
                                  </p:stCondLst>
                                  <p:childTnLst>
                                    <p:animMotion origin="layout" path="M 3.125E-6 -3.33333E-6 L -0.04453 0.00023 " pathEditMode="relative" rAng="0" ptsTypes="AA">
                                      <p:cBhvr>
                                        <p:cTn id="32" dur="1000" spd="-100000" fill="hold"/>
                                        <p:tgtEl>
                                          <p:spTgt spid="17"/>
                                        </p:tgtEl>
                                        <p:attrNameLst>
                                          <p:attrName>ppt_x</p:attrName>
                                          <p:attrName>ppt_y</p:attrName>
                                        </p:attrNameLst>
                                      </p:cBhvr>
                                      <p:rCtr x="-2227" y="0"/>
                                    </p:animMotion>
                                  </p:childTnLst>
                                </p:cTn>
                              </p:par>
                              <p:par>
                                <p:cTn id="33" presetID="9" presetClass="entr" presetSubtype="0" fill="hold" grpId="0" nodeType="withEffect">
                                  <p:stCondLst>
                                    <p:cond delay="50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1500"/>
                                        <p:tgtEl>
                                          <p:spTgt spid="22"/>
                                        </p:tgtEl>
                                      </p:cBhvr>
                                    </p:animEffect>
                                  </p:childTnLst>
                                </p:cTn>
                              </p:par>
                              <p:par>
                                <p:cTn id="36" presetID="6" presetClass="emph" presetSubtype="0" decel="100000" fill="hold" grpId="1" nodeType="withEffect">
                                  <p:stCondLst>
                                    <p:cond delay="500"/>
                                  </p:stCondLst>
                                  <p:childTnLst>
                                    <p:animScale>
                                      <p:cBhvr>
                                        <p:cTn id="37" dur="1500" fill="hold"/>
                                        <p:tgtEl>
                                          <p:spTgt spid="22"/>
                                        </p:tgtEl>
                                      </p:cBhvr>
                                      <p:by x="105000" y="105000"/>
                                    </p:animScale>
                                  </p:childTnLst>
                                </p:cTn>
                              </p:par>
                              <p:par>
                                <p:cTn id="38" presetID="10" presetClass="entr" presetSubtype="0"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35" presetClass="path" presetSubtype="0" decel="100000" fill="hold" grpId="1" nodeType="withEffect">
                                  <p:stCondLst>
                                    <p:cond delay="500"/>
                                  </p:stCondLst>
                                  <p:childTnLst>
                                    <p:animMotion origin="layout" path="M 0.04818 3.7037E-6 L -1.66667E-6 3.7037E-6 " pathEditMode="relative" rAng="0" ptsTypes="AA">
                                      <p:cBhvr>
                                        <p:cTn id="42" dur="1000" fill="hold"/>
                                        <p:tgtEl>
                                          <p:spTgt spid="16"/>
                                        </p:tgtEl>
                                        <p:attrNameLst>
                                          <p:attrName>ppt_x</p:attrName>
                                          <p:attrName>ppt_y</p:attrName>
                                        </p:attrNameLst>
                                      </p:cBhvr>
                                      <p:rCtr x="-2409" y="0"/>
                                    </p:animMotion>
                                  </p:childTnLst>
                                </p:cTn>
                              </p:par>
                              <p:par>
                                <p:cTn id="43" presetID="10" presetClass="entr" presetSubtype="0" fill="hold" grpId="0" nodeType="withEffect">
                                  <p:stCondLst>
                                    <p:cond delay="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35" presetClass="path" presetSubtype="0" decel="100000" fill="hold" grpId="1" nodeType="withEffect">
                                  <p:stCondLst>
                                    <p:cond delay="750"/>
                                  </p:stCondLst>
                                  <p:childTnLst>
                                    <p:animMotion origin="layout" path="M 0.04818 3.7037E-6 L -1.66667E-6 3.7037E-6 " pathEditMode="relative" rAng="0" ptsTypes="AA">
                                      <p:cBhvr>
                                        <p:cTn id="47" dur="1000" fill="hold"/>
                                        <p:tgtEl>
                                          <p:spTgt spid="18"/>
                                        </p:tgtEl>
                                        <p:attrNameLst>
                                          <p:attrName>ppt_x</p:attrName>
                                          <p:attrName>ppt_y</p:attrName>
                                        </p:attrNameLst>
                                      </p:cBhvr>
                                      <p:rCtr x="-2409" y="0"/>
                                    </p:animMotion>
                                  </p:childTnLst>
                                </p:cTn>
                              </p:par>
                              <p:par>
                                <p:cTn id="48" presetID="10" presetClass="entr" presetSubtype="0" fill="hold" grpId="0" nodeType="withEffect">
                                  <p:stCondLst>
                                    <p:cond delay="10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42" presetClass="path" presetSubtype="0" decel="100000" fill="hold" grpId="1" nodeType="withEffect">
                                  <p:stCondLst>
                                    <p:cond delay="1000"/>
                                  </p:stCondLst>
                                  <p:childTnLst>
                                    <p:animMotion origin="layout" path="M 5E-6 -0.08125 L 5E-6 -0.00023 " pathEditMode="relative" rAng="0" ptsTypes="AA">
                                      <p:cBhvr>
                                        <p:cTn id="52" dur="1000" fill="hold"/>
                                        <p:tgtEl>
                                          <p:spTgt spid="20"/>
                                        </p:tgtEl>
                                        <p:attrNameLst>
                                          <p:attrName>ppt_x</p:attrName>
                                          <p:attrName>ppt_y</p:attrName>
                                        </p:attrNameLst>
                                      </p:cBhvr>
                                      <p:rCtr x="0" y="4051"/>
                                    </p:animMotion>
                                  </p:childTnLst>
                                </p:cTn>
                              </p:par>
                              <p:par>
                                <p:cTn id="53" presetID="10" presetClass="entr" presetSubtype="0" fill="hold" grpId="0" nodeType="withEffect">
                                  <p:stCondLst>
                                    <p:cond delay="10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42" presetClass="path" presetSubtype="0" decel="100000" fill="hold" grpId="1" nodeType="withEffect">
                                  <p:stCondLst>
                                    <p:cond delay="1000"/>
                                  </p:stCondLst>
                                  <p:childTnLst>
                                    <p:animMotion origin="layout" path="M 5E-6 -0.08125 L 5E-6 -0.00023 " pathEditMode="relative" rAng="0" ptsTypes="AA">
                                      <p:cBhvr>
                                        <p:cTn id="57" dur="1000" fill="hold"/>
                                        <p:tgtEl>
                                          <p:spTgt spid="21"/>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14" grpId="0"/>
      <p:bldP spid="14" grpId="1"/>
      <p:bldP spid="16" grpId="0"/>
      <p:bldP spid="16" grpId="1"/>
      <p:bldP spid="17" grpId="0"/>
      <p:bldP spid="17" grpId="1"/>
      <p:bldP spid="18" grpId="0"/>
      <p:bldP spid="18" grpId="1"/>
      <p:bldP spid="20" grpId="0"/>
      <p:bldP spid="20" grpId="1"/>
      <p:bldP spid="21" grpId="0"/>
      <p:bldP spid="21" grpId="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8732"/>
          <a:stretch>
            <a:fillRect/>
          </a:stretch>
        </p:blipFill>
        <p:spPr>
          <a:xfrm>
            <a:off x="0" y="0"/>
            <a:ext cx="12192000" cy="6858000"/>
          </a:xfrm>
          <a:prstGeom prst="rect">
            <a:avLst/>
          </a:prstGeom>
        </p:spPr>
      </p:pic>
      <p:sp>
        <p:nvSpPr>
          <p:cNvPr id="11" name="矩形 10"/>
          <p:cNvSpPr/>
          <p:nvPr/>
        </p:nvSpPr>
        <p:spPr>
          <a:xfrm>
            <a:off x="-1" y="-2"/>
            <a:ext cx="12192001" cy="6858002"/>
          </a:xfrm>
          <a:prstGeom prst="rect">
            <a:avLst/>
          </a:prstGeom>
          <a:gradFill>
            <a:gsLst>
              <a:gs pos="0">
                <a:schemeClr val="tx1">
                  <a:alpha val="90000"/>
                </a:schemeClr>
              </a:gs>
              <a:gs pos="100000">
                <a:schemeClr val="tx1">
                  <a:lumMod val="92000"/>
                  <a:lumOff val="8000"/>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0" name="椭圆 9"/>
          <p:cNvSpPr/>
          <p:nvPr/>
        </p:nvSpPr>
        <p:spPr>
          <a:xfrm>
            <a:off x="1883999" y="-828721"/>
            <a:ext cx="8424000" cy="8424000"/>
          </a:xfrm>
          <a:prstGeom prst="ellipse">
            <a:avLst/>
          </a:prstGeom>
          <a:solidFill>
            <a:schemeClr val="bg1">
              <a:alpha val="10000"/>
            </a:schemeClr>
          </a:solidFill>
          <a:ln w="3175">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grpSp>
        <p:nvGrpSpPr>
          <p:cNvPr id="2" name="组合 1"/>
          <p:cNvGrpSpPr/>
          <p:nvPr/>
        </p:nvGrpSpPr>
        <p:grpSpPr>
          <a:xfrm>
            <a:off x="4998051" y="5841603"/>
            <a:ext cx="2195899" cy="316093"/>
            <a:chOff x="4165042" y="4868002"/>
            <a:chExt cx="1829916" cy="263411"/>
          </a:xfrm>
        </p:grpSpPr>
        <p:sp>
          <p:nvSpPr>
            <p:cNvPr id="18" name="文本框 17"/>
            <p:cNvSpPr txBox="1"/>
            <p:nvPr/>
          </p:nvSpPr>
          <p:spPr>
            <a:xfrm>
              <a:off x="4165042" y="4879413"/>
              <a:ext cx="1829916" cy="252000"/>
            </a:xfrm>
            <a:prstGeom prst="roundRect">
              <a:avLst>
                <a:gd name="adj" fmla="val 50000"/>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19" name="文本框 18"/>
            <p:cNvSpPr txBox="1"/>
            <p:nvPr/>
          </p:nvSpPr>
          <p:spPr>
            <a:xfrm>
              <a:off x="4500048" y="4868002"/>
              <a:ext cx="1159933" cy="245004"/>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en-US" altLang="zh-CN" sz="1320" i="1" dirty="0">
                  <a:solidFill>
                    <a:schemeClr val="bg1"/>
                  </a:solidFill>
                  <a:latin typeface="+mn-lt"/>
                  <a:ea typeface="华文细黑" panose="02010600040101010101" pitchFamily="2" charset="-122"/>
                </a:rPr>
                <a:t>DESIGN BY 20XX</a:t>
              </a:r>
              <a:endParaRPr lang="zh-CN" altLang="en-US" sz="1320" i="1" dirty="0">
                <a:solidFill>
                  <a:schemeClr val="bg1"/>
                </a:solidFill>
                <a:latin typeface="+mn-lt"/>
                <a:ea typeface="华文细黑" panose="02010600040101010101" pitchFamily="2" charset="-122"/>
              </a:endParaRPr>
            </a:p>
          </p:txBody>
        </p:sp>
      </p:grpSp>
      <p:sp>
        <p:nvSpPr>
          <p:cNvPr id="20" name="文本框 19"/>
          <p:cNvSpPr txBox="1"/>
          <p:nvPr/>
        </p:nvSpPr>
        <p:spPr>
          <a:xfrm>
            <a:off x="5807952" y="581230"/>
            <a:ext cx="2492990" cy="286232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18000" dirty="0"/>
              <a:t>终</a:t>
            </a:r>
          </a:p>
        </p:txBody>
      </p:sp>
      <p:sp>
        <p:nvSpPr>
          <p:cNvPr id="21" name="文本框 20"/>
          <p:cNvSpPr txBox="1"/>
          <p:nvPr/>
        </p:nvSpPr>
        <p:spPr>
          <a:xfrm>
            <a:off x="5807953" y="2442393"/>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rPr>
              <a:t>告</a:t>
            </a:r>
          </a:p>
        </p:txBody>
      </p:sp>
      <p:sp>
        <p:nvSpPr>
          <p:cNvPr id="22" name="文本框 21"/>
          <p:cNvSpPr txBox="1"/>
          <p:nvPr/>
        </p:nvSpPr>
        <p:spPr>
          <a:xfrm>
            <a:off x="3923865" y="581230"/>
            <a:ext cx="2492990" cy="2862322"/>
          </a:xfrm>
          <a:prstGeom prst="rect">
            <a:avLst/>
          </a:prstGeom>
          <a:noFill/>
        </p:spPr>
        <p:txBody>
          <a:bodyPr wrap="none" rtlCol="0">
            <a:spAutoFit/>
          </a:bodyPr>
          <a:lstStyle/>
          <a:p>
            <a:pPr algn="ctr"/>
            <a:r>
              <a:rPr lang="zh-CN" altLang="en-US" sz="1800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年</a:t>
            </a:r>
          </a:p>
        </p:txBody>
      </p:sp>
      <p:sp>
        <p:nvSpPr>
          <p:cNvPr id="23" name="文本框 22"/>
          <p:cNvSpPr txBox="1"/>
          <p:nvPr/>
        </p:nvSpPr>
        <p:spPr>
          <a:xfrm>
            <a:off x="3923861" y="2442394"/>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254000">
                    <a:schemeClr val="tx1">
                      <a:alpha val="40000"/>
                    </a:schemeClr>
                  </a:glow>
                  <a:outerShdw blurRad="254000" algn="ctr" rotWithShape="0">
                    <a:schemeClr val="tx1">
                      <a:alpha val="40000"/>
                    </a:schemeClr>
                  </a:outerShdw>
                </a:effectLst>
                <a:latin typeface="微软雅黑" panose="020B0503020204020204" pitchFamily="34" charset="-122"/>
                <a:ea typeface="微软雅黑" panose="020B0503020204020204" pitchFamily="34" charset="-122"/>
              </a:rPr>
              <a:t>报</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par>
                                <p:cTn id="11" presetID="6" presetClass="emph" presetSubtype="0" decel="25000" fill="hold" grpId="0" nodeType="withEffect">
                                  <p:stCondLst>
                                    <p:cond delay="0"/>
                                  </p:stCondLst>
                                  <p:childTnLst>
                                    <p:animScale>
                                      <p:cBhvr>
                                        <p:cTn id="12" dur="5000" fill="hold"/>
                                        <p:tgtEl>
                                          <p:spTgt spid="11"/>
                                        </p:tgtEl>
                                      </p:cBhvr>
                                      <p:by x="108000" y="108000"/>
                                    </p:animScale>
                                  </p:childTnLst>
                                </p:cTn>
                              </p:par>
                              <p:par>
                                <p:cTn id="13" presetID="6" presetClass="emph" presetSubtype="0" decel="25000" fill="hold" nodeType="withEffect">
                                  <p:stCondLst>
                                    <p:cond delay="0"/>
                                  </p:stCondLst>
                                  <p:childTnLst>
                                    <p:animScale>
                                      <p:cBhvr>
                                        <p:cTn id="14" dur="5000" fill="hold"/>
                                        <p:tgtEl>
                                          <p:spTgt spid="6"/>
                                        </p:tgtEl>
                                      </p:cBhvr>
                                      <p:by x="108000" y="108000"/>
                                    </p:animScale>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42" presetClass="path" presetSubtype="0" decel="100000" fill="hold" grpId="1" nodeType="withEffect">
                                  <p:stCondLst>
                                    <p:cond delay="0"/>
                                  </p:stCondLst>
                                  <p:childTnLst>
                                    <p:animMotion origin="layout" path="M 5E-6 -0.08125 L 5E-6 -0.00023 " pathEditMode="relative" rAng="0" ptsTypes="AA">
                                      <p:cBhvr>
                                        <p:cTn id="19" dur="1000" fill="hold"/>
                                        <p:tgtEl>
                                          <p:spTgt spid="22"/>
                                        </p:tgtEl>
                                        <p:attrNameLst>
                                          <p:attrName>ppt_x</p:attrName>
                                          <p:attrName>ppt_y</p:attrName>
                                        </p:attrNameLst>
                                      </p:cBhvr>
                                      <p:rCtr x="0" y="4051"/>
                                    </p:animMotion>
                                  </p:childTnLst>
                                </p:cTn>
                              </p:par>
                              <p:par>
                                <p:cTn id="20" presetID="10" presetClass="entr" presetSubtype="0" fill="hold" grpId="0" nodeType="withEffect">
                                  <p:stCondLst>
                                    <p:cond delay="2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42" presetClass="path" presetSubtype="0" decel="100000" fill="hold" grpId="1" nodeType="withEffect">
                                  <p:stCondLst>
                                    <p:cond delay="200"/>
                                  </p:stCondLst>
                                  <p:childTnLst>
                                    <p:animMotion origin="layout" path="M 5E-6 -0.08125 L 5E-6 -0.00023 " pathEditMode="relative" rAng="0" ptsTypes="AA">
                                      <p:cBhvr>
                                        <p:cTn id="24" dur="1000" fill="hold"/>
                                        <p:tgtEl>
                                          <p:spTgt spid="20"/>
                                        </p:tgtEl>
                                        <p:attrNameLst>
                                          <p:attrName>ppt_x</p:attrName>
                                          <p:attrName>ppt_y</p:attrName>
                                        </p:attrNameLst>
                                      </p:cBhvr>
                                      <p:rCtr x="0" y="4051"/>
                                    </p:animMotion>
                                  </p:childTnLst>
                                </p:cTn>
                              </p:par>
                              <p:par>
                                <p:cTn id="25" presetID="10" presetClass="entr" presetSubtype="0" fill="hold" grpId="0" nodeType="withEffect">
                                  <p:stCondLst>
                                    <p:cond delay="4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42" presetClass="path" presetSubtype="0" decel="100000" fill="hold" grpId="1" nodeType="withEffect">
                                  <p:stCondLst>
                                    <p:cond delay="400"/>
                                  </p:stCondLst>
                                  <p:childTnLst>
                                    <p:animMotion origin="layout" path="M 5E-6 -0.08125 L 5E-6 -0.00023 " pathEditMode="relative" rAng="0" ptsTypes="AA">
                                      <p:cBhvr>
                                        <p:cTn id="29" dur="1000" fill="hold"/>
                                        <p:tgtEl>
                                          <p:spTgt spid="23"/>
                                        </p:tgtEl>
                                        <p:attrNameLst>
                                          <p:attrName>ppt_x</p:attrName>
                                          <p:attrName>ppt_y</p:attrName>
                                        </p:attrNameLst>
                                      </p:cBhvr>
                                      <p:rCtr x="0" y="4051"/>
                                    </p:animMotion>
                                  </p:childTnLst>
                                </p:cTn>
                              </p:par>
                              <p:par>
                                <p:cTn id="30" presetID="10" presetClass="entr" presetSubtype="0" fill="hold" grpId="0" nodeType="withEffect">
                                  <p:stCondLst>
                                    <p:cond delay="6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42" presetClass="path" presetSubtype="0" decel="100000" fill="hold" grpId="1" nodeType="withEffect">
                                  <p:stCondLst>
                                    <p:cond delay="600"/>
                                  </p:stCondLst>
                                  <p:childTnLst>
                                    <p:animMotion origin="layout" path="M 5E-6 -0.08125 L 5E-6 -0.00023 " pathEditMode="relative" rAng="0" ptsTypes="AA">
                                      <p:cBhvr>
                                        <p:cTn id="34" dur="1000" fill="hold"/>
                                        <p:tgtEl>
                                          <p:spTgt spid="21"/>
                                        </p:tgtEl>
                                        <p:attrNameLst>
                                          <p:attrName>ppt_x</p:attrName>
                                          <p:attrName>ppt_y</p:attrName>
                                        </p:attrNameLst>
                                      </p:cBhvr>
                                      <p:rCtr x="0" y="4051"/>
                                    </p:animMotion>
                                  </p:childTnLst>
                                </p:cTn>
                              </p:par>
                              <p:par>
                                <p:cTn id="35" presetID="10" presetClass="entr" presetSubtype="0" fill="hold" nodeType="withEffect">
                                  <p:stCondLst>
                                    <p:cond delay="75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42" presetClass="path" presetSubtype="0" decel="100000" fill="hold" nodeType="withEffect">
                                  <p:stCondLst>
                                    <p:cond delay="750"/>
                                  </p:stCondLst>
                                  <p:childTnLst>
                                    <p:animMotion origin="layout" path="M 3.125E-6 -3.33333E-6 L -0.04453 0.00023 " pathEditMode="relative" rAng="0" ptsTypes="AA">
                                      <p:cBhvr>
                                        <p:cTn id="39" dur="1000" spd="-100000" fill="hold"/>
                                        <p:tgtEl>
                                          <p:spTgt spid="2"/>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0" grpId="0"/>
      <p:bldP spid="20" grpId="1"/>
      <p:bldP spid="21" grpId="0"/>
      <p:bldP spid="21" grpId="1"/>
      <p:bldP spid="22" grpId="0"/>
      <p:bldP spid="22" grpId="1"/>
      <p:bldP spid="23" grpId="0"/>
      <p:bldP spid="23"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8567" r="3903" b="10351"/>
          <a:stretch>
            <a:fillRect/>
          </a:stretch>
        </p:blipFill>
        <p:spPr/>
      </p:pic>
      <p:grpSp>
        <p:nvGrpSpPr>
          <p:cNvPr id="13" name="组合 12"/>
          <p:cNvGrpSpPr/>
          <p:nvPr/>
        </p:nvGrpSpPr>
        <p:grpSpPr>
          <a:xfrm>
            <a:off x="5235941" y="2994296"/>
            <a:ext cx="1730643" cy="850940"/>
            <a:chOff x="4363285" y="2397156"/>
            <a:chExt cx="1442203" cy="709117"/>
          </a:xfrm>
        </p:grpSpPr>
        <p:sp>
          <p:nvSpPr>
            <p:cNvPr id="6" name="文本框 5"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0807" y="2860051"/>
              <a:ext cx="1412246" cy="246222"/>
            </a:xfrm>
            <a:prstGeom prst="rect">
              <a:avLst/>
            </a:prstGeom>
            <a:noFill/>
          </p:spPr>
          <p:txBody>
            <a:bodyPr wrap="non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r>
                <a:rPr lang="en-US" altLang="zh-CN" sz="1320" dirty="0">
                  <a:effectLst>
                    <a:glow rad="254000">
                      <a:schemeClr val="tx1">
                        <a:alpha val="40000"/>
                      </a:schemeClr>
                    </a:glow>
                  </a:effectLst>
                </a:rPr>
                <a:t>BREAK 30 MINUTES</a:t>
              </a:r>
              <a:endParaRPr lang="zh-CN" altLang="en-US" sz="1320" dirty="0">
                <a:effectLst>
                  <a:glow rad="254000">
                    <a:schemeClr val="tx1">
                      <a:alpha val="40000"/>
                    </a:schemeClr>
                  </a:glow>
                </a:effectLst>
              </a:endParaRPr>
            </a:p>
          </p:txBody>
        </p:sp>
        <p:grpSp>
          <p:nvGrpSpPr>
            <p:cNvPr id="7" name="组合 6"/>
            <p:cNvGrpSpPr/>
            <p:nvPr/>
          </p:nvGrpSpPr>
          <p:grpSpPr>
            <a:xfrm>
              <a:off x="4363285" y="2397156"/>
              <a:ext cx="1442203" cy="507832"/>
              <a:chOff x="4564037" y="512130"/>
              <a:chExt cx="1442203" cy="507832"/>
            </a:xfrm>
          </p:grpSpPr>
          <p:sp>
            <p:nvSpPr>
              <p:cNvPr id="8" name="文本框 7"/>
              <p:cNvSpPr txBox="1"/>
              <p:nvPr/>
            </p:nvSpPr>
            <p:spPr>
              <a:xfrm>
                <a:off x="5493012" y="512130"/>
                <a:ext cx="513228" cy="50783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间</a:t>
                </a:r>
              </a:p>
            </p:txBody>
          </p:sp>
          <p:sp>
            <p:nvSpPr>
              <p:cNvPr id="9" name="文本框 8"/>
              <p:cNvSpPr txBox="1"/>
              <p:nvPr/>
            </p:nvSpPr>
            <p:spPr>
              <a:xfrm>
                <a:off x="5183353" y="512130"/>
                <a:ext cx="513228" cy="50783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时</a:t>
                </a:r>
              </a:p>
            </p:txBody>
          </p:sp>
          <p:sp>
            <p:nvSpPr>
              <p:cNvPr id="10" name="文本框 9"/>
              <p:cNvSpPr txBox="1"/>
              <p:nvPr/>
            </p:nvSpPr>
            <p:spPr>
              <a:xfrm>
                <a:off x="4873696" y="512130"/>
                <a:ext cx="513228" cy="50783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息</a:t>
                </a:r>
              </a:p>
            </p:txBody>
          </p:sp>
          <p:sp>
            <p:nvSpPr>
              <p:cNvPr id="11" name="文本框 10"/>
              <p:cNvSpPr txBox="1"/>
              <p:nvPr/>
            </p:nvSpPr>
            <p:spPr>
              <a:xfrm>
                <a:off x="4564037" y="512130"/>
                <a:ext cx="513228" cy="507832"/>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休</a:t>
                </a:r>
              </a:p>
            </p:txBody>
          </p:sp>
        </p:grpSp>
      </p:grpSp>
      <p:cxnSp>
        <p:nvCxnSpPr>
          <p:cNvPr id="15" name="直接连接符 14"/>
          <p:cNvCxnSpPr/>
          <p:nvPr/>
        </p:nvCxnSpPr>
        <p:spPr>
          <a:xfrm>
            <a:off x="6096000" y="4292355"/>
            <a:ext cx="0" cy="47828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096000" y="2090635"/>
            <a:ext cx="0" cy="47828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par>
                                <p:cTn id="8" presetID="42" presetClass="path" presetSubtype="0" decel="100000" fill="hold" nodeType="withEffect">
                                  <p:stCondLst>
                                    <p:cond delay="0"/>
                                  </p:stCondLst>
                                  <p:childTnLst>
                                    <p:animMotion origin="layout" path="M 5E-6 -0.08125 L 5E-6 -0.00023 " pathEditMode="relative" rAng="0" ptsTypes="AA">
                                      <p:cBhvr>
                                        <p:cTn id="9" dur="1000" fill="hold"/>
                                        <p:tgtEl>
                                          <p:spTgt spid="16"/>
                                        </p:tgtEl>
                                        <p:attrNameLst>
                                          <p:attrName>ppt_x</p:attrName>
                                          <p:attrName>ppt_y</p:attrName>
                                        </p:attrNameLst>
                                      </p:cBhvr>
                                      <p:rCtr x="0" y="4051"/>
                                    </p:animMotion>
                                  </p:childTnLst>
                                </p:cTn>
                              </p:par>
                              <p:par>
                                <p:cTn id="10" presetID="22" presetClass="entr" presetSubtype="4"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64" presetClass="path" presetSubtype="0" decel="100000" fill="hold" nodeType="withEffect">
                                  <p:stCondLst>
                                    <p:cond delay="0"/>
                                  </p:stCondLst>
                                  <p:childTnLst>
                                    <p:animMotion origin="layout" path="M 0 0.08495 L 0 -2.59259E-6 " pathEditMode="relative" rAng="0" ptsTypes="AA">
                                      <p:cBhvr>
                                        <p:cTn id="14" dur="1000" fill="hold"/>
                                        <p:tgtEl>
                                          <p:spTgt spid="15"/>
                                        </p:tgtEl>
                                        <p:attrNameLst>
                                          <p:attrName>ppt_x</p:attrName>
                                          <p:attrName>ppt_y</p:attrName>
                                        </p:attrNameLst>
                                      </p:cBhvr>
                                      <p:rCtr x="0" y="-4213"/>
                                    </p:animMotion>
                                  </p:childTnLst>
                                </p:cTn>
                              </p:par>
                              <p:par>
                                <p:cTn id="15" presetID="50" presetClass="entr" presetSubtype="0" decel="10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6" presetClass="emph" presetSubtype="0" decel="25000" fill="hold" nodeType="withEffect">
                                  <p:stCondLst>
                                    <p:cond delay="0"/>
                                  </p:stCondLst>
                                  <p:childTnLst>
                                    <p:animScale>
                                      <p:cBhvr>
                                        <p:cTn id="21" dur="5000" fill="hold"/>
                                        <p:tgtEl>
                                          <p:spTgt spid="5"/>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grayscl/>
            <a:extLst>
              <a:ext uri="{28A0092B-C50C-407E-A947-70E740481C1C}">
                <a14:useLocalDpi xmlns:a14="http://schemas.microsoft.com/office/drawing/2010/main" val="0"/>
              </a:ext>
            </a:extLst>
          </a:blip>
          <a:srcRect t="18306" b="6381"/>
          <a:stretch>
            <a:fillRect/>
          </a:stretch>
        </p:blipFill>
        <p:spPr>
          <a:xfrm>
            <a:off x="0" y="1"/>
            <a:ext cx="12192000" cy="6858001"/>
          </a:xfrm>
          <a:prstGeom prst="rect">
            <a:avLst/>
          </a:prstGeom>
        </p:spPr>
      </p:pic>
      <p:sp>
        <p:nvSpPr>
          <p:cNvPr id="4" name="矩形 3"/>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0" name="文本框 9"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5512651" y="5520095"/>
            <a:ext cx="1183337" cy="498598"/>
          </a:xfrm>
          <a:prstGeom prst="rect">
            <a:avLst/>
          </a:prstGeom>
          <a:noFill/>
        </p:spPr>
        <p:txBody>
          <a:bodyPr wrap="non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r>
              <a:rPr lang="en-US" altLang="zh-CN" sz="1320" dirty="0">
                <a:effectLst/>
              </a:rPr>
              <a:t>Thank you</a:t>
            </a:r>
          </a:p>
          <a:p>
            <a:r>
              <a:rPr lang="en-US" altLang="zh-CN" sz="1320" dirty="0">
                <a:effectLst/>
              </a:rPr>
              <a:t>for watching!</a:t>
            </a:r>
            <a:endParaRPr lang="zh-CN" altLang="en-US" sz="1320" dirty="0">
              <a:effectLst/>
            </a:endParaRPr>
          </a:p>
        </p:txBody>
      </p:sp>
      <p:sp>
        <p:nvSpPr>
          <p:cNvPr id="9" name="文本框 8"/>
          <p:cNvSpPr txBox="1"/>
          <p:nvPr/>
        </p:nvSpPr>
        <p:spPr>
          <a:xfrm>
            <a:off x="7043911" y="876532"/>
            <a:ext cx="1539203" cy="1717393"/>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0560" dirty="0">
                <a:effectLst>
                  <a:glow rad="254000">
                    <a:schemeClr val="tx1">
                      <a:alpha val="40000"/>
                    </a:schemeClr>
                  </a:glow>
                  <a:outerShdw blurRad="254000" algn="ctr" rotWithShape="0">
                    <a:schemeClr val="tx1">
                      <a:alpha val="40000"/>
                    </a:schemeClr>
                  </a:outerShdw>
                </a:effectLst>
                <a:latin typeface="微软雅黑" panose="020B0503020204020204" pitchFamily="34" charset="-122"/>
                <a:ea typeface="微软雅黑" panose="020B0503020204020204" pitchFamily="34" charset="-122"/>
              </a:rPr>
              <a:t>赏</a:t>
            </a:r>
          </a:p>
        </p:txBody>
      </p:sp>
      <p:sp>
        <p:nvSpPr>
          <p:cNvPr id="8" name="文本框 7"/>
          <p:cNvSpPr txBox="1"/>
          <p:nvPr/>
        </p:nvSpPr>
        <p:spPr>
          <a:xfrm>
            <a:off x="5909461" y="876532"/>
            <a:ext cx="1539203" cy="1717393"/>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0560" dirty="0">
                <a:effectLst>
                  <a:glow rad="254000">
                    <a:schemeClr val="tx1">
                      <a:alpha val="40000"/>
                    </a:schemeClr>
                  </a:glow>
                  <a:outerShdw blurRad="254000" algn="ctr" rotWithShape="0">
                    <a:schemeClr val="tx1">
                      <a:alpha val="40000"/>
                    </a:schemeClr>
                  </a:outerShdw>
                </a:effectLst>
                <a:latin typeface="微软雅黑" panose="020B0503020204020204" pitchFamily="34" charset="-122"/>
                <a:ea typeface="微软雅黑" panose="020B0503020204020204" pitchFamily="34" charset="-122"/>
              </a:rPr>
              <a:t>观</a:t>
            </a:r>
          </a:p>
        </p:txBody>
      </p:sp>
      <p:sp>
        <p:nvSpPr>
          <p:cNvPr id="5" name="文本框 4"/>
          <p:cNvSpPr txBox="1"/>
          <p:nvPr/>
        </p:nvSpPr>
        <p:spPr>
          <a:xfrm>
            <a:off x="4775009" y="876532"/>
            <a:ext cx="1539203" cy="1717393"/>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10560" dirty="0"/>
              <a:t>谢</a:t>
            </a:r>
          </a:p>
        </p:txBody>
      </p:sp>
      <p:sp>
        <p:nvSpPr>
          <p:cNvPr id="7" name="文本框 6"/>
          <p:cNvSpPr txBox="1"/>
          <p:nvPr/>
        </p:nvSpPr>
        <p:spPr>
          <a:xfrm>
            <a:off x="3640558" y="876532"/>
            <a:ext cx="1539203" cy="1717393"/>
          </a:xfrm>
          <a:prstGeom prst="rect">
            <a:avLst/>
          </a:prstGeom>
          <a:noFill/>
        </p:spPr>
        <p:txBody>
          <a:bodyPr wrap="none" rtlCol="0">
            <a:spAutoFit/>
          </a:bodyPr>
          <a:lstStyle/>
          <a:p>
            <a:pPr algn="ctr"/>
            <a:r>
              <a:rPr lang="zh-CN" altLang="en-US" sz="105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谢</a:t>
            </a:r>
          </a:p>
        </p:txBody>
      </p:sp>
      <p:cxnSp>
        <p:nvCxnSpPr>
          <p:cNvPr id="6" name="直接连接符 5"/>
          <p:cNvCxnSpPr/>
          <p:nvPr/>
        </p:nvCxnSpPr>
        <p:spPr>
          <a:xfrm>
            <a:off x="6096000" y="4806952"/>
            <a:ext cx="0" cy="47828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decel="100000" fill="hold" grpId="1" nodeType="withEffect">
                                  <p:stCondLst>
                                    <p:cond delay="0"/>
                                  </p:stCondLst>
                                  <p:childTnLst>
                                    <p:animMotion origin="layout" path="M 5E-6 -0.08125 L 5E-6 -0.00023 " pathEditMode="relative" rAng="0" ptsTypes="AA">
                                      <p:cBhvr>
                                        <p:cTn id="9" dur="1000" fill="hold"/>
                                        <p:tgtEl>
                                          <p:spTgt spid="7"/>
                                        </p:tgtEl>
                                        <p:attrNameLst>
                                          <p:attrName>ppt_x</p:attrName>
                                          <p:attrName>ppt_y</p:attrName>
                                        </p:attrNameLst>
                                      </p:cBhvr>
                                      <p:rCtr x="0" y="4051"/>
                                    </p:animMotion>
                                  </p:childTnLst>
                                </p:cTn>
                              </p:par>
                              <p:par>
                                <p:cTn id="10" presetID="10"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grpId="1" nodeType="withEffect">
                                  <p:stCondLst>
                                    <p:cond delay="200"/>
                                  </p:stCondLst>
                                  <p:childTnLst>
                                    <p:animMotion origin="layout" path="M 5E-6 -0.08125 L 5E-6 -0.00023 " pathEditMode="relative" rAng="0" ptsTypes="AA">
                                      <p:cBhvr>
                                        <p:cTn id="14" dur="1000" fill="hold"/>
                                        <p:tgtEl>
                                          <p:spTgt spid="5"/>
                                        </p:tgtEl>
                                        <p:attrNameLst>
                                          <p:attrName>ppt_x</p:attrName>
                                          <p:attrName>ppt_y</p:attrName>
                                        </p:attrNameLst>
                                      </p:cBhvr>
                                      <p:rCtr x="0" y="4051"/>
                                    </p:animMotion>
                                  </p:childTnLst>
                                </p:cTn>
                              </p:par>
                              <p:par>
                                <p:cTn id="15" presetID="10" presetClass="entr" presetSubtype="0"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42" presetClass="path" presetSubtype="0" decel="100000" fill="hold" grpId="1" nodeType="withEffect">
                                  <p:stCondLst>
                                    <p:cond delay="400"/>
                                  </p:stCondLst>
                                  <p:childTnLst>
                                    <p:animMotion origin="layout" path="M 5E-6 -0.08125 L 5E-6 -0.00023 " pathEditMode="relative" rAng="0" ptsTypes="AA">
                                      <p:cBhvr>
                                        <p:cTn id="19" dur="1000" fill="hold"/>
                                        <p:tgtEl>
                                          <p:spTgt spid="8"/>
                                        </p:tgtEl>
                                        <p:attrNameLst>
                                          <p:attrName>ppt_x</p:attrName>
                                          <p:attrName>ppt_y</p:attrName>
                                        </p:attrNameLst>
                                      </p:cBhvr>
                                      <p:rCtr x="0" y="4051"/>
                                    </p:animMotion>
                                  </p:childTnLst>
                                </p:cTn>
                              </p:par>
                              <p:par>
                                <p:cTn id="20" presetID="10" presetClass="entr" presetSubtype="0"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path" presetSubtype="0" decel="100000" fill="hold" grpId="1" nodeType="withEffect">
                                  <p:stCondLst>
                                    <p:cond delay="600"/>
                                  </p:stCondLst>
                                  <p:childTnLst>
                                    <p:animMotion origin="layout" path="M 5E-6 -0.08125 L 5E-6 -0.00023 " pathEditMode="relative" rAng="0" ptsTypes="AA">
                                      <p:cBhvr>
                                        <p:cTn id="24" dur="1000" fill="hold"/>
                                        <p:tgtEl>
                                          <p:spTgt spid="9"/>
                                        </p:tgtEl>
                                        <p:attrNameLst>
                                          <p:attrName>ppt_x</p:attrName>
                                          <p:attrName>ppt_y</p:attrName>
                                        </p:attrNameLst>
                                      </p:cBhvr>
                                      <p:rCtr x="0" y="4051"/>
                                    </p:animMotion>
                                  </p:childTnLst>
                                </p:cTn>
                              </p:par>
                              <p:par>
                                <p:cTn id="25" presetID="22" presetClass="entr" presetSubtype="1" fill="hold" nodeType="withEffect">
                                  <p:stCondLst>
                                    <p:cond delay="75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750"/>
                                        <p:tgtEl>
                                          <p:spTgt spid="6"/>
                                        </p:tgtEl>
                                      </p:cBhvr>
                                    </p:animEffect>
                                  </p:childTnLst>
                                </p:cTn>
                              </p:par>
                              <p:par>
                                <p:cTn id="28" presetID="42" presetClass="path" presetSubtype="0" decel="100000" fill="hold" nodeType="withEffect">
                                  <p:stCondLst>
                                    <p:cond delay="750"/>
                                  </p:stCondLst>
                                  <p:childTnLst>
                                    <p:animMotion origin="layout" path="M 5E-6 -0.08125 L 5E-6 -0.00023 " pathEditMode="relative" rAng="0" ptsTypes="AA">
                                      <p:cBhvr>
                                        <p:cTn id="29" dur="1000" fill="hold"/>
                                        <p:tgtEl>
                                          <p:spTgt spid="6"/>
                                        </p:tgtEl>
                                        <p:attrNameLst>
                                          <p:attrName>ppt_x</p:attrName>
                                          <p:attrName>ppt_y</p:attrName>
                                        </p:attrNameLst>
                                      </p:cBhvr>
                                      <p:rCtr x="0" y="4051"/>
                                    </p:animMotion>
                                  </p:childTnLst>
                                </p:cTn>
                              </p:par>
                              <p:par>
                                <p:cTn id="30" presetID="10" presetClass="entr" presetSubtype="0" fill="hold" grpId="0" nodeType="withEffect">
                                  <p:stCondLst>
                                    <p:cond delay="750"/>
                                  </p:stCondLst>
                                  <p:iterate type="lt">
                                    <p:tmPct val="10000"/>
                                  </p:iterate>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42" presetClass="path" presetSubtype="0" decel="100000" fill="hold" grpId="1" nodeType="withEffect">
                                  <p:stCondLst>
                                    <p:cond delay="750"/>
                                  </p:stCondLst>
                                  <p:iterate type="lt">
                                    <p:tmPct val="10000"/>
                                  </p:iterate>
                                  <p:childTnLst>
                                    <p:animMotion origin="layout" path="M 5E-6 -0.08125 L 5E-6 -0.00023 " pathEditMode="relative" rAng="0" ptsTypes="AA">
                                      <p:cBhvr>
                                        <p:cTn id="34" dur="1000" fill="hold"/>
                                        <p:tgtEl>
                                          <p:spTgt spid="10"/>
                                        </p:tgtEl>
                                        <p:attrNameLst>
                                          <p:attrName>ppt_x</p:attrName>
                                          <p:attrName>ppt_y</p:attrName>
                                        </p:attrNameLst>
                                      </p:cBhvr>
                                      <p:rCtr x="0" y="4051"/>
                                    </p:animMotion>
                                  </p:childTnLst>
                                </p:cTn>
                              </p:par>
                              <p:par>
                                <p:cTn id="35" presetID="6" presetClass="emph" presetSubtype="0" decel="25000" fill="hold" grpId="0" nodeType="withEffect">
                                  <p:stCondLst>
                                    <p:cond delay="0"/>
                                  </p:stCondLst>
                                  <p:childTnLst>
                                    <p:animScale>
                                      <p:cBhvr>
                                        <p:cTn id="36" dur="5000" fill="hold"/>
                                        <p:tgtEl>
                                          <p:spTgt spid="4"/>
                                        </p:tgtEl>
                                      </p:cBhvr>
                                      <p:by x="108000" y="108000"/>
                                    </p:animScale>
                                  </p:childTnLst>
                                </p:cTn>
                              </p:par>
                              <p:par>
                                <p:cTn id="37" presetID="6" presetClass="emph" presetSubtype="0" decel="25000" fill="hold" nodeType="withEffect">
                                  <p:stCondLst>
                                    <p:cond delay="0"/>
                                  </p:stCondLst>
                                  <p:childTnLst>
                                    <p:animScale>
                                      <p:cBhvr>
                                        <p:cTn id="38" dur="5000" fill="hold"/>
                                        <p:tgtEl>
                                          <p:spTgt spid="11"/>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0" grpId="1"/>
      <p:bldP spid="9" grpId="0"/>
      <p:bldP spid="9" grpId="1"/>
      <p:bldP spid="8" grpId="0"/>
      <p:bldP spid="8" grpId="1"/>
      <p:bldP spid="5" grpId="0"/>
      <p:bldP spid="5"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3"/>
          </p:nvPr>
        </p:nvPicPr>
        <p:blipFill rotWithShape="1">
          <a:blip r:embed="rId3" cstate="screen"/>
          <a:srcRect/>
          <a:stretch>
            <a:fillRect/>
          </a:stretch>
        </p:blipFill>
        <p:spPr>
          <a:xfrm>
            <a:off x="0" y="0"/>
            <a:ext cx="12192000" cy="6858000"/>
          </a:xfrm>
        </p:spPr>
      </p:pic>
      <p:sp>
        <p:nvSpPr>
          <p:cNvPr id="26" name="矩形 25"/>
          <p:cNvSpPr/>
          <p:nvPr/>
        </p:nvSpPr>
        <p:spPr>
          <a:xfrm flipH="1">
            <a:off x="0" y="1"/>
            <a:ext cx="12192000" cy="6857999"/>
          </a:xfrm>
          <a:prstGeom prst="rect">
            <a:avLst/>
          </a:prstGeom>
          <a:gradFill>
            <a:gsLst>
              <a:gs pos="0">
                <a:schemeClr val="tx1">
                  <a:alpha val="27000"/>
                </a:schemeClr>
              </a:gs>
              <a:gs pos="100000">
                <a:schemeClr val="tx1">
                  <a:alpha val="92000"/>
                </a:schemeClr>
              </a:gs>
            </a:gsLst>
            <a:lin ang="1800000" scaled="0"/>
          </a:gradFill>
        </p:spPr>
        <p:txBody>
          <a:bodyPr wrap="square" rtlCol="0" anchor="ctr">
            <a:noAutofit/>
          </a:bodyPr>
          <a:lstStyle/>
          <a:p>
            <a:pPr algn="ctr"/>
            <a:endParaRPr lang="zh-CN" altLang="en-US" sz="2400">
              <a:solidFill>
                <a:schemeClr val="bg1"/>
              </a:solidFill>
            </a:endParaRPr>
          </a:p>
        </p:txBody>
      </p:sp>
      <p:sp>
        <p:nvSpPr>
          <p:cNvPr id="13" name="e7d195523061f1c0" descr="e7d195523061f1c09d6f9b3d376af7cc83eec7fa36f660fcFABA8E4E22B65493F1579964AC498A6DD12E9A37B3F4D805B6D0115AA1C9B53E5DC593BBAD6517EC30D5C3535F30F1310ED1D1E84EABB6F05635B949A4C20ED4D9A83ECF850843DA0CEE8F9C464A0F9F37E962B8DAA976D0362C6299D39411E2A313B9B55B530DB73F247036B6F2BA0A" hidden="1"/>
          <p:cNvSpPr txBox="1"/>
          <p:nvPr/>
        </p:nvSpPr>
        <p:spPr>
          <a:xfrm>
            <a:off x="-355599" y="1803400"/>
            <a:ext cx="296620" cy="1016000"/>
          </a:xfrm>
          <a:prstGeom prst="rect">
            <a:avLst/>
          </a:prstGeom>
          <a:noFill/>
        </p:spPr>
        <p:txBody>
          <a:bodyPr vert="wordArtVert" rtlCol="0">
            <a:spAutoFit/>
          </a:bodyPr>
          <a:lstStyle/>
          <a:p>
            <a:r>
              <a:rPr lang="en-US" altLang="zh-CN" sz="120"/>
              <a:t>e7d195523061f1c09d6f9b3d376af7cc83eec7fa36f660fcFABA8E4E22B65493F1579964AC498A6DD12E9A37B3F4D805B6D0115AA1C9B53E5DC593BBAD6517EC30D5C3535F30F1310ED1D1E84EABB6F05635B949A4C20ED4D9A83ECF850843DA0CEE8F9C464A0F9F37E962B8DAA976D0362C6299D39411E2A313B9B55B530DB73F247036B6F2BA0A</a:t>
            </a:r>
            <a:endParaRPr lang="zh-CN" altLang="en-US" sz="120"/>
          </a:p>
        </p:txBody>
      </p:sp>
      <p:grpSp>
        <p:nvGrpSpPr>
          <p:cNvPr id="2" name="组合 1"/>
          <p:cNvGrpSpPr/>
          <p:nvPr/>
        </p:nvGrpSpPr>
        <p:grpSpPr>
          <a:xfrm>
            <a:off x="6864941" y="2073675"/>
            <a:ext cx="3644359" cy="443198"/>
            <a:chOff x="5720784" y="1713551"/>
            <a:chExt cx="3036966" cy="369332"/>
          </a:xfrm>
        </p:grpSpPr>
        <p:sp>
          <p:nvSpPr>
            <p:cNvPr id="38" name="文本框 37"/>
            <p:cNvSpPr txBox="1"/>
            <p:nvPr/>
          </p:nvSpPr>
          <p:spPr>
            <a:xfrm>
              <a:off x="5720784" y="1721660"/>
              <a:ext cx="3036966" cy="361223"/>
            </a:xfrm>
            <a:prstGeom prst="roundRect">
              <a:avLst>
                <a:gd name="adj" fmla="val 50000"/>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39" name="文本框 38"/>
            <p:cNvSpPr txBox="1"/>
            <p:nvPr/>
          </p:nvSpPr>
          <p:spPr>
            <a:xfrm>
              <a:off x="6102994" y="1713551"/>
              <a:ext cx="2275196" cy="353944"/>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2160" dirty="0">
                  <a:solidFill>
                    <a:schemeClr val="bg1"/>
                  </a:solidFill>
                  <a:latin typeface="微软雅黑 Light" panose="020B0502040204020203" pitchFamily="34" charset="-122"/>
                  <a:ea typeface="微软雅黑 Light" panose="020B0502040204020203" pitchFamily="34" charset="-122"/>
                </a:rPr>
                <a:t>第壹章节    工作总结</a:t>
              </a:r>
            </a:p>
          </p:txBody>
        </p:sp>
      </p:grpSp>
      <p:grpSp>
        <p:nvGrpSpPr>
          <p:cNvPr id="3" name="组合 2"/>
          <p:cNvGrpSpPr/>
          <p:nvPr/>
        </p:nvGrpSpPr>
        <p:grpSpPr>
          <a:xfrm>
            <a:off x="6864941" y="2846947"/>
            <a:ext cx="3644359" cy="441730"/>
            <a:chOff x="5720784" y="2357941"/>
            <a:chExt cx="3036966" cy="368108"/>
          </a:xfrm>
        </p:grpSpPr>
        <p:sp>
          <p:nvSpPr>
            <p:cNvPr id="40" name="文本框 39"/>
            <p:cNvSpPr txBox="1"/>
            <p:nvPr/>
          </p:nvSpPr>
          <p:spPr>
            <a:xfrm>
              <a:off x="5720784" y="2366049"/>
              <a:ext cx="3036966" cy="360000"/>
            </a:xfrm>
            <a:prstGeom prst="roundRect">
              <a:avLst>
                <a:gd name="adj" fmla="val 50000"/>
              </a:avLst>
            </a:prstGeom>
            <a:solidFill>
              <a:schemeClr val="bg1"/>
            </a:solidFill>
          </p:spPr>
          <p:txBody>
            <a:bodyPr wrap="square" rtlCol="0">
              <a:spAutoFit/>
            </a:bodyPr>
            <a:lstStyle/>
            <a:p>
              <a:pPr algn="ctr"/>
              <a:endParaRPr lang="zh-CN" altLang="en-US" sz="2160"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6102993" y="2357941"/>
              <a:ext cx="2275196" cy="353943"/>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2160" dirty="0">
                  <a:solidFill>
                    <a:schemeClr val="tx1">
                      <a:lumMod val="95000"/>
                      <a:lumOff val="5000"/>
                    </a:schemeClr>
                  </a:solidFill>
                  <a:latin typeface="微软雅黑 Light" panose="020B0502040204020203" pitchFamily="34" charset="-122"/>
                  <a:ea typeface="微软雅黑 Light" panose="020B0502040204020203" pitchFamily="34" charset="-122"/>
                </a:rPr>
                <a:t>第贰章节    数据汇报</a:t>
              </a:r>
            </a:p>
          </p:txBody>
        </p:sp>
      </p:grpSp>
      <p:grpSp>
        <p:nvGrpSpPr>
          <p:cNvPr id="4" name="组合 3"/>
          <p:cNvGrpSpPr/>
          <p:nvPr/>
        </p:nvGrpSpPr>
        <p:grpSpPr>
          <a:xfrm>
            <a:off x="6864941" y="3629945"/>
            <a:ext cx="3644359" cy="441731"/>
            <a:chOff x="5720784" y="3010440"/>
            <a:chExt cx="3036966" cy="368109"/>
          </a:xfrm>
        </p:grpSpPr>
        <p:sp>
          <p:nvSpPr>
            <p:cNvPr id="42" name="文本框 41"/>
            <p:cNvSpPr txBox="1"/>
            <p:nvPr/>
          </p:nvSpPr>
          <p:spPr>
            <a:xfrm>
              <a:off x="5720784" y="3018549"/>
              <a:ext cx="3036966" cy="360000"/>
            </a:xfrm>
            <a:prstGeom prst="roundRect">
              <a:avLst>
                <a:gd name="adj" fmla="val 50000"/>
              </a:avLst>
            </a:prstGeom>
            <a:solidFill>
              <a:schemeClr val="bg1"/>
            </a:solidFill>
          </p:spPr>
          <p:txBody>
            <a:bodyPr wrap="square" rtlCol="0">
              <a:spAutoFit/>
            </a:bodyPr>
            <a:lstStyle/>
            <a:p>
              <a:pPr algn="ctr"/>
              <a:endParaRPr lang="zh-CN" altLang="en-US" sz="2160"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6136334" y="3010440"/>
              <a:ext cx="2275196" cy="353943"/>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2160" dirty="0">
                  <a:solidFill>
                    <a:schemeClr val="tx1">
                      <a:lumMod val="95000"/>
                      <a:lumOff val="5000"/>
                    </a:schemeClr>
                  </a:solidFill>
                  <a:latin typeface="微软雅黑 Light" panose="020B0502040204020203" pitchFamily="34" charset="-122"/>
                  <a:ea typeface="微软雅黑 Light" panose="020B0502040204020203" pitchFamily="34" charset="-122"/>
                </a:rPr>
                <a:t>第叁章节    存在不足</a:t>
              </a:r>
            </a:p>
          </p:txBody>
        </p:sp>
      </p:grpSp>
      <p:grpSp>
        <p:nvGrpSpPr>
          <p:cNvPr id="5" name="组合 4"/>
          <p:cNvGrpSpPr/>
          <p:nvPr/>
        </p:nvGrpSpPr>
        <p:grpSpPr>
          <a:xfrm>
            <a:off x="6864941" y="4412944"/>
            <a:ext cx="3644359" cy="441731"/>
            <a:chOff x="5720784" y="3662939"/>
            <a:chExt cx="3036966" cy="368109"/>
          </a:xfrm>
        </p:grpSpPr>
        <p:sp>
          <p:nvSpPr>
            <p:cNvPr id="44" name="文本框 43"/>
            <p:cNvSpPr txBox="1"/>
            <p:nvPr/>
          </p:nvSpPr>
          <p:spPr>
            <a:xfrm>
              <a:off x="5720784" y="3671048"/>
              <a:ext cx="3036966" cy="360000"/>
            </a:xfrm>
            <a:prstGeom prst="roundRect">
              <a:avLst>
                <a:gd name="adj" fmla="val 50000"/>
              </a:avLst>
            </a:prstGeom>
            <a:solidFill>
              <a:schemeClr val="bg1"/>
            </a:solidFill>
          </p:spPr>
          <p:txBody>
            <a:bodyPr wrap="square" rtlCol="0">
              <a:spAutoFit/>
            </a:bodyPr>
            <a:lstStyle/>
            <a:p>
              <a:pPr algn="ctr"/>
              <a:endParaRPr lang="zh-CN" altLang="en-US" sz="2160"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6136337" y="3662939"/>
              <a:ext cx="2275196" cy="353943"/>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2160" dirty="0">
                  <a:solidFill>
                    <a:schemeClr val="tx1">
                      <a:lumMod val="95000"/>
                      <a:lumOff val="5000"/>
                    </a:schemeClr>
                  </a:solidFill>
                  <a:latin typeface="微软雅黑 Light" panose="020B0502040204020203" pitchFamily="34" charset="-122"/>
                  <a:ea typeface="微软雅黑 Light" panose="020B0502040204020203" pitchFamily="34" charset="-122"/>
                </a:rPr>
                <a:t>第肆章节    工作计划</a:t>
              </a:r>
            </a:p>
          </p:txBody>
        </p:sp>
      </p:grpSp>
      <p:grpSp>
        <p:nvGrpSpPr>
          <p:cNvPr id="9" name="组合 8"/>
          <p:cNvGrpSpPr/>
          <p:nvPr/>
        </p:nvGrpSpPr>
        <p:grpSpPr>
          <a:xfrm>
            <a:off x="6864941" y="5203559"/>
            <a:ext cx="3644359" cy="441731"/>
            <a:chOff x="5720784" y="4321784"/>
            <a:chExt cx="3036966" cy="368109"/>
          </a:xfrm>
        </p:grpSpPr>
        <p:sp>
          <p:nvSpPr>
            <p:cNvPr id="46" name="文本框 45"/>
            <p:cNvSpPr txBox="1"/>
            <p:nvPr/>
          </p:nvSpPr>
          <p:spPr>
            <a:xfrm>
              <a:off x="5720784" y="4329893"/>
              <a:ext cx="3036966" cy="360000"/>
            </a:xfrm>
            <a:prstGeom prst="roundRect">
              <a:avLst>
                <a:gd name="adj" fmla="val 50000"/>
              </a:avLst>
            </a:prstGeom>
            <a:solidFill>
              <a:schemeClr val="bg1"/>
            </a:solidFill>
          </p:spPr>
          <p:txBody>
            <a:bodyPr wrap="square" rtlCol="0">
              <a:spAutoFit/>
            </a:bodyPr>
            <a:lstStyle/>
            <a:p>
              <a:pPr algn="ctr"/>
              <a:endParaRPr lang="zh-CN" altLang="en-US" sz="2160"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6136334" y="4321784"/>
              <a:ext cx="2275196" cy="353943"/>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2160" dirty="0">
                  <a:solidFill>
                    <a:schemeClr val="tx1">
                      <a:lumMod val="95000"/>
                      <a:lumOff val="5000"/>
                    </a:schemeClr>
                  </a:solidFill>
                  <a:latin typeface="微软雅黑 Light" panose="020B0502040204020203" pitchFamily="34" charset="-122"/>
                  <a:ea typeface="微软雅黑 Light" panose="020B0502040204020203" pitchFamily="34" charset="-122"/>
                </a:rPr>
                <a:t>第伍章节    展望未来</a:t>
              </a:r>
            </a:p>
          </p:txBody>
        </p:sp>
      </p:grpSp>
      <p:sp>
        <p:nvSpPr>
          <p:cNvPr id="34" name="文本框 33"/>
          <p:cNvSpPr txBox="1"/>
          <p:nvPr/>
        </p:nvSpPr>
        <p:spPr>
          <a:xfrm>
            <a:off x="1600030" y="707888"/>
            <a:ext cx="1292340" cy="1421928"/>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8640" dirty="0"/>
              <a:t>录</a:t>
            </a:r>
          </a:p>
        </p:txBody>
      </p:sp>
      <p:sp>
        <p:nvSpPr>
          <p:cNvPr id="36" name="文本框 35"/>
          <p:cNvSpPr txBox="1"/>
          <p:nvPr/>
        </p:nvSpPr>
        <p:spPr>
          <a:xfrm>
            <a:off x="793438" y="680456"/>
            <a:ext cx="1292340" cy="1421928"/>
          </a:xfrm>
          <a:prstGeom prst="rect">
            <a:avLst/>
          </a:prstGeom>
          <a:noFill/>
        </p:spPr>
        <p:txBody>
          <a:bodyPr wrap="none" rtlCol="0">
            <a:spAutoFit/>
          </a:bodyPr>
          <a:lstStyle/>
          <a:p>
            <a:pPr algn="ctr"/>
            <a:r>
              <a:rPr lang="zh-CN" altLang="en-US" sz="864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目</a:t>
            </a:r>
          </a:p>
        </p:txBody>
      </p:sp>
      <p:sp>
        <p:nvSpPr>
          <p:cNvPr id="37" name="文本框 36"/>
          <p:cNvSpPr txBox="1"/>
          <p:nvPr/>
        </p:nvSpPr>
        <p:spPr>
          <a:xfrm>
            <a:off x="863469" y="2026749"/>
            <a:ext cx="2097113" cy="535531"/>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en-US" altLang="zh-CN" sz="2880" b="0" dirty="0">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rPr>
              <a:t>CONTENTS</a:t>
            </a:r>
            <a:endParaRPr lang="zh-CN" altLang="en-US" sz="2880" b="0" dirty="0">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endParaRPr>
          </a:p>
        </p:txBody>
      </p:sp>
      <p:cxnSp>
        <p:nvCxnSpPr>
          <p:cNvPr id="8" name="直接连接符 7"/>
          <p:cNvCxnSpPr/>
          <p:nvPr/>
        </p:nvCxnSpPr>
        <p:spPr>
          <a:xfrm>
            <a:off x="998220" y="5879678"/>
            <a:ext cx="484632"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42" presetClass="path" presetSubtype="0" decel="100000" fill="hold" grpId="1" nodeType="withEffect">
                                  <p:stCondLst>
                                    <p:cond delay="500"/>
                                  </p:stCondLst>
                                  <p:childTnLst>
                                    <p:animMotion origin="layout" path="M 5E-6 -0.08125 L 5E-6 -0.00023 " pathEditMode="relative" rAng="0" ptsTypes="AA">
                                      <p:cBhvr>
                                        <p:cTn id="9" dur="1000" fill="hold"/>
                                        <p:tgtEl>
                                          <p:spTgt spid="36"/>
                                        </p:tgtEl>
                                        <p:attrNameLst>
                                          <p:attrName>ppt_x</p:attrName>
                                          <p:attrName>ppt_y</p:attrName>
                                        </p:attrNameLst>
                                      </p:cBhvr>
                                      <p:rCtr x="0" y="4051"/>
                                    </p:animMotion>
                                  </p:childTnLst>
                                </p:cTn>
                              </p:par>
                              <p:par>
                                <p:cTn id="10" presetID="10" presetClass="entr" presetSubtype="0" fill="hold" grpId="0" nodeType="withEffect">
                                  <p:stCondLst>
                                    <p:cond delay="75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42" presetClass="path" presetSubtype="0" decel="100000" fill="hold" grpId="1" nodeType="withEffect">
                                  <p:stCondLst>
                                    <p:cond delay="750"/>
                                  </p:stCondLst>
                                  <p:childTnLst>
                                    <p:animMotion origin="layout" path="M 5E-6 -0.08125 L 5E-6 -0.00023 " pathEditMode="relative" rAng="0" ptsTypes="AA">
                                      <p:cBhvr>
                                        <p:cTn id="14" dur="1000" fill="hold"/>
                                        <p:tgtEl>
                                          <p:spTgt spid="34"/>
                                        </p:tgtEl>
                                        <p:attrNameLst>
                                          <p:attrName>ppt_x</p:attrName>
                                          <p:attrName>ppt_y</p:attrName>
                                        </p:attrNameLst>
                                      </p:cBhvr>
                                      <p:rCtr x="0" y="4051"/>
                                    </p:animMotion>
                                  </p:childTnLst>
                                </p:cTn>
                              </p:par>
                              <p:par>
                                <p:cTn id="15" presetID="10" presetClass="entr" presetSubtype="0" fill="hold" grpId="0" nodeType="withEffect">
                                  <p:stCondLst>
                                    <p:cond delay="10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42" presetClass="path" presetSubtype="0" decel="100000" fill="hold" grpId="1" nodeType="withEffect">
                                  <p:stCondLst>
                                    <p:cond delay="1000"/>
                                  </p:stCondLst>
                                  <p:childTnLst>
                                    <p:animMotion origin="layout" path="M 5E-6 -0.08125 L 5E-6 -0.00023 " pathEditMode="relative" rAng="0" ptsTypes="AA">
                                      <p:cBhvr>
                                        <p:cTn id="19" dur="1000" fill="hold"/>
                                        <p:tgtEl>
                                          <p:spTgt spid="37"/>
                                        </p:tgtEl>
                                        <p:attrNameLst>
                                          <p:attrName>ppt_x</p:attrName>
                                          <p:attrName>ppt_y</p:attrName>
                                        </p:attrNameLst>
                                      </p:cBhvr>
                                      <p:rCtr x="0" y="4051"/>
                                    </p:animMotion>
                                  </p:childTnLst>
                                </p:cTn>
                              </p:par>
                              <p:par>
                                <p:cTn id="20" presetID="22" presetClass="entr" presetSubtype="8"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42" presetClass="path" presetSubtype="0" decel="100000" fill="hold" nodeType="withEffect">
                                  <p:stCondLst>
                                    <p:cond delay="1000"/>
                                  </p:stCondLst>
                                  <p:childTnLst>
                                    <p:animMotion origin="layout" path="M 3.125E-6 -3.33333E-6 L -0.04453 0.00023 " pathEditMode="relative" rAng="0" ptsTypes="AA">
                                      <p:cBhvr>
                                        <p:cTn id="24" dur="1000" spd="-100000" fill="hold"/>
                                        <p:tgtEl>
                                          <p:spTgt spid="8"/>
                                        </p:tgtEl>
                                        <p:attrNameLst>
                                          <p:attrName>ppt_x</p:attrName>
                                          <p:attrName>ppt_y</p:attrName>
                                        </p:attrNameLst>
                                      </p:cBhvr>
                                      <p:rCtr x="-2227" y="0"/>
                                    </p:animMotion>
                                  </p:childTnLst>
                                </p:cTn>
                              </p:par>
                              <p:par>
                                <p:cTn id="25" presetID="6" presetClass="emph" presetSubtype="0" decel="25000" fill="hold" grpId="0" nodeType="withEffect">
                                  <p:stCondLst>
                                    <p:cond delay="0"/>
                                  </p:stCondLst>
                                  <p:childTnLst>
                                    <p:animScale>
                                      <p:cBhvr>
                                        <p:cTn id="26" dur="5000" fill="hold"/>
                                        <p:tgtEl>
                                          <p:spTgt spid="26"/>
                                        </p:tgtEl>
                                      </p:cBhvr>
                                      <p:by x="108000" y="108000"/>
                                    </p:animScale>
                                  </p:childTnLst>
                                </p:cTn>
                              </p:par>
                              <p:par>
                                <p:cTn id="27" presetID="10" presetClass="entr" presetSubtype="0" fill="hold" nodeType="withEffect">
                                  <p:stCondLst>
                                    <p:cond delay="10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42" presetClass="path" presetSubtype="0" decel="100000" fill="hold" nodeType="withEffect">
                                  <p:stCondLst>
                                    <p:cond delay="1000"/>
                                  </p:stCondLst>
                                  <p:childTnLst>
                                    <p:animMotion origin="layout" path="M 3.125E-6 -3.33333E-6 L -0.04453 0.00023 " pathEditMode="relative" rAng="0" ptsTypes="AA">
                                      <p:cBhvr>
                                        <p:cTn id="31" dur="1000" spd="-100000" fill="hold"/>
                                        <p:tgtEl>
                                          <p:spTgt spid="2"/>
                                        </p:tgtEl>
                                        <p:attrNameLst>
                                          <p:attrName>ppt_x</p:attrName>
                                          <p:attrName>ppt_y</p:attrName>
                                        </p:attrNameLst>
                                      </p:cBhvr>
                                      <p:rCtr x="-2227" y="0"/>
                                    </p:animMotion>
                                  </p:childTnLst>
                                </p:cTn>
                              </p:par>
                              <p:par>
                                <p:cTn id="32" presetID="10" presetClass="entr" presetSubtype="0" fill="hold" nodeType="withEffect">
                                  <p:stCondLst>
                                    <p:cond delay="12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42" presetClass="path" presetSubtype="0" decel="100000" fill="hold" nodeType="withEffect">
                                  <p:stCondLst>
                                    <p:cond delay="1250"/>
                                  </p:stCondLst>
                                  <p:childTnLst>
                                    <p:animMotion origin="layout" path="M 3.125E-6 -3.33333E-6 L -0.04453 0.00023 " pathEditMode="relative" rAng="0" ptsTypes="AA">
                                      <p:cBhvr>
                                        <p:cTn id="36" dur="1000" spd="-100000" fill="hold"/>
                                        <p:tgtEl>
                                          <p:spTgt spid="3"/>
                                        </p:tgtEl>
                                        <p:attrNameLst>
                                          <p:attrName>ppt_x</p:attrName>
                                          <p:attrName>ppt_y</p:attrName>
                                        </p:attrNameLst>
                                      </p:cBhvr>
                                      <p:rCtr x="-2227" y="0"/>
                                    </p:animMotion>
                                  </p:childTnLst>
                                </p:cTn>
                              </p:par>
                              <p:par>
                                <p:cTn id="37" presetID="10" presetClass="entr" presetSubtype="0" fill="hold" nodeType="withEffect">
                                  <p:stCondLst>
                                    <p:cond delay="15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42" presetClass="path" presetSubtype="0" decel="100000" fill="hold" nodeType="withEffect">
                                  <p:stCondLst>
                                    <p:cond delay="1500"/>
                                  </p:stCondLst>
                                  <p:childTnLst>
                                    <p:animMotion origin="layout" path="M 3.125E-6 -3.33333E-6 L -0.04453 0.00023 " pathEditMode="relative" rAng="0" ptsTypes="AA">
                                      <p:cBhvr>
                                        <p:cTn id="41" dur="1000" spd="-100000" fill="hold"/>
                                        <p:tgtEl>
                                          <p:spTgt spid="4"/>
                                        </p:tgtEl>
                                        <p:attrNameLst>
                                          <p:attrName>ppt_x</p:attrName>
                                          <p:attrName>ppt_y</p:attrName>
                                        </p:attrNameLst>
                                      </p:cBhvr>
                                      <p:rCtr x="-2227" y="0"/>
                                    </p:animMotion>
                                  </p:childTnLst>
                                </p:cTn>
                              </p:par>
                              <p:par>
                                <p:cTn id="42" presetID="10" presetClass="entr" presetSubtype="0" fill="hold" nodeType="withEffect">
                                  <p:stCondLst>
                                    <p:cond delay="17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42" presetClass="path" presetSubtype="0" decel="100000" fill="hold" nodeType="withEffect">
                                  <p:stCondLst>
                                    <p:cond delay="1750"/>
                                  </p:stCondLst>
                                  <p:childTnLst>
                                    <p:animMotion origin="layout" path="M 3.125E-6 -3.33333E-6 L -0.04453 0.00023 " pathEditMode="relative" rAng="0" ptsTypes="AA">
                                      <p:cBhvr>
                                        <p:cTn id="46" dur="1000" spd="-100000" fill="hold"/>
                                        <p:tgtEl>
                                          <p:spTgt spid="5"/>
                                        </p:tgtEl>
                                        <p:attrNameLst>
                                          <p:attrName>ppt_x</p:attrName>
                                          <p:attrName>ppt_y</p:attrName>
                                        </p:attrNameLst>
                                      </p:cBhvr>
                                      <p:rCtr x="-2227" y="0"/>
                                    </p:animMotion>
                                  </p:childTnLst>
                                </p:cTn>
                              </p:par>
                              <p:par>
                                <p:cTn id="47" presetID="10" presetClass="entr" presetSubtype="0" fill="hold" nodeType="withEffect">
                                  <p:stCondLst>
                                    <p:cond delay="200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42" presetClass="path" presetSubtype="0" decel="100000" fill="hold" nodeType="withEffect">
                                  <p:stCondLst>
                                    <p:cond delay="2000"/>
                                  </p:stCondLst>
                                  <p:childTnLst>
                                    <p:animMotion origin="layout" path="M 3.125E-6 -3.33333E-6 L -0.04453 0.00023 " pathEditMode="relative" rAng="0" ptsTypes="AA">
                                      <p:cBhvr>
                                        <p:cTn id="51" dur="1000" spd="-100000" fill="hold"/>
                                        <p:tgtEl>
                                          <p:spTgt spid="9"/>
                                        </p:tgtEl>
                                        <p:attrNameLst>
                                          <p:attrName>ppt_x</p:attrName>
                                          <p:attrName>ppt_y</p:attrName>
                                        </p:attrNameLst>
                                      </p:cBhvr>
                                      <p:rCtr x="-2227" y="0"/>
                                    </p:animMotion>
                                  </p:childTnLst>
                                </p:cTn>
                              </p:par>
                              <p:par>
                                <p:cTn id="52" presetID="6" presetClass="emph" presetSubtype="0" decel="25000" fill="hold" nodeType="withEffect">
                                  <p:stCondLst>
                                    <p:cond delay="0"/>
                                  </p:stCondLst>
                                  <p:childTnLst>
                                    <p:animScale>
                                      <p:cBhvr>
                                        <p:cTn id="53" dur="5000" fill="hold"/>
                                        <p:tgtEl>
                                          <p:spTgt spid="1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p:bldP spid="34" grpId="1"/>
      <p:bldP spid="36" grpId="0"/>
      <p:bldP spid="36" grpId="1"/>
      <p:bldP spid="37" grpId="0"/>
      <p:bldP spid="3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2" b="7812"/>
          <a:stretch>
            <a:fillRect/>
          </a:stretch>
        </p:blipFill>
        <p:spPr/>
      </p:pic>
      <p:sp>
        <p:nvSpPr>
          <p:cNvPr id="13" name="矩形 12"/>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6" name="椭圆 5"/>
          <p:cNvSpPr/>
          <p:nvPr/>
        </p:nvSpPr>
        <p:spPr>
          <a:xfrm>
            <a:off x="1883999" y="-828721"/>
            <a:ext cx="8424000" cy="8424000"/>
          </a:xfrm>
          <a:prstGeom prst="ellipse">
            <a:avLst/>
          </a:prstGeom>
          <a:solidFill>
            <a:schemeClr val="bg1">
              <a:alpha val="10000"/>
            </a:schemeClr>
          </a:solidFill>
          <a:ln w="3175">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9" name="文本框 8"/>
          <p:cNvSpPr txBox="1"/>
          <p:nvPr/>
        </p:nvSpPr>
        <p:spPr>
          <a:xfrm>
            <a:off x="5807953" y="581230"/>
            <a:ext cx="2492990" cy="2862322"/>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18000" dirty="0"/>
              <a:t>作</a:t>
            </a:r>
          </a:p>
        </p:txBody>
      </p:sp>
      <p:sp>
        <p:nvSpPr>
          <p:cNvPr id="10" name="文本框 9"/>
          <p:cNvSpPr txBox="1"/>
          <p:nvPr/>
        </p:nvSpPr>
        <p:spPr>
          <a:xfrm>
            <a:off x="5807953" y="2442393"/>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rPr>
              <a:t>结</a:t>
            </a:r>
          </a:p>
        </p:txBody>
      </p:sp>
      <p:sp>
        <p:nvSpPr>
          <p:cNvPr id="11" name="文本框 10"/>
          <p:cNvSpPr txBox="1"/>
          <p:nvPr/>
        </p:nvSpPr>
        <p:spPr>
          <a:xfrm>
            <a:off x="3923872" y="581230"/>
            <a:ext cx="2492990" cy="2862322"/>
          </a:xfrm>
          <a:prstGeom prst="rect">
            <a:avLst/>
          </a:prstGeom>
          <a:noFill/>
        </p:spPr>
        <p:txBody>
          <a:bodyPr wrap="none" rtlCol="0">
            <a:spAutoFit/>
          </a:bodyPr>
          <a:lstStyle/>
          <a:p>
            <a:pPr algn="ctr"/>
            <a:r>
              <a:rPr lang="zh-CN" altLang="en-US" sz="1800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sp>
        <p:nvSpPr>
          <p:cNvPr id="12" name="文本框 11"/>
          <p:cNvSpPr txBox="1"/>
          <p:nvPr/>
        </p:nvSpPr>
        <p:spPr>
          <a:xfrm>
            <a:off x="3923863" y="2442394"/>
            <a:ext cx="2492990" cy="2862322"/>
          </a:xfrm>
          <a:prstGeom prst="rect">
            <a:avLst/>
          </a:prstGeom>
          <a:noFill/>
        </p:spPr>
        <p:txBody>
          <a:bodyPr wrap="none" rtlCol="0">
            <a:spAutoFit/>
          </a:bodyPr>
          <a:lstStyle>
            <a:defPPr>
              <a:defRPr lang="zh-CN"/>
            </a:defPPr>
            <a:lvl1pPr algn="ctr">
              <a:defRPr sz="13500" b="1">
                <a:solidFill>
                  <a:schemeClr val="bg1"/>
                </a:solidFill>
                <a:effectLst>
                  <a:glow rad="254000">
                    <a:schemeClr val="tx1">
                      <a:alpha val="40000"/>
                    </a:schemeClr>
                  </a:glow>
                  <a:outerShdw blurRad="254000" sx="130000" sy="130000" algn="ctr" rotWithShape="0">
                    <a:schemeClr val="tx1">
                      <a:alpha val="40000"/>
                    </a:schemeClr>
                  </a:outerShdw>
                </a:effectLst>
                <a:latin typeface="苹方 特粗" panose="020B0800000000000000" pitchFamily="34" charset="-122"/>
                <a:ea typeface="苹方 特粗" panose="020B0800000000000000" pitchFamily="34" charset="-122"/>
              </a:defRPr>
            </a:lvl1pPr>
          </a:lstStyle>
          <a:p>
            <a:r>
              <a:rPr lang="zh-CN" altLang="en-US" sz="18000" dirty="0">
                <a:effectLst>
                  <a:glow rad="254000">
                    <a:schemeClr val="tx1">
                      <a:alpha val="40000"/>
                    </a:schemeClr>
                  </a:glow>
                  <a:outerShdw blurRad="254000" algn="ctr" rotWithShape="0">
                    <a:schemeClr val="tx1">
                      <a:alpha val="40000"/>
                    </a:schemeClr>
                  </a:outerShdw>
                </a:effectLst>
                <a:latin typeface="微软雅黑" panose="020B0503020204020204" pitchFamily="34" charset="-122"/>
                <a:ea typeface="微软雅黑" panose="020B0503020204020204" pitchFamily="34" charset="-122"/>
              </a:rPr>
              <a:t>总</a:t>
            </a:r>
          </a:p>
        </p:txBody>
      </p:sp>
      <p:grpSp>
        <p:nvGrpSpPr>
          <p:cNvPr id="2" name="组合 1"/>
          <p:cNvGrpSpPr/>
          <p:nvPr/>
        </p:nvGrpSpPr>
        <p:grpSpPr>
          <a:xfrm>
            <a:off x="5372100" y="5821838"/>
            <a:ext cx="1447800" cy="350866"/>
            <a:chOff x="4476750" y="4851525"/>
            <a:chExt cx="1206500" cy="292388"/>
          </a:xfrm>
        </p:grpSpPr>
        <p:sp>
          <p:nvSpPr>
            <p:cNvPr id="14" name="文本框 13"/>
            <p:cNvSpPr txBox="1"/>
            <p:nvPr/>
          </p:nvSpPr>
          <p:spPr>
            <a:xfrm>
              <a:off x="4476750" y="4879414"/>
              <a:ext cx="1206500" cy="252000"/>
            </a:xfrm>
            <a:prstGeom prst="roundRect">
              <a:avLst>
                <a:gd name="adj" fmla="val 50000"/>
              </a:avLst>
            </a:pr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160" dirty="0"/>
            </a:p>
          </p:txBody>
        </p:sp>
        <p:sp>
          <p:nvSpPr>
            <p:cNvPr id="8" name="文本框 7"/>
            <p:cNvSpPr txBox="1"/>
            <p:nvPr/>
          </p:nvSpPr>
          <p:spPr>
            <a:xfrm>
              <a:off x="4645065" y="4851525"/>
              <a:ext cx="869897" cy="292388"/>
            </a:xfrm>
            <a:prstGeom prst="rect">
              <a:avLst/>
            </a:prstGeom>
            <a:noFill/>
          </p:spPr>
          <p:txBody>
            <a:bodyPr wrap="none" rtlCol="0">
              <a:spAutoFit/>
            </a:bodyPr>
            <a:lstStyle>
              <a:defPPr>
                <a:defRPr lang="zh-CN"/>
              </a:defPPr>
              <a:lvl1pPr algn="ctr">
                <a:defRPr>
                  <a:latin typeface="苹方 中等" panose="020B0400000000000000" pitchFamily="34" charset="-122"/>
                  <a:ea typeface="苹方 中等" panose="020B0400000000000000" pitchFamily="34" charset="-122"/>
                </a:defRPr>
              </a:lvl1pPr>
            </a:lstStyle>
            <a:p>
              <a:r>
                <a:rPr lang="zh-CN" altLang="en-US" sz="1680" dirty="0">
                  <a:solidFill>
                    <a:schemeClr val="bg1"/>
                  </a:solidFill>
                  <a:latin typeface="微软雅黑 Light" panose="020B0502040204020203" pitchFamily="34" charset="-122"/>
                  <a:ea typeface="微软雅黑 Light" panose="020B0502040204020203" pitchFamily="34" charset="-122"/>
                </a:rPr>
                <a:t>第壹章节</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6" presetClass="emph" presetSubtype="0" decel="25000" fill="hold" grpId="0" nodeType="withEffect">
                                  <p:stCondLst>
                                    <p:cond delay="0"/>
                                  </p:stCondLst>
                                  <p:childTnLst>
                                    <p:animScale>
                                      <p:cBhvr>
                                        <p:cTn id="12" dur="5000" fill="hold"/>
                                        <p:tgtEl>
                                          <p:spTgt spid="13"/>
                                        </p:tgtEl>
                                      </p:cBhvr>
                                      <p:by x="108000" y="108000"/>
                                    </p:animScale>
                                  </p:childTnLst>
                                </p:cTn>
                              </p:par>
                              <p:par>
                                <p:cTn id="13" presetID="6" presetClass="emph" presetSubtype="0" decel="25000" fill="hold" nodeType="withEffect">
                                  <p:stCondLst>
                                    <p:cond delay="0"/>
                                  </p:stCondLst>
                                  <p:childTnLst>
                                    <p:animScale>
                                      <p:cBhvr>
                                        <p:cTn id="14" dur="5000" fill="hold"/>
                                        <p:tgtEl>
                                          <p:spTgt spid="4"/>
                                        </p:tgtEl>
                                      </p:cBhvr>
                                      <p:by x="108000" y="108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42" presetClass="path" presetSubtype="0" decel="100000" fill="hold" grpId="1" nodeType="withEffect">
                                  <p:stCondLst>
                                    <p:cond delay="0"/>
                                  </p:stCondLst>
                                  <p:childTnLst>
                                    <p:animMotion origin="layout" path="M 5E-6 -0.08125 L 5E-6 -0.00023 " pathEditMode="relative" rAng="0" ptsTypes="AA">
                                      <p:cBhvr>
                                        <p:cTn id="19" dur="1000" fill="hold"/>
                                        <p:tgtEl>
                                          <p:spTgt spid="11"/>
                                        </p:tgtEl>
                                        <p:attrNameLst>
                                          <p:attrName>ppt_x</p:attrName>
                                          <p:attrName>ppt_y</p:attrName>
                                        </p:attrNameLst>
                                      </p:cBhvr>
                                      <p:rCtr x="0" y="4051"/>
                                    </p:animMotion>
                                  </p:childTnLst>
                                </p:cTn>
                              </p:par>
                              <p:par>
                                <p:cTn id="20" presetID="10" presetClass="entr" presetSubtype="0" fill="hold" grpId="0" nodeType="withEffect">
                                  <p:stCondLst>
                                    <p:cond delay="2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path" presetSubtype="0" decel="100000" fill="hold" grpId="1" nodeType="withEffect">
                                  <p:stCondLst>
                                    <p:cond delay="200"/>
                                  </p:stCondLst>
                                  <p:childTnLst>
                                    <p:animMotion origin="layout" path="M 5E-6 -0.08125 L 5E-6 -0.00023 " pathEditMode="relative" rAng="0" ptsTypes="AA">
                                      <p:cBhvr>
                                        <p:cTn id="24" dur="1000" fill="hold"/>
                                        <p:tgtEl>
                                          <p:spTgt spid="9"/>
                                        </p:tgtEl>
                                        <p:attrNameLst>
                                          <p:attrName>ppt_x</p:attrName>
                                          <p:attrName>ppt_y</p:attrName>
                                        </p:attrNameLst>
                                      </p:cBhvr>
                                      <p:rCtr x="0" y="4051"/>
                                    </p:animMotion>
                                  </p:childTnLst>
                                </p:cTn>
                              </p:par>
                              <p:par>
                                <p:cTn id="25" presetID="10" presetClass="entr" presetSubtype="0" fill="hold" grpId="0" nodeType="withEffect">
                                  <p:stCondLst>
                                    <p:cond delay="4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42" presetClass="path" presetSubtype="0" decel="100000" fill="hold" grpId="1" nodeType="withEffect">
                                  <p:stCondLst>
                                    <p:cond delay="400"/>
                                  </p:stCondLst>
                                  <p:childTnLst>
                                    <p:animMotion origin="layout" path="M 5E-6 -0.08125 L 5E-6 -0.00023 " pathEditMode="relative" rAng="0" ptsTypes="AA">
                                      <p:cBhvr>
                                        <p:cTn id="29" dur="1000" fill="hold"/>
                                        <p:tgtEl>
                                          <p:spTgt spid="12"/>
                                        </p:tgtEl>
                                        <p:attrNameLst>
                                          <p:attrName>ppt_x</p:attrName>
                                          <p:attrName>ppt_y</p:attrName>
                                        </p:attrNameLst>
                                      </p:cBhvr>
                                      <p:rCtr x="0" y="4051"/>
                                    </p:animMotion>
                                  </p:childTnLst>
                                </p:cTn>
                              </p:par>
                              <p:par>
                                <p:cTn id="30" presetID="10" presetClass="entr" presetSubtype="0" fill="hold" grpId="0" nodeType="withEffect">
                                  <p:stCondLst>
                                    <p:cond delay="6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42" presetClass="path" presetSubtype="0" decel="100000" fill="hold" grpId="1" nodeType="withEffect">
                                  <p:stCondLst>
                                    <p:cond delay="600"/>
                                  </p:stCondLst>
                                  <p:childTnLst>
                                    <p:animMotion origin="layout" path="M 5E-6 -0.08125 L 5E-6 -0.00023 " pathEditMode="relative" rAng="0" ptsTypes="AA">
                                      <p:cBhvr>
                                        <p:cTn id="34" dur="1000" fill="hold"/>
                                        <p:tgtEl>
                                          <p:spTgt spid="10"/>
                                        </p:tgtEl>
                                        <p:attrNameLst>
                                          <p:attrName>ppt_x</p:attrName>
                                          <p:attrName>ppt_y</p:attrName>
                                        </p:attrNameLst>
                                      </p:cBhvr>
                                      <p:rCtr x="0" y="4051"/>
                                    </p:animMotion>
                                  </p:childTnLst>
                                </p:cTn>
                              </p:par>
                              <p:par>
                                <p:cTn id="35" presetID="10" presetClass="entr" presetSubtype="0" fill="hold" nodeType="withEffect">
                                  <p:stCondLst>
                                    <p:cond delay="75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42" presetClass="path" presetSubtype="0" decel="100000" fill="hold" nodeType="withEffect">
                                  <p:stCondLst>
                                    <p:cond delay="750"/>
                                  </p:stCondLst>
                                  <p:childTnLst>
                                    <p:animMotion origin="layout" path="M 3.125E-6 -3.33333E-6 L -0.04453 0.00023 " pathEditMode="relative" rAng="0" ptsTypes="AA">
                                      <p:cBhvr>
                                        <p:cTn id="39" dur="1000" spd="-100000" fill="hold"/>
                                        <p:tgtEl>
                                          <p:spTgt spid="2"/>
                                        </p:tgtEl>
                                        <p:attrNameLst>
                                          <p:attrName>ppt_x</p:attrName>
                                          <p:attrName>ppt_y</p:attrName>
                                        </p:attrNameLst>
                                      </p:cBhvr>
                                      <p:rCtr x="-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9" grpId="0"/>
      <p:bldP spid="9"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698872" y="2771949"/>
            <a:ext cx="3541631" cy="6517050"/>
          </a:xfrm>
          <a:prstGeom prst="rect">
            <a:avLst/>
          </a:prstGeom>
          <a:gradFill>
            <a:gsLst>
              <a:gs pos="0">
                <a:srgbClr val="FF0000">
                  <a:alpha val="0"/>
                </a:srgbClr>
              </a:gs>
              <a:gs pos="85000">
                <a:srgbClr val="C00000"/>
              </a:gs>
            </a:gsLst>
            <a:lin ang="5400000" scaled="1"/>
          </a:gradFill>
          <a:ln>
            <a:noFill/>
          </a:ln>
          <a:scene3d>
            <a:camera prst="isometricOffAxis1Top">
              <a:rot lat="21046395" lon="3884723" rev="17755662"/>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45" name="矩形 44"/>
          <p:cNvSpPr/>
          <p:nvPr/>
        </p:nvSpPr>
        <p:spPr>
          <a:xfrm>
            <a:off x="7589048" y="2327788"/>
            <a:ext cx="2595083" cy="7473600"/>
          </a:xfrm>
          <a:prstGeom prst="rect">
            <a:avLst/>
          </a:prstGeom>
          <a:gradFill>
            <a:gsLst>
              <a:gs pos="0">
                <a:srgbClr val="FF0000">
                  <a:alpha val="0"/>
                </a:srgbClr>
              </a:gs>
              <a:gs pos="85000">
                <a:srgbClr val="C00000"/>
              </a:gs>
            </a:gsLst>
            <a:lin ang="5400000" scaled="1"/>
          </a:gradFill>
          <a:ln>
            <a:noFill/>
          </a:ln>
          <a:scene3d>
            <a:camera prst="isometricOffAxis1Top">
              <a:rot lat="19041750" lon="18064945" rev="403357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p>
        </p:txBody>
      </p:sp>
      <p:pic>
        <p:nvPicPr>
          <p:cNvPr id="42" name="Picture 2" descr="http://static.smartisanos.cn/m1/img/cn/features/large/cpu-shadow_b30d6676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4139163" y="4149053"/>
            <a:ext cx="3894918" cy="14987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5235947" y="628273"/>
            <a:ext cx="1748942" cy="773830"/>
            <a:chOff x="4363291" y="523560"/>
            <a:chExt cx="1457452" cy="644858"/>
          </a:xfrm>
        </p:grpSpPr>
        <p:grpSp>
          <p:nvGrpSpPr>
            <p:cNvPr id="2" name="组合 1"/>
            <p:cNvGrpSpPr/>
            <p:nvPr/>
          </p:nvGrpSpPr>
          <p:grpSpPr>
            <a:xfrm>
              <a:off x="4363291" y="523560"/>
              <a:ext cx="1442197" cy="507831"/>
              <a:chOff x="4564043" y="512130"/>
              <a:chExt cx="1442197" cy="507831"/>
            </a:xfrm>
          </p:grpSpPr>
          <p:sp>
            <p:nvSpPr>
              <p:cNvPr id="3" name="文本框 2"/>
              <p:cNvSpPr txBox="1"/>
              <p:nvPr/>
            </p:nvSpPr>
            <p:spPr>
              <a:xfrm>
                <a:off x="549301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结</a:t>
                </a:r>
              </a:p>
            </p:txBody>
          </p:sp>
          <p:sp>
            <p:nvSpPr>
              <p:cNvPr id="4" name="文本框 3"/>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总</a:t>
                </a:r>
              </a:p>
            </p:txBody>
          </p:sp>
          <p:sp>
            <p:nvSpPr>
              <p:cNvPr id="5" name="文本框 4"/>
              <p:cNvSpPr txBox="1"/>
              <p:nvPr/>
            </p:nvSpPr>
            <p:spPr>
              <a:xfrm>
                <a:off x="4873698"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作</a:t>
                </a:r>
              </a:p>
            </p:txBody>
          </p:sp>
          <p:sp>
            <p:nvSpPr>
              <p:cNvPr id="6" name="文本框 5"/>
              <p:cNvSpPr txBox="1"/>
              <p:nvPr/>
            </p:nvSpPr>
            <p:spPr>
              <a:xfrm>
                <a:off x="4564043"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WORK SUMMARY</a:t>
              </a:r>
              <a:endParaRPr lang="zh-CN" altLang="en-US" sz="960" dirty="0"/>
            </a:p>
          </p:txBody>
        </p:sp>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7210" y="3842820"/>
            <a:ext cx="3564342" cy="1391656"/>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7210" y="3368794"/>
            <a:ext cx="3564342" cy="1391656"/>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7210" y="2894769"/>
            <a:ext cx="3564342" cy="139165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7210" y="2420744"/>
            <a:ext cx="3564342" cy="1391656"/>
          </a:xfrm>
          <a:prstGeom prst="rect">
            <a:avLst/>
          </a:prstGeom>
        </p:spPr>
      </p:pic>
      <p:cxnSp>
        <p:nvCxnSpPr>
          <p:cNvPr id="13" name="直接连接符 12"/>
          <p:cNvCxnSpPr/>
          <p:nvPr/>
        </p:nvCxnSpPr>
        <p:spPr>
          <a:xfrm flipH="1">
            <a:off x="824866" y="3101068"/>
            <a:ext cx="3113724" cy="0"/>
          </a:xfrm>
          <a:prstGeom prst="line">
            <a:avLst/>
          </a:prstGeom>
          <a:ln w="3175">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24866" y="4037272"/>
            <a:ext cx="3113724" cy="0"/>
          </a:xfrm>
          <a:prstGeom prst="line">
            <a:avLst/>
          </a:prstGeom>
          <a:ln w="3175">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80172" y="3571836"/>
            <a:ext cx="3086964" cy="0"/>
          </a:xfrm>
          <a:prstGeom prst="line">
            <a:avLst/>
          </a:prstGeom>
          <a:ln w="3175">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280172" y="4526014"/>
            <a:ext cx="3086964" cy="0"/>
          </a:xfrm>
          <a:prstGeom prst="line">
            <a:avLst/>
          </a:prstGeom>
          <a:ln w="3175">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461774" y="2912802"/>
            <a:ext cx="3117293" cy="579647"/>
            <a:chOff x="7051478" y="2427333"/>
            <a:chExt cx="2597744" cy="483039"/>
          </a:xfrm>
        </p:grpSpPr>
        <p:sp>
          <p:nvSpPr>
            <p:cNvPr id="27" name="Shape 2587"/>
            <p:cNvSpPr/>
            <p:nvPr/>
          </p:nvSpPr>
          <p:spPr>
            <a:xfrm>
              <a:off x="7051478" y="2574188"/>
              <a:ext cx="236220" cy="23622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45708" tIns="45708" rIns="45708" bIns="45708" anchor="ctr"/>
            <a:lstStyle/>
            <a:p>
              <a:pPr defTabSz="548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a:p>
          </p:txBody>
        </p:sp>
        <p:sp>
          <p:nvSpPr>
            <p:cNvPr id="34" name="矩形 33"/>
            <p:cNvSpPr/>
            <p:nvPr/>
          </p:nvSpPr>
          <p:spPr>
            <a:xfrm>
              <a:off x="7661275" y="2427333"/>
              <a:ext cx="1987947" cy="483039"/>
            </a:xfrm>
            <a:prstGeom prst="rect">
              <a:avLst/>
            </a:prstGeom>
            <a:noFill/>
          </p:spPr>
          <p:txBody>
            <a:bodyPr wrap="square" rtlCol="0">
              <a:spAutoFit/>
            </a:bodyPr>
            <a:lstStyle/>
            <a:p>
              <a:pP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我每天都在进行概念设计、思考设计的本质、抑或以写作去传播设计理论。</a:t>
              </a:r>
            </a:p>
          </p:txBody>
        </p:sp>
      </p:grpSp>
      <p:grpSp>
        <p:nvGrpSpPr>
          <p:cNvPr id="20" name="组合 19"/>
          <p:cNvGrpSpPr/>
          <p:nvPr/>
        </p:nvGrpSpPr>
        <p:grpSpPr>
          <a:xfrm>
            <a:off x="8462610" y="3856512"/>
            <a:ext cx="3116456" cy="579647"/>
            <a:chOff x="7052174" y="3213757"/>
            <a:chExt cx="2597047" cy="483039"/>
          </a:xfrm>
        </p:grpSpPr>
        <p:sp>
          <p:nvSpPr>
            <p:cNvPr id="25" name="Freeform 170"/>
            <p:cNvSpPr>
              <a:spLocks noEditPoints="1"/>
            </p:cNvSpPr>
            <p:nvPr/>
          </p:nvSpPr>
          <p:spPr bwMode="auto">
            <a:xfrm>
              <a:off x="7052174" y="3369335"/>
              <a:ext cx="235524" cy="236220"/>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w="12700">
              <a:miter lim="400000"/>
            </a:ln>
            <a:effectLst/>
          </p:spPr>
          <p:txBody>
            <a:bodyPr lIns="45708" tIns="45708" rIns="45708" bIns="45708" anchor="ctr"/>
            <a:lstStyle/>
            <a:p>
              <a:pPr defTabSz="548640"/>
              <a:endParaRPr lang="en-US" sz="3600" dirty="0">
                <a:latin typeface="Gill Sans"/>
                <a:ea typeface="Gill Sans"/>
                <a:cs typeface="Gill Sans"/>
              </a:endParaRPr>
            </a:p>
          </p:txBody>
        </p:sp>
        <p:sp>
          <p:nvSpPr>
            <p:cNvPr id="35" name="矩形 34"/>
            <p:cNvSpPr/>
            <p:nvPr/>
          </p:nvSpPr>
          <p:spPr>
            <a:xfrm>
              <a:off x="7661274" y="3213757"/>
              <a:ext cx="1987947" cy="483039"/>
            </a:xfrm>
            <a:prstGeom prst="rect">
              <a:avLst/>
            </a:prstGeom>
            <a:noFill/>
          </p:spPr>
          <p:txBody>
            <a:bodyPr wrap="square" rtlCol="0">
              <a:spAutoFit/>
            </a:bodyPr>
            <a:lstStyle/>
            <a:p>
              <a:pP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我每天都在进行概念设计、思考设计的本质、抑或以写作去传播设计理论。</a:t>
              </a:r>
            </a:p>
          </p:txBody>
        </p:sp>
      </p:grpSp>
      <p:grpSp>
        <p:nvGrpSpPr>
          <p:cNvPr id="14" name="组合 13"/>
          <p:cNvGrpSpPr/>
          <p:nvPr/>
        </p:nvGrpSpPr>
        <p:grpSpPr>
          <a:xfrm>
            <a:off x="720381" y="2441953"/>
            <a:ext cx="3053819" cy="579647"/>
            <a:chOff x="600317" y="2034959"/>
            <a:chExt cx="2544849" cy="483039"/>
          </a:xfrm>
        </p:grpSpPr>
        <p:sp>
          <p:nvSpPr>
            <p:cNvPr id="23" name="Shape 2526"/>
            <p:cNvSpPr/>
            <p:nvPr/>
          </p:nvSpPr>
          <p:spPr>
            <a:xfrm>
              <a:off x="2893898" y="2165273"/>
              <a:ext cx="251268" cy="2512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45708" tIns="45708" rIns="45708" bIns="45708" anchor="ctr"/>
            <a:lstStyle/>
            <a:p>
              <a:pPr defTabSz="548640"/>
              <a:endParaRPr sz="3600" dirty="0">
                <a:solidFill>
                  <a:srgbClr val="FFFFFF"/>
                </a:solidFill>
                <a:effectLst>
                  <a:outerShdw blurRad="38100" dist="12700" dir="5400000" rotWithShape="0">
                    <a:srgbClr val="000000">
                      <a:alpha val="50000"/>
                    </a:srgbClr>
                  </a:outerShdw>
                </a:effectLst>
                <a:latin typeface="Gill Sans"/>
                <a:ea typeface="Gill Sans"/>
                <a:cs typeface="Gill Sans"/>
              </a:endParaRPr>
            </a:p>
          </p:txBody>
        </p:sp>
        <p:sp>
          <p:nvSpPr>
            <p:cNvPr id="36" name="矩形 35"/>
            <p:cNvSpPr/>
            <p:nvPr/>
          </p:nvSpPr>
          <p:spPr>
            <a:xfrm>
              <a:off x="600317" y="2034959"/>
              <a:ext cx="1987947" cy="483039"/>
            </a:xfrm>
            <a:prstGeom prst="rect">
              <a:avLst/>
            </a:prstGeom>
            <a:noFill/>
          </p:spPr>
          <p:txBody>
            <a:bodyPr wrap="square" rtlCol="0">
              <a:spAutoFit/>
            </a:bodyPr>
            <a:lstStyle/>
            <a:p>
              <a:pP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我每天都在进行概念设计、思考设计的本质、抑或以写作去传播设计理论。</a:t>
              </a:r>
            </a:p>
          </p:txBody>
        </p:sp>
      </p:grpSp>
      <p:grpSp>
        <p:nvGrpSpPr>
          <p:cNvPr id="17" name="组合 16"/>
          <p:cNvGrpSpPr/>
          <p:nvPr/>
        </p:nvGrpSpPr>
        <p:grpSpPr>
          <a:xfrm>
            <a:off x="720381" y="3378158"/>
            <a:ext cx="3036607" cy="579647"/>
            <a:chOff x="600317" y="2815129"/>
            <a:chExt cx="2530506" cy="483039"/>
          </a:xfrm>
        </p:grpSpPr>
        <p:sp>
          <p:nvSpPr>
            <p:cNvPr id="24" name="Shape 2588"/>
            <p:cNvSpPr/>
            <p:nvPr/>
          </p:nvSpPr>
          <p:spPr>
            <a:xfrm>
              <a:off x="2908240" y="2936232"/>
              <a:ext cx="222583" cy="20235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45708" tIns="45708" rIns="45708" bIns="45708" anchor="ctr"/>
            <a:lstStyle/>
            <a:p>
              <a:pPr defTabSz="548640"/>
              <a:endParaRPr sz="3600" dirty="0">
                <a:solidFill>
                  <a:srgbClr val="FFFFFF"/>
                </a:solidFill>
                <a:effectLst>
                  <a:outerShdw blurRad="38100" dist="12700" dir="5400000" rotWithShape="0">
                    <a:srgbClr val="000000">
                      <a:alpha val="50000"/>
                    </a:srgbClr>
                  </a:outerShdw>
                </a:effectLst>
                <a:latin typeface="Gill Sans"/>
                <a:ea typeface="Gill Sans"/>
                <a:cs typeface="Gill Sans"/>
              </a:endParaRPr>
            </a:p>
          </p:txBody>
        </p:sp>
        <p:sp>
          <p:nvSpPr>
            <p:cNvPr id="37" name="矩形 36"/>
            <p:cNvSpPr/>
            <p:nvPr/>
          </p:nvSpPr>
          <p:spPr>
            <a:xfrm>
              <a:off x="600317" y="2815129"/>
              <a:ext cx="1987947" cy="483039"/>
            </a:xfrm>
            <a:prstGeom prst="rect">
              <a:avLst/>
            </a:prstGeom>
            <a:noFill/>
          </p:spPr>
          <p:txBody>
            <a:bodyPr wrap="square" rtlCol="0">
              <a:spAutoFit/>
            </a:bodyPr>
            <a:lstStyle/>
            <a:p>
              <a:pP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我每天都在进行概念设计、思考设计的本质、抑或以写作去传播设计理论。</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1.25E-6 -4.44444E-6 L -0.04453 0.00028 " pathEditMode="relative" rAng="0" ptsTypes="AA">
                                      <p:cBhvr>
                                        <p:cTn id="9" dur="1000" spd="-100000" fill="hold"/>
                                        <p:tgtEl>
                                          <p:spTgt spid="8"/>
                                        </p:tgtEl>
                                        <p:attrNameLst>
                                          <p:attrName>ppt_x</p:attrName>
                                          <p:attrName>ppt_y</p:attrName>
                                        </p:attrNameLst>
                                      </p:cBhvr>
                                      <p:rCtr x="-2234" y="0"/>
                                    </p:animMotion>
                                  </p:childTnLst>
                                </p:cTn>
                              </p:par>
                              <p:par>
                                <p:cTn id="10" presetID="10"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2" presetClass="path" presetSubtype="0" decel="100000" fill="hold" nodeType="withEffect">
                                  <p:stCondLst>
                                    <p:cond delay="250"/>
                                  </p:stCondLst>
                                  <p:childTnLst>
                                    <p:animMotion origin="layout" path="M 5E-6 -0.08125 L 5E-6 -0.00023 " pathEditMode="relative" rAng="0" ptsTypes="AA">
                                      <p:cBhvr>
                                        <p:cTn id="14" dur="1000" fill="hold"/>
                                        <p:tgtEl>
                                          <p:spTgt spid="9"/>
                                        </p:tgtEl>
                                        <p:attrNameLst>
                                          <p:attrName>ppt_x</p:attrName>
                                          <p:attrName>ppt_y</p:attrName>
                                        </p:attrNameLst>
                                      </p:cBhvr>
                                      <p:rCtr x="0" y="4051"/>
                                    </p:animMotion>
                                  </p:childTnLst>
                                </p:cTn>
                              </p:par>
                              <p:par>
                                <p:cTn id="15" presetID="10"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42" presetClass="path" presetSubtype="0" decel="100000" fill="hold" nodeType="withEffect">
                                  <p:stCondLst>
                                    <p:cond delay="500"/>
                                  </p:stCondLst>
                                  <p:childTnLst>
                                    <p:animMotion origin="layout" path="M 5E-6 -0.08125 L 5E-6 -0.00023 " pathEditMode="relative" rAng="0" ptsTypes="AA">
                                      <p:cBhvr>
                                        <p:cTn id="19" dur="1000" fill="hold"/>
                                        <p:tgtEl>
                                          <p:spTgt spid="10"/>
                                        </p:tgtEl>
                                        <p:attrNameLst>
                                          <p:attrName>ppt_x</p:attrName>
                                          <p:attrName>ppt_y</p:attrName>
                                        </p:attrNameLst>
                                      </p:cBhvr>
                                      <p:rCtr x="0" y="4051"/>
                                    </p:animMotion>
                                  </p:childTnLst>
                                </p:cTn>
                              </p:par>
                              <p:par>
                                <p:cTn id="20" presetID="10" presetClass="entr" presetSubtype="0" fill="hold" nodeType="withEffect">
                                  <p:stCondLst>
                                    <p:cond delay="7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42" presetClass="path" presetSubtype="0" decel="100000" fill="hold" nodeType="withEffect">
                                  <p:stCondLst>
                                    <p:cond delay="750"/>
                                  </p:stCondLst>
                                  <p:childTnLst>
                                    <p:animMotion origin="layout" path="M 5E-6 -0.08125 L 5E-6 -0.00023 " pathEditMode="relative" rAng="0" ptsTypes="AA">
                                      <p:cBhvr>
                                        <p:cTn id="24" dur="1000" fill="hold"/>
                                        <p:tgtEl>
                                          <p:spTgt spid="11"/>
                                        </p:tgtEl>
                                        <p:attrNameLst>
                                          <p:attrName>ppt_x</p:attrName>
                                          <p:attrName>ppt_y</p:attrName>
                                        </p:attrNameLst>
                                      </p:cBhvr>
                                      <p:rCtr x="0" y="4051"/>
                                    </p:animMotion>
                                  </p:childTnLst>
                                </p:cTn>
                              </p:par>
                              <p:par>
                                <p:cTn id="25" presetID="10" presetClass="entr" presetSubtype="0" fill="hold"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42" presetClass="path" presetSubtype="0" decel="100000" fill="hold" nodeType="withEffect">
                                  <p:stCondLst>
                                    <p:cond delay="1000"/>
                                  </p:stCondLst>
                                  <p:childTnLst>
                                    <p:animMotion origin="layout" path="M 5E-6 -0.08125 L 5E-6 -0.00023 " pathEditMode="relative" rAng="0" ptsTypes="AA">
                                      <p:cBhvr>
                                        <p:cTn id="29" dur="1000" fill="hold"/>
                                        <p:tgtEl>
                                          <p:spTgt spid="12"/>
                                        </p:tgtEl>
                                        <p:attrNameLst>
                                          <p:attrName>ppt_x</p:attrName>
                                          <p:attrName>ppt_y</p:attrName>
                                        </p:attrNameLst>
                                      </p:cBhvr>
                                      <p:rCtr x="0" y="4051"/>
                                    </p:animMotion>
                                  </p:childTnLst>
                                </p:cTn>
                              </p:par>
                              <p:par>
                                <p:cTn id="30" presetID="10" presetClass="entr" presetSubtype="0" fill="hold" nodeType="withEffect">
                                  <p:stCondLst>
                                    <p:cond delay="150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grpId="0" nodeType="withEffect">
                                  <p:stCondLst>
                                    <p:cond delay="175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1000"/>
                                        <p:tgtEl>
                                          <p:spTgt spid="46"/>
                                        </p:tgtEl>
                                      </p:cBhvr>
                                    </p:animEffect>
                                  </p:childTnLst>
                                </p:cTn>
                              </p:par>
                              <p:par>
                                <p:cTn id="39" presetID="22" presetClass="entr" presetSubtype="8" fill="hold" nodeType="withEffect">
                                  <p:stCondLst>
                                    <p:cond delay="150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42" presetClass="path" presetSubtype="0" decel="100000" fill="hold" nodeType="withEffect">
                                  <p:stCondLst>
                                    <p:cond delay="1500"/>
                                  </p:stCondLst>
                                  <p:childTnLst>
                                    <p:animMotion origin="layout" path="M 3.125E-6 -3.33333E-6 L -0.04453 0.00023 " pathEditMode="relative" rAng="0" ptsTypes="AA">
                                      <p:cBhvr>
                                        <p:cTn id="43" dur="1000" spd="-100000" fill="hold"/>
                                        <p:tgtEl>
                                          <p:spTgt spid="16"/>
                                        </p:tgtEl>
                                        <p:attrNameLst>
                                          <p:attrName>ppt_x</p:attrName>
                                          <p:attrName>ppt_y</p:attrName>
                                        </p:attrNameLst>
                                      </p:cBhvr>
                                      <p:rCtr x="-2227" y="0"/>
                                    </p:animMotion>
                                  </p:childTnLst>
                                </p:cTn>
                              </p:par>
                              <p:par>
                                <p:cTn id="44" presetID="22" presetClass="entr" presetSubtype="8" fill="hold" nodeType="withEffect">
                                  <p:stCondLst>
                                    <p:cond delay="150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42" presetClass="path" presetSubtype="0" decel="100000" fill="hold" nodeType="withEffect">
                                  <p:stCondLst>
                                    <p:cond delay="1500"/>
                                  </p:stCondLst>
                                  <p:childTnLst>
                                    <p:animMotion origin="layout" path="M 3.125E-6 -3.33333E-6 L -0.04453 0.00023 " pathEditMode="relative" rAng="0" ptsTypes="AA">
                                      <p:cBhvr>
                                        <p:cTn id="48" dur="1000" spd="-100000" fill="hold"/>
                                        <p:tgtEl>
                                          <p:spTgt spid="18"/>
                                        </p:tgtEl>
                                        <p:attrNameLst>
                                          <p:attrName>ppt_x</p:attrName>
                                          <p:attrName>ppt_y</p:attrName>
                                        </p:attrNameLst>
                                      </p:cBhvr>
                                      <p:rCtr x="-2227" y="0"/>
                                    </p:animMotion>
                                  </p:childTnLst>
                                </p:cTn>
                              </p:par>
                              <p:par>
                                <p:cTn id="49" presetID="22" presetClass="entr" presetSubtype="8" fill="hold" nodeType="withEffect">
                                  <p:stCondLst>
                                    <p:cond delay="175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42" presetClass="path" presetSubtype="0" decel="100000" fill="hold" nodeType="withEffect">
                                  <p:stCondLst>
                                    <p:cond delay="1750"/>
                                  </p:stCondLst>
                                  <p:childTnLst>
                                    <p:animMotion origin="layout" path="M 3.125E-6 -3.33333E-6 L -0.04453 0.00023 " pathEditMode="relative" rAng="0" ptsTypes="AA">
                                      <p:cBhvr>
                                        <p:cTn id="53" dur="1000" spd="-100000" fill="hold"/>
                                        <p:tgtEl>
                                          <p:spTgt spid="19"/>
                                        </p:tgtEl>
                                        <p:attrNameLst>
                                          <p:attrName>ppt_x</p:attrName>
                                          <p:attrName>ppt_y</p:attrName>
                                        </p:attrNameLst>
                                      </p:cBhvr>
                                      <p:rCtr x="-2227" y="0"/>
                                    </p:animMotion>
                                  </p:childTnLst>
                                </p:cTn>
                              </p:par>
                              <p:par>
                                <p:cTn id="54" presetID="22" presetClass="entr" presetSubtype="8" fill="hold" nodeType="withEffect">
                                  <p:stCondLst>
                                    <p:cond delay="175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42" presetClass="path" presetSubtype="0" decel="100000" fill="hold" nodeType="withEffect">
                                  <p:stCondLst>
                                    <p:cond delay="1750"/>
                                  </p:stCondLst>
                                  <p:childTnLst>
                                    <p:animMotion origin="layout" path="M 3.125E-6 -3.33333E-6 L -0.04453 0.00023 " pathEditMode="relative" rAng="0" ptsTypes="AA">
                                      <p:cBhvr>
                                        <p:cTn id="58" dur="1000" spd="-100000" fill="hold"/>
                                        <p:tgtEl>
                                          <p:spTgt spid="20"/>
                                        </p:tgtEl>
                                        <p:attrNameLst>
                                          <p:attrName>ppt_x</p:attrName>
                                          <p:attrName>ppt_y</p:attrName>
                                        </p:attrNameLst>
                                      </p:cBhvr>
                                      <p:rCtr x="-2227" y="0"/>
                                    </p:animMotion>
                                  </p:childTnLst>
                                </p:cTn>
                              </p:par>
                              <p:par>
                                <p:cTn id="59" presetID="22" presetClass="entr" presetSubtype="2" fill="hold" nodeType="withEffect">
                                  <p:stCondLst>
                                    <p:cond delay="150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par>
                                <p:cTn id="62" presetID="35" presetClass="path" presetSubtype="0" decel="100000" fill="hold" nodeType="withEffect">
                                  <p:stCondLst>
                                    <p:cond delay="1500"/>
                                  </p:stCondLst>
                                  <p:childTnLst>
                                    <p:animMotion origin="layout" path="M 0.04818 3.7037E-6 L -1.66667E-6 3.7037E-6 " pathEditMode="relative" rAng="0" ptsTypes="AA">
                                      <p:cBhvr>
                                        <p:cTn id="63" dur="1000" fill="hold"/>
                                        <p:tgtEl>
                                          <p:spTgt spid="13"/>
                                        </p:tgtEl>
                                        <p:attrNameLst>
                                          <p:attrName>ppt_x</p:attrName>
                                          <p:attrName>ppt_y</p:attrName>
                                        </p:attrNameLst>
                                      </p:cBhvr>
                                      <p:rCtr x="-2409" y="0"/>
                                    </p:animMotion>
                                  </p:childTnLst>
                                </p:cTn>
                              </p:par>
                              <p:par>
                                <p:cTn id="64" presetID="10" presetClass="entr" presetSubtype="0" fill="hold" nodeType="withEffect">
                                  <p:stCondLst>
                                    <p:cond delay="150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35" presetClass="path" presetSubtype="0" decel="100000" fill="hold" nodeType="withEffect">
                                  <p:stCondLst>
                                    <p:cond delay="1500"/>
                                  </p:stCondLst>
                                  <p:childTnLst>
                                    <p:animMotion origin="layout" path="M 0.04818 3.7037E-6 L -1.66667E-6 3.7037E-6 " pathEditMode="relative" rAng="0" ptsTypes="AA">
                                      <p:cBhvr>
                                        <p:cTn id="68" dur="1000" fill="hold"/>
                                        <p:tgtEl>
                                          <p:spTgt spid="14"/>
                                        </p:tgtEl>
                                        <p:attrNameLst>
                                          <p:attrName>ppt_x</p:attrName>
                                          <p:attrName>ppt_y</p:attrName>
                                        </p:attrNameLst>
                                      </p:cBhvr>
                                      <p:rCtr x="-2409" y="0"/>
                                    </p:animMotion>
                                  </p:childTnLst>
                                </p:cTn>
                              </p:par>
                              <p:par>
                                <p:cTn id="69" presetID="22" presetClass="entr" presetSubtype="2" fill="hold" nodeType="withEffect">
                                  <p:stCondLst>
                                    <p:cond delay="175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500"/>
                                        <p:tgtEl>
                                          <p:spTgt spid="15"/>
                                        </p:tgtEl>
                                      </p:cBhvr>
                                    </p:animEffect>
                                  </p:childTnLst>
                                </p:cTn>
                              </p:par>
                              <p:par>
                                <p:cTn id="72" presetID="35" presetClass="path" presetSubtype="0" decel="100000" fill="hold" nodeType="withEffect">
                                  <p:stCondLst>
                                    <p:cond delay="1750"/>
                                  </p:stCondLst>
                                  <p:childTnLst>
                                    <p:animMotion origin="layout" path="M 0.04818 3.7037E-6 L -1.66667E-6 3.7037E-6 " pathEditMode="relative" rAng="0" ptsTypes="AA">
                                      <p:cBhvr>
                                        <p:cTn id="73" dur="1000" fill="hold"/>
                                        <p:tgtEl>
                                          <p:spTgt spid="15"/>
                                        </p:tgtEl>
                                        <p:attrNameLst>
                                          <p:attrName>ppt_x</p:attrName>
                                          <p:attrName>ppt_y</p:attrName>
                                        </p:attrNameLst>
                                      </p:cBhvr>
                                      <p:rCtr x="-2409" y="0"/>
                                    </p:animMotion>
                                  </p:childTnLst>
                                </p:cTn>
                              </p:par>
                              <p:par>
                                <p:cTn id="74" presetID="10" presetClass="entr" presetSubtype="0" fill="hold" nodeType="withEffect">
                                  <p:stCondLst>
                                    <p:cond delay="175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35" presetClass="path" presetSubtype="0" decel="100000" fill="hold" nodeType="withEffect">
                                  <p:stCondLst>
                                    <p:cond delay="1750"/>
                                  </p:stCondLst>
                                  <p:childTnLst>
                                    <p:animMotion origin="layout" path="M 0.04818 3.7037E-6 L -1.66667E-6 3.7037E-6 " pathEditMode="relative" rAng="0" ptsTypes="AA">
                                      <p:cBhvr>
                                        <p:cTn id="78" dur="1000" fill="hold"/>
                                        <p:tgtEl>
                                          <p:spTgt spid="17"/>
                                        </p:tgtEl>
                                        <p:attrNameLst>
                                          <p:attrName>ppt_x</p:attrName>
                                          <p:attrName>ppt_y</p:attrName>
                                        </p:attrNameLst>
                                      </p:cBhvr>
                                      <p:rCtr x="-24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235947" y="628273"/>
            <a:ext cx="1748942" cy="773830"/>
            <a:chOff x="4363291" y="523560"/>
            <a:chExt cx="1457452" cy="644858"/>
          </a:xfrm>
        </p:grpSpPr>
        <p:grpSp>
          <p:nvGrpSpPr>
            <p:cNvPr id="2" name="组合 1"/>
            <p:cNvGrpSpPr/>
            <p:nvPr/>
          </p:nvGrpSpPr>
          <p:grpSpPr>
            <a:xfrm>
              <a:off x="4363291" y="523560"/>
              <a:ext cx="1442197" cy="507831"/>
              <a:chOff x="4564043" y="512130"/>
              <a:chExt cx="1442197" cy="507831"/>
            </a:xfrm>
          </p:grpSpPr>
          <p:sp>
            <p:nvSpPr>
              <p:cNvPr id="3" name="文本框 2"/>
              <p:cNvSpPr txBox="1"/>
              <p:nvPr/>
            </p:nvSpPr>
            <p:spPr>
              <a:xfrm>
                <a:off x="549301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结</a:t>
                </a:r>
              </a:p>
            </p:txBody>
          </p:sp>
          <p:sp>
            <p:nvSpPr>
              <p:cNvPr id="4" name="文本框 3"/>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总</a:t>
                </a:r>
              </a:p>
            </p:txBody>
          </p:sp>
          <p:sp>
            <p:nvSpPr>
              <p:cNvPr id="5" name="文本框 4"/>
              <p:cNvSpPr txBox="1"/>
              <p:nvPr/>
            </p:nvSpPr>
            <p:spPr>
              <a:xfrm>
                <a:off x="4873698"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作</a:t>
                </a:r>
              </a:p>
            </p:txBody>
          </p:sp>
          <p:sp>
            <p:nvSpPr>
              <p:cNvPr id="6" name="文本框 5"/>
              <p:cNvSpPr txBox="1"/>
              <p:nvPr/>
            </p:nvSpPr>
            <p:spPr>
              <a:xfrm>
                <a:off x="4564043"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grpSp>
        <p:sp>
          <p:nvSpPr>
            <p:cNvPr id="7" name="文本框 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WORK SUMMARY</a:t>
              </a:r>
              <a:endParaRPr lang="zh-CN" altLang="en-US" sz="960" dirty="0"/>
            </a:p>
          </p:txBody>
        </p:sp>
      </p:grpSp>
      <p:sp>
        <p:nvSpPr>
          <p:cNvPr id="15" name="箭头: 环形 14"/>
          <p:cNvSpPr/>
          <p:nvPr/>
        </p:nvSpPr>
        <p:spPr>
          <a:xfrm>
            <a:off x="4722614" y="2006398"/>
            <a:ext cx="2851714" cy="2851715"/>
          </a:xfrm>
          <a:prstGeom prst="circularArrow">
            <a:avLst>
              <a:gd name="adj1" fmla="val 5085"/>
              <a:gd name="adj2" fmla="val 327528"/>
              <a:gd name="adj3" fmla="val 1472472"/>
              <a:gd name="adj4" fmla="val 16199432"/>
              <a:gd name="adj5" fmla="val 5932"/>
            </a:avLst>
          </a:prstGeom>
          <a:gradFill flip="none" rotWithShape="1">
            <a:gsLst>
              <a:gs pos="0">
                <a:schemeClr val="tx1">
                  <a:lumMod val="95000"/>
                  <a:lumOff val="5000"/>
                  <a:alpha val="0"/>
                </a:schemeClr>
              </a:gs>
              <a:gs pos="50000">
                <a:schemeClr val="tx1">
                  <a:lumMod val="75000"/>
                  <a:lumOff val="25000"/>
                </a:schemeClr>
              </a:gs>
              <a:gs pos="100000">
                <a:schemeClr val="bg1">
                  <a:lumMod val="50000"/>
                </a:schemeClr>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16" name="箭头: 环形 15"/>
          <p:cNvSpPr/>
          <p:nvPr/>
        </p:nvSpPr>
        <p:spPr>
          <a:xfrm>
            <a:off x="4670144" y="2096864"/>
            <a:ext cx="2851714" cy="2851715"/>
          </a:xfrm>
          <a:prstGeom prst="circularArrow">
            <a:avLst>
              <a:gd name="adj1" fmla="val 5085"/>
              <a:gd name="adj2" fmla="val 327528"/>
              <a:gd name="adj3" fmla="val 8671970"/>
              <a:gd name="adj4" fmla="val 1800502"/>
              <a:gd name="adj5" fmla="val 5932"/>
            </a:avLst>
          </a:prstGeom>
          <a:gradFill flip="none" rotWithShape="1">
            <a:gsLst>
              <a:gs pos="0">
                <a:schemeClr val="tx1">
                  <a:lumMod val="95000"/>
                  <a:lumOff val="5000"/>
                  <a:alpha val="0"/>
                </a:schemeClr>
              </a:gs>
              <a:gs pos="50000">
                <a:schemeClr val="tx1">
                  <a:lumMod val="75000"/>
                  <a:lumOff val="25000"/>
                </a:schemeClr>
              </a:gs>
              <a:gs pos="100000">
                <a:schemeClr val="bg1">
                  <a:lumMod val="50000"/>
                </a:schemeClr>
              </a:gs>
            </a:gsLst>
            <a:lin ang="9600000" scaled="0"/>
            <a:tileRect/>
          </a:gra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17" name="箭头: 环形 16"/>
          <p:cNvSpPr/>
          <p:nvPr/>
        </p:nvSpPr>
        <p:spPr>
          <a:xfrm>
            <a:off x="4617672" y="2006398"/>
            <a:ext cx="2851714" cy="2851715"/>
          </a:xfrm>
          <a:prstGeom prst="circularArrow">
            <a:avLst>
              <a:gd name="adj1" fmla="val 5085"/>
              <a:gd name="adj2" fmla="val 327528"/>
              <a:gd name="adj3" fmla="val 15873039"/>
              <a:gd name="adj4" fmla="val 9000000"/>
              <a:gd name="adj5" fmla="val 5932"/>
            </a:avLst>
          </a:prstGeom>
          <a:gradFill flip="none" rotWithShape="1">
            <a:gsLst>
              <a:gs pos="0">
                <a:schemeClr val="tx1">
                  <a:lumMod val="95000"/>
                  <a:lumOff val="5000"/>
                  <a:alpha val="0"/>
                </a:schemeClr>
              </a:gs>
              <a:gs pos="50000">
                <a:schemeClr val="tx1">
                  <a:lumMod val="75000"/>
                  <a:lumOff val="25000"/>
                </a:schemeClr>
              </a:gs>
              <a:gs pos="100000">
                <a:schemeClr val="bg1">
                  <a:lumMod val="50000"/>
                </a:schemeClr>
              </a:gs>
            </a:gsLst>
            <a:lin ang="17400000" scaled="0"/>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60" dirty="0"/>
          </a:p>
        </p:txBody>
      </p:sp>
      <p:grpSp>
        <p:nvGrpSpPr>
          <p:cNvPr id="10" name="组合 9"/>
          <p:cNvGrpSpPr/>
          <p:nvPr/>
        </p:nvGrpSpPr>
        <p:grpSpPr>
          <a:xfrm>
            <a:off x="4774969" y="2163484"/>
            <a:ext cx="2642065" cy="2628169"/>
            <a:chOff x="3979140" y="1802903"/>
            <a:chExt cx="2201721" cy="2190141"/>
          </a:xfrm>
        </p:grpSpPr>
        <p:grpSp>
          <p:nvGrpSpPr>
            <p:cNvPr id="9" name="组合 8"/>
            <p:cNvGrpSpPr/>
            <p:nvPr/>
          </p:nvGrpSpPr>
          <p:grpSpPr>
            <a:xfrm>
              <a:off x="3979140" y="1802903"/>
              <a:ext cx="2201721" cy="2190141"/>
              <a:chOff x="3979140" y="1802903"/>
              <a:chExt cx="2201721" cy="2190141"/>
            </a:xfrm>
          </p:grpSpPr>
          <p:sp>
            <p:nvSpPr>
              <p:cNvPr id="12" name="任意多边形: 形状 11"/>
              <p:cNvSpPr/>
              <p:nvPr/>
            </p:nvSpPr>
            <p:spPr>
              <a:xfrm>
                <a:off x="4066242" y="1802903"/>
                <a:ext cx="2114619" cy="2114619"/>
              </a:xfrm>
              <a:custGeom>
                <a:avLst/>
                <a:gdLst>
                  <a:gd name="connsiteX0" fmla="*/ 1896533 w 3793067"/>
                  <a:gd name="connsiteY0" fmla="*/ 0 h 3793067"/>
                  <a:gd name="connsiteX1" fmla="*/ 3538980 w 3793067"/>
                  <a:gd name="connsiteY1" fmla="*/ 948267 h 3793067"/>
                  <a:gd name="connsiteX2" fmla="*/ 3538980 w 3793067"/>
                  <a:gd name="connsiteY2" fmla="*/ 2844801 h 3793067"/>
                  <a:gd name="connsiteX3" fmla="*/ 1896534 w 3793067"/>
                  <a:gd name="connsiteY3" fmla="*/ 1896534 h 3793067"/>
                  <a:gd name="connsiteX4" fmla="*/ 1896533 w 3793067"/>
                  <a:gd name="connsiteY4" fmla="*/ 0 h 379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067" h="3793067">
                    <a:moveTo>
                      <a:pt x="1896533" y="0"/>
                    </a:moveTo>
                    <a:cubicBezTo>
                      <a:pt x="2574099" y="0"/>
                      <a:pt x="3200196" y="361477"/>
                      <a:pt x="3538980" y="948267"/>
                    </a:cubicBezTo>
                    <a:cubicBezTo>
                      <a:pt x="3877763" y="1535057"/>
                      <a:pt x="3877763" y="2258011"/>
                      <a:pt x="3538980" y="2844801"/>
                    </a:cubicBezTo>
                    <a:lnTo>
                      <a:pt x="1896534" y="1896534"/>
                    </a:lnTo>
                    <a:cubicBezTo>
                      <a:pt x="1896534" y="1264356"/>
                      <a:pt x="1896533" y="632178"/>
                      <a:pt x="1896533" y="0"/>
                    </a:cubicBezTo>
                    <a:close/>
                  </a:path>
                </a:pathLst>
              </a:cu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3" name="任意多边形: 形状 12"/>
              <p:cNvSpPr/>
              <p:nvPr/>
            </p:nvSpPr>
            <p:spPr>
              <a:xfrm>
                <a:off x="4022691" y="1878425"/>
                <a:ext cx="2114619" cy="2114619"/>
              </a:xfrm>
              <a:custGeom>
                <a:avLst/>
                <a:gdLst>
                  <a:gd name="connsiteX0" fmla="*/ 3538980 w 3793067"/>
                  <a:gd name="connsiteY0" fmla="*/ 2844800 h 3793067"/>
                  <a:gd name="connsiteX1" fmla="*/ 1896533 w 3793067"/>
                  <a:gd name="connsiteY1" fmla="*/ 3793067 h 3793067"/>
                  <a:gd name="connsiteX2" fmla="*/ 254086 w 3793067"/>
                  <a:gd name="connsiteY2" fmla="*/ 2844800 h 3793067"/>
                  <a:gd name="connsiteX3" fmla="*/ 1896534 w 3793067"/>
                  <a:gd name="connsiteY3" fmla="*/ 1896534 h 3793067"/>
                  <a:gd name="connsiteX4" fmla="*/ 3538980 w 3793067"/>
                  <a:gd name="connsiteY4" fmla="*/ 2844800 h 379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067" h="3793067">
                    <a:moveTo>
                      <a:pt x="3538980" y="2844800"/>
                    </a:moveTo>
                    <a:cubicBezTo>
                      <a:pt x="3200197" y="3431590"/>
                      <a:pt x="2574100" y="3793067"/>
                      <a:pt x="1896533" y="3793067"/>
                    </a:cubicBezTo>
                    <a:cubicBezTo>
                      <a:pt x="1218967" y="3793067"/>
                      <a:pt x="592870" y="3431590"/>
                      <a:pt x="254086" y="2844800"/>
                    </a:cubicBezTo>
                    <a:lnTo>
                      <a:pt x="1896534" y="1896534"/>
                    </a:lnTo>
                    <a:lnTo>
                      <a:pt x="3538980" y="2844800"/>
                    </a:lnTo>
                    <a:close/>
                  </a:path>
                </a:pathLst>
              </a:cu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4" name="任意多边形: 形状 13"/>
              <p:cNvSpPr/>
              <p:nvPr/>
            </p:nvSpPr>
            <p:spPr>
              <a:xfrm>
                <a:off x="3979140" y="1802903"/>
                <a:ext cx="2114619" cy="2114619"/>
              </a:xfrm>
              <a:custGeom>
                <a:avLst/>
                <a:gdLst>
                  <a:gd name="connsiteX0" fmla="*/ 254087 w 3793067"/>
                  <a:gd name="connsiteY0" fmla="*/ 2844800 h 3793067"/>
                  <a:gd name="connsiteX1" fmla="*/ 254087 w 3793067"/>
                  <a:gd name="connsiteY1" fmla="*/ 948266 h 3793067"/>
                  <a:gd name="connsiteX2" fmla="*/ 1896534 w 3793067"/>
                  <a:gd name="connsiteY2" fmla="*/ -1 h 3793067"/>
                  <a:gd name="connsiteX3" fmla="*/ 1896534 w 3793067"/>
                  <a:gd name="connsiteY3" fmla="*/ 1896534 h 3793067"/>
                  <a:gd name="connsiteX4" fmla="*/ 254087 w 3793067"/>
                  <a:gd name="connsiteY4" fmla="*/ 2844800 h 379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067" h="3793067">
                    <a:moveTo>
                      <a:pt x="254087" y="2844800"/>
                    </a:moveTo>
                    <a:cubicBezTo>
                      <a:pt x="-84696" y="2258010"/>
                      <a:pt x="-84696" y="1535056"/>
                      <a:pt x="254087" y="948266"/>
                    </a:cubicBezTo>
                    <a:cubicBezTo>
                      <a:pt x="592870" y="361476"/>
                      <a:pt x="1218967" y="-1"/>
                      <a:pt x="1896534" y="-1"/>
                    </a:cubicBezTo>
                    <a:lnTo>
                      <a:pt x="1896534" y="1896534"/>
                    </a:lnTo>
                    <a:lnTo>
                      <a:pt x="254087" y="2844800"/>
                    </a:lnTo>
                    <a:close/>
                  </a:path>
                </a:pathLst>
              </a:custGeom>
              <a:gradFill>
                <a:gsLst>
                  <a:gs pos="0">
                    <a:srgbClr val="FF0000"/>
                  </a:gs>
                  <a:gs pos="85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p>
            </p:txBody>
          </p:sp>
        </p:grpSp>
        <p:sp>
          <p:nvSpPr>
            <p:cNvPr id="27" name="Freeform 285"/>
            <p:cNvSpPr>
              <a:spLocks noEditPoints="1"/>
            </p:cNvSpPr>
            <p:nvPr/>
          </p:nvSpPr>
          <p:spPr bwMode="auto">
            <a:xfrm>
              <a:off x="4459737" y="2489507"/>
              <a:ext cx="310507" cy="309589"/>
            </a:xfrm>
            <a:custGeom>
              <a:avLst/>
              <a:gdLst>
                <a:gd name="T0" fmla="*/ 102 w 186"/>
                <a:gd name="T1" fmla="*/ 118 h 185"/>
                <a:gd name="T2" fmla="*/ 84 w 186"/>
                <a:gd name="T3" fmla="*/ 101 h 185"/>
                <a:gd name="T4" fmla="*/ 90 w 186"/>
                <a:gd name="T5" fmla="*/ 107 h 185"/>
                <a:gd name="T6" fmla="*/ 96 w 186"/>
                <a:gd name="T7" fmla="*/ 112 h 185"/>
                <a:gd name="T8" fmla="*/ 90 w 186"/>
                <a:gd name="T9" fmla="*/ 107 h 185"/>
                <a:gd name="T10" fmla="*/ 126 w 186"/>
                <a:gd name="T11" fmla="*/ 110 h 185"/>
                <a:gd name="T12" fmla="*/ 81 w 186"/>
                <a:gd name="T13" fmla="*/ 141 h 185"/>
                <a:gd name="T14" fmla="*/ 93 w 186"/>
                <a:gd name="T15" fmla="*/ 152 h 185"/>
                <a:gd name="T16" fmla="*/ 129 w 186"/>
                <a:gd name="T17" fmla="*/ 89 h 185"/>
                <a:gd name="T18" fmla="*/ 61 w 186"/>
                <a:gd name="T19" fmla="*/ 122 h 185"/>
                <a:gd name="T20" fmla="*/ 93 w 186"/>
                <a:gd name="T21" fmla="*/ 76 h 185"/>
                <a:gd name="T22" fmla="*/ 114 w 186"/>
                <a:gd name="T23" fmla="*/ 73 h 185"/>
                <a:gd name="T24" fmla="*/ 51 w 186"/>
                <a:gd name="T25" fmla="*/ 110 h 185"/>
                <a:gd name="T26" fmla="*/ 61 w 186"/>
                <a:gd name="T27" fmla="*/ 122 h 185"/>
                <a:gd name="T28" fmla="*/ 17 w 186"/>
                <a:gd name="T29" fmla="*/ 21 h 185"/>
                <a:gd name="T30" fmla="*/ 25 w 186"/>
                <a:gd name="T31" fmla="*/ 21 h 185"/>
                <a:gd name="T32" fmla="*/ 169 w 186"/>
                <a:gd name="T33" fmla="*/ 0 h 185"/>
                <a:gd name="T34" fmla="*/ 0 w 186"/>
                <a:gd name="T35" fmla="*/ 17 h 185"/>
                <a:gd name="T36" fmla="*/ 17 w 186"/>
                <a:gd name="T37" fmla="*/ 185 h 185"/>
                <a:gd name="T38" fmla="*/ 186 w 186"/>
                <a:gd name="T39" fmla="*/ 169 h 185"/>
                <a:gd name="T40" fmla="*/ 169 w 186"/>
                <a:gd name="T41" fmla="*/ 0 h 185"/>
                <a:gd name="T42" fmla="*/ 169 w 186"/>
                <a:gd name="T43" fmla="*/ 177 h 185"/>
                <a:gd name="T44" fmla="*/ 8 w 186"/>
                <a:gd name="T45" fmla="*/ 169 h 185"/>
                <a:gd name="T46" fmla="*/ 177 w 186"/>
                <a:gd name="T47" fmla="*/ 42 h 185"/>
                <a:gd name="T48" fmla="*/ 177 w 186"/>
                <a:gd name="T49" fmla="*/ 34 h 185"/>
                <a:gd name="T50" fmla="*/ 8 w 186"/>
                <a:gd name="T51" fmla="*/ 17 h 185"/>
                <a:gd name="T52" fmla="*/ 169 w 186"/>
                <a:gd name="T53" fmla="*/ 8 h 185"/>
                <a:gd name="T54" fmla="*/ 177 w 186"/>
                <a:gd name="T55" fmla="*/ 34 h 185"/>
                <a:gd name="T56" fmla="*/ 72 w 186"/>
                <a:gd name="T57" fmla="*/ 17 h 185"/>
                <a:gd name="T58" fmla="*/ 72 w 186"/>
                <a:gd name="T59" fmla="*/ 25 h 185"/>
                <a:gd name="T60" fmla="*/ 169 w 186"/>
                <a:gd name="T61" fmla="*/ 21 h 185"/>
                <a:gd name="T62" fmla="*/ 38 w 186"/>
                <a:gd name="T63" fmla="*/ 17 h 185"/>
                <a:gd name="T64" fmla="*/ 38 w 186"/>
                <a:gd name="T65" fmla="*/ 25 h 185"/>
                <a:gd name="T66" fmla="*/ 38 w 186"/>
                <a:gd name="T67" fmla="*/ 17 h 185"/>
                <a:gd name="T68" fmla="*/ 51 w 186"/>
                <a:gd name="T69" fmla="*/ 21 h 185"/>
                <a:gd name="T70" fmla="*/ 59 w 186"/>
                <a:gd name="T71" fmla="*/ 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85">
                  <a:moveTo>
                    <a:pt x="53" y="150"/>
                  </a:moveTo>
                  <a:cubicBezTo>
                    <a:pt x="102" y="118"/>
                    <a:pt x="102" y="118"/>
                    <a:pt x="102" y="118"/>
                  </a:cubicBezTo>
                  <a:cubicBezTo>
                    <a:pt x="133" y="69"/>
                    <a:pt x="133" y="69"/>
                    <a:pt x="133" y="69"/>
                  </a:cubicBezTo>
                  <a:cubicBezTo>
                    <a:pt x="84" y="101"/>
                    <a:pt x="84" y="101"/>
                    <a:pt x="84" y="101"/>
                  </a:cubicBezTo>
                  <a:lnTo>
                    <a:pt x="53" y="150"/>
                  </a:lnTo>
                  <a:close/>
                  <a:moveTo>
                    <a:pt x="90" y="107"/>
                  </a:moveTo>
                  <a:cubicBezTo>
                    <a:pt x="91" y="105"/>
                    <a:pt x="94" y="105"/>
                    <a:pt x="96" y="107"/>
                  </a:cubicBezTo>
                  <a:cubicBezTo>
                    <a:pt x="97" y="108"/>
                    <a:pt x="97" y="111"/>
                    <a:pt x="96" y="112"/>
                  </a:cubicBezTo>
                  <a:cubicBezTo>
                    <a:pt x="94" y="114"/>
                    <a:pt x="91" y="114"/>
                    <a:pt x="90" y="112"/>
                  </a:cubicBezTo>
                  <a:cubicBezTo>
                    <a:pt x="88" y="111"/>
                    <a:pt x="88" y="108"/>
                    <a:pt x="90" y="107"/>
                  </a:cubicBezTo>
                  <a:close/>
                  <a:moveTo>
                    <a:pt x="124" y="97"/>
                  </a:moveTo>
                  <a:cubicBezTo>
                    <a:pt x="126" y="101"/>
                    <a:pt x="126" y="105"/>
                    <a:pt x="126" y="110"/>
                  </a:cubicBezTo>
                  <a:cubicBezTo>
                    <a:pt x="126" y="128"/>
                    <a:pt x="111" y="143"/>
                    <a:pt x="93" y="143"/>
                  </a:cubicBezTo>
                  <a:cubicBezTo>
                    <a:pt x="88" y="143"/>
                    <a:pt x="84" y="142"/>
                    <a:pt x="81" y="141"/>
                  </a:cubicBezTo>
                  <a:cubicBezTo>
                    <a:pt x="72" y="146"/>
                    <a:pt x="72" y="146"/>
                    <a:pt x="72" y="146"/>
                  </a:cubicBezTo>
                  <a:cubicBezTo>
                    <a:pt x="78" y="150"/>
                    <a:pt x="85" y="152"/>
                    <a:pt x="93" y="152"/>
                  </a:cubicBezTo>
                  <a:cubicBezTo>
                    <a:pt x="116" y="152"/>
                    <a:pt x="135" y="133"/>
                    <a:pt x="135" y="110"/>
                  </a:cubicBezTo>
                  <a:cubicBezTo>
                    <a:pt x="135" y="102"/>
                    <a:pt x="133" y="95"/>
                    <a:pt x="129" y="89"/>
                  </a:cubicBezTo>
                  <a:lnTo>
                    <a:pt x="124" y="97"/>
                  </a:lnTo>
                  <a:close/>
                  <a:moveTo>
                    <a:pt x="61" y="122"/>
                  </a:moveTo>
                  <a:cubicBezTo>
                    <a:pt x="60" y="118"/>
                    <a:pt x="59" y="114"/>
                    <a:pt x="59" y="110"/>
                  </a:cubicBezTo>
                  <a:cubicBezTo>
                    <a:pt x="59" y="91"/>
                    <a:pt x="74" y="76"/>
                    <a:pt x="93" y="76"/>
                  </a:cubicBezTo>
                  <a:cubicBezTo>
                    <a:pt x="97" y="76"/>
                    <a:pt x="101" y="77"/>
                    <a:pt x="105" y="78"/>
                  </a:cubicBezTo>
                  <a:cubicBezTo>
                    <a:pt x="114" y="73"/>
                    <a:pt x="114" y="73"/>
                    <a:pt x="114" y="73"/>
                  </a:cubicBezTo>
                  <a:cubicBezTo>
                    <a:pt x="107" y="69"/>
                    <a:pt x="100" y="67"/>
                    <a:pt x="93" y="67"/>
                  </a:cubicBezTo>
                  <a:cubicBezTo>
                    <a:pt x="69" y="67"/>
                    <a:pt x="51" y="86"/>
                    <a:pt x="51" y="110"/>
                  </a:cubicBezTo>
                  <a:cubicBezTo>
                    <a:pt x="51" y="117"/>
                    <a:pt x="53" y="124"/>
                    <a:pt x="56" y="130"/>
                  </a:cubicBezTo>
                  <a:lnTo>
                    <a:pt x="61" y="122"/>
                  </a:lnTo>
                  <a:close/>
                  <a:moveTo>
                    <a:pt x="21" y="17"/>
                  </a:moveTo>
                  <a:cubicBezTo>
                    <a:pt x="19" y="17"/>
                    <a:pt x="17" y="19"/>
                    <a:pt x="17" y="21"/>
                  </a:cubicBezTo>
                  <a:cubicBezTo>
                    <a:pt x="17" y="23"/>
                    <a:pt x="19" y="25"/>
                    <a:pt x="21" y="25"/>
                  </a:cubicBezTo>
                  <a:cubicBezTo>
                    <a:pt x="23" y="25"/>
                    <a:pt x="25" y="23"/>
                    <a:pt x="25" y="21"/>
                  </a:cubicBezTo>
                  <a:cubicBezTo>
                    <a:pt x="25" y="19"/>
                    <a:pt x="23" y="17"/>
                    <a:pt x="21" y="17"/>
                  </a:cubicBezTo>
                  <a:close/>
                  <a:moveTo>
                    <a:pt x="169" y="0"/>
                  </a:moveTo>
                  <a:cubicBezTo>
                    <a:pt x="17" y="0"/>
                    <a:pt x="17" y="0"/>
                    <a:pt x="17" y="0"/>
                  </a:cubicBezTo>
                  <a:cubicBezTo>
                    <a:pt x="7" y="0"/>
                    <a:pt x="0" y="7"/>
                    <a:pt x="0" y="17"/>
                  </a:cubicBezTo>
                  <a:cubicBezTo>
                    <a:pt x="0" y="169"/>
                    <a:pt x="0" y="169"/>
                    <a:pt x="0" y="169"/>
                  </a:cubicBezTo>
                  <a:cubicBezTo>
                    <a:pt x="0" y="178"/>
                    <a:pt x="7" y="185"/>
                    <a:pt x="17" y="185"/>
                  </a:cubicBezTo>
                  <a:cubicBezTo>
                    <a:pt x="169" y="185"/>
                    <a:pt x="169" y="185"/>
                    <a:pt x="169" y="185"/>
                  </a:cubicBezTo>
                  <a:cubicBezTo>
                    <a:pt x="178" y="185"/>
                    <a:pt x="186" y="178"/>
                    <a:pt x="186" y="169"/>
                  </a:cubicBezTo>
                  <a:cubicBezTo>
                    <a:pt x="186" y="17"/>
                    <a:pt x="186" y="17"/>
                    <a:pt x="186" y="17"/>
                  </a:cubicBezTo>
                  <a:cubicBezTo>
                    <a:pt x="186" y="7"/>
                    <a:pt x="178" y="0"/>
                    <a:pt x="169" y="0"/>
                  </a:cubicBezTo>
                  <a:close/>
                  <a:moveTo>
                    <a:pt x="177" y="169"/>
                  </a:moveTo>
                  <a:cubicBezTo>
                    <a:pt x="177" y="173"/>
                    <a:pt x="173" y="177"/>
                    <a:pt x="169" y="177"/>
                  </a:cubicBezTo>
                  <a:cubicBezTo>
                    <a:pt x="17" y="177"/>
                    <a:pt x="17" y="177"/>
                    <a:pt x="17" y="177"/>
                  </a:cubicBezTo>
                  <a:cubicBezTo>
                    <a:pt x="12" y="177"/>
                    <a:pt x="8" y="173"/>
                    <a:pt x="8" y="169"/>
                  </a:cubicBezTo>
                  <a:cubicBezTo>
                    <a:pt x="8" y="42"/>
                    <a:pt x="8" y="42"/>
                    <a:pt x="8" y="42"/>
                  </a:cubicBezTo>
                  <a:cubicBezTo>
                    <a:pt x="177" y="42"/>
                    <a:pt x="177" y="42"/>
                    <a:pt x="177" y="42"/>
                  </a:cubicBezTo>
                  <a:lnTo>
                    <a:pt x="177" y="169"/>
                  </a:lnTo>
                  <a:close/>
                  <a:moveTo>
                    <a:pt x="177" y="34"/>
                  </a:moveTo>
                  <a:cubicBezTo>
                    <a:pt x="8" y="34"/>
                    <a:pt x="8" y="34"/>
                    <a:pt x="8" y="34"/>
                  </a:cubicBezTo>
                  <a:cubicBezTo>
                    <a:pt x="8" y="17"/>
                    <a:pt x="8" y="17"/>
                    <a:pt x="8" y="17"/>
                  </a:cubicBezTo>
                  <a:cubicBezTo>
                    <a:pt x="8" y="12"/>
                    <a:pt x="12" y="8"/>
                    <a:pt x="17" y="8"/>
                  </a:cubicBezTo>
                  <a:cubicBezTo>
                    <a:pt x="169" y="8"/>
                    <a:pt x="169" y="8"/>
                    <a:pt x="169" y="8"/>
                  </a:cubicBezTo>
                  <a:cubicBezTo>
                    <a:pt x="173" y="8"/>
                    <a:pt x="177" y="12"/>
                    <a:pt x="177" y="17"/>
                  </a:cubicBezTo>
                  <a:lnTo>
                    <a:pt x="177" y="34"/>
                  </a:lnTo>
                  <a:close/>
                  <a:moveTo>
                    <a:pt x="164" y="17"/>
                  </a:moveTo>
                  <a:cubicBezTo>
                    <a:pt x="72" y="17"/>
                    <a:pt x="72" y="17"/>
                    <a:pt x="72" y="17"/>
                  </a:cubicBezTo>
                  <a:cubicBezTo>
                    <a:pt x="69" y="17"/>
                    <a:pt x="67" y="19"/>
                    <a:pt x="67" y="21"/>
                  </a:cubicBezTo>
                  <a:cubicBezTo>
                    <a:pt x="67" y="23"/>
                    <a:pt x="69" y="25"/>
                    <a:pt x="72" y="25"/>
                  </a:cubicBezTo>
                  <a:cubicBezTo>
                    <a:pt x="164" y="25"/>
                    <a:pt x="164" y="25"/>
                    <a:pt x="164" y="25"/>
                  </a:cubicBezTo>
                  <a:cubicBezTo>
                    <a:pt x="167" y="25"/>
                    <a:pt x="169" y="23"/>
                    <a:pt x="169" y="21"/>
                  </a:cubicBezTo>
                  <a:cubicBezTo>
                    <a:pt x="169" y="19"/>
                    <a:pt x="167" y="17"/>
                    <a:pt x="164" y="17"/>
                  </a:cubicBezTo>
                  <a:close/>
                  <a:moveTo>
                    <a:pt x="38" y="17"/>
                  </a:moveTo>
                  <a:cubicBezTo>
                    <a:pt x="36" y="17"/>
                    <a:pt x="34" y="19"/>
                    <a:pt x="34" y="21"/>
                  </a:cubicBezTo>
                  <a:cubicBezTo>
                    <a:pt x="34" y="23"/>
                    <a:pt x="36" y="25"/>
                    <a:pt x="38" y="25"/>
                  </a:cubicBezTo>
                  <a:cubicBezTo>
                    <a:pt x="40" y="25"/>
                    <a:pt x="42" y="23"/>
                    <a:pt x="42" y="21"/>
                  </a:cubicBezTo>
                  <a:cubicBezTo>
                    <a:pt x="42" y="19"/>
                    <a:pt x="40" y="17"/>
                    <a:pt x="38" y="17"/>
                  </a:cubicBezTo>
                  <a:close/>
                  <a:moveTo>
                    <a:pt x="55" y="17"/>
                  </a:moveTo>
                  <a:cubicBezTo>
                    <a:pt x="52" y="17"/>
                    <a:pt x="51" y="19"/>
                    <a:pt x="51" y="21"/>
                  </a:cubicBezTo>
                  <a:cubicBezTo>
                    <a:pt x="51" y="23"/>
                    <a:pt x="52" y="25"/>
                    <a:pt x="55" y="25"/>
                  </a:cubicBezTo>
                  <a:cubicBezTo>
                    <a:pt x="57" y="25"/>
                    <a:pt x="59" y="23"/>
                    <a:pt x="59" y="21"/>
                  </a:cubicBezTo>
                  <a:cubicBezTo>
                    <a:pt x="59" y="19"/>
                    <a:pt x="57" y="17"/>
                    <a:pt x="55" y="17"/>
                  </a:cubicBezTo>
                  <a:close/>
                </a:path>
              </a:pathLst>
            </a:custGeom>
            <a:solidFill>
              <a:schemeClr val="bg1"/>
            </a:solidFill>
            <a:ln>
              <a:noFill/>
            </a:ln>
          </p:spPr>
          <p:txBody>
            <a:bodyPr vert="horz" wrap="square" lIns="82296" tIns="41148" rIns="82296" bIns="41148" numCol="1" anchor="t" anchorCtr="0" compatLnSpc="1"/>
            <a:lstStyle/>
            <a:p>
              <a:endParaRPr lang="en-US" sz="1620"/>
            </a:p>
          </p:txBody>
        </p:sp>
        <p:sp>
          <p:nvSpPr>
            <p:cNvPr id="28" name="Freeform 357"/>
            <p:cNvSpPr>
              <a:spLocks noEditPoints="1"/>
            </p:cNvSpPr>
            <p:nvPr/>
          </p:nvSpPr>
          <p:spPr bwMode="auto">
            <a:xfrm>
              <a:off x="4973011" y="3344920"/>
              <a:ext cx="225992" cy="311426"/>
            </a:xfrm>
            <a:custGeom>
              <a:avLst/>
              <a:gdLst>
                <a:gd name="T0" fmla="*/ 90 w 135"/>
                <a:gd name="T1" fmla="*/ 34 h 186"/>
                <a:gd name="T2" fmla="*/ 104 w 135"/>
                <a:gd name="T3" fmla="*/ 39 h 186"/>
                <a:gd name="T4" fmla="*/ 112 w 135"/>
                <a:gd name="T5" fmla="*/ 67 h 186"/>
                <a:gd name="T6" fmla="*/ 118 w 135"/>
                <a:gd name="T7" fmla="*/ 59 h 186"/>
                <a:gd name="T8" fmla="*/ 88 w 135"/>
                <a:gd name="T9" fmla="*/ 23 h 186"/>
                <a:gd name="T10" fmla="*/ 71 w 135"/>
                <a:gd name="T11" fmla="*/ 64 h 186"/>
                <a:gd name="T12" fmla="*/ 68 w 135"/>
                <a:gd name="T13" fmla="*/ 87 h 186"/>
                <a:gd name="T14" fmla="*/ 73 w 135"/>
                <a:gd name="T15" fmla="*/ 101 h 186"/>
                <a:gd name="T16" fmla="*/ 76 w 135"/>
                <a:gd name="T17" fmla="*/ 98 h 186"/>
                <a:gd name="T18" fmla="*/ 82 w 135"/>
                <a:gd name="T19" fmla="*/ 71 h 186"/>
                <a:gd name="T20" fmla="*/ 76 w 135"/>
                <a:gd name="T21" fmla="*/ 118 h 186"/>
                <a:gd name="T22" fmla="*/ 76 w 135"/>
                <a:gd name="T23" fmla="*/ 0 h 186"/>
                <a:gd name="T24" fmla="*/ 76 w 135"/>
                <a:gd name="T25" fmla="*/ 118 h 186"/>
                <a:gd name="T26" fmla="*/ 127 w 135"/>
                <a:gd name="T27" fmla="*/ 59 h 186"/>
                <a:gd name="T28" fmla="*/ 25 w 135"/>
                <a:gd name="T29" fmla="*/ 59 h 186"/>
                <a:gd name="T30" fmla="*/ 105 w 135"/>
                <a:gd name="T31" fmla="*/ 70 h 186"/>
                <a:gd name="T32" fmla="*/ 110 w 135"/>
                <a:gd name="T33" fmla="*/ 75 h 186"/>
                <a:gd name="T34" fmla="*/ 39 w 135"/>
                <a:gd name="T35" fmla="*/ 54 h 186"/>
                <a:gd name="T36" fmla="*/ 56 w 135"/>
                <a:gd name="T37" fmla="*/ 63 h 186"/>
                <a:gd name="T38" fmla="*/ 59 w 135"/>
                <a:gd name="T39" fmla="*/ 56 h 186"/>
                <a:gd name="T40" fmla="*/ 74 w 135"/>
                <a:gd name="T41" fmla="*/ 45 h 186"/>
                <a:gd name="T42" fmla="*/ 73 w 135"/>
                <a:gd name="T43" fmla="*/ 34 h 186"/>
                <a:gd name="T44" fmla="*/ 68 w 135"/>
                <a:gd name="T45" fmla="*/ 33 h 186"/>
                <a:gd name="T46" fmla="*/ 62 w 135"/>
                <a:gd name="T47" fmla="*/ 28 h 186"/>
                <a:gd name="T48" fmla="*/ 49 w 135"/>
                <a:gd name="T49" fmla="*/ 27 h 186"/>
                <a:gd name="T50" fmla="*/ 39 w 135"/>
                <a:gd name="T51" fmla="*/ 54 h 186"/>
                <a:gd name="T52" fmla="*/ 126 w 135"/>
                <a:gd name="T53" fmla="*/ 105 h 186"/>
                <a:gd name="T54" fmla="*/ 76 w 135"/>
                <a:gd name="T55" fmla="*/ 127 h 186"/>
                <a:gd name="T56" fmla="*/ 30 w 135"/>
                <a:gd name="T57" fmla="*/ 10 h 186"/>
                <a:gd name="T58" fmla="*/ 32 w 135"/>
                <a:gd name="T59" fmla="*/ 6 h 186"/>
                <a:gd name="T60" fmla="*/ 24 w 135"/>
                <a:gd name="T61" fmla="*/ 4 h 186"/>
                <a:gd name="T62" fmla="*/ 0 w 135"/>
                <a:gd name="T63" fmla="*/ 59 h 186"/>
                <a:gd name="T64" fmla="*/ 72 w 135"/>
                <a:gd name="T65" fmla="*/ 177 h 186"/>
                <a:gd name="T66" fmla="*/ 42 w 135"/>
                <a:gd name="T67" fmla="*/ 182 h 186"/>
                <a:gd name="T68" fmla="*/ 105 w 135"/>
                <a:gd name="T69" fmla="*/ 186 h 186"/>
                <a:gd name="T70" fmla="*/ 105 w 135"/>
                <a:gd name="T71" fmla="*/ 177 h 186"/>
                <a:gd name="T72" fmla="*/ 80 w 135"/>
                <a:gd name="T73" fmla="*/ 135 h 186"/>
                <a:gd name="T74" fmla="*/ 131 w 135"/>
                <a:gd name="T75" fmla="*/ 111 h 186"/>
                <a:gd name="T76" fmla="*/ 129 w 135"/>
                <a:gd name="T77" fmla="*/ 10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86">
                  <a:moveTo>
                    <a:pt x="90" y="28"/>
                  </a:moveTo>
                  <a:cubicBezTo>
                    <a:pt x="90" y="28"/>
                    <a:pt x="89" y="30"/>
                    <a:pt x="90" y="34"/>
                  </a:cubicBezTo>
                  <a:cubicBezTo>
                    <a:pt x="91" y="39"/>
                    <a:pt x="93" y="40"/>
                    <a:pt x="100" y="37"/>
                  </a:cubicBezTo>
                  <a:cubicBezTo>
                    <a:pt x="103" y="36"/>
                    <a:pt x="105" y="37"/>
                    <a:pt x="104" y="39"/>
                  </a:cubicBezTo>
                  <a:cubicBezTo>
                    <a:pt x="104" y="45"/>
                    <a:pt x="99" y="45"/>
                    <a:pt x="103" y="54"/>
                  </a:cubicBezTo>
                  <a:cubicBezTo>
                    <a:pt x="105" y="60"/>
                    <a:pt x="110" y="62"/>
                    <a:pt x="112" y="67"/>
                  </a:cubicBezTo>
                  <a:cubicBezTo>
                    <a:pt x="112" y="68"/>
                    <a:pt x="114" y="70"/>
                    <a:pt x="116" y="71"/>
                  </a:cubicBezTo>
                  <a:cubicBezTo>
                    <a:pt x="118" y="67"/>
                    <a:pt x="118" y="63"/>
                    <a:pt x="118" y="59"/>
                  </a:cubicBezTo>
                  <a:cubicBezTo>
                    <a:pt x="118" y="41"/>
                    <a:pt x="107" y="25"/>
                    <a:pt x="90" y="20"/>
                  </a:cubicBezTo>
                  <a:cubicBezTo>
                    <a:pt x="90" y="21"/>
                    <a:pt x="89" y="22"/>
                    <a:pt x="88" y="23"/>
                  </a:cubicBezTo>
                  <a:cubicBezTo>
                    <a:pt x="86" y="24"/>
                    <a:pt x="86" y="29"/>
                    <a:pt x="90" y="28"/>
                  </a:cubicBezTo>
                  <a:close/>
                  <a:moveTo>
                    <a:pt x="71" y="64"/>
                  </a:moveTo>
                  <a:cubicBezTo>
                    <a:pt x="64" y="64"/>
                    <a:pt x="59" y="66"/>
                    <a:pt x="61" y="75"/>
                  </a:cubicBezTo>
                  <a:cubicBezTo>
                    <a:pt x="63" y="84"/>
                    <a:pt x="68" y="80"/>
                    <a:pt x="68" y="87"/>
                  </a:cubicBezTo>
                  <a:cubicBezTo>
                    <a:pt x="67" y="95"/>
                    <a:pt x="69" y="96"/>
                    <a:pt x="70" y="98"/>
                  </a:cubicBezTo>
                  <a:cubicBezTo>
                    <a:pt x="71" y="99"/>
                    <a:pt x="72" y="101"/>
                    <a:pt x="73" y="101"/>
                  </a:cubicBezTo>
                  <a:cubicBezTo>
                    <a:pt x="74" y="101"/>
                    <a:pt x="74" y="101"/>
                    <a:pt x="74" y="101"/>
                  </a:cubicBezTo>
                  <a:cubicBezTo>
                    <a:pt x="75" y="101"/>
                    <a:pt x="75" y="100"/>
                    <a:pt x="76" y="98"/>
                  </a:cubicBezTo>
                  <a:cubicBezTo>
                    <a:pt x="77" y="91"/>
                    <a:pt x="80" y="87"/>
                    <a:pt x="82" y="83"/>
                  </a:cubicBezTo>
                  <a:cubicBezTo>
                    <a:pt x="85" y="80"/>
                    <a:pt x="88" y="75"/>
                    <a:pt x="82" y="71"/>
                  </a:cubicBezTo>
                  <a:cubicBezTo>
                    <a:pt x="77" y="66"/>
                    <a:pt x="78" y="64"/>
                    <a:pt x="71" y="64"/>
                  </a:cubicBezTo>
                  <a:close/>
                  <a:moveTo>
                    <a:pt x="76" y="118"/>
                  </a:moveTo>
                  <a:cubicBezTo>
                    <a:pt x="109" y="118"/>
                    <a:pt x="135" y="92"/>
                    <a:pt x="135" y="59"/>
                  </a:cubicBezTo>
                  <a:cubicBezTo>
                    <a:pt x="135" y="27"/>
                    <a:pt x="109" y="0"/>
                    <a:pt x="76" y="0"/>
                  </a:cubicBezTo>
                  <a:cubicBezTo>
                    <a:pt x="43" y="0"/>
                    <a:pt x="17" y="27"/>
                    <a:pt x="17" y="59"/>
                  </a:cubicBezTo>
                  <a:cubicBezTo>
                    <a:pt x="17" y="92"/>
                    <a:pt x="43" y="118"/>
                    <a:pt x="76" y="118"/>
                  </a:cubicBezTo>
                  <a:close/>
                  <a:moveTo>
                    <a:pt x="76" y="9"/>
                  </a:moveTo>
                  <a:cubicBezTo>
                    <a:pt x="104" y="9"/>
                    <a:pt x="127" y="31"/>
                    <a:pt x="127" y="59"/>
                  </a:cubicBezTo>
                  <a:cubicBezTo>
                    <a:pt x="127" y="87"/>
                    <a:pt x="104" y="110"/>
                    <a:pt x="76" y="110"/>
                  </a:cubicBezTo>
                  <a:cubicBezTo>
                    <a:pt x="48" y="110"/>
                    <a:pt x="25" y="87"/>
                    <a:pt x="25" y="59"/>
                  </a:cubicBezTo>
                  <a:cubicBezTo>
                    <a:pt x="25" y="31"/>
                    <a:pt x="48" y="9"/>
                    <a:pt x="76" y="9"/>
                  </a:cubicBezTo>
                  <a:close/>
                  <a:moveTo>
                    <a:pt x="105" y="70"/>
                  </a:moveTo>
                  <a:cubicBezTo>
                    <a:pt x="103" y="71"/>
                    <a:pt x="103" y="74"/>
                    <a:pt x="104" y="75"/>
                  </a:cubicBezTo>
                  <a:cubicBezTo>
                    <a:pt x="106" y="76"/>
                    <a:pt x="109" y="78"/>
                    <a:pt x="110" y="75"/>
                  </a:cubicBezTo>
                  <a:cubicBezTo>
                    <a:pt x="111" y="72"/>
                    <a:pt x="106" y="69"/>
                    <a:pt x="105" y="70"/>
                  </a:cubicBezTo>
                  <a:close/>
                  <a:moveTo>
                    <a:pt x="39" y="54"/>
                  </a:moveTo>
                  <a:cubicBezTo>
                    <a:pt x="39" y="54"/>
                    <a:pt x="42" y="60"/>
                    <a:pt x="56" y="66"/>
                  </a:cubicBezTo>
                  <a:cubicBezTo>
                    <a:pt x="56" y="66"/>
                    <a:pt x="59" y="66"/>
                    <a:pt x="56" y="63"/>
                  </a:cubicBezTo>
                  <a:cubicBezTo>
                    <a:pt x="52" y="60"/>
                    <a:pt x="49" y="56"/>
                    <a:pt x="53" y="54"/>
                  </a:cubicBezTo>
                  <a:cubicBezTo>
                    <a:pt x="57" y="52"/>
                    <a:pt x="58" y="52"/>
                    <a:pt x="59" y="56"/>
                  </a:cubicBezTo>
                  <a:cubicBezTo>
                    <a:pt x="60" y="60"/>
                    <a:pt x="63" y="58"/>
                    <a:pt x="63" y="54"/>
                  </a:cubicBezTo>
                  <a:cubicBezTo>
                    <a:pt x="64" y="50"/>
                    <a:pt x="70" y="47"/>
                    <a:pt x="74" y="45"/>
                  </a:cubicBezTo>
                  <a:cubicBezTo>
                    <a:pt x="78" y="43"/>
                    <a:pt x="81" y="43"/>
                    <a:pt x="81" y="40"/>
                  </a:cubicBezTo>
                  <a:cubicBezTo>
                    <a:pt x="81" y="37"/>
                    <a:pt x="79" y="34"/>
                    <a:pt x="73" y="34"/>
                  </a:cubicBezTo>
                  <a:cubicBezTo>
                    <a:pt x="67" y="34"/>
                    <a:pt x="70" y="43"/>
                    <a:pt x="64" y="38"/>
                  </a:cubicBezTo>
                  <a:cubicBezTo>
                    <a:pt x="59" y="33"/>
                    <a:pt x="66" y="34"/>
                    <a:pt x="68" y="33"/>
                  </a:cubicBezTo>
                  <a:cubicBezTo>
                    <a:pt x="71" y="32"/>
                    <a:pt x="73" y="27"/>
                    <a:pt x="69" y="27"/>
                  </a:cubicBezTo>
                  <a:cubicBezTo>
                    <a:pt x="64" y="27"/>
                    <a:pt x="65" y="29"/>
                    <a:pt x="62" y="28"/>
                  </a:cubicBezTo>
                  <a:cubicBezTo>
                    <a:pt x="58" y="26"/>
                    <a:pt x="57" y="32"/>
                    <a:pt x="54" y="31"/>
                  </a:cubicBezTo>
                  <a:cubicBezTo>
                    <a:pt x="53" y="31"/>
                    <a:pt x="51" y="29"/>
                    <a:pt x="49" y="27"/>
                  </a:cubicBezTo>
                  <a:cubicBezTo>
                    <a:pt x="42" y="32"/>
                    <a:pt x="38" y="40"/>
                    <a:pt x="35" y="48"/>
                  </a:cubicBezTo>
                  <a:cubicBezTo>
                    <a:pt x="37" y="52"/>
                    <a:pt x="39" y="54"/>
                    <a:pt x="39" y="54"/>
                  </a:cubicBezTo>
                  <a:close/>
                  <a:moveTo>
                    <a:pt x="129" y="103"/>
                  </a:moveTo>
                  <a:cubicBezTo>
                    <a:pt x="128" y="103"/>
                    <a:pt x="127" y="104"/>
                    <a:pt x="126" y="105"/>
                  </a:cubicBezTo>
                  <a:cubicBezTo>
                    <a:pt x="126" y="105"/>
                    <a:pt x="126" y="105"/>
                    <a:pt x="126" y="105"/>
                  </a:cubicBezTo>
                  <a:cubicBezTo>
                    <a:pt x="113" y="118"/>
                    <a:pt x="96" y="127"/>
                    <a:pt x="76" y="127"/>
                  </a:cubicBezTo>
                  <a:cubicBezTo>
                    <a:pt x="39" y="127"/>
                    <a:pt x="8" y="96"/>
                    <a:pt x="8" y="59"/>
                  </a:cubicBezTo>
                  <a:cubicBezTo>
                    <a:pt x="8" y="40"/>
                    <a:pt x="17" y="22"/>
                    <a:pt x="30" y="10"/>
                  </a:cubicBezTo>
                  <a:cubicBezTo>
                    <a:pt x="30" y="10"/>
                    <a:pt x="30" y="10"/>
                    <a:pt x="30" y="10"/>
                  </a:cubicBezTo>
                  <a:cubicBezTo>
                    <a:pt x="31" y="9"/>
                    <a:pt x="32" y="8"/>
                    <a:pt x="32" y="6"/>
                  </a:cubicBezTo>
                  <a:cubicBezTo>
                    <a:pt x="32" y="4"/>
                    <a:pt x="30" y="2"/>
                    <a:pt x="27" y="2"/>
                  </a:cubicBezTo>
                  <a:cubicBezTo>
                    <a:pt x="26" y="2"/>
                    <a:pt x="25" y="3"/>
                    <a:pt x="24" y="4"/>
                  </a:cubicBezTo>
                  <a:cubicBezTo>
                    <a:pt x="24" y="4"/>
                    <a:pt x="24" y="4"/>
                    <a:pt x="24" y="4"/>
                  </a:cubicBezTo>
                  <a:cubicBezTo>
                    <a:pt x="9" y="17"/>
                    <a:pt x="0" y="37"/>
                    <a:pt x="0" y="59"/>
                  </a:cubicBezTo>
                  <a:cubicBezTo>
                    <a:pt x="0" y="100"/>
                    <a:pt x="32" y="133"/>
                    <a:pt x="72" y="135"/>
                  </a:cubicBezTo>
                  <a:cubicBezTo>
                    <a:pt x="72" y="177"/>
                    <a:pt x="72" y="177"/>
                    <a:pt x="72" y="177"/>
                  </a:cubicBezTo>
                  <a:cubicBezTo>
                    <a:pt x="46" y="177"/>
                    <a:pt x="46" y="177"/>
                    <a:pt x="46" y="177"/>
                  </a:cubicBezTo>
                  <a:cubicBezTo>
                    <a:pt x="44" y="177"/>
                    <a:pt x="42" y="179"/>
                    <a:pt x="42" y="182"/>
                  </a:cubicBezTo>
                  <a:cubicBezTo>
                    <a:pt x="42" y="184"/>
                    <a:pt x="44" y="186"/>
                    <a:pt x="46" y="186"/>
                  </a:cubicBezTo>
                  <a:cubicBezTo>
                    <a:pt x="105" y="186"/>
                    <a:pt x="105" y="186"/>
                    <a:pt x="105" y="186"/>
                  </a:cubicBezTo>
                  <a:cubicBezTo>
                    <a:pt x="108" y="186"/>
                    <a:pt x="110" y="184"/>
                    <a:pt x="110" y="182"/>
                  </a:cubicBezTo>
                  <a:cubicBezTo>
                    <a:pt x="110" y="179"/>
                    <a:pt x="108" y="177"/>
                    <a:pt x="105" y="177"/>
                  </a:cubicBezTo>
                  <a:cubicBezTo>
                    <a:pt x="80" y="177"/>
                    <a:pt x="80" y="177"/>
                    <a:pt x="80" y="177"/>
                  </a:cubicBezTo>
                  <a:cubicBezTo>
                    <a:pt x="80" y="135"/>
                    <a:pt x="80" y="135"/>
                    <a:pt x="80" y="135"/>
                  </a:cubicBezTo>
                  <a:cubicBezTo>
                    <a:pt x="100" y="134"/>
                    <a:pt x="119" y="125"/>
                    <a:pt x="132" y="111"/>
                  </a:cubicBezTo>
                  <a:cubicBezTo>
                    <a:pt x="131" y="111"/>
                    <a:pt x="131" y="111"/>
                    <a:pt x="131" y="111"/>
                  </a:cubicBezTo>
                  <a:cubicBezTo>
                    <a:pt x="132" y="110"/>
                    <a:pt x="133" y="109"/>
                    <a:pt x="133" y="108"/>
                  </a:cubicBezTo>
                  <a:cubicBezTo>
                    <a:pt x="133" y="105"/>
                    <a:pt x="131" y="103"/>
                    <a:pt x="129" y="103"/>
                  </a:cubicBezTo>
                  <a:close/>
                </a:path>
              </a:pathLst>
            </a:custGeom>
            <a:solidFill>
              <a:schemeClr val="bg1"/>
            </a:solidFill>
            <a:ln>
              <a:noFill/>
            </a:ln>
          </p:spPr>
          <p:txBody>
            <a:bodyPr vert="horz" wrap="square" lIns="82296" tIns="41148" rIns="82296" bIns="41148" numCol="1" anchor="t" anchorCtr="0" compatLnSpc="1"/>
            <a:lstStyle/>
            <a:p>
              <a:endParaRPr lang="en-US" sz="1620"/>
            </a:p>
          </p:txBody>
        </p:sp>
        <p:sp>
          <p:nvSpPr>
            <p:cNvPr id="29" name="Freeform 358"/>
            <p:cNvSpPr>
              <a:spLocks noEditPoints="1"/>
            </p:cNvSpPr>
            <p:nvPr/>
          </p:nvSpPr>
          <p:spPr bwMode="auto">
            <a:xfrm>
              <a:off x="5422099" y="2489507"/>
              <a:ext cx="253550" cy="311426"/>
            </a:xfrm>
            <a:custGeom>
              <a:avLst/>
              <a:gdLst>
                <a:gd name="T0" fmla="*/ 125 w 152"/>
                <a:gd name="T1" fmla="*/ 94 h 186"/>
                <a:gd name="T2" fmla="*/ 89 w 152"/>
                <a:gd name="T3" fmla="*/ 93 h 186"/>
                <a:gd name="T4" fmla="*/ 131 w 152"/>
                <a:gd name="T5" fmla="*/ 76 h 186"/>
                <a:gd name="T6" fmla="*/ 135 w 152"/>
                <a:gd name="T7" fmla="*/ 21 h 186"/>
                <a:gd name="T8" fmla="*/ 89 w 152"/>
                <a:gd name="T9" fmla="*/ 17 h 186"/>
                <a:gd name="T10" fmla="*/ 80 w 152"/>
                <a:gd name="T11" fmla="*/ 0 h 186"/>
                <a:gd name="T12" fmla="*/ 63 w 152"/>
                <a:gd name="T13" fmla="*/ 9 h 186"/>
                <a:gd name="T14" fmla="*/ 29 w 152"/>
                <a:gd name="T15" fmla="*/ 17 h 186"/>
                <a:gd name="T16" fmla="*/ 1 w 152"/>
                <a:gd name="T17" fmla="*/ 44 h 186"/>
                <a:gd name="T18" fmla="*/ 1 w 152"/>
                <a:gd name="T19" fmla="*/ 50 h 186"/>
                <a:gd name="T20" fmla="*/ 29 w 152"/>
                <a:gd name="T21" fmla="*/ 76 h 186"/>
                <a:gd name="T22" fmla="*/ 63 w 152"/>
                <a:gd name="T23" fmla="*/ 93 h 186"/>
                <a:gd name="T24" fmla="*/ 17 w 152"/>
                <a:gd name="T25" fmla="*/ 97 h 186"/>
                <a:gd name="T26" fmla="*/ 21 w 152"/>
                <a:gd name="T27" fmla="*/ 152 h 186"/>
                <a:gd name="T28" fmla="*/ 63 w 152"/>
                <a:gd name="T29" fmla="*/ 177 h 186"/>
                <a:gd name="T30" fmla="*/ 80 w 152"/>
                <a:gd name="T31" fmla="*/ 186 h 186"/>
                <a:gd name="T32" fmla="*/ 89 w 152"/>
                <a:gd name="T33" fmla="*/ 152 h 186"/>
                <a:gd name="T34" fmla="*/ 125 w 152"/>
                <a:gd name="T35" fmla="*/ 151 h 186"/>
                <a:gd name="T36" fmla="*/ 152 w 152"/>
                <a:gd name="T37" fmla="*/ 122 h 186"/>
                <a:gd name="T38" fmla="*/ 72 w 152"/>
                <a:gd name="T39" fmla="*/ 9 h 186"/>
                <a:gd name="T40" fmla="*/ 80 w 152"/>
                <a:gd name="T41" fmla="*/ 17 h 186"/>
                <a:gd name="T42" fmla="*/ 72 w 152"/>
                <a:gd name="T43" fmla="*/ 9 h 186"/>
                <a:gd name="T44" fmla="*/ 10 w 152"/>
                <a:gd name="T45" fmla="*/ 47 h 186"/>
                <a:gd name="T46" fmla="*/ 126 w 152"/>
                <a:gd name="T47" fmla="*/ 25 h 186"/>
                <a:gd name="T48" fmla="*/ 31 w 152"/>
                <a:gd name="T49" fmla="*/ 68 h 186"/>
                <a:gd name="T50" fmla="*/ 80 w 152"/>
                <a:gd name="T51" fmla="*/ 93 h 186"/>
                <a:gd name="T52" fmla="*/ 72 w 152"/>
                <a:gd name="T53" fmla="*/ 76 h 186"/>
                <a:gd name="T54" fmla="*/ 80 w 152"/>
                <a:gd name="T55" fmla="*/ 177 h 186"/>
                <a:gd name="T56" fmla="*/ 72 w 152"/>
                <a:gd name="T57" fmla="*/ 152 h 186"/>
                <a:gd name="T58" fmla="*/ 80 w 152"/>
                <a:gd name="T59" fmla="*/ 177 h 186"/>
                <a:gd name="T60" fmla="*/ 25 w 152"/>
                <a:gd name="T61" fmla="*/ 144 h 186"/>
                <a:gd name="T62" fmla="*/ 121 w 152"/>
                <a:gd name="T63" fmla="*/ 101 h 186"/>
                <a:gd name="T64" fmla="*/ 121 w 152"/>
                <a:gd name="T65" fmla="*/ 1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6">
                  <a:moveTo>
                    <a:pt x="151" y="119"/>
                  </a:moveTo>
                  <a:cubicBezTo>
                    <a:pt x="125" y="94"/>
                    <a:pt x="125" y="94"/>
                    <a:pt x="125" y="94"/>
                  </a:cubicBezTo>
                  <a:cubicBezTo>
                    <a:pt x="124" y="93"/>
                    <a:pt x="123" y="93"/>
                    <a:pt x="122" y="93"/>
                  </a:cubicBezTo>
                  <a:cubicBezTo>
                    <a:pt x="89" y="93"/>
                    <a:pt x="89" y="93"/>
                    <a:pt x="89" y="93"/>
                  </a:cubicBezTo>
                  <a:cubicBezTo>
                    <a:pt x="89" y="76"/>
                    <a:pt x="89" y="76"/>
                    <a:pt x="89" y="76"/>
                  </a:cubicBezTo>
                  <a:cubicBezTo>
                    <a:pt x="131" y="76"/>
                    <a:pt x="131" y="76"/>
                    <a:pt x="131" y="76"/>
                  </a:cubicBezTo>
                  <a:cubicBezTo>
                    <a:pt x="133" y="76"/>
                    <a:pt x="135" y="74"/>
                    <a:pt x="135" y="72"/>
                  </a:cubicBezTo>
                  <a:cubicBezTo>
                    <a:pt x="135" y="21"/>
                    <a:pt x="135" y="21"/>
                    <a:pt x="135" y="21"/>
                  </a:cubicBezTo>
                  <a:cubicBezTo>
                    <a:pt x="135" y="19"/>
                    <a:pt x="133" y="17"/>
                    <a:pt x="131" y="17"/>
                  </a:cubicBezTo>
                  <a:cubicBezTo>
                    <a:pt x="89" y="17"/>
                    <a:pt x="89" y="17"/>
                    <a:pt x="89" y="17"/>
                  </a:cubicBezTo>
                  <a:cubicBezTo>
                    <a:pt x="89" y="9"/>
                    <a:pt x="89" y="9"/>
                    <a:pt x="89" y="9"/>
                  </a:cubicBezTo>
                  <a:cubicBezTo>
                    <a:pt x="89" y="4"/>
                    <a:pt x="85" y="0"/>
                    <a:pt x="80" y="0"/>
                  </a:cubicBezTo>
                  <a:cubicBezTo>
                    <a:pt x="72" y="0"/>
                    <a:pt x="72" y="0"/>
                    <a:pt x="72" y="0"/>
                  </a:cubicBezTo>
                  <a:cubicBezTo>
                    <a:pt x="67" y="0"/>
                    <a:pt x="63" y="4"/>
                    <a:pt x="63" y="9"/>
                  </a:cubicBezTo>
                  <a:cubicBezTo>
                    <a:pt x="63" y="17"/>
                    <a:pt x="63" y="17"/>
                    <a:pt x="63" y="17"/>
                  </a:cubicBezTo>
                  <a:cubicBezTo>
                    <a:pt x="29" y="17"/>
                    <a:pt x="29" y="17"/>
                    <a:pt x="29" y="17"/>
                  </a:cubicBezTo>
                  <a:cubicBezTo>
                    <a:pt x="28" y="17"/>
                    <a:pt x="27" y="17"/>
                    <a:pt x="26" y="18"/>
                  </a:cubicBezTo>
                  <a:cubicBezTo>
                    <a:pt x="1" y="44"/>
                    <a:pt x="1" y="44"/>
                    <a:pt x="1" y="44"/>
                  </a:cubicBezTo>
                  <a:cubicBezTo>
                    <a:pt x="0" y="44"/>
                    <a:pt x="0" y="45"/>
                    <a:pt x="0" y="47"/>
                  </a:cubicBezTo>
                  <a:cubicBezTo>
                    <a:pt x="0" y="48"/>
                    <a:pt x="0" y="49"/>
                    <a:pt x="1" y="50"/>
                  </a:cubicBezTo>
                  <a:cubicBezTo>
                    <a:pt x="26" y="75"/>
                    <a:pt x="26" y="75"/>
                    <a:pt x="26" y="75"/>
                  </a:cubicBezTo>
                  <a:cubicBezTo>
                    <a:pt x="27" y="76"/>
                    <a:pt x="28" y="76"/>
                    <a:pt x="29" y="76"/>
                  </a:cubicBezTo>
                  <a:cubicBezTo>
                    <a:pt x="63" y="76"/>
                    <a:pt x="63" y="76"/>
                    <a:pt x="63" y="76"/>
                  </a:cubicBezTo>
                  <a:cubicBezTo>
                    <a:pt x="63" y="93"/>
                    <a:pt x="63" y="93"/>
                    <a:pt x="63" y="93"/>
                  </a:cubicBezTo>
                  <a:cubicBezTo>
                    <a:pt x="21" y="93"/>
                    <a:pt x="21" y="93"/>
                    <a:pt x="21" y="93"/>
                  </a:cubicBezTo>
                  <a:cubicBezTo>
                    <a:pt x="19" y="93"/>
                    <a:pt x="17" y="95"/>
                    <a:pt x="17" y="97"/>
                  </a:cubicBezTo>
                  <a:cubicBezTo>
                    <a:pt x="17" y="148"/>
                    <a:pt x="17" y="148"/>
                    <a:pt x="17" y="148"/>
                  </a:cubicBezTo>
                  <a:cubicBezTo>
                    <a:pt x="17" y="150"/>
                    <a:pt x="19" y="152"/>
                    <a:pt x="21" y="152"/>
                  </a:cubicBezTo>
                  <a:cubicBezTo>
                    <a:pt x="63" y="152"/>
                    <a:pt x="63" y="152"/>
                    <a:pt x="63" y="152"/>
                  </a:cubicBezTo>
                  <a:cubicBezTo>
                    <a:pt x="63" y="177"/>
                    <a:pt x="63" y="177"/>
                    <a:pt x="63" y="177"/>
                  </a:cubicBezTo>
                  <a:cubicBezTo>
                    <a:pt x="63" y="182"/>
                    <a:pt x="67" y="186"/>
                    <a:pt x="72" y="186"/>
                  </a:cubicBezTo>
                  <a:cubicBezTo>
                    <a:pt x="80" y="186"/>
                    <a:pt x="80" y="186"/>
                    <a:pt x="80" y="186"/>
                  </a:cubicBezTo>
                  <a:cubicBezTo>
                    <a:pt x="85" y="186"/>
                    <a:pt x="89" y="182"/>
                    <a:pt x="89" y="177"/>
                  </a:cubicBezTo>
                  <a:cubicBezTo>
                    <a:pt x="89" y="152"/>
                    <a:pt x="89" y="152"/>
                    <a:pt x="89" y="152"/>
                  </a:cubicBezTo>
                  <a:cubicBezTo>
                    <a:pt x="122" y="152"/>
                    <a:pt x="122" y="152"/>
                    <a:pt x="122" y="152"/>
                  </a:cubicBezTo>
                  <a:cubicBezTo>
                    <a:pt x="123" y="152"/>
                    <a:pt x="124" y="152"/>
                    <a:pt x="125" y="151"/>
                  </a:cubicBezTo>
                  <a:cubicBezTo>
                    <a:pt x="151" y="125"/>
                    <a:pt x="151" y="125"/>
                    <a:pt x="151" y="125"/>
                  </a:cubicBezTo>
                  <a:cubicBezTo>
                    <a:pt x="151" y="125"/>
                    <a:pt x="152" y="124"/>
                    <a:pt x="152" y="122"/>
                  </a:cubicBezTo>
                  <a:cubicBezTo>
                    <a:pt x="152" y="121"/>
                    <a:pt x="151" y="120"/>
                    <a:pt x="151" y="119"/>
                  </a:cubicBezTo>
                  <a:close/>
                  <a:moveTo>
                    <a:pt x="72" y="9"/>
                  </a:moveTo>
                  <a:cubicBezTo>
                    <a:pt x="80" y="9"/>
                    <a:pt x="80" y="9"/>
                    <a:pt x="80" y="9"/>
                  </a:cubicBezTo>
                  <a:cubicBezTo>
                    <a:pt x="80" y="17"/>
                    <a:pt x="80" y="17"/>
                    <a:pt x="80" y="17"/>
                  </a:cubicBezTo>
                  <a:cubicBezTo>
                    <a:pt x="72" y="17"/>
                    <a:pt x="72" y="17"/>
                    <a:pt x="72" y="17"/>
                  </a:cubicBezTo>
                  <a:lnTo>
                    <a:pt x="72" y="9"/>
                  </a:lnTo>
                  <a:close/>
                  <a:moveTo>
                    <a:pt x="31" y="68"/>
                  </a:moveTo>
                  <a:cubicBezTo>
                    <a:pt x="10" y="47"/>
                    <a:pt x="10" y="47"/>
                    <a:pt x="10" y="47"/>
                  </a:cubicBezTo>
                  <a:cubicBezTo>
                    <a:pt x="31" y="25"/>
                    <a:pt x="31" y="25"/>
                    <a:pt x="31" y="25"/>
                  </a:cubicBezTo>
                  <a:cubicBezTo>
                    <a:pt x="126" y="25"/>
                    <a:pt x="126" y="25"/>
                    <a:pt x="126" y="25"/>
                  </a:cubicBezTo>
                  <a:cubicBezTo>
                    <a:pt x="126" y="68"/>
                    <a:pt x="126" y="68"/>
                    <a:pt x="126" y="68"/>
                  </a:cubicBezTo>
                  <a:lnTo>
                    <a:pt x="31" y="68"/>
                  </a:lnTo>
                  <a:close/>
                  <a:moveTo>
                    <a:pt x="80" y="76"/>
                  </a:moveTo>
                  <a:cubicBezTo>
                    <a:pt x="80" y="93"/>
                    <a:pt x="80" y="93"/>
                    <a:pt x="80" y="93"/>
                  </a:cubicBezTo>
                  <a:cubicBezTo>
                    <a:pt x="72" y="93"/>
                    <a:pt x="72" y="93"/>
                    <a:pt x="72" y="93"/>
                  </a:cubicBezTo>
                  <a:cubicBezTo>
                    <a:pt x="72" y="76"/>
                    <a:pt x="72" y="76"/>
                    <a:pt x="72" y="76"/>
                  </a:cubicBezTo>
                  <a:lnTo>
                    <a:pt x="80" y="76"/>
                  </a:lnTo>
                  <a:close/>
                  <a:moveTo>
                    <a:pt x="80" y="177"/>
                  </a:moveTo>
                  <a:cubicBezTo>
                    <a:pt x="72" y="177"/>
                    <a:pt x="72" y="177"/>
                    <a:pt x="72" y="177"/>
                  </a:cubicBezTo>
                  <a:cubicBezTo>
                    <a:pt x="72" y="152"/>
                    <a:pt x="72" y="152"/>
                    <a:pt x="72" y="152"/>
                  </a:cubicBezTo>
                  <a:cubicBezTo>
                    <a:pt x="80" y="152"/>
                    <a:pt x="80" y="152"/>
                    <a:pt x="80" y="152"/>
                  </a:cubicBezTo>
                  <a:lnTo>
                    <a:pt x="80" y="177"/>
                  </a:lnTo>
                  <a:close/>
                  <a:moveTo>
                    <a:pt x="121" y="144"/>
                  </a:moveTo>
                  <a:cubicBezTo>
                    <a:pt x="25" y="144"/>
                    <a:pt x="25" y="144"/>
                    <a:pt x="25" y="144"/>
                  </a:cubicBezTo>
                  <a:cubicBezTo>
                    <a:pt x="25" y="101"/>
                    <a:pt x="25" y="101"/>
                    <a:pt x="25" y="101"/>
                  </a:cubicBezTo>
                  <a:cubicBezTo>
                    <a:pt x="121" y="101"/>
                    <a:pt x="121" y="101"/>
                    <a:pt x="121" y="101"/>
                  </a:cubicBezTo>
                  <a:cubicBezTo>
                    <a:pt x="142" y="122"/>
                    <a:pt x="142" y="122"/>
                    <a:pt x="142" y="122"/>
                  </a:cubicBezTo>
                  <a:lnTo>
                    <a:pt x="121" y="144"/>
                  </a:lnTo>
                  <a:close/>
                </a:path>
              </a:pathLst>
            </a:custGeom>
            <a:solidFill>
              <a:schemeClr val="bg1"/>
            </a:solidFill>
            <a:ln>
              <a:noFill/>
            </a:ln>
          </p:spPr>
          <p:txBody>
            <a:bodyPr vert="horz" wrap="square" lIns="82296" tIns="41148" rIns="82296" bIns="41148" numCol="1" anchor="t" anchorCtr="0" compatLnSpc="1"/>
            <a:lstStyle/>
            <a:p>
              <a:endParaRPr lang="en-US" sz="1620"/>
            </a:p>
          </p:txBody>
        </p:sp>
      </p:grpSp>
      <p:sp>
        <p:nvSpPr>
          <p:cNvPr id="33" name="文本框 32"/>
          <p:cNvSpPr txBox="1"/>
          <p:nvPr/>
        </p:nvSpPr>
        <p:spPr>
          <a:xfrm>
            <a:off x="2661317" y="2446934"/>
            <a:ext cx="1569660" cy="310341"/>
          </a:xfrm>
          <a:prstGeom prst="rect">
            <a:avLst/>
          </a:prstGeom>
          <a:noFill/>
        </p:spPr>
        <p:txBody>
          <a:bodyPr wrap="none" rtlCol="0">
            <a:spAutoFit/>
          </a:bodyPr>
          <a:lstStyle/>
          <a:p>
            <a:pPr algn="r">
              <a:lnSpc>
                <a:spcPts val="1680"/>
              </a:lnSpc>
            </a:pPr>
            <a:r>
              <a:rPr lang="zh-CN" altLang="en-US" sz="1200" b="1" dirty="0">
                <a:solidFill>
                  <a:schemeClr val="bg1"/>
                </a:solidFill>
                <a:latin typeface="微软雅黑" panose="020B0503020204020204" pitchFamily="34" charset="-122"/>
                <a:ea typeface="微软雅黑" panose="020B0503020204020204" pitchFamily="34" charset="-122"/>
              </a:rPr>
              <a:t>添加一段描述性文字</a:t>
            </a:r>
          </a:p>
        </p:txBody>
      </p:sp>
      <p:sp>
        <p:nvSpPr>
          <p:cNvPr id="34" name="文本框 33"/>
          <p:cNvSpPr txBox="1"/>
          <p:nvPr/>
        </p:nvSpPr>
        <p:spPr>
          <a:xfrm>
            <a:off x="8016293" y="2442504"/>
            <a:ext cx="1569660" cy="310341"/>
          </a:xfrm>
          <a:prstGeom prst="rect">
            <a:avLst/>
          </a:prstGeom>
          <a:noFill/>
        </p:spPr>
        <p:txBody>
          <a:bodyPr wrap="none" rtlCol="0">
            <a:spAutoFit/>
          </a:bodyPr>
          <a:lstStyle/>
          <a:p>
            <a:pPr algn="r">
              <a:lnSpc>
                <a:spcPts val="1680"/>
              </a:lnSpc>
            </a:pPr>
            <a:r>
              <a:rPr lang="zh-CN" altLang="en-US" sz="1200" b="1" dirty="0">
                <a:solidFill>
                  <a:schemeClr val="bg1"/>
                </a:solidFill>
                <a:latin typeface="微软雅黑" panose="020B0503020204020204" pitchFamily="34" charset="-122"/>
                <a:ea typeface="微软雅黑" panose="020B0503020204020204" pitchFamily="34" charset="-122"/>
              </a:rPr>
              <a:t>添加一段描述性文字</a:t>
            </a:r>
          </a:p>
        </p:txBody>
      </p:sp>
      <p:sp>
        <p:nvSpPr>
          <p:cNvPr id="35" name="文本框 34"/>
          <p:cNvSpPr txBox="1"/>
          <p:nvPr/>
        </p:nvSpPr>
        <p:spPr>
          <a:xfrm>
            <a:off x="5335352" y="5198264"/>
            <a:ext cx="1569660" cy="310341"/>
          </a:xfrm>
          <a:prstGeom prst="rect">
            <a:avLst/>
          </a:prstGeom>
          <a:noFill/>
        </p:spPr>
        <p:txBody>
          <a:bodyPr wrap="none" rtlCol="0">
            <a:spAutoFit/>
          </a:bodyPr>
          <a:lstStyle/>
          <a:p>
            <a:pPr algn="r">
              <a:lnSpc>
                <a:spcPts val="1680"/>
              </a:lnSpc>
            </a:pPr>
            <a:r>
              <a:rPr lang="zh-CN" altLang="en-US" sz="1200" b="1" dirty="0">
                <a:solidFill>
                  <a:schemeClr val="bg1"/>
                </a:solidFill>
                <a:latin typeface="微软雅黑" panose="020B0503020204020204" pitchFamily="34" charset="-122"/>
                <a:ea typeface="微软雅黑" panose="020B0503020204020204" pitchFamily="34" charset="-122"/>
              </a:rPr>
              <a:t>添加一段描述性文字</a:t>
            </a:r>
          </a:p>
        </p:txBody>
      </p:sp>
      <p:sp>
        <p:nvSpPr>
          <p:cNvPr id="36" name="矩形 35"/>
          <p:cNvSpPr/>
          <p:nvPr/>
        </p:nvSpPr>
        <p:spPr>
          <a:xfrm>
            <a:off x="824865" y="2853324"/>
            <a:ext cx="3403018" cy="579646"/>
          </a:xfrm>
          <a:prstGeom prst="rect">
            <a:avLst/>
          </a:prstGeom>
          <a:noFill/>
        </p:spPr>
        <p:txBody>
          <a:bodyPr wrap="square" rtlCol="0">
            <a:spAutoFit/>
          </a:bodyPr>
          <a:lstStyle/>
          <a:p>
            <a:pPr algn="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我每天都在进行概念设计思考设计的本质、抑或以写作去传播设计理论，这些都是一个设计师必须做好的工作。</a:t>
            </a:r>
          </a:p>
        </p:txBody>
      </p:sp>
      <p:sp>
        <p:nvSpPr>
          <p:cNvPr id="37" name="矩形 36"/>
          <p:cNvSpPr/>
          <p:nvPr/>
        </p:nvSpPr>
        <p:spPr>
          <a:xfrm>
            <a:off x="7979359" y="2853324"/>
            <a:ext cx="3498768" cy="579646"/>
          </a:xfrm>
          <a:prstGeom prst="rect">
            <a:avLst/>
          </a:prstGeom>
          <a:noFill/>
        </p:spPr>
        <p:txBody>
          <a:bodyPr wrap="square" rtlCol="0">
            <a:spAutoFit/>
          </a:bodyPr>
          <a:lstStyle/>
          <a:p>
            <a:pP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我每天都在进行概念设计思考设计的本质、抑或以写作去传播设计理论，这些都是一个设计师必须做好的工作。</a:t>
            </a:r>
          </a:p>
        </p:txBody>
      </p:sp>
      <p:sp>
        <p:nvSpPr>
          <p:cNvPr id="38" name="矩形 37"/>
          <p:cNvSpPr/>
          <p:nvPr/>
        </p:nvSpPr>
        <p:spPr>
          <a:xfrm>
            <a:off x="3986566" y="5605780"/>
            <a:ext cx="4218869" cy="579646"/>
          </a:xfrm>
          <a:prstGeom prst="rect">
            <a:avLst/>
          </a:prstGeom>
          <a:noFill/>
        </p:spPr>
        <p:txBody>
          <a:bodyPr wrap="square" rtlCol="0">
            <a:spAutoFit/>
          </a:bodyPr>
          <a:lstStyle/>
          <a:p>
            <a:pPr algn="ctr">
              <a:lnSpc>
                <a:spcPts val="1920"/>
              </a:lnSpc>
            </a:pPr>
            <a:r>
              <a:rPr lang="zh-CN" altLang="zh-CN" sz="960" dirty="0">
                <a:solidFill>
                  <a:schemeClr val="bg1"/>
                </a:solidFill>
                <a:latin typeface="微软雅黑 Light" panose="020B0502040204020203" pitchFamily="34" charset="-122"/>
                <a:ea typeface="微软雅黑 Light" panose="020B0502040204020203" pitchFamily="34" charset="-122"/>
              </a:rPr>
              <a:t>我每天都在进行概念设计思考设计的本质、抑或以写作去传播设计理论，这些都是一个设计师必须做好的工作。</a:t>
            </a:r>
          </a:p>
        </p:txBody>
      </p:sp>
      <p:cxnSp>
        <p:nvCxnSpPr>
          <p:cNvPr id="41" name="直接连接符 40"/>
          <p:cNvCxnSpPr/>
          <p:nvPr/>
        </p:nvCxnSpPr>
        <p:spPr>
          <a:xfrm flipH="1">
            <a:off x="998220" y="2818982"/>
            <a:ext cx="3113724" cy="0"/>
          </a:xfrm>
          <a:prstGeom prst="line">
            <a:avLst/>
          </a:prstGeom>
          <a:ln w="3175">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8080056" y="2818982"/>
            <a:ext cx="3113724" cy="0"/>
          </a:xfrm>
          <a:prstGeom prst="line">
            <a:avLst/>
          </a:prstGeom>
          <a:ln w="3175">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4167431" y="5571490"/>
            <a:ext cx="3811927" cy="0"/>
          </a:xfrm>
          <a:prstGeom prst="line">
            <a:avLst/>
          </a:prstGeom>
          <a:ln w="3175">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8"/>
                                        </p:tgtEl>
                                        <p:attrNameLst>
                                          <p:attrName>ppt_x</p:attrName>
                                          <p:attrName>ppt_y</p:attrName>
                                        </p:attrNameLst>
                                      </p:cBhvr>
                                      <p:rCtr x="-2227" y="0"/>
                                    </p:animMotion>
                                  </p:childTnLst>
                                </p:cTn>
                              </p:par>
                              <p:par>
                                <p:cTn id="10" presetID="49"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 calcmode="lin" valueType="num">
                                      <p:cBhvr>
                                        <p:cTn id="14" dur="750" fill="hold"/>
                                        <p:tgtEl>
                                          <p:spTgt spid="10"/>
                                        </p:tgtEl>
                                        <p:attrNameLst>
                                          <p:attrName>style.rotation</p:attrName>
                                        </p:attrNameLst>
                                      </p:cBhvr>
                                      <p:tavLst>
                                        <p:tav tm="0">
                                          <p:val>
                                            <p:fltVal val="360"/>
                                          </p:val>
                                        </p:tav>
                                        <p:tav tm="100000">
                                          <p:val>
                                            <p:fltVal val="0"/>
                                          </p:val>
                                        </p:tav>
                                      </p:tavLst>
                                    </p:anim>
                                    <p:animEffect transition="in" filter="fade">
                                      <p:cBhvr>
                                        <p:cTn id="15" dur="750"/>
                                        <p:tgtEl>
                                          <p:spTgt spid="10"/>
                                        </p:tgtEl>
                                      </p:cBhvr>
                                    </p:animEffect>
                                  </p:childTnLst>
                                </p:cTn>
                              </p:par>
                              <p:par>
                                <p:cTn id="16" presetID="10" presetClass="entr" presetSubtype="0" fill="hold" nodeType="withEffect">
                                  <p:stCondLst>
                                    <p:cond delay="4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par>
                                <p:cTn id="19" presetID="10" presetClass="entr" presetSubtype="0" fill="hold" nodeType="withEffect">
                                  <p:stCondLst>
                                    <p:cond delay="4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750"/>
                                        <p:tgtEl>
                                          <p:spTgt spid="16"/>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750"/>
                                        <p:tgtEl>
                                          <p:spTgt spid="17"/>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42" presetClass="path" presetSubtype="0" decel="100000" fill="hold" grpId="1" nodeType="withEffect">
                                  <p:stCondLst>
                                    <p:cond delay="750"/>
                                  </p:stCondLst>
                                  <p:childTnLst>
                                    <p:animMotion origin="layout" path="M 3.125E-6 -3.33333E-6 L -0.04453 0.00023 " pathEditMode="relative" rAng="0" ptsTypes="AA">
                                      <p:cBhvr>
                                        <p:cTn id="29" dur="1000" spd="-100000" fill="hold"/>
                                        <p:tgtEl>
                                          <p:spTgt spid="34"/>
                                        </p:tgtEl>
                                        <p:attrNameLst>
                                          <p:attrName>ppt_x</p:attrName>
                                          <p:attrName>ppt_y</p:attrName>
                                        </p:attrNameLst>
                                      </p:cBhvr>
                                      <p:rCtr x="-2227" y="0"/>
                                    </p:animMotion>
                                  </p:childTnLst>
                                </p:cTn>
                              </p:par>
                              <p:par>
                                <p:cTn id="30" presetID="22" presetClass="entr" presetSubtype="8"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par>
                                <p:cTn id="33" presetID="42" presetClass="path" presetSubtype="0" decel="100000" fill="hold" nodeType="withEffect">
                                  <p:stCondLst>
                                    <p:cond delay="1000"/>
                                  </p:stCondLst>
                                  <p:childTnLst>
                                    <p:animMotion origin="layout" path="M 3.125E-6 -3.33333E-6 L -0.04453 0.00023 " pathEditMode="relative" rAng="0" ptsTypes="AA">
                                      <p:cBhvr>
                                        <p:cTn id="34" dur="1000" spd="-100000" fill="hold"/>
                                        <p:tgtEl>
                                          <p:spTgt spid="42"/>
                                        </p:tgtEl>
                                        <p:attrNameLst>
                                          <p:attrName>ppt_x</p:attrName>
                                          <p:attrName>ppt_y</p:attrName>
                                        </p:attrNameLst>
                                      </p:cBhvr>
                                      <p:rCtr x="-2227" y="0"/>
                                    </p:animMotion>
                                  </p:childTnLst>
                                </p:cTn>
                              </p:par>
                              <p:par>
                                <p:cTn id="35" presetID="22" presetClass="entr" presetSubtype="8" fill="hold" grpId="0" nodeType="withEffect">
                                  <p:stCondLst>
                                    <p:cond delay="125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42" presetClass="path" presetSubtype="0" decel="100000" fill="hold" grpId="1" nodeType="withEffect">
                                  <p:stCondLst>
                                    <p:cond delay="1250"/>
                                  </p:stCondLst>
                                  <p:childTnLst>
                                    <p:animMotion origin="layout" path="M 3.125E-6 -3.33333E-6 L -0.04453 0.00023 " pathEditMode="relative" rAng="0" ptsTypes="AA">
                                      <p:cBhvr>
                                        <p:cTn id="39" dur="1000" spd="-100000" fill="hold"/>
                                        <p:tgtEl>
                                          <p:spTgt spid="37"/>
                                        </p:tgtEl>
                                        <p:attrNameLst>
                                          <p:attrName>ppt_x</p:attrName>
                                          <p:attrName>ppt_y</p:attrName>
                                        </p:attrNameLst>
                                      </p:cBhvr>
                                      <p:rCtr x="-2227" y="0"/>
                                    </p:animMotion>
                                  </p:childTnLst>
                                </p:cTn>
                              </p:par>
                              <p:par>
                                <p:cTn id="40" presetID="10" presetClass="entr" presetSubtype="0" fill="hold" grpId="0" nodeType="withEffect">
                                  <p:stCondLst>
                                    <p:cond delay="75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35" presetClass="path" presetSubtype="0" decel="100000" fill="hold" grpId="1" nodeType="withEffect">
                                  <p:stCondLst>
                                    <p:cond delay="750"/>
                                  </p:stCondLst>
                                  <p:childTnLst>
                                    <p:animMotion origin="layout" path="M 0.04818 3.7037E-6 L -1.66667E-6 3.7037E-6 " pathEditMode="relative" rAng="0" ptsTypes="AA">
                                      <p:cBhvr>
                                        <p:cTn id="44" dur="1000" fill="hold"/>
                                        <p:tgtEl>
                                          <p:spTgt spid="33"/>
                                        </p:tgtEl>
                                        <p:attrNameLst>
                                          <p:attrName>ppt_x</p:attrName>
                                          <p:attrName>ppt_y</p:attrName>
                                        </p:attrNameLst>
                                      </p:cBhvr>
                                      <p:rCtr x="-2409" y="0"/>
                                    </p:animMotion>
                                  </p:childTnLst>
                                </p:cTn>
                              </p:par>
                              <p:par>
                                <p:cTn id="45" presetID="22" presetClass="entr" presetSubtype="2" fill="hold" nodeType="withEffect">
                                  <p:stCondLst>
                                    <p:cond delay="1000"/>
                                  </p:stCondLst>
                                  <p:childTnLst>
                                    <p:set>
                                      <p:cBhvr>
                                        <p:cTn id="46" dur="1" fill="hold">
                                          <p:stCondLst>
                                            <p:cond delay="0"/>
                                          </p:stCondLst>
                                        </p:cTn>
                                        <p:tgtEl>
                                          <p:spTgt spid="41"/>
                                        </p:tgtEl>
                                        <p:attrNameLst>
                                          <p:attrName>style.visibility</p:attrName>
                                        </p:attrNameLst>
                                      </p:cBhvr>
                                      <p:to>
                                        <p:strVal val="visible"/>
                                      </p:to>
                                    </p:set>
                                    <p:animEffect transition="in" filter="wipe(right)">
                                      <p:cBhvr>
                                        <p:cTn id="47" dur="500"/>
                                        <p:tgtEl>
                                          <p:spTgt spid="41"/>
                                        </p:tgtEl>
                                      </p:cBhvr>
                                    </p:animEffect>
                                  </p:childTnLst>
                                </p:cTn>
                              </p:par>
                              <p:par>
                                <p:cTn id="48" presetID="35" presetClass="path" presetSubtype="0" decel="100000" fill="hold" nodeType="withEffect">
                                  <p:stCondLst>
                                    <p:cond delay="1000"/>
                                  </p:stCondLst>
                                  <p:childTnLst>
                                    <p:animMotion origin="layout" path="M 0.04818 3.7037E-6 L -1.66667E-6 3.7037E-6 " pathEditMode="relative" rAng="0" ptsTypes="AA">
                                      <p:cBhvr>
                                        <p:cTn id="49" dur="1000" fill="hold"/>
                                        <p:tgtEl>
                                          <p:spTgt spid="41"/>
                                        </p:tgtEl>
                                        <p:attrNameLst>
                                          <p:attrName>ppt_x</p:attrName>
                                          <p:attrName>ppt_y</p:attrName>
                                        </p:attrNameLst>
                                      </p:cBhvr>
                                      <p:rCtr x="-2409" y="0"/>
                                    </p:animMotion>
                                  </p:childTnLst>
                                </p:cTn>
                              </p:par>
                              <p:par>
                                <p:cTn id="50" presetID="10" presetClass="entr" presetSubtype="0" fill="hold" grpId="0" nodeType="withEffect">
                                  <p:stCondLst>
                                    <p:cond delay="125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35" presetClass="path" presetSubtype="0" decel="100000" fill="hold" grpId="1" nodeType="withEffect">
                                  <p:stCondLst>
                                    <p:cond delay="1250"/>
                                  </p:stCondLst>
                                  <p:childTnLst>
                                    <p:animMotion origin="layout" path="M 0.04818 3.7037E-6 L -1.66667E-6 3.7037E-6 " pathEditMode="relative" rAng="0" ptsTypes="AA">
                                      <p:cBhvr>
                                        <p:cTn id="54" dur="1000" fill="hold"/>
                                        <p:tgtEl>
                                          <p:spTgt spid="36"/>
                                        </p:tgtEl>
                                        <p:attrNameLst>
                                          <p:attrName>ppt_x</p:attrName>
                                          <p:attrName>ppt_y</p:attrName>
                                        </p:attrNameLst>
                                      </p:cBhvr>
                                      <p:rCtr x="-2409" y="0"/>
                                    </p:animMotion>
                                  </p:childTnLst>
                                </p:cTn>
                              </p:par>
                              <p:par>
                                <p:cTn id="55" presetID="10" presetClass="entr" presetSubtype="0" fill="hold" grpId="0" nodeType="withEffect">
                                  <p:stCondLst>
                                    <p:cond delay="75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42" presetClass="path" presetSubtype="0" decel="100000" fill="hold" grpId="1" nodeType="withEffect">
                                  <p:stCondLst>
                                    <p:cond delay="750"/>
                                  </p:stCondLst>
                                  <p:childTnLst>
                                    <p:animMotion origin="layout" path="M 5E-6 -0.08125 L 5E-6 -0.00023 " pathEditMode="relative" rAng="0" ptsTypes="AA">
                                      <p:cBhvr>
                                        <p:cTn id="59" dur="1000" fill="hold"/>
                                        <p:tgtEl>
                                          <p:spTgt spid="35"/>
                                        </p:tgtEl>
                                        <p:attrNameLst>
                                          <p:attrName>ppt_x</p:attrName>
                                          <p:attrName>ppt_y</p:attrName>
                                        </p:attrNameLst>
                                      </p:cBhvr>
                                      <p:rCtr x="0" y="4051"/>
                                    </p:animMotion>
                                  </p:childTnLst>
                                </p:cTn>
                              </p:par>
                              <p:par>
                                <p:cTn id="60" presetID="16" presetClass="entr" presetSubtype="37" fill="hold" nodeType="withEffect">
                                  <p:stCondLst>
                                    <p:cond delay="1250"/>
                                  </p:stCondLst>
                                  <p:childTnLst>
                                    <p:set>
                                      <p:cBhvr>
                                        <p:cTn id="61" dur="1" fill="hold">
                                          <p:stCondLst>
                                            <p:cond delay="0"/>
                                          </p:stCondLst>
                                        </p:cTn>
                                        <p:tgtEl>
                                          <p:spTgt spid="43"/>
                                        </p:tgtEl>
                                        <p:attrNameLst>
                                          <p:attrName>style.visibility</p:attrName>
                                        </p:attrNameLst>
                                      </p:cBhvr>
                                      <p:to>
                                        <p:strVal val="visible"/>
                                      </p:to>
                                    </p:set>
                                    <p:animEffect transition="in" filter="barn(outVertical)">
                                      <p:cBhvr>
                                        <p:cTn id="62" dur="500"/>
                                        <p:tgtEl>
                                          <p:spTgt spid="43"/>
                                        </p:tgtEl>
                                      </p:cBhvr>
                                    </p:animEffect>
                                  </p:childTnLst>
                                </p:cTn>
                              </p:par>
                              <p:par>
                                <p:cTn id="63" presetID="10" presetClass="entr" presetSubtype="0" fill="hold" grpId="0" nodeType="withEffect">
                                  <p:stCondLst>
                                    <p:cond delay="150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42" presetClass="path" presetSubtype="0" decel="100000" fill="hold" grpId="1" nodeType="withEffect">
                                  <p:stCondLst>
                                    <p:cond delay="1500"/>
                                  </p:stCondLst>
                                  <p:childTnLst>
                                    <p:animMotion origin="layout" path="M 5E-6 -0.08125 L 5E-6 -0.00023 " pathEditMode="relative" rAng="0" ptsTypes="AA">
                                      <p:cBhvr>
                                        <p:cTn id="67" dur="1000" fill="hold"/>
                                        <p:tgtEl>
                                          <p:spTgt spid="38"/>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33" grpId="1"/>
      <p:bldP spid="34" grpId="0"/>
      <p:bldP spid="34" grpId="1"/>
      <p:bldP spid="35" grpId="0"/>
      <p:bldP spid="35" grpId="1"/>
      <p:bldP spid="36" grpId="0"/>
      <p:bldP spid="36" grpId="1"/>
      <p:bldP spid="37" grpId="0"/>
      <p:bldP spid="37" grpId="1"/>
      <p:bldP spid="38" grpId="0"/>
      <p:bldP spid="3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269"/>
          <p:cNvGraphicFramePr/>
          <p:nvPr/>
        </p:nvGraphicFramePr>
        <p:xfrm>
          <a:off x="679269" y="1577322"/>
          <a:ext cx="10514512" cy="4671343"/>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组合 14"/>
          <p:cNvGrpSpPr/>
          <p:nvPr/>
        </p:nvGrpSpPr>
        <p:grpSpPr>
          <a:xfrm>
            <a:off x="5235947" y="628273"/>
            <a:ext cx="1748942" cy="773830"/>
            <a:chOff x="4363291" y="523560"/>
            <a:chExt cx="1457452" cy="644858"/>
          </a:xfrm>
        </p:grpSpPr>
        <p:grpSp>
          <p:nvGrpSpPr>
            <p:cNvPr id="9" name="组合 8"/>
            <p:cNvGrpSpPr/>
            <p:nvPr/>
          </p:nvGrpSpPr>
          <p:grpSpPr>
            <a:xfrm>
              <a:off x="4363291" y="523560"/>
              <a:ext cx="1442197" cy="507831"/>
              <a:chOff x="4564043" y="512130"/>
              <a:chExt cx="1442197" cy="507831"/>
            </a:xfrm>
          </p:grpSpPr>
          <p:sp>
            <p:nvSpPr>
              <p:cNvPr id="10" name="文本框 9"/>
              <p:cNvSpPr txBox="1"/>
              <p:nvPr/>
            </p:nvSpPr>
            <p:spPr>
              <a:xfrm>
                <a:off x="549301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结</a:t>
                </a:r>
              </a:p>
            </p:txBody>
          </p:sp>
          <p:sp>
            <p:nvSpPr>
              <p:cNvPr id="11" name="文本框 10"/>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总</a:t>
                </a:r>
              </a:p>
            </p:txBody>
          </p:sp>
          <p:sp>
            <p:nvSpPr>
              <p:cNvPr id="12" name="文本框 11"/>
              <p:cNvSpPr txBox="1"/>
              <p:nvPr/>
            </p:nvSpPr>
            <p:spPr>
              <a:xfrm>
                <a:off x="4873698"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作</a:t>
                </a:r>
              </a:p>
            </p:txBody>
          </p:sp>
          <p:sp>
            <p:nvSpPr>
              <p:cNvPr id="13" name="文本框 12"/>
              <p:cNvSpPr txBox="1"/>
              <p:nvPr/>
            </p:nvSpPr>
            <p:spPr>
              <a:xfrm>
                <a:off x="4564043"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grpSp>
        <p:sp>
          <p:nvSpPr>
            <p:cNvPr id="14" name="文本框 13"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WORK SUMMARY</a:t>
              </a:r>
              <a:endParaRPr lang="zh-CN" altLang="en-US" sz="960" dirty="0"/>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15"/>
                                        </p:tgtEl>
                                        <p:attrNameLst>
                                          <p:attrName>ppt_x</p:attrName>
                                          <p:attrName>ppt_y</p:attrName>
                                        </p:attrNameLst>
                                      </p:cBhvr>
                                      <p:rCtr x="-2227" y="0"/>
                                    </p:animMotion>
                                  </p:childTnLst>
                                </p:cTn>
                              </p:par>
                            </p:childTnLst>
                          </p:cTn>
                        </p:par>
                        <p:par>
                          <p:cTn id="10" fill="hold">
                            <p:stCondLst>
                              <p:cond delay="500"/>
                            </p:stCondLst>
                            <p:childTnLst>
                              <p:par>
                                <p:cTn id="11" presetID="2" presetClass="entr" presetSubtype="4" decel="100000" fill="hold" grpId="0" nodeType="after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 calcmode="lin" valueType="num">
                                      <p:cBhvr additive="base">
                                        <p:cTn id="13" dur="3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4" dur="300" fill="hold"/>
                                        <p:tgtEl>
                                          <p:spTgt spid="8">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decel="100000" fill="hold" grpId="0" nodeType="afterEffect">
                                  <p:stCondLst>
                                    <p:cond delay="0"/>
                                  </p:stCondLst>
                                  <p:childTnLst>
                                    <p:set>
                                      <p:cBhvr>
                                        <p:cTn id="17" dur="1" fill="hold">
                                          <p:stCondLst>
                                            <p:cond delay="0"/>
                                          </p:stCondLst>
                                        </p:cTn>
                                        <p:tgtEl>
                                          <p:spTgt spid="8">
                                            <p:graphicEl>
                                              <a:chart seriesIdx="0" categoryIdx="-4" bldStep="series"/>
                                            </p:graphicEl>
                                          </p:spTgt>
                                        </p:tgtEl>
                                        <p:attrNameLst>
                                          <p:attrName>style.visibility</p:attrName>
                                        </p:attrNameLst>
                                      </p:cBhvr>
                                      <p:to>
                                        <p:strVal val="visible"/>
                                      </p:to>
                                    </p:set>
                                    <p:anim calcmode="lin" valueType="num">
                                      <p:cBhvr additive="base">
                                        <p:cTn id="18" dur="300" fill="hold"/>
                                        <p:tgtEl>
                                          <p:spTgt spid="8">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9" dur="300" fill="hold"/>
                                        <p:tgtEl>
                                          <p:spTgt spid="8">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decel="100000" fill="hold" grpId="0" nodeType="afterEffect">
                                  <p:stCondLst>
                                    <p:cond delay="0"/>
                                  </p:stCondLst>
                                  <p:childTnLst>
                                    <p:set>
                                      <p:cBhvr>
                                        <p:cTn id="22" dur="1" fill="hold">
                                          <p:stCondLst>
                                            <p:cond delay="0"/>
                                          </p:stCondLst>
                                        </p:cTn>
                                        <p:tgtEl>
                                          <p:spTgt spid="8">
                                            <p:graphicEl>
                                              <a:chart seriesIdx="1" categoryIdx="-4" bldStep="series"/>
                                            </p:graphicEl>
                                          </p:spTgt>
                                        </p:tgtEl>
                                        <p:attrNameLst>
                                          <p:attrName>style.visibility</p:attrName>
                                        </p:attrNameLst>
                                      </p:cBhvr>
                                      <p:to>
                                        <p:strVal val="visible"/>
                                      </p:to>
                                    </p:set>
                                    <p:anim calcmode="lin" valueType="num">
                                      <p:cBhvr additive="base">
                                        <p:cTn id="23" dur="300" fill="hold"/>
                                        <p:tgtEl>
                                          <p:spTgt spid="8">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4" dur="300" fill="hold"/>
                                        <p:tgtEl>
                                          <p:spTgt spid="8">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decel="100000" fill="hold" grpId="0" nodeType="afterEffect">
                                  <p:stCondLst>
                                    <p:cond delay="0"/>
                                  </p:stCondLst>
                                  <p:childTnLst>
                                    <p:set>
                                      <p:cBhvr>
                                        <p:cTn id="27" dur="1" fill="hold">
                                          <p:stCondLst>
                                            <p:cond delay="0"/>
                                          </p:stCondLst>
                                        </p:cTn>
                                        <p:tgtEl>
                                          <p:spTgt spid="8">
                                            <p:graphicEl>
                                              <a:chart seriesIdx="2" categoryIdx="-4" bldStep="series"/>
                                            </p:graphicEl>
                                          </p:spTgt>
                                        </p:tgtEl>
                                        <p:attrNameLst>
                                          <p:attrName>style.visibility</p:attrName>
                                        </p:attrNameLst>
                                      </p:cBhvr>
                                      <p:to>
                                        <p:strVal val="visible"/>
                                      </p:to>
                                    </p:set>
                                    <p:anim calcmode="lin" valueType="num">
                                      <p:cBhvr additive="base">
                                        <p:cTn id="28" dur="300" fill="hold"/>
                                        <p:tgtEl>
                                          <p:spTgt spid="8">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9" dur="300" fill="hold"/>
                                        <p:tgtEl>
                                          <p:spTgt spid="8">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8">
                                            <p:graphicEl>
                                              <a:chart seriesIdx="3" categoryIdx="-4" bldStep="series"/>
                                            </p:graphicEl>
                                          </p:spTgt>
                                        </p:tgtEl>
                                        <p:attrNameLst>
                                          <p:attrName>style.visibility</p:attrName>
                                        </p:attrNameLst>
                                      </p:cBhvr>
                                      <p:to>
                                        <p:strVal val="visible"/>
                                      </p:to>
                                    </p:set>
                                    <p:anim calcmode="lin" valueType="num">
                                      <p:cBhvr additive="base">
                                        <p:cTn id="33" dur="300" fill="hold"/>
                                        <p:tgtEl>
                                          <p:spTgt spid="8">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4" dur="300" fill="hold"/>
                                        <p:tgtEl>
                                          <p:spTgt spid="8">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decel="100000" fill="hold" grpId="0" nodeType="afterEffect">
                                  <p:stCondLst>
                                    <p:cond delay="0"/>
                                  </p:stCondLst>
                                  <p:childTnLst>
                                    <p:set>
                                      <p:cBhvr>
                                        <p:cTn id="37" dur="1" fill="hold">
                                          <p:stCondLst>
                                            <p:cond delay="0"/>
                                          </p:stCondLst>
                                        </p:cTn>
                                        <p:tgtEl>
                                          <p:spTgt spid="8">
                                            <p:graphicEl>
                                              <a:chart seriesIdx="4" categoryIdx="-4" bldStep="series"/>
                                            </p:graphicEl>
                                          </p:spTgt>
                                        </p:tgtEl>
                                        <p:attrNameLst>
                                          <p:attrName>style.visibility</p:attrName>
                                        </p:attrNameLst>
                                      </p:cBhvr>
                                      <p:to>
                                        <p:strVal val="visible"/>
                                      </p:to>
                                    </p:set>
                                    <p:anim calcmode="lin" valueType="num">
                                      <p:cBhvr additive="base">
                                        <p:cTn id="38" dur="300" fill="hold"/>
                                        <p:tgtEl>
                                          <p:spTgt spid="8">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9" dur="300" fill="hold"/>
                                        <p:tgtEl>
                                          <p:spTgt spid="8">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8">
                                            <p:graphicEl>
                                              <a:chart seriesIdx="5" categoryIdx="-4" bldStep="series"/>
                                            </p:graphicEl>
                                          </p:spTgt>
                                        </p:tgtEl>
                                        <p:attrNameLst>
                                          <p:attrName>style.visibility</p:attrName>
                                        </p:attrNameLst>
                                      </p:cBhvr>
                                      <p:to>
                                        <p:strVal val="visible"/>
                                      </p:to>
                                    </p:set>
                                    <p:anim calcmode="lin" valueType="num">
                                      <p:cBhvr additive="base">
                                        <p:cTn id="43" dur="300" fill="hold"/>
                                        <p:tgtEl>
                                          <p:spTgt spid="8">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additive="base">
                                        <p:cTn id="44" dur="300" fill="hold"/>
                                        <p:tgtEl>
                                          <p:spTgt spid="8">
                                            <p:graphicEl>
                                              <a:chart seriesIdx="5" categoryIdx="-4" bldStep="series"/>
                                            </p:graphic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decel="100000" fill="hold" grpId="0" nodeType="afterEffect">
                                  <p:stCondLst>
                                    <p:cond delay="0"/>
                                  </p:stCondLst>
                                  <p:childTnLst>
                                    <p:set>
                                      <p:cBhvr>
                                        <p:cTn id="47" dur="1" fill="hold">
                                          <p:stCondLst>
                                            <p:cond delay="0"/>
                                          </p:stCondLst>
                                        </p:cTn>
                                        <p:tgtEl>
                                          <p:spTgt spid="8">
                                            <p:graphicEl>
                                              <a:chart seriesIdx="6" categoryIdx="-4" bldStep="series"/>
                                            </p:graphicEl>
                                          </p:spTgt>
                                        </p:tgtEl>
                                        <p:attrNameLst>
                                          <p:attrName>style.visibility</p:attrName>
                                        </p:attrNameLst>
                                      </p:cBhvr>
                                      <p:to>
                                        <p:strVal val="visible"/>
                                      </p:to>
                                    </p:set>
                                    <p:anim calcmode="lin" valueType="num">
                                      <p:cBhvr additive="base">
                                        <p:cTn id="48" dur="300" fill="hold"/>
                                        <p:tgtEl>
                                          <p:spTgt spid="8">
                                            <p:graphicEl>
                                              <a:chart seriesIdx="6" categoryIdx="-4" bldStep="series"/>
                                            </p:graphicEl>
                                          </p:spTgt>
                                        </p:tgtEl>
                                        <p:attrNameLst>
                                          <p:attrName>ppt_x</p:attrName>
                                        </p:attrNameLst>
                                      </p:cBhvr>
                                      <p:tavLst>
                                        <p:tav tm="0">
                                          <p:val>
                                            <p:strVal val="#ppt_x"/>
                                          </p:val>
                                        </p:tav>
                                        <p:tav tm="100000">
                                          <p:val>
                                            <p:strVal val="#ppt_x"/>
                                          </p:val>
                                        </p:tav>
                                      </p:tavLst>
                                    </p:anim>
                                    <p:anim calcmode="lin" valueType="num">
                                      <p:cBhvr additive="base">
                                        <p:cTn id="49" dur="300" fill="hold"/>
                                        <p:tgtEl>
                                          <p:spTgt spid="8">
                                            <p:graphicEl>
                                              <a:chart seriesIdx="6" categoryIdx="-4" bldStep="series"/>
                                            </p:graphicEl>
                                          </p:spTgt>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decel="100000" fill="hold" grpId="0" nodeType="afterEffect">
                                  <p:stCondLst>
                                    <p:cond delay="0"/>
                                  </p:stCondLst>
                                  <p:childTnLst>
                                    <p:set>
                                      <p:cBhvr>
                                        <p:cTn id="52" dur="1" fill="hold">
                                          <p:stCondLst>
                                            <p:cond delay="0"/>
                                          </p:stCondLst>
                                        </p:cTn>
                                        <p:tgtEl>
                                          <p:spTgt spid="8">
                                            <p:graphicEl>
                                              <a:chart seriesIdx="7" categoryIdx="-4" bldStep="series"/>
                                            </p:graphicEl>
                                          </p:spTgt>
                                        </p:tgtEl>
                                        <p:attrNameLst>
                                          <p:attrName>style.visibility</p:attrName>
                                        </p:attrNameLst>
                                      </p:cBhvr>
                                      <p:to>
                                        <p:strVal val="visible"/>
                                      </p:to>
                                    </p:set>
                                    <p:anim calcmode="lin" valueType="num">
                                      <p:cBhvr additive="base">
                                        <p:cTn id="53" dur="300" fill="hold"/>
                                        <p:tgtEl>
                                          <p:spTgt spid="8">
                                            <p:graphicEl>
                                              <a:chart seriesIdx="7" categoryIdx="-4" bldStep="series"/>
                                            </p:graphicEl>
                                          </p:spTgt>
                                        </p:tgtEl>
                                        <p:attrNameLst>
                                          <p:attrName>ppt_x</p:attrName>
                                        </p:attrNameLst>
                                      </p:cBhvr>
                                      <p:tavLst>
                                        <p:tav tm="0">
                                          <p:val>
                                            <p:strVal val="#ppt_x"/>
                                          </p:val>
                                        </p:tav>
                                        <p:tav tm="100000">
                                          <p:val>
                                            <p:strVal val="#ppt_x"/>
                                          </p:val>
                                        </p:tav>
                                      </p:tavLst>
                                    </p:anim>
                                    <p:anim calcmode="lin" valueType="num">
                                      <p:cBhvr additive="base">
                                        <p:cTn id="54" dur="300" fill="hold"/>
                                        <p:tgtEl>
                                          <p:spTgt spid="8">
                                            <p:graphicEl>
                                              <a:chart seriesIdx="7"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3"/>
          <p:cNvSpPr/>
          <p:nvPr/>
        </p:nvSpPr>
        <p:spPr>
          <a:xfrm>
            <a:off x="484798" y="1797321"/>
            <a:ext cx="11795345" cy="5495020"/>
          </a:xfrm>
          <a:prstGeom prst="ellipse">
            <a:avLst/>
          </a:prstGeom>
          <a:gradFill flip="none" rotWithShape="1">
            <a:gsLst>
              <a:gs pos="30000">
                <a:schemeClr val="tx1">
                  <a:lumMod val="0"/>
                </a:schemeClr>
              </a:gs>
              <a:gs pos="100000">
                <a:schemeClr val="tx1">
                  <a:lumMod val="85000"/>
                  <a:lumOff val="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p>
        </p:txBody>
      </p:sp>
      <p:graphicFrame>
        <p:nvGraphicFramePr>
          <p:cNvPr id="2" name="图表 1"/>
          <p:cNvGraphicFramePr/>
          <p:nvPr/>
        </p:nvGraphicFramePr>
        <p:xfrm>
          <a:off x="3338637" y="2179371"/>
          <a:ext cx="6087667" cy="417820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8153706" y="2849168"/>
            <a:ext cx="863872" cy="272160"/>
            <a:chOff x="7825779" y="2652713"/>
            <a:chExt cx="864096" cy="272231"/>
          </a:xfrm>
        </p:grpSpPr>
        <p:cxnSp>
          <p:nvCxnSpPr>
            <p:cNvPr id="4" name="直接连接符 3"/>
            <p:cNvCxnSpPr/>
            <p:nvPr/>
          </p:nvCxnSpPr>
          <p:spPr>
            <a:xfrm flipV="1">
              <a:off x="7825779" y="2652713"/>
              <a:ext cx="301427" cy="272231"/>
            </a:xfrm>
            <a:prstGeom prst="line">
              <a:avLst/>
            </a:prstGeom>
            <a:ln w="12700">
              <a:solidFill>
                <a:srgbClr val="B8B4B3"/>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115300" y="2655094"/>
              <a:ext cx="574575" cy="0"/>
            </a:xfrm>
            <a:prstGeom prst="line">
              <a:avLst/>
            </a:prstGeom>
            <a:ln w="12700">
              <a:solidFill>
                <a:srgbClr val="B8B4B3"/>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686271" y="2543052"/>
            <a:ext cx="798106" cy="292717"/>
            <a:chOff x="7093744" y="2964657"/>
            <a:chExt cx="798313" cy="292794"/>
          </a:xfrm>
        </p:grpSpPr>
        <p:cxnSp>
          <p:nvCxnSpPr>
            <p:cNvPr id="7" name="直接连接符 6"/>
            <p:cNvCxnSpPr/>
            <p:nvPr/>
          </p:nvCxnSpPr>
          <p:spPr>
            <a:xfrm flipH="1" flipV="1">
              <a:off x="7596187" y="2964657"/>
              <a:ext cx="295870" cy="29279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093744" y="2969419"/>
              <a:ext cx="51601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3258437" y="3133905"/>
            <a:ext cx="995153" cy="292717"/>
            <a:chOff x="6896645" y="2964657"/>
            <a:chExt cx="995412" cy="292794"/>
          </a:xfrm>
        </p:grpSpPr>
        <p:cxnSp>
          <p:nvCxnSpPr>
            <p:cNvPr id="10" name="直接连接符 9"/>
            <p:cNvCxnSpPr/>
            <p:nvPr/>
          </p:nvCxnSpPr>
          <p:spPr>
            <a:xfrm flipH="1" flipV="1">
              <a:off x="7596187" y="2964657"/>
              <a:ext cx="295870" cy="29279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96645" y="2969419"/>
              <a:ext cx="71311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243212" y="5202201"/>
            <a:ext cx="862434" cy="276524"/>
            <a:chOff x="6896645" y="2718050"/>
            <a:chExt cx="862658" cy="276596"/>
          </a:xfrm>
        </p:grpSpPr>
        <p:cxnSp>
          <p:nvCxnSpPr>
            <p:cNvPr id="13" name="直接连接符 12"/>
            <p:cNvCxnSpPr/>
            <p:nvPr/>
          </p:nvCxnSpPr>
          <p:spPr>
            <a:xfrm flipH="1">
              <a:off x="7481887" y="2718050"/>
              <a:ext cx="277416" cy="274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96645" y="2994646"/>
              <a:ext cx="5912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28"/>
          <p:cNvSpPr txBox="1"/>
          <p:nvPr/>
        </p:nvSpPr>
        <p:spPr>
          <a:xfrm>
            <a:off x="4492134" y="2088609"/>
            <a:ext cx="904150" cy="424732"/>
          </a:xfrm>
          <a:prstGeom prst="rect">
            <a:avLst/>
          </a:prstGeom>
          <a:noFill/>
        </p:spPr>
        <p:txBody>
          <a:bodyPr wrap="square" rtlCol="0">
            <a:spAutoFit/>
          </a:bodyPr>
          <a:lstStyle>
            <a:defPPr>
              <a:defRPr lang="zh-CN"/>
            </a:defPPr>
            <a:lvl1pPr algn="ctr">
              <a:defRPr sz="4000">
                <a:solidFill>
                  <a:srgbClr val="FEB750"/>
                </a:solidFill>
                <a:latin typeface="Impact" panose="020B0806030902050204" pitchFamily="34" charset="0"/>
              </a:defRPr>
            </a:lvl1pPr>
          </a:lstStyle>
          <a:p>
            <a:r>
              <a:rPr lang="en-US" altLang="zh-CN" sz="2160" b="1" dirty="0">
                <a:solidFill>
                  <a:schemeClr val="bg1"/>
                </a:solidFill>
                <a:latin typeface="微软雅黑" panose="020B0503020204020204" pitchFamily="34" charset="-122"/>
                <a:ea typeface="微软雅黑" panose="020B0503020204020204" pitchFamily="34" charset="-122"/>
              </a:rPr>
              <a:t>15</a:t>
            </a:r>
            <a:r>
              <a:rPr lang="en-US" altLang="zh-CN" sz="1320" b="1" dirty="0">
                <a:solidFill>
                  <a:schemeClr val="bg1"/>
                </a:solidFill>
                <a:latin typeface="微软雅黑" panose="020B0503020204020204" pitchFamily="34" charset="-122"/>
                <a:ea typeface="微软雅黑" panose="020B0503020204020204" pitchFamily="34" charset="-122"/>
              </a:rPr>
              <a:t>%</a:t>
            </a:r>
            <a:endParaRPr lang="zh-CN" altLang="en-US" sz="2160" b="1" dirty="0">
              <a:solidFill>
                <a:schemeClr val="bg1"/>
              </a:solidFill>
              <a:latin typeface="微软雅黑" panose="020B0503020204020204" pitchFamily="34" charset="-122"/>
              <a:ea typeface="微软雅黑" panose="020B0503020204020204" pitchFamily="34" charset="-122"/>
            </a:endParaRPr>
          </a:p>
        </p:txBody>
      </p:sp>
      <p:sp>
        <p:nvSpPr>
          <p:cNvPr id="16" name="TextBox 29"/>
          <p:cNvSpPr txBox="1"/>
          <p:nvPr/>
        </p:nvSpPr>
        <p:spPr>
          <a:xfrm>
            <a:off x="3076530" y="5031047"/>
            <a:ext cx="904150" cy="424732"/>
          </a:xfrm>
          <a:prstGeom prst="rect">
            <a:avLst/>
          </a:prstGeom>
          <a:noFill/>
        </p:spPr>
        <p:txBody>
          <a:bodyPr wrap="square" rtlCol="0">
            <a:spAutoFit/>
          </a:bodyPr>
          <a:lstStyle>
            <a:defPPr>
              <a:defRPr lang="zh-CN"/>
            </a:defPPr>
            <a:lvl1pPr algn="ctr">
              <a:defRPr sz="4000">
                <a:solidFill>
                  <a:srgbClr val="FEB750"/>
                </a:solidFill>
                <a:latin typeface="Impact" panose="020B0806030902050204" pitchFamily="34" charset="0"/>
              </a:defRPr>
            </a:lvl1pPr>
          </a:lstStyle>
          <a:p>
            <a:r>
              <a:rPr lang="en-US" altLang="zh-CN" sz="2160" b="1" dirty="0">
                <a:solidFill>
                  <a:schemeClr val="bg1"/>
                </a:solidFill>
                <a:latin typeface="微软雅黑" panose="020B0503020204020204" pitchFamily="34" charset="-122"/>
                <a:ea typeface="微软雅黑" panose="020B0503020204020204" pitchFamily="34" charset="-122"/>
              </a:rPr>
              <a:t>15</a:t>
            </a:r>
            <a:r>
              <a:rPr lang="en-US" altLang="zh-CN" sz="1320" b="1" dirty="0">
                <a:solidFill>
                  <a:schemeClr val="bg1"/>
                </a:solidFill>
                <a:latin typeface="微软雅黑" panose="020B0503020204020204" pitchFamily="34" charset="-122"/>
                <a:ea typeface="微软雅黑" panose="020B0503020204020204" pitchFamily="34" charset="-122"/>
              </a:rPr>
              <a:t>%</a:t>
            </a:r>
            <a:endParaRPr lang="zh-CN" altLang="en-US" sz="2160" b="1" dirty="0">
              <a:solidFill>
                <a:schemeClr val="bg1"/>
              </a:solidFill>
              <a:latin typeface="微软雅黑" panose="020B0503020204020204" pitchFamily="34" charset="-122"/>
              <a:ea typeface="微软雅黑" panose="020B0503020204020204" pitchFamily="34" charset="-122"/>
            </a:endParaRPr>
          </a:p>
        </p:txBody>
      </p:sp>
      <p:sp>
        <p:nvSpPr>
          <p:cNvPr id="17" name="TextBox 30"/>
          <p:cNvSpPr txBox="1"/>
          <p:nvPr/>
        </p:nvSpPr>
        <p:spPr>
          <a:xfrm>
            <a:off x="3182873" y="2696811"/>
            <a:ext cx="904150" cy="424732"/>
          </a:xfrm>
          <a:prstGeom prst="rect">
            <a:avLst/>
          </a:prstGeom>
          <a:noFill/>
        </p:spPr>
        <p:txBody>
          <a:bodyPr wrap="square" rtlCol="0">
            <a:spAutoFit/>
          </a:bodyPr>
          <a:lstStyle>
            <a:defPPr>
              <a:defRPr lang="zh-CN"/>
            </a:defPPr>
            <a:lvl1pPr algn="ctr">
              <a:defRPr sz="4000">
                <a:solidFill>
                  <a:srgbClr val="FEB750"/>
                </a:solidFill>
                <a:latin typeface="Impact" panose="020B0806030902050204" pitchFamily="34" charset="0"/>
              </a:defRPr>
            </a:lvl1pPr>
          </a:lstStyle>
          <a:p>
            <a:r>
              <a:rPr lang="en-US" altLang="zh-CN" sz="2160" b="1" dirty="0">
                <a:solidFill>
                  <a:schemeClr val="bg1"/>
                </a:solidFill>
                <a:latin typeface="微软雅黑" panose="020B0503020204020204" pitchFamily="34" charset="-122"/>
                <a:ea typeface="微软雅黑" panose="020B0503020204020204" pitchFamily="34" charset="-122"/>
              </a:rPr>
              <a:t>12</a:t>
            </a:r>
            <a:r>
              <a:rPr lang="en-US" altLang="zh-CN" sz="1320" b="1" dirty="0">
                <a:solidFill>
                  <a:schemeClr val="bg1"/>
                </a:solidFill>
                <a:latin typeface="微软雅黑" panose="020B0503020204020204" pitchFamily="34" charset="-122"/>
                <a:ea typeface="微软雅黑" panose="020B0503020204020204" pitchFamily="34" charset="-122"/>
              </a:rPr>
              <a:t>%</a:t>
            </a:r>
            <a:endParaRPr lang="zh-CN" altLang="en-US" sz="2160" b="1" dirty="0">
              <a:solidFill>
                <a:schemeClr val="bg1"/>
              </a:solidFill>
              <a:latin typeface="微软雅黑" panose="020B0503020204020204" pitchFamily="34" charset="-122"/>
              <a:ea typeface="微软雅黑" panose="020B0503020204020204" pitchFamily="34" charset="-122"/>
            </a:endParaRPr>
          </a:p>
        </p:txBody>
      </p:sp>
      <p:sp>
        <p:nvSpPr>
          <p:cNvPr id="18" name="TextBox 31"/>
          <p:cNvSpPr txBox="1"/>
          <p:nvPr/>
        </p:nvSpPr>
        <p:spPr>
          <a:xfrm>
            <a:off x="8296578" y="2405061"/>
            <a:ext cx="904150" cy="424732"/>
          </a:xfrm>
          <a:prstGeom prst="rect">
            <a:avLst/>
          </a:prstGeom>
          <a:noFill/>
        </p:spPr>
        <p:txBody>
          <a:bodyPr wrap="square" rtlCol="0">
            <a:spAutoFit/>
          </a:bodyPr>
          <a:lstStyle>
            <a:defPPr>
              <a:defRPr lang="zh-CN"/>
            </a:defPPr>
            <a:lvl1pPr algn="ctr">
              <a:defRPr sz="4000">
                <a:solidFill>
                  <a:srgbClr val="FEB750"/>
                </a:solidFill>
                <a:latin typeface="Impact" panose="020B0806030902050204" pitchFamily="34" charset="0"/>
              </a:defRPr>
            </a:lvl1pPr>
          </a:lstStyle>
          <a:p>
            <a:r>
              <a:rPr lang="en-US" altLang="zh-CN" sz="2160" b="1" dirty="0">
                <a:solidFill>
                  <a:schemeClr val="bg1"/>
                </a:solidFill>
                <a:latin typeface="微软雅黑" panose="020B0503020204020204" pitchFamily="34" charset="-122"/>
                <a:ea typeface="微软雅黑" panose="020B0503020204020204" pitchFamily="34" charset="-122"/>
              </a:rPr>
              <a:t>58</a:t>
            </a:r>
            <a:r>
              <a:rPr lang="en-US" altLang="zh-CN" sz="1320" b="1" dirty="0">
                <a:solidFill>
                  <a:schemeClr val="bg1"/>
                </a:solidFill>
                <a:latin typeface="微软雅黑" panose="020B0503020204020204" pitchFamily="34" charset="-122"/>
                <a:ea typeface="微软雅黑" panose="020B0503020204020204" pitchFamily="34" charset="-122"/>
              </a:rPr>
              <a:t>%</a:t>
            </a:r>
            <a:endParaRPr lang="zh-CN" altLang="en-US" sz="216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9159450" y="2477050"/>
            <a:ext cx="2385334" cy="668453"/>
          </a:xfrm>
          <a:prstGeom prst="rect">
            <a:avLst/>
          </a:prstGeom>
          <a:solidFill>
            <a:schemeClr val="tx1">
              <a:lumMod val="75000"/>
              <a:lumOff val="25000"/>
              <a:alpha val="50000"/>
            </a:schemeClr>
          </a:solid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41" name="矩形 40"/>
          <p:cNvSpPr/>
          <p:nvPr/>
        </p:nvSpPr>
        <p:spPr>
          <a:xfrm>
            <a:off x="824866" y="5108613"/>
            <a:ext cx="2293380" cy="668453"/>
          </a:xfrm>
          <a:prstGeom prst="rect">
            <a:avLst/>
          </a:prstGeom>
          <a:solidFill>
            <a:schemeClr val="tx1">
              <a:lumMod val="75000"/>
              <a:lumOff val="25000"/>
              <a:alpha val="50000"/>
            </a:schemeClr>
          </a:solid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42" name="矩形 41"/>
          <p:cNvSpPr/>
          <p:nvPr/>
        </p:nvSpPr>
        <p:spPr>
          <a:xfrm>
            <a:off x="820334" y="2767097"/>
            <a:ext cx="2293380" cy="668453"/>
          </a:xfrm>
          <a:prstGeom prst="rect">
            <a:avLst/>
          </a:prstGeom>
          <a:solidFill>
            <a:schemeClr val="tx1">
              <a:lumMod val="75000"/>
              <a:lumOff val="25000"/>
              <a:alpha val="50000"/>
            </a:schemeClr>
          </a:solid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我是一个设计师，可是设计师不代表是一个很会设计的人，而应该是一个抱设计理想来生活、来活下去的人。</a:t>
            </a:r>
          </a:p>
        </p:txBody>
      </p:sp>
      <p:sp>
        <p:nvSpPr>
          <p:cNvPr id="43" name="矩形 42"/>
          <p:cNvSpPr/>
          <p:nvPr/>
        </p:nvSpPr>
        <p:spPr>
          <a:xfrm>
            <a:off x="824866" y="2154054"/>
            <a:ext cx="3667268" cy="284373"/>
          </a:xfrm>
          <a:prstGeom prst="rect">
            <a:avLst/>
          </a:prstGeom>
          <a:solidFill>
            <a:schemeClr val="tx1">
              <a:lumMod val="75000"/>
              <a:lumOff val="25000"/>
              <a:alpha val="50000"/>
            </a:schemeClr>
          </a:solidFill>
        </p:spPr>
        <p:txBody>
          <a:bodyPr wrap="square" rtlCol="0">
            <a:spAutoFit/>
          </a:bodyPr>
          <a:lstStyle/>
          <a:p>
            <a:pPr>
              <a:lnSpc>
                <a:spcPct val="130000"/>
              </a:lnSpc>
            </a:pPr>
            <a:r>
              <a:rPr lang="zh-CN" altLang="zh-CN" sz="960" dirty="0">
                <a:solidFill>
                  <a:schemeClr val="bg1"/>
                </a:solidFill>
                <a:latin typeface="微软雅黑 Light" panose="020B0502040204020203" pitchFamily="34" charset="-122"/>
                <a:ea typeface="微软雅黑 Light" panose="020B0502040204020203" pitchFamily="34" charset="-122"/>
              </a:rPr>
              <a:t>我是一个设计师，可是设计师不代表是一个很会设计的人</a:t>
            </a:r>
            <a:r>
              <a:rPr lang="zh-CN" altLang="en-US" sz="960" dirty="0">
                <a:solidFill>
                  <a:schemeClr val="bg1"/>
                </a:solidFill>
                <a:latin typeface="微软雅黑 Light" panose="020B0502040204020203" pitchFamily="34" charset="-122"/>
                <a:ea typeface="微软雅黑 Light" panose="020B0502040204020203" pitchFamily="34" charset="-122"/>
              </a:rPr>
              <a:t>。</a:t>
            </a:r>
            <a:endParaRPr lang="zh-CN" altLang="zh-CN" sz="960" dirty="0">
              <a:solidFill>
                <a:schemeClr val="bg1"/>
              </a:solidFill>
              <a:latin typeface="微软雅黑 Light" panose="020B0502040204020203" pitchFamily="34" charset="-122"/>
              <a:ea typeface="微软雅黑 Light" panose="020B0502040204020203" pitchFamily="34" charset="-122"/>
            </a:endParaRPr>
          </a:p>
        </p:txBody>
      </p:sp>
      <p:grpSp>
        <p:nvGrpSpPr>
          <p:cNvPr id="45" name="组合 44"/>
          <p:cNvGrpSpPr/>
          <p:nvPr/>
        </p:nvGrpSpPr>
        <p:grpSpPr>
          <a:xfrm>
            <a:off x="5235947" y="628273"/>
            <a:ext cx="1748942" cy="773830"/>
            <a:chOff x="4363291" y="523560"/>
            <a:chExt cx="1457452" cy="644858"/>
          </a:xfrm>
        </p:grpSpPr>
        <p:grpSp>
          <p:nvGrpSpPr>
            <p:cNvPr id="46" name="组合 45"/>
            <p:cNvGrpSpPr/>
            <p:nvPr/>
          </p:nvGrpSpPr>
          <p:grpSpPr>
            <a:xfrm>
              <a:off x="4363291" y="523560"/>
              <a:ext cx="1442197" cy="507831"/>
              <a:chOff x="4564043" y="512130"/>
              <a:chExt cx="1442197" cy="507831"/>
            </a:xfrm>
          </p:grpSpPr>
          <p:sp>
            <p:nvSpPr>
              <p:cNvPr id="48" name="文本框 47"/>
              <p:cNvSpPr txBox="1"/>
              <p:nvPr/>
            </p:nvSpPr>
            <p:spPr>
              <a:xfrm>
                <a:off x="5493012"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结</a:t>
                </a:r>
              </a:p>
            </p:txBody>
          </p:sp>
          <p:sp>
            <p:nvSpPr>
              <p:cNvPr id="49" name="文本框 48"/>
              <p:cNvSpPr txBox="1"/>
              <p:nvPr/>
            </p:nvSpPr>
            <p:spPr>
              <a:xfrm>
                <a:off x="5183353"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总</a:t>
                </a:r>
              </a:p>
            </p:txBody>
          </p:sp>
          <p:sp>
            <p:nvSpPr>
              <p:cNvPr id="50" name="文本框 49"/>
              <p:cNvSpPr txBox="1"/>
              <p:nvPr/>
            </p:nvSpPr>
            <p:spPr>
              <a:xfrm>
                <a:off x="4873698" y="512130"/>
                <a:ext cx="513228" cy="507831"/>
              </a:xfrm>
              <a:prstGeom prst="rect">
                <a:avLst/>
              </a:prstGeom>
              <a:noFill/>
            </p:spPr>
            <p:txBody>
              <a:bodyPr wrap="none" rtlCol="0">
                <a:spAutoFit/>
              </a:bodyPr>
              <a:lstStyle>
                <a:defPPr>
                  <a:defRPr lang="zh-CN"/>
                </a:defPPr>
                <a:lvl1pPr algn="ctr">
                  <a:defRPr sz="15000" b="1">
                    <a:solidFill>
                      <a:schemeClr val="bg1"/>
                    </a:solidFill>
                    <a:effectLst>
                      <a:glow rad="444500">
                        <a:schemeClr val="tx1">
                          <a:alpha val="40000"/>
                        </a:schemeClr>
                      </a:glow>
                      <a:outerShdw blurRad="254000" sx="110000" sy="110000" algn="ctr" rotWithShape="0">
                        <a:schemeClr val="tx1">
                          <a:alpha val="40000"/>
                        </a:schemeClr>
                      </a:outerShdw>
                    </a:effectLst>
                    <a:latin typeface="微软雅黑" panose="020B0503020204020204" pitchFamily="34" charset="-122"/>
                    <a:ea typeface="微软雅黑" panose="020B0503020204020204" pitchFamily="34" charset="-122"/>
                  </a:defRPr>
                </a:lvl1pPr>
              </a:lstStyle>
              <a:p>
                <a:r>
                  <a:rPr lang="zh-CN" altLang="en-US" sz="3360" dirty="0"/>
                  <a:t>作</a:t>
                </a:r>
              </a:p>
            </p:txBody>
          </p:sp>
          <p:sp>
            <p:nvSpPr>
              <p:cNvPr id="51" name="文本框 50"/>
              <p:cNvSpPr txBox="1"/>
              <p:nvPr/>
            </p:nvSpPr>
            <p:spPr>
              <a:xfrm>
                <a:off x="4564043" y="512130"/>
                <a:ext cx="513228" cy="507831"/>
              </a:xfrm>
              <a:prstGeom prst="rect">
                <a:avLst/>
              </a:prstGeom>
              <a:noFill/>
            </p:spPr>
            <p:txBody>
              <a:bodyPr wrap="none" rtlCol="0">
                <a:spAutoFit/>
              </a:bodyPr>
              <a:lstStyle/>
              <a:p>
                <a:pPr algn="ctr"/>
                <a:r>
                  <a:rPr lang="zh-CN" altLang="en-US" sz="3360" b="1" dirty="0">
                    <a:solidFill>
                      <a:schemeClr val="bg1"/>
                    </a:solidFill>
                    <a:effectLst>
                      <a:glow rad="254000">
                        <a:schemeClr val="tx1">
                          <a:alpha val="40000"/>
                        </a:schemeClr>
                      </a:glow>
                      <a:outerShdw blurRad="254000" sx="130000" sy="130000" algn="ctr" rotWithShape="0">
                        <a:schemeClr val="tx1">
                          <a:alpha val="40000"/>
                        </a:schemeClr>
                      </a:outerShdw>
                    </a:effectLst>
                    <a:latin typeface="微软雅黑" panose="020B0503020204020204" pitchFamily="34" charset="-122"/>
                    <a:ea typeface="微软雅黑" panose="020B0503020204020204" pitchFamily="34" charset="-122"/>
                  </a:rPr>
                  <a:t>工</a:t>
                </a:r>
              </a:p>
            </p:txBody>
          </p:sp>
        </p:grpSp>
        <p:sp>
          <p:nvSpPr>
            <p:cNvPr id="47" name="文本框 46" descr="e7d195523061f1c09d6f9b3d376af7cc83eec7fa36f660fcFABA8E4E22B65493F1579964AC498A6DD12E9A37B3F4D805B6D0115AA1C9B53E5DC593BBAD6517EC30D5C3535F30F1310ED1D1E84EABB6F0A88FCE7E360FFEBA3F89299DB6636D745F8CEA658E9B6FB40453FAF036BE40C69CDC969074F552242EB853F800564BBC1F300147CE658684"/>
            <p:cNvSpPr txBox="1"/>
            <p:nvPr/>
          </p:nvSpPr>
          <p:spPr>
            <a:xfrm>
              <a:off x="4382339" y="968363"/>
              <a:ext cx="1438404" cy="200055"/>
            </a:xfrm>
            <a:prstGeom prst="rect">
              <a:avLst/>
            </a:prstGeom>
            <a:noFill/>
          </p:spPr>
          <p:txBody>
            <a:bodyPr wrap="square" rtlCol="0">
              <a:spAutoFit/>
            </a:bodyPr>
            <a:lstStyle>
              <a:defPPr>
                <a:defRPr lang="zh-CN"/>
              </a:defPPr>
              <a:lvl1pPr algn="ctr">
                <a:defRPr sz="1200" b="0">
                  <a:solidFill>
                    <a:schemeClr val="bg1"/>
                  </a:solidFill>
                  <a:effectLst>
                    <a:glow rad="254000">
                      <a:schemeClr val="tx1">
                        <a:alpha val="40000"/>
                      </a:schemeClr>
                    </a:glow>
                    <a:outerShdw blurRad="254000" algn="ctr" rotWithShape="0">
                      <a:schemeClr val="tx1">
                        <a:alpha val="40000"/>
                      </a:schemeClr>
                    </a:outerShdw>
                  </a:effectLst>
                  <a:latin typeface="微软雅黑 Light" panose="020B0502040204020203" pitchFamily="34" charset="-122"/>
                  <a:ea typeface="微软雅黑 Light" panose="020B0502040204020203" pitchFamily="34" charset="-122"/>
                </a:defRPr>
              </a:lvl1pPr>
            </a:lstStyle>
            <a:p>
              <a:pPr algn="dist"/>
              <a:r>
                <a:rPr lang="en-US" altLang="zh-CN" sz="960" dirty="0"/>
                <a:t>WORK SUMMARY</a:t>
              </a:r>
              <a:endParaRPr lang="zh-CN" altLang="en-US" sz="960" dirty="0"/>
            </a:p>
          </p:txBody>
        </p:sp>
      </p:grpSp>
      <p:sp>
        <p:nvSpPr>
          <p:cNvPr id="52" name="矩形 51"/>
          <p:cNvSpPr/>
          <p:nvPr/>
        </p:nvSpPr>
        <p:spPr>
          <a:xfrm>
            <a:off x="8932546" y="5451385"/>
            <a:ext cx="2807335" cy="335989"/>
          </a:xfrm>
          <a:prstGeom prst="rect">
            <a:avLst/>
          </a:prstGeom>
          <a:noFill/>
        </p:spPr>
        <p:txBody>
          <a:bodyPr wrap="square" rtlCol="0">
            <a:spAutoFit/>
          </a:bodyPr>
          <a:lstStyle/>
          <a:p>
            <a:pPr algn="ctr">
              <a:lnSpc>
                <a:spcPts val="1920"/>
              </a:lnSpc>
            </a:pPr>
            <a:r>
              <a:rPr lang="zh-CN" altLang="en-US" sz="960" dirty="0">
                <a:solidFill>
                  <a:schemeClr val="bg1"/>
                </a:solidFill>
                <a:latin typeface="微软雅黑 Light" panose="020B0502040204020203" pitchFamily="34" charset="-122"/>
                <a:ea typeface="微软雅黑 Light" panose="020B0502040204020203" pitchFamily="34" charset="-122"/>
              </a:rPr>
              <a:t>* 注：数据信息来源于网络，请自行修改。</a:t>
            </a:r>
            <a:endParaRPr lang="zh-CN" altLang="zh-CN" sz="96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42" presetClass="path" presetSubtype="0" decel="100000" fill="hold" nodeType="withEffect">
                                  <p:stCondLst>
                                    <p:cond delay="0"/>
                                  </p:stCondLst>
                                  <p:childTnLst>
                                    <p:animMotion origin="layout" path="M 3.125E-6 -3.33333E-6 L -0.04453 0.00023 " pathEditMode="relative" rAng="0" ptsTypes="AA">
                                      <p:cBhvr>
                                        <p:cTn id="9" dur="1000" spd="-100000" fill="hold"/>
                                        <p:tgtEl>
                                          <p:spTgt spid="45"/>
                                        </p:tgtEl>
                                        <p:attrNameLst>
                                          <p:attrName>ppt_x</p:attrName>
                                          <p:attrName>ppt_y</p:attrName>
                                        </p:attrNameLst>
                                      </p:cBhvr>
                                      <p:rCtr x="-2227" y="0"/>
                                    </p:animMotion>
                                  </p:childTnLst>
                                </p:cTn>
                              </p:par>
                              <p:par>
                                <p:cTn id="10" presetID="2" presetClass="entr" presetSubtype="1" fill="hold" grpId="0" nodeType="withEffect">
                                  <p:stCondLst>
                                    <p:cond delay="0"/>
                                  </p:stCondLst>
                                  <p:childTnLst>
                                    <p:set>
                                      <p:cBhvr>
                                        <p:cTn id="11"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12" dur="5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graphicEl>
                                              <a:chart seriesIdx="-3" categoryIdx="-3" bldStep="gridLegend"/>
                                            </p:graphicEl>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250"/>
                                  </p:stCondLst>
                                  <p:childTnLst>
                                    <p:set>
                                      <p:cBhvr>
                                        <p:cTn id="15" dur="1" fill="hold">
                                          <p:stCondLst>
                                            <p:cond delay="0"/>
                                          </p:stCondLst>
                                        </p:cTn>
                                        <p:tgtEl>
                                          <p:spTgt spid="2">
                                            <p:graphicEl>
                                              <a:chart seriesIdx="-4" categoryIdx="0" bldStep="category"/>
                                            </p:graphicEl>
                                          </p:spTgt>
                                        </p:tgtEl>
                                        <p:attrNameLst>
                                          <p:attrName>style.visibility</p:attrName>
                                        </p:attrNameLst>
                                      </p:cBhvr>
                                      <p:to>
                                        <p:strVal val="visible"/>
                                      </p:to>
                                    </p:set>
                                    <p:anim calcmode="lin" valueType="num">
                                      <p:cBhvr additive="base">
                                        <p:cTn id="16" dur="500" fill="hold"/>
                                        <p:tgtEl>
                                          <p:spTgt spid="2">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graphicEl>
                                              <a:chart seriesIdx="-4" categoryIdx="0" bldStep="category"/>
                                            </p:graphic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500"/>
                                  </p:stCondLst>
                                  <p:childTnLst>
                                    <p:set>
                                      <p:cBhvr>
                                        <p:cTn id="19" dur="1" fill="hold">
                                          <p:stCondLst>
                                            <p:cond delay="0"/>
                                          </p:stCondLst>
                                        </p:cTn>
                                        <p:tgtEl>
                                          <p:spTgt spid="2">
                                            <p:graphicEl>
                                              <a:chart seriesIdx="-4" categoryIdx="1" bldStep="category"/>
                                            </p:graphicEl>
                                          </p:spTgt>
                                        </p:tgtEl>
                                        <p:attrNameLst>
                                          <p:attrName>style.visibility</p:attrName>
                                        </p:attrNameLst>
                                      </p:cBhvr>
                                      <p:to>
                                        <p:strVal val="visible"/>
                                      </p:to>
                                    </p:set>
                                    <p:anim calcmode="lin" valueType="num">
                                      <p:cBhvr additive="base">
                                        <p:cTn id="20" dur="500" fill="hold"/>
                                        <p:tgtEl>
                                          <p:spTgt spid="2">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graphicEl>
                                              <a:chart seriesIdx="-4" categoryIdx="1" bldStep="category"/>
                                            </p:graphic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750"/>
                                  </p:stCondLst>
                                  <p:childTnLst>
                                    <p:set>
                                      <p:cBhvr>
                                        <p:cTn id="23" dur="1" fill="hold">
                                          <p:stCondLst>
                                            <p:cond delay="0"/>
                                          </p:stCondLst>
                                        </p:cTn>
                                        <p:tgtEl>
                                          <p:spTgt spid="2">
                                            <p:graphicEl>
                                              <a:chart seriesIdx="-4" categoryIdx="2" bldStep="category"/>
                                            </p:graphicEl>
                                          </p:spTgt>
                                        </p:tgtEl>
                                        <p:attrNameLst>
                                          <p:attrName>style.visibility</p:attrName>
                                        </p:attrNameLst>
                                      </p:cBhvr>
                                      <p:to>
                                        <p:strVal val="visible"/>
                                      </p:to>
                                    </p:set>
                                    <p:anim calcmode="lin" valueType="num">
                                      <p:cBhvr additive="base">
                                        <p:cTn id="24" dur="500" fill="hold"/>
                                        <p:tgtEl>
                                          <p:spTgt spid="2">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graphicEl>
                                              <a:chart seriesIdx="-4" categoryIdx="2" bldStep="category"/>
                                            </p:graphic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1000"/>
                                  </p:stCondLst>
                                  <p:childTnLst>
                                    <p:set>
                                      <p:cBhvr>
                                        <p:cTn id="27" dur="1" fill="hold">
                                          <p:stCondLst>
                                            <p:cond delay="0"/>
                                          </p:stCondLst>
                                        </p:cTn>
                                        <p:tgtEl>
                                          <p:spTgt spid="2">
                                            <p:graphicEl>
                                              <a:chart seriesIdx="-4" categoryIdx="3" bldStep="category"/>
                                            </p:graphicEl>
                                          </p:spTgt>
                                        </p:tgtEl>
                                        <p:attrNameLst>
                                          <p:attrName>style.visibility</p:attrName>
                                        </p:attrNameLst>
                                      </p:cBhvr>
                                      <p:to>
                                        <p:strVal val="visible"/>
                                      </p:to>
                                    </p:set>
                                    <p:anim calcmode="lin" valueType="num">
                                      <p:cBhvr additive="base">
                                        <p:cTn id="28" dur="500" fill="hold"/>
                                        <p:tgtEl>
                                          <p:spTgt spid="2">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graphicEl>
                                              <a:chart seriesIdx="-4" categoryIdx="3" bldStep="category"/>
                                            </p:graphicEl>
                                          </p:spTgt>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75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22" presetClass="entr" presetSubtype="8" fill="hold" nodeType="withEffect">
                                  <p:stCondLst>
                                    <p:cond delay="75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42" presetClass="path" presetSubtype="0" decel="100000" fill="hold" grpId="1" nodeType="withEffect">
                                  <p:stCondLst>
                                    <p:cond delay="1000"/>
                                  </p:stCondLst>
                                  <p:childTnLst>
                                    <p:animMotion origin="layout" path="M 3.125E-6 -3.33333E-6 L -0.04453 0.00023 " pathEditMode="relative" rAng="0" ptsTypes="AA">
                                      <p:cBhvr>
                                        <p:cTn id="43" dur="1000" spd="-100000" fill="hold"/>
                                        <p:tgtEl>
                                          <p:spTgt spid="39"/>
                                        </p:tgtEl>
                                        <p:attrNameLst>
                                          <p:attrName>ppt_x</p:attrName>
                                          <p:attrName>ppt_y</p:attrName>
                                        </p:attrNameLst>
                                      </p:cBhvr>
                                      <p:rCtr x="-2227" y="0"/>
                                    </p:animMotion>
                                  </p:childTnLst>
                                </p:cTn>
                              </p:par>
                              <p:par>
                                <p:cTn id="44" presetID="22" presetClass="entr" presetSubtype="2" fill="hold"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35" presetClass="path" presetSubtype="0" decel="100000" fill="hold" grpId="1" nodeType="withEffect">
                                  <p:stCondLst>
                                    <p:cond delay="1250"/>
                                  </p:stCondLst>
                                  <p:childTnLst>
                                    <p:animMotion origin="layout" path="M 0.04818 3.7037E-6 L -1.66667E-6 3.7037E-6 " pathEditMode="relative" rAng="0" ptsTypes="AA">
                                      <p:cBhvr>
                                        <p:cTn id="54" dur="1000" fill="hold"/>
                                        <p:tgtEl>
                                          <p:spTgt spid="41"/>
                                        </p:tgtEl>
                                        <p:attrNameLst>
                                          <p:attrName>ppt_x</p:attrName>
                                          <p:attrName>ppt_y</p:attrName>
                                        </p:attrNameLst>
                                      </p:cBhvr>
                                      <p:rCtr x="-2409" y="0"/>
                                    </p:animMotion>
                                  </p:childTnLst>
                                </p:cTn>
                              </p:par>
                              <p:par>
                                <p:cTn id="55" presetID="22" presetClass="entr" presetSubtype="2" fill="hold" nodeType="withEffect">
                                  <p:stCondLst>
                                    <p:cond delay="1250"/>
                                  </p:stCondLst>
                                  <p:childTnLst>
                                    <p:set>
                                      <p:cBhvr>
                                        <p:cTn id="56" dur="1" fill="hold">
                                          <p:stCondLst>
                                            <p:cond delay="0"/>
                                          </p:stCondLst>
                                        </p:cTn>
                                        <p:tgtEl>
                                          <p:spTgt spid="9"/>
                                        </p:tgtEl>
                                        <p:attrNameLst>
                                          <p:attrName>style.visibility</p:attrName>
                                        </p:attrNameLst>
                                      </p:cBhvr>
                                      <p:to>
                                        <p:strVal val="visible"/>
                                      </p:to>
                                    </p:set>
                                    <p:animEffect transition="in" filter="wipe(right)">
                                      <p:cBhvr>
                                        <p:cTn id="57" dur="500"/>
                                        <p:tgtEl>
                                          <p:spTgt spid="9"/>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1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par>
                                <p:cTn id="64" presetID="35" presetClass="path" presetSubtype="0" decel="100000" fill="hold" grpId="1" nodeType="withEffect">
                                  <p:stCondLst>
                                    <p:cond delay="1500"/>
                                  </p:stCondLst>
                                  <p:childTnLst>
                                    <p:animMotion origin="layout" path="M 0.04818 3.7037E-6 L -1.66667E-6 3.7037E-6 " pathEditMode="relative" rAng="0" ptsTypes="AA">
                                      <p:cBhvr>
                                        <p:cTn id="65" dur="1000" fill="hold"/>
                                        <p:tgtEl>
                                          <p:spTgt spid="42"/>
                                        </p:tgtEl>
                                        <p:attrNameLst>
                                          <p:attrName>ppt_x</p:attrName>
                                          <p:attrName>ppt_y</p:attrName>
                                        </p:attrNameLst>
                                      </p:cBhvr>
                                      <p:rCtr x="-2409" y="0"/>
                                    </p:animMotion>
                                  </p:childTnLst>
                                </p:cTn>
                              </p:par>
                              <p:par>
                                <p:cTn id="66" presetID="22" presetClass="entr" presetSubtype="2" fill="hold" nodeType="withEffect">
                                  <p:stCondLst>
                                    <p:cond delay="150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par>
                                <p:cTn id="69" presetID="10" presetClass="entr" presetSubtype="0" fill="hold" grpId="0" nodeType="withEffect">
                                  <p:stCondLst>
                                    <p:cond delay="175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grpId="0" nodeType="withEffect">
                                  <p:stCondLst>
                                    <p:cond delay="175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par>
                                <p:cTn id="75" presetID="35" presetClass="path" presetSubtype="0" decel="100000" fill="hold" grpId="1" nodeType="withEffect">
                                  <p:stCondLst>
                                    <p:cond delay="1750"/>
                                  </p:stCondLst>
                                  <p:childTnLst>
                                    <p:animMotion origin="layout" path="M 0.04818 3.7037E-6 L -1.66667E-6 3.7037E-6 " pathEditMode="relative" rAng="0" ptsTypes="AA">
                                      <p:cBhvr>
                                        <p:cTn id="76" dur="1000" fill="hold"/>
                                        <p:tgtEl>
                                          <p:spTgt spid="43"/>
                                        </p:tgtEl>
                                        <p:attrNameLst>
                                          <p:attrName>ppt_x</p:attrName>
                                          <p:attrName>ppt_y</p:attrName>
                                        </p:attrNameLst>
                                      </p:cBhvr>
                                      <p:rCtr x="-2409" y="0"/>
                                    </p:animMotion>
                                  </p:childTnLst>
                                </p:cTn>
                              </p:par>
                              <p:par>
                                <p:cTn id="77" presetID="14" presetClass="entr" presetSubtype="10" fill="hold" grpId="0" nodeType="withEffect">
                                  <p:stCondLst>
                                    <p:cond delay="2250"/>
                                  </p:stCondLst>
                                  <p:childTnLst>
                                    <p:set>
                                      <p:cBhvr>
                                        <p:cTn id="78" dur="1" fill="hold">
                                          <p:stCondLst>
                                            <p:cond delay="0"/>
                                          </p:stCondLst>
                                        </p:cTn>
                                        <p:tgtEl>
                                          <p:spTgt spid="52"/>
                                        </p:tgtEl>
                                        <p:attrNameLst>
                                          <p:attrName>style.visibility</p:attrName>
                                        </p:attrNameLst>
                                      </p:cBhvr>
                                      <p:to>
                                        <p:strVal val="visible"/>
                                      </p:to>
                                    </p:set>
                                    <p:animEffect transition="in" filter="randombar(horizontal)">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2" grpId="0">
        <p:bldSub>
          <a:bldChart bld="category"/>
        </p:bldSub>
      </p:bldGraphic>
      <p:bldP spid="15" grpId="0"/>
      <p:bldP spid="16" grpId="0"/>
      <p:bldP spid="17" grpId="0"/>
      <p:bldP spid="18" grpId="0"/>
      <p:bldP spid="39" grpId="0" animBg="1"/>
      <p:bldP spid="39" grpId="1" animBg="1"/>
      <p:bldP spid="41" grpId="0" animBg="1"/>
      <p:bldP spid="41" grpId="1" animBg="1"/>
      <p:bldP spid="42" grpId="0" animBg="1"/>
      <p:bldP spid="42" grpId="1" animBg="1"/>
      <p:bldP spid="43" grpId="0" animBg="1"/>
      <p:bldP spid="43" grpId="1" animBg="1"/>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A618CFF-03A2-44E3-A6ED-19F4C90464A2"/>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內容清單"/>
  <p:tag name="ISPRINGCLOUDFOLDERID" val="0"/>
  <p:tag name="ISPRINGCLOUDFOLDERPATH" val="函式庫"/>
  <p:tag name="ISPRING_PLAYERS_CUSTOMIZATION" val="UEsDBBQAAgAIAAO6l0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ADupdKB2hAaQkDAAC1CgAAJwAAAHVuaXZlcnNhbC9mbGFzaF9wdWJsaXNoaW5nX3NldHRpbmdzLnhtbNVW3VIaMRS+5yky6XgpqxarZRacjsCUUYER2uqVEzYHNmM22W6yIF71afpgfZKebARhtM6qdablBnJ+vvOdnxwSHt0kkswgM0KrBt2t7lACKtJcqGmDfhl1tg8pMZYpzqRW0KBKU3LUrIRpPpbCxEOwFk0NQRhl6qlt0NjatB4E8/m8KkyaOa2WuUV8U410EqQZGFAWsiCVbIFfdpGCoc1KhZDQi840zyUQwZGCEo4dkx3JTEwDbzZm0fU007nix1rqjGTTcYO+6xSfpY2HaokElEvONFHoxLbOOBeOD5NDcQskBjGNkfhBjZK54DZu0L2aQ0Hr4CFKge1zYA7lWGMyyt7BJ2AZZ5b5o49n4caapcCL+EKxREQj1BCXf4O2RlefLwft89Nu7+Rq1O+fjroDT6LwCTZxwmAzUIiEdJ5FsIoTMmtZFCNv9JkwaSAM1kVLs4lWG+TcmYy1xNoXXjgPyRh4jyWw1o3htVAdtNylZIKJyEWDfsoEk5QIy6SIVs4mHxsrbNH/zrolQSycMyBnQ3of3lcnillmYJ3WUmNczaPmN51LThY6J1JcA7GaYP55gr9iIOvNIZNMJ4UUx8cSIwVGnAmYAz8qanoH+KdAlxgiydETJzeVYH2E77m4JWOY6Axxgc1wxlEujMevPgs4Zcbcg7Ilx63habfVvur2Wu2LLZcg4zOmomeCY8MhSe1b4DPMXWkMIaXGaq5BYGUilhso+sMFL8zKpFk6dsxmRdNdIwtQbLdAPh4TFRGOplA5lAWMmCJayQVhEV4h40ZoJnRuUOKHxUObFxH0rkSoguoUbxAGyzhkZdB2dvfe1/Y/HBx+rFeDXz9+bj/pdLdWBpK5aH6vHD+5WFbL5eGdCwO3Cx5fDTbL/83NMDhvfy1T1177YlSqm+1hKbh+Gav+SRmrc7/KBmtrrBQF3ENTv/RwE0mRCAv8b47YC8bkVf8gfsbeZkzeMOfXXI3/JmV/Wj1GNl4fYfDo88hpEqFEgoVwG3H1pmru13bwPfOoqlJBtM2nZrPyG1BLAwQUAAIACAADupdKBr8hY5YCAABVCgAAIQAAAHVuaXZlcnNhbC9mbGFzaF9za2luX3NldHRpbmdzLnhtbJVWUW/aMBB+369A7J30YVI3yUVaKZMqsRWtVd+d5EgsHDuyLzD+/ezEITYkJBAh4e++73x3vnMges/E8stsRhLJpXoHRCYybZEWm7H0aR5XiFIsEikQBC6EVAXl8+XXX/WHRDVzTCUPoKZqdjSBbpuH+jNF4va4LUhkUVJx2shMLmKa7DMlK5GOhpafSlCcib3d4Mfjav04xORM4ytCEcS0/m6faZJSgdaQjmZyVnEaA5+W/YWm2+p29heyA9MMJ0RY0gzuKbI5GOP9bgHCPxyPhdMTqLucy7Iq7xIomdmChpqRsFoNlzQ142cELw/2GRXYhOxGo1u48nx7sY9Hcj/9uSd2XJXkW1vXiwvBHnrMYYmqAhK1q8amc3l8q9DMByx3lGtD8KGOtDVBb2mlWzch1vH+wpGJ1PflkI7yKXlVwKoJ2HMX4h1/tXqu7wrf6RnzIlRwcKAXYgd2zD+mrldMD+yY75yl8Cb46TqCS1Mjag/5mbrjvF1/YwVBzfJcsXbZmu1WGzu72ovVAS2nkCkstY3ngxVgD45ENdbEFF0FRQQ9sIwik+K35cWnOhtNoguDa7b+1iLIkENfx9Uxmnvar1e9DhvSWcOObN4LXXLNeobmGn+aU0Sa5IV5L+n5zOnMnJjCzKN+hb0oDR3Uq9jJiZqCqj2oDyn51F2ERPC5dWZDZNkM1xCdRF4JSNRfZOKc9FVfVEUMam0OjUHbNSHW8HKW5dx88ZPBEdJQMGBslJgbd4Kyc1N6gOsAoCrJ25ZtFo2lqDgyDgdoR98D6oSHMiPatOhQt/3EDezQ7zeHTGpId1N0jeLzQkOP4NPEJcM7xzdM6Hmksa4zC8Z+7F5ubzPbez6pAVwvBa6N/bqGBrR/J/8DUEsDBBQAAgAIAAO6l0rRCJp53gIAAMYJAAAmAAAAdW5pdmVyc2FsL2h0bWxfcHVibGlzaGluZ19zZXR0aW5ncy54bWzNVsFOGzEQvecrLFccyQKlhUaboIoEgaAkImkLJzRZO1kLr721vQnh1K/ph/VLOl6TkAgaLQiq5pLseObNezPj2cQHt5kkE26s0KpJt+tblHCVaCbUuEm/Do429ymxDhQDqRVvUqUpOWjV4rwYSmHTPncOXS1BGGUbuWvS1Lm8EUXT6bQubG78qZaFQ3xbT3QW5YZbrhw3US5hhl9ulnNLW7UaIXEwfdGskJwIhhSU8OxAHrtM0ih4DSG5GRtdKHaopTbEjIdN+u6o/Mx9AlJbZFx5bbaFRm92DWBMeDog++KOk5SLcYq893YpmQrm0ibd2fUo6B09RimxgwTwKIcatSh3D59xBwwchMeQz/FbZ+eGYGIzBZlIBnhCvPwmbQ+uj696nYuzk/PT60G3ezY46QUSZUy0ihNHq4liJKQLk/BFnhicgyRF3hgzAml5HC2b5m4jrVbI+Wcy1BJLX0ZRMkKmctakn40ASYlwIEWyOHVgxtwdCYkafOx2faQcfQAMepMUjOXLieYn1lcxaX3XhWRkpgsixQ0nThNUVGT4K+VkudxkZHRWWiVYR6wUjJOJ4FPODsoq3QP+LdEVpsgKjMRRzCV3IcOPQtyRIR9pg7gcJji0aBc24NefBZyDtQ+gMOe40T87aXeuT87bncsNLxDYBFTyTHBsIc9y9xb4gNqVxhRSaqzmEgRWJoHC8rI/TLDSrYrMyrlTmJRN940sQbHdAvkETDxIcLSEKnhVwAQU0UrOCCR4KawfoYnQhUVLGJYAbV9EMIQSoUqqY1xQmMwwbqqgbW3vvN/98HFv/1OjHv3++WtzbdD9ouhJ8NnCpjhcuyoW6+LxnYsjf0OfvuzOFP/qrvcuOt+qVOq8czmo1J9OvxJct4pX97SK10VYTr2lxVSJAm6WcVhjuFukyITj7DWH5gWNX7/lw1i8UuPfUMXa8f1/RYSnxUt95S0eR0/+zaihffW/V6v2B1BLAwQUAAIACAADupdKJ6w1eIgBAAAyBgAAHwAAAHVuaXZlcnNhbC9odG1sX3NraW5fc2V0dGluZ3MuanONlLFuwjAQhneeInLXCnWoRNu1UAmJoVLZqg5OcoQI2xfZTkqKePfGoUDinEvsJf79+b87R77DJGoGS1j0Eh3a73b93l+3Gjhtw4WB+/6GcBtWl74unc6MyFNY5xJEroB5SHU+epGPV4IyZqo1jesPZ2s6fgyJ/FhBWGhCM9ThigC/CW1PHf65iJNOXaeaOjcdl9aimiaoLCg7Vaglbxl299aObokejBXoG+iGJ9AzfWhHiLw6DrkEZcFVvcIMpzFPdpnGUqWh+Nu6AN388t2f3fPsdTHrAiI3dmlB+oEXT26GyUKDMZCGsrzAgscg/i3IQ3vGw4I8uspNbsNpFDyDEbfUXGjjNZazsLfBgILXoMdYYVEWYziNmbuRAUrEPqMCeZqr7MTNH9wkOZessw0ZXgt9nLvJek8IvSe0JZ6kDLUO6t17mu01pXNU40VdUY9eUKKixHC3IrvQsJFYv5G49WfEuLU82cqmPzTd0d05mOYb9FJt0AmS6x3oNaJoKvq6lbsffHL8BVBLAwQUAAIACAADupd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A7qXSpQTsyJpAAAAbgAAABwAAAB1bml2ZXJzYWwvbG9jYWxfc2V0dGluZ3MueG1sDcwxDoMwDEDRnVNY3int1oHAxlaW0gNYxEWRHBuRgOD2ZPvD02/7MwocvKVg6vD1eCKwzuaDLg5/01C/EVIm9SSm7FANoe+qVmwm+XLOBSZYhS7eJo4lMo8Uixx2EajhU17/wB6brroBUEsDBBQAAgAIAHa4w0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AO6l0p93AeXWQIAAD0HAAApAAAAdW5pdmVyc2FsL3NraW5fY3VzdG9taXphdGlvbl9zZXR0aW5ncy54bWyVVV1v2yAUfd+vQPkBjTH4S0oj2QZPkfowaav2TGyaWXXAAtK1Ez9+kMxJnblN4vsE95x7uYfry0I/t6LcaSO37R9mWim+c2NasdHLLwAsatlJ9U1xzc1+Y7wFBNvy+9mjMK3peDMD2jDRMNXcz55Yp/nsQBlIoHWO9c4YKe5qKQwX5k5ItWXdDLywbudCVftvNr9MlC9c3UB7YjU/TxZcJIySTMNrue2ZeHuQG3m3ZvXzRsmdaK452a+3nquuFc9HcJaUNJnEdq02K8O3E8eiqbcrWL27M82bC/UcOR1b8+4aBc4Y52k+UeCM+dLq1lw8YM82fErpj9DCRZ66mNDbJxzDX80RjUJv0+iOvXF1w4lkv+tvbJVeyY2X9YYsA6OTrHG/8xFOAm+fc3xJPtOFHCOFMPE24Bbzd2NiP0nm56PkEOhnKxr5eyWe5D/iMEJK79XLABxkAWmSpyR1K1zgECSYhjQFhEal82WIZKh0PhLCcjE/C3GIq3jtxsZ01MV85P2fsBKaK7MSDX9dojH6vWtcwVfllHc4vYyxNztktXupMMAwSiJqwxwhFIMyIpAENkmyJIeABjgKkC1S33gARhHMYguTMEJuVWWxi4JpFgOcYBwSG9LQsUGeFyQsbYIyCHOXjaZZaauqSIIAQAgRJjaKUVUEwKGRi5Gj1AuICCpQbPMihykCVVkVFbaU0LiMQBrSOAgsLgoUBCdxT9W9l+u0e3U5g5wXAk5ewaT31G3j5lrUO6Uc+AffugY3HKyZ5ivXx9Xjw8OhcR3Ev4QDQrtNV/GHL+RfUEsDBBQAAgAIAAS6l0r2Mx2whAsAAMEZAAAXAAAAdW5pdmVyc2FsL3VuaXZlcnNhbC5wbmftlntUUtkex08va+qWM/dm6lXsYc2jsaxMKxTooVm3UfNxfaRAjSNURISGCojObe4Mk5rUTCO+nXQZaoI1DuGbGpswEbEBIUKkIiUBYRQQFYGLNXet+9dd6/551/Kstdf57LPO/n5/Z5/fb+999WRk+NrVf10NAMDa48dCYwBgWRgALG1a5eJ84tux4YTztiQjJvwwwBrwHnd2lqMPRRwCgHu0NfNnVjj77106lpQBAOt6FtoSHq7+CwDwjD8eeiguGzGh2EHbmibnnRGvPnwF8fUR7JUXyzYdW7X6u7B/PDwTvWrXctOHH3u/t2GlEjg0uAm/NXH5aogwY0BAVLqzE7IIZr7+MwfN90BACxxug4rMWk0V5aUzrE0lHy8FgJqrW5xYtoiLuIiLuIiLuIiLuIiLuIiLuIj/RwhyC8uzmaUCdXVervGxF264c6rv033+nb//UlnenkKY1aRLRlcAm/itArAc0ekfS+eOqWiwkZ/hyTwmgWSTnVPSG/h5TybmBNEmq4Gr7Jyf4ovWkBMYO3HwiwCwx9n1z5r+1Rp7+z5G285sUA1zsNNHbutFR1iO+PLaNz2usArEgw4ooc3/pRzH7ao8Ik4r+VVGg9mzk7sDkRTzEIw65Sd2/btyWpnnsMGodl42V2d9ecfaROPkmGtcYaZchdnjAI/YBGpGHG9/5F8aT+8Y4CLGD/C+v9n1ENDFCOukHqEQQ7dVD5Ne5oAHLigwJe04YVdPasZ6hfRVE59ykY1PYsC90qj1a1vrVjeCO4MeYDSRrOYQL4I84U9DWAQ3BFx43rfDUFAmRZCx6EEJycyWMFVsUkrcWfFP9lyBbnd6kfFZVmc7y1bQUow8rMikzyuiGRQ9sggYjjJ3xgt/aFEXYMoCWwiscxooVF1QU157NvOWnl8Riw2VVEYjMb4ZEdi7gqBEjPBB6+ZTDELvOL69XcF7UN+11e1wmuc6twddnHuH7xtaihrjadSRjERa2ySVgO2hSFNfPzPWaweVhmAEXJ0bgtyer7mvre45EaGEAV/cUXNlxkdsQZkMLA1SD6M2hIVrOJ5DlfheUIzXkOqbiZ3T6yHBhGo/Q0duhV8qu9vQtd9tJ2ibm3ttbkjcJT/LnJhrUXA6fHx5VeEUJE3EVhG8r1Erk+HUUaGqDU0MXnKdUWVBCT+Q7segtClycYajbWTOPz9S7FWP0fwww4bnsDfrh/RodKbSrPrCc5XZtsevbwo/xDgQbD91WUcqrCD5UH1wE1OVNXku/hDgdaN6kIQnTs9futaCuj8QODDDqo69MJJfAi+x7qEPOlWLvepq5zazRq+8kZUpsmz7k1x+8XsnSTz7bSGKgYyE0I7Q9gXrUubQv/+27CCLhMdPD19iLsixB3SqlcnYBbnr7+Ss4uSaTBDjSv1qi3fWh3Jx8ovH74NgsXFUS/LrvpnSmmgQV5kbP2eEEhKr4+/AO1X4cKuPL6OKd4v3lzBgOMHcuZ+MaB1LCkhWl6mv0xp0xuGas+ODaYz+bd5/DnML6RgxJHo9ty2xVI0+3k6P5hhnEOJ2f3COho5R+LsxQSzQcTNbdSaFEYkuvLb6Br4yraRQ4pzuinDITk5KcceGMMIsmmoIhgBTJuOsjviyDC24UImpkq3pTn47Ld+mot7ZiV1QuAv6n3K0MVqOYAd6wrS/up1pnXz6gXh7KClpovKcauOpN6c1qmsW+MrPQAikZUW4wtDhTfYhlIFOUVOKKWcyG7t11P7sWRQ/C4RYdrBq8kC61lQgVxXieu64f8BLM6ckCZv5Rm9aQCT2hOlcodwNQjjFbureSWcuZBgmll7HUmUnIh+3+5gNC00mnmq3aayTmU0NImaPlpibgj7AG94AIXC9Mcb4R7ql3gEnqDuD075Up04b95fPhe3/Zry1yaFAopcdLB51mZfI6qI4VfTMBg6GWRnZ1ZvAt7YxkT/qxt19g/ff71/wFD3e1XDS01Vu2YLbYdjVoB2WcpApenlqNZgLHrgXa1HsluCefi0r3fgfTs9ahFPZKqkMuF67725U6ei4yYWwURK992J9woNCXFRzT183X2SY8vBlSXa4HVXhXSudlSu5PWTW9mSGRftXRzTHSjt+qa+95JlHsVapur0Z/qoN5ZwtKHROvx+oXXdzSRVNJkwVQrtypglBwOvEboi25BP+2qkRcqxSWFN/2w7Ejp/82BqkIxueeBwEnW7hDIH2OOunSVDfbNwdHSfipG7MI3pJUrbnk4Ti/yZdAnG9UBnjZWDjEaJ7seSg87OtTxFe5kC+yjTeX7h5kEyfMx4DreVzxCDwgkFEg/YUnclCTshkbmEn+Hc9YcoAPfGv6pjouJahsUAUmvTORqZxLsKtignL6yff50WA4vlf9vTn+pCnx0dbmluWbOLpiKe1ut/It0i1lPk7KLc1ZmLNJPM0JRs7TAvQr9CUNDbbJG3Pb+tGkxfSlf0Joc1KojnSevfkP9YmxUoxIcxJbAY7J0Xim2/PK14Hz+zzbrzCeKWeVPH2NXfPaQQ9VFdHIM0H0k502Cw4mm/RaYVOfQ9djYBawV5Auh+sOr3/Jj4qGjdjMR0lGybHDya6HEyS393oAA5xCfqbHIBVymwJqmsOz1vXaIfP3R/Po2kFtx3KH9f1TRrjIM4fF5wPBnOedbrtDlb9UUOb7XaroTwKZjMF5aAYT40vHn4lV4nxGNBpjkx4Ugjlq64tpGZRWol3QJrSZXZP/vk5LI7PhWb1fmNr5Z2TJvete5crJrOHxXRzR3QcufdvoKzCh7na08K6mnpLH/Ye8dPPMx/z+n+7xY8sPZLj3H4dXSLXUvBF5jJdkFVWGsFdKn2cZjPYnZ/50wUZqjxCxjk04jWRuv4aefPcPF83kcEX6SGho+L65IBkNLYvu5QHSxyUsovpk+DpOJN4IpYTFmEQaLXwQzIGXMTBMYN9cvtM5y6yF5zH/nAO5Nqm5RPyVyitvpyjzLWOUTfmts6apUgBpNyfO59Oqi5zCO5xU462iBSBhFxbn/jCLKsHA/TGCN159ltXyp57KN0/Yt9A8pLsX7c+723uCS7WWOEBrIQbg9SsXd7Bb7MNzhqdiMbV3ukh+0ftMGjvVoAjFR+abVMT6RSwKtnFOg0JfJ9cTObcX/gNHcC/YyOgh9DfFmspU08+2qfMMQomxBb+qPlH+6sC/9teijG9cMq+N0rYgGK04TT0U7bvKnbIs0jAa5k5Bz/xdpmPyisa91goG/cX3f1l25/TEaRxpLbTOBAchQ2VnlHhETmTv5a7QmdeNKhKrbtVlHNjGY2yc4jPgd693V070iT9kraxceFu0In1a6Fzb2oZklLnOD+aZYRsiKCh9XY/wwmjqeJ8ZhndA0g3yztiUAurcqXdW/RJ6NOD69MGprrfRUi8umRTgi2QEwtFXlb+8VLBl4z3w76SydWagFD+tTej6vxOij5XmI0sm63QJIUcHyIC17HzATIpdGFPVZkcjMvbo/fWw5gQ65E1Zvc+0jLStLTvPF2BrqZMN6/FZuShiHllDHUcn/s84+oBc9cjIIWKnqzIcH9rWJ4BteBGnrc1d2xzJbq1ZXZBcuez2+3dRKNgH855MOoYd+G0yY2iKFiEIdbIPcDzKTnBrbsVSZ53nQR6JQ7GADuyaxN3TAybpUjV3s4qPrtwdpqD/rwVEzVYG067zdhd/jZ/E/zBKa+ON0YavQ3bXF6QUqzqgnUyVtcYBEXP3n3ZOYi3UlbspRfCHJ22C0+1zVwohFm10tVn2IdRlKwFgEtZ4jUoqcdR6kUpAuMhIbQ/KrgVTkl8EdM8g/i8yBn7FgYUaZIk4xQhOTO/N4iaFDfMQR3gok1LgdZyvShIu7mF0BFkm8Ph49bXzcyqq3FVIcR0K6Od19Bz3tOp7/ifD8rPBALHEuw/i0Cey2McgPM6HhYZyjp8+sq/AFBLAwQUAAIACAAEupdKbVEZO0oAAABqAAAAGwAAAHVuaXZlcnNhbC91bml2ZXJzYWwucG5nLnhtbLOxr8jNUShLLSrOzM+zVTLUM1Cyt+PlsikoSi3LTC1XqACKGekZQICSQiUqtzwzpSTDVsnC0BghlpGamZ5RYqtkZmgAF9QHGgkAUEsBAgAAFAACAAgAA7qXSlp/uZk6BAAA4Q4AAB0AAAAAAAAAAQAAAAAAAAAAAHVuaXZlcnNhbC9jb21tb25fbWVzc2FnZXMubG5nUEsBAgAAFAACAAgAA7qXSgdoQGkJAwAAtQoAACcAAAAAAAAAAQAAAAAAdQQAAHVuaXZlcnNhbC9mbGFzaF9wdWJsaXNoaW5nX3NldHRpbmdzLnhtbFBLAQIAABQAAgAIAAO6l0oGvyFjlgIAAFUKAAAhAAAAAAAAAAEAAAAAAMMHAAB1bml2ZXJzYWwvZmxhc2hfc2tpbl9zZXR0aW5ncy54bWxQSwECAAAUAAIACAADupdK0Qiaed4CAADGCQAAJgAAAAAAAAABAAAAAACYCgAAdW5pdmVyc2FsL2h0bWxfcHVibGlzaGluZ19zZXR0aW5ncy54bWxQSwECAAAUAAIACAADupdKJ6w1eIgBAAAyBgAAHwAAAAAAAAABAAAAAAC6DQAAdW5pdmVyc2FsL2h0bWxfc2tpbl9zZXR0aW5ncy5qc1BLAQIAABQAAgAIAAO6l0oa2uo7qgAAAB8BAAAaAAAAAAAAAAEAAAAAAH8PAAB1bml2ZXJzYWwvaTE4bl9wcmVzZXRzLnhtbFBLAQIAABQAAgAIAAO6l0qUE7MiaQAAAG4AAAAcAAAAAAAAAAEAAAAAAGEQAAB1bml2ZXJzYWwvbG9jYWxfc2V0dGluZ3MueG1sUEsBAgAAFAACAAgAdrjDRM6CCTfsAgAAiAgAABQAAAAAAAAAAQAAAAAABBEAAHVuaXZlcnNhbC9wbGF5ZXIueG1sUEsBAgAAFAACAAgAA7qXSn3cB5dZAgAAPQcAACkAAAAAAAAAAQAAAAAAIhQAAHVuaXZlcnNhbC9za2luX2N1c3RvbWl6YXRpb25fc2V0dGluZ3MueG1sUEsBAgAAFAACAAgABLqXSvYzHbCECwAAwRkAABcAAAAAAAAAAAAAAAAAwhYAAHVuaXZlcnNhbC91bml2ZXJzYWwucG5nUEsBAgAAFAACAAgABLqXSm1RGTtKAAAAagAAABsAAAAAAAAAAQAAAAAAeyIAAHVuaXZlcnNhbC91bml2ZXJzYWwucG5nLnhtbFBLBQYAAAAACwALAEkDAAD+IgAAAAA="/>
  <p:tag name="ISPRING_PRESENTATION_TITLE" val="【曲终】超大气年终工作汇报（一）"/>
  <p:tag name="ISPRING_RESOURCE_PATHS_HASH_PRESENTER" val="1d756f3ed7b42cd1c1b91050d9c0938ca06abc5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2154</Words>
  <Application>Microsoft Office PowerPoint</Application>
  <PresentationFormat>宽屏</PresentationFormat>
  <Paragraphs>293</Paragraphs>
  <Slides>31</Slides>
  <Notes>31</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31</vt:i4>
      </vt:variant>
    </vt:vector>
  </HeadingPairs>
  <TitlesOfParts>
    <vt:vector size="46" baseType="lpstr">
      <vt:lpstr>Gill Sans</vt:lpstr>
      <vt:lpstr>Lato Light</vt:lpstr>
      <vt:lpstr>Raleway</vt:lpstr>
      <vt:lpstr>等线</vt:lpstr>
      <vt:lpstr>华文细黑</vt:lpstr>
      <vt:lpstr>宋体</vt:lpstr>
      <vt:lpstr>微软雅黑</vt:lpstr>
      <vt:lpstr>微软雅黑 Light</vt:lpstr>
      <vt:lpstr>Agency FB</vt:lpstr>
      <vt:lpstr>Arial</vt:lpstr>
      <vt:lpstr>Calibri</vt:lpstr>
      <vt:lpstr>Segoe UI Light</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2021-07-07T00:52:16Z</dcterms:created>
  <dcterms:modified xsi:type="dcterms:W3CDTF">2023-01-10T05:14:01Z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4C1B1015EEA24D38BBC3B77E9904A914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