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3" r:id="rId3"/>
    <p:sldId id="274" r:id="rId4"/>
    <p:sldId id="262" r:id="rId5"/>
    <p:sldId id="269" r:id="rId6"/>
    <p:sldId id="264" r:id="rId7"/>
    <p:sldId id="260" r:id="rId8"/>
    <p:sldId id="259" r:id="rId9"/>
    <p:sldId id="268" r:id="rId10"/>
    <p:sldId id="275" r:id="rId11"/>
    <p:sldId id="266" r:id="rId12"/>
    <p:sldId id="276" r:id="rId13"/>
    <p:sldId id="272" r:id="rId14"/>
  </p:sldIdLst>
  <p:sldSz cx="9144000" cy="6858000" type="screen4x3"/>
  <p:notesSz cx="7559675" cy="106918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58" autoAdjust="0"/>
  </p:normalViewPr>
  <p:slideViewPr>
    <p:cSldViewPr>
      <p:cViewPr>
        <p:scale>
          <a:sx n="100" d="100"/>
          <a:sy n="100" d="100"/>
        </p:scale>
        <p:origin x="-294" y="-24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F37120-B3AD-452A-BC06-DD19F7D63AC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D091C0-A091-4D54-AD91-782641573A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091C0-A091-4D54-AD91-782641573A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fld id="{A9C63F14-DFFC-4476-96F7-1352AA4C6DCA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07BA-D8DD-47FE-88DD-CC750EC73AC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7623-2F71-414B-8211-184C4986A03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7623-2F71-414B-8211-184C4986A03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A055-2ACF-40E6-AF59-E4521274C2B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518" y="2390776"/>
            <a:ext cx="15763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3483443" y="2162634"/>
            <a:ext cx="4260802" cy="123507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483443" y="3424699"/>
            <a:ext cx="4260802" cy="45062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93E-0593-4F80-88C9-4BAAA10B3A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517B-9267-4F44-87B7-706FAEFF8E0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3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25D9-7D43-4326-B047-AF644086D1F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33A0-A1CF-47BD-A26D-6B72A6071E0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AE77-446F-40CA-A53B-DAB0D5F05F0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9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48DF-B0D9-4E3E-A0C1-F1931546635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1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5520-A493-4DFF-823C-471B3523BD8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" y="1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28950" y="674689"/>
            <a:ext cx="5532438" cy="700087"/>
          </a:xfrm>
          <a:prstGeom prst="rect">
            <a:avLst/>
          </a:prstGeom>
        </p:spPr>
        <p:txBody>
          <a:bodyPr vert="horz" lIns="91431" tIns="45715" rIns="91431" bIns="45715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 bwMode="auto">
          <a:xfrm>
            <a:off x="496889" y="1549400"/>
            <a:ext cx="820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/>
          <a:lstStyle>
            <a:lvl1pPr algn="r" eaLnBrk="1" hangingPunct="1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E00F7623-2F71-414B-8211-184C4986A034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1032" name="图片 7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07389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6870" indent="-35687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90000"/>
        <a:buBlip>
          <a:blip r:embed="rId16"/>
        </a:buBlip>
        <a:defRPr sz="2000" kern="1200">
          <a:solidFill>
            <a:srgbClr val="8B8E2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6870" indent="-356870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Unit6PartCListenandwrite&#35838;&#25991;&#24405;&#38899;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23548;&#20837;&#27468;&#26354;&#65306;WelikeMath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nit6PartALetstalk&#35838;&#25991;&#24405;&#38899;1.mp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38485;&#26053;&#29256;&#22235;&#19978;Unit6\Unit6%20PartA%20Let&#8217;s%20talk&#21477;&#23376;&#24405;&#38899;&#38598;\&#21477;1-4.mp3" TargetMode="External"/><Relationship Id="rId13" Type="http://schemas.openxmlformats.org/officeDocument/2006/relationships/image" Target="../media/image17.png"/><Relationship Id="rId3" Type="http://schemas.microsoft.com/office/2007/relationships/media" Target="file:///C:\Users\Administrator\Desktop\&#38485;&#26053;&#29256;&#22235;&#19978;Unit6\Unit6%20PartA%20Let&#8217;s%20talk&#21477;&#23376;&#24405;&#38899;&#38598;\&#21477;1-2.mp3" TargetMode="External"/><Relationship Id="rId7" Type="http://schemas.microsoft.com/office/2007/relationships/media" Target="file:///C:\Users\Administrator\Desktop\&#38485;&#26053;&#29256;&#22235;&#19978;Unit6\Unit6%20PartA%20Let&#8217;s%20talk&#21477;&#23376;&#24405;&#38899;&#38598;\&#21477;1-4.mp3" TargetMode="External"/><Relationship Id="rId12" Type="http://schemas.openxmlformats.org/officeDocument/2006/relationships/image" Target="../media/image16.png"/><Relationship Id="rId2" Type="http://schemas.openxmlformats.org/officeDocument/2006/relationships/audio" Target="file:///C:\Users\Administrator\Desktop\&#38485;&#26053;&#29256;&#22235;&#19978;Unit6\Unit6%20PartA%20Let&#8217;s%20talk&#21477;&#23376;&#24405;&#38899;&#38598;\&#21477;1-1.mp3" TargetMode="External"/><Relationship Id="rId1" Type="http://schemas.microsoft.com/office/2007/relationships/media" Target="file:///C:\Users\Administrator\Desktop\&#38485;&#26053;&#29256;&#22235;&#19978;Unit6\Unit6%20PartA%20Let&#8217;s%20talk&#21477;&#23376;&#24405;&#38899;&#38598;\&#21477;1-1.mp3" TargetMode="External"/><Relationship Id="rId6" Type="http://schemas.openxmlformats.org/officeDocument/2006/relationships/audio" Target="file:///C:\Users\Administrator\Desktop\&#38485;&#26053;&#29256;&#22235;&#19978;Unit6\Unit6%20PartA%20Let&#8217;s%20talk&#21477;&#23376;&#24405;&#38899;&#38598;\&#21477;1-3.mp3" TargetMode="External"/><Relationship Id="rId11" Type="http://schemas.openxmlformats.org/officeDocument/2006/relationships/image" Target="../media/image15.jpeg"/><Relationship Id="rId5" Type="http://schemas.microsoft.com/office/2007/relationships/media" Target="file:///C:\Users\Administrator\Desktop\&#38485;&#26053;&#29256;&#22235;&#19978;Unit6\Unit6%20PartA%20Let&#8217;s%20talk&#21477;&#23376;&#24405;&#38899;&#38598;\&#21477;1-3.mp3" TargetMode="External"/><Relationship Id="rId10" Type="http://schemas.openxmlformats.org/officeDocument/2006/relationships/notesSlide" Target="../notesSlides/notesSlide2.xml"/><Relationship Id="rId4" Type="http://schemas.openxmlformats.org/officeDocument/2006/relationships/audio" Target="file:///C:\Users\Administrator\Desktop\&#38485;&#26053;&#29256;&#22235;&#19978;Unit6\Unit6%20PartA%20Let&#8217;s%20talk&#21477;&#23376;&#24405;&#38899;&#38598;\&#21477;1-2.mp3" TargetMode="Externa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nit6PartALetstalk&#35838;&#25991;&#24405;&#38899;2.mp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38485;&#26053;&#29256;&#22235;&#19978;Unit6\Unit6%20PartA%20Let&#8217;s%20talk&#21477;&#23376;&#24405;&#38899;&#38598;\&#21477;2-2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Users\Administrator\Desktop\&#38485;&#26053;&#29256;&#22235;&#19978;Unit6\Unit6%20PartA%20Let&#8217;s%20talk&#21477;&#23376;&#24405;&#38899;&#38598;\&#21477;2-1.mp3" TargetMode="External"/><Relationship Id="rId1" Type="http://schemas.microsoft.com/office/2007/relationships/media" Target="file:///C:\Users\Administrator\Desktop\&#38485;&#26053;&#29256;&#22235;&#19978;Unit6\Unit6%20PartA%20Let&#8217;s%20talk&#21477;&#23376;&#24405;&#38899;&#38598;\&#21477;2-1.mp3" TargetMode="Externa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38485;&#26053;&#29256;&#22235;&#19978;Unit6\Unit6%20PartA%20Let&#8217;s%20talk&#21477;&#23376;&#24405;&#38899;&#38598;\&#21477;2-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02" y="2132856"/>
            <a:ext cx="6248542" cy="195515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b="0" dirty="0" smtClean="0">
                <a:solidFill>
                  <a:schemeClr val="accent1">
                    <a:lumMod val="50000"/>
                  </a:schemeClr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  <a:t>Unit6 </a:t>
            </a:r>
            <a:br>
              <a:rPr lang="en-US" altLang="zh-CN" b="0" dirty="0" smtClean="0">
                <a:solidFill>
                  <a:schemeClr val="accent1">
                    <a:lumMod val="50000"/>
                  </a:schemeClr>
                </a:solidFill>
                <a:effectLst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</a:rPr>
              <a:t>What Subjects Do They Have This Morning?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zh-CN" dirty="0" smtClean="0">
              <a:solidFill>
                <a:schemeClr val="accent1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8100" y="1180473"/>
            <a:ext cx="3886289" cy="618870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400" dirty="0"/>
          </a:p>
        </p:txBody>
      </p:sp>
      <p:sp>
        <p:nvSpPr>
          <p:cNvPr id="6" name="矩形 5"/>
          <p:cNvSpPr/>
          <p:nvPr/>
        </p:nvSpPr>
        <p:spPr>
          <a:xfrm>
            <a:off x="0" y="5661248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administrator\appdata\roaming\360se6\User Data\temp\9528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9008" y="151049"/>
            <a:ext cx="4310767" cy="35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9512" y="992915"/>
            <a:ext cx="48013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 dirty="0">
                <a:solidFill>
                  <a:srgbClr val="FF00FF"/>
                </a:solidFill>
                <a:latin typeface="Comic Sans MS" panose="030F0702030302020204" pitchFamily="66" charset="0"/>
              </a:rPr>
              <a:t>Role play</a:t>
            </a:r>
            <a:endParaRPr lang="zh-CN" altLang="en-US" sz="47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4005064"/>
            <a:ext cx="7316207" cy="240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同桌之间根据课程表，各扮演一位老师表演对话。例如：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Teacher1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What subjects do they have this morning?</a:t>
            </a: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Teacher2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They have</a:t>
            </a:r>
            <a:r>
              <a:rPr lang="en-US" altLang="zh-CN" sz="3000" dirty="0" smtClean="0">
                <a:ea typeface="宋体" panose="02010600030101010101" pitchFamily="2" charset="-122"/>
                <a:cs typeface="Arial" panose="020B0604020202020204" pitchFamily="34" charset="0"/>
              </a:rPr>
              <a:t>…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23721" y="761067"/>
            <a:ext cx="735820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2" action="ppaction://hlinkfile"/>
              </a:rPr>
              <a:t>Listen and write</a:t>
            </a:r>
            <a:endParaRPr lang="en-US" altLang="zh-CN" sz="3400" b="1">
              <a:solidFill>
                <a:srgbClr val="FF0000"/>
              </a:solidFill>
            </a:endParaRP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8122" y="0"/>
            <a:ext cx="32759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240" y="1463332"/>
            <a:ext cx="7420364" cy="421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4798" y="1841345"/>
            <a:ext cx="1133971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Music 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8768" y="2068153"/>
            <a:ext cx="1135650" cy="4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2500">
                <a:solidFill>
                  <a:srgbClr val="FF0000"/>
                </a:solidFill>
              </a:rPr>
              <a:t>PE 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04418" y="1992550"/>
            <a:ext cx="1133970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2500">
                <a:solidFill>
                  <a:srgbClr val="FF0000"/>
                </a:solidFill>
              </a:rPr>
              <a:t>Math 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65183" y="1841345"/>
            <a:ext cx="1360764" cy="4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Science  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72359" y="2219358"/>
            <a:ext cx="1471641" cy="4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>
                <a:solidFill>
                  <a:srgbClr val="FF0000"/>
                </a:solidFill>
              </a:rPr>
              <a:t>Chinese </a:t>
            </a:r>
            <a:endParaRPr lang="zh-CN" altLang="en-US" sz="2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523721" y="761067"/>
            <a:ext cx="735820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</a:rPr>
              <a:t>Read and match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8122" y="0"/>
            <a:ext cx="32759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837" y="1463332"/>
            <a:ext cx="6815581" cy="53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275856" y="404664"/>
            <a:ext cx="4801314" cy="7493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 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1052736"/>
            <a:ext cx="8391380" cy="569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用英语表达所学科目：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—How many subjects do you have this morning?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今天上午你有多少门课程？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—We have four.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我们有四门。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—What are they?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它们是什么？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—They are…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它们是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……</a:t>
            </a: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—What subjects do they have this morning?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他们今天上午有什么科目？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—They have…/ Let me see…</a:t>
            </a:r>
          </a:p>
          <a:p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他们有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……/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让我想想</a:t>
            </a:r>
            <a:r>
              <a:rPr lang="en-US" altLang="zh-CN" sz="2800" dirty="0" smtClean="0">
                <a:ea typeface="宋体" panose="02010600030101010101" pitchFamily="2" charset="-122"/>
                <a:cs typeface="Arial" panose="020B0604020202020204" pitchFamily="34" charset="0"/>
              </a:rPr>
              <a:t>…… 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8053" y="707306"/>
            <a:ext cx="7620280" cy="749306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dirty="0">
                <a:latin typeface="+mn-lt"/>
                <a:ea typeface="+mj-ea"/>
              </a:rPr>
              <a:t>Let’s sing--- We like Math</a:t>
            </a:r>
            <a:endParaRPr lang="zh-CN" altLang="en-US" sz="3800" dirty="0">
              <a:latin typeface="+mn-lt"/>
              <a:ea typeface="+mj-ea"/>
            </a:endParaRPr>
          </a:p>
        </p:txBody>
      </p:sp>
      <p:pic>
        <p:nvPicPr>
          <p:cNvPr id="409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26" y="1538934"/>
            <a:ext cx="5520335" cy="480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5536" y="331743"/>
            <a:ext cx="7620280" cy="1530534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700" dirty="0">
                <a:solidFill>
                  <a:srgbClr val="FF00FF"/>
                </a:solidFill>
                <a:latin typeface="+mn-lt"/>
                <a:ea typeface="+mj-ea"/>
              </a:rPr>
              <a:t>Review</a:t>
            </a:r>
          </a:p>
          <a:p>
            <a:pPr algn="ctr">
              <a:defRPr/>
            </a:pPr>
            <a:r>
              <a:rPr lang="zh-CN" altLang="en-US" sz="4700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练一连</a:t>
            </a:r>
            <a:endParaRPr lang="en-US" altLang="zh-CN" sz="4700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Picture 5" descr="C:\Users\Administrator\Desktop\陕旅版四上Unit6\Unit6 课本插图\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1168" y="1992550"/>
            <a:ext cx="1832832" cy="15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C:\Users\Administrator\Desktop\陕旅版四上Unit6\Unit6 课本插图\Chines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5181" y="2133675"/>
            <a:ext cx="1816032" cy="15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Administrator\Desktop\陕旅版四上Unit6\Unit6 课本插图\Englis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06811" y="2133675"/>
            <a:ext cx="1663156" cy="14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:\Users\Administrator\Desktop\陕旅版四上Unit6\Unit6 课本插图\Mat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5229" y="2068153"/>
            <a:ext cx="1889951" cy="16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C:\Users\Administrator\Desktop\陕旅版四上Unit6\Unit6 课本插图\Musi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2110154"/>
            <a:ext cx="1925229" cy="16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" y="4714245"/>
            <a:ext cx="9144000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/>
              <a:t>Math English  Music  Art  Chinese</a:t>
            </a:r>
            <a:endParaRPr lang="zh-CN" altLang="en-US" sz="4700"/>
          </a:p>
        </p:txBody>
      </p:sp>
      <p:cxnSp>
        <p:nvCxnSpPr>
          <p:cNvPr id="5129" name="直接连接符 12"/>
          <p:cNvCxnSpPr>
            <a:cxnSpLocks noChangeShapeType="1"/>
          </p:cNvCxnSpPr>
          <p:nvPr/>
        </p:nvCxnSpPr>
        <p:spPr bwMode="auto">
          <a:xfrm>
            <a:off x="1471641" y="3504603"/>
            <a:ext cx="4461963" cy="14364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直接连接符 13"/>
          <p:cNvCxnSpPr>
            <a:cxnSpLocks noChangeShapeType="1"/>
          </p:cNvCxnSpPr>
          <p:nvPr/>
        </p:nvCxnSpPr>
        <p:spPr bwMode="auto">
          <a:xfrm rot="10800000" flipV="1">
            <a:off x="2832406" y="3580207"/>
            <a:ext cx="3630385" cy="12852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直接连接符 14"/>
          <p:cNvCxnSpPr>
            <a:cxnSpLocks noChangeShapeType="1"/>
          </p:cNvCxnSpPr>
          <p:nvPr/>
        </p:nvCxnSpPr>
        <p:spPr bwMode="auto">
          <a:xfrm>
            <a:off x="4875232" y="3655808"/>
            <a:ext cx="2948323" cy="128524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直接连接符 15"/>
          <p:cNvCxnSpPr>
            <a:cxnSpLocks noChangeShapeType="1"/>
          </p:cNvCxnSpPr>
          <p:nvPr/>
        </p:nvCxnSpPr>
        <p:spPr bwMode="auto">
          <a:xfrm rot="10800000" flipV="1">
            <a:off x="1018054" y="3655808"/>
            <a:ext cx="1965548" cy="128524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直接连接符 16"/>
          <p:cNvCxnSpPr>
            <a:cxnSpLocks noChangeShapeType="1"/>
          </p:cNvCxnSpPr>
          <p:nvPr/>
        </p:nvCxnSpPr>
        <p:spPr bwMode="auto">
          <a:xfrm rot="10800000" flipV="1">
            <a:off x="4648438" y="3580206"/>
            <a:ext cx="3527907" cy="13608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547240" y="858511"/>
            <a:ext cx="7596760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Look and think</a:t>
            </a:r>
          </a:p>
          <a:p>
            <a:r>
              <a:rPr lang="en-US" altLang="zh-CN" sz="3400" dirty="0"/>
              <a:t>Who teaches you…?</a:t>
            </a:r>
            <a:endParaRPr lang="zh-CN" altLang="en-US" sz="3400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436" y="2068153"/>
            <a:ext cx="6723183" cy="42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3720" y="707305"/>
            <a:ext cx="7620280" cy="21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/>
              <a:t>What subjects does Su Nan have this morning?</a:t>
            </a:r>
            <a:endParaRPr lang="zh-CN" altLang="en-US" sz="3400" dirty="0"/>
          </a:p>
        </p:txBody>
      </p:sp>
      <p:pic>
        <p:nvPicPr>
          <p:cNvPr id="7172" name="图片 9" descr="201308210207304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2024" y="2835940"/>
            <a:ext cx="5851286" cy="402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9" descr="2013082102073046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3689"/>
            <a:ext cx="8907126" cy="62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186476" y="4941054"/>
            <a:ext cx="2118424" cy="509057"/>
          </a:xfrm>
          <a:prstGeom prst="wedgeRoundRectCallout">
            <a:avLst>
              <a:gd name="adj1" fmla="val -1328"/>
              <a:gd name="adj2" fmla="val -1512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What are they?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2530014" y="1"/>
            <a:ext cx="5822727" cy="556100"/>
          </a:xfrm>
          <a:prstGeom prst="wedgeRoundRectCallout">
            <a:avLst>
              <a:gd name="adj1" fmla="val -35746"/>
              <a:gd name="adj2" fmla="val 1282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How many subjects do you have this morning?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6160399" y="1009716"/>
            <a:ext cx="2116744" cy="509057"/>
          </a:xfrm>
          <a:prstGeom prst="wedgeRoundRectCallout">
            <a:avLst>
              <a:gd name="adj1" fmla="val -43456"/>
              <a:gd name="adj2" fmla="val 1249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We have four.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3588386" y="5772683"/>
            <a:ext cx="3705983" cy="756026"/>
          </a:xfrm>
          <a:prstGeom prst="wedgeRoundRectCallout">
            <a:avLst>
              <a:gd name="adj1" fmla="val -13165"/>
              <a:gd name="adj2" fmla="val -1092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Let me see. Chinese, Math, English and Music.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1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40" y="178086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1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43" y="116092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1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20" y="509225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1-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68" y="6075093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administrator\appdata\roaming\360se6\User Data\temp\9528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4904"/>
            <a:ext cx="4083973" cy="33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7504" y="764704"/>
            <a:ext cx="4801314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700" dirty="0">
                <a:solidFill>
                  <a:srgbClr val="FF00FF"/>
                </a:solidFill>
                <a:latin typeface="Comic Sans MS" panose="030F0702030302020204" pitchFamily="66" charset="0"/>
              </a:rPr>
              <a:t>Role play</a:t>
            </a:r>
            <a:endParaRPr lang="zh-CN" altLang="en-US" sz="47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3411688"/>
            <a:ext cx="7316208" cy="3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同桌之间根据课程表，一个扮演爷爷，一个扮演苏楠对话。例如：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Grandpa: How many subjects do you have this morning?</a:t>
            </a: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Su Nan: I have…</a:t>
            </a: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Grandpa: What are they?</a:t>
            </a: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Su Nan:…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/>
          <p:cNvSpPr>
            <a:spLocks noChangeArrowheads="1"/>
          </p:cNvSpPr>
          <p:nvPr/>
        </p:nvSpPr>
        <p:spPr bwMode="auto">
          <a:xfrm>
            <a:off x="942456" y="1160921"/>
            <a:ext cx="8201544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r>
              <a:rPr lang="zh-CN" altLang="en-US" sz="3400">
                <a:ea typeface="宋体" panose="02010600030101010101" pitchFamily="2" charset="-122"/>
              </a:rPr>
              <a:t>听录音，回答问题：</a:t>
            </a:r>
            <a:endParaRPr lang="en-US" altLang="zh-CN" sz="3400">
              <a:ea typeface="宋体" panose="02010600030101010101" pitchFamily="2" charset="-122"/>
            </a:endParaRPr>
          </a:p>
          <a:p>
            <a:r>
              <a:rPr lang="en-US" altLang="zh-CN" sz="3400">
                <a:ea typeface="宋体" panose="02010600030101010101" pitchFamily="2" charset="-122"/>
              </a:rPr>
              <a:t>What subjects do they have this morning?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044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3" action="ppaction://hlinkfile"/>
              </a:rPr>
              <a:t>Let’s talk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10245" name="图片 8" descr="201308210207304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420888"/>
            <a:ext cx="5836166" cy="42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201308210207408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29292"/>
            <a:ext cx="8806328" cy="652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 bwMode="auto">
          <a:xfrm>
            <a:off x="2983602" y="6226298"/>
            <a:ext cx="5595933" cy="456976"/>
          </a:xfrm>
          <a:prstGeom prst="wedgeRoundRectCallout">
            <a:avLst>
              <a:gd name="adj1" fmla="val 17847"/>
              <a:gd name="adj2" fmla="val -1180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What subjects do they have this morning?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2076426" y="178087"/>
            <a:ext cx="6729903" cy="831630"/>
          </a:xfrm>
          <a:prstGeom prst="wedgeRoundRectCallout">
            <a:avLst>
              <a:gd name="adj1" fmla="val 1182"/>
              <a:gd name="adj2" fmla="val 1477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Look! They have Math, Chinese, PE and English. And they have Art and games in the afternoon.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句2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35" y="630190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48" y="48049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1e83b6e7d8cfd7feeb5c84e79496ff12995a"/>
</p:tagLst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主题35</Template>
  <TotalTime>0</TotalTime>
  <Words>296</Words>
  <Application>Microsoft Office PowerPoint</Application>
  <PresentationFormat>全屏显示(4:3)</PresentationFormat>
  <Paragraphs>53</Paragraphs>
  <Slides>13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WWW.2PPT.COM
</vt:lpstr>
      <vt:lpstr>Unit6  What Subjects Do They Have This Morning? 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2023-01-16T14:51:11Z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6383E8963C344D8D8C005CADA1411137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