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522" r:id="rId2"/>
    <p:sldId id="258" r:id="rId3"/>
    <p:sldId id="523" r:id="rId4"/>
    <p:sldId id="650" r:id="rId5"/>
    <p:sldId id="661" r:id="rId6"/>
    <p:sldId id="662" r:id="rId7"/>
    <p:sldId id="663" r:id="rId8"/>
    <p:sldId id="664" r:id="rId9"/>
    <p:sldId id="665" r:id="rId10"/>
    <p:sldId id="666" r:id="rId11"/>
    <p:sldId id="667" r:id="rId12"/>
    <p:sldId id="668" r:id="rId13"/>
    <p:sldId id="669" r:id="rId14"/>
    <p:sldId id="670" r:id="rId15"/>
    <p:sldId id="513" r:id="rId16"/>
    <p:sldId id="602" r:id="rId17"/>
    <p:sldId id="671" r:id="rId18"/>
    <p:sldId id="672" r:id="rId19"/>
    <p:sldId id="673" r:id="rId20"/>
    <p:sldId id="674" r:id="rId21"/>
    <p:sldId id="675" r:id="rId22"/>
    <p:sldId id="676" r:id="rId23"/>
    <p:sldId id="677" r:id="rId24"/>
    <p:sldId id="678" r:id="rId25"/>
    <p:sldId id="679" r:id="rId26"/>
    <p:sldId id="680" r:id="rId27"/>
    <p:sldId id="681" r:id="rId28"/>
    <p:sldId id="682" r:id="rId29"/>
    <p:sldId id="707" r:id="rId30"/>
    <p:sldId id="708" r:id="rId31"/>
    <p:sldId id="709" r:id="rId32"/>
    <p:sldId id="622" r:id="rId33"/>
    <p:sldId id="683" r:id="rId34"/>
    <p:sldId id="684" r:id="rId35"/>
    <p:sldId id="516" r:id="rId36"/>
    <p:sldId id="710" r:id="rId37"/>
    <p:sldId id="711" r:id="rId38"/>
    <p:sldId id="712" r:id="rId39"/>
    <p:sldId id="713" r:id="rId40"/>
    <p:sldId id="714" r:id="rId41"/>
  </p:sldIdLst>
  <p:sldSz cx="9144000" cy="5143500" type="screen16x9"/>
  <p:notesSz cx="6858000" cy="9144000"/>
  <p:defaultTextStyle>
    <a:defPPr>
      <a:defRPr lang="zh-CN"/>
    </a:defPPr>
    <a:lvl1pPr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1pPr>
    <a:lvl2pPr marL="3429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2pPr>
    <a:lvl3pPr marL="6858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3pPr>
    <a:lvl4pPr marL="10287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4pPr>
    <a:lvl5pPr marL="13716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5pPr>
    <a:lvl6pPr marL="17145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6pPr>
    <a:lvl7pPr marL="20574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7pPr>
    <a:lvl8pPr marL="24003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8pPr>
    <a:lvl9pPr marL="27432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70">
          <p15:clr>
            <a:srgbClr val="A4A3A4"/>
          </p15:clr>
        </p15:guide>
        <p15:guide id="2" pos="2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00"/>
    <a:srgbClr val="5C8DFA"/>
    <a:srgbClr val="1382E7"/>
    <a:srgbClr val="0099FF"/>
    <a:srgbClr val="6600FF"/>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9" autoAdjust="0"/>
    <p:restoredTop sz="90949" autoAdjust="0"/>
  </p:normalViewPr>
  <p:slideViewPr>
    <p:cSldViewPr>
      <p:cViewPr>
        <p:scale>
          <a:sx n="150" d="100"/>
          <a:sy n="150" d="100"/>
        </p:scale>
        <p:origin x="-504" y="-162"/>
      </p:cViewPr>
      <p:guideLst>
        <p:guide orient="horz" pos="1670"/>
        <p:guide pos="2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0450" name="页眉占位符 360449"/>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360451" name="日期占位符 360450"/>
          <p:cNvSpPr>
            <a:spLocks noGrp="1"/>
          </p:cNvSpPr>
          <p:nvPr>
            <p:ph type="dt" sz="quarter"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360452" name="页脚占位符 360451"/>
          <p:cNvSpPr>
            <a:spLocks noGrp="1"/>
          </p:cNvSpPr>
          <p:nvPr>
            <p:ph type="ftr" sz="quarter" idx="2"/>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360453" name="灯片编号占位符 360452"/>
          <p:cNvSpPr>
            <a:spLocks noGrp="1"/>
          </p:cNvSpPr>
          <p:nvPr>
            <p:ph type="sldNum" sz="quarter" idx="3"/>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7233AD3A-8533-4E5E-B5DF-25796B9040E1}"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页眉占位符 1"/>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11267" name="日期占位符 2"/>
          <p:cNvSpPr>
            <a:spLocks noGrp="1"/>
          </p:cNvSpPr>
          <p:nvPr>
            <p:ph type="dt"/>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6148"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6149" name="备注占位符 4"/>
          <p:cNvSpPr>
            <a:spLocks noGrp="1" noRot="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70" name="页脚占位符 5"/>
          <p:cNvSpPr>
            <a:spLocks noGrp="1"/>
          </p:cNvSpPr>
          <p:nvPr>
            <p:ph type="ftr" sz="quarter"/>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11271" name="灯片编号占位符 6"/>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7467F3B1-94FC-4490-91DB-289FC8003F57}"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1pPr>
    <a:lvl2pPr marL="342900" lvl="1"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2pPr>
    <a:lvl3pPr marL="685800" lvl="2"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3pPr>
    <a:lvl4pPr marL="1028700" lvl="3"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4pPr>
    <a:lvl5pPr marL="1371600" lvl="4"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5pPr>
    <a:lvl6pPr marL="1714500" lvl="5"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6pPr>
    <a:lvl7pPr marL="2057400" lvl="6"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7pPr>
    <a:lvl8pPr marL="2400300" lvl="7"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8pPr>
    <a:lvl9pPr marL="2743200" lvl="8"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617" y="1011798"/>
            <a:ext cx="8571470" cy="484696"/>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31617" y="273856"/>
            <a:ext cx="1486689" cy="4359080"/>
          </a:xfrm>
          <a:prstGeom prst="rect">
            <a:avLst/>
          </a:prstGeom>
        </p:spPr>
        <p:txBody>
          <a:bodyPr vert="eaVert"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998879" y="273856"/>
            <a:ext cx="1846552" cy="435908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39426" y="1011798"/>
            <a:ext cx="8029429" cy="177735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467979" y="1282364"/>
            <a:ext cx="5915795" cy="2139651"/>
          </a:xfrm>
          <a:prstGeom prst="rect">
            <a:avLst/>
          </a:prstGeom>
        </p:spPr>
        <p:txBody>
          <a:bodyPr lIns="68571" tIns="34285" rIns="68571" bIns="34285" anchor="b"/>
          <a:lstStyle>
            <a:lvl1pPr>
              <a:defRPr sz="34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67979" y="3442258"/>
            <a:ext cx="5915795" cy="392363"/>
          </a:xfrm>
        </p:spPr>
        <p:txBody>
          <a:bodyPr/>
          <a:lstStyle>
            <a:lvl1pPr marL="0" indent="0">
              <a:buNone/>
              <a:defRPr sz="1400">
                <a:solidFill>
                  <a:schemeClr val="tx1">
                    <a:tint val="75000"/>
                  </a:schemeClr>
                </a:solidFill>
              </a:defRPr>
            </a:lvl1pPr>
            <a:lvl2pPr marL="257175" indent="0">
              <a:buNone/>
              <a:defRPr sz="110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zh-CN" altLang="en-US" noProof="1" smtClean="0"/>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3108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353356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72444" y="273856"/>
            <a:ext cx="5915795" cy="994218"/>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67650" y="1423608"/>
            <a:ext cx="2741743"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4" name="内容占位符 3"/>
          <p:cNvSpPr>
            <a:spLocks noGrp="1"/>
          </p:cNvSpPr>
          <p:nvPr>
            <p:ph sz="half" idx="2"/>
          </p:nvPr>
        </p:nvSpPr>
        <p:spPr>
          <a:xfrm>
            <a:off x="667650" y="1999127"/>
            <a:ext cx="2741743"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519988" y="1423608"/>
            <a:ext cx="2755245"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6" name="内容占位符 5"/>
          <p:cNvSpPr>
            <a:spLocks noGrp="1"/>
          </p:cNvSpPr>
          <p:nvPr>
            <p:ph sz="quarter" idx="4"/>
          </p:nvPr>
        </p:nvSpPr>
        <p:spPr>
          <a:xfrm>
            <a:off x="3519988" y="1999127"/>
            <a:ext cx="2755245"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4" y="342916"/>
            <a:ext cx="2212171"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2915923" y="740602"/>
            <a:ext cx="3472314" cy="1444958"/>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72444" y="1543122"/>
            <a:ext cx="2212171" cy="276946"/>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noProof="1"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2" y="342916"/>
            <a:ext cx="2343314"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915923" y="342917"/>
            <a:ext cx="3472314" cy="484696"/>
          </a:xfrm>
        </p:spPr>
        <p:txBody>
          <a:bodyPr/>
          <a:lstStyle>
            <a:lvl1pPr marL="0" indent="0">
              <a:buNone/>
              <a:defRPr sz="1800"/>
            </a:lvl1pPr>
            <a:lvl2pPr marL="257175" indent="0">
              <a:buNone/>
              <a:defRPr sz="1600"/>
            </a:lvl2pPr>
            <a:lvl3pPr marL="514350" indent="0">
              <a:buNone/>
              <a:defRPr sz="1400"/>
            </a:lvl3pPr>
            <a:lvl4pPr marL="771525" indent="0">
              <a:buNone/>
              <a:defRPr sz="1100"/>
            </a:lvl4pPr>
            <a:lvl5pPr marL="1028700" indent="0">
              <a:buNone/>
              <a:defRPr sz="1100"/>
            </a:lvl5pPr>
            <a:lvl6pPr marL="1285875" indent="0">
              <a:buNone/>
              <a:defRPr sz="1100"/>
            </a:lvl6pPr>
            <a:lvl7pPr marL="1543050" indent="0">
              <a:buNone/>
              <a:defRPr sz="1100"/>
            </a:lvl7pPr>
            <a:lvl8pPr marL="1800225" indent="0">
              <a:buNone/>
              <a:defRPr sz="1100"/>
            </a:lvl8pPr>
            <a:lvl9pPr marL="2057400" indent="0">
              <a:buNone/>
              <a:defRPr sz="1100"/>
            </a:lvl9pPr>
          </a:lstStyle>
          <a:p>
            <a:endParaRPr lang="zh-CN" altLang="en-US" noProof="1"/>
          </a:p>
        </p:txBody>
      </p:sp>
      <p:sp>
        <p:nvSpPr>
          <p:cNvPr id="4" name="文本占位符 3"/>
          <p:cNvSpPr>
            <a:spLocks noGrp="1"/>
          </p:cNvSpPr>
          <p:nvPr>
            <p:ph type="body" sz="half" idx="2"/>
          </p:nvPr>
        </p:nvSpPr>
        <p:spPr>
          <a:xfrm>
            <a:off x="472442" y="1543123"/>
            <a:ext cx="2343314" cy="323113"/>
          </a:xfrm>
        </p:spPr>
        <p:txBody>
          <a:bodyPr/>
          <a:lstStyle>
            <a:lvl1pPr marL="0" indent="0">
              <a:buNone/>
              <a:defRPr sz="1100"/>
            </a:lvl1pPr>
            <a:lvl2pPr marL="257175" indent="0">
              <a:buNone/>
              <a:defRPr sz="1000"/>
            </a:lvl2pPr>
            <a:lvl3pPr marL="514350" indent="0">
              <a:buNone/>
              <a:defRPr sz="900"/>
            </a:lvl3pPr>
            <a:lvl4pPr marL="771525" indent="0">
              <a:buNone/>
              <a:defRPr sz="800"/>
            </a:lvl4pPr>
            <a:lvl5pPr marL="1028700" indent="0">
              <a:buNone/>
              <a:defRPr sz="800"/>
            </a:lvl5pPr>
            <a:lvl6pPr marL="1285875" indent="0">
              <a:buNone/>
              <a:defRPr sz="800"/>
            </a:lvl6pPr>
            <a:lvl7pPr marL="1543050" indent="0">
              <a:buNone/>
              <a:defRPr sz="800"/>
            </a:lvl7pPr>
            <a:lvl8pPr marL="1800225" indent="0">
              <a:buNone/>
              <a:defRPr sz="800"/>
            </a:lvl8pPr>
            <a:lvl9pPr marL="2057400" indent="0">
              <a:buNone/>
              <a:defRPr sz="800"/>
            </a:lvl9pPr>
          </a:lstStyle>
          <a:p>
            <a:pPr lvl="0"/>
            <a:r>
              <a:rPr lang="zh-CN" altLang="en-US" noProof="1"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文本占位符 93185"/>
          <p:cNvSpPr>
            <a:spLocks noGrp="1" noChangeArrowheads="1"/>
          </p:cNvSpPr>
          <p:nvPr>
            <p:ph type="body" idx="4294967295"/>
          </p:nvPr>
        </p:nvSpPr>
        <p:spPr bwMode="auto">
          <a:xfrm>
            <a:off x="539426" y="1011797"/>
            <a:ext cx="8029429" cy="48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27" tIns="34264" rIns="68527" bIns="34264" numCol="1" anchor="t" anchorCtr="0" compatLnSpc="1">
            <a:spAutoFit/>
          </a:bodyPr>
          <a:lstStyle/>
          <a:p>
            <a:pPr lvl="0"/>
            <a:r>
              <a:rPr lang="zh-CN" altLang="en-US" smtClean="0"/>
              <a:t>单击此处编辑母版文本样式</a:t>
            </a:r>
          </a:p>
        </p:txBody>
      </p:sp>
      <p:sp>
        <p:nvSpPr>
          <p:cNvPr id="1026" name="矩形 1032"/>
          <p:cNvSpPr>
            <a:spLocks noChangeArrowheads="1"/>
          </p:cNvSpPr>
          <p:nvPr userDrawn="1"/>
        </p:nvSpPr>
        <p:spPr bwMode="auto">
          <a:xfrm>
            <a:off x="0" y="1"/>
            <a:ext cx="9144000" cy="492805"/>
          </a:xfrm>
          <a:prstGeom prst="rect">
            <a:avLst/>
          </a:prstGeom>
          <a:gradFill rotWithShape="1">
            <a:gsLst>
              <a:gs pos="0">
                <a:srgbClr val="F98BC5"/>
              </a:gs>
              <a:gs pos="100000">
                <a:srgbClr val="B65E8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lstStyle/>
          <a:p>
            <a:pPr algn="l" defTabSz="386080"/>
            <a:endParaRPr lang="zh-CN" altLang="en-US" sz="800" b="0" i="1">
              <a:solidFill>
                <a:schemeClr val="tx1"/>
              </a:solidFill>
              <a:latin typeface="Arial" panose="020B0604020202020204" pitchFamily="34" charset="0"/>
            </a:endParaRPr>
          </a:p>
        </p:txBody>
      </p:sp>
      <p:sp>
        <p:nvSpPr>
          <p:cNvPr id="1027" name="文本框 153621"/>
          <p:cNvSpPr txBox="1">
            <a:spLocks noChangeArrowheads="1"/>
          </p:cNvSpPr>
          <p:nvPr userDrawn="1"/>
        </p:nvSpPr>
        <p:spPr bwMode="auto">
          <a:xfrm>
            <a:off x="128605" y="76183"/>
            <a:ext cx="3471124" cy="34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r>
              <a:rPr lang="zh-CN" altLang="en-US" sz="2000">
                <a:solidFill>
                  <a:schemeClr val="bg1"/>
                </a:solidFill>
                <a:latin typeface="方正大标宋_GBK" pitchFamily="65" charset="-122"/>
                <a:ea typeface="方正大标宋_GBK" pitchFamily="65" charset="-122"/>
              </a:rPr>
              <a:t>外研版英语</a:t>
            </a:r>
            <a:r>
              <a:rPr lang="en-US" altLang="zh-CN" sz="2000">
                <a:solidFill>
                  <a:schemeClr val="bg1"/>
                </a:solidFill>
                <a:latin typeface="方正大标宋_GBK" pitchFamily="65" charset="-122"/>
                <a:ea typeface="方正大标宋_GBK" pitchFamily="65" charset="-122"/>
              </a:rPr>
              <a:t>·</a:t>
            </a:r>
            <a:r>
              <a:rPr lang="zh-CN" altLang="en-US" sz="2000">
                <a:solidFill>
                  <a:schemeClr val="bg1"/>
                </a:solidFill>
                <a:latin typeface="方正大标宋_GBK" pitchFamily="65" charset="-122"/>
                <a:ea typeface="方正大标宋_GBK" pitchFamily="65" charset="-122"/>
              </a:rPr>
              <a:t>必修第三册</a:t>
            </a:r>
            <a:r>
              <a:rPr lang="en-US" altLang="zh-CN" sz="2000">
                <a:solidFill>
                  <a:schemeClr val="bg1"/>
                </a:solidFill>
                <a:latin typeface="方正大标宋_GBK" pitchFamily="65" charset="-122"/>
                <a:ea typeface="方正大标宋_GBK" pitchFamily="65" charset="-122"/>
              </a:rPr>
              <a:t> </a:t>
            </a:r>
          </a:p>
        </p:txBody>
      </p:sp>
      <p:sp>
        <p:nvSpPr>
          <p:cNvPr id="1029" name="TextBox 13">
            <a:hlinkClick r:id="rId13" action="ppaction://hlinksldjump"/>
          </p:cNvPr>
          <p:cNvSpPr txBox="1">
            <a:spLocks noChangeArrowheads="1"/>
          </p:cNvSpPr>
          <p:nvPr userDrawn="1"/>
        </p:nvSpPr>
        <p:spPr bwMode="auto">
          <a:xfrm>
            <a:off x="6408780" y="141652"/>
            <a:ext cx="1149103" cy="285146"/>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pPr algn="ctr"/>
            <a:r>
              <a:rPr lang="zh-CN" altLang="en-US" sz="1600">
                <a:solidFill>
                  <a:schemeClr val="tx1"/>
                </a:solidFill>
                <a:latin typeface="黑体" panose="02010609060101010101" pitchFamily="49" charset="-122"/>
                <a:ea typeface="黑体" panose="02010609060101010101" pitchFamily="49" charset="-122"/>
              </a:rPr>
              <a:t>返回导航</a:t>
            </a:r>
          </a:p>
        </p:txBody>
      </p:sp>
      <p:sp>
        <p:nvSpPr>
          <p:cNvPr id="1028" name="TextBox 15">
            <a:hlinkClick r:id="" action="ppaction://hlinkshowjump?jump=nextslide"/>
          </p:cNvPr>
          <p:cNvSpPr txBox="1">
            <a:spLocks noChangeArrowheads="1"/>
          </p:cNvSpPr>
          <p:nvPr userDrawn="1"/>
        </p:nvSpPr>
        <p:spPr bwMode="auto">
          <a:xfrm>
            <a:off x="8435485"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1030" name="矩形 153609">
            <a:hlinkClick r:id="" action="ppaction://hlinkshowjump?jump=nextslide"/>
          </p:cNvPr>
          <p:cNvSpPr>
            <a:spLocks noChangeArrowheads="1"/>
          </p:cNvSpPr>
          <p:nvPr userDrawn="1"/>
        </p:nvSpPr>
        <p:spPr bwMode="auto">
          <a:xfrm>
            <a:off x="8526629"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defTabSz="386080"/>
            <a:r>
              <a:rPr lang="zh-CN" altLang="en-US" sz="1400">
                <a:solidFill>
                  <a:srgbClr val="000000"/>
                </a:solidFill>
                <a:ea typeface="方正楷体_GBK" pitchFamily="65" charset="-122"/>
              </a:rPr>
              <a:t>下页</a:t>
            </a:r>
          </a:p>
        </p:txBody>
      </p:sp>
      <p:sp>
        <p:nvSpPr>
          <p:cNvPr id="2" name="TextBox 15">
            <a:hlinkClick r:id="" action="ppaction://hlinkshowjump?jump=nextslide"/>
          </p:cNvPr>
          <p:cNvSpPr txBox="1">
            <a:spLocks noChangeArrowheads="1"/>
          </p:cNvSpPr>
          <p:nvPr userDrawn="1"/>
        </p:nvSpPr>
        <p:spPr bwMode="auto">
          <a:xfrm>
            <a:off x="7678149"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3" name="矩形 153609">
            <a:hlinkClick r:id="" action="ppaction://hlinkshowjump?jump=previousslide"/>
          </p:cNvPr>
          <p:cNvSpPr>
            <a:spLocks noChangeArrowheads="1"/>
          </p:cNvSpPr>
          <p:nvPr userDrawn="1"/>
        </p:nvSpPr>
        <p:spPr bwMode="auto">
          <a:xfrm>
            <a:off x="7771674"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defTabSz="386080"/>
            <a:r>
              <a:rPr lang="zh-CN" altLang="en-US" sz="1400">
                <a:solidFill>
                  <a:srgbClr val="000000"/>
                </a:solidFill>
                <a:ea typeface="方正楷体_GBK" pitchFamily="65" charset="-122"/>
              </a:rPr>
              <a:t>上页</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buFont typeface="Arial" panose="020B0604020202020204" pitchFamily="34" charset="0"/>
        <a:defRPr sz="3300" kern="1200">
          <a:solidFill>
            <a:schemeClr val="tx1"/>
          </a:solidFill>
          <a:latin typeface="+mj-lt"/>
          <a:ea typeface="+mj-ea"/>
          <a:cs typeface="+mj-cs"/>
        </a:defRPr>
      </a:lvl1pPr>
      <a:lvl2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5pPr>
      <a:lvl6pPr marL="3429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6pPr>
      <a:lvl7pPr marL="6858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7pPr>
      <a:lvl8pPr marL="10287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8pPr>
      <a:lvl9pPr marL="13716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9pPr>
    </p:titleStyle>
    <p:bodyStyle>
      <a:lvl1pPr algn="l" rtl="0" fontAlgn="base" hangingPunct="0">
        <a:lnSpc>
          <a:spcPct val="150000"/>
        </a:lnSpc>
        <a:spcBef>
          <a:spcPct val="0"/>
        </a:spcBef>
        <a:spcAft>
          <a:spcPct val="0"/>
        </a:spcAft>
        <a:buFont typeface="Arial" panose="020B0604020202020204" pitchFamily="34" charset="0"/>
        <a:defRPr sz="1800" b="1" kern="1200">
          <a:solidFill>
            <a:schemeClr val="tx1"/>
          </a:solidFill>
          <a:latin typeface="Times New Roman" panose="02020603050405020304" pitchFamily="18" charset="0"/>
          <a:ea typeface="+mn-ea"/>
          <a:cs typeface="+mn-cs"/>
        </a:defRPr>
      </a:lvl1pPr>
      <a:lvl2pPr marL="620395" lvl="1" indent="-215265"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27735" lvl="2" indent="-17272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31265" lvl="3"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lvl="4"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lvl="5"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6pPr>
      <a:lvl7pPr marL="2228850" lvl="6"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7pPr>
      <a:lvl8pPr marL="2571750" lvl="7"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8pPr>
      <a:lvl9pPr marL="2914650" lvl="8"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Font typeface="Arial" panose="020B0604020202020204" pitchFamily="34" charset="0"/>
        <a:buNone/>
        <a:defRPr sz="1500" b="0" i="0" u="none" kern="1200" baseline="0">
          <a:solidFill>
            <a:srgbClr val="FF0000"/>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6pPr>
      <a:lvl7pPr marL="2057400" lvl="6"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7pPr>
      <a:lvl8pPr marL="2400300" lvl="7"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8pPr>
      <a:lvl9pPr marL="2743200" lvl="8"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32.xml"/><Relationship Id="rId5" Type="http://schemas.openxmlformats.org/officeDocument/2006/relationships/slide" Target="slide3.xml"/><Relationship Id="rId4" Type="http://schemas.openxmlformats.org/officeDocument/2006/relationships/image" Target="../media/image3.png"/><Relationship Id="rId9" Type="http://schemas.openxmlformats.org/officeDocument/2006/relationships/slide" Target="slide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718237" y="3079008"/>
            <a:ext cx="7848431" cy="692445"/>
          </a:xfrm>
        </p:spPr>
        <p:txBody>
          <a:bodyPr/>
          <a:lstStyle/>
          <a:p>
            <a:pPr algn="ctr"/>
            <a:r>
              <a:rPr lang="en-US" altLang="en-US" sz="2700" b="0" dirty="0">
                <a:solidFill>
                  <a:srgbClr val="FF00FF"/>
                </a:solidFill>
                <a:cs typeface="Times New Roman" panose="02020603050405020304" pitchFamily="18" charset="0"/>
              </a:rPr>
              <a:t>Section </a:t>
            </a:r>
            <a:r>
              <a:rPr lang="en-US" altLang="en-US" sz="2700" b="0" dirty="0" smtClean="0">
                <a:solidFill>
                  <a:srgbClr val="FF00FF"/>
                </a:solidFill>
                <a:cs typeface="Times New Roman" panose="02020603050405020304" pitchFamily="18" charset="0"/>
              </a:rPr>
              <a:t>Ⅰ Starting </a:t>
            </a:r>
            <a:r>
              <a:rPr lang="en-US" altLang="en-US" sz="2700" b="0" dirty="0">
                <a:solidFill>
                  <a:srgbClr val="FF00FF"/>
                </a:solidFill>
                <a:cs typeface="Times New Roman" panose="02020603050405020304" pitchFamily="18" charset="0"/>
              </a:rPr>
              <a:t>out &amp; Understanding ideas</a:t>
            </a:r>
            <a:endParaRPr lang="zh-CN" altLang="en-US" sz="2700" b="0" dirty="0">
              <a:solidFill>
                <a:srgbClr val="FF00FF"/>
              </a:solidFill>
              <a:cs typeface="Times New Roman" panose="02020603050405020304" pitchFamily="18" charset="0"/>
            </a:endParaRPr>
          </a:p>
        </p:txBody>
      </p:sp>
      <p:pic>
        <p:nvPicPr>
          <p:cNvPr id="3" name="Picture 6" descr="第五单元.TIF"/>
          <p:cNvPicPr>
            <a:picLocks noChangeAspect="1" noChangeArrowheads="1"/>
          </p:cNvPicPr>
          <p:nvPr/>
        </p:nvPicPr>
        <p:blipFill>
          <a:blip r:embed="rId2" r:link="rId3" cstate="email"/>
          <a:srcRect/>
          <a:stretch>
            <a:fillRect/>
          </a:stretch>
        </p:blipFill>
        <p:spPr bwMode="auto">
          <a:xfrm>
            <a:off x="480203" y="789965"/>
            <a:ext cx="8102067" cy="2289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3141272" y="4227934"/>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body" idx="1"/>
          </p:nvPr>
        </p:nvSpPr>
        <p:spPr>
          <a:xfrm>
            <a:off x="539426" y="1334383"/>
            <a:ext cx="8029429" cy="2562187"/>
          </a:xfrm>
        </p:spPr>
        <p:txBody>
          <a:bodyPr/>
          <a:lstStyle/>
          <a:p>
            <a:pPr algn="just"/>
            <a:r>
              <a:rPr lang="en-US" altLang="zh-CN" dirty="0" err="1" smtClean="0">
                <a:solidFill>
                  <a:srgbClr val="000000"/>
                </a:solidFill>
                <a:cs typeface="Times New Roman" panose="02020603050405020304" pitchFamily="18" charset="0"/>
              </a:rPr>
              <a:t>Ⅱ.Read</a:t>
            </a:r>
            <a:r>
              <a:rPr lang="en-US" altLang="zh-CN" dirty="0" smtClean="0">
                <a:solidFill>
                  <a:srgbClr val="000000"/>
                </a:solidFill>
                <a:cs typeface="Times New Roman" panose="02020603050405020304" pitchFamily="18" charset="0"/>
              </a:rPr>
              <a:t> the text carefully and choose the best answers according to the text.</a:t>
            </a:r>
          </a:p>
          <a:p>
            <a:pPr algn="just"/>
            <a:r>
              <a:rPr lang="en-US" altLang="zh-CN" dirty="0" smtClean="0">
                <a:solidFill>
                  <a:srgbClr val="000000"/>
                </a:solidFill>
                <a:cs typeface="Times New Roman" panose="02020603050405020304" pitchFamily="18" charset="0"/>
              </a:rPr>
              <a:t>1</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What do we know about mountain climbing from Paragraph 1?</a:t>
            </a:r>
          </a:p>
          <a:p>
            <a:pPr algn="just"/>
            <a:r>
              <a:rPr lang="en-US" altLang="zh-CN" dirty="0" smtClean="0">
                <a:solidFill>
                  <a:srgbClr val="000000"/>
                </a:solidFill>
                <a:cs typeface="Times New Roman" panose="02020603050405020304" pitchFamily="18" charset="0"/>
              </a:rPr>
              <a:t>A</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There were few people climbing and much danger.</a:t>
            </a:r>
          </a:p>
          <a:p>
            <a:pPr algn="just"/>
            <a:r>
              <a:rPr lang="en-US" altLang="zh-CN" dirty="0" smtClean="0">
                <a:solidFill>
                  <a:srgbClr val="000000"/>
                </a:solidFill>
                <a:cs typeface="Times New Roman" panose="02020603050405020304" pitchFamily="18" charset="0"/>
              </a:rPr>
              <a:t>B</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Most people lost their lives while climbing.</a:t>
            </a:r>
          </a:p>
          <a:p>
            <a:pPr algn="just"/>
            <a:r>
              <a:rPr lang="en-US" altLang="zh-CN" dirty="0" smtClean="0">
                <a:solidFill>
                  <a:srgbClr val="000000"/>
                </a:solidFill>
                <a:cs typeface="Times New Roman" panose="02020603050405020304" pitchFamily="18" charset="0"/>
              </a:rPr>
              <a:t>C</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Climbing </a:t>
            </a:r>
            <a:r>
              <a:rPr lang="en-US" altLang="zh-CN" dirty="0" err="1" smtClean="0">
                <a:solidFill>
                  <a:srgbClr val="000000"/>
                </a:solidFill>
                <a:cs typeface="Times New Roman" panose="02020603050405020304" pitchFamily="18" charset="0"/>
              </a:rPr>
              <a:t>Qomolangma</a:t>
            </a:r>
            <a:r>
              <a:rPr lang="en-US" altLang="zh-CN" dirty="0" smtClean="0">
                <a:solidFill>
                  <a:srgbClr val="000000"/>
                </a:solidFill>
                <a:cs typeface="Times New Roman" panose="02020603050405020304" pitchFamily="18" charset="0"/>
              </a:rPr>
              <a:t> makes a man powerful.</a:t>
            </a:r>
          </a:p>
          <a:p>
            <a:pPr algn="just"/>
            <a:r>
              <a:rPr lang="en-US" altLang="zh-CN" dirty="0" smtClean="0">
                <a:solidFill>
                  <a:srgbClr val="000000"/>
                </a:solidFill>
                <a:cs typeface="Times New Roman" panose="02020603050405020304" pitchFamily="18" charset="0"/>
              </a:rPr>
              <a:t>D</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Many people planned to return before the end of the trip.</a:t>
            </a:r>
            <a:endParaRPr lang="zh-CN" altLang="en-US" dirty="0"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body" idx="1"/>
          </p:nvPr>
        </p:nvSpPr>
        <p:spPr>
          <a:xfrm>
            <a:off x="539426" y="735637"/>
            <a:ext cx="8029429" cy="4224181"/>
          </a:xfrm>
        </p:spPr>
        <p:txBody>
          <a:bodyPr/>
          <a:lstStyle/>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What do George Mallory and Alan Arnette have in common?</a:t>
            </a:r>
          </a:p>
          <a:p>
            <a:pPr algn="just"/>
            <a:r>
              <a:rPr lang="en-US" altLang="zh-CN" smtClean="0">
                <a:solidFill>
                  <a:srgbClr val="000000"/>
                </a:solidFill>
                <a:cs typeface="Times New Roman" panose="02020603050405020304" pitchFamily="18" charset="0"/>
              </a:rPr>
              <a:t>A</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both succeeded in climbing Qomolangma.</a:t>
            </a:r>
          </a:p>
          <a:p>
            <a:pPr algn="just"/>
            <a:r>
              <a:rPr lang="en-US" altLang="zh-CN" smtClean="0">
                <a:solidFill>
                  <a:srgbClr val="000000"/>
                </a:solidFill>
                <a:cs typeface="Times New Roman" panose="02020603050405020304" pitchFamily="18" charset="0"/>
              </a:rPr>
              <a:t>B</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both climbed many other high mountains afterwards.</a:t>
            </a:r>
          </a:p>
          <a:p>
            <a:pPr algn="just"/>
            <a:r>
              <a:rPr lang="en-US" altLang="zh-CN" smtClean="0">
                <a:solidFill>
                  <a:srgbClr val="000000"/>
                </a:solidFill>
                <a:cs typeface="Times New Roman" panose="02020603050405020304" pitchFamily="18" charset="0"/>
              </a:rPr>
              <a:t>C</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both found the risks of climbing worth taking.</a:t>
            </a:r>
          </a:p>
          <a:p>
            <a:pPr algn="just"/>
            <a:r>
              <a:rPr lang="en-US" altLang="zh-CN" smtClean="0">
                <a:solidFill>
                  <a:srgbClr val="000000"/>
                </a:solidFill>
                <a:cs typeface="Times New Roman" panose="02020603050405020304" pitchFamily="18" charset="0"/>
              </a:rPr>
              <a:t>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both found the real meaning of life and enjoyed it.</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Who is likely to be called a man with</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Type T</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personalities?</a:t>
            </a:r>
          </a:p>
          <a:p>
            <a:pPr algn="just"/>
            <a:r>
              <a:rPr lang="en-US" altLang="zh-CN" smtClean="0">
                <a:solidFill>
                  <a:srgbClr val="000000"/>
                </a:solidFill>
                <a:cs typeface="Times New Roman" panose="02020603050405020304" pitchFamily="18" charset="0"/>
              </a:rPr>
              <a:t>A</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 passenger on the plane.</a:t>
            </a:r>
          </a:p>
          <a:p>
            <a:pPr algn="just"/>
            <a:r>
              <a:rPr lang="en-US" altLang="zh-CN" smtClean="0">
                <a:solidFill>
                  <a:srgbClr val="000000"/>
                </a:solidFill>
                <a:cs typeface="Times New Roman" panose="02020603050405020304" pitchFamily="18" charset="0"/>
              </a:rPr>
              <a:t>B</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 lady driving cars on the road.</a:t>
            </a:r>
          </a:p>
          <a:p>
            <a:pPr algn="just"/>
            <a:r>
              <a:rPr lang="en-US" altLang="zh-CN" smtClean="0">
                <a:solidFill>
                  <a:srgbClr val="000000"/>
                </a:solidFill>
                <a:cs typeface="Times New Roman" panose="02020603050405020304" pitchFamily="18" charset="0"/>
              </a:rPr>
              <a:t>C</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An old man making money to live.</a:t>
            </a:r>
          </a:p>
          <a:p>
            <a:pPr algn="just"/>
            <a:r>
              <a:rPr lang="en-US" altLang="zh-CN" smtClean="0">
                <a:solidFill>
                  <a:srgbClr val="000000"/>
                </a:solidFill>
                <a:cs typeface="Times New Roman" panose="02020603050405020304" pitchFamily="18" charset="0"/>
              </a:rPr>
              <a:t>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 young man climbing the Qomolangma.</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body" idx="1"/>
          </p:nvPr>
        </p:nvSpPr>
        <p:spPr>
          <a:xfrm>
            <a:off x="539426" y="1280818"/>
            <a:ext cx="8029429" cy="2562187"/>
          </a:xfrm>
        </p:spPr>
        <p:txBody>
          <a:bodyPr/>
          <a:lstStyle/>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How can we measure the action of climbing Qomolangma?</a:t>
            </a:r>
          </a:p>
          <a:p>
            <a:pPr algn="just"/>
            <a:r>
              <a:rPr lang="en-US" altLang="zh-CN" smtClean="0">
                <a:solidFill>
                  <a:srgbClr val="000000"/>
                </a:solidFill>
                <a:cs typeface="Times New Roman" panose="02020603050405020304" pitchFamily="18" charset="0"/>
              </a:rPr>
              <a:t>A</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By taking more risks and climbing more.</a:t>
            </a:r>
          </a:p>
          <a:p>
            <a:pPr algn="just"/>
            <a:r>
              <a:rPr lang="en-US" altLang="zh-CN" smtClean="0">
                <a:solidFill>
                  <a:srgbClr val="000000"/>
                </a:solidFill>
                <a:cs typeface="Times New Roman" panose="02020603050405020304" pitchFamily="18" charset="0"/>
              </a:rPr>
              <a:t>B</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By balancing the benefits and the result.</a:t>
            </a:r>
          </a:p>
          <a:p>
            <a:pPr algn="just"/>
            <a:r>
              <a:rPr lang="en-US" altLang="zh-CN" smtClean="0">
                <a:solidFill>
                  <a:srgbClr val="000000"/>
                </a:solidFill>
                <a:cs typeface="Times New Roman" panose="02020603050405020304" pitchFamily="18" charset="0"/>
              </a:rPr>
              <a:t>C</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By being an expert and expecting not to die.</a:t>
            </a:r>
          </a:p>
          <a:p>
            <a:pPr algn="just"/>
            <a:r>
              <a:rPr lang="en-US" altLang="zh-CN" smtClean="0">
                <a:solidFill>
                  <a:srgbClr val="000000"/>
                </a:solidFill>
                <a:cs typeface="Times New Roman" panose="02020603050405020304" pitchFamily="18" charset="0"/>
              </a:rPr>
              <a:t>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By equip yourself with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Type 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a:t>
            </a:r>
            <a:endParaRPr lang="zh-CN" altLang="en-US" smtClean="0">
              <a:solidFill>
                <a:srgbClr val="FF0000"/>
              </a:solidFill>
              <a:ea typeface="黑体" panose="02010609060101010101" pitchFamily="49" charset="-122"/>
              <a:cs typeface="Times New Roman" panose="02020603050405020304" pitchFamily="18" charset="0"/>
            </a:endParaRPr>
          </a:p>
          <a:p>
            <a:pPr algn="just"/>
            <a:r>
              <a:rPr lang="zh-CN" altLang="en-US" smtClean="0">
                <a:solidFill>
                  <a:srgbClr val="FF0000"/>
                </a:solidFill>
                <a:ea typeface="黑体" panose="02010609060101010101" pitchFamily="49" charset="-122"/>
                <a:cs typeface="Times New Roman" panose="02020603050405020304" pitchFamily="18" charset="0"/>
              </a:rPr>
              <a:t>答案：</a:t>
            </a:r>
            <a:r>
              <a:rPr lang="en-US" altLang="zh-CN" smtClean="0">
                <a:solidFill>
                  <a:srgbClr val="000000"/>
                </a:solidFill>
                <a:cs typeface="Times New Roman" panose="02020603050405020304" pitchFamily="18" charset="0"/>
              </a:rPr>
              <a:t>1.A</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2.C</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3.D</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4.B</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45122">
                                            <p:txEl>
                                              <p:pRg st="5" end="5"/>
                                            </p:txEl>
                                          </p:spTgt>
                                        </p:tgtEl>
                                        <p:attrNameLst>
                                          <p:attrName>style.visibility</p:attrName>
                                        </p:attrNameLst>
                                      </p:cBhvr>
                                      <p:to>
                                        <p:strVal val="visible"/>
                                      </p:to>
                                    </p:set>
                                    <p:animEffect transition="in" filter="slide(fromBottom)">
                                      <p:cBhvr>
                                        <p:cTn id="7" dur="500"/>
                                        <p:tgtEl>
                                          <p:spTgt spid="6451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ChangeArrowheads="1"/>
          </p:cNvSpPr>
          <p:nvPr>
            <p:ph type="body" idx="1"/>
          </p:nvPr>
        </p:nvSpPr>
        <p:spPr>
          <a:xfrm>
            <a:off x="539426" y="891572"/>
            <a:ext cx="8029429" cy="3393184"/>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Ⅲ</a:t>
            </a:r>
            <a:r>
              <a:rPr lang="en-US" altLang="zh-CN" smtClean="0">
                <a:solidFill>
                  <a:srgbClr val="000000"/>
                </a:solidFill>
                <a:ea typeface="黑体" panose="02010609060101010101" pitchFamily="49" charset="-122"/>
                <a:cs typeface="Courier New" panose="02070309020205020404" pitchFamily="49" charset="0"/>
              </a:rPr>
              <a:t>.Analyze the following difficult sentences in the text.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For these people, climbing Qomolangma is an experience like no other, making some feel weak and others, powerful.</a:t>
            </a:r>
            <a:endParaRPr lang="en-US" altLang="zh-CN" smtClean="0">
              <a:solidFill>
                <a:srgbClr val="000000"/>
              </a:solidFill>
              <a:ea typeface="黑体" panose="02010609060101010101" pitchFamily="49" charset="-122"/>
            </a:endParaRPr>
          </a:p>
          <a:p>
            <a:pPr algn="just"/>
            <a:r>
              <a:rPr lang="en-US" altLang="zh-CN" smtClean="0">
                <a:solidFill>
                  <a:srgbClr val="000000"/>
                </a:solidFill>
                <a:ea typeface="黑体" panose="02010609060101010101" pitchFamily="49" charset="-122"/>
              </a:rPr>
              <a:t> [</a:t>
            </a:r>
            <a:r>
              <a:rPr lang="zh-CN" altLang="en-US" smtClean="0">
                <a:solidFill>
                  <a:srgbClr val="000000"/>
                </a:solidFill>
                <a:ea typeface="黑体" panose="02010609060101010101" pitchFamily="49" charset="-122"/>
              </a:rPr>
              <a:t>句式分析</a:t>
            </a:r>
            <a:r>
              <a:rPr lang="en-US" altLang="zh-CN" smtClean="0">
                <a:solidFill>
                  <a:srgbClr val="000000"/>
                </a:solidFill>
                <a:ea typeface="黑体" panose="02010609060101010101" pitchFamily="49" charset="-122"/>
              </a:rPr>
              <a:t>]</a:t>
            </a:r>
            <a:r>
              <a:rPr lang="zh-CN" altLang="en-US" smtClean="0">
                <a:solidFill>
                  <a:srgbClr val="000000"/>
                </a:solidFill>
                <a:ea typeface="仿宋_GB2312" pitchFamily="49" charset="-122"/>
              </a:rPr>
              <a:t>本</a:t>
            </a:r>
            <a:r>
              <a:rPr lang="zh-CN" altLang="en-US" smtClean="0">
                <a:solidFill>
                  <a:srgbClr val="000000"/>
                </a:solidFill>
                <a:cs typeface="Times New Roman" panose="02020603050405020304" pitchFamily="18" charset="0"/>
              </a:rPr>
              <a:t>句为复杂的简单句。“</a:t>
            </a:r>
            <a:r>
              <a:rPr lang="en-US" altLang="zh-CN" smtClean="0">
                <a:solidFill>
                  <a:srgbClr val="000000"/>
                </a:solidFill>
                <a:cs typeface="Times New Roman" panose="02020603050405020304" pitchFamily="18" charset="0"/>
              </a:rPr>
              <a:t>climbing Qomolangma”</a:t>
            </a:r>
            <a:r>
              <a:rPr lang="zh-CN" altLang="en-US" smtClean="0">
                <a:solidFill>
                  <a:srgbClr val="000000"/>
                </a:solidFill>
                <a:cs typeface="Times New Roman" panose="02020603050405020304" pitchFamily="18" charset="0"/>
              </a:rPr>
              <a:t>为动名词作</a:t>
            </a:r>
            <a:r>
              <a:rPr lang="en-US" altLang="zh-CN" smtClean="0">
                <a:solidFill>
                  <a:srgbClr val="000000"/>
                </a:solidFill>
                <a:cs typeface="Times New Roman" panose="02020603050405020304" pitchFamily="18" charset="0"/>
              </a:rPr>
              <a:t>____________</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making some feel weak and others, powerful”</a:t>
            </a:r>
            <a:r>
              <a:rPr lang="zh-CN" altLang="en-US" smtClean="0">
                <a:solidFill>
                  <a:srgbClr val="000000"/>
                </a:solidFill>
                <a:cs typeface="Times New Roman" panose="02020603050405020304" pitchFamily="18" charset="0"/>
              </a:rPr>
              <a:t>为现在分词短语作</a:t>
            </a:r>
            <a:r>
              <a:rPr lang="en-US" altLang="zh-CN" smtClean="0">
                <a:solidFill>
                  <a:srgbClr val="000000"/>
                </a:solidFill>
                <a:cs typeface="Times New Roman" panose="02020603050405020304" pitchFamily="18" charset="0"/>
              </a:rPr>
              <a:t>____________</a:t>
            </a:r>
            <a:r>
              <a:rPr lang="zh-CN" altLang="en-US" smtClean="0">
                <a:solidFill>
                  <a:srgbClr val="000000"/>
                </a:solidFill>
                <a:cs typeface="Times New Roman" panose="02020603050405020304" pitchFamily="18" charset="0"/>
              </a:rPr>
              <a:t>状语。</a:t>
            </a:r>
            <a:endParaRPr lang="zh-CN" altLang="en-US" smtClean="0">
              <a:solidFill>
                <a:srgbClr val="000000"/>
              </a:solidFill>
              <a:ea typeface="黑体" panose="02010609060101010101" pitchFamily="49" charset="-122"/>
            </a:endParaRPr>
          </a:p>
          <a:p>
            <a:pPr algn="just"/>
            <a:r>
              <a:rPr lang="en-US" altLang="zh-CN" smtClean="0">
                <a:solidFill>
                  <a:srgbClr val="000000"/>
                </a:solidFill>
                <a:ea typeface="黑体" panose="02010609060101010101" pitchFamily="49" charset="-122"/>
              </a:rPr>
              <a:t>[</a:t>
            </a:r>
            <a:r>
              <a:rPr lang="zh-CN" altLang="en-US" smtClean="0">
                <a:solidFill>
                  <a:srgbClr val="000000"/>
                </a:solidFill>
                <a:ea typeface="黑体" panose="02010609060101010101" pitchFamily="49" charset="-122"/>
              </a:rPr>
              <a:t>尝试翻译</a:t>
            </a:r>
            <a:r>
              <a:rPr lang="en-US" altLang="zh-CN" smtClean="0">
                <a:solidFill>
                  <a:srgbClr val="000000"/>
                </a:solidFill>
                <a:ea typeface="黑体" panose="02010609060101010101" pitchFamily="49" charset="-122"/>
              </a:rPr>
              <a:t>]</a:t>
            </a:r>
            <a:r>
              <a:rPr lang="en-US" altLang="zh-CN" smtClean="0">
                <a:solidFill>
                  <a:srgbClr val="000000"/>
                </a:solidFill>
                <a:cs typeface="Times New Roman" panose="02020603050405020304" pitchFamily="18" charset="0"/>
              </a:rPr>
              <a:t>___________________________________________________________</a:t>
            </a:r>
          </a:p>
          <a:p>
            <a:pPr algn="just"/>
            <a:r>
              <a:rPr lang="en-US" altLang="zh-CN" smtClean="0">
                <a:solidFill>
                  <a:srgbClr val="000000"/>
                </a:solidFill>
                <a:cs typeface="Times New Roman" panose="02020603050405020304" pitchFamily="18" charset="0"/>
              </a:rPr>
              <a:t>_______________________________________</a:t>
            </a:r>
            <a:endParaRPr lang="zh-CN" altLang="en-US" smtClean="0">
              <a:solidFill>
                <a:srgbClr val="000000"/>
              </a:solidFill>
              <a:cs typeface="Times New Roman" panose="02020603050405020304" pitchFamily="18" charset="0"/>
            </a:endParaRPr>
          </a:p>
        </p:txBody>
      </p:sp>
      <p:sp>
        <p:nvSpPr>
          <p:cNvPr id="646147" name="Rectangle 3"/>
          <p:cNvSpPr>
            <a:spLocks noChangeArrowheads="1"/>
          </p:cNvSpPr>
          <p:nvPr/>
        </p:nvSpPr>
        <p:spPr bwMode="auto">
          <a:xfrm>
            <a:off x="881180" y="2570658"/>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主语　</a:t>
            </a:r>
          </a:p>
        </p:txBody>
      </p:sp>
      <p:sp>
        <p:nvSpPr>
          <p:cNvPr id="646148" name="Rectangle 4"/>
          <p:cNvSpPr>
            <a:spLocks noChangeArrowheads="1"/>
          </p:cNvSpPr>
          <p:nvPr/>
        </p:nvSpPr>
        <p:spPr bwMode="auto">
          <a:xfrm>
            <a:off x="1166603" y="3003252"/>
            <a:ext cx="60326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结果</a:t>
            </a:r>
          </a:p>
        </p:txBody>
      </p:sp>
      <p:sp>
        <p:nvSpPr>
          <p:cNvPr id="646149" name="Rectangle 5"/>
          <p:cNvSpPr>
            <a:spLocks noChangeArrowheads="1"/>
          </p:cNvSpPr>
          <p:nvPr/>
        </p:nvSpPr>
        <p:spPr bwMode="auto">
          <a:xfrm>
            <a:off x="1901678" y="3380097"/>
            <a:ext cx="64141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对这些人来说，攀登珠穆朗玛峰是一种前所未有的体验，让一</a:t>
            </a:r>
          </a:p>
        </p:txBody>
      </p:sp>
      <p:sp>
        <p:nvSpPr>
          <p:cNvPr id="646150" name="Rectangle 6"/>
          <p:cNvSpPr>
            <a:spLocks noChangeArrowheads="1"/>
          </p:cNvSpPr>
          <p:nvPr/>
        </p:nvSpPr>
        <p:spPr bwMode="auto">
          <a:xfrm>
            <a:off x="605067" y="3813879"/>
            <a:ext cx="432223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些人感到软弱，而另一些人则感到强大。</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46147"/>
                                        </p:tgtEl>
                                        <p:attrNameLst>
                                          <p:attrName>style.visibility</p:attrName>
                                        </p:attrNameLst>
                                      </p:cBhvr>
                                      <p:to>
                                        <p:strVal val="visible"/>
                                      </p:to>
                                    </p:set>
                                    <p:animEffect transition="in" filter="slide(fromBottom)">
                                      <p:cBhvr>
                                        <p:cTn id="7" dur="500"/>
                                        <p:tgtEl>
                                          <p:spTgt spid="6461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46148"/>
                                        </p:tgtEl>
                                        <p:attrNameLst>
                                          <p:attrName>style.visibility</p:attrName>
                                        </p:attrNameLst>
                                      </p:cBhvr>
                                      <p:to>
                                        <p:strVal val="visible"/>
                                      </p:to>
                                    </p:set>
                                    <p:animEffect transition="in" filter="slide(fromBottom)">
                                      <p:cBhvr>
                                        <p:cTn id="12" dur="500"/>
                                        <p:tgtEl>
                                          <p:spTgt spid="64614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46149"/>
                                        </p:tgtEl>
                                        <p:attrNameLst>
                                          <p:attrName>style.visibility</p:attrName>
                                        </p:attrNameLst>
                                      </p:cBhvr>
                                      <p:to>
                                        <p:strVal val="visible"/>
                                      </p:to>
                                    </p:set>
                                    <p:animEffect transition="in" filter="slide(fromBottom)">
                                      <p:cBhvr>
                                        <p:cTn id="17" dur="500"/>
                                        <p:tgtEl>
                                          <p:spTgt spid="646149"/>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646150"/>
                                        </p:tgtEl>
                                        <p:attrNameLst>
                                          <p:attrName>style.visibility</p:attrName>
                                        </p:attrNameLst>
                                      </p:cBhvr>
                                      <p:to>
                                        <p:strVal val="visible"/>
                                      </p:to>
                                    </p:set>
                                    <p:animEffect transition="in" filter="slide(fromBottom)">
                                      <p:cBhvr>
                                        <p:cTn id="20" dur="500"/>
                                        <p:tgtEl>
                                          <p:spTgt spid="64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47" grpId="0"/>
      <p:bldP spid="646148" grpId="0"/>
      <p:bldP spid="646149" grpId="0"/>
      <p:bldP spid="6461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body" idx="1"/>
          </p:nvPr>
        </p:nvSpPr>
        <p:spPr>
          <a:xfrm>
            <a:off x="539426" y="1140355"/>
            <a:ext cx="8029429" cy="2977686"/>
          </a:xfrm>
        </p:spPr>
        <p:txBody>
          <a:bodyPr/>
          <a:lstStyle/>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Research also suggests that our desire to seek risks can be connected to how much we expect to benefit from the result.</a:t>
            </a:r>
            <a:endParaRPr lang="en-US" altLang="zh-CN" smtClean="0">
              <a:solidFill>
                <a:srgbClr val="000000"/>
              </a:solidFill>
              <a:ea typeface="黑体" panose="02010609060101010101" pitchFamily="49" charset="-122"/>
              <a:cs typeface="Courier New" panose="02070309020205020404" pitchFamily="49" charset="0"/>
            </a:endParaRPr>
          </a:p>
          <a:p>
            <a:pPr algn="just"/>
            <a:r>
              <a:rPr lang="en-US" altLang="zh-CN" smtClean="0">
                <a:solidFill>
                  <a:srgbClr val="000000"/>
                </a:solidFill>
                <a:ea typeface="黑体" panose="02010609060101010101" pitchFamily="49" charset="-122"/>
                <a:cs typeface="Courier New" panose="02070309020205020404" pitchFamily="49" charset="0"/>
              </a:rPr>
              <a:t> </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句式分析</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本</a:t>
            </a:r>
            <a:r>
              <a:rPr lang="zh-CN" altLang="en-US" smtClean="0">
                <a:solidFill>
                  <a:srgbClr val="000000"/>
                </a:solidFill>
                <a:cs typeface="Times New Roman" panose="02020603050405020304" pitchFamily="18" charset="0"/>
              </a:rPr>
              <a:t>句为主从复合句。</a:t>
            </a:r>
            <a:r>
              <a:rPr lang="zh-CN" altLang="en-US"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that our desire to seek risks can be connected to how much we expect to benefit from the result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是</a:t>
            </a:r>
            <a:r>
              <a:rPr lang="en-US" altLang="zh-CN" smtClean="0">
                <a:solidFill>
                  <a:srgbClr val="000000"/>
                </a:solidFill>
                <a:cs typeface="Times New Roman" panose="02020603050405020304" pitchFamily="18" charset="0"/>
              </a:rPr>
              <a:t>that</a:t>
            </a:r>
            <a:r>
              <a:rPr lang="zh-CN" altLang="en-US" smtClean="0">
                <a:solidFill>
                  <a:srgbClr val="000000"/>
                </a:solidFill>
                <a:cs typeface="Times New Roman" panose="02020603050405020304" pitchFamily="18" charset="0"/>
              </a:rPr>
              <a:t>引导的</a:t>
            </a:r>
            <a:r>
              <a:rPr lang="en-US" altLang="zh-CN" smtClean="0">
                <a:solidFill>
                  <a:srgbClr val="000000"/>
                </a:solidFill>
                <a:cs typeface="Times New Roman" panose="02020603050405020304" pitchFamily="18" charset="0"/>
              </a:rPr>
              <a:t>____________</a:t>
            </a:r>
            <a:r>
              <a:rPr lang="zh-CN" altLang="en-US" smtClean="0">
                <a:solidFill>
                  <a:srgbClr val="000000"/>
                </a:solidFill>
                <a:cs typeface="Times New Roman" panose="02020603050405020304" pitchFamily="18" charset="0"/>
              </a:rPr>
              <a:t>从句。在此从句中</a:t>
            </a:r>
            <a:r>
              <a:rPr lang="zh-CN" altLang="en-US"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how much we...the result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作介词</a:t>
            </a:r>
            <a:r>
              <a:rPr lang="en-US" altLang="zh-CN" smtClean="0">
                <a:solidFill>
                  <a:srgbClr val="000000"/>
                </a:solidFill>
                <a:cs typeface="Times New Roman" panose="02020603050405020304" pitchFamily="18" charset="0"/>
              </a:rPr>
              <a:t>to</a:t>
            </a:r>
            <a:r>
              <a:rPr lang="zh-CN" altLang="en-US" smtClean="0">
                <a:solidFill>
                  <a:srgbClr val="000000"/>
                </a:solidFill>
                <a:cs typeface="Times New Roman" panose="02020603050405020304" pitchFamily="18" charset="0"/>
              </a:rPr>
              <a:t>的</a:t>
            </a:r>
            <a:r>
              <a:rPr lang="en-US" altLang="zh-CN" smtClean="0">
                <a:solidFill>
                  <a:srgbClr val="000000"/>
                </a:solidFill>
                <a:cs typeface="Times New Roman" panose="02020603050405020304" pitchFamily="18" charset="0"/>
              </a:rPr>
              <a:t>____________</a:t>
            </a:r>
            <a:r>
              <a:rPr lang="zh-CN" altLang="en-US" smtClean="0">
                <a:solidFill>
                  <a:srgbClr val="000000"/>
                </a:solidFill>
                <a:cs typeface="Times New Roman" panose="02020603050405020304" pitchFamily="18" charset="0"/>
              </a:rPr>
              <a:t>从句。</a:t>
            </a:r>
            <a:endParaRPr lang="zh-CN" altLang="en-US" smtClean="0">
              <a:solidFill>
                <a:srgbClr val="000000"/>
              </a:solidFill>
              <a:latin typeface="IPAPANNEW" charset="0"/>
              <a:ea typeface="黑体" panose="02010609060101010101" pitchFamily="49" charset="-122"/>
            </a:endParaRPr>
          </a:p>
          <a:p>
            <a:pPr algn="just"/>
            <a:r>
              <a:rPr lang="en-US" altLang="zh-CN" smtClean="0">
                <a:solidFill>
                  <a:srgbClr val="000000"/>
                </a:solidFill>
                <a:latin typeface="IPAPANNEW" charset="0"/>
                <a:ea typeface="黑体" panose="02010609060101010101" pitchFamily="49" charset="-122"/>
              </a:rPr>
              <a:t>[</a:t>
            </a:r>
            <a:r>
              <a:rPr lang="zh-CN" altLang="en-US" smtClean="0">
                <a:solidFill>
                  <a:srgbClr val="000000"/>
                </a:solidFill>
                <a:latin typeface="IPAPANNEW" charset="0"/>
                <a:ea typeface="黑体" panose="02010609060101010101" pitchFamily="49" charset="-122"/>
              </a:rPr>
              <a:t>尝试翻译</a:t>
            </a:r>
            <a:r>
              <a:rPr lang="en-US" altLang="zh-CN" smtClean="0">
                <a:solidFill>
                  <a:srgbClr val="000000"/>
                </a:solidFill>
                <a:latin typeface="IPAPANNEW" charset="0"/>
                <a:ea typeface="黑体" panose="02010609060101010101" pitchFamily="49" charset="-122"/>
              </a:rPr>
              <a:t>]</a:t>
            </a:r>
            <a:r>
              <a:rPr lang="en-US" altLang="zh-CN" smtClean="0">
                <a:solidFill>
                  <a:srgbClr val="000000"/>
                </a:solidFill>
                <a:cs typeface="Times New Roman" panose="02020603050405020304" pitchFamily="18" charset="0"/>
              </a:rPr>
              <a:t>___________________________________________________________</a:t>
            </a:r>
          </a:p>
          <a:p>
            <a:pPr algn="just"/>
            <a:r>
              <a:rPr lang="en-US" altLang="zh-CN" smtClean="0">
                <a:solidFill>
                  <a:srgbClr val="000000"/>
                </a:solidFill>
                <a:cs typeface="Times New Roman" panose="02020603050405020304" pitchFamily="18" charset="0"/>
              </a:rPr>
              <a:t>__________________</a:t>
            </a:r>
            <a:endParaRPr lang="zh-CN" altLang="en-US" smtClean="0">
              <a:solidFill>
                <a:srgbClr val="000000"/>
              </a:solidFill>
              <a:cs typeface="Times New Roman" panose="02020603050405020304" pitchFamily="18" charset="0"/>
            </a:endParaRPr>
          </a:p>
        </p:txBody>
      </p:sp>
      <p:sp>
        <p:nvSpPr>
          <p:cNvPr id="647171" name="Rectangle 3"/>
          <p:cNvSpPr>
            <a:spLocks noChangeArrowheads="1"/>
          </p:cNvSpPr>
          <p:nvPr/>
        </p:nvSpPr>
        <p:spPr bwMode="auto">
          <a:xfrm>
            <a:off x="7272096" y="2354016"/>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宾语　</a:t>
            </a:r>
          </a:p>
        </p:txBody>
      </p:sp>
      <p:sp>
        <p:nvSpPr>
          <p:cNvPr id="647172" name="Rectangle 4"/>
          <p:cNvSpPr>
            <a:spLocks noChangeArrowheads="1"/>
          </p:cNvSpPr>
          <p:nvPr/>
        </p:nvSpPr>
        <p:spPr bwMode="auto">
          <a:xfrm>
            <a:off x="6405759" y="2787798"/>
            <a:ext cx="66097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宾语 </a:t>
            </a:r>
          </a:p>
        </p:txBody>
      </p:sp>
      <p:sp>
        <p:nvSpPr>
          <p:cNvPr id="647173" name="Rectangle 5"/>
          <p:cNvSpPr>
            <a:spLocks noChangeArrowheads="1"/>
          </p:cNvSpPr>
          <p:nvPr/>
        </p:nvSpPr>
        <p:spPr bwMode="auto">
          <a:xfrm>
            <a:off x="1708769" y="3218208"/>
            <a:ext cx="664658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研究还表明，我们寻求风险的愿望可能与我们期望从结果中获益</a:t>
            </a:r>
          </a:p>
        </p:txBody>
      </p:sp>
      <p:sp>
        <p:nvSpPr>
          <p:cNvPr id="647174" name="Rectangle 6"/>
          <p:cNvSpPr>
            <a:spLocks noChangeArrowheads="1"/>
          </p:cNvSpPr>
          <p:nvPr/>
        </p:nvSpPr>
        <p:spPr bwMode="auto">
          <a:xfrm>
            <a:off x="613339" y="3651992"/>
            <a:ext cx="159071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的程度有关。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47171"/>
                                        </p:tgtEl>
                                        <p:attrNameLst>
                                          <p:attrName>style.visibility</p:attrName>
                                        </p:attrNameLst>
                                      </p:cBhvr>
                                      <p:to>
                                        <p:strVal val="visible"/>
                                      </p:to>
                                    </p:set>
                                    <p:animEffect transition="in" filter="slide(fromBottom)">
                                      <p:cBhvr>
                                        <p:cTn id="7" dur="500"/>
                                        <p:tgtEl>
                                          <p:spTgt spid="6471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47172"/>
                                        </p:tgtEl>
                                        <p:attrNameLst>
                                          <p:attrName>style.visibility</p:attrName>
                                        </p:attrNameLst>
                                      </p:cBhvr>
                                      <p:to>
                                        <p:strVal val="visible"/>
                                      </p:to>
                                    </p:set>
                                    <p:animEffect transition="in" filter="slide(fromBottom)">
                                      <p:cBhvr>
                                        <p:cTn id="12" dur="500"/>
                                        <p:tgtEl>
                                          <p:spTgt spid="64717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47173"/>
                                        </p:tgtEl>
                                        <p:attrNameLst>
                                          <p:attrName>style.visibility</p:attrName>
                                        </p:attrNameLst>
                                      </p:cBhvr>
                                      <p:to>
                                        <p:strVal val="visible"/>
                                      </p:to>
                                    </p:set>
                                    <p:animEffect transition="in" filter="slide(fromBottom)">
                                      <p:cBhvr>
                                        <p:cTn id="17" dur="500"/>
                                        <p:tgtEl>
                                          <p:spTgt spid="647173"/>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647174"/>
                                        </p:tgtEl>
                                        <p:attrNameLst>
                                          <p:attrName>style.visibility</p:attrName>
                                        </p:attrNameLst>
                                      </p:cBhvr>
                                      <p:to>
                                        <p:strVal val="visible"/>
                                      </p:to>
                                    </p:set>
                                    <p:animEffect transition="in" filter="slide(fromBottom)">
                                      <p:cBhvr>
                                        <p:cTn id="20" dur="500"/>
                                        <p:tgtEl>
                                          <p:spTgt spid="64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1" grpId="0"/>
      <p:bldP spid="647172" grpId="0"/>
      <p:bldP spid="647173" grpId="0"/>
      <p:bldP spid="6471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5035" name="Picture 11" descr="词汇精研.tif"/>
          <p:cNvPicPr>
            <a:picLocks noChangeAspect="1" noChangeArrowheads="1"/>
          </p:cNvPicPr>
          <p:nvPr/>
        </p:nvPicPr>
        <p:blipFill>
          <a:blip r:embed="rId2" r:link="rId3" cstate="email"/>
          <a:srcRect/>
          <a:stretch>
            <a:fillRect/>
          </a:stretch>
        </p:blipFill>
        <p:spPr bwMode="auto">
          <a:xfrm>
            <a:off x="3491367" y="1154640"/>
            <a:ext cx="1730204"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5037" name="Picture 13" descr="课堂合作探究.TIF"/>
          <p:cNvPicPr>
            <a:picLocks noChangeAspect="1" noChangeArrowheads="1"/>
          </p:cNvPicPr>
          <p:nvPr/>
        </p:nvPicPr>
        <p:blipFill>
          <a:blip r:embed="rId4" r:link="rId3" cstate="email"/>
          <a:srcRect/>
          <a:stretch>
            <a:fillRect/>
          </a:stretch>
        </p:blipFill>
        <p:spPr bwMode="auto">
          <a:xfrm>
            <a:off x="228632" y="471378"/>
            <a:ext cx="8556945" cy="5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5039" name="Rectangle 15"/>
          <p:cNvSpPr>
            <a:spLocks noGrp="1" noChangeArrowheads="1"/>
          </p:cNvSpPr>
          <p:nvPr>
            <p:ph type="body" idx="1"/>
          </p:nvPr>
        </p:nvSpPr>
        <p:spPr>
          <a:xfrm>
            <a:off x="539426" y="1539122"/>
            <a:ext cx="8029429" cy="3393184"/>
          </a:xfrm>
        </p:spPr>
        <p:txBody>
          <a:bodyPr/>
          <a:lstStyle/>
          <a:p>
            <a:pPr algn="just"/>
            <a:r>
              <a:rPr lang="en-US" altLang="zh-CN" dirty="0" smtClean="0">
                <a:solidFill>
                  <a:srgbClr val="000000"/>
                </a:solidFill>
                <a:cs typeface="Times New Roman" panose="02020603050405020304" pitchFamily="18" charset="0"/>
              </a:rPr>
              <a:t>1</a:t>
            </a:r>
            <a:r>
              <a:rPr lang="zh-CN" altLang="en-US" dirty="0" smtClean="0">
                <a:solidFill>
                  <a:srgbClr val="000000"/>
                </a:solidFill>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in search of </a:t>
            </a:r>
            <a:r>
              <a:rPr lang="zh-CN" altLang="en-US" dirty="0" smtClean="0">
                <a:solidFill>
                  <a:srgbClr val="000000"/>
                </a:solidFill>
                <a:ea typeface="黑体" panose="02010609060101010101" pitchFamily="49" charset="-122"/>
                <a:cs typeface="Times New Roman" panose="02020603050405020304" pitchFamily="18" charset="0"/>
              </a:rPr>
              <a:t>寻找；搜寻</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P49)Ferdinand Magellan (1480</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1521)was a Portuguese explorer who sailed west from Spain across the Atlantic and Pacific oceans</a:t>
            </a:r>
            <a:r>
              <a:rPr lang="en-US" altLang="zh-CN" dirty="0" smtClean="0">
                <a:solidFill>
                  <a:srgbClr val="FF00FF"/>
                </a:solidFill>
                <a:cs typeface="Times New Roman" panose="02020603050405020304" pitchFamily="18" charset="0"/>
              </a:rPr>
              <a:t> in search of</a:t>
            </a:r>
            <a:r>
              <a:rPr lang="en-US" altLang="zh-CN" dirty="0" smtClean="0">
                <a:solidFill>
                  <a:srgbClr val="000000"/>
                </a:solidFill>
                <a:cs typeface="Times New Roman" panose="02020603050405020304" pitchFamily="18" charset="0"/>
              </a:rPr>
              <a:t> a westward route to the Spice Islands.</a:t>
            </a:r>
          </a:p>
          <a:p>
            <a:pPr algn="just"/>
            <a:r>
              <a:rPr lang="zh-CN" altLang="en-US" dirty="0" smtClean="0">
                <a:solidFill>
                  <a:srgbClr val="000000"/>
                </a:solidFill>
                <a:cs typeface="Times New Roman" panose="02020603050405020304" pitchFamily="18" charset="0"/>
              </a:rPr>
              <a:t>费迪南德</a:t>
            </a:r>
            <a:r>
              <a:rPr lang="en-US" altLang="zh-CN" dirty="0" smtClean="0">
                <a:solidFill>
                  <a:srgbClr val="000000"/>
                </a:solidFill>
                <a:latin typeface="Courier New" panose="02070309020205020404"/>
                <a:cs typeface="Times New Roman" panose="02020603050405020304" pitchFamily="18" charset="0"/>
              </a:rPr>
              <a:t>·</a:t>
            </a:r>
            <a:r>
              <a:rPr lang="zh-CN" altLang="en-US" dirty="0" smtClean="0">
                <a:solidFill>
                  <a:srgbClr val="000000"/>
                </a:solidFill>
                <a:cs typeface="Times New Roman" panose="02020603050405020304" pitchFamily="18" charset="0"/>
              </a:rPr>
              <a:t>麦哲伦</a:t>
            </a:r>
            <a:r>
              <a:rPr lang="en-US" altLang="zh-CN" dirty="0" smtClean="0">
                <a:solidFill>
                  <a:srgbClr val="000000"/>
                </a:solidFill>
                <a:cs typeface="Times New Roman" panose="02020603050405020304" pitchFamily="18" charset="0"/>
              </a:rPr>
              <a:t>(1480</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1521)</a:t>
            </a:r>
            <a:r>
              <a:rPr lang="zh-CN" altLang="en-US" dirty="0" smtClean="0">
                <a:solidFill>
                  <a:srgbClr val="000000"/>
                </a:solidFill>
                <a:cs typeface="Times New Roman" panose="02020603050405020304" pitchFamily="18" charset="0"/>
              </a:rPr>
              <a:t>是一位葡萄牙探险家，他从西班牙向西航行，穿越大西洋和太平洋，寻找通往香料群岛的西行路线。</a:t>
            </a:r>
          </a:p>
          <a:p>
            <a:pPr algn="just"/>
            <a:r>
              <a:rPr lang="en-US" altLang="zh-CN" dirty="0" smtClean="0">
                <a:solidFill>
                  <a:srgbClr val="000000"/>
                </a:solidFill>
                <a:cs typeface="Times New Roman" panose="02020603050405020304" pitchFamily="18" charset="0"/>
              </a:rPr>
              <a:t>The rescue workers were working hard </a:t>
            </a:r>
            <a:r>
              <a:rPr lang="en-US" altLang="zh-CN" dirty="0" smtClean="0">
                <a:solidFill>
                  <a:srgbClr val="FF00FF"/>
                </a:solidFill>
                <a:cs typeface="Times New Roman" panose="02020603050405020304" pitchFamily="18" charset="0"/>
              </a:rPr>
              <a:t>in search of</a:t>
            </a:r>
            <a:r>
              <a:rPr lang="en-US" altLang="zh-CN" dirty="0" smtClean="0">
                <a:solidFill>
                  <a:srgbClr val="000000"/>
                </a:solidFill>
                <a:cs typeface="Times New Roman" panose="02020603050405020304" pitchFamily="18" charset="0"/>
              </a:rPr>
              <a:t> those survivors.</a:t>
            </a:r>
          </a:p>
          <a:p>
            <a:pPr algn="just"/>
            <a:r>
              <a:rPr lang="zh-CN" altLang="en-US" dirty="0" smtClean="0">
                <a:solidFill>
                  <a:srgbClr val="000000"/>
                </a:solidFill>
                <a:cs typeface="Times New Roman" panose="02020603050405020304" pitchFamily="18" charset="0"/>
              </a:rPr>
              <a:t>救援工作者们正努力寻找那些幸存者。</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7" name="Rectangle 5"/>
          <p:cNvSpPr>
            <a:spLocks noGrp="1" noChangeArrowheads="1"/>
          </p:cNvSpPr>
          <p:nvPr>
            <p:ph type="body" idx="1"/>
          </p:nvPr>
        </p:nvSpPr>
        <p:spPr>
          <a:xfrm>
            <a:off x="539426" y="682071"/>
            <a:ext cx="8029429" cy="4224181"/>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search </a:t>
            </a:r>
            <a:r>
              <a:rPr lang="en-US" altLang="zh-CN" i="1" smtClean="0">
                <a:solidFill>
                  <a:srgbClr val="000000"/>
                </a:solidFill>
                <a:latin typeface="Book Antiqua" panose="02040602050305030304" pitchFamily="18" charset="0"/>
                <a:ea typeface="楷体_GB2312" pitchFamily="49" charset="-122"/>
                <a:cs typeface="Times New Roman" panose="02020603050405020304" pitchFamily="18" charset="0"/>
              </a:rPr>
              <a:t>v</a:t>
            </a:r>
            <a:r>
              <a:rPr lang="zh-CN" altLang="en-US" smtClean="0">
                <a:solidFill>
                  <a:srgbClr val="000000"/>
                </a:solidFill>
                <a:ea typeface="楷体_GB2312" pitchFamily="49" charset="-122"/>
                <a:cs typeface="Times New Roman" panose="02020603050405020304" pitchFamily="18" charset="0"/>
              </a:rPr>
              <a:t>．　　　　　搜查</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search sb.</a:t>
            </a:r>
            <a:r>
              <a:rPr lang="en-US" altLang="zh-CN" smtClean="0">
                <a:solidFill>
                  <a:srgbClr val="000000"/>
                </a:solidFill>
                <a:latin typeface="IPAPANNEW" charset="0"/>
                <a:ea typeface="楷体_GB2312" pitchFamily="49" charset="-122"/>
                <a:cs typeface="Times New Roman" panose="02020603050405020304" pitchFamily="18" charset="0"/>
              </a:rPr>
              <a:t>/sp.  </a:t>
            </a:r>
            <a:r>
              <a:rPr lang="zh-CN" altLang="en-US" smtClean="0">
                <a:solidFill>
                  <a:srgbClr val="000000"/>
                </a:solidFill>
                <a:latin typeface="IPAPANNEW" charset="0"/>
                <a:ea typeface="楷体_GB2312" pitchFamily="49" charset="-122"/>
                <a:cs typeface="Times New Roman" panose="02020603050405020304" pitchFamily="18" charset="0"/>
              </a:rPr>
              <a:t>搜某人的身</a:t>
            </a:r>
            <a:r>
              <a:rPr lang="en-US" altLang="zh-CN" smtClean="0">
                <a:solidFill>
                  <a:srgbClr val="000000"/>
                </a:solidFill>
                <a:latin typeface="IPAPANNEW" charset="0"/>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搜查某地</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search (...) for...  </a:t>
            </a:r>
            <a:r>
              <a:rPr lang="zh-CN" altLang="en-US" smtClean="0">
                <a:solidFill>
                  <a:srgbClr val="000000"/>
                </a:solidFill>
                <a:ea typeface="楷体_GB2312" pitchFamily="49" charset="-122"/>
                <a:cs typeface="Times New Roman" panose="02020603050405020304" pitchFamily="18" charset="0"/>
              </a:rPr>
              <a:t>为了找到</a:t>
            </a:r>
            <a:r>
              <a:rPr lang="en-US" altLang="zh-CN" smtClean="0">
                <a:solidFill>
                  <a:srgbClr val="000000"/>
                </a:solidFill>
                <a:latin typeface="宋体" panose="02010600030101010101" pitchFamily="2" charset="-122"/>
                <a:ea typeface="黑体" panose="02010609060101010101" pitchFamily="49" charset="-122"/>
                <a:cs typeface="Times New Roman" panose="02020603050405020304" pitchFamily="18" charset="0"/>
              </a:rPr>
              <a:t>……</a:t>
            </a:r>
            <a:r>
              <a:rPr lang="zh-CN" altLang="en-US" smtClean="0">
                <a:solidFill>
                  <a:srgbClr val="000000"/>
                </a:solidFill>
                <a:ea typeface="楷体_GB2312" pitchFamily="49" charset="-122"/>
              </a:rPr>
              <a:t>搜查</a:t>
            </a:r>
            <a:r>
              <a:rPr lang="en-US" altLang="zh-CN" smtClean="0">
                <a:solidFill>
                  <a:srgbClr val="000000"/>
                </a:solidFill>
                <a:ea typeface="楷体_GB2312" pitchFamily="49" charset="-122"/>
              </a:rPr>
              <a:t>(</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ea typeface="楷体_GB2312" pitchFamily="49" charset="-122"/>
              </a:rPr>
              <a:t>)</a:t>
            </a:r>
            <a:endParaRPr lang="en-US" altLang="zh-CN" smtClean="0">
              <a:solidFill>
                <a:srgbClr val="000000"/>
              </a:solidFill>
              <a:latin typeface="IPAPANNEW" charset="0"/>
              <a:ea typeface="黑体" panose="02010609060101010101" pitchFamily="49" charset="-122"/>
            </a:endParaRPr>
          </a:p>
          <a:p>
            <a:pPr algn="just"/>
            <a:r>
              <a:rPr lang="en-US" altLang="zh-CN" smtClean="0">
                <a:solidFill>
                  <a:srgbClr val="000000"/>
                </a:solidFill>
                <a:latin typeface="IPAPANNEW" charset="0"/>
                <a:ea typeface="黑体" panose="02010609060101010101" pitchFamily="49" charset="-122"/>
              </a:rPr>
              <a:t>[</a:t>
            </a:r>
            <a:r>
              <a:rPr lang="zh-CN" altLang="en-US" smtClean="0">
                <a:solidFill>
                  <a:srgbClr val="000000"/>
                </a:solidFill>
                <a:latin typeface="IPAPANNEW" charset="0"/>
                <a:ea typeface="黑体" panose="02010609060101010101" pitchFamily="49" charset="-122"/>
              </a:rPr>
              <a:t>巧学活用</a:t>
            </a:r>
            <a:r>
              <a:rPr lang="en-US" altLang="zh-CN" smtClean="0">
                <a:solidFill>
                  <a:srgbClr val="000000"/>
                </a:solidFill>
                <a:latin typeface="IPAPANNEW" charset="0"/>
                <a:ea typeface="黑体" panose="02010609060101010101" pitchFamily="49" charset="-122"/>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仿宋_GB2312" pitchFamily="49" charset="-122"/>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She was searching all the shops _______ her son's present.</a:t>
            </a:r>
            <a:endParaRPr lang="en-US" altLang="zh-CN" smtClean="0">
              <a:solidFill>
                <a:srgbClr val="000000"/>
              </a:solidFill>
              <a:latin typeface="IPAPANNEW" charset="0"/>
              <a:ea typeface="黑体" panose="02010609060101010101" pitchFamily="49" charset="-122"/>
            </a:endParaRPr>
          </a:p>
          <a:p>
            <a:pPr algn="just"/>
            <a:r>
              <a:rPr lang="en-US" altLang="zh-CN" smtClean="0">
                <a:solidFill>
                  <a:srgbClr val="000000"/>
                </a:solidFill>
                <a:latin typeface="IPAPANNEW" charset="0"/>
                <a:ea typeface="黑体" panose="02010609060101010101" pitchFamily="49" charset="-122"/>
              </a:rPr>
              <a:t>[</a:t>
            </a:r>
            <a:r>
              <a:rPr lang="zh-CN" altLang="en-US" smtClean="0">
                <a:solidFill>
                  <a:srgbClr val="000000"/>
                </a:solidFill>
                <a:latin typeface="IPAPANNEW" charset="0"/>
                <a:ea typeface="黑体" panose="02010609060101010101" pitchFamily="49" charset="-122"/>
              </a:rPr>
              <a:t>能力提升</a:t>
            </a:r>
            <a:r>
              <a:rPr lang="en-US" altLang="zh-CN" smtClean="0">
                <a:solidFill>
                  <a:srgbClr val="000000"/>
                </a:solidFill>
                <a:latin typeface="IPAPANNEW" charset="0"/>
                <a:ea typeface="黑体" panose="02010609060101010101" pitchFamily="49" charset="-122"/>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完成句子</a:t>
            </a:r>
          </a:p>
          <a:p>
            <a:pPr algn="just"/>
            <a:r>
              <a:rPr lang="zh-CN" altLang="en-US" smtClean="0">
                <a:solidFill>
                  <a:srgbClr val="000000"/>
                </a:solidFill>
                <a:cs typeface="Times New Roman" panose="02020603050405020304" pitchFamily="18" charset="0"/>
              </a:rPr>
              <a:t>②</a:t>
            </a:r>
            <a:r>
              <a:rPr lang="en-US" altLang="zh-CN" smtClean="0">
                <a:solidFill>
                  <a:srgbClr val="000000"/>
                </a:solidFill>
                <a:cs typeface="Times New Roman" panose="02020603050405020304" pitchFamily="18" charset="0"/>
              </a:rPr>
              <a:t>Hearing the news, we all went out ____________ the lost boy.</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Hearing the news, we all went out to ____________ the lost boy.</a:t>
            </a:r>
          </a:p>
          <a:p>
            <a:pPr algn="just"/>
            <a:r>
              <a:rPr lang="zh-CN" altLang="en-US" smtClean="0">
                <a:solidFill>
                  <a:srgbClr val="000000"/>
                </a:solidFill>
                <a:cs typeface="Times New Roman" panose="02020603050405020304" pitchFamily="18" charset="0"/>
              </a:rPr>
              <a:t>听到消息后，我们都出去寻找这个失踪的男孩了。</a:t>
            </a:r>
          </a:p>
        </p:txBody>
      </p:sp>
      <p:sp>
        <p:nvSpPr>
          <p:cNvPr id="571398" name="Rectangle 6"/>
          <p:cNvSpPr>
            <a:spLocks noChangeArrowheads="1"/>
          </p:cNvSpPr>
          <p:nvPr/>
        </p:nvSpPr>
        <p:spPr bwMode="auto">
          <a:xfrm>
            <a:off x="4031984" y="2767065"/>
            <a:ext cx="66578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for</a:t>
            </a:r>
            <a:r>
              <a:rPr lang="zh-CN" altLang="en-US"/>
              <a:t>　</a:t>
            </a:r>
            <a:endParaRPr lang="en-US" altLang="zh-CN"/>
          </a:p>
        </p:txBody>
      </p:sp>
      <p:sp>
        <p:nvSpPr>
          <p:cNvPr id="571399" name="Rectangle 7"/>
          <p:cNvSpPr>
            <a:spLocks noChangeArrowheads="1"/>
          </p:cNvSpPr>
          <p:nvPr/>
        </p:nvSpPr>
        <p:spPr bwMode="auto">
          <a:xfrm>
            <a:off x="4242515" y="3597236"/>
            <a:ext cx="150799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in search of</a:t>
            </a:r>
            <a:r>
              <a:rPr lang="zh-CN" altLang="en-US"/>
              <a:t>　</a:t>
            </a:r>
            <a:endParaRPr lang="en-US" altLang="zh-CN"/>
          </a:p>
        </p:txBody>
      </p:sp>
      <p:sp>
        <p:nvSpPr>
          <p:cNvPr id="571400" name="Rectangle 8"/>
          <p:cNvSpPr>
            <a:spLocks noChangeArrowheads="1"/>
          </p:cNvSpPr>
          <p:nvPr/>
        </p:nvSpPr>
        <p:spPr bwMode="auto">
          <a:xfrm>
            <a:off x="4525971" y="4029333"/>
            <a:ext cx="118162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search for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71398"/>
                                        </p:tgtEl>
                                        <p:attrNameLst>
                                          <p:attrName>style.visibility</p:attrName>
                                        </p:attrNameLst>
                                      </p:cBhvr>
                                      <p:to>
                                        <p:strVal val="visible"/>
                                      </p:to>
                                    </p:set>
                                    <p:animEffect transition="in" filter="slide(fromBottom)">
                                      <p:cBhvr>
                                        <p:cTn id="7" dur="500"/>
                                        <p:tgtEl>
                                          <p:spTgt spid="57139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71399"/>
                                        </p:tgtEl>
                                        <p:attrNameLst>
                                          <p:attrName>style.visibility</p:attrName>
                                        </p:attrNameLst>
                                      </p:cBhvr>
                                      <p:to>
                                        <p:strVal val="visible"/>
                                      </p:to>
                                    </p:set>
                                    <p:animEffect transition="in" filter="slide(fromBottom)">
                                      <p:cBhvr>
                                        <p:cTn id="12" dur="500"/>
                                        <p:tgtEl>
                                          <p:spTgt spid="57139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71400"/>
                                        </p:tgtEl>
                                        <p:attrNameLst>
                                          <p:attrName>style.visibility</p:attrName>
                                        </p:attrNameLst>
                                      </p:cBhvr>
                                      <p:to>
                                        <p:strVal val="visible"/>
                                      </p:to>
                                    </p:set>
                                    <p:animEffect transition="in" filter="slide(fromBottom)">
                                      <p:cBhvr>
                                        <p:cTn id="17" dur="500"/>
                                        <p:tgtEl>
                                          <p:spTgt spid="571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8" grpId="0"/>
      <p:bldP spid="571399" grpId="0"/>
      <p:bldP spid="5714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body" idx="1"/>
          </p:nvPr>
        </p:nvSpPr>
        <p:spPr>
          <a:xfrm>
            <a:off x="539426" y="628505"/>
            <a:ext cx="8029429" cy="4224181"/>
          </a:xfrm>
        </p:spPr>
        <p:txBody>
          <a:bodyPr/>
          <a:lstStyle/>
          <a:p>
            <a:pPr algn="just"/>
            <a:r>
              <a:rPr lang="en-US" altLang="zh-CN" dirty="0" smtClean="0">
                <a:solidFill>
                  <a:srgbClr val="000000"/>
                </a:solidFill>
                <a:cs typeface="Times New Roman" panose="02020603050405020304" pitchFamily="18" charset="0"/>
              </a:rPr>
              <a:t>2</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confirm </a:t>
            </a:r>
            <a:r>
              <a:rPr lang="en-US" altLang="zh-CN" i="1" dirty="0" err="1" smtClean="0">
                <a:solidFill>
                  <a:srgbClr val="000000"/>
                </a:solidFill>
                <a:cs typeface="Times New Roman" panose="02020603050405020304" pitchFamily="18" charset="0"/>
              </a:rPr>
              <a:t>vt</a:t>
            </a:r>
            <a:r>
              <a:rPr lang="en-US" altLang="zh-CN" dirty="0" err="1"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 </a:t>
            </a:r>
            <a:r>
              <a:rPr lang="zh-CN" altLang="en-US" dirty="0" smtClean="0">
                <a:solidFill>
                  <a:srgbClr val="000000"/>
                </a:solidFill>
                <a:ea typeface="黑体" panose="02010609060101010101" pitchFamily="49" charset="-122"/>
                <a:cs typeface="Times New Roman" panose="02020603050405020304" pitchFamily="18" charset="0"/>
              </a:rPr>
              <a:t>证实；证明；批准</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P50) The first people </a:t>
            </a:r>
            <a:r>
              <a:rPr lang="en-US" altLang="zh-CN" dirty="0" smtClean="0">
                <a:solidFill>
                  <a:srgbClr val="FF00FF"/>
                </a:solidFill>
                <a:cs typeface="Times New Roman" panose="02020603050405020304" pitchFamily="18" charset="0"/>
              </a:rPr>
              <a:t>confirmed</a:t>
            </a:r>
            <a:r>
              <a:rPr lang="en-US" altLang="zh-CN" dirty="0" smtClean="0">
                <a:solidFill>
                  <a:srgbClr val="000000"/>
                </a:solidFill>
                <a:cs typeface="Times New Roman" panose="02020603050405020304" pitchFamily="18" charset="0"/>
              </a:rPr>
              <a:t> to have reached the top were Edmund Hillary and </a:t>
            </a:r>
            <a:r>
              <a:rPr lang="en-US" altLang="zh-CN" dirty="0" err="1" smtClean="0">
                <a:solidFill>
                  <a:srgbClr val="000000"/>
                </a:solidFill>
                <a:cs typeface="Times New Roman" panose="02020603050405020304" pitchFamily="18" charset="0"/>
              </a:rPr>
              <a:t>Tenzing</a:t>
            </a:r>
            <a:r>
              <a:rPr lang="en-US" altLang="zh-CN" dirty="0" smtClean="0">
                <a:solidFill>
                  <a:srgbClr val="000000"/>
                </a:solidFill>
                <a:cs typeface="Times New Roman" panose="02020603050405020304" pitchFamily="18" charset="0"/>
              </a:rPr>
              <a:t> Norgay in 1953.</a:t>
            </a:r>
          </a:p>
          <a:p>
            <a:pPr algn="just"/>
            <a:r>
              <a:rPr lang="zh-CN" altLang="en-US" dirty="0" smtClean="0">
                <a:solidFill>
                  <a:srgbClr val="000000"/>
                </a:solidFill>
                <a:cs typeface="Times New Roman" panose="02020603050405020304" pitchFamily="18" charset="0"/>
              </a:rPr>
              <a:t>第一批被证实登上顶峰的人是</a:t>
            </a:r>
            <a:r>
              <a:rPr lang="en-US" altLang="zh-CN" dirty="0" smtClean="0">
                <a:solidFill>
                  <a:srgbClr val="000000"/>
                </a:solidFill>
                <a:cs typeface="Times New Roman" panose="02020603050405020304" pitchFamily="18" charset="0"/>
              </a:rPr>
              <a:t>1953</a:t>
            </a:r>
            <a:r>
              <a:rPr lang="zh-CN" altLang="en-US" dirty="0" smtClean="0">
                <a:solidFill>
                  <a:srgbClr val="000000"/>
                </a:solidFill>
                <a:cs typeface="Times New Roman" panose="02020603050405020304" pitchFamily="18" charset="0"/>
              </a:rPr>
              <a:t>年的埃德蒙</a:t>
            </a:r>
            <a:r>
              <a:rPr lang="en-US" altLang="zh-CN" dirty="0" smtClean="0">
                <a:solidFill>
                  <a:srgbClr val="000000"/>
                </a:solidFill>
                <a:latin typeface="Courier New" panose="02070309020205020404"/>
                <a:cs typeface="Times New Roman" panose="02020603050405020304" pitchFamily="18" charset="0"/>
              </a:rPr>
              <a:t>·</a:t>
            </a:r>
            <a:r>
              <a:rPr lang="zh-CN" altLang="en-US" dirty="0" smtClean="0">
                <a:solidFill>
                  <a:srgbClr val="000000"/>
                </a:solidFill>
                <a:cs typeface="Times New Roman" panose="02020603050405020304" pitchFamily="18" charset="0"/>
              </a:rPr>
              <a:t>希拉里和丹增</a:t>
            </a:r>
            <a:r>
              <a:rPr lang="en-US" altLang="zh-CN" dirty="0" smtClean="0">
                <a:solidFill>
                  <a:srgbClr val="000000"/>
                </a:solidFill>
                <a:latin typeface="Courier New" panose="02070309020205020404"/>
                <a:cs typeface="Times New Roman" panose="02020603050405020304" pitchFamily="18" charset="0"/>
              </a:rPr>
              <a:t>·</a:t>
            </a:r>
            <a:r>
              <a:rPr lang="zh-CN" altLang="en-US" dirty="0" smtClean="0">
                <a:solidFill>
                  <a:srgbClr val="000000"/>
                </a:solidFill>
                <a:cs typeface="Times New Roman" panose="02020603050405020304" pitchFamily="18" charset="0"/>
              </a:rPr>
              <a:t>诺盖。</a:t>
            </a:r>
          </a:p>
          <a:p>
            <a:pPr algn="just"/>
            <a:r>
              <a:rPr lang="en-US" altLang="zh-CN" dirty="0" smtClean="0">
                <a:solidFill>
                  <a:srgbClr val="000000"/>
                </a:solidFill>
                <a:cs typeface="Times New Roman" panose="02020603050405020304" pitchFamily="18" charset="0"/>
              </a:rPr>
              <a:t>What you have said </a:t>
            </a:r>
            <a:r>
              <a:rPr lang="en-US" altLang="zh-CN" dirty="0" smtClean="0">
                <a:solidFill>
                  <a:srgbClr val="FF00FF"/>
                </a:solidFill>
                <a:cs typeface="Times New Roman" panose="02020603050405020304" pitchFamily="18" charset="0"/>
              </a:rPr>
              <a:t>confirms</a:t>
            </a:r>
            <a:r>
              <a:rPr lang="en-US" altLang="zh-CN" dirty="0" smtClean="0">
                <a:solidFill>
                  <a:srgbClr val="000000"/>
                </a:solidFill>
                <a:cs typeface="Times New Roman" panose="02020603050405020304" pitchFamily="18" charset="0"/>
              </a:rPr>
              <a:t> my opinion.</a:t>
            </a:r>
          </a:p>
          <a:p>
            <a:pPr algn="just"/>
            <a:r>
              <a:rPr lang="zh-CN" altLang="en-US" dirty="0" smtClean="0">
                <a:solidFill>
                  <a:srgbClr val="000000"/>
                </a:solidFill>
                <a:cs typeface="Times New Roman" panose="02020603050405020304" pitchFamily="18" charset="0"/>
              </a:rPr>
              <a:t>你的话证实了我的看法。</a:t>
            </a:r>
            <a:endParaRPr lang="zh-CN" altLang="en-US" dirty="0" smtClean="0">
              <a:solidFill>
                <a:srgbClr val="000000"/>
              </a:solidFill>
              <a:latin typeface="IPAPANNEW" charset="0"/>
              <a:ea typeface="黑体" panose="02010609060101010101" pitchFamily="49" charset="-122"/>
            </a:endParaRPr>
          </a:p>
          <a:p>
            <a:pPr algn="just"/>
            <a:r>
              <a:rPr lang="en-US" altLang="zh-CN" dirty="0" smtClean="0">
                <a:solidFill>
                  <a:srgbClr val="000000"/>
                </a:solidFill>
                <a:latin typeface="IPAPANNEW" charset="0"/>
                <a:ea typeface="黑体" panose="02010609060101010101" pitchFamily="49" charset="-122"/>
              </a:rPr>
              <a:t>[</a:t>
            </a:r>
            <a:r>
              <a:rPr lang="zh-CN" altLang="en-US" dirty="0" smtClean="0">
                <a:solidFill>
                  <a:srgbClr val="000000"/>
                </a:solidFill>
                <a:latin typeface="IPAPANNEW" charset="0"/>
                <a:ea typeface="黑体" panose="02010609060101010101" pitchFamily="49" charset="-122"/>
              </a:rPr>
              <a:t>归纳拓展</a:t>
            </a:r>
            <a:r>
              <a:rPr lang="en-US" altLang="zh-CN" dirty="0" smtClean="0">
                <a:solidFill>
                  <a:srgbClr val="000000"/>
                </a:solidFill>
                <a:latin typeface="IPAPANNEW" charset="0"/>
                <a:ea typeface="黑体" panose="02010609060101010101" pitchFamily="49" charset="-122"/>
              </a:rPr>
              <a:t>]</a:t>
            </a:r>
            <a:endParaRPr lang="en-US" altLang="zh-CN" dirty="0" smtClean="0">
              <a:solidFill>
                <a:srgbClr val="000000"/>
              </a:solidFill>
              <a:ea typeface="楷体_GB2312" pitchFamily="49" charset="-122"/>
            </a:endParaRPr>
          </a:p>
          <a:p>
            <a:pPr algn="just"/>
            <a:r>
              <a:rPr lang="en-US" altLang="zh-CN" dirty="0" smtClean="0">
                <a:solidFill>
                  <a:srgbClr val="000000"/>
                </a:solidFill>
                <a:ea typeface="楷体_GB2312" pitchFamily="49" charset="-122"/>
              </a:rPr>
              <a:t>confirm </a:t>
            </a:r>
            <a:r>
              <a:rPr lang="en-US" altLang="zh-CN" dirty="0" err="1" smtClean="0">
                <a:solidFill>
                  <a:srgbClr val="000000"/>
                </a:solidFill>
                <a:ea typeface="楷体_GB2312" pitchFamily="49" charset="-122"/>
              </a:rPr>
              <a:t>sth</a:t>
            </a:r>
            <a:r>
              <a:rPr lang="en-US" altLang="zh-CN" dirty="0" smtClean="0">
                <a:solidFill>
                  <a:srgbClr val="000000"/>
                </a:solidFill>
                <a:ea typeface="楷体_GB2312" pitchFamily="49" charset="-122"/>
              </a:rPr>
              <a:t>.</a:t>
            </a:r>
            <a:r>
              <a:rPr lang="en-US" altLang="zh-CN" dirty="0" smtClean="0">
                <a:solidFill>
                  <a:srgbClr val="000000"/>
                </a:solidFill>
                <a:latin typeface="IPAPANNEW" charset="0"/>
                <a:ea typeface="楷体_GB2312" pitchFamily="49" charset="-122"/>
              </a:rPr>
              <a:t>/</a:t>
            </a:r>
            <a:r>
              <a:rPr lang="en-US" altLang="zh-CN" dirty="0" err="1" smtClean="0">
                <a:solidFill>
                  <a:srgbClr val="000000"/>
                </a:solidFill>
                <a:latin typeface="IPAPANNEW" charset="0"/>
                <a:ea typeface="楷体_GB2312" pitchFamily="49" charset="-122"/>
              </a:rPr>
              <a:t>that</a:t>
            </a:r>
            <a:r>
              <a:rPr lang="en-US" altLang="zh-CN" dirty="0" err="1" smtClean="0">
                <a:solidFill>
                  <a:srgbClr val="000000"/>
                </a:solidFill>
                <a:latin typeface="Courier New" panose="02070309020205020404"/>
                <a:ea typeface="楷体_GB2312" pitchFamily="49" charset="-122"/>
              </a:rPr>
              <a:t>­</a:t>
            </a:r>
            <a:r>
              <a:rPr lang="en-US" altLang="zh-CN" dirty="0" err="1" smtClean="0">
                <a:solidFill>
                  <a:srgbClr val="000000"/>
                </a:solidFill>
                <a:latin typeface="IPAPANNEW" charset="0"/>
                <a:ea typeface="楷体_GB2312" pitchFamily="49" charset="-122"/>
              </a:rPr>
              <a:t>clause</a:t>
            </a:r>
            <a:r>
              <a:rPr lang="en-US" altLang="zh-CN" dirty="0" smtClean="0">
                <a:solidFill>
                  <a:srgbClr val="000000"/>
                </a:solidFill>
                <a:latin typeface="IPAPANNEW" charset="0"/>
                <a:ea typeface="楷体_GB2312" pitchFamily="49" charset="-122"/>
              </a:rPr>
              <a:t>/</a:t>
            </a:r>
            <a:r>
              <a:rPr lang="en-US" altLang="zh-CN" dirty="0" err="1" smtClean="0">
                <a:solidFill>
                  <a:srgbClr val="000000"/>
                </a:solidFill>
                <a:ea typeface="楷体_GB2312" pitchFamily="49" charset="-122"/>
              </a:rPr>
              <a:t>wh</a:t>
            </a:r>
            <a:r>
              <a:rPr lang="en-US" altLang="zh-CN" dirty="0" err="1" smtClean="0">
                <a:solidFill>
                  <a:srgbClr val="000000"/>
                </a:solidFill>
                <a:latin typeface="Courier New" panose="02070309020205020404"/>
                <a:ea typeface="楷体_GB2312" pitchFamily="49" charset="-122"/>
              </a:rPr>
              <a:t>­</a:t>
            </a:r>
            <a:r>
              <a:rPr lang="en-US" altLang="zh-CN" dirty="0" err="1" smtClean="0">
                <a:solidFill>
                  <a:srgbClr val="000000"/>
                </a:solidFill>
                <a:ea typeface="楷体_GB2312" pitchFamily="49" charset="-122"/>
              </a:rPr>
              <a:t>clause</a:t>
            </a:r>
            <a:r>
              <a:rPr lang="zh-CN" altLang="en-US" dirty="0" smtClean="0">
                <a:solidFill>
                  <a:srgbClr val="000000"/>
                </a:solidFill>
                <a:ea typeface="楷体_GB2312" pitchFamily="49" charset="-122"/>
              </a:rPr>
              <a:t>　证实</a:t>
            </a:r>
            <a:r>
              <a:rPr lang="en-US" altLang="zh-CN" dirty="0" smtClean="0">
                <a:solidFill>
                  <a:srgbClr val="000000"/>
                </a:solidFill>
                <a:latin typeface="宋体" panose="02010600030101010101" pitchFamily="2" charset="-122"/>
                <a:cs typeface="Times New Roman" panose="02020603050405020304" pitchFamily="18" charset="0"/>
              </a:rPr>
              <a:t>……</a:t>
            </a:r>
            <a:endParaRPr lang="en-US" altLang="zh-CN" dirty="0" smtClean="0">
              <a:solidFill>
                <a:srgbClr val="000000"/>
              </a:solidFill>
              <a:ea typeface="楷体_GB2312" pitchFamily="49" charset="-122"/>
            </a:endParaRPr>
          </a:p>
          <a:p>
            <a:pPr algn="just"/>
            <a:r>
              <a:rPr lang="en-US" altLang="zh-CN" dirty="0" smtClean="0">
                <a:solidFill>
                  <a:srgbClr val="000000"/>
                </a:solidFill>
                <a:ea typeface="楷体_GB2312" pitchFamily="49" charset="-122"/>
              </a:rPr>
              <a:t>It has been confirmed that...  </a:t>
            </a:r>
            <a:r>
              <a:rPr lang="zh-CN" altLang="en-US" dirty="0" smtClean="0">
                <a:solidFill>
                  <a:srgbClr val="000000"/>
                </a:solidFill>
                <a:ea typeface="楷体_GB2312" pitchFamily="49" charset="-122"/>
              </a:rPr>
              <a:t>已经确定</a:t>
            </a:r>
            <a:r>
              <a:rPr lang="en-US" altLang="zh-CN" dirty="0" smtClean="0">
                <a:solidFill>
                  <a:srgbClr val="000000"/>
                </a:solidFill>
                <a:latin typeface="宋体" panose="02010600030101010101" pitchFamily="2" charset="-122"/>
                <a:cs typeface="Times New Roman" panose="02020603050405020304" pitchFamily="18" charset="0"/>
              </a:rPr>
              <a:t>……</a:t>
            </a:r>
            <a:endParaRPr lang="en-US" altLang="zh-CN" dirty="0" smtClean="0">
              <a:solidFill>
                <a:srgbClr val="000000"/>
              </a:solidFill>
              <a:ea typeface="楷体_GB2312" pitchFamily="49" charset="-122"/>
            </a:endParaRPr>
          </a:p>
          <a:p>
            <a:pPr algn="just"/>
            <a:r>
              <a:rPr lang="en-US" altLang="zh-CN" dirty="0" smtClean="0">
                <a:solidFill>
                  <a:srgbClr val="000000"/>
                </a:solidFill>
                <a:ea typeface="楷体_GB2312" pitchFamily="49" charset="-122"/>
              </a:rPr>
              <a:t>confirm sb. in </a:t>
            </a:r>
            <a:r>
              <a:rPr lang="en-US" altLang="zh-CN" dirty="0" err="1" smtClean="0">
                <a:solidFill>
                  <a:srgbClr val="000000"/>
                </a:solidFill>
                <a:ea typeface="楷体_GB2312" pitchFamily="49" charset="-122"/>
              </a:rPr>
              <a:t>sth</a:t>
            </a:r>
            <a:r>
              <a:rPr lang="en-US" altLang="zh-CN" dirty="0" smtClean="0">
                <a:solidFill>
                  <a:srgbClr val="000000"/>
                </a:solidFill>
                <a:ea typeface="楷体_GB2312" pitchFamily="49" charset="-122"/>
              </a:rPr>
              <a:t>.  </a:t>
            </a:r>
            <a:r>
              <a:rPr lang="zh-CN" altLang="en-US" dirty="0" smtClean="0">
                <a:solidFill>
                  <a:srgbClr val="000000"/>
                </a:solidFill>
                <a:ea typeface="楷体_GB2312" pitchFamily="49" charset="-122"/>
              </a:rPr>
              <a:t>使某人确信某事</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body" idx="1"/>
          </p:nvPr>
        </p:nvSpPr>
        <p:spPr>
          <a:xfrm>
            <a:off x="539426" y="1140356"/>
            <a:ext cx="8029429" cy="2562187"/>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latin typeface="Courier New" panose="02070309020205020404"/>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This latest information confirms me _______ the belief that he is to blame.</a:t>
            </a:r>
          </a:p>
          <a:p>
            <a:pPr algn="just"/>
            <a:r>
              <a:rPr lang="en-US" altLang="zh-CN" smtClean="0">
                <a:solidFill>
                  <a:srgbClr val="000000"/>
                </a:solidFill>
                <a:cs typeface="Times New Roman" panose="02020603050405020304" pitchFamily="18" charset="0"/>
              </a:rPr>
              <a:t>②He called again ____________ (confirm) the date of the meeting.</a:t>
            </a:r>
            <a:endParaRPr lang="en-US" altLang="zh-CN" smtClean="0">
              <a:solidFill>
                <a:srgbClr val="000000"/>
              </a:solidFill>
              <a:latin typeface="IPAPANNEW" charset="0"/>
              <a:ea typeface="黑体" panose="02010609060101010101" pitchFamily="49" charset="-122"/>
            </a:endParaRPr>
          </a:p>
          <a:p>
            <a:pPr algn="just"/>
            <a:r>
              <a:rPr lang="en-US" altLang="zh-CN" smtClean="0">
                <a:solidFill>
                  <a:srgbClr val="000000"/>
                </a:solidFill>
                <a:latin typeface="IPAPANNEW" charset="0"/>
                <a:ea typeface="黑体" panose="02010609060101010101" pitchFamily="49" charset="-122"/>
              </a:rPr>
              <a:t>[</a:t>
            </a:r>
            <a:r>
              <a:rPr lang="zh-CN" altLang="en-US" smtClean="0">
                <a:solidFill>
                  <a:srgbClr val="000000"/>
                </a:solidFill>
                <a:latin typeface="IPAPANNEW" charset="0"/>
                <a:ea typeface="黑体" panose="02010609060101010101" pitchFamily="49" charset="-122"/>
              </a:rPr>
              <a:t>能力提升</a:t>
            </a:r>
            <a:r>
              <a:rPr lang="en-US" altLang="zh-CN" smtClean="0">
                <a:solidFill>
                  <a:srgbClr val="000000"/>
                </a:solidFill>
                <a:latin typeface="IPAPANNEW" charset="0"/>
                <a:ea typeface="黑体" panose="02010609060101010101" pitchFamily="49" charset="-122"/>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完成句子</a:t>
            </a:r>
          </a:p>
          <a:p>
            <a:pPr algn="just"/>
            <a:r>
              <a:rPr lang="zh-CN" altLang="en-US" smtClean="0">
                <a:solidFill>
                  <a:srgbClr val="000000"/>
                </a:solidFill>
                <a:cs typeface="Times New Roman" panose="02020603050405020304" pitchFamily="18" charset="0"/>
              </a:rPr>
              <a:t>③</a:t>
            </a:r>
            <a:r>
              <a:rPr lang="en-US" altLang="zh-CN" smtClean="0">
                <a:solidFill>
                  <a:srgbClr val="000000"/>
                </a:solidFill>
                <a:cs typeface="Times New Roman" panose="02020603050405020304" pitchFamily="18" charset="0"/>
              </a:rPr>
              <a:t>_________________________ the meeting will be held next week.</a:t>
            </a:r>
          </a:p>
          <a:p>
            <a:pPr algn="just"/>
            <a:r>
              <a:rPr lang="zh-CN" altLang="en-US" smtClean="0">
                <a:solidFill>
                  <a:srgbClr val="000000"/>
                </a:solidFill>
                <a:cs typeface="Times New Roman" panose="02020603050405020304" pitchFamily="18" charset="0"/>
              </a:rPr>
              <a:t>已经确定会议将于下周举行。</a:t>
            </a:r>
          </a:p>
        </p:txBody>
      </p:sp>
      <p:sp>
        <p:nvSpPr>
          <p:cNvPr id="649219" name="Rectangle 3"/>
          <p:cNvSpPr>
            <a:spLocks noChangeArrowheads="1"/>
          </p:cNvSpPr>
          <p:nvPr/>
        </p:nvSpPr>
        <p:spPr bwMode="auto">
          <a:xfrm>
            <a:off x="4661907" y="1598142"/>
            <a:ext cx="56318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in</a:t>
            </a:r>
            <a:r>
              <a:rPr lang="zh-CN" altLang="en-US"/>
              <a:t>　</a:t>
            </a:r>
            <a:endParaRPr lang="en-US" altLang="zh-CN"/>
          </a:p>
        </p:txBody>
      </p:sp>
      <p:sp>
        <p:nvSpPr>
          <p:cNvPr id="649220" name="Rectangle 4"/>
          <p:cNvSpPr>
            <a:spLocks noChangeArrowheads="1"/>
          </p:cNvSpPr>
          <p:nvPr/>
        </p:nvSpPr>
        <p:spPr bwMode="auto">
          <a:xfrm>
            <a:off x="2473634" y="2031927"/>
            <a:ext cx="140316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to confirm</a:t>
            </a:r>
            <a:r>
              <a:rPr lang="zh-CN" altLang="en-US"/>
              <a:t>　</a:t>
            </a:r>
            <a:endParaRPr lang="en-US" altLang="zh-CN"/>
          </a:p>
        </p:txBody>
      </p:sp>
      <p:sp>
        <p:nvSpPr>
          <p:cNvPr id="649221" name="Rectangle 5"/>
          <p:cNvSpPr>
            <a:spLocks noChangeArrowheads="1"/>
          </p:cNvSpPr>
          <p:nvPr/>
        </p:nvSpPr>
        <p:spPr bwMode="auto">
          <a:xfrm>
            <a:off x="978577" y="2841364"/>
            <a:ext cx="274166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It has been confirmed that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49219"/>
                                        </p:tgtEl>
                                        <p:attrNameLst>
                                          <p:attrName>style.visibility</p:attrName>
                                        </p:attrNameLst>
                                      </p:cBhvr>
                                      <p:to>
                                        <p:strVal val="visible"/>
                                      </p:to>
                                    </p:set>
                                    <p:animEffect transition="in" filter="slide(fromBottom)">
                                      <p:cBhvr>
                                        <p:cTn id="7" dur="500"/>
                                        <p:tgtEl>
                                          <p:spTgt spid="6492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49220"/>
                                        </p:tgtEl>
                                        <p:attrNameLst>
                                          <p:attrName>style.visibility</p:attrName>
                                        </p:attrNameLst>
                                      </p:cBhvr>
                                      <p:to>
                                        <p:strVal val="visible"/>
                                      </p:to>
                                    </p:set>
                                    <p:animEffect transition="in" filter="slide(fromBottom)">
                                      <p:cBhvr>
                                        <p:cTn id="12" dur="500"/>
                                        <p:tgtEl>
                                          <p:spTgt spid="64922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49221"/>
                                        </p:tgtEl>
                                        <p:attrNameLst>
                                          <p:attrName>style.visibility</p:attrName>
                                        </p:attrNameLst>
                                      </p:cBhvr>
                                      <p:to>
                                        <p:strVal val="visible"/>
                                      </p:to>
                                    </p:set>
                                    <p:animEffect transition="in" filter="slide(fromBottom)">
                                      <p:cBhvr>
                                        <p:cTn id="17" dur="500"/>
                                        <p:tgtEl>
                                          <p:spTgt spid="64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219" grpId="0"/>
      <p:bldP spid="649220" grpId="0"/>
      <p:bldP spid="6492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body" idx="1"/>
          </p:nvPr>
        </p:nvSpPr>
        <p:spPr>
          <a:xfrm>
            <a:off x="539426" y="1011799"/>
            <a:ext cx="8029429" cy="2562187"/>
          </a:xfrm>
        </p:spPr>
        <p:txBody>
          <a:bodyPr/>
          <a:lstStyle/>
          <a:p>
            <a:pPr algn="just"/>
            <a:r>
              <a:rPr lang="en-US" altLang="zh-CN" dirty="0" smtClean="0">
                <a:solidFill>
                  <a:srgbClr val="000000"/>
                </a:solidFill>
                <a:cs typeface="Times New Roman" panose="02020603050405020304" pitchFamily="18" charset="0"/>
              </a:rPr>
              <a:t>3</a:t>
            </a:r>
            <a:r>
              <a:rPr lang="zh-CN" altLang="en-US" dirty="0" smtClean="0">
                <a:solidFill>
                  <a:srgbClr val="000000"/>
                </a:solidFill>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succeed in doing </a:t>
            </a:r>
            <a:r>
              <a:rPr lang="zh-CN" altLang="en-US" dirty="0" smtClean="0">
                <a:solidFill>
                  <a:srgbClr val="000000"/>
                </a:solidFill>
                <a:ea typeface="黑体" panose="02010609060101010101" pitchFamily="49" charset="-122"/>
                <a:cs typeface="Times New Roman" panose="02020603050405020304" pitchFamily="18" charset="0"/>
              </a:rPr>
              <a:t>成功做了某事</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P51)It is still not known if he </a:t>
            </a:r>
            <a:r>
              <a:rPr lang="en-US" altLang="zh-CN" dirty="0" smtClean="0">
                <a:solidFill>
                  <a:srgbClr val="FF00FF"/>
                </a:solidFill>
                <a:cs typeface="Times New Roman" panose="02020603050405020304" pitchFamily="18" charset="0"/>
              </a:rPr>
              <a:t>succeeded in reaching</a:t>
            </a:r>
            <a:r>
              <a:rPr lang="en-US" altLang="zh-CN" dirty="0" smtClean="0">
                <a:solidFill>
                  <a:srgbClr val="000000"/>
                </a:solidFill>
                <a:cs typeface="Times New Roman" panose="02020603050405020304" pitchFamily="18" charset="0"/>
              </a:rPr>
              <a:t> the top of </a:t>
            </a:r>
            <a:r>
              <a:rPr lang="en-US" altLang="zh-CN" dirty="0" err="1" smtClean="0">
                <a:solidFill>
                  <a:srgbClr val="000000"/>
                </a:solidFill>
                <a:cs typeface="Times New Roman" panose="02020603050405020304" pitchFamily="18" charset="0"/>
              </a:rPr>
              <a:t>Qomolangma</a:t>
            </a:r>
            <a:r>
              <a:rPr lang="en-US" altLang="zh-CN" dirty="0" smtClean="0">
                <a:solidFill>
                  <a:srgbClr val="000000"/>
                </a:solidFill>
                <a:cs typeface="Times New Roman" panose="02020603050405020304" pitchFamily="18" charset="0"/>
              </a:rPr>
              <a:t> before it took his life.</a:t>
            </a:r>
          </a:p>
          <a:p>
            <a:pPr algn="just"/>
            <a:r>
              <a:rPr lang="zh-CN" altLang="en-US" dirty="0" smtClean="0">
                <a:solidFill>
                  <a:srgbClr val="000000"/>
                </a:solidFill>
                <a:cs typeface="Times New Roman" panose="02020603050405020304" pitchFamily="18" charset="0"/>
              </a:rPr>
              <a:t>现在还不知道他是否在被夺去生命之前成功登上了珠穆朗玛峰的顶峰。</a:t>
            </a:r>
          </a:p>
          <a:p>
            <a:pPr algn="just"/>
            <a:r>
              <a:rPr lang="en-US" altLang="zh-CN" dirty="0" smtClean="0">
                <a:solidFill>
                  <a:srgbClr val="000000"/>
                </a:solidFill>
                <a:cs typeface="Times New Roman" panose="02020603050405020304" pitchFamily="18" charset="0"/>
              </a:rPr>
              <a:t>Working hard, you'll surely </a:t>
            </a:r>
            <a:r>
              <a:rPr lang="en-US" altLang="zh-CN" dirty="0" smtClean="0">
                <a:solidFill>
                  <a:srgbClr val="FF00FF"/>
                </a:solidFill>
                <a:cs typeface="Times New Roman" panose="02020603050405020304" pitchFamily="18" charset="0"/>
              </a:rPr>
              <a:t>succeed</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如果努力工作，你就一定会成功。</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 name="矩形 164890">
            <a:hlinkClick r:id="rId2" action="ppaction://hlinksldjump"/>
          </p:cNvPr>
          <p:cNvSpPr>
            <a:spLocks noChangeArrowheads="1"/>
          </p:cNvSpPr>
          <p:nvPr/>
        </p:nvSpPr>
        <p:spPr bwMode="auto">
          <a:xfrm>
            <a:off x="2261292" y="773728"/>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164878" name="圆角矩形 164877">
            <a:hlinkClick r:id="rId3" action="ppaction://hlinksldjump"/>
          </p:cNvPr>
          <p:cNvSpPr>
            <a:spLocks noChangeArrowheads="1"/>
          </p:cNvSpPr>
          <p:nvPr/>
        </p:nvSpPr>
        <p:spPr bwMode="auto">
          <a:xfrm>
            <a:off x="2220805" y="801106"/>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164879" name="组合 164878"/>
          <p:cNvGrpSpPr/>
          <p:nvPr/>
        </p:nvGrpSpPr>
        <p:grpSpPr bwMode="auto">
          <a:xfrm>
            <a:off x="2180319" y="777298"/>
            <a:ext cx="928808" cy="809438"/>
            <a:chOff x="1066" y="1298"/>
            <a:chExt cx="862" cy="862"/>
          </a:xfrm>
        </p:grpSpPr>
        <p:sp>
          <p:nvSpPr>
            <p:cNvPr id="722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2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2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883" name="文本框 164882">
            <a:hlinkClick r:id="rId5" action="ppaction://hlinksldjump"/>
          </p:cNvPr>
          <p:cNvSpPr txBox="1">
            <a:spLocks noChangeArrowheads="1"/>
          </p:cNvSpPr>
          <p:nvPr/>
        </p:nvSpPr>
        <p:spPr bwMode="auto">
          <a:xfrm>
            <a:off x="3151996" y="1005846"/>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zh-CN" altLang="en-US" sz="2100" dirty="0">
                <a:solidFill>
                  <a:srgbClr val="000000"/>
                </a:solidFill>
                <a:latin typeface="Arial" panose="020B0604020202020204" pitchFamily="34" charset="0"/>
                <a:ea typeface="黑体" panose="02010609060101010101" pitchFamily="49" charset="-122"/>
              </a:rPr>
              <a:t>课前 自主学习  </a:t>
            </a:r>
          </a:p>
        </p:txBody>
      </p:sp>
      <p:sp>
        <p:nvSpPr>
          <p:cNvPr id="7226" name="矩形 164890">
            <a:hlinkClick r:id="rId2" action="ppaction://hlinksldjump"/>
          </p:cNvPr>
          <p:cNvSpPr>
            <a:spLocks noChangeArrowheads="1"/>
          </p:cNvSpPr>
          <p:nvPr/>
        </p:nvSpPr>
        <p:spPr bwMode="auto">
          <a:xfrm>
            <a:off x="2282726" y="1798618"/>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2" name="圆角矩形 164877">
            <a:hlinkClick r:id="rId6" action="ppaction://hlinksldjump"/>
          </p:cNvPr>
          <p:cNvSpPr>
            <a:spLocks noChangeArrowheads="1"/>
          </p:cNvSpPr>
          <p:nvPr/>
        </p:nvSpPr>
        <p:spPr bwMode="auto">
          <a:xfrm>
            <a:off x="2242239" y="1825997"/>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3" name="组合 164878"/>
          <p:cNvGrpSpPr/>
          <p:nvPr/>
        </p:nvGrpSpPr>
        <p:grpSpPr bwMode="auto">
          <a:xfrm>
            <a:off x="2229140" y="1802190"/>
            <a:ext cx="928808" cy="809438"/>
            <a:chOff x="1066" y="1298"/>
            <a:chExt cx="862" cy="862"/>
          </a:xfrm>
        </p:grpSpPr>
        <p:sp>
          <p:nvSpPr>
            <p:cNvPr id="7229"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30"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31"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框 164882">
            <a:hlinkClick r:id="rId7" action="ppaction://hlinksldjump"/>
          </p:cNvPr>
          <p:cNvSpPr txBox="1">
            <a:spLocks noChangeArrowheads="1"/>
          </p:cNvSpPr>
          <p:nvPr/>
        </p:nvSpPr>
        <p:spPr bwMode="auto">
          <a:xfrm>
            <a:off x="3173430" y="2030737"/>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zh-CN" altLang="en-US" sz="2100" dirty="0">
                <a:solidFill>
                  <a:srgbClr val="000000"/>
                </a:solidFill>
                <a:latin typeface="Arial" panose="020B0604020202020204" pitchFamily="34" charset="0"/>
                <a:ea typeface="黑体" panose="02010609060101010101" pitchFamily="49" charset="-122"/>
              </a:rPr>
              <a:t>课堂  合作探究</a:t>
            </a:r>
          </a:p>
        </p:txBody>
      </p:sp>
      <p:sp>
        <p:nvSpPr>
          <p:cNvPr id="7233" name="矩形 164890">
            <a:hlinkClick r:id="rId2" action="ppaction://hlinksldjump"/>
          </p:cNvPr>
          <p:cNvSpPr>
            <a:spLocks noChangeArrowheads="1"/>
          </p:cNvSpPr>
          <p:nvPr/>
        </p:nvSpPr>
        <p:spPr bwMode="auto">
          <a:xfrm>
            <a:off x="2282726" y="2824701"/>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5" name="圆角矩形 164877">
            <a:hlinkClick r:id="rId8" action="ppaction://hlinksldjump"/>
          </p:cNvPr>
          <p:cNvSpPr>
            <a:spLocks noChangeArrowheads="1"/>
          </p:cNvSpPr>
          <p:nvPr/>
        </p:nvSpPr>
        <p:spPr bwMode="auto">
          <a:xfrm>
            <a:off x="2242239" y="2852078"/>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6" name="组合 164878"/>
          <p:cNvGrpSpPr/>
          <p:nvPr/>
        </p:nvGrpSpPr>
        <p:grpSpPr bwMode="auto">
          <a:xfrm>
            <a:off x="2229140" y="2828271"/>
            <a:ext cx="928808" cy="809438"/>
            <a:chOff x="1066" y="1298"/>
            <a:chExt cx="862" cy="862"/>
          </a:xfrm>
        </p:grpSpPr>
        <p:sp>
          <p:nvSpPr>
            <p:cNvPr id="7236"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37"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38"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164882">
            <a:hlinkClick r:id="rId9" action="ppaction://hlinksldjump"/>
          </p:cNvPr>
          <p:cNvSpPr txBox="1">
            <a:spLocks noChangeArrowheads="1"/>
          </p:cNvSpPr>
          <p:nvPr/>
        </p:nvSpPr>
        <p:spPr bwMode="auto">
          <a:xfrm>
            <a:off x="3162714" y="3056818"/>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en-US" altLang="en-US" sz="2100" dirty="0" err="1">
                <a:solidFill>
                  <a:srgbClr val="000000"/>
                </a:solidFill>
                <a:latin typeface="Arial" panose="020B0604020202020204" pitchFamily="34" charset="0"/>
                <a:ea typeface="黑体" panose="02010609060101010101" pitchFamily="49" charset="-122"/>
              </a:rPr>
              <a:t>随堂</a:t>
            </a:r>
            <a:r>
              <a:rPr lang="en-US" altLang="zh-CN" sz="2100" dirty="0">
                <a:solidFill>
                  <a:srgbClr val="000000"/>
                </a:solidFill>
                <a:latin typeface="Arial" panose="020B0604020202020204" pitchFamily="34" charset="0"/>
                <a:ea typeface="黑体" panose="02010609060101010101" pitchFamily="49" charset="-122"/>
              </a:rPr>
              <a:t> </a:t>
            </a:r>
            <a:r>
              <a:rPr lang="zh-CN" altLang="en-US" sz="2100" dirty="0">
                <a:solidFill>
                  <a:srgbClr val="000000"/>
                </a:solidFill>
                <a:latin typeface="Arial" panose="020B0604020202020204" pitchFamily="34" charset="0"/>
                <a:ea typeface="黑体" panose="02010609060101010101" pitchFamily="49" charset="-122"/>
              </a:rPr>
              <a:t>即时巩固</a:t>
            </a:r>
          </a:p>
        </p:txBody>
      </p:sp>
      <p:sp>
        <p:nvSpPr>
          <p:cNvPr id="7261" name="矩形 164890">
            <a:hlinkClick r:id="rId2" action="ppaction://hlinksldjump"/>
          </p:cNvPr>
          <p:cNvSpPr>
            <a:spLocks noChangeArrowheads="1"/>
          </p:cNvSpPr>
          <p:nvPr/>
        </p:nvSpPr>
        <p:spPr bwMode="auto">
          <a:xfrm>
            <a:off x="2339884" y="3867447"/>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8" name="圆角矩形 164877">
            <a:hlinkClick r:id="rId8" action="ppaction://hlinksldjump"/>
          </p:cNvPr>
          <p:cNvSpPr>
            <a:spLocks noChangeArrowheads="1"/>
          </p:cNvSpPr>
          <p:nvPr/>
        </p:nvSpPr>
        <p:spPr bwMode="auto">
          <a:xfrm>
            <a:off x="2299397" y="3840068"/>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9" name="组合 164878"/>
          <p:cNvGrpSpPr/>
          <p:nvPr/>
        </p:nvGrpSpPr>
        <p:grpSpPr bwMode="auto">
          <a:xfrm>
            <a:off x="2286298" y="3816261"/>
            <a:ext cx="928808" cy="809438"/>
            <a:chOff x="1066" y="1298"/>
            <a:chExt cx="862" cy="862"/>
          </a:xfrm>
        </p:grpSpPr>
        <p:sp>
          <p:nvSpPr>
            <p:cNvPr id="7264"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65"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66"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文本框 164882">
            <a:hlinkClick r:id="rId3" action="ppaction://hlinksldjump"/>
          </p:cNvPr>
          <p:cNvSpPr txBox="1">
            <a:spLocks noChangeArrowheads="1"/>
          </p:cNvSpPr>
          <p:nvPr/>
        </p:nvSpPr>
        <p:spPr bwMode="auto">
          <a:xfrm>
            <a:off x="3219870" y="4082900"/>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zh-CN" altLang="en-US" sz="2100" dirty="0">
                <a:solidFill>
                  <a:srgbClr val="000000"/>
                </a:solidFill>
                <a:latin typeface="Arial" panose="020B0604020202020204" pitchFamily="34" charset="0"/>
                <a:ea typeface="黑体" panose="02010609060101010101" pitchFamily="49" charset="-122"/>
              </a:rPr>
              <a:t>课后 限时训练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487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nodeType="afterEffect">
                                  <p:stCondLst>
                                    <p:cond delay="0"/>
                                  </p:stCondLst>
                                  <p:childTnLst>
                                    <p:animEffect transition="out" filter="fade">
                                      <p:cBhvr>
                                        <p:cTn id="9" dur="500" tmFilter="0, 0; .2, .5; .8, .5; 1, 0"/>
                                        <p:tgtEl>
                                          <p:spTgt spid="164879"/>
                                        </p:tgtEl>
                                      </p:cBhvr>
                                    </p:animEffect>
                                    <p:animScale>
                                      <p:cBhvr>
                                        <p:cTn id="10" dur="250" autoRev="1" fill="hold"/>
                                        <p:tgtEl>
                                          <p:spTgt spid="164879"/>
                                        </p:tgtEl>
                                      </p:cBhvr>
                                      <p:by x="105000" y="105000"/>
                                    </p:animScale>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164878"/>
                                        </p:tgtEl>
                                        <p:attrNameLst>
                                          <p:attrName>style.visibility</p:attrName>
                                        </p:attrNameLst>
                                      </p:cBhvr>
                                      <p:to>
                                        <p:strVal val="visible"/>
                                      </p:to>
                                    </p:set>
                                    <p:animEffect transition="in" filter="slide(fromLeft)">
                                      <p:cBhvr>
                                        <p:cTn id="14" dur="500"/>
                                        <p:tgtEl>
                                          <p:spTgt spid="164878"/>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164883"/>
                                        </p:tgtEl>
                                        <p:attrNameLst>
                                          <p:attrName>style.visibility</p:attrName>
                                        </p:attrNameLst>
                                      </p:cBhvr>
                                      <p:to>
                                        <p:strVal val="visible"/>
                                      </p:to>
                                    </p:set>
                                    <p:anim calcmode="discrete" valueType="clr">
                                      <p:cBhvr override="childStyle">
                                        <p:cTn id="18" dur="500"/>
                                        <p:tgtEl>
                                          <p:spTgt spid="164883"/>
                                        </p:tgtEl>
                                        <p:attrNameLst>
                                          <p:attrName>style.color</p:attrName>
                                        </p:attrNameLst>
                                      </p:cBhvr>
                                      <p:tavLst>
                                        <p:tav tm="0">
                                          <p:val>
                                            <p:clrVal>
                                              <a:schemeClr val="accent2"/>
                                            </p:clrVal>
                                          </p:val>
                                        </p:tav>
                                        <p:tav tm="50000">
                                          <p:val>
                                            <p:clrVal>
                                              <a:schemeClr val="hlink"/>
                                            </p:clrVal>
                                          </p:val>
                                        </p:tav>
                                      </p:tavLst>
                                    </p:anim>
                                    <p:anim calcmode="discrete" valueType="clr">
                                      <p:cBhvr>
                                        <p:cTn id="19" dur="500"/>
                                        <p:tgtEl>
                                          <p:spTgt spid="164883"/>
                                        </p:tgtEl>
                                        <p:attrNameLst>
                                          <p:attrName>fillcolor</p:attrName>
                                        </p:attrNameLst>
                                      </p:cBhvr>
                                      <p:tavLst>
                                        <p:tav tm="0">
                                          <p:val>
                                            <p:clrVal>
                                              <a:schemeClr val="accent2"/>
                                            </p:clrVal>
                                          </p:val>
                                        </p:tav>
                                        <p:tav tm="50000">
                                          <p:val>
                                            <p:clrVal>
                                              <a:schemeClr val="hlink"/>
                                            </p:clrVal>
                                          </p:val>
                                        </p:tav>
                                      </p:tavLst>
                                    </p:anim>
                                    <p:set>
                                      <p:cBhvr>
                                        <p:cTn id="20" dur="500"/>
                                        <p:tgtEl>
                                          <p:spTgt spid="164883"/>
                                        </p:tgtEl>
                                        <p:attrNameLst>
                                          <p:attrName>fill.type</p:attrName>
                                        </p:attrNameLst>
                                      </p:cBhvr>
                                      <p:to>
                                        <p:strVal val="solid"/>
                                      </p:to>
                                    </p:set>
                                  </p:childTnLst>
                                </p:cTn>
                              </p:par>
                            </p:childTnLst>
                          </p:cTn>
                        </p:par>
                        <p:par>
                          <p:cTn id="21" fill="hold">
                            <p:stCondLst>
                              <p:cond delay="3500"/>
                            </p:stCondLst>
                            <p:childTnLst>
                              <p:par>
                                <p:cTn id="22" presetID="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3500"/>
                            </p:stCondLst>
                            <p:childTnLst>
                              <p:par>
                                <p:cTn id="25" presetID="26" presetClass="emph" presetSubtype="0" fill="hold" nodeType="afterEffect">
                                  <p:stCondLst>
                                    <p:cond delay="0"/>
                                  </p:stCondLst>
                                  <p:childTnLst>
                                    <p:animEffect transition="out" filter="fade">
                                      <p:cBhvr>
                                        <p:cTn id="26" dur="500" tmFilter="0, 0; .2, .5; .8, .5; 1, 0"/>
                                        <p:tgtEl>
                                          <p:spTgt spid="3"/>
                                        </p:tgtEl>
                                      </p:cBhvr>
                                    </p:animEffect>
                                    <p:animScale>
                                      <p:cBhvr>
                                        <p:cTn id="27" dur="250" autoRev="1" fill="hold"/>
                                        <p:tgtEl>
                                          <p:spTgt spid="3"/>
                                        </p:tgtEl>
                                      </p:cBhvr>
                                      <p:by x="105000" y="105000"/>
                                    </p:animScale>
                                  </p:childTnLst>
                                </p:cTn>
                              </p:par>
                            </p:childTnLst>
                          </p:cTn>
                        </p:par>
                        <p:par>
                          <p:cTn id="28" fill="hold">
                            <p:stCondLst>
                              <p:cond delay="4000"/>
                            </p:stCondLst>
                            <p:childTnLst>
                              <p:par>
                                <p:cTn id="29" presetID="1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lide(fromLeft)">
                                      <p:cBhvr>
                                        <p:cTn id="31" dur="500"/>
                                        <p:tgtEl>
                                          <p:spTgt spid="2"/>
                                        </p:tgtEl>
                                      </p:cBhvr>
                                    </p:animEffect>
                                  </p:childTnLst>
                                </p:cTn>
                              </p:par>
                            </p:childTnLst>
                          </p:cTn>
                        </p:par>
                        <p:par>
                          <p:cTn id="32" fill="hold">
                            <p:stCondLst>
                              <p:cond delay="4500"/>
                            </p:stCondLst>
                            <p:childTnLst>
                              <p:par>
                                <p:cTn id="33" presetID="27" presetClass="entr" presetSubtype="0" fill="hold" grpId="0" nodeType="afterEffect">
                                  <p:stCondLst>
                                    <p:cond delay="0"/>
                                  </p:stCondLst>
                                  <p:iterate type="lt">
                                    <p:tmPct val="50000"/>
                                  </p:iterate>
                                  <p:childTnLst>
                                    <p:set>
                                      <p:cBhvr>
                                        <p:cTn id="34" dur="1" fill="hold">
                                          <p:stCondLst>
                                            <p:cond delay="0"/>
                                          </p:stCondLst>
                                        </p:cTn>
                                        <p:tgtEl>
                                          <p:spTgt spid="4"/>
                                        </p:tgtEl>
                                        <p:attrNameLst>
                                          <p:attrName>style.visibility</p:attrName>
                                        </p:attrNameLst>
                                      </p:cBhvr>
                                      <p:to>
                                        <p:strVal val="visible"/>
                                      </p:to>
                                    </p:set>
                                    <p:anim calcmode="discrete" valueType="clr">
                                      <p:cBhvr override="childStyle">
                                        <p:cTn id="35"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4"/>
                                        </p:tgtEl>
                                        <p:attrNameLst>
                                          <p:attrName>fillcolor</p:attrName>
                                        </p:attrNameLst>
                                      </p:cBhvr>
                                      <p:tavLst>
                                        <p:tav tm="0">
                                          <p:val>
                                            <p:clrVal>
                                              <a:schemeClr val="accent2"/>
                                            </p:clrVal>
                                          </p:val>
                                        </p:tav>
                                        <p:tav tm="50000">
                                          <p:val>
                                            <p:clrVal>
                                              <a:schemeClr val="hlink"/>
                                            </p:clrVal>
                                          </p:val>
                                        </p:tav>
                                      </p:tavLst>
                                    </p:anim>
                                    <p:set>
                                      <p:cBhvr>
                                        <p:cTn id="37" dur="500"/>
                                        <p:tgtEl>
                                          <p:spTgt spid="4"/>
                                        </p:tgtEl>
                                        <p:attrNameLst>
                                          <p:attrName>fill.type</p:attrName>
                                        </p:attrNameLst>
                                      </p:cBhvr>
                                      <p:to>
                                        <p:strVal val="solid"/>
                                      </p:to>
                                    </p:set>
                                  </p:childTnLst>
                                </p:cTn>
                              </p:par>
                            </p:childTnLst>
                          </p:cTn>
                        </p:par>
                        <p:par>
                          <p:cTn id="38" fill="hold">
                            <p:stCondLst>
                              <p:cond delay="6751"/>
                            </p:stCondLst>
                            <p:childTnLst>
                              <p:par>
                                <p:cTn id="39" presetID="1"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6751"/>
                            </p:stCondLst>
                            <p:childTnLst>
                              <p:par>
                                <p:cTn id="42" presetID="26" presetClass="emph" presetSubtype="0" fill="hold" nodeType="afterEffect">
                                  <p:stCondLst>
                                    <p:cond delay="0"/>
                                  </p:stCondLst>
                                  <p:childTnLst>
                                    <p:animEffect transition="out" filter="fade">
                                      <p:cBhvr>
                                        <p:cTn id="43" dur="500" tmFilter="0, 0; .2, .5; .8, .5; 1, 0"/>
                                        <p:tgtEl>
                                          <p:spTgt spid="6"/>
                                        </p:tgtEl>
                                      </p:cBhvr>
                                    </p:animEffect>
                                    <p:animScale>
                                      <p:cBhvr>
                                        <p:cTn id="44" dur="250" autoRev="1" fill="hold"/>
                                        <p:tgtEl>
                                          <p:spTgt spid="6"/>
                                        </p:tgtEl>
                                      </p:cBhvr>
                                      <p:by x="105000" y="105000"/>
                                    </p:animScale>
                                  </p:childTnLst>
                                </p:cTn>
                              </p:par>
                            </p:childTnLst>
                          </p:cTn>
                        </p:par>
                        <p:par>
                          <p:cTn id="45" fill="hold">
                            <p:stCondLst>
                              <p:cond delay="7251"/>
                            </p:stCondLst>
                            <p:childTnLst>
                              <p:par>
                                <p:cTn id="46" presetID="1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slide(fromLeft)">
                                      <p:cBhvr>
                                        <p:cTn id="48" dur="500"/>
                                        <p:tgtEl>
                                          <p:spTgt spid="5"/>
                                        </p:tgtEl>
                                      </p:cBhvr>
                                    </p:animEffect>
                                  </p:childTnLst>
                                </p:cTn>
                              </p:par>
                            </p:childTnLst>
                          </p:cTn>
                        </p:par>
                        <p:par>
                          <p:cTn id="49" fill="hold">
                            <p:stCondLst>
                              <p:cond delay="7751"/>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7"/>
                                        </p:tgtEl>
                                        <p:attrNameLst>
                                          <p:attrName>style.visibility</p:attrName>
                                        </p:attrNameLst>
                                      </p:cBhvr>
                                      <p:to>
                                        <p:strVal val="visible"/>
                                      </p:to>
                                    </p:set>
                                    <p:anim calcmode="discrete" valueType="clr">
                                      <p:cBhvr override="childStyle">
                                        <p:cTn id="52"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53" dur="500"/>
                                        <p:tgtEl>
                                          <p:spTgt spid="7"/>
                                        </p:tgtEl>
                                        <p:attrNameLst>
                                          <p:attrName>fillcolor</p:attrName>
                                        </p:attrNameLst>
                                      </p:cBhvr>
                                      <p:tavLst>
                                        <p:tav tm="0">
                                          <p:val>
                                            <p:clrVal>
                                              <a:schemeClr val="accent2"/>
                                            </p:clrVal>
                                          </p:val>
                                        </p:tav>
                                        <p:tav tm="50000">
                                          <p:val>
                                            <p:clrVal>
                                              <a:schemeClr val="hlink"/>
                                            </p:clrVal>
                                          </p:val>
                                        </p:tav>
                                      </p:tavLst>
                                    </p:anim>
                                    <p:set>
                                      <p:cBhvr>
                                        <p:cTn id="54" dur="500"/>
                                        <p:tgtEl>
                                          <p:spTgt spid="7"/>
                                        </p:tgtEl>
                                        <p:attrNameLst>
                                          <p:attrName>fill.type</p:attrName>
                                        </p:attrNameLst>
                                      </p:cBhvr>
                                      <p:to>
                                        <p:strVal val="solid"/>
                                      </p:to>
                                    </p:set>
                                  </p:childTnLst>
                                </p:cTn>
                              </p:par>
                            </p:childTnLst>
                          </p:cTn>
                        </p:par>
                        <p:par>
                          <p:cTn id="55" fill="hold">
                            <p:stCondLst>
                              <p:cond delay="9753"/>
                            </p:stCondLst>
                            <p:childTnLst>
                              <p:par>
                                <p:cTn id="56" presetID="1"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par>
                          <p:cTn id="58" fill="hold">
                            <p:stCondLst>
                              <p:cond delay="9753"/>
                            </p:stCondLst>
                            <p:childTnLst>
                              <p:par>
                                <p:cTn id="59" presetID="26" presetClass="emph" presetSubtype="0" fill="hold" nodeType="afterEffect">
                                  <p:stCondLst>
                                    <p:cond delay="0"/>
                                  </p:stCondLst>
                                  <p:childTnLst>
                                    <p:animEffect transition="out" filter="fade">
                                      <p:cBhvr>
                                        <p:cTn id="60" dur="500" tmFilter="0, 0; .2, .5; .8, .5; 1, 0"/>
                                        <p:tgtEl>
                                          <p:spTgt spid="9"/>
                                        </p:tgtEl>
                                      </p:cBhvr>
                                    </p:animEffect>
                                    <p:animScale>
                                      <p:cBhvr>
                                        <p:cTn id="61" dur="250" autoRev="1" fill="hold"/>
                                        <p:tgtEl>
                                          <p:spTgt spid="9"/>
                                        </p:tgtEl>
                                      </p:cBhvr>
                                      <p:by x="105000" y="105000"/>
                                    </p:animScale>
                                  </p:childTnLst>
                                </p:cTn>
                              </p:par>
                            </p:childTnLst>
                          </p:cTn>
                        </p:par>
                        <p:par>
                          <p:cTn id="62" fill="hold">
                            <p:stCondLst>
                              <p:cond delay="10253"/>
                            </p:stCondLst>
                            <p:childTnLst>
                              <p:par>
                                <p:cTn id="63" presetID="1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slide(fromLeft)">
                                      <p:cBhvr>
                                        <p:cTn id="65" dur="500"/>
                                        <p:tgtEl>
                                          <p:spTgt spid="8"/>
                                        </p:tgtEl>
                                      </p:cBhvr>
                                    </p:animEffect>
                                  </p:childTnLst>
                                </p:cTn>
                              </p:par>
                            </p:childTnLst>
                          </p:cTn>
                        </p:par>
                        <p:par>
                          <p:cTn id="66" fill="hold">
                            <p:stCondLst>
                              <p:cond delay="10753"/>
                            </p:stCondLst>
                            <p:childTnLst>
                              <p:par>
                                <p:cTn id="67" presetID="27" presetClass="entr" presetSubtype="0" fill="hold" grpId="0" nodeType="afterEffect">
                                  <p:stCondLst>
                                    <p:cond delay="0"/>
                                  </p:stCondLst>
                                  <p:iterate type="lt">
                                    <p:tmPct val="50000"/>
                                  </p:iterate>
                                  <p:childTnLst>
                                    <p:set>
                                      <p:cBhvr>
                                        <p:cTn id="68" dur="1" fill="hold">
                                          <p:stCondLst>
                                            <p:cond delay="0"/>
                                          </p:stCondLst>
                                        </p:cTn>
                                        <p:tgtEl>
                                          <p:spTgt spid="10"/>
                                        </p:tgtEl>
                                        <p:attrNameLst>
                                          <p:attrName>style.visibility</p:attrName>
                                        </p:attrNameLst>
                                      </p:cBhvr>
                                      <p:to>
                                        <p:strVal val="visible"/>
                                      </p:to>
                                    </p:set>
                                    <p:anim calcmode="discrete" valueType="clr">
                                      <p:cBhvr override="childStyle">
                                        <p:cTn id="69" dur="5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0" dur="500"/>
                                        <p:tgtEl>
                                          <p:spTgt spid="10"/>
                                        </p:tgtEl>
                                        <p:attrNameLst>
                                          <p:attrName>fillcolor</p:attrName>
                                        </p:attrNameLst>
                                      </p:cBhvr>
                                      <p:tavLst>
                                        <p:tav tm="0">
                                          <p:val>
                                            <p:clrVal>
                                              <a:schemeClr val="accent2"/>
                                            </p:clrVal>
                                          </p:val>
                                        </p:tav>
                                        <p:tav tm="50000">
                                          <p:val>
                                            <p:clrVal>
                                              <a:schemeClr val="hlink"/>
                                            </p:clrVal>
                                          </p:val>
                                        </p:tav>
                                      </p:tavLst>
                                    </p:anim>
                                    <p:set>
                                      <p:cBhvr>
                                        <p:cTn id="71" dur="5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3" grpId="0"/>
      <p:bldP spid="4" grpId="0"/>
      <p:bldP spid="7"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(1) succeed </a:t>
            </a:r>
            <a:r>
              <a:rPr lang="en-US" altLang="zh-CN" i="1" smtClean="0">
                <a:solidFill>
                  <a:srgbClr val="000000"/>
                </a:solidFill>
                <a:latin typeface="Book Antiqua" panose="02040602050305030304" pitchFamily="18" charset="0"/>
                <a:ea typeface="楷体_GB2312" pitchFamily="49" charset="-122"/>
                <a:cs typeface="Times New Roman" panose="02020603050405020304" pitchFamily="18" charset="0"/>
              </a:rPr>
              <a:t>v</a:t>
            </a:r>
            <a:r>
              <a:rPr lang="en-US" altLang="zh-CN" i="1" smtClean="0">
                <a:solidFill>
                  <a:srgbClr val="000000"/>
                </a:solidFill>
                <a:ea typeface="楷体_GB2312" pitchFamily="49" charset="-122"/>
                <a:cs typeface="Courier New" panose="02070309020205020404" pitchFamily="49" charset="0"/>
              </a:rPr>
              <a:t>t</a:t>
            </a:r>
            <a:r>
              <a:rPr lang="en-US" altLang="zh-CN" smtClean="0">
                <a:solidFill>
                  <a:srgbClr val="000000"/>
                </a:solidFill>
                <a:ea typeface="楷体_GB2312" pitchFamily="49" charset="-122"/>
                <a:cs typeface="Courier New" panose="02070309020205020404" pitchFamily="49" charset="0"/>
              </a:rPr>
              <a:t>.&amp;</a:t>
            </a:r>
            <a:r>
              <a:rPr lang="en-US" altLang="zh-CN" i="1" smtClean="0">
                <a:solidFill>
                  <a:srgbClr val="000000"/>
                </a:solidFill>
                <a:latin typeface="Book Antiqua" panose="02040602050305030304" pitchFamily="18" charset="0"/>
                <a:ea typeface="楷体_GB2312" pitchFamily="49" charset="-122"/>
                <a:cs typeface="Times New Roman" panose="02020603050405020304" pitchFamily="18" charset="0"/>
              </a:rPr>
              <a:t>v</a:t>
            </a:r>
            <a:r>
              <a:rPr lang="en-US" altLang="zh-CN" i="1" smtClean="0">
                <a:solidFill>
                  <a:srgbClr val="000000"/>
                </a:solidFill>
                <a:ea typeface="楷体_GB2312" pitchFamily="49" charset="-122"/>
                <a:cs typeface="Courier New" panose="02070309020205020404" pitchFamily="49" charset="0"/>
              </a:rPr>
              <a:t>i</a:t>
            </a:r>
            <a:r>
              <a:rPr lang="en-US" altLang="zh-CN" smtClean="0">
                <a:solidFill>
                  <a:srgbClr val="000000"/>
                </a:solidFill>
                <a:ea typeface="楷体_GB2312" pitchFamily="49" charset="-122"/>
                <a:cs typeface="Courier New" panose="02070309020205020404" pitchFamily="49" charset="0"/>
              </a:rPr>
              <a:t>.</a:t>
            </a:r>
            <a:r>
              <a:rPr lang="zh-CN" altLang="en-US" smtClean="0">
                <a:solidFill>
                  <a:srgbClr val="000000"/>
                </a:solidFill>
                <a:ea typeface="楷体_GB2312" pitchFamily="49" charset="-122"/>
                <a:cs typeface="Times New Roman" panose="02020603050405020304" pitchFamily="18" charset="0"/>
              </a:rPr>
              <a:t>　　成功；接替；继任</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succeed in (doing) sth.  </a:t>
            </a:r>
            <a:r>
              <a:rPr lang="zh-CN" altLang="en-US" smtClean="0">
                <a:solidFill>
                  <a:srgbClr val="000000"/>
                </a:solidFill>
                <a:ea typeface="楷体_GB2312" pitchFamily="49" charset="-122"/>
                <a:cs typeface="Times New Roman" panose="02020603050405020304" pitchFamily="18" charset="0"/>
              </a:rPr>
              <a:t>在</a:t>
            </a:r>
            <a:r>
              <a:rPr lang="en-US" altLang="zh-CN" smtClean="0">
                <a:solidFill>
                  <a:srgbClr val="000000"/>
                </a:solidFill>
                <a:ea typeface="楷体_GB2312" pitchFamily="49" charset="-122"/>
                <a:cs typeface="Courier New" panose="02070309020205020404" pitchFamily="49" charset="0"/>
              </a:rPr>
              <a:t>(</a:t>
            </a:r>
            <a:r>
              <a:rPr lang="zh-CN" altLang="en-US" smtClean="0">
                <a:solidFill>
                  <a:srgbClr val="000000"/>
                </a:solidFill>
                <a:ea typeface="楷体_GB2312" pitchFamily="49" charset="-122"/>
                <a:cs typeface="Times New Roman" panose="02020603050405020304" pitchFamily="18" charset="0"/>
              </a:rPr>
              <a:t>做</a:t>
            </a:r>
            <a:r>
              <a:rPr lang="en-US" altLang="zh-CN" smtClean="0">
                <a:solidFill>
                  <a:srgbClr val="000000"/>
                </a:solidFill>
                <a:ea typeface="楷体_GB2312" pitchFamily="49" charset="-122"/>
                <a:cs typeface="Courier New" panose="02070309020205020404" pitchFamily="49" charset="0"/>
              </a:rPr>
              <a:t>)</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成功</a:t>
            </a:r>
          </a:p>
          <a:p>
            <a:pPr algn="just"/>
            <a:r>
              <a:rPr lang="en-US" altLang="zh-CN" smtClean="0">
                <a:solidFill>
                  <a:srgbClr val="000000"/>
                </a:solidFill>
                <a:ea typeface="楷体_GB2312" pitchFamily="49" charset="-122"/>
              </a:rPr>
              <a:t>succeed sb.as...  </a:t>
            </a:r>
            <a:r>
              <a:rPr lang="zh-CN" altLang="en-US" smtClean="0">
                <a:solidFill>
                  <a:srgbClr val="000000"/>
                </a:solidFill>
                <a:ea typeface="楷体_GB2312" pitchFamily="49" charset="-122"/>
              </a:rPr>
              <a:t>继某人之后担任</a:t>
            </a:r>
            <a:r>
              <a:rPr lang="en-US" altLang="zh-CN" smtClean="0">
                <a:solidFill>
                  <a:srgbClr val="000000"/>
                </a:solidFill>
                <a:latin typeface="宋体" panose="02010600030101010101" pitchFamily="2" charset="-122"/>
                <a:cs typeface="Times New Roman" panose="02020603050405020304" pitchFamily="18" charset="0"/>
              </a:rPr>
              <a:t>……</a:t>
            </a:r>
            <a:endParaRPr lang="en-US" altLang="zh-CN" smtClean="0">
              <a:solidFill>
                <a:srgbClr val="000000"/>
              </a:solidFill>
              <a:ea typeface="楷体_GB2312" pitchFamily="49" charset="-122"/>
            </a:endParaRPr>
          </a:p>
          <a:p>
            <a:pPr algn="just"/>
            <a:r>
              <a:rPr lang="en-US" altLang="zh-CN" smtClean="0">
                <a:solidFill>
                  <a:srgbClr val="000000"/>
                </a:solidFill>
                <a:ea typeface="楷体_GB2312" pitchFamily="49" charset="-122"/>
              </a:rPr>
              <a:t>(2)success  </a:t>
            </a:r>
            <a:r>
              <a:rPr lang="en-US" altLang="zh-CN" i="1" smtClean="0">
                <a:solidFill>
                  <a:srgbClr val="000000"/>
                </a:solidFill>
                <a:ea typeface="楷体_GB2312" pitchFamily="49" charset="-122"/>
              </a:rPr>
              <a:t>n</a:t>
            </a:r>
            <a:r>
              <a:rPr lang="en-US" altLang="zh-CN" smtClean="0">
                <a:solidFill>
                  <a:srgbClr val="000000"/>
                </a:solidFill>
                <a:ea typeface="楷体_GB2312" pitchFamily="49" charset="-122"/>
              </a:rPr>
              <a:t>.  </a:t>
            </a:r>
            <a:r>
              <a:rPr lang="zh-CN" altLang="en-US" smtClean="0">
                <a:solidFill>
                  <a:srgbClr val="000000"/>
                </a:solidFill>
                <a:ea typeface="楷体_GB2312" pitchFamily="49" charset="-122"/>
              </a:rPr>
              <a:t>成功</a:t>
            </a:r>
          </a:p>
          <a:p>
            <a:pPr algn="just"/>
            <a:r>
              <a:rPr lang="en-US" altLang="zh-CN" smtClean="0">
                <a:solidFill>
                  <a:srgbClr val="000000"/>
                </a:solidFill>
                <a:ea typeface="楷体_GB2312" pitchFamily="49" charset="-122"/>
              </a:rPr>
              <a:t>(3)successful  </a:t>
            </a:r>
            <a:r>
              <a:rPr lang="en-US" altLang="zh-CN" i="1" smtClean="0">
                <a:solidFill>
                  <a:srgbClr val="000000"/>
                </a:solidFill>
                <a:ea typeface="楷体_GB2312" pitchFamily="49" charset="-122"/>
              </a:rPr>
              <a:t>adj</a:t>
            </a:r>
            <a:r>
              <a:rPr lang="en-US" altLang="zh-CN" smtClean="0">
                <a:solidFill>
                  <a:srgbClr val="000000"/>
                </a:solidFill>
                <a:ea typeface="楷体_GB2312" pitchFamily="49" charset="-122"/>
              </a:rPr>
              <a:t>.  </a:t>
            </a:r>
            <a:r>
              <a:rPr lang="zh-CN" altLang="en-US" smtClean="0">
                <a:solidFill>
                  <a:srgbClr val="000000"/>
                </a:solidFill>
                <a:ea typeface="楷体_GB2312" pitchFamily="49" charset="-122"/>
              </a:rPr>
              <a:t>成功的</a:t>
            </a:r>
          </a:p>
          <a:p>
            <a:pPr algn="just"/>
            <a:r>
              <a:rPr lang="en-US" altLang="zh-CN" smtClean="0">
                <a:solidFill>
                  <a:srgbClr val="000000"/>
                </a:solidFill>
                <a:ea typeface="楷体_GB2312" pitchFamily="49" charset="-122"/>
              </a:rPr>
              <a:t>be successful in  </a:t>
            </a:r>
            <a:r>
              <a:rPr lang="zh-CN" altLang="en-US" smtClean="0">
                <a:solidFill>
                  <a:srgbClr val="000000"/>
                </a:solidFill>
                <a:ea typeface="楷体_GB2312" pitchFamily="49" charset="-122"/>
              </a:rPr>
              <a:t>在</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方面成功</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body" idx="1"/>
          </p:nvPr>
        </p:nvSpPr>
        <p:spPr>
          <a:xfrm>
            <a:off x="539426" y="1367713"/>
            <a:ext cx="8029429" cy="2146689"/>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latin typeface="Courier New" panose="02070309020205020404"/>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He succeeded ________ passing the entrance examination and was admitted to Hong Kong University.</a:t>
            </a:r>
          </a:p>
          <a:p>
            <a:pPr algn="just"/>
            <a:r>
              <a:rPr lang="en-US" altLang="zh-CN" smtClean="0">
                <a:solidFill>
                  <a:srgbClr val="000000"/>
                </a:solidFill>
                <a:cs typeface="Times New Roman" panose="02020603050405020304" pitchFamily="18" charset="0"/>
              </a:rPr>
              <a:t>②Nearly all of the young people interviewed believed that work was the key to ____________  (succeed)</a:t>
            </a:r>
            <a:r>
              <a:rPr lang="zh-CN" altLang="en-US" smtClean="0">
                <a:solidFill>
                  <a:srgbClr val="000000"/>
                </a:solidFill>
                <a:cs typeface="Times New Roman" panose="02020603050405020304" pitchFamily="18" charset="0"/>
              </a:rPr>
              <a:t>．</a:t>
            </a:r>
          </a:p>
        </p:txBody>
      </p:sp>
      <p:sp>
        <p:nvSpPr>
          <p:cNvPr id="652291" name="Rectangle 3"/>
          <p:cNvSpPr>
            <a:spLocks noChangeArrowheads="1"/>
          </p:cNvSpPr>
          <p:nvPr/>
        </p:nvSpPr>
        <p:spPr bwMode="auto">
          <a:xfrm>
            <a:off x="2464916" y="1868352"/>
            <a:ext cx="62089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in </a:t>
            </a:r>
            <a:r>
              <a:rPr lang="zh-CN" altLang="en-US"/>
              <a:t>　</a:t>
            </a:r>
            <a:endParaRPr lang="en-US" altLang="zh-CN"/>
          </a:p>
        </p:txBody>
      </p:sp>
      <p:sp>
        <p:nvSpPr>
          <p:cNvPr id="652292" name="Rectangle 4"/>
          <p:cNvSpPr>
            <a:spLocks noChangeArrowheads="1"/>
          </p:cNvSpPr>
          <p:nvPr/>
        </p:nvSpPr>
        <p:spPr bwMode="auto">
          <a:xfrm>
            <a:off x="786074" y="3058008"/>
            <a:ext cx="10761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success</a:t>
            </a:r>
            <a:r>
              <a:rPr lang="zh-CN"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2291"/>
                                        </p:tgtEl>
                                        <p:attrNameLst>
                                          <p:attrName>style.visibility</p:attrName>
                                        </p:attrNameLst>
                                      </p:cBhvr>
                                      <p:to>
                                        <p:strVal val="visible"/>
                                      </p:to>
                                    </p:set>
                                    <p:animEffect transition="in" filter="slide(fromBottom)">
                                      <p:cBhvr>
                                        <p:cTn id="7" dur="500"/>
                                        <p:tgtEl>
                                          <p:spTgt spid="65229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2292"/>
                                        </p:tgtEl>
                                        <p:attrNameLst>
                                          <p:attrName>style.visibility</p:attrName>
                                        </p:attrNameLst>
                                      </p:cBhvr>
                                      <p:to>
                                        <p:strVal val="visible"/>
                                      </p:to>
                                    </p:set>
                                    <p:animEffect transition="in" filter="slide(fromBottom)">
                                      <p:cBhvr>
                                        <p:cTn id="12" dur="500"/>
                                        <p:tgtEl>
                                          <p:spTgt spid="65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1" grpId="0"/>
      <p:bldP spid="65229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body" idx="1"/>
          </p:nvPr>
        </p:nvSpPr>
        <p:spPr>
          <a:xfrm>
            <a:off x="539426" y="1334383"/>
            <a:ext cx="8029429" cy="2562187"/>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能力提升</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latin typeface="Courier New" panose="02070309020205020404"/>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一</a:t>
            </a:r>
            <a:r>
              <a:rPr lang="zh-CN" altLang="en-US" smtClean="0">
                <a:solidFill>
                  <a:srgbClr val="000000"/>
                </a:solidFill>
                <a:cs typeface="Times New Roman" panose="02020603050405020304" pitchFamily="18" charset="0"/>
              </a:rPr>
              <a:t>句多译</a:t>
            </a:r>
          </a:p>
          <a:p>
            <a:pPr algn="just"/>
            <a:r>
              <a:rPr lang="zh-CN" altLang="en-US" smtClean="0">
                <a:solidFill>
                  <a:srgbClr val="000000"/>
                </a:solidFill>
                <a:cs typeface="Times New Roman" panose="02020603050405020304" pitchFamily="18" charset="0"/>
              </a:rPr>
              <a:t>他是否能成功地通过驾驶考试还不确定。</a:t>
            </a:r>
          </a:p>
          <a:p>
            <a:pPr algn="just"/>
            <a:r>
              <a:rPr lang="zh-CN" altLang="en-US" smtClean="0">
                <a:solidFill>
                  <a:srgbClr val="000000"/>
                </a:solidFill>
                <a:cs typeface="Times New Roman" panose="02020603050405020304" pitchFamily="18" charset="0"/>
              </a:rPr>
              <a:t>③</a:t>
            </a:r>
            <a:r>
              <a:rPr lang="en-US" altLang="zh-CN" smtClean="0">
                <a:solidFill>
                  <a:srgbClr val="000000"/>
                </a:solidFill>
                <a:cs typeface="Times New Roman" panose="02020603050405020304" pitchFamily="18" charset="0"/>
              </a:rPr>
              <a:t>It is uncertain whether he'll _____________________the driving test or not. (succeed)</a:t>
            </a:r>
          </a:p>
          <a:p>
            <a:pPr algn="just"/>
            <a:r>
              <a:rPr lang="en-US" altLang="zh-CN" smtClean="0">
                <a:solidFill>
                  <a:srgbClr val="000000"/>
                </a:solidFill>
                <a:cs typeface="Times New Roman" panose="02020603050405020304" pitchFamily="18" charset="0"/>
              </a:rPr>
              <a:t>④It is uncertain whether he'll ______________________the driving test or not. (successful)</a:t>
            </a:r>
            <a:endParaRPr lang="zh-CN" altLang="en-US" smtClean="0">
              <a:solidFill>
                <a:srgbClr val="000000"/>
              </a:solidFill>
              <a:cs typeface="Times New Roman" panose="02020603050405020304" pitchFamily="18" charset="0"/>
            </a:endParaRPr>
          </a:p>
        </p:txBody>
      </p:sp>
      <p:sp>
        <p:nvSpPr>
          <p:cNvPr id="653315" name="Rectangle 3"/>
          <p:cNvSpPr>
            <a:spLocks noChangeArrowheads="1"/>
          </p:cNvSpPr>
          <p:nvPr/>
        </p:nvSpPr>
        <p:spPr bwMode="auto">
          <a:xfrm>
            <a:off x="3806959" y="2193814"/>
            <a:ext cx="193375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succeed in passing</a:t>
            </a:r>
            <a:endParaRPr lang="zh-CN" altLang="en-US"/>
          </a:p>
        </p:txBody>
      </p:sp>
      <p:sp>
        <p:nvSpPr>
          <p:cNvPr id="653316" name="Rectangle 4"/>
          <p:cNvSpPr>
            <a:spLocks noChangeArrowheads="1"/>
          </p:cNvSpPr>
          <p:nvPr/>
        </p:nvSpPr>
        <p:spPr bwMode="auto">
          <a:xfrm>
            <a:off x="3715236" y="3001566"/>
            <a:ext cx="249801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be successful in passing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3315"/>
                                        </p:tgtEl>
                                        <p:attrNameLst>
                                          <p:attrName>style.visibility</p:attrName>
                                        </p:attrNameLst>
                                      </p:cBhvr>
                                      <p:to>
                                        <p:strVal val="visible"/>
                                      </p:to>
                                    </p:set>
                                    <p:animEffect transition="in" filter="slide(fromBottom)">
                                      <p:cBhvr>
                                        <p:cTn id="7" dur="500"/>
                                        <p:tgtEl>
                                          <p:spTgt spid="6533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3316"/>
                                        </p:tgtEl>
                                        <p:attrNameLst>
                                          <p:attrName>style.visibility</p:attrName>
                                        </p:attrNameLst>
                                      </p:cBhvr>
                                      <p:to>
                                        <p:strVal val="visible"/>
                                      </p:to>
                                    </p:set>
                                    <p:animEffect transition="in" filter="slide(fromBottom)">
                                      <p:cBhvr>
                                        <p:cTn id="12" dur="500"/>
                                        <p:tgtEl>
                                          <p:spTgt spid="65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5" grpId="0"/>
      <p:bldP spid="6533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body" idx="1"/>
          </p:nvPr>
        </p:nvSpPr>
        <p:spPr>
          <a:xfrm>
            <a:off x="539426" y="1011797"/>
            <a:ext cx="8029429" cy="2977686"/>
          </a:xfrm>
        </p:spPr>
        <p:txBody>
          <a:bodyPr/>
          <a:lstStyle/>
          <a:p>
            <a:pPr algn="just"/>
            <a:r>
              <a:rPr lang="en-US" altLang="zh-CN" dirty="0" smtClean="0">
                <a:solidFill>
                  <a:srgbClr val="000000"/>
                </a:solidFill>
                <a:cs typeface="Times New Roman" panose="02020603050405020304" pitchFamily="18" charset="0"/>
              </a:rPr>
              <a:t>4</a:t>
            </a:r>
            <a:r>
              <a:rPr lang="zh-CN" altLang="en-US" dirty="0" smtClean="0">
                <a:solidFill>
                  <a:srgbClr val="000000"/>
                </a:solidFill>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attempt </a:t>
            </a:r>
            <a:r>
              <a:rPr lang="en-US" altLang="zh-CN" i="1" dirty="0" smtClean="0">
                <a:solidFill>
                  <a:srgbClr val="000000"/>
                </a:solidFill>
                <a:ea typeface="黑体" panose="02010609060101010101" pitchFamily="49" charset="-122"/>
                <a:cs typeface="Courier New" panose="02070309020205020404" pitchFamily="49" charset="0"/>
              </a:rPr>
              <a:t>n</a:t>
            </a:r>
            <a:r>
              <a:rPr lang="zh-CN" altLang="en-US" dirty="0" smtClean="0">
                <a:solidFill>
                  <a:srgbClr val="000000"/>
                </a:solidFill>
                <a:ea typeface="黑体" panose="02010609060101010101" pitchFamily="49" charset="-122"/>
                <a:cs typeface="Times New Roman" panose="02020603050405020304" pitchFamily="18" charset="0"/>
              </a:rPr>
              <a:t>．努力，尝试</a:t>
            </a:r>
            <a:r>
              <a:rPr lang="zh-CN" altLang="en-US" dirty="0" smtClean="0">
                <a:solidFill>
                  <a:srgbClr val="000000"/>
                </a:solidFill>
                <a:ea typeface="黑体" panose="02010609060101010101" pitchFamily="49" charset="-122"/>
                <a:cs typeface="Courier New" panose="02070309020205020404" pitchFamily="49" charset="0"/>
              </a:rPr>
              <a:t> </a:t>
            </a:r>
            <a:r>
              <a:rPr lang="en-US" altLang="zh-CN" i="1" dirty="0" err="1" smtClean="0">
                <a:solidFill>
                  <a:srgbClr val="000000"/>
                </a:solidFill>
                <a:ea typeface="黑体" panose="02010609060101010101" pitchFamily="49" charset="-122"/>
                <a:cs typeface="Courier New" panose="02070309020205020404" pitchFamily="49" charset="0"/>
              </a:rPr>
              <a:t>vt</a:t>
            </a:r>
            <a:r>
              <a:rPr lang="en-US" altLang="zh-CN" dirty="0" err="1"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尝试；企图</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P51)With the majority of </a:t>
            </a:r>
            <a:r>
              <a:rPr lang="en-US" altLang="zh-CN" dirty="0" smtClean="0">
                <a:solidFill>
                  <a:srgbClr val="FF00FF"/>
                </a:solidFill>
                <a:cs typeface="Times New Roman" panose="02020603050405020304" pitchFamily="18" charset="0"/>
              </a:rPr>
              <a:t>attempts </a:t>
            </a:r>
            <a:r>
              <a:rPr lang="en-US" altLang="zh-CN" dirty="0" smtClean="0">
                <a:solidFill>
                  <a:srgbClr val="000000"/>
                </a:solidFill>
                <a:cs typeface="Times New Roman" panose="02020603050405020304" pitchFamily="18" charset="0"/>
              </a:rPr>
              <a:t>to climb </a:t>
            </a:r>
            <a:r>
              <a:rPr lang="en-US" altLang="zh-CN" dirty="0" err="1" smtClean="0">
                <a:solidFill>
                  <a:srgbClr val="000000"/>
                </a:solidFill>
                <a:cs typeface="Times New Roman" panose="02020603050405020304" pitchFamily="18" charset="0"/>
              </a:rPr>
              <a:t>Qomolangma</a:t>
            </a:r>
            <a:r>
              <a:rPr lang="en-US" altLang="zh-CN" dirty="0" smtClean="0">
                <a:solidFill>
                  <a:srgbClr val="000000"/>
                </a:solidFill>
                <a:cs typeface="Times New Roman" panose="02020603050405020304" pitchFamily="18" charset="0"/>
              </a:rPr>
              <a:t> resulting either in total success or failure, is there also a scientific reason behind this </a:t>
            </a:r>
            <a:r>
              <a:rPr lang="en-US" altLang="zh-CN" dirty="0" err="1" smtClean="0">
                <a:solidFill>
                  <a:srgbClr val="000000"/>
                </a:solidFill>
                <a:cs typeface="Times New Roman" panose="02020603050405020304" pitchFamily="18" charset="0"/>
              </a:rPr>
              <a:t>risk</a:t>
            </a:r>
            <a:r>
              <a:rPr lang="en-US" altLang="zh-CN" dirty="0" err="1" smtClean="0">
                <a:solidFill>
                  <a:srgbClr val="000000"/>
                </a:solidFill>
                <a:latin typeface="Courier New" panose="02070309020205020404"/>
                <a:cs typeface="Times New Roman" panose="02020603050405020304" pitchFamily="18" charset="0"/>
              </a:rPr>
              <a:t>­</a:t>
            </a:r>
            <a:r>
              <a:rPr lang="en-US" altLang="zh-CN" dirty="0" err="1" smtClean="0">
                <a:solidFill>
                  <a:srgbClr val="000000"/>
                </a:solidFill>
                <a:cs typeface="Times New Roman" panose="02020603050405020304" pitchFamily="18" charset="0"/>
              </a:rPr>
              <a:t>taking</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大多数攀登珠穆朗玛峰的尝试都或是成功或是失败的，这种冒险行为背后是否也有科学原因？</a:t>
            </a:r>
          </a:p>
          <a:p>
            <a:pPr algn="just"/>
            <a:r>
              <a:rPr lang="en-US" altLang="zh-CN" dirty="0" smtClean="0">
                <a:solidFill>
                  <a:srgbClr val="000000"/>
                </a:solidFill>
                <a:cs typeface="Times New Roman" panose="02020603050405020304" pitchFamily="18" charset="0"/>
              </a:rPr>
              <a:t>In an </a:t>
            </a:r>
            <a:r>
              <a:rPr lang="en-US" altLang="zh-CN" dirty="0" smtClean="0">
                <a:solidFill>
                  <a:srgbClr val="FF00FF"/>
                </a:solidFill>
                <a:cs typeface="Times New Roman" panose="02020603050405020304" pitchFamily="18" charset="0"/>
              </a:rPr>
              <a:t>attempt</a:t>
            </a:r>
            <a:r>
              <a:rPr lang="en-US" altLang="zh-CN" dirty="0" smtClean="0">
                <a:solidFill>
                  <a:srgbClr val="000000"/>
                </a:solidFill>
                <a:cs typeface="Times New Roman" panose="02020603050405020304" pitchFamily="18" charset="0"/>
              </a:rPr>
              <a:t> to attract more customers</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they took a variety of measures.</a:t>
            </a:r>
          </a:p>
          <a:p>
            <a:pPr algn="just"/>
            <a:r>
              <a:rPr lang="zh-CN" altLang="en-US" dirty="0" smtClean="0">
                <a:solidFill>
                  <a:srgbClr val="000000"/>
                </a:solidFill>
                <a:cs typeface="Times New Roman" panose="02020603050405020304" pitchFamily="18" charset="0"/>
              </a:rPr>
              <a:t>为了吸引更多顾客，他们采取了各种措施。</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body" idx="1"/>
          </p:nvPr>
        </p:nvSpPr>
        <p:spPr>
          <a:xfrm>
            <a:off x="539426" y="1367713"/>
            <a:ext cx="8029429" cy="2146689"/>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(1)attempt at doing sth./to do sth.</a:t>
            </a:r>
            <a:r>
              <a:rPr lang="zh-CN" altLang="en-US" smtClean="0">
                <a:solidFill>
                  <a:srgbClr val="000000"/>
                </a:solidFill>
                <a:ea typeface="楷体_GB2312" pitchFamily="49" charset="-122"/>
                <a:cs typeface="Times New Roman" panose="02020603050405020304" pitchFamily="18" charset="0"/>
              </a:rPr>
              <a:t>　　　　　　　　　尝试或努力做某事</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(2)make an attempt at doing/to do sth.  </a:t>
            </a:r>
            <a:r>
              <a:rPr lang="zh-CN" altLang="en-US" smtClean="0">
                <a:solidFill>
                  <a:srgbClr val="000000"/>
                </a:solidFill>
                <a:ea typeface="楷体_GB2312" pitchFamily="49" charset="-122"/>
                <a:cs typeface="Times New Roman" panose="02020603050405020304" pitchFamily="18" charset="0"/>
              </a:rPr>
              <a:t>尝试或努力做某事</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at one's first attempt  </a:t>
            </a:r>
            <a:r>
              <a:rPr lang="zh-CN" altLang="en-US" smtClean="0">
                <a:solidFill>
                  <a:srgbClr val="000000"/>
                </a:solidFill>
                <a:ea typeface="楷体_GB2312" pitchFamily="49" charset="-122"/>
                <a:cs typeface="Times New Roman" panose="02020603050405020304" pitchFamily="18" charset="0"/>
              </a:rPr>
              <a:t>某人第一次尝试</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in an attempt to do sth.  </a:t>
            </a:r>
            <a:r>
              <a:rPr lang="zh-CN" altLang="en-US" smtClean="0">
                <a:solidFill>
                  <a:srgbClr val="000000"/>
                </a:solidFill>
                <a:ea typeface="楷体_GB2312" pitchFamily="49" charset="-122"/>
                <a:cs typeface="Times New Roman" panose="02020603050405020304" pitchFamily="18" charset="0"/>
              </a:rPr>
              <a:t>试图做某事；希望做某事</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body" idx="1"/>
          </p:nvPr>
        </p:nvSpPr>
        <p:spPr>
          <a:xfrm>
            <a:off x="377480" y="465428"/>
            <a:ext cx="8408097" cy="4639679"/>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latin typeface="Courier New" panose="02070309020205020404"/>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For years researchers have attempted ____________ (show) that television is dangerous to children.</a:t>
            </a:r>
          </a:p>
          <a:p>
            <a:pPr algn="just"/>
            <a:r>
              <a:rPr lang="en-US" altLang="zh-CN" smtClean="0">
                <a:solidFill>
                  <a:srgbClr val="000000"/>
                </a:solidFill>
                <a:cs typeface="Times New Roman" panose="02020603050405020304" pitchFamily="18" charset="0"/>
              </a:rPr>
              <a:t>②He made an attempt ____________   (pass) the final exam</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but he didn't succeed in the end.</a:t>
            </a:r>
          </a:p>
          <a:p>
            <a:pPr algn="just"/>
            <a:r>
              <a:rPr lang="en-US" altLang="zh-CN" smtClean="0">
                <a:solidFill>
                  <a:srgbClr val="000000"/>
                </a:solidFill>
                <a:cs typeface="Times New Roman" panose="02020603050405020304" pitchFamily="18" charset="0"/>
              </a:rPr>
              <a:t>③Not many people can answer this question ______ the first attempt, so don't be nervous. </a:t>
            </a:r>
            <a:endParaRPr lang="en-US" altLang="zh-CN" smtClean="0">
              <a:solidFill>
                <a:srgbClr val="000000"/>
              </a:solidFill>
              <a:latin typeface="IPAPANNEW" charset="0"/>
              <a:ea typeface="黑体" panose="02010609060101010101" pitchFamily="49" charset="-122"/>
            </a:endParaRPr>
          </a:p>
          <a:p>
            <a:pPr algn="just"/>
            <a:r>
              <a:rPr lang="en-US" altLang="zh-CN" smtClean="0">
                <a:solidFill>
                  <a:srgbClr val="000000"/>
                </a:solidFill>
                <a:latin typeface="IPAPANNEW" charset="0"/>
                <a:ea typeface="黑体" panose="02010609060101010101" pitchFamily="49" charset="-122"/>
              </a:rPr>
              <a:t>[</a:t>
            </a:r>
            <a:r>
              <a:rPr lang="zh-CN" altLang="en-US" smtClean="0">
                <a:solidFill>
                  <a:srgbClr val="000000"/>
                </a:solidFill>
                <a:latin typeface="IPAPANNEW" charset="0"/>
                <a:ea typeface="黑体" panose="02010609060101010101" pitchFamily="49" charset="-122"/>
              </a:rPr>
              <a:t>能力提升</a:t>
            </a:r>
            <a:r>
              <a:rPr lang="en-US" altLang="zh-CN" smtClean="0">
                <a:solidFill>
                  <a:srgbClr val="000000"/>
                </a:solidFill>
                <a:latin typeface="IPAPANNEW" charset="0"/>
                <a:ea typeface="黑体" panose="02010609060101010101" pitchFamily="49" charset="-122"/>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一句多译</a:t>
            </a:r>
          </a:p>
          <a:p>
            <a:pPr algn="just"/>
            <a:r>
              <a:rPr lang="zh-CN" altLang="en-US" smtClean="0">
                <a:solidFill>
                  <a:srgbClr val="000000"/>
                </a:solidFill>
                <a:cs typeface="Times New Roman" panose="02020603050405020304" pitchFamily="18" charset="0"/>
              </a:rPr>
              <a:t>我试图与她取得联系，但失败了。</a:t>
            </a:r>
            <a:endParaRPr lang="zh-CN" altLang="en-US" smtClean="0">
              <a:solidFill>
                <a:srgbClr val="000000"/>
              </a:solidFill>
            </a:endParaRPr>
          </a:p>
          <a:p>
            <a:pPr algn="just"/>
            <a:r>
              <a:rPr lang="zh-CN" altLang="en-US" smtClean="0">
                <a:solidFill>
                  <a:srgbClr val="000000"/>
                </a:solidFill>
              </a:rPr>
              <a:t>④</a:t>
            </a:r>
            <a:r>
              <a:rPr lang="en-US" altLang="zh-CN" smtClean="0">
                <a:solidFill>
                  <a:srgbClr val="000000"/>
                </a:solidFill>
                <a:cs typeface="Times New Roman" panose="02020603050405020304" pitchFamily="18" charset="0"/>
              </a:rPr>
              <a:t>I ___________________________________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but failed.(attempt  </a:t>
            </a:r>
            <a:r>
              <a:rPr lang="en-US" altLang="zh-CN" i="1" smtClean="0">
                <a:solidFill>
                  <a:srgbClr val="000000"/>
                </a:solidFill>
                <a:latin typeface="Book Antiqua" panose="02040602050305030304" pitchFamily="18" charset="0"/>
                <a:cs typeface="Times New Roman" panose="02020603050405020304" pitchFamily="18" charset="0"/>
              </a:rPr>
              <a:t>v</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t>
            </a:r>
          </a:p>
          <a:p>
            <a:pPr algn="just"/>
            <a:r>
              <a:rPr lang="en-US" altLang="zh-CN" smtClean="0">
                <a:solidFill>
                  <a:srgbClr val="000000"/>
                </a:solidFill>
                <a:cs typeface="Times New Roman" panose="02020603050405020304" pitchFamily="18" charset="0"/>
              </a:rPr>
              <a:t>⑤I _____________________________________________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but failed.(attempt  </a:t>
            </a:r>
            <a:r>
              <a:rPr lang="en-US" altLang="zh-CN" i="1" smtClean="0">
                <a:solidFill>
                  <a:srgbClr val="000000"/>
                </a:solidFill>
                <a:cs typeface="Times New Roman" panose="02020603050405020304" pitchFamily="18" charset="0"/>
              </a:rPr>
              <a:t>n</a:t>
            </a:r>
            <a:r>
              <a:rPr lang="zh-CN" altLang="en-US" smtClean="0">
                <a:solidFill>
                  <a:srgbClr val="000000"/>
                </a:solidFill>
                <a:ea typeface="楷体_GB2312" pitchFamily="49" charset="-122"/>
              </a:rPr>
              <a:t>．</a:t>
            </a:r>
            <a:r>
              <a:rPr lang="en-US" altLang="zh-CN" smtClean="0">
                <a:solidFill>
                  <a:srgbClr val="000000"/>
                </a:solidFill>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
        <p:nvSpPr>
          <p:cNvPr id="656387" name="Rectangle 3"/>
          <p:cNvSpPr>
            <a:spLocks noChangeArrowheads="1"/>
          </p:cNvSpPr>
          <p:nvPr/>
        </p:nvSpPr>
        <p:spPr bwMode="auto">
          <a:xfrm>
            <a:off x="4917922" y="931548"/>
            <a:ext cx="112103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to show</a:t>
            </a:r>
            <a:r>
              <a:rPr lang="zh-CN" altLang="en-US"/>
              <a:t>　</a:t>
            </a:r>
            <a:endParaRPr lang="en-US" altLang="zh-CN"/>
          </a:p>
        </p:txBody>
      </p:sp>
      <p:sp>
        <p:nvSpPr>
          <p:cNvPr id="656388" name="Rectangle 4"/>
          <p:cNvSpPr>
            <a:spLocks noChangeArrowheads="1"/>
          </p:cNvSpPr>
          <p:nvPr/>
        </p:nvSpPr>
        <p:spPr bwMode="auto">
          <a:xfrm>
            <a:off x="3163421" y="1708152"/>
            <a:ext cx="104408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to pass</a:t>
            </a:r>
            <a:r>
              <a:rPr lang="zh-CN" altLang="en-US"/>
              <a:t>　</a:t>
            </a:r>
            <a:endParaRPr lang="en-US" altLang="zh-CN"/>
          </a:p>
        </p:txBody>
      </p:sp>
      <p:sp>
        <p:nvSpPr>
          <p:cNvPr id="656389" name="Rectangle 5"/>
          <p:cNvSpPr>
            <a:spLocks noChangeArrowheads="1"/>
          </p:cNvSpPr>
          <p:nvPr/>
        </p:nvSpPr>
        <p:spPr bwMode="auto">
          <a:xfrm>
            <a:off x="5215619" y="2572345"/>
            <a:ext cx="32865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r>
              <a:rPr lang="en-US" altLang="zh-CN"/>
              <a:t>at</a:t>
            </a:r>
            <a:endParaRPr lang="zh-CN" altLang="en-US"/>
          </a:p>
        </p:txBody>
      </p:sp>
      <p:sp>
        <p:nvSpPr>
          <p:cNvPr id="656390" name="Rectangle 6"/>
          <p:cNvSpPr>
            <a:spLocks noChangeArrowheads="1"/>
          </p:cNvSpPr>
          <p:nvPr/>
        </p:nvSpPr>
        <p:spPr bwMode="auto">
          <a:xfrm>
            <a:off x="1115763" y="4189533"/>
            <a:ext cx="353900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attempted to get in touch with her </a:t>
            </a:r>
          </a:p>
        </p:txBody>
      </p:sp>
      <p:sp>
        <p:nvSpPr>
          <p:cNvPr id="656391" name="Rectangle 7"/>
          <p:cNvSpPr>
            <a:spLocks noChangeArrowheads="1"/>
          </p:cNvSpPr>
          <p:nvPr/>
        </p:nvSpPr>
        <p:spPr bwMode="auto">
          <a:xfrm>
            <a:off x="821638" y="4602585"/>
            <a:ext cx="519971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made an attempt to get/at getting in touch with her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6387"/>
                                        </p:tgtEl>
                                        <p:attrNameLst>
                                          <p:attrName>style.visibility</p:attrName>
                                        </p:attrNameLst>
                                      </p:cBhvr>
                                      <p:to>
                                        <p:strVal val="visible"/>
                                      </p:to>
                                    </p:set>
                                    <p:animEffect transition="in" filter="slide(fromBottom)">
                                      <p:cBhvr>
                                        <p:cTn id="7" dur="500"/>
                                        <p:tgtEl>
                                          <p:spTgt spid="65638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6388"/>
                                        </p:tgtEl>
                                        <p:attrNameLst>
                                          <p:attrName>style.visibility</p:attrName>
                                        </p:attrNameLst>
                                      </p:cBhvr>
                                      <p:to>
                                        <p:strVal val="visible"/>
                                      </p:to>
                                    </p:set>
                                    <p:animEffect transition="in" filter="slide(fromBottom)">
                                      <p:cBhvr>
                                        <p:cTn id="12" dur="500"/>
                                        <p:tgtEl>
                                          <p:spTgt spid="65638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56389"/>
                                        </p:tgtEl>
                                        <p:attrNameLst>
                                          <p:attrName>style.visibility</p:attrName>
                                        </p:attrNameLst>
                                      </p:cBhvr>
                                      <p:to>
                                        <p:strVal val="visible"/>
                                      </p:to>
                                    </p:set>
                                    <p:animEffect transition="in" filter="slide(fromBottom)">
                                      <p:cBhvr>
                                        <p:cTn id="17" dur="500"/>
                                        <p:tgtEl>
                                          <p:spTgt spid="65638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56390"/>
                                        </p:tgtEl>
                                        <p:attrNameLst>
                                          <p:attrName>style.visibility</p:attrName>
                                        </p:attrNameLst>
                                      </p:cBhvr>
                                      <p:to>
                                        <p:strVal val="visible"/>
                                      </p:to>
                                    </p:set>
                                    <p:animEffect transition="in" filter="slide(fromBottom)">
                                      <p:cBhvr>
                                        <p:cTn id="22" dur="500"/>
                                        <p:tgtEl>
                                          <p:spTgt spid="65639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56391"/>
                                        </p:tgtEl>
                                        <p:attrNameLst>
                                          <p:attrName>style.visibility</p:attrName>
                                        </p:attrNameLst>
                                      </p:cBhvr>
                                      <p:to>
                                        <p:strVal val="visible"/>
                                      </p:to>
                                    </p:set>
                                    <p:animEffect transition="in" filter="slide(fromBottom)">
                                      <p:cBhvr>
                                        <p:cTn id="27" dur="500"/>
                                        <p:tgtEl>
                                          <p:spTgt spid="65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7" grpId="0"/>
      <p:bldP spid="656388" grpId="0"/>
      <p:bldP spid="656389" grpId="0"/>
      <p:bldP spid="656390" grpId="0"/>
      <p:bldP spid="65639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body" idx="1"/>
          </p:nvPr>
        </p:nvSpPr>
        <p:spPr>
          <a:xfrm>
            <a:off x="539426" y="1011797"/>
            <a:ext cx="8029429" cy="2977686"/>
          </a:xfrm>
        </p:spPr>
        <p:txBody>
          <a:bodyPr/>
          <a:lstStyle/>
          <a:p>
            <a:pPr algn="just"/>
            <a:r>
              <a:rPr lang="en-US" altLang="zh-CN" dirty="0" smtClean="0">
                <a:solidFill>
                  <a:srgbClr val="000000"/>
                </a:solidFill>
                <a:cs typeface="Times New Roman" panose="02020603050405020304" pitchFamily="18" charset="0"/>
              </a:rPr>
              <a:t>5</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failure </a:t>
            </a:r>
            <a:r>
              <a:rPr lang="en-US" altLang="zh-CN" i="1" dirty="0" smtClean="0">
                <a:solidFill>
                  <a:srgbClr val="000000"/>
                </a:solidFill>
                <a:cs typeface="Times New Roman" panose="02020603050405020304" pitchFamily="18" charset="0"/>
              </a:rPr>
              <a:t>n</a:t>
            </a:r>
            <a:r>
              <a:rPr lang="zh-CN" altLang="en-US" dirty="0" smtClean="0">
                <a:solidFill>
                  <a:srgbClr val="000000"/>
                </a:solidFill>
                <a:cs typeface="Times New Roman" panose="02020603050405020304" pitchFamily="18" charset="0"/>
              </a:rPr>
              <a:t>．</a:t>
            </a:r>
            <a:r>
              <a:rPr lang="en-US" altLang="zh-CN" dirty="0" smtClean="0">
                <a:solidFill>
                  <a:srgbClr val="000000"/>
                </a:solidFill>
                <a:latin typeface="IPAPANNEW" charset="0"/>
                <a:cs typeface="Times New Roman" panose="02020603050405020304" pitchFamily="18" charset="0"/>
              </a:rPr>
              <a:t>[U]</a:t>
            </a:r>
            <a:r>
              <a:rPr lang="zh-CN" altLang="en-US" dirty="0" smtClean="0">
                <a:solidFill>
                  <a:srgbClr val="000000"/>
                </a:solidFill>
                <a:ea typeface="黑体" panose="02010609060101010101" pitchFamily="49" charset="-122"/>
                <a:cs typeface="Times New Roman" panose="02020603050405020304" pitchFamily="18" charset="0"/>
              </a:rPr>
              <a:t>失败，故障；</a:t>
            </a:r>
            <a:r>
              <a:rPr lang="en-US" altLang="zh-CN" dirty="0" smtClean="0">
                <a:solidFill>
                  <a:srgbClr val="000000"/>
                </a:solidFill>
                <a:latin typeface="IPAPANNEW" charset="0"/>
                <a:cs typeface="Times New Roman" panose="02020603050405020304" pitchFamily="18" charset="0"/>
              </a:rPr>
              <a:t>[C]</a:t>
            </a:r>
            <a:r>
              <a:rPr lang="zh-CN" altLang="en-US" dirty="0" smtClean="0">
                <a:solidFill>
                  <a:srgbClr val="000000"/>
                </a:solidFill>
                <a:ea typeface="黑体" panose="02010609060101010101" pitchFamily="49" charset="-122"/>
              </a:rPr>
              <a:t>失败的人或事</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P51)With the majority of attempts to climb </a:t>
            </a:r>
            <a:r>
              <a:rPr lang="en-US" altLang="zh-CN" dirty="0" err="1" smtClean="0">
                <a:solidFill>
                  <a:srgbClr val="000000"/>
                </a:solidFill>
                <a:cs typeface="Times New Roman" panose="02020603050405020304" pitchFamily="18" charset="0"/>
              </a:rPr>
              <a:t>Qomolangma</a:t>
            </a:r>
            <a:r>
              <a:rPr lang="en-US" altLang="zh-CN" dirty="0" smtClean="0">
                <a:solidFill>
                  <a:srgbClr val="000000"/>
                </a:solidFill>
                <a:cs typeface="Times New Roman" panose="02020603050405020304" pitchFamily="18" charset="0"/>
              </a:rPr>
              <a:t> resulting either in total success or </a:t>
            </a:r>
            <a:r>
              <a:rPr lang="en-US" altLang="zh-CN" dirty="0" smtClean="0">
                <a:solidFill>
                  <a:srgbClr val="FF00FF"/>
                </a:solidFill>
                <a:cs typeface="Times New Roman" panose="02020603050405020304" pitchFamily="18" charset="0"/>
              </a:rPr>
              <a:t>failure</a:t>
            </a:r>
            <a:r>
              <a:rPr lang="en-US" altLang="zh-CN" dirty="0" smtClean="0">
                <a:solidFill>
                  <a:srgbClr val="000000"/>
                </a:solidFill>
                <a:cs typeface="Times New Roman" panose="02020603050405020304" pitchFamily="18" charset="0"/>
              </a:rPr>
              <a:t>, is there also a scientific reason behind this </a:t>
            </a:r>
            <a:r>
              <a:rPr lang="en-US" altLang="zh-CN" dirty="0" err="1" smtClean="0">
                <a:solidFill>
                  <a:srgbClr val="000000"/>
                </a:solidFill>
                <a:cs typeface="Times New Roman" panose="02020603050405020304" pitchFamily="18" charset="0"/>
              </a:rPr>
              <a:t>risk</a:t>
            </a:r>
            <a:r>
              <a:rPr lang="en-US" altLang="zh-CN" dirty="0" err="1" smtClean="0">
                <a:solidFill>
                  <a:srgbClr val="000000"/>
                </a:solidFill>
                <a:latin typeface="Courier New" panose="02070309020205020404"/>
                <a:cs typeface="Times New Roman" panose="02020603050405020304" pitchFamily="18" charset="0"/>
              </a:rPr>
              <a:t>­</a:t>
            </a:r>
            <a:r>
              <a:rPr lang="en-US" altLang="zh-CN" dirty="0" err="1" smtClean="0">
                <a:solidFill>
                  <a:srgbClr val="000000"/>
                </a:solidFill>
                <a:cs typeface="Times New Roman" panose="02020603050405020304" pitchFamily="18" charset="0"/>
              </a:rPr>
              <a:t>taking</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大多数攀登珠穆朗玛峰的尝试都或是成功或是失败的，这种冒险行为背后是否也有科学原因？</a:t>
            </a:r>
          </a:p>
          <a:p>
            <a:pPr algn="just"/>
            <a:r>
              <a:rPr lang="en-US" altLang="zh-CN" dirty="0" smtClean="0">
                <a:solidFill>
                  <a:srgbClr val="000000"/>
                </a:solidFill>
                <a:cs typeface="Times New Roman" panose="02020603050405020304" pitchFamily="18" charset="0"/>
              </a:rPr>
              <a:t>Failure is the mother of success.</a:t>
            </a:r>
          </a:p>
          <a:p>
            <a:pPr algn="just"/>
            <a:r>
              <a:rPr lang="zh-CN" altLang="en-US" dirty="0" smtClean="0">
                <a:solidFill>
                  <a:srgbClr val="000000"/>
                </a:solidFill>
                <a:cs typeface="Times New Roman" panose="02020603050405020304" pitchFamily="18" charset="0"/>
              </a:rPr>
              <a:t>失败是成功之母。</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body" idx="1"/>
          </p:nvPr>
        </p:nvSpPr>
        <p:spPr>
          <a:xfrm>
            <a:off x="539426" y="1011798"/>
            <a:ext cx="8029429" cy="2146689"/>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(1)end/result in failure</a:t>
            </a:r>
            <a:r>
              <a:rPr lang="zh-CN" altLang="en-US" smtClean="0">
                <a:solidFill>
                  <a:srgbClr val="000000"/>
                </a:solidFill>
                <a:ea typeface="楷体_GB2312" pitchFamily="49" charset="-122"/>
                <a:cs typeface="Times New Roman" panose="02020603050405020304" pitchFamily="18" charset="0"/>
              </a:rPr>
              <a:t>　　以失败告终</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power failure  </a:t>
            </a:r>
            <a:r>
              <a:rPr lang="zh-CN" altLang="en-US" smtClean="0">
                <a:solidFill>
                  <a:srgbClr val="000000"/>
                </a:solidFill>
                <a:ea typeface="楷体_GB2312" pitchFamily="49" charset="-122"/>
                <a:cs typeface="Times New Roman" panose="02020603050405020304" pitchFamily="18" charset="0"/>
              </a:rPr>
              <a:t>停电</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(2)fail  </a:t>
            </a:r>
            <a:r>
              <a:rPr lang="en-US" altLang="zh-CN" i="1" smtClean="0">
                <a:solidFill>
                  <a:srgbClr val="000000"/>
                </a:solidFill>
                <a:latin typeface="Book Antiqua" panose="02040602050305030304" pitchFamily="18" charset="0"/>
                <a:ea typeface="楷体_GB2312" pitchFamily="49" charset="-122"/>
                <a:cs typeface="Times New Roman" panose="02020603050405020304" pitchFamily="18" charset="0"/>
              </a:rPr>
              <a:t>v</a:t>
            </a:r>
            <a:r>
              <a:rPr lang="en-US" altLang="zh-CN" smtClean="0">
                <a:solidFill>
                  <a:srgbClr val="000000"/>
                </a:solidFill>
                <a:ea typeface="楷体_GB2312" pitchFamily="49" charset="-122"/>
                <a:cs typeface="Courier New" panose="02070309020205020404" pitchFamily="49" charset="0"/>
              </a:rPr>
              <a:t>.   </a:t>
            </a:r>
            <a:r>
              <a:rPr lang="zh-CN" altLang="en-US" smtClean="0">
                <a:solidFill>
                  <a:srgbClr val="000000"/>
                </a:solidFill>
                <a:ea typeface="楷体_GB2312" pitchFamily="49" charset="-122"/>
                <a:cs typeface="Times New Roman" panose="02020603050405020304" pitchFamily="18" charset="0"/>
              </a:rPr>
              <a:t>失败；不及格</a:t>
            </a:r>
            <a:r>
              <a:rPr lang="en-US" altLang="zh-CN" smtClean="0">
                <a:solidFill>
                  <a:srgbClr val="000000"/>
                </a:solidFill>
                <a:ea typeface="楷体_GB2312" pitchFamily="49" charset="-122"/>
                <a:cs typeface="Courier New" panose="02070309020205020404" pitchFamily="49" charset="0"/>
              </a:rPr>
              <a:t>(in) </a:t>
            </a:r>
          </a:p>
          <a:p>
            <a:pPr algn="just"/>
            <a:r>
              <a:rPr lang="en-US" altLang="zh-CN" smtClean="0">
                <a:solidFill>
                  <a:srgbClr val="000000"/>
                </a:solidFill>
                <a:ea typeface="楷体_GB2312" pitchFamily="49" charset="-122"/>
                <a:cs typeface="Courier New" panose="02070309020205020404" pitchFamily="49" charset="0"/>
              </a:rPr>
              <a:t>fail to do sth.   </a:t>
            </a:r>
            <a:r>
              <a:rPr lang="zh-CN" altLang="en-US" smtClean="0">
                <a:solidFill>
                  <a:srgbClr val="000000"/>
                </a:solidFill>
                <a:ea typeface="楷体_GB2312" pitchFamily="49" charset="-122"/>
                <a:cs typeface="Times New Roman" panose="02020603050405020304" pitchFamily="18" charset="0"/>
              </a:rPr>
              <a:t>未能做某事，没能做某事</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body" idx="1"/>
          </p:nvPr>
        </p:nvSpPr>
        <p:spPr>
          <a:xfrm>
            <a:off x="539426" y="1011799"/>
            <a:ext cx="8029429" cy="2562187"/>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latin typeface="Courier New" panose="02070309020205020404"/>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Wasting so much time in playing computer games leads to his ____________ (fail) in the exam.</a:t>
            </a:r>
          </a:p>
          <a:p>
            <a:pPr algn="just"/>
            <a:r>
              <a:rPr lang="en-US" altLang="zh-CN" smtClean="0">
                <a:solidFill>
                  <a:srgbClr val="000000"/>
                </a:solidFill>
                <a:cs typeface="Times New Roman" panose="02020603050405020304" pitchFamily="18" charset="0"/>
              </a:rPr>
              <a:t>②He is ________ failure as an artist</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but a success as an art teacher.</a:t>
            </a:r>
          </a:p>
          <a:p>
            <a:pPr algn="just"/>
            <a:r>
              <a:rPr lang="en-US" altLang="zh-CN" smtClean="0">
                <a:solidFill>
                  <a:srgbClr val="000000"/>
                </a:solidFill>
                <a:cs typeface="Times New Roman" panose="02020603050405020304" pitchFamily="18" charset="0"/>
              </a:rPr>
              <a:t>③Today</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we'll discuss a number of cases where beginners of English fail ____________ (use) the language properly.</a:t>
            </a:r>
            <a:endParaRPr lang="zh-CN" altLang="en-US" smtClean="0">
              <a:solidFill>
                <a:srgbClr val="000000"/>
              </a:solidFill>
              <a:ea typeface="仿宋_GB2312" pitchFamily="49" charset="-122"/>
            </a:endParaRPr>
          </a:p>
        </p:txBody>
      </p:sp>
      <p:sp>
        <p:nvSpPr>
          <p:cNvPr id="659459" name="Rectangle 3"/>
          <p:cNvSpPr>
            <a:spLocks noChangeArrowheads="1"/>
          </p:cNvSpPr>
          <p:nvPr/>
        </p:nvSpPr>
        <p:spPr bwMode="auto">
          <a:xfrm>
            <a:off x="7338779" y="1436256"/>
            <a:ext cx="102068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failure</a:t>
            </a:r>
            <a:r>
              <a:rPr lang="zh-CN" altLang="en-US"/>
              <a:t>　</a:t>
            </a:r>
            <a:endParaRPr lang="en-US" altLang="zh-CN"/>
          </a:p>
        </p:txBody>
      </p:sp>
      <p:sp>
        <p:nvSpPr>
          <p:cNvPr id="659460" name="Rectangle 4"/>
          <p:cNvSpPr>
            <a:spLocks noChangeArrowheads="1"/>
          </p:cNvSpPr>
          <p:nvPr/>
        </p:nvSpPr>
        <p:spPr bwMode="auto">
          <a:xfrm>
            <a:off x="1544836" y="2302135"/>
            <a:ext cx="48624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a:t>
            </a:r>
            <a:r>
              <a:rPr lang="zh-CN" altLang="en-US"/>
              <a:t>　</a:t>
            </a:r>
          </a:p>
        </p:txBody>
      </p:sp>
      <p:sp>
        <p:nvSpPr>
          <p:cNvPr id="659461" name="Rectangle 5"/>
          <p:cNvSpPr>
            <a:spLocks noChangeArrowheads="1"/>
          </p:cNvSpPr>
          <p:nvPr/>
        </p:nvSpPr>
        <p:spPr bwMode="auto">
          <a:xfrm>
            <a:off x="896386" y="3111573"/>
            <a:ext cx="70906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to use</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9459"/>
                                        </p:tgtEl>
                                        <p:attrNameLst>
                                          <p:attrName>style.visibility</p:attrName>
                                        </p:attrNameLst>
                                      </p:cBhvr>
                                      <p:to>
                                        <p:strVal val="visible"/>
                                      </p:to>
                                    </p:set>
                                    <p:animEffect transition="in" filter="slide(fromBottom)">
                                      <p:cBhvr>
                                        <p:cTn id="7" dur="500"/>
                                        <p:tgtEl>
                                          <p:spTgt spid="6594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9460"/>
                                        </p:tgtEl>
                                        <p:attrNameLst>
                                          <p:attrName>style.visibility</p:attrName>
                                        </p:attrNameLst>
                                      </p:cBhvr>
                                      <p:to>
                                        <p:strVal val="visible"/>
                                      </p:to>
                                    </p:set>
                                    <p:animEffect transition="in" filter="slide(fromBottom)">
                                      <p:cBhvr>
                                        <p:cTn id="12" dur="500"/>
                                        <p:tgtEl>
                                          <p:spTgt spid="65946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59461"/>
                                        </p:tgtEl>
                                        <p:attrNameLst>
                                          <p:attrName>style.visibility</p:attrName>
                                        </p:attrNameLst>
                                      </p:cBhvr>
                                      <p:to>
                                        <p:strVal val="visible"/>
                                      </p:to>
                                    </p:set>
                                    <p:animEffect transition="in" filter="slide(fromBottom)">
                                      <p:cBhvr>
                                        <p:cTn id="17" dur="500"/>
                                        <p:tgtEl>
                                          <p:spTgt spid="65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9459" grpId="0"/>
      <p:bldP spid="659460" grpId="0"/>
      <p:bldP spid="65946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type="body" idx="1"/>
          </p:nvPr>
        </p:nvSpPr>
        <p:spPr>
          <a:xfrm>
            <a:off x="539426" y="1529600"/>
            <a:ext cx="8029429" cy="2146689"/>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温馨提示</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仿宋_GB2312" pitchFamily="49" charset="-122"/>
              <a:cs typeface="Courier New" panose="02070309020205020404" pitchFamily="49" charset="0"/>
            </a:endParaRPr>
          </a:p>
          <a:p>
            <a:pPr algn="just"/>
            <a:r>
              <a:rPr lang="en-US" altLang="zh-CN" smtClean="0">
                <a:solidFill>
                  <a:srgbClr val="000000"/>
                </a:solidFill>
                <a:ea typeface="仿宋_GB2312" pitchFamily="49" charset="-122"/>
                <a:cs typeface="Courier New" panose="02070309020205020404" pitchFamily="49" charset="0"/>
              </a:rPr>
              <a:t>failure</a:t>
            </a:r>
            <a:r>
              <a:rPr lang="zh-CN" altLang="en-US" smtClean="0">
                <a:solidFill>
                  <a:srgbClr val="000000"/>
                </a:solidFill>
                <a:ea typeface="仿宋_GB2312" pitchFamily="49" charset="-122"/>
                <a:cs typeface="Times New Roman" panose="02020603050405020304" pitchFamily="18" charset="0"/>
              </a:rPr>
              <a:t>作</a:t>
            </a:r>
            <a:r>
              <a:rPr lang="zh-CN" altLang="en-US" smtClean="0">
                <a:solidFill>
                  <a:srgbClr val="000000"/>
                </a:solidFill>
                <a:ea typeface="仿宋_GB2312" pitchFamily="49" charset="-122"/>
                <a:cs typeface="Courier New" panose="02070309020205020404" pitchFamily="49" charset="0"/>
              </a:rPr>
              <a:t> </a:t>
            </a:r>
            <a:r>
              <a:rPr lang="zh-CN" altLang="en-US" smtClean="0">
                <a:solidFill>
                  <a:srgbClr val="000000"/>
                </a:solidFill>
                <a:latin typeface="宋体" panose="02010600030101010101" pitchFamily="2" charset="-122"/>
                <a:ea typeface="仿宋_GB2312" pitchFamily="49" charset="-122"/>
                <a:cs typeface="Times New Roman" panose="02020603050405020304" pitchFamily="18" charset="0"/>
              </a:rPr>
              <a:t>“</a:t>
            </a:r>
            <a:r>
              <a:rPr lang="zh-CN" altLang="en-US" smtClean="0">
                <a:solidFill>
                  <a:srgbClr val="000000"/>
                </a:solidFill>
                <a:ea typeface="仿宋_GB2312" pitchFamily="49" charset="-122"/>
              </a:rPr>
              <a:t>失败</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仿宋_GB2312" pitchFamily="49" charset="-122"/>
              </a:rPr>
              <a:t> 讲时，表示抽象概念，是不可数名词；作</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仿宋_GB2312" pitchFamily="49" charset="-122"/>
              </a:rPr>
              <a:t>失败的人</a:t>
            </a:r>
            <a:r>
              <a:rPr lang="en-US" altLang="zh-CN" smtClean="0">
                <a:solidFill>
                  <a:srgbClr val="000000"/>
                </a:solidFill>
                <a:ea typeface="仿宋_GB2312" pitchFamily="49" charset="-122"/>
              </a:rPr>
              <a:t>/</a:t>
            </a:r>
            <a:r>
              <a:rPr lang="zh-CN" altLang="en-US" smtClean="0">
                <a:solidFill>
                  <a:srgbClr val="000000"/>
                </a:solidFill>
                <a:ea typeface="仿宋_GB2312" pitchFamily="49" charset="-122"/>
              </a:rPr>
              <a:t>事</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仿宋_GB2312" pitchFamily="49" charset="-122"/>
              </a:rPr>
              <a:t> 讲时，表示具体意义，是可数名词。在英语中有很多抽象名词可以在使用过程中具体化。常见的名词有：</a:t>
            </a:r>
            <a:r>
              <a:rPr lang="en-US" altLang="zh-CN" smtClean="0">
                <a:solidFill>
                  <a:srgbClr val="000000"/>
                </a:solidFill>
                <a:ea typeface="仿宋_GB2312" pitchFamily="49" charset="-122"/>
              </a:rPr>
              <a:t>beauty, danger, honour, pity, pleasure, success, surprise, difficulty</a:t>
            </a:r>
            <a:r>
              <a:rPr lang="zh-CN" altLang="en-US" smtClean="0">
                <a:solidFill>
                  <a:srgbClr val="000000"/>
                </a:solidFill>
                <a:ea typeface="仿宋_GB2312" pitchFamily="49" charset="-122"/>
              </a:rPr>
              <a:t>等。</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4363" name="Picture 11" descr="课前自主学习.TIF"/>
          <p:cNvPicPr>
            <a:picLocks noChangeAspect="1" noChangeArrowheads="1"/>
          </p:cNvPicPr>
          <p:nvPr/>
        </p:nvPicPr>
        <p:blipFill>
          <a:blip r:embed="rId2" r:link="rId3" cstate="email"/>
          <a:srcRect/>
          <a:stretch>
            <a:fillRect/>
          </a:stretch>
        </p:blipFill>
        <p:spPr bwMode="auto">
          <a:xfrm>
            <a:off x="251257" y="520184"/>
            <a:ext cx="8556945" cy="5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4390" name="Rectangle 38"/>
          <p:cNvSpPr>
            <a:spLocks noGrp="1" noChangeArrowheads="1"/>
          </p:cNvSpPr>
          <p:nvPr>
            <p:ph type="body" idx="1"/>
          </p:nvPr>
        </p:nvSpPr>
        <p:spPr>
          <a:xfrm>
            <a:off x="539426" y="1011798"/>
            <a:ext cx="8029429" cy="3808682"/>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基础知识自测</a:t>
            </a:r>
          </a:p>
          <a:p>
            <a:pPr algn="just"/>
            <a:r>
              <a:rPr lang="zh-CN" altLang="en-US" dirty="0" smtClean="0">
                <a:solidFill>
                  <a:srgbClr val="000000"/>
                </a:solidFill>
                <a:ea typeface="仿宋_GB2312" pitchFamily="49" charset="-122"/>
                <a:cs typeface="Times New Roman" panose="02020603050405020304" pitchFamily="18" charset="0"/>
              </a:rPr>
              <a:t>重</a:t>
            </a:r>
            <a:r>
              <a:rPr lang="zh-CN" altLang="en-US" dirty="0" smtClean="0">
                <a:solidFill>
                  <a:srgbClr val="000000"/>
                </a:solidFill>
                <a:cs typeface="Times New Roman" panose="02020603050405020304" pitchFamily="18" charset="0"/>
              </a:rPr>
              <a:t>点词汇</a:t>
            </a:r>
          </a:p>
          <a:p>
            <a:pPr algn="just"/>
            <a:r>
              <a:rPr lang="zh-CN" altLang="en-US" dirty="0" smtClean="0">
                <a:solidFill>
                  <a:srgbClr val="000000"/>
                </a:solidFill>
                <a:cs typeface="Times New Roman" panose="02020603050405020304" pitchFamily="18" charset="0"/>
              </a:rPr>
              <a:t>写作词汇</a:t>
            </a:r>
          </a:p>
          <a:p>
            <a:pPr algn="just"/>
            <a:r>
              <a:rPr lang="en-US" altLang="zh-CN" dirty="0" smtClean="0">
                <a:solidFill>
                  <a:srgbClr val="000000"/>
                </a:solidFill>
                <a:cs typeface="Times New Roman" panose="02020603050405020304" pitchFamily="18" charset="0"/>
              </a:rPr>
              <a:t>1.</a:t>
            </a:r>
            <a:r>
              <a:rPr lang="en-US" altLang="zh-CN" u="sng"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dirty="0" smtClean="0">
                <a:solidFill>
                  <a:srgbClr val="000000"/>
                </a:solidFill>
                <a:cs typeface="Times New Roman" panose="02020603050405020304" pitchFamily="18" charset="0"/>
              </a:rPr>
              <a:t>. </a:t>
            </a:r>
            <a:r>
              <a:rPr lang="zh-CN" altLang="en-US" dirty="0" smtClean="0">
                <a:solidFill>
                  <a:srgbClr val="000000"/>
                </a:solidFill>
                <a:cs typeface="Times New Roman" panose="02020603050405020304" pitchFamily="18" charset="0"/>
              </a:rPr>
              <a:t>因此，从而</a:t>
            </a:r>
          </a:p>
          <a:p>
            <a:pPr algn="just"/>
            <a:r>
              <a:rPr lang="en-US" altLang="zh-CN" dirty="0" smtClean="0">
                <a:solidFill>
                  <a:srgbClr val="000000"/>
                </a:solidFill>
                <a:cs typeface="Times New Roman" panose="02020603050405020304" pitchFamily="18" charset="0"/>
              </a:rPr>
              <a:t>2.</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n</a:t>
            </a:r>
            <a:r>
              <a:rPr lang="en-US" altLang="zh-CN" dirty="0" smtClean="0">
                <a:solidFill>
                  <a:srgbClr val="000000"/>
                </a:solidFill>
                <a:cs typeface="Times New Roman" panose="02020603050405020304" pitchFamily="18" charset="0"/>
              </a:rPr>
              <a:t>. </a:t>
            </a:r>
            <a:r>
              <a:rPr lang="zh-CN" altLang="en-US" dirty="0" smtClean="0">
                <a:solidFill>
                  <a:srgbClr val="000000"/>
                </a:solidFill>
                <a:cs typeface="Times New Roman" panose="02020603050405020304" pitchFamily="18" charset="0"/>
              </a:rPr>
              <a:t>人群</a:t>
            </a:r>
          </a:p>
          <a:p>
            <a:pPr algn="just"/>
            <a:r>
              <a:rPr lang="en-US" altLang="zh-CN" dirty="0" smtClean="0">
                <a:solidFill>
                  <a:srgbClr val="000000"/>
                </a:solidFill>
                <a:cs typeface="Times New Roman" panose="02020603050405020304" pitchFamily="18" charset="0"/>
              </a:rPr>
              <a:t>3.</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n</a:t>
            </a:r>
            <a:r>
              <a:rPr lang="zh-CN" altLang="en-US" dirty="0" smtClean="0">
                <a:solidFill>
                  <a:srgbClr val="000000"/>
                </a:solidFill>
                <a:cs typeface="Times New Roman" panose="02020603050405020304" pitchFamily="18" charset="0"/>
              </a:rPr>
              <a:t>．努力，尝试</a:t>
            </a:r>
          </a:p>
          <a:p>
            <a:pPr algn="just"/>
            <a:r>
              <a:rPr lang="zh-CN" altLang="en-US" dirty="0" smtClean="0">
                <a:solidFill>
                  <a:srgbClr val="000000"/>
                </a:solidFill>
                <a:cs typeface="Times New Roman" panose="02020603050405020304" pitchFamily="18" charset="0"/>
              </a:rPr>
              <a:t>拓展词汇</a:t>
            </a:r>
          </a:p>
          <a:p>
            <a:pPr algn="just"/>
            <a:r>
              <a:rPr lang="en-US" altLang="zh-CN" dirty="0" smtClean="0">
                <a:solidFill>
                  <a:srgbClr val="000000"/>
                </a:solidFill>
                <a:cs typeface="Times New Roman" panose="02020603050405020304" pitchFamily="18" charset="0"/>
              </a:rPr>
              <a:t>4.</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dirty="0" smtClean="0">
                <a:solidFill>
                  <a:srgbClr val="000000"/>
                </a:solidFill>
                <a:cs typeface="Times New Roman" panose="02020603050405020304" pitchFamily="18" charset="0"/>
              </a:rPr>
              <a:t>. </a:t>
            </a:r>
            <a:r>
              <a:rPr lang="zh-CN" altLang="en-US" dirty="0" smtClean="0">
                <a:solidFill>
                  <a:srgbClr val="000000"/>
                </a:solidFill>
                <a:cs typeface="Times New Roman" panose="02020603050405020304" pitchFamily="18" charset="0"/>
              </a:rPr>
              <a:t>证实，证明→</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n</a:t>
            </a:r>
            <a:r>
              <a:rPr lang="zh-CN" altLang="en-US" dirty="0" smtClean="0">
                <a:solidFill>
                  <a:srgbClr val="000000"/>
                </a:solidFill>
                <a:cs typeface="Times New Roman" panose="02020603050405020304" pitchFamily="18" charset="0"/>
              </a:rPr>
              <a:t>．证实；确认</a:t>
            </a:r>
          </a:p>
          <a:p>
            <a:pPr algn="just"/>
            <a:r>
              <a:rPr lang="en-US" altLang="zh-CN" dirty="0" smtClean="0">
                <a:solidFill>
                  <a:srgbClr val="000000"/>
                </a:solidFill>
                <a:cs typeface="Times New Roman" panose="02020603050405020304" pitchFamily="18" charset="0"/>
              </a:rPr>
              <a:t>5.</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n</a:t>
            </a:r>
            <a:r>
              <a:rPr lang="zh-CN" altLang="en-US" dirty="0" smtClean="0">
                <a:solidFill>
                  <a:srgbClr val="000000"/>
                </a:solidFill>
                <a:cs typeface="Times New Roman" panose="02020603050405020304" pitchFamily="18" charset="0"/>
              </a:rPr>
              <a:t>．失败→</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i="1" dirty="0" smtClean="0">
                <a:solidFill>
                  <a:srgbClr val="000000"/>
                </a:solidFill>
                <a:cs typeface="Times New Roman" panose="02020603050405020304" pitchFamily="18" charset="0"/>
              </a:rPr>
              <a:t>i</a:t>
            </a:r>
            <a:r>
              <a:rPr lang="en-US" altLang="zh-CN" dirty="0" smtClean="0">
                <a:solidFill>
                  <a:srgbClr val="000000"/>
                </a:solidFill>
                <a:cs typeface="Times New Roman" panose="02020603050405020304" pitchFamily="18" charset="0"/>
              </a:rPr>
              <a:t>. &amp; </a:t>
            </a:r>
            <a:r>
              <a:rPr lang="en-US" altLang="zh-CN" i="1" dirty="0" err="1" smtClean="0">
                <a:solidFill>
                  <a:srgbClr val="000000"/>
                </a:solidFill>
                <a:latin typeface="Book Antiqua" panose="02040602050305030304" pitchFamily="18" charset="0"/>
                <a:cs typeface="Times New Roman" panose="02020603050405020304" pitchFamily="18" charset="0"/>
              </a:rPr>
              <a:t>v</a:t>
            </a:r>
            <a:r>
              <a:rPr lang="en-US" altLang="zh-CN" i="1" dirty="0" err="1" smtClean="0">
                <a:solidFill>
                  <a:srgbClr val="000000"/>
                </a:solidFill>
                <a:cs typeface="Times New Roman" panose="02020603050405020304" pitchFamily="18" charset="0"/>
              </a:rPr>
              <a:t>t</a:t>
            </a:r>
            <a:r>
              <a:rPr lang="en-US" altLang="zh-CN" dirty="0" err="1"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失败；不及格；使失望</a:t>
            </a:r>
          </a:p>
        </p:txBody>
      </p:sp>
      <p:sp>
        <p:nvSpPr>
          <p:cNvPr id="484391" name="Rectangle 39"/>
          <p:cNvSpPr>
            <a:spLocks noChangeArrowheads="1"/>
          </p:cNvSpPr>
          <p:nvPr/>
        </p:nvSpPr>
        <p:spPr bwMode="auto">
          <a:xfrm>
            <a:off x="845456" y="2281404"/>
            <a:ext cx="85172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thus </a:t>
            </a:r>
            <a:r>
              <a:rPr lang="zh-CN" altLang="en-US"/>
              <a:t>　</a:t>
            </a:r>
            <a:endParaRPr lang="en-US" altLang="zh-CN"/>
          </a:p>
        </p:txBody>
      </p:sp>
      <p:sp>
        <p:nvSpPr>
          <p:cNvPr id="484392" name="Rectangle 40"/>
          <p:cNvSpPr>
            <a:spLocks noChangeArrowheads="1"/>
          </p:cNvSpPr>
          <p:nvPr/>
        </p:nvSpPr>
        <p:spPr bwMode="auto">
          <a:xfrm>
            <a:off x="894279" y="2679477"/>
            <a:ext cx="98221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crowd</a:t>
            </a:r>
            <a:r>
              <a:rPr lang="zh-CN" altLang="en-US"/>
              <a:t>　</a:t>
            </a:r>
          </a:p>
        </p:txBody>
      </p:sp>
      <p:sp>
        <p:nvSpPr>
          <p:cNvPr id="484393" name="Rectangle 41"/>
          <p:cNvSpPr>
            <a:spLocks noChangeArrowheads="1"/>
          </p:cNvSpPr>
          <p:nvPr/>
        </p:nvSpPr>
        <p:spPr bwMode="auto">
          <a:xfrm>
            <a:off x="899040" y="3092527"/>
            <a:ext cx="114027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attempt</a:t>
            </a:r>
            <a:r>
              <a:rPr lang="zh-CN" altLang="en-US"/>
              <a:t>　</a:t>
            </a:r>
          </a:p>
        </p:txBody>
      </p:sp>
      <p:sp>
        <p:nvSpPr>
          <p:cNvPr id="484394" name="Rectangle 42"/>
          <p:cNvSpPr>
            <a:spLocks noChangeArrowheads="1"/>
          </p:cNvSpPr>
          <p:nvPr/>
        </p:nvSpPr>
        <p:spPr bwMode="auto">
          <a:xfrm>
            <a:off x="845454" y="3903156"/>
            <a:ext cx="115309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confirm</a:t>
            </a:r>
            <a:r>
              <a:rPr lang="zh-CN" altLang="en-US"/>
              <a:t>　</a:t>
            </a:r>
          </a:p>
        </p:txBody>
      </p:sp>
      <p:sp>
        <p:nvSpPr>
          <p:cNvPr id="484395" name="Rectangle 43"/>
          <p:cNvSpPr>
            <a:spLocks noChangeArrowheads="1"/>
          </p:cNvSpPr>
          <p:nvPr/>
        </p:nvSpPr>
        <p:spPr bwMode="auto">
          <a:xfrm>
            <a:off x="3653315" y="3867445"/>
            <a:ext cx="142079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confirmation</a:t>
            </a:r>
            <a:endParaRPr lang="zh-CN" altLang="en-US"/>
          </a:p>
        </p:txBody>
      </p:sp>
      <p:sp>
        <p:nvSpPr>
          <p:cNvPr id="484396" name="Rectangle 44"/>
          <p:cNvSpPr>
            <a:spLocks noChangeArrowheads="1"/>
          </p:cNvSpPr>
          <p:nvPr/>
        </p:nvSpPr>
        <p:spPr bwMode="auto">
          <a:xfrm>
            <a:off x="845456" y="4333566"/>
            <a:ext cx="102068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failure</a:t>
            </a:r>
            <a:r>
              <a:rPr lang="zh-CN" altLang="en-US"/>
              <a:t>　</a:t>
            </a:r>
            <a:endParaRPr lang="en-US" altLang="zh-CN"/>
          </a:p>
        </p:txBody>
      </p:sp>
      <p:sp>
        <p:nvSpPr>
          <p:cNvPr id="484397" name="Rectangle 45"/>
          <p:cNvSpPr>
            <a:spLocks noChangeArrowheads="1"/>
          </p:cNvSpPr>
          <p:nvPr/>
        </p:nvSpPr>
        <p:spPr bwMode="auto">
          <a:xfrm>
            <a:off x="2874545" y="4335252"/>
            <a:ext cx="45899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fail</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84391"/>
                                        </p:tgtEl>
                                        <p:attrNameLst>
                                          <p:attrName>style.visibility</p:attrName>
                                        </p:attrNameLst>
                                      </p:cBhvr>
                                      <p:to>
                                        <p:strVal val="visible"/>
                                      </p:to>
                                    </p:set>
                                    <p:animEffect transition="in" filter="slide(fromBottom)">
                                      <p:cBhvr>
                                        <p:cTn id="7" dur="500"/>
                                        <p:tgtEl>
                                          <p:spTgt spid="48439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84392"/>
                                        </p:tgtEl>
                                        <p:attrNameLst>
                                          <p:attrName>style.visibility</p:attrName>
                                        </p:attrNameLst>
                                      </p:cBhvr>
                                      <p:to>
                                        <p:strVal val="visible"/>
                                      </p:to>
                                    </p:set>
                                    <p:animEffect transition="in" filter="slide(fromBottom)">
                                      <p:cBhvr>
                                        <p:cTn id="12" dur="500"/>
                                        <p:tgtEl>
                                          <p:spTgt spid="48439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84393"/>
                                        </p:tgtEl>
                                        <p:attrNameLst>
                                          <p:attrName>style.visibility</p:attrName>
                                        </p:attrNameLst>
                                      </p:cBhvr>
                                      <p:to>
                                        <p:strVal val="visible"/>
                                      </p:to>
                                    </p:set>
                                    <p:animEffect transition="in" filter="slide(fromBottom)">
                                      <p:cBhvr>
                                        <p:cTn id="17" dur="500"/>
                                        <p:tgtEl>
                                          <p:spTgt spid="48439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84394"/>
                                        </p:tgtEl>
                                        <p:attrNameLst>
                                          <p:attrName>style.visibility</p:attrName>
                                        </p:attrNameLst>
                                      </p:cBhvr>
                                      <p:to>
                                        <p:strVal val="visible"/>
                                      </p:to>
                                    </p:set>
                                    <p:animEffect transition="in" filter="slide(fromBottom)">
                                      <p:cBhvr>
                                        <p:cTn id="22" dur="500"/>
                                        <p:tgtEl>
                                          <p:spTgt spid="48439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84395"/>
                                        </p:tgtEl>
                                        <p:attrNameLst>
                                          <p:attrName>style.visibility</p:attrName>
                                        </p:attrNameLst>
                                      </p:cBhvr>
                                      <p:to>
                                        <p:strVal val="visible"/>
                                      </p:to>
                                    </p:set>
                                    <p:animEffect transition="in" filter="slide(fromBottom)">
                                      <p:cBhvr>
                                        <p:cTn id="27" dur="500"/>
                                        <p:tgtEl>
                                          <p:spTgt spid="48439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84396"/>
                                        </p:tgtEl>
                                        <p:attrNameLst>
                                          <p:attrName>style.visibility</p:attrName>
                                        </p:attrNameLst>
                                      </p:cBhvr>
                                      <p:to>
                                        <p:strVal val="visible"/>
                                      </p:to>
                                    </p:set>
                                    <p:animEffect transition="in" filter="slide(fromBottom)">
                                      <p:cBhvr>
                                        <p:cTn id="32" dur="500"/>
                                        <p:tgtEl>
                                          <p:spTgt spid="48439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84397"/>
                                        </p:tgtEl>
                                        <p:attrNameLst>
                                          <p:attrName>style.visibility</p:attrName>
                                        </p:attrNameLst>
                                      </p:cBhvr>
                                      <p:to>
                                        <p:strVal val="visible"/>
                                      </p:to>
                                    </p:set>
                                    <p:animEffect transition="in" filter="slide(fromBottom)">
                                      <p:cBhvr>
                                        <p:cTn id="37" dur="500"/>
                                        <p:tgtEl>
                                          <p:spTgt spid="484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91" grpId="0"/>
      <p:bldP spid="484392" grpId="0"/>
      <p:bldP spid="484393" grpId="0"/>
      <p:bldP spid="484394" grpId="0"/>
      <p:bldP spid="484395" grpId="0"/>
      <p:bldP spid="484396" grpId="0"/>
      <p:bldP spid="48439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3" name="Rectangle 3"/>
          <p:cNvSpPr>
            <a:spLocks noGrp="1" noChangeArrowheads="1"/>
          </p:cNvSpPr>
          <p:nvPr>
            <p:ph type="body" idx="1"/>
          </p:nvPr>
        </p:nvSpPr>
        <p:spPr>
          <a:xfrm>
            <a:off x="539426" y="790393"/>
            <a:ext cx="8029429" cy="3808682"/>
          </a:xfrm>
        </p:spPr>
        <p:txBody>
          <a:bodyPr/>
          <a:lstStyle/>
          <a:p>
            <a:pPr algn="just"/>
            <a:r>
              <a:rPr lang="en-US" altLang="zh-CN" dirty="0" smtClean="0">
                <a:solidFill>
                  <a:srgbClr val="000000"/>
                </a:solidFill>
                <a:cs typeface="Times New Roman" panose="02020603050405020304" pitchFamily="18" charset="0"/>
              </a:rPr>
              <a:t>6</a:t>
            </a:r>
            <a:r>
              <a:rPr lang="zh-CN" altLang="en-US" dirty="0" smtClean="0">
                <a:solidFill>
                  <a:srgbClr val="000000"/>
                </a:solidFill>
                <a:ea typeface="仿宋_GB2312" pitchFamily="49" charset="-122"/>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refer to...as... </a:t>
            </a:r>
            <a:r>
              <a:rPr lang="zh-CN" altLang="en-US" dirty="0" smtClean="0">
                <a:solidFill>
                  <a:srgbClr val="000000"/>
                </a:solidFill>
                <a:ea typeface="黑体" panose="02010609060101010101" pitchFamily="49" charset="-122"/>
                <a:cs typeface="Times New Roman" panose="02020603050405020304" pitchFamily="18" charset="0"/>
              </a:rPr>
              <a:t>把</a:t>
            </a:r>
            <a:r>
              <a:rPr lang="en-US" altLang="zh-CN" dirty="0" smtClean="0">
                <a:solidFill>
                  <a:srgbClr val="000000"/>
                </a:solidFill>
                <a:ea typeface="楷体_GB2312" pitchFamily="49" charset="-122"/>
                <a:cs typeface="Times New Roman" panose="02020603050405020304" pitchFamily="18" charset="0"/>
              </a:rPr>
              <a:t>……</a:t>
            </a:r>
            <a:r>
              <a:rPr lang="zh-CN" altLang="en-US" dirty="0" smtClean="0">
                <a:solidFill>
                  <a:srgbClr val="000000"/>
                </a:solidFill>
                <a:ea typeface="黑体" panose="02010609060101010101" pitchFamily="49" charset="-122"/>
              </a:rPr>
              <a:t>称为</a:t>
            </a:r>
            <a:r>
              <a:rPr lang="en-US" altLang="zh-CN" dirty="0" smtClean="0">
                <a:solidFill>
                  <a:srgbClr val="000000"/>
                </a:solidFill>
                <a:cs typeface="Times New Roman" panose="02020603050405020304" pitchFamily="18" charset="0"/>
              </a:rPr>
              <a:t>……</a:t>
            </a: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P51)He</a:t>
            </a:r>
            <a:r>
              <a:rPr lang="en-US" altLang="zh-CN" dirty="0" smtClean="0">
                <a:solidFill>
                  <a:srgbClr val="FF00FF"/>
                </a:solidFill>
                <a:cs typeface="Times New Roman" panose="02020603050405020304" pitchFamily="18" charset="0"/>
              </a:rPr>
              <a:t> refers to</a:t>
            </a:r>
            <a:r>
              <a:rPr lang="en-US" altLang="zh-CN" dirty="0" smtClean="0">
                <a:solidFill>
                  <a:srgbClr val="000000"/>
                </a:solidFill>
                <a:cs typeface="Times New Roman" panose="02020603050405020304" pitchFamily="18" charset="0"/>
              </a:rPr>
              <a:t> the personalities of these people as “Type T”</a:t>
            </a:r>
            <a:r>
              <a:rPr lang="zh-CN" altLang="en-US"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with the “T” standing for “thrill”</a:t>
            </a:r>
            <a:r>
              <a:rPr lang="zh-CN" altLang="en-US"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他把这些人的性格称为“</a:t>
            </a:r>
            <a:r>
              <a:rPr lang="en-US" altLang="zh-CN" dirty="0" smtClean="0">
                <a:solidFill>
                  <a:srgbClr val="000000"/>
                </a:solidFill>
                <a:cs typeface="Times New Roman" panose="02020603050405020304" pitchFamily="18" charset="0"/>
              </a:rPr>
              <a:t>T</a:t>
            </a:r>
            <a:r>
              <a:rPr lang="zh-CN" altLang="en-US" dirty="0" smtClean="0">
                <a:solidFill>
                  <a:srgbClr val="000000"/>
                </a:solidFill>
                <a:cs typeface="Times New Roman" panose="02020603050405020304" pitchFamily="18" charset="0"/>
              </a:rPr>
              <a:t>型”，其中“</a:t>
            </a:r>
            <a:r>
              <a:rPr lang="en-US" altLang="zh-CN" dirty="0" smtClean="0">
                <a:solidFill>
                  <a:srgbClr val="000000"/>
                </a:solidFill>
                <a:cs typeface="Times New Roman" panose="02020603050405020304" pitchFamily="18" charset="0"/>
              </a:rPr>
              <a:t>T”</a:t>
            </a:r>
            <a:r>
              <a:rPr lang="zh-CN" altLang="en-US" dirty="0" smtClean="0">
                <a:solidFill>
                  <a:srgbClr val="000000"/>
                </a:solidFill>
                <a:cs typeface="Times New Roman" panose="02020603050405020304" pitchFamily="18" charset="0"/>
              </a:rPr>
              <a:t>代表“激动”。</a:t>
            </a:r>
          </a:p>
          <a:p>
            <a:pPr algn="just"/>
            <a:r>
              <a:rPr lang="en-US" altLang="zh-CN" dirty="0" smtClean="0">
                <a:solidFill>
                  <a:srgbClr val="000000"/>
                </a:solidFill>
                <a:cs typeface="Times New Roman" panose="02020603050405020304" pitchFamily="18" charset="0"/>
              </a:rPr>
              <a:t>Smoking is</a:t>
            </a:r>
            <a:r>
              <a:rPr lang="en-US" altLang="zh-CN" dirty="0" smtClean="0">
                <a:solidFill>
                  <a:srgbClr val="FF00FF"/>
                </a:solidFill>
                <a:cs typeface="Times New Roman" panose="02020603050405020304" pitchFamily="18" charset="0"/>
              </a:rPr>
              <a:t> referred to as</a:t>
            </a:r>
            <a:r>
              <a:rPr lang="en-US" altLang="zh-CN" dirty="0" smtClean="0">
                <a:solidFill>
                  <a:srgbClr val="000000"/>
                </a:solidFill>
                <a:cs typeface="Times New Roman" panose="02020603050405020304" pitchFamily="18" charset="0"/>
              </a:rPr>
              <a:t> No.1 killer of human health.</a:t>
            </a:r>
          </a:p>
          <a:p>
            <a:pPr algn="just"/>
            <a:r>
              <a:rPr lang="zh-CN" altLang="en-US" dirty="0" smtClean="0">
                <a:solidFill>
                  <a:srgbClr val="000000"/>
                </a:solidFill>
                <a:cs typeface="Times New Roman" panose="02020603050405020304" pitchFamily="18" charset="0"/>
              </a:rPr>
              <a:t>吸烟被称为人类健康的一号杀手。</a:t>
            </a:r>
            <a:endParaRPr lang="zh-CN" altLang="en-US" dirty="0" smtClean="0">
              <a:solidFill>
                <a:srgbClr val="000000"/>
              </a:solidFill>
              <a:ea typeface="黑体" panose="02010609060101010101" pitchFamily="49" charset="-122"/>
            </a:endParaRPr>
          </a:p>
          <a:p>
            <a:pPr algn="just"/>
            <a:r>
              <a:rPr lang="en-US" altLang="zh-CN" dirty="0" smtClean="0">
                <a:solidFill>
                  <a:srgbClr val="000000"/>
                </a:solidFill>
                <a:ea typeface="黑体" panose="02010609060101010101" pitchFamily="49" charset="-122"/>
              </a:rPr>
              <a:t>[</a:t>
            </a:r>
            <a:r>
              <a:rPr lang="zh-CN" altLang="en-US" dirty="0" smtClean="0">
                <a:solidFill>
                  <a:srgbClr val="000000"/>
                </a:solidFill>
                <a:ea typeface="黑体" panose="02010609060101010101" pitchFamily="49" charset="-122"/>
              </a:rPr>
              <a:t>归纳拓展</a:t>
            </a:r>
            <a:r>
              <a:rPr lang="en-US" altLang="zh-CN" dirty="0" smtClean="0">
                <a:solidFill>
                  <a:srgbClr val="000000"/>
                </a:solidFill>
                <a:ea typeface="黑体" panose="02010609060101010101" pitchFamily="49" charset="-122"/>
              </a:rPr>
              <a:t>]</a:t>
            </a:r>
            <a:endParaRPr lang="en-US" altLang="zh-CN"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(1)</a:t>
            </a:r>
            <a:r>
              <a:rPr lang="en-US" altLang="zh-CN" dirty="0" smtClean="0">
                <a:solidFill>
                  <a:srgbClr val="000000"/>
                </a:solidFill>
                <a:ea typeface="楷体_GB2312" pitchFamily="49" charset="-122"/>
              </a:rPr>
              <a:t>refer to</a:t>
            </a:r>
            <a:r>
              <a:rPr lang="zh-CN" altLang="en-US" dirty="0" smtClean="0">
                <a:solidFill>
                  <a:srgbClr val="000000"/>
                </a:solidFill>
                <a:ea typeface="楷体_GB2312" pitchFamily="49" charset="-122"/>
              </a:rPr>
              <a:t>　　提及；查阅；参考；谈到；提交；把</a:t>
            </a:r>
            <a:r>
              <a:rPr lang="en-US" altLang="zh-CN" dirty="0" smtClean="0">
                <a:solidFill>
                  <a:srgbClr val="000000"/>
                </a:solidFill>
                <a:cs typeface="Times New Roman" panose="02020603050405020304" pitchFamily="18" charset="0"/>
              </a:rPr>
              <a:t>……</a:t>
            </a:r>
            <a:r>
              <a:rPr lang="zh-CN" altLang="en-US" dirty="0" smtClean="0">
                <a:solidFill>
                  <a:srgbClr val="000000"/>
                </a:solidFill>
                <a:ea typeface="楷体_GB2312" pitchFamily="49" charset="-122"/>
              </a:rPr>
              <a:t>称作</a:t>
            </a:r>
            <a:r>
              <a:rPr lang="en-US" altLang="zh-CN" dirty="0" smtClean="0">
                <a:solidFill>
                  <a:srgbClr val="000000"/>
                </a:solidFill>
                <a:cs typeface="Times New Roman" panose="02020603050405020304" pitchFamily="18" charset="0"/>
              </a:rPr>
              <a:t>……</a:t>
            </a:r>
            <a:r>
              <a:rPr lang="zh-CN" altLang="en-US" dirty="0" smtClean="0">
                <a:solidFill>
                  <a:srgbClr val="000000"/>
                </a:solidFill>
                <a:ea typeface="楷体_GB2312" pitchFamily="49" charset="-122"/>
              </a:rPr>
              <a:t>；指的是</a:t>
            </a:r>
          </a:p>
          <a:p>
            <a:pPr algn="just"/>
            <a:r>
              <a:rPr lang="en-US" altLang="zh-CN" dirty="0" smtClean="0">
                <a:solidFill>
                  <a:srgbClr val="000000"/>
                </a:solidFill>
                <a:ea typeface="楷体_GB2312" pitchFamily="49" charset="-122"/>
              </a:rPr>
              <a:t>(2)reference </a:t>
            </a:r>
            <a:r>
              <a:rPr lang="en-US" altLang="zh-CN" i="1" dirty="0" smtClean="0">
                <a:solidFill>
                  <a:srgbClr val="000000"/>
                </a:solidFill>
                <a:ea typeface="楷体_GB2312" pitchFamily="49" charset="-122"/>
              </a:rPr>
              <a:t>n</a:t>
            </a:r>
            <a:r>
              <a:rPr lang="en-US" altLang="zh-CN" dirty="0" smtClean="0">
                <a:solidFill>
                  <a:srgbClr val="000000"/>
                </a:solidFill>
                <a:ea typeface="楷体_GB2312" pitchFamily="49" charset="-122"/>
              </a:rPr>
              <a:t>.  </a:t>
            </a:r>
            <a:r>
              <a:rPr lang="zh-CN" altLang="en-US" dirty="0" smtClean="0">
                <a:solidFill>
                  <a:srgbClr val="000000"/>
                </a:solidFill>
                <a:ea typeface="楷体_GB2312" pitchFamily="49" charset="-122"/>
              </a:rPr>
              <a:t>言及，提及；参考；查阅</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7" name="Rectangle 3"/>
          <p:cNvSpPr>
            <a:spLocks noGrp="1" noChangeArrowheads="1"/>
          </p:cNvSpPr>
          <p:nvPr>
            <p:ph type="body" idx="1"/>
          </p:nvPr>
        </p:nvSpPr>
        <p:spPr>
          <a:xfrm>
            <a:off x="539426" y="1474844"/>
            <a:ext cx="8029429" cy="2146689"/>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Times New Roman" panose="02020603050405020304" pitchFamily="18" charset="0"/>
              </a:rPr>
              <a:t> </a:t>
            </a:r>
            <a:r>
              <a:rPr lang="en-US" altLang="zh-CN" smtClean="0">
                <a:solidFill>
                  <a:srgbClr val="000000"/>
                </a:solidFill>
                <a:latin typeface="Courier New" panose="02070309020205020404"/>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写</a:t>
            </a:r>
            <a:r>
              <a:rPr lang="zh-CN" altLang="en-US" smtClean="0">
                <a:solidFill>
                  <a:srgbClr val="000000"/>
                </a:solidFill>
                <a:cs typeface="Times New Roman" panose="02020603050405020304" pitchFamily="18" charset="0"/>
              </a:rPr>
              <a:t>出下列句中</a:t>
            </a:r>
            <a:r>
              <a:rPr lang="en-US" altLang="zh-CN" smtClean="0">
                <a:solidFill>
                  <a:srgbClr val="000000"/>
                </a:solidFill>
                <a:cs typeface="Times New Roman" panose="02020603050405020304" pitchFamily="18" charset="0"/>
              </a:rPr>
              <a:t>refer to</a:t>
            </a:r>
            <a:r>
              <a:rPr lang="zh-CN" altLang="en-US" smtClean="0">
                <a:solidFill>
                  <a:srgbClr val="000000"/>
                </a:solidFill>
                <a:cs typeface="Times New Roman" panose="02020603050405020304" pitchFamily="18" charset="0"/>
              </a:rPr>
              <a:t>的含义</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(2019</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黑体" panose="02010609060101010101" pitchFamily="49" charset="-122"/>
              </a:rPr>
              <a:t>高考全国卷</a:t>
            </a:r>
            <a:r>
              <a:rPr lang="en-US" altLang="zh-CN" smtClean="0">
                <a:solidFill>
                  <a:srgbClr val="000000"/>
                </a:solidFill>
                <a:ea typeface="黑体" panose="02010609060101010101" pitchFamily="49" charset="-122"/>
              </a:rPr>
              <a:t>Ⅲ</a:t>
            </a:r>
            <a:r>
              <a:rPr lang="en-US" altLang="zh-CN" smtClean="0">
                <a:solidFill>
                  <a:srgbClr val="000000"/>
                </a:solidFill>
                <a:cs typeface="Times New Roman" panose="02020603050405020304" pitchFamily="18" charset="0"/>
              </a:rPr>
              <a:t>) The trend, then, was toward the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penny paper</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a term</a:t>
            </a:r>
            <a:r>
              <a:rPr lang="en-US" altLang="zh-CN" smtClean="0">
                <a:solidFill>
                  <a:srgbClr val="FF00FF"/>
                </a:solidFill>
                <a:cs typeface="Times New Roman" panose="02020603050405020304" pitchFamily="18" charset="0"/>
              </a:rPr>
              <a:t> referring to </a:t>
            </a:r>
            <a:r>
              <a:rPr lang="en-US" altLang="zh-CN" smtClean="0">
                <a:solidFill>
                  <a:srgbClr val="000000"/>
                </a:solidFill>
                <a:cs typeface="Times New Roman" panose="02020603050405020304" pitchFamily="18" charset="0"/>
              </a:rPr>
              <a:t> papers made widely available to the public.____________</a:t>
            </a:r>
          </a:p>
          <a:p>
            <a:pPr algn="just"/>
            <a:r>
              <a:rPr lang="en-US" altLang="zh-CN" smtClean="0">
                <a:solidFill>
                  <a:srgbClr val="000000"/>
                </a:solidFill>
                <a:cs typeface="Times New Roman" panose="02020603050405020304" pitchFamily="18" charset="0"/>
              </a:rPr>
              <a:t>②Don't </a:t>
            </a:r>
            <a:r>
              <a:rPr lang="en-US" altLang="zh-CN" smtClean="0">
                <a:solidFill>
                  <a:srgbClr val="FF00FF"/>
                </a:solidFill>
                <a:cs typeface="Times New Roman" panose="02020603050405020304" pitchFamily="18" charset="0"/>
              </a:rPr>
              <a:t>refer to</a:t>
            </a:r>
            <a:r>
              <a:rPr lang="en-US" altLang="zh-CN" smtClean="0">
                <a:solidFill>
                  <a:srgbClr val="000000"/>
                </a:solidFill>
                <a:cs typeface="Times New Roman" panose="02020603050405020304" pitchFamily="18" charset="0"/>
              </a:rPr>
              <a:t> your notes or dictionary when taking a test.____________</a:t>
            </a:r>
          </a:p>
          <a:p>
            <a:pPr algn="just"/>
            <a:r>
              <a:rPr lang="en-US" altLang="zh-CN" smtClean="0">
                <a:solidFill>
                  <a:srgbClr val="000000"/>
                </a:solidFill>
                <a:cs typeface="Times New Roman" panose="02020603050405020304" pitchFamily="18" charset="0"/>
              </a:rPr>
              <a:t>③In his speech, he didn't</a:t>
            </a:r>
            <a:r>
              <a:rPr lang="en-US" altLang="zh-CN" smtClean="0">
                <a:solidFill>
                  <a:srgbClr val="FF00FF"/>
                </a:solidFill>
                <a:cs typeface="Times New Roman" panose="02020603050405020304" pitchFamily="18" charset="0"/>
              </a:rPr>
              <a:t> refer to</a:t>
            </a:r>
            <a:r>
              <a:rPr lang="en-US" altLang="zh-CN" smtClean="0">
                <a:solidFill>
                  <a:srgbClr val="000000"/>
                </a:solidFill>
                <a:cs typeface="Times New Roman" panose="02020603050405020304" pitchFamily="18" charset="0"/>
              </a:rPr>
              <a:t> the problem at all.____________</a:t>
            </a:r>
            <a:endParaRPr lang="zh-CN" altLang="en-US" smtClean="0">
              <a:solidFill>
                <a:srgbClr val="000000"/>
              </a:solidFill>
              <a:cs typeface="Times New Roman" panose="02020603050405020304" pitchFamily="18" charset="0"/>
            </a:endParaRPr>
          </a:p>
        </p:txBody>
      </p:sp>
      <p:sp>
        <p:nvSpPr>
          <p:cNvPr id="687108" name="Rectangle 4"/>
          <p:cNvSpPr>
            <a:spLocks noChangeArrowheads="1"/>
          </p:cNvSpPr>
          <p:nvPr/>
        </p:nvSpPr>
        <p:spPr bwMode="auto">
          <a:xfrm>
            <a:off x="6269457" y="2354016"/>
            <a:ext cx="106813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指的是　</a:t>
            </a:r>
          </a:p>
        </p:txBody>
      </p:sp>
      <p:sp>
        <p:nvSpPr>
          <p:cNvPr id="687109" name="Rectangle 5"/>
          <p:cNvSpPr>
            <a:spLocks noChangeArrowheads="1"/>
          </p:cNvSpPr>
          <p:nvPr/>
        </p:nvSpPr>
        <p:spPr bwMode="auto">
          <a:xfrm>
            <a:off x="6765533" y="2734233"/>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查阅　</a:t>
            </a:r>
          </a:p>
        </p:txBody>
      </p:sp>
      <p:sp>
        <p:nvSpPr>
          <p:cNvPr id="687110" name="Rectangle 6"/>
          <p:cNvSpPr>
            <a:spLocks noChangeArrowheads="1"/>
          </p:cNvSpPr>
          <p:nvPr/>
        </p:nvSpPr>
        <p:spPr bwMode="auto">
          <a:xfrm>
            <a:off x="6027367" y="3165139"/>
            <a:ext cx="60326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提到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7108"/>
                                        </p:tgtEl>
                                        <p:attrNameLst>
                                          <p:attrName>style.visibility</p:attrName>
                                        </p:attrNameLst>
                                      </p:cBhvr>
                                      <p:to>
                                        <p:strVal val="visible"/>
                                      </p:to>
                                    </p:set>
                                    <p:animEffect transition="in" filter="slide(fromBottom)">
                                      <p:cBhvr>
                                        <p:cTn id="7" dur="500"/>
                                        <p:tgtEl>
                                          <p:spTgt spid="6871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7109"/>
                                        </p:tgtEl>
                                        <p:attrNameLst>
                                          <p:attrName>style.visibility</p:attrName>
                                        </p:attrNameLst>
                                      </p:cBhvr>
                                      <p:to>
                                        <p:strVal val="visible"/>
                                      </p:to>
                                    </p:set>
                                    <p:animEffect transition="in" filter="slide(fromBottom)">
                                      <p:cBhvr>
                                        <p:cTn id="12" dur="500"/>
                                        <p:tgtEl>
                                          <p:spTgt spid="68710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87110"/>
                                        </p:tgtEl>
                                        <p:attrNameLst>
                                          <p:attrName>style.visibility</p:attrName>
                                        </p:attrNameLst>
                                      </p:cBhvr>
                                      <p:to>
                                        <p:strVal val="visible"/>
                                      </p:to>
                                    </p:set>
                                    <p:animEffect transition="in" filter="slide(fromBottom)">
                                      <p:cBhvr>
                                        <p:cTn id="17" dur="500"/>
                                        <p:tgtEl>
                                          <p:spTgt spid="687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108" grpId="0"/>
      <p:bldP spid="687109" grpId="0"/>
      <p:bldP spid="6871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1875" name="Picture 3" descr="句型精析.TIF"/>
          <p:cNvPicPr>
            <a:picLocks noChangeAspect="1" noChangeArrowheads="1"/>
          </p:cNvPicPr>
          <p:nvPr/>
        </p:nvPicPr>
        <p:blipFill>
          <a:blip r:embed="rId2" r:link="rId3" cstate="email"/>
          <a:srcRect/>
          <a:stretch>
            <a:fillRect/>
          </a:stretch>
        </p:blipFill>
        <p:spPr bwMode="auto">
          <a:xfrm>
            <a:off x="3437785" y="972517"/>
            <a:ext cx="1730203"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1877" name="Rectangle 5"/>
          <p:cNvSpPr>
            <a:spLocks noGrp="1" noChangeArrowheads="1"/>
          </p:cNvSpPr>
          <p:nvPr>
            <p:ph type="body" idx="1"/>
          </p:nvPr>
        </p:nvSpPr>
        <p:spPr>
          <a:xfrm>
            <a:off x="539426" y="1442705"/>
            <a:ext cx="8029429" cy="2562187"/>
          </a:xfrm>
        </p:spPr>
        <p:txBody>
          <a:bodyPr/>
          <a:lstStyle/>
          <a:p>
            <a:pPr algn="just"/>
            <a:r>
              <a:rPr lang="zh-CN" altLang="en-US" smtClean="0">
                <a:solidFill>
                  <a:srgbClr val="000000"/>
                </a:solidFill>
                <a:ea typeface="黑体" panose="02010609060101010101" pitchFamily="49" charset="-122"/>
                <a:cs typeface="Times New Roman" panose="02020603050405020304" pitchFamily="18" charset="0"/>
              </a:rPr>
              <a:t>现在分词短语作结果状语</a:t>
            </a:r>
            <a:endParaRPr lang="zh-CN" altLang="en-US" smtClean="0">
              <a:solidFill>
                <a:srgbClr val="000000"/>
              </a:solidFill>
              <a:ea typeface="黑体" panose="02010609060101010101" pitchFamily="49" charset="-122"/>
              <a:cs typeface="Courier New" panose="02070309020205020404" pitchFamily="49" charset="0"/>
            </a:endParaRPr>
          </a:p>
          <a:p>
            <a:pPr algn="just"/>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教材</a:t>
            </a:r>
            <a:r>
              <a:rPr lang="en-US" altLang="zh-CN" smtClean="0">
                <a:solidFill>
                  <a:srgbClr val="000000"/>
                </a:solidFill>
                <a:ea typeface="黑体" panose="02010609060101010101" pitchFamily="49" charset="-122"/>
                <a:cs typeface="Courier New" panose="02070309020205020404" pitchFamily="49" charset="0"/>
              </a:rPr>
              <a:t>P49)Christopher Columbus (1451</a:t>
            </a:r>
            <a:r>
              <a:rPr lang="zh-CN" altLang="en-US" smtClean="0">
                <a:solidFill>
                  <a:srgbClr val="000000"/>
                </a:solidFill>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Courier New" panose="02070309020205020404" pitchFamily="49" charset="0"/>
              </a:rPr>
              <a:t>1506) was an Italian explorer who completed journeys between Spain and the Americas</a:t>
            </a:r>
            <a:r>
              <a:rPr lang="zh-CN" altLang="en-US" smtClean="0">
                <a:solidFill>
                  <a:srgbClr val="000000"/>
                </a:solidFill>
                <a:ea typeface="黑体" panose="02010609060101010101" pitchFamily="49" charset="-122"/>
                <a:cs typeface="Times New Roman" panose="02020603050405020304" pitchFamily="18" charset="0"/>
              </a:rPr>
              <a:t>，</a:t>
            </a:r>
            <a:r>
              <a:rPr lang="en-US" altLang="zh-CN" u="sng" smtClean="0">
                <a:solidFill>
                  <a:srgbClr val="000000"/>
                </a:solidFill>
                <a:ea typeface="黑体" panose="02010609060101010101" pitchFamily="49" charset="-122"/>
                <a:cs typeface="Courier New" panose="02070309020205020404" pitchFamily="49" charset="0"/>
              </a:rPr>
              <a:t>thus making the beginning of European  exploration of the Americas</a:t>
            </a:r>
            <a:r>
              <a:rPr lang="en-US" altLang="zh-CN" smtClean="0">
                <a:solidFill>
                  <a:srgbClr val="000000"/>
                </a:solidFill>
                <a:ea typeface="黑体" panose="02010609060101010101" pitchFamily="49" charset="-122"/>
                <a:cs typeface="Courier New" panose="02070309020205020404" pitchFamily="49" charset="0"/>
              </a:rPr>
              <a:t>.</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zh-CN" altLang="en-US" smtClean="0">
                <a:solidFill>
                  <a:srgbClr val="000000"/>
                </a:solidFill>
                <a:ea typeface="黑体" panose="02010609060101010101" pitchFamily="49" charset="-122"/>
                <a:cs typeface="Times New Roman" panose="02020603050405020304" pitchFamily="18" charset="0"/>
              </a:rPr>
              <a:t>哥伦布</a:t>
            </a:r>
            <a:r>
              <a:rPr lang="en-US" altLang="zh-CN" smtClean="0">
                <a:solidFill>
                  <a:srgbClr val="000000"/>
                </a:solidFill>
                <a:ea typeface="黑体" panose="02010609060101010101" pitchFamily="49" charset="-122"/>
                <a:cs typeface="Courier New" panose="02070309020205020404" pitchFamily="49" charset="0"/>
              </a:rPr>
              <a:t>(1451</a:t>
            </a:r>
            <a:r>
              <a:rPr lang="en-US" altLang="zh-CN" smtClean="0">
                <a:solidFill>
                  <a:srgbClr val="000000"/>
                </a:solidFill>
                <a:latin typeface="Courier New" panose="02070309020205020404"/>
                <a:ea typeface="黑体" panose="02010609060101010101" pitchFamily="49" charset="-122"/>
                <a:cs typeface="Courier New" panose="02070309020205020404" pitchFamily="49" charset="0"/>
              </a:rPr>
              <a:t>—</a:t>
            </a:r>
            <a:r>
              <a:rPr lang="en-US" altLang="zh-CN" smtClean="0">
                <a:solidFill>
                  <a:srgbClr val="000000"/>
                </a:solidFill>
                <a:ea typeface="黑体" panose="02010609060101010101" pitchFamily="49" charset="-122"/>
                <a:cs typeface="Courier New" panose="02070309020205020404" pitchFamily="49" charset="0"/>
              </a:rPr>
              <a:t>1506)</a:t>
            </a:r>
            <a:r>
              <a:rPr lang="zh-CN" altLang="en-US" smtClean="0">
                <a:solidFill>
                  <a:srgbClr val="000000"/>
                </a:solidFill>
                <a:ea typeface="黑体" panose="02010609060101010101" pitchFamily="49" charset="-122"/>
                <a:cs typeface="Times New Roman" panose="02020603050405020304" pitchFamily="18" charset="0"/>
              </a:rPr>
              <a:t>是一位意大利探险家，他完成了西班牙和美洲之间的旅程，从而开创了欧洲对美洲的探索。</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body" idx="1"/>
          </p:nvPr>
        </p:nvSpPr>
        <p:spPr>
          <a:xfrm>
            <a:off x="539426" y="1421279"/>
            <a:ext cx="8029429" cy="2146689"/>
          </a:xfrm>
        </p:spPr>
        <p:txBody>
          <a:bodyPr/>
          <a:lstStyle/>
          <a:p>
            <a:pPr algn="just"/>
            <a:r>
              <a:rPr lang="zh-CN" altLang="en-US" smtClean="0">
                <a:solidFill>
                  <a:srgbClr val="000000"/>
                </a:solidFill>
                <a:cs typeface="Times New Roman" panose="02020603050405020304" pitchFamily="18" charset="0"/>
              </a:rPr>
              <a:t>句中</a:t>
            </a:r>
            <a:r>
              <a:rPr lang="zh-CN" altLang="en-US"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thus making the beginning of European exploration of the Americas</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为现在分词短语作结果状语。现在分词作结果状语，相当于一个并列谓语，描述谓语动词发生后所带来的一种自然而然的结果。</a:t>
            </a:r>
          </a:p>
          <a:p>
            <a:pPr algn="just"/>
            <a:r>
              <a:rPr lang="en-US" altLang="zh-CN" smtClean="0">
                <a:solidFill>
                  <a:srgbClr val="000000"/>
                </a:solidFill>
                <a:cs typeface="Times New Roman" panose="02020603050405020304" pitchFamily="18" charset="0"/>
              </a:rPr>
              <a:t>Many people moved to New York</a:t>
            </a:r>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making </a:t>
            </a:r>
            <a:r>
              <a:rPr lang="en-US" altLang="zh-CN" smtClean="0">
                <a:solidFill>
                  <a:srgbClr val="000000"/>
                </a:solidFill>
                <a:cs typeface="Times New Roman" panose="02020603050405020304" pitchFamily="18" charset="0"/>
              </a:rPr>
              <a:t>it the largest city in the U</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S.A.</a:t>
            </a:r>
          </a:p>
          <a:p>
            <a:pPr algn="just"/>
            <a:r>
              <a:rPr lang="zh-CN" altLang="en-US" smtClean="0">
                <a:solidFill>
                  <a:srgbClr val="000000"/>
                </a:solidFill>
                <a:cs typeface="Times New Roman" panose="02020603050405020304" pitchFamily="18" charset="0"/>
              </a:rPr>
              <a:t>很多人去了纽约，使之成为美国最大的城市。</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楷体_GB2312" pitchFamily="49" charset="-122"/>
              <a:cs typeface="Times New Roman" panose="02020603050405020304" pitchFamily="18" charset="0"/>
            </a:endParaRPr>
          </a:p>
          <a:p>
            <a:pPr algn="just"/>
            <a:r>
              <a:rPr lang="zh-CN" altLang="en-US" smtClean="0">
                <a:solidFill>
                  <a:srgbClr val="000000"/>
                </a:solidFill>
                <a:ea typeface="楷体_GB2312" pitchFamily="49" charset="-122"/>
                <a:cs typeface="Times New Roman" panose="02020603050405020304" pitchFamily="18" charset="0"/>
              </a:rPr>
              <a:t>现在分词作结果状语表示自然而然的结果，有时可加</a:t>
            </a:r>
            <a:r>
              <a:rPr lang="en-US" altLang="zh-CN" smtClean="0">
                <a:solidFill>
                  <a:srgbClr val="000000"/>
                </a:solidFill>
                <a:ea typeface="楷体_GB2312" pitchFamily="49" charset="-122"/>
                <a:cs typeface="Courier New" panose="02070309020205020404" pitchFamily="49" charset="0"/>
              </a:rPr>
              <a:t>thus</a:t>
            </a:r>
            <a:r>
              <a:rPr lang="zh-CN" altLang="en-US" smtClean="0">
                <a:solidFill>
                  <a:srgbClr val="000000"/>
                </a:solidFill>
                <a:ea typeface="楷体_GB2312" pitchFamily="49" charset="-122"/>
                <a:cs typeface="Times New Roman" panose="02020603050405020304" pitchFamily="18" charset="0"/>
              </a:rPr>
              <a:t>表强调；不定式作结果状语表示出乎意料的结果，其前常加</a:t>
            </a:r>
            <a:r>
              <a:rPr lang="en-US" altLang="zh-CN" smtClean="0">
                <a:solidFill>
                  <a:srgbClr val="000000"/>
                </a:solidFill>
                <a:ea typeface="楷体_GB2312" pitchFamily="49" charset="-122"/>
                <a:cs typeface="Courier New" panose="02070309020205020404" pitchFamily="49" charset="0"/>
              </a:rPr>
              <a:t>only </a:t>
            </a:r>
            <a:r>
              <a:rPr lang="zh-CN" altLang="en-US" smtClean="0">
                <a:solidFill>
                  <a:srgbClr val="000000"/>
                </a:solidFill>
                <a:ea typeface="楷体_GB2312" pitchFamily="49" charset="-122"/>
                <a:cs typeface="Times New Roman" panose="02020603050405020304" pitchFamily="18" charset="0"/>
              </a:rPr>
              <a:t>表强调。</a:t>
            </a:r>
            <a:endParaRPr lang="zh-CN" altLang="en-US" smtClean="0">
              <a:solidFill>
                <a:srgbClr val="000000"/>
              </a:solidFill>
              <a:latin typeface="IPAPANNEW" charset="0"/>
              <a:ea typeface="黑体" panose="02010609060101010101" pitchFamily="49" charset="-122"/>
              <a:cs typeface="Times New Roman" panose="02020603050405020304" pitchFamily="18" charset="0"/>
            </a:endParaRPr>
          </a:p>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单句语法填空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He ran to the station, only ____________ (find) the train had left.</a:t>
            </a:r>
          </a:p>
          <a:p>
            <a:pPr algn="just"/>
            <a:r>
              <a:rPr lang="en-US" altLang="zh-CN" smtClean="0">
                <a:solidFill>
                  <a:srgbClr val="000000"/>
                </a:solidFill>
                <a:cs typeface="Times New Roman" panose="02020603050405020304" pitchFamily="18" charset="0"/>
              </a:rPr>
              <a:t>②Her husband died ten years ago, ____________  (leave) her with three children to look after.</a:t>
            </a:r>
            <a:endParaRPr lang="zh-CN" altLang="en-US" smtClean="0">
              <a:solidFill>
                <a:srgbClr val="000000"/>
              </a:solidFill>
              <a:cs typeface="Times New Roman" panose="02020603050405020304" pitchFamily="18" charset="0"/>
            </a:endParaRPr>
          </a:p>
        </p:txBody>
      </p:sp>
      <p:sp>
        <p:nvSpPr>
          <p:cNvPr id="661507" name="Rectangle 3"/>
          <p:cNvSpPr>
            <a:spLocks noChangeArrowheads="1"/>
          </p:cNvSpPr>
          <p:nvPr/>
        </p:nvSpPr>
        <p:spPr bwMode="auto">
          <a:xfrm>
            <a:off x="3616399" y="2658744"/>
            <a:ext cx="101844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to find</a:t>
            </a:r>
            <a:r>
              <a:rPr lang="zh-CN" altLang="en-US"/>
              <a:t>　</a:t>
            </a:r>
            <a:endParaRPr lang="en-US" altLang="zh-CN"/>
          </a:p>
        </p:txBody>
      </p:sp>
      <p:sp>
        <p:nvSpPr>
          <p:cNvPr id="661508" name="Rectangle 4"/>
          <p:cNvSpPr>
            <a:spLocks noChangeArrowheads="1"/>
          </p:cNvSpPr>
          <p:nvPr/>
        </p:nvSpPr>
        <p:spPr bwMode="auto">
          <a:xfrm>
            <a:off x="4351980" y="3092527"/>
            <a:ext cx="84371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leaving</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61507"/>
                                        </p:tgtEl>
                                        <p:attrNameLst>
                                          <p:attrName>style.visibility</p:attrName>
                                        </p:attrNameLst>
                                      </p:cBhvr>
                                      <p:to>
                                        <p:strVal val="visible"/>
                                      </p:to>
                                    </p:set>
                                    <p:animEffect transition="in" filter="slide(fromBottom)">
                                      <p:cBhvr>
                                        <p:cTn id="7" dur="500"/>
                                        <p:tgtEl>
                                          <p:spTgt spid="66150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61508"/>
                                        </p:tgtEl>
                                        <p:attrNameLst>
                                          <p:attrName>style.visibility</p:attrName>
                                        </p:attrNameLst>
                                      </p:cBhvr>
                                      <p:to>
                                        <p:strVal val="visible"/>
                                      </p:to>
                                    </p:set>
                                    <p:animEffect transition="in" filter="slide(fromBottom)">
                                      <p:cBhvr>
                                        <p:cTn id="12" dur="500"/>
                                        <p:tgtEl>
                                          <p:spTgt spid="66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07" grpId="0"/>
      <p:bldP spid="66150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7192" name="Picture 8" descr="随堂.TIF"/>
          <p:cNvPicPr>
            <a:picLocks noChangeAspect="1" noChangeArrowheads="1"/>
          </p:cNvPicPr>
          <p:nvPr/>
        </p:nvPicPr>
        <p:blipFill>
          <a:blip r:embed="rId2" r:link="rId3" cstate="email"/>
          <a:srcRect/>
          <a:stretch>
            <a:fillRect/>
          </a:stretch>
        </p:blipFill>
        <p:spPr bwMode="auto">
          <a:xfrm>
            <a:off x="413203" y="818961"/>
            <a:ext cx="8556945" cy="5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7199" name="Rectangle 15"/>
          <p:cNvSpPr>
            <a:spLocks noGrp="1" noChangeArrowheads="1"/>
          </p:cNvSpPr>
          <p:nvPr>
            <p:ph type="body" idx="1"/>
          </p:nvPr>
        </p:nvSpPr>
        <p:spPr>
          <a:xfrm>
            <a:off x="539426" y="1355808"/>
            <a:ext cx="8029429" cy="2977686"/>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Ⅰ</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单词拼写</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has broken the world record, ____________(</a:t>
            </a:r>
            <a:r>
              <a:rPr lang="zh-CN" altLang="en-US" smtClean="0">
                <a:solidFill>
                  <a:srgbClr val="000000"/>
                </a:solidFill>
                <a:ea typeface="仿宋_GB2312" pitchFamily="49" charset="-122"/>
              </a:rPr>
              <a:t>因</a:t>
            </a:r>
            <a:r>
              <a:rPr lang="zh-CN" altLang="en-US" smtClean="0">
                <a:solidFill>
                  <a:srgbClr val="000000"/>
                </a:solidFill>
                <a:cs typeface="Times New Roman" panose="02020603050405020304" pitchFamily="18" charset="0"/>
              </a:rPr>
              <a:t>此</a:t>
            </a:r>
            <a:r>
              <a:rPr lang="en-US" altLang="zh-CN" smtClean="0">
                <a:solidFill>
                  <a:srgbClr val="000000"/>
                </a:solidFill>
                <a:cs typeface="Times New Roman" panose="02020603050405020304" pitchFamily="18" charset="0"/>
              </a:rPr>
              <a:t>) winning his first gold medal.</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There is a beautiful town on the ____________(</a:t>
            </a:r>
            <a:r>
              <a:rPr lang="zh-CN" altLang="en-US" smtClean="0">
                <a:solidFill>
                  <a:srgbClr val="000000"/>
                </a:solidFill>
                <a:cs typeface="Times New Roman" panose="02020603050405020304" pitchFamily="18" charset="0"/>
              </a:rPr>
              <a:t>边境线</a:t>
            </a:r>
            <a:r>
              <a:rPr lang="en-US" altLang="zh-CN" smtClean="0">
                <a:solidFill>
                  <a:srgbClr val="000000"/>
                </a:solidFill>
                <a:cs typeface="Times New Roman" panose="02020603050405020304" pitchFamily="18" charset="0"/>
              </a:rPr>
              <a:t>) of two countries.</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smell of cigarettes ____________(</a:t>
            </a:r>
            <a:r>
              <a:rPr lang="zh-CN" altLang="en-US" smtClean="0">
                <a:solidFill>
                  <a:srgbClr val="000000"/>
                </a:solidFill>
                <a:cs typeface="Times New Roman" panose="02020603050405020304" pitchFamily="18" charset="0"/>
              </a:rPr>
              <a:t>证实</a:t>
            </a:r>
            <a:r>
              <a:rPr lang="en-US" altLang="zh-CN" smtClean="0">
                <a:solidFill>
                  <a:srgbClr val="000000"/>
                </a:solidFill>
                <a:cs typeface="Times New Roman" panose="02020603050405020304" pitchFamily="18" charset="0"/>
              </a:rPr>
              <a:t>) that he must have smoked here.</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As is known to all, China is still on the ____________ (</a:t>
            </a:r>
            <a:r>
              <a:rPr lang="zh-CN" altLang="en-US" smtClean="0">
                <a:solidFill>
                  <a:srgbClr val="000000"/>
                </a:solidFill>
                <a:cs typeface="Times New Roman" panose="02020603050405020304" pitchFamily="18" charset="0"/>
              </a:rPr>
              <a:t>最初的</a:t>
            </a:r>
            <a:r>
              <a:rPr lang="en-US" altLang="zh-CN" smtClean="0">
                <a:solidFill>
                  <a:srgbClr val="000000"/>
                </a:solidFill>
                <a:cs typeface="Times New Roman" panose="02020603050405020304" pitchFamily="18" charset="0"/>
              </a:rPr>
              <a:t>) stage of socialism.</a:t>
            </a:r>
            <a:endParaRPr lang="zh-CN" altLang="en-US" smtClean="0">
              <a:solidFill>
                <a:srgbClr val="000000"/>
              </a:solidFill>
              <a:cs typeface="Times New Roman" panose="02020603050405020304" pitchFamily="18" charset="0"/>
            </a:endParaRPr>
          </a:p>
        </p:txBody>
      </p:sp>
      <p:sp>
        <p:nvSpPr>
          <p:cNvPr id="477200" name="Rectangle 16"/>
          <p:cNvSpPr>
            <a:spLocks noChangeArrowheads="1"/>
          </p:cNvSpPr>
          <p:nvPr/>
        </p:nvSpPr>
        <p:spPr bwMode="auto">
          <a:xfrm>
            <a:off x="4594030" y="1813596"/>
            <a:ext cx="79402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thus</a:t>
            </a:r>
            <a:r>
              <a:rPr lang="zh-CN" altLang="en-US"/>
              <a:t>　</a:t>
            </a:r>
            <a:endParaRPr lang="en-US" altLang="zh-CN"/>
          </a:p>
        </p:txBody>
      </p:sp>
      <p:sp>
        <p:nvSpPr>
          <p:cNvPr id="477201" name="Rectangle 17"/>
          <p:cNvSpPr>
            <a:spLocks noChangeArrowheads="1"/>
          </p:cNvSpPr>
          <p:nvPr/>
        </p:nvSpPr>
        <p:spPr bwMode="auto">
          <a:xfrm>
            <a:off x="4389718" y="2625911"/>
            <a:ext cx="110404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border </a:t>
            </a:r>
            <a:r>
              <a:rPr lang="zh-CN" altLang="en-US"/>
              <a:t>　</a:t>
            </a:r>
          </a:p>
        </p:txBody>
      </p:sp>
      <p:sp>
        <p:nvSpPr>
          <p:cNvPr id="477202" name="Rectangle 18"/>
          <p:cNvSpPr>
            <a:spLocks noChangeArrowheads="1"/>
          </p:cNvSpPr>
          <p:nvPr/>
        </p:nvSpPr>
        <p:spPr bwMode="auto">
          <a:xfrm>
            <a:off x="3378125" y="3003252"/>
            <a:ext cx="130056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confirms </a:t>
            </a:r>
            <a:r>
              <a:rPr lang="zh-CN" altLang="en-US"/>
              <a:t>　</a:t>
            </a:r>
          </a:p>
        </p:txBody>
      </p:sp>
      <p:sp>
        <p:nvSpPr>
          <p:cNvPr id="477203" name="Rectangle 19"/>
          <p:cNvSpPr>
            <a:spLocks noChangeArrowheads="1"/>
          </p:cNvSpPr>
          <p:nvPr/>
        </p:nvSpPr>
        <p:spPr bwMode="auto">
          <a:xfrm>
            <a:off x="5519244" y="3435348"/>
            <a:ext cx="94790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initial</a:t>
            </a:r>
            <a:r>
              <a:rPr lang="zh-CN"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77200"/>
                                        </p:tgtEl>
                                        <p:attrNameLst>
                                          <p:attrName>style.visibility</p:attrName>
                                        </p:attrNameLst>
                                      </p:cBhvr>
                                      <p:to>
                                        <p:strVal val="visible"/>
                                      </p:to>
                                    </p:set>
                                    <p:animEffect transition="in" filter="slide(fromBottom)">
                                      <p:cBhvr>
                                        <p:cTn id="7" dur="500"/>
                                        <p:tgtEl>
                                          <p:spTgt spid="47720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77201"/>
                                        </p:tgtEl>
                                        <p:attrNameLst>
                                          <p:attrName>style.visibility</p:attrName>
                                        </p:attrNameLst>
                                      </p:cBhvr>
                                      <p:to>
                                        <p:strVal val="visible"/>
                                      </p:to>
                                    </p:set>
                                    <p:animEffect transition="in" filter="slide(fromBottom)">
                                      <p:cBhvr>
                                        <p:cTn id="12" dur="500"/>
                                        <p:tgtEl>
                                          <p:spTgt spid="47720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77202"/>
                                        </p:tgtEl>
                                        <p:attrNameLst>
                                          <p:attrName>style.visibility</p:attrName>
                                        </p:attrNameLst>
                                      </p:cBhvr>
                                      <p:to>
                                        <p:strVal val="visible"/>
                                      </p:to>
                                    </p:set>
                                    <p:animEffect transition="in" filter="slide(fromBottom)">
                                      <p:cBhvr>
                                        <p:cTn id="17" dur="500"/>
                                        <p:tgtEl>
                                          <p:spTgt spid="47720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77203"/>
                                        </p:tgtEl>
                                        <p:attrNameLst>
                                          <p:attrName>style.visibility</p:attrName>
                                        </p:attrNameLst>
                                      </p:cBhvr>
                                      <p:to>
                                        <p:strVal val="visible"/>
                                      </p:to>
                                    </p:set>
                                    <p:animEffect transition="in" filter="slide(fromBottom)">
                                      <p:cBhvr>
                                        <p:cTn id="22" dur="500"/>
                                        <p:tgtEl>
                                          <p:spTgt spid="477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200" grpId="0"/>
      <p:bldP spid="477201" grpId="0"/>
      <p:bldP spid="477202" grpId="0"/>
      <p:bldP spid="47720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body" idx="1"/>
          </p:nvPr>
        </p:nvSpPr>
        <p:spPr>
          <a:xfrm>
            <a:off x="539426" y="1193921"/>
            <a:ext cx="8029429" cy="2977686"/>
          </a:xfrm>
        </p:spPr>
        <p:txBody>
          <a:bodyPr/>
          <a:lstStyle/>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As we went out of the big ____________ (</a:t>
            </a:r>
            <a:r>
              <a:rPr lang="zh-CN" altLang="en-US" smtClean="0">
                <a:solidFill>
                  <a:srgbClr val="000000"/>
                </a:solidFill>
                <a:cs typeface="Times New Roman" panose="02020603050405020304" pitchFamily="18" charset="0"/>
              </a:rPr>
              <a:t>人群</a:t>
            </a:r>
            <a:r>
              <a:rPr lang="en-US" altLang="zh-CN" smtClean="0">
                <a:solidFill>
                  <a:srgbClr val="000000"/>
                </a:solidFill>
                <a:cs typeface="Times New Roman" panose="02020603050405020304" pitchFamily="18" charset="0"/>
              </a:rPr>
              <a:t>), I got separated from my friends.</a:t>
            </a:r>
          </a:p>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____________ (</a:t>
            </a:r>
            <a:r>
              <a:rPr lang="zh-CN" altLang="en-US" smtClean="0">
                <a:solidFill>
                  <a:srgbClr val="000000"/>
                </a:solidFill>
                <a:cs typeface="Times New Roman" panose="02020603050405020304" pitchFamily="18" charset="0"/>
              </a:rPr>
              <a:t>试图</a:t>
            </a:r>
            <a:r>
              <a:rPr lang="en-US" altLang="zh-CN" smtClean="0">
                <a:solidFill>
                  <a:srgbClr val="000000"/>
                </a:solidFill>
                <a:cs typeface="Times New Roman" panose="02020603050405020304" pitchFamily="18" charset="0"/>
              </a:rPr>
              <a:t>) to persuade his father to allow him to do what he liked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but failed.</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She's been trying to pass her driving test for six years and she's finally ____________(</a:t>
            </a:r>
            <a:r>
              <a:rPr lang="zh-CN" altLang="en-US" smtClean="0">
                <a:solidFill>
                  <a:srgbClr val="000000"/>
                </a:solidFill>
                <a:cs typeface="Times New Roman" panose="02020603050405020304" pitchFamily="18" charset="0"/>
              </a:rPr>
              <a:t>成功</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a:t>
            </a:r>
          </a:p>
          <a:p>
            <a:pPr algn="just"/>
            <a:r>
              <a:rPr lang="en-US" altLang="zh-CN" smtClean="0">
                <a:solidFill>
                  <a:srgbClr val="000000"/>
                </a:solidFill>
                <a:cs typeface="Times New Roman" panose="02020603050405020304" pitchFamily="18" charset="0"/>
              </a:rPr>
              <a:t>8</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plan to expand the company overseas was a complete _________(</a:t>
            </a:r>
            <a:r>
              <a:rPr lang="zh-CN" altLang="en-US" smtClean="0">
                <a:solidFill>
                  <a:srgbClr val="000000"/>
                </a:solidFill>
                <a:cs typeface="Times New Roman" panose="02020603050405020304" pitchFamily="18" charset="0"/>
              </a:rPr>
              <a:t>失败</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a:t>
            </a:r>
          </a:p>
        </p:txBody>
      </p:sp>
      <p:sp>
        <p:nvSpPr>
          <p:cNvPr id="688131" name="Rectangle 3"/>
          <p:cNvSpPr>
            <a:spLocks noChangeArrowheads="1"/>
          </p:cNvSpPr>
          <p:nvPr/>
        </p:nvSpPr>
        <p:spPr bwMode="auto">
          <a:xfrm>
            <a:off x="4139359" y="1203443"/>
            <a:ext cx="74977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crowd</a:t>
            </a:r>
            <a:endParaRPr lang="zh-CN" altLang="en-US"/>
          </a:p>
        </p:txBody>
      </p:sp>
      <p:sp>
        <p:nvSpPr>
          <p:cNvPr id="688132" name="Rectangle 4"/>
          <p:cNvSpPr>
            <a:spLocks noChangeArrowheads="1"/>
          </p:cNvSpPr>
          <p:nvPr/>
        </p:nvSpPr>
        <p:spPr bwMode="auto">
          <a:xfrm>
            <a:off x="1439654" y="2030241"/>
            <a:ext cx="137110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attempted</a:t>
            </a:r>
            <a:r>
              <a:rPr lang="zh-CN" altLang="en-US"/>
              <a:t>　</a:t>
            </a:r>
            <a:endParaRPr lang="en-US" altLang="zh-CN"/>
          </a:p>
        </p:txBody>
      </p:sp>
      <p:sp>
        <p:nvSpPr>
          <p:cNvPr id="688133" name="Rectangle 5"/>
          <p:cNvSpPr>
            <a:spLocks noChangeArrowheads="1"/>
          </p:cNvSpPr>
          <p:nvPr/>
        </p:nvSpPr>
        <p:spPr bwMode="auto">
          <a:xfrm>
            <a:off x="730470" y="3273461"/>
            <a:ext cx="141598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succeeded </a:t>
            </a:r>
            <a:r>
              <a:rPr lang="zh-CN" altLang="en-US"/>
              <a:t>　</a:t>
            </a:r>
            <a:endParaRPr lang="en-US" altLang="zh-CN"/>
          </a:p>
        </p:txBody>
      </p:sp>
      <p:sp>
        <p:nvSpPr>
          <p:cNvPr id="688134" name="Rectangle 6"/>
          <p:cNvSpPr>
            <a:spLocks noChangeArrowheads="1"/>
          </p:cNvSpPr>
          <p:nvPr/>
        </p:nvSpPr>
        <p:spPr bwMode="auto">
          <a:xfrm>
            <a:off x="6784493" y="3705558"/>
            <a:ext cx="7882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failure</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8131"/>
                                        </p:tgtEl>
                                        <p:attrNameLst>
                                          <p:attrName>style.visibility</p:attrName>
                                        </p:attrNameLst>
                                      </p:cBhvr>
                                      <p:to>
                                        <p:strVal val="visible"/>
                                      </p:to>
                                    </p:set>
                                    <p:animEffect transition="in" filter="slide(fromBottom)">
                                      <p:cBhvr>
                                        <p:cTn id="7" dur="500"/>
                                        <p:tgtEl>
                                          <p:spTgt spid="6881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8132"/>
                                        </p:tgtEl>
                                        <p:attrNameLst>
                                          <p:attrName>style.visibility</p:attrName>
                                        </p:attrNameLst>
                                      </p:cBhvr>
                                      <p:to>
                                        <p:strVal val="visible"/>
                                      </p:to>
                                    </p:set>
                                    <p:animEffect transition="in" filter="slide(fromBottom)">
                                      <p:cBhvr>
                                        <p:cTn id="12" dur="500"/>
                                        <p:tgtEl>
                                          <p:spTgt spid="68813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88133"/>
                                        </p:tgtEl>
                                        <p:attrNameLst>
                                          <p:attrName>style.visibility</p:attrName>
                                        </p:attrNameLst>
                                      </p:cBhvr>
                                      <p:to>
                                        <p:strVal val="visible"/>
                                      </p:to>
                                    </p:set>
                                    <p:animEffect transition="in" filter="slide(fromBottom)">
                                      <p:cBhvr>
                                        <p:cTn id="17" dur="500"/>
                                        <p:tgtEl>
                                          <p:spTgt spid="68813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88134"/>
                                        </p:tgtEl>
                                        <p:attrNameLst>
                                          <p:attrName>style.visibility</p:attrName>
                                        </p:attrNameLst>
                                      </p:cBhvr>
                                      <p:to>
                                        <p:strVal val="visible"/>
                                      </p:to>
                                    </p:set>
                                    <p:animEffect transition="in" filter="slide(fromBottom)">
                                      <p:cBhvr>
                                        <p:cTn id="22" dur="500"/>
                                        <p:tgtEl>
                                          <p:spTgt spid="68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131" grpId="0"/>
      <p:bldP spid="688132" grpId="0"/>
      <p:bldP spid="688133" grpId="0"/>
      <p:bldP spid="68813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Ⅱ</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完成句子</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zh-CN" altLang="en-US" smtClean="0">
                <a:solidFill>
                  <a:srgbClr val="000000"/>
                </a:solidFill>
                <a:ea typeface="仿宋_GB2312" pitchFamily="49" charset="-122"/>
              </a:rPr>
              <a:t>每</a:t>
            </a:r>
            <a:r>
              <a:rPr lang="zh-CN" altLang="en-US" smtClean="0">
                <a:solidFill>
                  <a:srgbClr val="000000"/>
                </a:solidFill>
                <a:cs typeface="Times New Roman" panose="02020603050405020304" pitchFamily="18" charset="0"/>
              </a:rPr>
              <a:t>年有很多人离开农村到大城市去找工作。</a:t>
            </a:r>
          </a:p>
          <a:p>
            <a:pPr algn="just"/>
            <a:r>
              <a:rPr lang="en-US" altLang="zh-CN" smtClean="0">
                <a:solidFill>
                  <a:srgbClr val="000000"/>
                </a:solidFill>
                <a:cs typeface="Times New Roman" panose="02020603050405020304" pitchFamily="18" charset="0"/>
              </a:rPr>
              <a:t>Many people leave their villages __________________in big cities every year.</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．我不认识这个单词，所以我就去查我的词典。但不幸的是，我没有在这本词典中查到这个单词。</a:t>
            </a:r>
          </a:p>
          <a:p>
            <a:pPr algn="just"/>
            <a:r>
              <a:rPr lang="en-US" altLang="zh-CN" smtClean="0">
                <a:solidFill>
                  <a:srgbClr val="000000"/>
                </a:solidFill>
                <a:cs typeface="Times New Roman" panose="02020603050405020304" pitchFamily="18" charset="0"/>
              </a:rPr>
              <a:t>I didn't understand the word, so I ________________________. Unluckily, I couldn't look up the word in this dictionary.</a:t>
            </a:r>
            <a:endParaRPr lang="zh-CN" altLang="en-US" smtClean="0">
              <a:solidFill>
                <a:srgbClr val="000000"/>
              </a:solidFill>
              <a:cs typeface="Times New Roman" panose="02020603050405020304" pitchFamily="18" charset="0"/>
            </a:endParaRPr>
          </a:p>
        </p:txBody>
      </p:sp>
      <p:sp>
        <p:nvSpPr>
          <p:cNvPr id="689155" name="Rectangle 3"/>
          <p:cNvSpPr>
            <a:spLocks noChangeArrowheads="1"/>
          </p:cNvSpPr>
          <p:nvPr/>
        </p:nvSpPr>
        <p:spPr bwMode="auto">
          <a:xfrm>
            <a:off x="3870035" y="1849306"/>
            <a:ext cx="213637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in search of work </a:t>
            </a:r>
            <a:r>
              <a:rPr lang="zh-CN" altLang="en-US"/>
              <a:t>　</a:t>
            </a:r>
            <a:endParaRPr lang="en-US" altLang="zh-CN"/>
          </a:p>
        </p:txBody>
      </p:sp>
      <p:sp>
        <p:nvSpPr>
          <p:cNvPr id="689156" name="Rectangle 4"/>
          <p:cNvSpPr>
            <a:spLocks noChangeArrowheads="1"/>
          </p:cNvSpPr>
          <p:nvPr/>
        </p:nvSpPr>
        <p:spPr bwMode="auto">
          <a:xfrm>
            <a:off x="4454923" y="3111573"/>
            <a:ext cx="263715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referred to my dictionary</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9155"/>
                                        </p:tgtEl>
                                        <p:attrNameLst>
                                          <p:attrName>style.visibility</p:attrName>
                                        </p:attrNameLst>
                                      </p:cBhvr>
                                      <p:to>
                                        <p:strVal val="visible"/>
                                      </p:to>
                                    </p:set>
                                    <p:animEffect transition="in" filter="slide(fromBottom)">
                                      <p:cBhvr>
                                        <p:cTn id="7" dur="500"/>
                                        <p:tgtEl>
                                          <p:spTgt spid="6891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9156"/>
                                        </p:tgtEl>
                                        <p:attrNameLst>
                                          <p:attrName>style.visibility</p:attrName>
                                        </p:attrNameLst>
                                      </p:cBhvr>
                                      <p:to>
                                        <p:strVal val="visible"/>
                                      </p:to>
                                    </p:set>
                                    <p:animEffect transition="in" filter="slide(fromBottom)">
                                      <p:cBhvr>
                                        <p:cTn id="12" dur="500"/>
                                        <p:tgtEl>
                                          <p:spTgt spid="68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5" grpId="0"/>
      <p:bldP spid="68915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．她非常生气，把玩具扔在地上，把它摔成了碎片。</a:t>
            </a:r>
          </a:p>
          <a:p>
            <a:pPr algn="just"/>
            <a:r>
              <a:rPr lang="en-US" altLang="zh-CN" smtClean="0">
                <a:solidFill>
                  <a:srgbClr val="000000"/>
                </a:solidFill>
                <a:cs typeface="Times New Roman" panose="02020603050405020304" pitchFamily="18" charset="0"/>
              </a:rPr>
              <a:t>She was so angry that she threw the toy on the ground, ____________________.</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．汪洋是我们学校第一个被北京大学录取的学生。</a:t>
            </a:r>
          </a:p>
          <a:p>
            <a:pPr algn="just"/>
            <a:r>
              <a:rPr lang="en-US" altLang="zh-CN" smtClean="0">
                <a:solidFill>
                  <a:srgbClr val="000000"/>
                </a:solidFill>
                <a:cs typeface="Times New Roman" panose="02020603050405020304" pitchFamily="18" charset="0"/>
              </a:rPr>
              <a:t>Wang Yang was _____________________________________ Beijing University in our school.</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．我能听见他们在说话，但就是弄不清他们在说什么。</a:t>
            </a:r>
          </a:p>
          <a:p>
            <a:pPr algn="just"/>
            <a:r>
              <a:rPr lang="en-US" altLang="zh-CN" smtClean="0">
                <a:solidFill>
                  <a:srgbClr val="000000"/>
                </a:solidFill>
                <a:cs typeface="Times New Roman" panose="02020603050405020304" pitchFamily="18" charset="0"/>
              </a:rPr>
              <a:t>I could hear them talking but I couldn't _____________ what they were saying.</a:t>
            </a:r>
            <a:endParaRPr lang="zh-CN" altLang="en-US" smtClean="0">
              <a:solidFill>
                <a:srgbClr val="000000"/>
              </a:solidFill>
              <a:cs typeface="Times New Roman" panose="02020603050405020304" pitchFamily="18" charset="0"/>
            </a:endParaRPr>
          </a:p>
        </p:txBody>
      </p:sp>
      <p:sp>
        <p:nvSpPr>
          <p:cNvPr id="690179" name="Rectangle 3"/>
          <p:cNvSpPr>
            <a:spLocks noChangeArrowheads="1"/>
          </p:cNvSpPr>
          <p:nvPr/>
        </p:nvSpPr>
        <p:spPr bwMode="auto">
          <a:xfrm>
            <a:off x="6030110" y="1436256"/>
            <a:ext cx="254033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breaking it into pieces</a:t>
            </a:r>
            <a:r>
              <a:rPr lang="zh-CN" altLang="en-US"/>
              <a:t>　</a:t>
            </a:r>
            <a:endParaRPr lang="en-US" altLang="zh-CN"/>
          </a:p>
        </p:txBody>
      </p:sp>
      <p:sp>
        <p:nvSpPr>
          <p:cNvPr id="690180" name="Rectangle 4"/>
          <p:cNvSpPr>
            <a:spLocks noChangeArrowheads="1"/>
          </p:cNvSpPr>
          <p:nvPr/>
        </p:nvSpPr>
        <p:spPr bwMode="auto">
          <a:xfrm>
            <a:off x="2393647" y="2302135"/>
            <a:ext cx="385896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the first student to be admitted into</a:t>
            </a:r>
            <a:r>
              <a:rPr lang="zh-CN" altLang="en-US"/>
              <a:t>　</a:t>
            </a:r>
          </a:p>
        </p:txBody>
      </p:sp>
      <p:sp>
        <p:nvSpPr>
          <p:cNvPr id="690181" name="Rectangle 5"/>
          <p:cNvSpPr>
            <a:spLocks noChangeArrowheads="1"/>
          </p:cNvSpPr>
          <p:nvPr/>
        </p:nvSpPr>
        <p:spPr bwMode="auto">
          <a:xfrm>
            <a:off x="4731678" y="3490104"/>
            <a:ext cx="110243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figure out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90179"/>
                                        </p:tgtEl>
                                        <p:attrNameLst>
                                          <p:attrName>style.visibility</p:attrName>
                                        </p:attrNameLst>
                                      </p:cBhvr>
                                      <p:to>
                                        <p:strVal val="visible"/>
                                      </p:to>
                                    </p:set>
                                    <p:animEffect transition="in" filter="slide(fromBottom)">
                                      <p:cBhvr>
                                        <p:cTn id="7" dur="500"/>
                                        <p:tgtEl>
                                          <p:spTgt spid="6901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90180"/>
                                        </p:tgtEl>
                                        <p:attrNameLst>
                                          <p:attrName>style.visibility</p:attrName>
                                        </p:attrNameLst>
                                      </p:cBhvr>
                                      <p:to>
                                        <p:strVal val="visible"/>
                                      </p:to>
                                    </p:set>
                                    <p:animEffect transition="in" filter="slide(fromBottom)">
                                      <p:cBhvr>
                                        <p:cTn id="12" dur="500"/>
                                        <p:tgtEl>
                                          <p:spTgt spid="69018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90181"/>
                                        </p:tgtEl>
                                        <p:attrNameLst>
                                          <p:attrName>style.visibility</p:attrName>
                                        </p:attrNameLst>
                                      </p:cBhvr>
                                      <p:to>
                                        <p:strVal val="visible"/>
                                      </p:to>
                                    </p:set>
                                    <p:animEffect transition="in" filter="slide(fromBottom)">
                                      <p:cBhvr>
                                        <p:cTn id="17" dur="500"/>
                                        <p:tgtEl>
                                          <p:spTgt spid="69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0179" grpId="0"/>
      <p:bldP spid="690180" grpId="0"/>
      <p:bldP spid="69018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body" idx="1"/>
          </p:nvPr>
        </p:nvSpPr>
        <p:spPr>
          <a:xfrm>
            <a:off x="593009" y="1193921"/>
            <a:ext cx="8029430" cy="2977686"/>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Ⅲ</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课文语法填空</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          Every year, hundreds of people spend good money on 1.________ experience that they knew would include crowds, discomfort and 2.__________ (dangerous). Many would become sick due to the 3.____________ (extremely) cold and low air pressure and a few would even lose their 4.____________ (life)</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For those people, 5.____________ (climb) Qomolangma is an experience which makes some feel powerful. For them</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what they get from the adventure is</a:t>
            </a:r>
            <a:endParaRPr lang="zh-CN" altLang="en-US" smtClean="0">
              <a:solidFill>
                <a:srgbClr val="000000"/>
              </a:solidFill>
              <a:cs typeface="Times New Roman" panose="02020603050405020304" pitchFamily="18" charset="0"/>
            </a:endParaRPr>
          </a:p>
        </p:txBody>
      </p:sp>
      <p:sp>
        <p:nvSpPr>
          <p:cNvPr id="691203" name="Rectangle 3"/>
          <p:cNvSpPr>
            <a:spLocks noChangeArrowheads="1"/>
          </p:cNvSpPr>
          <p:nvPr/>
        </p:nvSpPr>
        <p:spPr bwMode="auto">
          <a:xfrm>
            <a:off x="7850815" y="1651708"/>
            <a:ext cx="61448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an</a:t>
            </a:r>
            <a:r>
              <a:rPr lang="zh-CN" altLang="en-US"/>
              <a:t>　</a:t>
            </a:r>
            <a:endParaRPr lang="en-US" altLang="zh-CN"/>
          </a:p>
        </p:txBody>
      </p:sp>
      <p:sp>
        <p:nvSpPr>
          <p:cNvPr id="691204" name="Rectangle 4"/>
          <p:cNvSpPr>
            <a:spLocks noChangeArrowheads="1"/>
          </p:cNvSpPr>
          <p:nvPr/>
        </p:nvSpPr>
        <p:spPr bwMode="auto">
          <a:xfrm>
            <a:off x="7510271" y="2085492"/>
            <a:ext cx="106332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danger</a:t>
            </a:r>
            <a:r>
              <a:rPr lang="zh-CN" altLang="en-US"/>
              <a:t>　</a:t>
            </a:r>
            <a:endParaRPr lang="en-US" altLang="zh-CN"/>
          </a:p>
        </p:txBody>
      </p:sp>
      <p:sp>
        <p:nvSpPr>
          <p:cNvPr id="691205" name="Rectangle 5"/>
          <p:cNvSpPr>
            <a:spLocks noChangeArrowheads="1"/>
          </p:cNvSpPr>
          <p:nvPr/>
        </p:nvSpPr>
        <p:spPr bwMode="auto">
          <a:xfrm>
            <a:off x="6188117" y="2464023"/>
            <a:ext cx="11617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extreme</a:t>
            </a:r>
            <a:r>
              <a:rPr lang="zh-CN" altLang="en-US"/>
              <a:t>　</a:t>
            </a:r>
            <a:endParaRPr lang="en-US" altLang="zh-CN"/>
          </a:p>
        </p:txBody>
      </p:sp>
      <p:sp>
        <p:nvSpPr>
          <p:cNvPr id="691206" name="Rectangle 6"/>
          <p:cNvSpPr>
            <a:spLocks noChangeArrowheads="1"/>
          </p:cNvSpPr>
          <p:nvPr/>
        </p:nvSpPr>
        <p:spPr bwMode="auto">
          <a:xfrm>
            <a:off x="7593264" y="2896120"/>
            <a:ext cx="80684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lives</a:t>
            </a:r>
            <a:r>
              <a:rPr lang="zh-CN" altLang="en-US"/>
              <a:t>　</a:t>
            </a:r>
            <a:endParaRPr lang="en-US" altLang="zh-CN"/>
          </a:p>
        </p:txBody>
      </p:sp>
      <p:sp>
        <p:nvSpPr>
          <p:cNvPr id="691207" name="Rectangle 7"/>
          <p:cNvSpPr>
            <a:spLocks noChangeArrowheads="1"/>
          </p:cNvSpPr>
          <p:nvPr/>
        </p:nvSpPr>
        <p:spPr bwMode="auto">
          <a:xfrm>
            <a:off x="3485433" y="3254415"/>
            <a:ext cx="123003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climbing</a:t>
            </a:r>
            <a:r>
              <a:rPr lang="zh-CN" altLang="en-US"/>
              <a:t>　</a:t>
            </a:r>
            <a:endParaRPr lang="en-US" altLang="zh-C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91203"/>
                                        </p:tgtEl>
                                        <p:attrNameLst>
                                          <p:attrName>style.visibility</p:attrName>
                                        </p:attrNameLst>
                                      </p:cBhvr>
                                      <p:to>
                                        <p:strVal val="visible"/>
                                      </p:to>
                                    </p:set>
                                    <p:animEffect transition="in" filter="slide(fromBottom)">
                                      <p:cBhvr>
                                        <p:cTn id="7" dur="500"/>
                                        <p:tgtEl>
                                          <p:spTgt spid="6912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91204"/>
                                        </p:tgtEl>
                                        <p:attrNameLst>
                                          <p:attrName>style.visibility</p:attrName>
                                        </p:attrNameLst>
                                      </p:cBhvr>
                                      <p:to>
                                        <p:strVal val="visible"/>
                                      </p:to>
                                    </p:set>
                                    <p:animEffect transition="in" filter="slide(fromBottom)">
                                      <p:cBhvr>
                                        <p:cTn id="12" dur="500"/>
                                        <p:tgtEl>
                                          <p:spTgt spid="6912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91205"/>
                                        </p:tgtEl>
                                        <p:attrNameLst>
                                          <p:attrName>style.visibility</p:attrName>
                                        </p:attrNameLst>
                                      </p:cBhvr>
                                      <p:to>
                                        <p:strVal val="visible"/>
                                      </p:to>
                                    </p:set>
                                    <p:animEffect transition="in" filter="slide(fromBottom)">
                                      <p:cBhvr>
                                        <p:cTn id="17" dur="500"/>
                                        <p:tgtEl>
                                          <p:spTgt spid="69120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91206"/>
                                        </p:tgtEl>
                                        <p:attrNameLst>
                                          <p:attrName>style.visibility</p:attrName>
                                        </p:attrNameLst>
                                      </p:cBhvr>
                                      <p:to>
                                        <p:strVal val="visible"/>
                                      </p:to>
                                    </p:set>
                                    <p:animEffect transition="in" filter="slide(fromBottom)">
                                      <p:cBhvr>
                                        <p:cTn id="22" dur="500"/>
                                        <p:tgtEl>
                                          <p:spTgt spid="69120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91207"/>
                                        </p:tgtEl>
                                        <p:attrNameLst>
                                          <p:attrName>style.visibility</p:attrName>
                                        </p:attrNameLst>
                                      </p:cBhvr>
                                      <p:to>
                                        <p:strVal val="visible"/>
                                      </p:to>
                                    </p:set>
                                    <p:animEffect transition="in" filter="slide(fromBottom)">
                                      <p:cBhvr>
                                        <p:cTn id="27" dur="500"/>
                                        <p:tgtEl>
                                          <p:spTgt spid="691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3" grpId="0"/>
      <p:bldP spid="691204" grpId="0"/>
      <p:bldP spid="691205" grpId="0"/>
      <p:bldP spid="691206" grpId="0"/>
      <p:bldP spid="6912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2" name="Rectangle 4"/>
          <p:cNvSpPr>
            <a:spLocks noGrp="1" noChangeArrowheads="1"/>
          </p:cNvSpPr>
          <p:nvPr>
            <p:ph type="body" idx="1"/>
          </p:nvPr>
        </p:nvSpPr>
        <p:spPr>
          <a:xfrm>
            <a:off x="539426" y="1011797"/>
            <a:ext cx="8029429" cy="2977686"/>
          </a:xfrm>
        </p:spPr>
        <p:txBody>
          <a:bodyPr/>
          <a:lstStyle/>
          <a:p>
            <a:pPr algn="just"/>
            <a:r>
              <a:rPr lang="zh-CN" altLang="en-US" smtClean="0">
                <a:solidFill>
                  <a:srgbClr val="000000"/>
                </a:solidFill>
                <a:cs typeface="Times New Roman" panose="02020603050405020304" pitchFamily="18" charset="0"/>
              </a:rPr>
              <a:t>阅读词汇</a:t>
            </a:r>
          </a:p>
          <a:p>
            <a:pPr algn="just"/>
            <a:r>
              <a:rPr lang="en-US" altLang="zh-CN" smtClean="0">
                <a:solidFill>
                  <a:srgbClr val="000000"/>
                </a:solidFill>
                <a:cs typeface="Times New Roman" panose="02020603050405020304" pitchFamily="18" charset="0"/>
              </a:rPr>
              <a:t>6.initial </a:t>
            </a:r>
            <a:r>
              <a:rPr lang="en-US" altLang="zh-CN" i="1" smtClean="0">
                <a:solidFill>
                  <a:srgbClr val="000000"/>
                </a:solidFill>
                <a:cs typeface="Times New Roman" panose="02020603050405020304" pitchFamily="18" charset="0"/>
              </a:rPr>
              <a:t>adj</a:t>
            </a:r>
            <a:r>
              <a:rPr lang="en-US" altLang="zh-CN"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7.zone </a:t>
            </a:r>
            <a:r>
              <a:rPr lang="en-US" altLang="zh-CN" i="1" smtClean="0">
                <a:solidFill>
                  <a:srgbClr val="000000"/>
                </a:solidFill>
                <a:cs typeface="Times New Roman" panose="02020603050405020304" pitchFamily="18" charset="0"/>
              </a:rPr>
              <a:t>n</a:t>
            </a:r>
            <a:r>
              <a:rPr lang="en-US" altLang="zh-CN" smtClean="0">
                <a:solidFill>
                  <a:srgbClr val="000000"/>
                </a:solidFill>
                <a:cs typeface="Times New Roman" panose="02020603050405020304" pitchFamily="18" charset="0"/>
              </a:rPr>
              <a:t>. </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8.oxygen </a:t>
            </a:r>
            <a:r>
              <a:rPr lang="en-US" altLang="zh-CN" i="1" smtClean="0">
                <a:solidFill>
                  <a:srgbClr val="000000"/>
                </a:solidFill>
                <a:cs typeface="Times New Roman" panose="02020603050405020304" pitchFamily="18" charset="0"/>
              </a:rPr>
              <a:t>n</a:t>
            </a:r>
            <a:r>
              <a:rPr lang="en-US" altLang="zh-CN" smtClean="0">
                <a:solidFill>
                  <a:srgbClr val="000000"/>
                </a:solidFill>
                <a:cs typeface="Times New Roman" panose="02020603050405020304" pitchFamily="18" charset="0"/>
              </a:rPr>
              <a:t>. </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9.border </a:t>
            </a:r>
            <a:r>
              <a:rPr lang="en-US" altLang="zh-CN" i="1" smtClean="0">
                <a:solidFill>
                  <a:srgbClr val="000000"/>
                </a:solidFill>
                <a:cs typeface="Times New Roman" panose="02020603050405020304" pitchFamily="18" charset="0"/>
              </a:rPr>
              <a:t>n</a:t>
            </a:r>
            <a:r>
              <a:rPr lang="en-US" altLang="zh-CN" smtClean="0">
                <a:solidFill>
                  <a:srgbClr val="000000"/>
                </a:solidFill>
                <a:cs typeface="Times New Roman" panose="02020603050405020304" pitchFamily="18" charset="0"/>
              </a:rPr>
              <a:t>. </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10.psychologist </a:t>
            </a:r>
            <a:r>
              <a:rPr lang="en-US" altLang="zh-CN" i="1" smtClean="0">
                <a:solidFill>
                  <a:srgbClr val="000000"/>
                </a:solidFill>
                <a:cs typeface="Times New Roman" panose="02020603050405020304" pitchFamily="18" charset="0"/>
              </a:rPr>
              <a:t>n</a:t>
            </a:r>
            <a:r>
              <a:rPr lang="en-US" altLang="zh-CN" smtClean="0">
                <a:solidFill>
                  <a:srgbClr val="000000"/>
                </a:solidFill>
                <a:cs typeface="Times New Roman" panose="02020603050405020304" pitchFamily="18" charset="0"/>
              </a:rPr>
              <a:t>. </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11.thrill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p>
        </p:txBody>
      </p:sp>
      <p:sp>
        <p:nvSpPr>
          <p:cNvPr id="621573" name="Rectangle 5"/>
          <p:cNvSpPr>
            <a:spLocks noChangeArrowheads="1"/>
          </p:cNvSpPr>
          <p:nvPr/>
        </p:nvSpPr>
        <p:spPr bwMode="auto">
          <a:xfrm>
            <a:off x="1893340" y="1489821"/>
            <a:ext cx="199787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开始的，最初的　</a:t>
            </a:r>
          </a:p>
        </p:txBody>
      </p:sp>
      <p:sp>
        <p:nvSpPr>
          <p:cNvPr id="621574" name="Rectangle 6"/>
          <p:cNvSpPr>
            <a:spLocks noChangeArrowheads="1"/>
          </p:cNvSpPr>
          <p:nvPr/>
        </p:nvSpPr>
        <p:spPr bwMode="auto">
          <a:xfrm>
            <a:off x="1650423" y="1923604"/>
            <a:ext cx="153300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地区，地带　</a:t>
            </a:r>
          </a:p>
        </p:txBody>
      </p:sp>
      <p:sp>
        <p:nvSpPr>
          <p:cNvPr id="621575" name="Rectangle 7"/>
          <p:cNvSpPr>
            <a:spLocks noChangeArrowheads="1"/>
          </p:cNvSpPr>
          <p:nvPr/>
        </p:nvSpPr>
        <p:spPr bwMode="auto">
          <a:xfrm>
            <a:off x="1817133" y="2336656"/>
            <a:ext cx="83569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氧气　</a:t>
            </a:r>
          </a:p>
        </p:txBody>
      </p:sp>
      <p:sp>
        <p:nvSpPr>
          <p:cNvPr id="621576" name="Rectangle 8"/>
          <p:cNvSpPr>
            <a:spLocks noChangeArrowheads="1"/>
          </p:cNvSpPr>
          <p:nvPr/>
        </p:nvSpPr>
        <p:spPr bwMode="auto">
          <a:xfrm>
            <a:off x="1758785" y="2715187"/>
            <a:ext cx="153300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国界，边界　</a:t>
            </a:r>
          </a:p>
        </p:txBody>
      </p:sp>
      <p:sp>
        <p:nvSpPr>
          <p:cNvPr id="621577" name="Rectangle 9"/>
          <p:cNvSpPr>
            <a:spLocks noChangeArrowheads="1"/>
          </p:cNvSpPr>
          <p:nvPr/>
        </p:nvSpPr>
        <p:spPr bwMode="auto">
          <a:xfrm>
            <a:off x="2411330" y="3111573"/>
            <a:ext cx="130057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心理学家　</a:t>
            </a:r>
          </a:p>
        </p:txBody>
      </p:sp>
      <p:sp>
        <p:nvSpPr>
          <p:cNvPr id="621578" name="Rectangle 10"/>
          <p:cNvSpPr>
            <a:spLocks noChangeArrowheads="1"/>
          </p:cNvSpPr>
          <p:nvPr/>
        </p:nvSpPr>
        <p:spPr bwMode="auto">
          <a:xfrm>
            <a:off x="1817130" y="3543670"/>
            <a:ext cx="130057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惊险，刺激</a:t>
            </a:r>
          </a:p>
        </p:txBody>
      </p:sp>
      <p:sp>
        <p:nvSpPr>
          <p:cNvPr id="621579" name="Line 11"/>
          <p:cNvSpPr>
            <a:spLocks noChangeShapeType="1"/>
          </p:cNvSpPr>
          <p:nvPr/>
        </p:nvSpPr>
        <p:spPr bwMode="auto">
          <a:xfrm>
            <a:off x="1871908" y="1870039"/>
            <a:ext cx="1674237"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21581" name="Line 13"/>
          <p:cNvSpPr>
            <a:spLocks noChangeShapeType="1"/>
          </p:cNvSpPr>
          <p:nvPr/>
        </p:nvSpPr>
        <p:spPr bwMode="auto">
          <a:xfrm>
            <a:off x="1708772" y="2302136"/>
            <a:ext cx="1134813"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21582" name="Line 14"/>
          <p:cNvSpPr>
            <a:spLocks noChangeShapeType="1"/>
          </p:cNvSpPr>
          <p:nvPr/>
        </p:nvSpPr>
        <p:spPr bwMode="auto">
          <a:xfrm>
            <a:off x="1763546" y="2679477"/>
            <a:ext cx="647784"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21583" name="Line 15"/>
          <p:cNvSpPr>
            <a:spLocks noChangeShapeType="1"/>
          </p:cNvSpPr>
          <p:nvPr/>
        </p:nvSpPr>
        <p:spPr bwMode="auto">
          <a:xfrm>
            <a:off x="1742114" y="3100860"/>
            <a:ext cx="1403929"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21584" name="Line 16"/>
          <p:cNvSpPr>
            <a:spLocks noChangeShapeType="1"/>
          </p:cNvSpPr>
          <p:nvPr/>
        </p:nvSpPr>
        <p:spPr bwMode="auto">
          <a:xfrm>
            <a:off x="2411330" y="3490104"/>
            <a:ext cx="1188398"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21585" name="Line 17"/>
          <p:cNvSpPr>
            <a:spLocks noChangeShapeType="1"/>
          </p:cNvSpPr>
          <p:nvPr/>
        </p:nvSpPr>
        <p:spPr bwMode="auto">
          <a:xfrm>
            <a:off x="1817130" y="3921011"/>
            <a:ext cx="1350345"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21573"/>
                                        </p:tgtEl>
                                        <p:attrNameLst>
                                          <p:attrName>style.visibility</p:attrName>
                                        </p:attrNameLst>
                                      </p:cBhvr>
                                      <p:to>
                                        <p:strVal val="visible"/>
                                      </p:to>
                                    </p:set>
                                    <p:animEffect transition="in" filter="slide(fromBottom)">
                                      <p:cBhvr>
                                        <p:cTn id="7" dur="500"/>
                                        <p:tgtEl>
                                          <p:spTgt spid="62157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21574"/>
                                        </p:tgtEl>
                                        <p:attrNameLst>
                                          <p:attrName>style.visibility</p:attrName>
                                        </p:attrNameLst>
                                      </p:cBhvr>
                                      <p:to>
                                        <p:strVal val="visible"/>
                                      </p:to>
                                    </p:set>
                                    <p:animEffect transition="in" filter="slide(fromBottom)">
                                      <p:cBhvr>
                                        <p:cTn id="12" dur="500"/>
                                        <p:tgtEl>
                                          <p:spTgt spid="62157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21575"/>
                                        </p:tgtEl>
                                        <p:attrNameLst>
                                          <p:attrName>style.visibility</p:attrName>
                                        </p:attrNameLst>
                                      </p:cBhvr>
                                      <p:to>
                                        <p:strVal val="visible"/>
                                      </p:to>
                                    </p:set>
                                    <p:animEffect transition="in" filter="slide(fromBottom)">
                                      <p:cBhvr>
                                        <p:cTn id="17" dur="500"/>
                                        <p:tgtEl>
                                          <p:spTgt spid="62157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21576"/>
                                        </p:tgtEl>
                                        <p:attrNameLst>
                                          <p:attrName>style.visibility</p:attrName>
                                        </p:attrNameLst>
                                      </p:cBhvr>
                                      <p:to>
                                        <p:strVal val="visible"/>
                                      </p:to>
                                    </p:set>
                                    <p:animEffect transition="in" filter="slide(fromBottom)">
                                      <p:cBhvr>
                                        <p:cTn id="22" dur="500"/>
                                        <p:tgtEl>
                                          <p:spTgt spid="62157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21577"/>
                                        </p:tgtEl>
                                        <p:attrNameLst>
                                          <p:attrName>style.visibility</p:attrName>
                                        </p:attrNameLst>
                                      </p:cBhvr>
                                      <p:to>
                                        <p:strVal val="visible"/>
                                      </p:to>
                                    </p:set>
                                    <p:animEffect transition="in" filter="slide(fromBottom)">
                                      <p:cBhvr>
                                        <p:cTn id="27" dur="500"/>
                                        <p:tgtEl>
                                          <p:spTgt spid="62157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21578"/>
                                        </p:tgtEl>
                                        <p:attrNameLst>
                                          <p:attrName>style.visibility</p:attrName>
                                        </p:attrNameLst>
                                      </p:cBhvr>
                                      <p:to>
                                        <p:strVal val="visible"/>
                                      </p:to>
                                    </p:set>
                                    <p:animEffect transition="in" filter="slide(fromBottom)">
                                      <p:cBhvr>
                                        <p:cTn id="32" dur="500"/>
                                        <p:tgtEl>
                                          <p:spTgt spid="621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3" grpId="0"/>
      <p:bldP spid="621574" grpId="0"/>
      <p:bldP spid="621575" grpId="0"/>
      <p:bldP spid="621576" grpId="0"/>
      <p:bldP spid="621577" grpId="0"/>
      <p:bldP spid="62157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body" idx="1"/>
          </p:nvPr>
        </p:nvSpPr>
        <p:spPr>
          <a:xfrm>
            <a:off x="539426" y="1280818"/>
            <a:ext cx="8029429" cy="2562187"/>
          </a:xfrm>
        </p:spPr>
        <p:txBody>
          <a:bodyPr/>
          <a:lstStyle/>
          <a:p>
            <a:r>
              <a:rPr lang="en-US" altLang="zh-CN" smtClean="0">
                <a:solidFill>
                  <a:srgbClr val="000000"/>
                </a:solidFill>
                <a:cs typeface="Times New Roman" panose="02020603050405020304" pitchFamily="18" charset="0"/>
              </a:rPr>
              <a:t>just sheer joy. That is what life 6.____________ (mean). It brings into focus 7.____________is important to them and forces you to look deep inside 8.____________   (you). Psychologists refer to the personalities of these people as “Type T”</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Although the climbers may say they are experts but are not taking risks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don't expect 9.____________ (die). Our desire to seek risks can be connected with 10.__________ much we expect to benefit from the result.</a:t>
            </a:r>
            <a:endParaRPr lang="zh-CN" altLang="en-US" smtClean="0">
              <a:solidFill>
                <a:srgbClr val="000000"/>
              </a:solidFill>
              <a:cs typeface="Times New Roman" panose="02020603050405020304" pitchFamily="18" charset="0"/>
            </a:endParaRPr>
          </a:p>
        </p:txBody>
      </p:sp>
      <p:sp>
        <p:nvSpPr>
          <p:cNvPr id="692227" name="Rectangle 3"/>
          <p:cNvSpPr>
            <a:spLocks noChangeArrowheads="1"/>
          </p:cNvSpPr>
          <p:nvPr/>
        </p:nvSpPr>
        <p:spPr bwMode="auto">
          <a:xfrm>
            <a:off x="4081330" y="1329620"/>
            <a:ext cx="99920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means</a:t>
            </a:r>
            <a:r>
              <a:rPr lang="zh-CN" altLang="en-US"/>
              <a:t>　</a:t>
            </a:r>
            <a:endParaRPr lang="en-US" altLang="zh-CN"/>
          </a:p>
        </p:txBody>
      </p:sp>
      <p:sp>
        <p:nvSpPr>
          <p:cNvPr id="692228" name="Rectangle 4"/>
          <p:cNvSpPr>
            <a:spLocks noChangeArrowheads="1"/>
          </p:cNvSpPr>
          <p:nvPr/>
        </p:nvSpPr>
        <p:spPr bwMode="auto">
          <a:xfrm>
            <a:off x="1057345" y="1761717"/>
            <a:ext cx="9158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what </a:t>
            </a:r>
            <a:r>
              <a:rPr lang="zh-CN" altLang="en-US"/>
              <a:t>　</a:t>
            </a:r>
          </a:p>
        </p:txBody>
      </p:sp>
      <p:sp>
        <p:nvSpPr>
          <p:cNvPr id="692229" name="Rectangle 5"/>
          <p:cNvSpPr>
            <a:spLocks noChangeArrowheads="1"/>
          </p:cNvSpPr>
          <p:nvPr/>
        </p:nvSpPr>
        <p:spPr bwMode="auto">
          <a:xfrm>
            <a:off x="1001695" y="2140248"/>
            <a:ext cx="122362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yourself </a:t>
            </a:r>
            <a:r>
              <a:rPr lang="zh-CN" altLang="en-US"/>
              <a:t>　</a:t>
            </a:r>
          </a:p>
        </p:txBody>
      </p:sp>
      <p:sp>
        <p:nvSpPr>
          <p:cNvPr id="692230" name="Rectangle 6"/>
          <p:cNvSpPr>
            <a:spLocks noChangeArrowheads="1"/>
          </p:cNvSpPr>
          <p:nvPr/>
        </p:nvSpPr>
        <p:spPr bwMode="auto">
          <a:xfrm>
            <a:off x="3487133" y="2949686"/>
            <a:ext cx="9158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to die</a:t>
            </a:r>
            <a:r>
              <a:rPr lang="zh-CN" altLang="en-US"/>
              <a:t>　</a:t>
            </a:r>
          </a:p>
        </p:txBody>
      </p:sp>
      <p:sp>
        <p:nvSpPr>
          <p:cNvPr id="692231" name="Rectangle 7"/>
          <p:cNvSpPr>
            <a:spLocks noChangeArrowheads="1"/>
          </p:cNvSpPr>
          <p:nvPr/>
        </p:nvSpPr>
        <p:spPr bwMode="auto">
          <a:xfrm>
            <a:off x="2679947" y="3381783"/>
            <a:ext cx="54876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how</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92227"/>
                                        </p:tgtEl>
                                        <p:attrNameLst>
                                          <p:attrName>style.visibility</p:attrName>
                                        </p:attrNameLst>
                                      </p:cBhvr>
                                      <p:to>
                                        <p:strVal val="visible"/>
                                      </p:to>
                                    </p:set>
                                    <p:animEffect transition="in" filter="slide(fromBottom)">
                                      <p:cBhvr>
                                        <p:cTn id="7" dur="500"/>
                                        <p:tgtEl>
                                          <p:spTgt spid="69222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92228"/>
                                        </p:tgtEl>
                                        <p:attrNameLst>
                                          <p:attrName>style.visibility</p:attrName>
                                        </p:attrNameLst>
                                      </p:cBhvr>
                                      <p:to>
                                        <p:strVal val="visible"/>
                                      </p:to>
                                    </p:set>
                                    <p:animEffect transition="in" filter="slide(fromBottom)">
                                      <p:cBhvr>
                                        <p:cTn id="12" dur="500"/>
                                        <p:tgtEl>
                                          <p:spTgt spid="69222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92229"/>
                                        </p:tgtEl>
                                        <p:attrNameLst>
                                          <p:attrName>style.visibility</p:attrName>
                                        </p:attrNameLst>
                                      </p:cBhvr>
                                      <p:to>
                                        <p:strVal val="visible"/>
                                      </p:to>
                                    </p:set>
                                    <p:animEffect transition="in" filter="slide(fromBottom)">
                                      <p:cBhvr>
                                        <p:cTn id="17" dur="500"/>
                                        <p:tgtEl>
                                          <p:spTgt spid="69222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92230"/>
                                        </p:tgtEl>
                                        <p:attrNameLst>
                                          <p:attrName>style.visibility</p:attrName>
                                        </p:attrNameLst>
                                      </p:cBhvr>
                                      <p:to>
                                        <p:strVal val="visible"/>
                                      </p:to>
                                    </p:set>
                                    <p:animEffect transition="in" filter="slide(fromBottom)">
                                      <p:cBhvr>
                                        <p:cTn id="22" dur="500"/>
                                        <p:tgtEl>
                                          <p:spTgt spid="69223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92231"/>
                                        </p:tgtEl>
                                        <p:attrNameLst>
                                          <p:attrName>style.visibility</p:attrName>
                                        </p:attrNameLst>
                                      </p:cBhvr>
                                      <p:to>
                                        <p:strVal val="visible"/>
                                      </p:to>
                                    </p:set>
                                    <p:animEffect transition="in" filter="slide(fromBottom)">
                                      <p:cBhvr>
                                        <p:cTn id="27" dur="500"/>
                                        <p:tgtEl>
                                          <p:spTgt spid="69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27" grpId="0"/>
      <p:bldP spid="692228" grpId="0"/>
      <p:bldP spid="692229" grpId="0"/>
      <p:bldP spid="692230" grpId="0"/>
      <p:bldP spid="6922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1"/>
          </p:nvPr>
        </p:nvSpPr>
        <p:spPr>
          <a:xfrm>
            <a:off x="539426" y="1011797"/>
            <a:ext cx="8029429" cy="3393184"/>
          </a:xfrm>
        </p:spPr>
        <p:txBody>
          <a:bodyPr/>
          <a:lstStyle/>
          <a:p>
            <a:pPr algn="just"/>
            <a:r>
              <a:rPr lang="zh-CN" altLang="en-US" smtClean="0">
                <a:solidFill>
                  <a:srgbClr val="000000"/>
                </a:solidFill>
                <a:cs typeface="Times New Roman" panose="02020603050405020304" pitchFamily="18" charset="0"/>
              </a:rPr>
              <a:t>重点短语</a:t>
            </a:r>
          </a:p>
          <a:p>
            <a:pPr algn="just"/>
            <a:r>
              <a:rPr lang="en-US" altLang="zh-CN" smtClean="0">
                <a:solidFill>
                  <a:srgbClr val="000000"/>
                </a:solidFill>
                <a:cs typeface="Times New Roman" panose="02020603050405020304" pitchFamily="18" charset="0"/>
              </a:rPr>
              <a:t>1.</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寻找　　　　　　　　　　 　</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乘船  </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打开，开放  </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路经，途经  </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大笔钱  </a:t>
            </a:r>
          </a:p>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丧命  </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挣钱</a:t>
            </a:r>
            <a:r>
              <a:rPr lang="zh-CN" altLang="en-US" smtClean="0"/>
              <a:t> </a:t>
            </a:r>
          </a:p>
        </p:txBody>
      </p:sp>
      <p:sp>
        <p:nvSpPr>
          <p:cNvPr id="637955" name="Rectangle 3"/>
          <p:cNvSpPr>
            <a:spLocks noChangeArrowheads="1"/>
          </p:cNvSpPr>
          <p:nvPr/>
        </p:nvSpPr>
        <p:spPr bwMode="auto">
          <a:xfrm>
            <a:off x="913329" y="1489821"/>
            <a:ext cx="150799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in search of</a:t>
            </a:r>
            <a:r>
              <a:rPr lang="zh-CN" altLang="en-US"/>
              <a:t>　</a:t>
            </a:r>
            <a:endParaRPr lang="en-US" altLang="zh-CN"/>
          </a:p>
        </p:txBody>
      </p:sp>
      <p:sp>
        <p:nvSpPr>
          <p:cNvPr id="637956" name="Rectangle 4"/>
          <p:cNvSpPr>
            <a:spLocks noChangeArrowheads="1"/>
          </p:cNvSpPr>
          <p:nvPr/>
        </p:nvSpPr>
        <p:spPr bwMode="auto">
          <a:xfrm>
            <a:off x="1111617" y="1870039"/>
            <a:ext cx="97996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by sea</a:t>
            </a:r>
            <a:r>
              <a:rPr lang="zh-CN" altLang="en-US"/>
              <a:t>　</a:t>
            </a:r>
          </a:p>
        </p:txBody>
      </p:sp>
      <p:sp>
        <p:nvSpPr>
          <p:cNvPr id="637957" name="Rectangle 5"/>
          <p:cNvSpPr>
            <a:spLocks noChangeArrowheads="1"/>
          </p:cNvSpPr>
          <p:nvPr/>
        </p:nvSpPr>
        <p:spPr bwMode="auto">
          <a:xfrm>
            <a:off x="992079" y="2247379"/>
            <a:ext cx="115950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open up</a:t>
            </a:r>
            <a:r>
              <a:rPr lang="zh-CN" altLang="en-US"/>
              <a:t>　</a:t>
            </a:r>
          </a:p>
        </p:txBody>
      </p:sp>
      <p:sp>
        <p:nvSpPr>
          <p:cNvPr id="637958" name="Rectangle 6"/>
          <p:cNvSpPr>
            <a:spLocks noChangeArrowheads="1"/>
          </p:cNvSpPr>
          <p:nvPr/>
        </p:nvSpPr>
        <p:spPr bwMode="auto">
          <a:xfrm>
            <a:off x="950745" y="2679477"/>
            <a:ext cx="108737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by way of</a:t>
            </a:r>
            <a:endParaRPr lang="zh-CN" altLang="en-US"/>
          </a:p>
        </p:txBody>
      </p:sp>
      <p:sp>
        <p:nvSpPr>
          <p:cNvPr id="637959" name="Rectangle 7"/>
          <p:cNvSpPr>
            <a:spLocks noChangeArrowheads="1"/>
          </p:cNvSpPr>
          <p:nvPr/>
        </p:nvSpPr>
        <p:spPr bwMode="auto">
          <a:xfrm>
            <a:off x="976442" y="3109887"/>
            <a:ext cx="155705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good money</a:t>
            </a:r>
            <a:r>
              <a:rPr lang="zh-CN" altLang="en-US"/>
              <a:t>　</a:t>
            </a:r>
            <a:endParaRPr lang="en-US" altLang="zh-CN"/>
          </a:p>
        </p:txBody>
      </p:sp>
      <p:sp>
        <p:nvSpPr>
          <p:cNvPr id="637960" name="Rectangle 8"/>
          <p:cNvSpPr>
            <a:spLocks noChangeArrowheads="1"/>
          </p:cNvSpPr>
          <p:nvPr/>
        </p:nvSpPr>
        <p:spPr bwMode="auto">
          <a:xfrm>
            <a:off x="998989" y="3490104"/>
            <a:ext cx="166605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lose one's life</a:t>
            </a:r>
            <a:r>
              <a:rPr lang="zh-CN" altLang="en-US"/>
              <a:t>　</a:t>
            </a:r>
          </a:p>
        </p:txBody>
      </p:sp>
      <p:sp>
        <p:nvSpPr>
          <p:cNvPr id="637961" name="Rectangle 9"/>
          <p:cNvSpPr>
            <a:spLocks noChangeArrowheads="1"/>
          </p:cNvSpPr>
          <p:nvPr/>
        </p:nvSpPr>
        <p:spPr bwMode="auto">
          <a:xfrm>
            <a:off x="1054891" y="3921011"/>
            <a:ext cx="138873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make money</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37955"/>
                                        </p:tgtEl>
                                        <p:attrNameLst>
                                          <p:attrName>style.visibility</p:attrName>
                                        </p:attrNameLst>
                                      </p:cBhvr>
                                      <p:to>
                                        <p:strVal val="visible"/>
                                      </p:to>
                                    </p:set>
                                    <p:animEffect transition="in" filter="slide(fromBottom)">
                                      <p:cBhvr>
                                        <p:cTn id="7" dur="500"/>
                                        <p:tgtEl>
                                          <p:spTgt spid="6379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37956"/>
                                        </p:tgtEl>
                                        <p:attrNameLst>
                                          <p:attrName>style.visibility</p:attrName>
                                        </p:attrNameLst>
                                      </p:cBhvr>
                                      <p:to>
                                        <p:strVal val="visible"/>
                                      </p:to>
                                    </p:set>
                                    <p:animEffect transition="in" filter="slide(fromBottom)">
                                      <p:cBhvr>
                                        <p:cTn id="12" dur="500"/>
                                        <p:tgtEl>
                                          <p:spTgt spid="63795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37957"/>
                                        </p:tgtEl>
                                        <p:attrNameLst>
                                          <p:attrName>style.visibility</p:attrName>
                                        </p:attrNameLst>
                                      </p:cBhvr>
                                      <p:to>
                                        <p:strVal val="visible"/>
                                      </p:to>
                                    </p:set>
                                    <p:animEffect transition="in" filter="slide(fromBottom)">
                                      <p:cBhvr>
                                        <p:cTn id="17" dur="500"/>
                                        <p:tgtEl>
                                          <p:spTgt spid="63795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37958"/>
                                        </p:tgtEl>
                                        <p:attrNameLst>
                                          <p:attrName>style.visibility</p:attrName>
                                        </p:attrNameLst>
                                      </p:cBhvr>
                                      <p:to>
                                        <p:strVal val="visible"/>
                                      </p:to>
                                    </p:set>
                                    <p:animEffect transition="in" filter="slide(fromBottom)">
                                      <p:cBhvr>
                                        <p:cTn id="22" dur="500"/>
                                        <p:tgtEl>
                                          <p:spTgt spid="63795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37959"/>
                                        </p:tgtEl>
                                        <p:attrNameLst>
                                          <p:attrName>style.visibility</p:attrName>
                                        </p:attrNameLst>
                                      </p:cBhvr>
                                      <p:to>
                                        <p:strVal val="visible"/>
                                      </p:to>
                                    </p:set>
                                    <p:animEffect transition="in" filter="slide(fromBottom)">
                                      <p:cBhvr>
                                        <p:cTn id="27" dur="500"/>
                                        <p:tgtEl>
                                          <p:spTgt spid="63795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37960"/>
                                        </p:tgtEl>
                                        <p:attrNameLst>
                                          <p:attrName>style.visibility</p:attrName>
                                        </p:attrNameLst>
                                      </p:cBhvr>
                                      <p:to>
                                        <p:strVal val="visible"/>
                                      </p:to>
                                    </p:set>
                                    <p:animEffect transition="in" filter="slide(fromBottom)">
                                      <p:cBhvr>
                                        <p:cTn id="32" dur="500"/>
                                        <p:tgtEl>
                                          <p:spTgt spid="63796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37961"/>
                                        </p:tgtEl>
                                        <p:attrNameLst>
                                          <p:attrName>style.visibility</p:attrName>
                                        </p:attrNameLst>
                                      </p:cBhvr>
                                      <p:to>
                                        <p:strVal val="visible"/>
                                      </p:to>
                                    </p:set>
                                    <p:animEffect transition="in" filter="slide(fromBottom)">
                                      <p:cBhvr>
                                        <p:cTn id="37" dur="500"/>
                                        <p:tgtEl>
                                          <p:spTgt spid="637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5" grpId="0"/>
      <p:bldP spid="637956" grpId="0"/>
      <p:bldP spid="637957" grpId="0"/>
      <p:bldP spid="637958" grpId="0"/>
      <p:bldP spid="637959" grpId="0"/>
      <p:bldP spid="637960" grpId="0"/>
      <p:bldP spid="6379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cs typeface="Times New Roman" panose="02020603050405020304" pitchFamily="18" charset="0"/>
              </a:rPr>
              <a:t>8</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成功做某事  </a:t>
            </a:r>
          </a:p>
          <a:p>
            <a:pPr algn="just"/>
            <a:r>
              <a:rPr lang="en-US" altLang="zh-CN" smtClean="0">
                <a:solidFill>
                  <a:srgbClr val="000000"/>
                </a:solidFill>
                <a:cs typeface="Times New Roman" panose="02020603050405020304" pitchFamily="18" charset="0"/>
              </a:rPr>
              <a:t>9</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结果某人的性命，杀死某人  </a:t>
            </a:r>
          </a:p>
          <a:p>
            <a:pPr algn="just"/>
            <a:r>
              <a:rPr lang="en-US" altLang="zh-CN" smtClean="0">
                <a:solidFill>
                  <a:srgbClr val="000000"/>
                </a:solidFill>
                <a:cs typeface="Times New Roman" panose="02020603050405020304" pitchFamily="18" charset="0"/>
              </a:rPr>
              <a:t>10</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与</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相似  </a:t>
            </a:r>
          </a:p>
          <a:p>
            <a:pPr algn="just"/>
            <a:r>
              <a:rPr lang="en-US" altLang="zh-CN" smtClean="0">
                <a:solidFill>
                  <a:srgbClr val="000000"/>
                </a:solidFill>
                <a:cs typeface="Times New Roman" panose="02020603050405020304" pitchFamily="18" charset="0"/>
              </a:rPr>
              <a:t>11.</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使集中在焦点上；使清楚起来</a:t>
            </a:r>
          </a:p>
          <a:p>
            <a:pPr algn="just"/>
            <a:r>
              <a:rPr lang="en-US" altLang="zh-CN" smtClean="0">
                <a:solidFill>
                  <a:srgbClr val="000000"/>
                </a:solidFill>
                <a:cs typeface="Times New Roman" panose="02020603050405020304" pitchFamily="18" charset="0"/>
              </a:rPr>
              <a:t>12.</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转身</a:t>
            </a:r>
          </a:p>
          <a:p>
            <a:pPr algn="just"/>
            <a:r>
              <a:rPr lang="en-US" altLang="zh-CN" smtClean="0">
                <a:solidFill>
                  <a:srgbClr val="000000"/>
                </a:solidFill>
                <a:cs typeface="Times New Roman" panose="02020603050405020304" pitchFamily="18" charset="0"/>
              </a:rPr>
              <a:t>13.</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集中</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注意力、精力等</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于</a:t>
            </a:r>
          </a:p>
          <a:p>
            <a:pPr algn="just"/>
            <a:r>
              <a:rPr lang="en-US" altLang="zh-CN" smtClean="0">
                <a:solidFill>
                  <a:srgbClr val="000000"/>
                </a:solidFill>
                <a:cs typeface="Times New Roman" panose="02020603050405020304" pitchFamily="18" charset="0"/>
              </a:rPr>
              <a:t>14.</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理解；计算出</a:t>
            </a:r>
          </a:p>
        </p:txBody>
      </p:sp>
      <p:sp>
        <p:nvSpPr>
          <p:cNvPr id="638979" name="Rectangle 3"/>
          <p:cNvSpPr>
            <a:spLocks noChangeArrowheads="1"/>
          </p:cNvSpPr>
          <p:nvPr/>
        </p:nvSpPr>
        <p:spPr bwMode="auto">
          <a:xfrm>
            <a:off x="1090756" y="1004158"/>
            <a:ext cx="198665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succeed in doing</a:t>
            </a:r>
            <a:r>
              <a:rPr lang="zh-CN" altLang="en-US"/>
              <a:t>　</a:t>
            </a:r>
            <a:endParaRPr lang="en-US" altLang="zh-CN"/>
          </a:p>
        </p:txBody>
      </p:sp>
      <p:sp>
        <p:nvSpPr>
          <p:cNvPr id="638980" name="Rectangle 4"/>
          <p:cNvSpPr>
            <a:spLocks noChangeArrowheads="1"/>
          </p:cNvSpPr>
          <p:nvPr/>
        </p:nvSpPr>
        <p:spPr bwMode="auto">
          <a:xfrm>
            <a:off x="998943" y="1472462"/>
            <a:ext cx="171735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take one's life</a:t>
            </a:r>
            <a:r>
              <a:rPr lang="zh-CN" altLang="en-US"/>
              <a:t>　</a:t>
            </a:r>
            <a:endParaRPr lang="en-US" altLang="zh-CN"/>
          </a:p>
        </p:txBody>
      </p:sp>
      <p:sp>
        <p:nvSpPr>
          <p:cNvPr id="638981" name="Rectangle 5"/>
          <p:cNvSpPr>
            <a:spLocks noChangeArrowheads="1"/>
          </p:cNvSpPr>
          <p:nvPr/>
        </p:nvSpPr>
        <p:spPr bwMode="auto">
          <a:xfrm>
            <a:off x="1164831" y="1870039"/>
            <a:ext cx="136533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be similar to</a:t>
            </a:r>
            <a:endParaRPr lang="zh-CN" altLang="en-US"/>
          </a:p>
        </p:txBody>
      </p:sp>
      <p:sp>
        <p:nvSpPr>
          <p:cNvPr id="638982" name="Rectangle 6"/>
          <p:cNvSpPr>
            <a:spLocks noChangeArrowheads="1"/>
          </p:cNvSpPr>
          <p:nvPr/>
        </p:nvSpPr>
        <p:spPr bwMode="auto">
          <a:xfrm>
            <a:off x="877607" y="2300448"/>
            <a:ext cx="203795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bring...into focus</a:t>
            </a:r>
            <a:r>
              <a:rPr lang="zh-CN" altLang="en-US"/>
              <a:t>　</a:t>
            </a:r>
            <a:endParaRPr lang="en-US" altLang="zh-CN"/>
          </a:p>
        </p:txBody>
      </p:sp>
      <p:sp>
        <p:nvSpPr>
          <p:cNvPr id="638983" name="Rectangle 7"/>
          <p:cNvSpPr>
            <a:spLocks noChangeArrowheads="1"/>
          </p:cNvSpPr>
          <p:nvPr/>
        </p:nvSpPr>
        <p:spPr bwMode="auto">
          <a:xfrm>
            <a:off x="1112529" y="2679477"/>
            <a:ext cx="134609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turn around</a:t>
            </a:r>
            <a:endParaRPr lang="zh-CN" altLang="en-US"/>
          </a:p>
        </p:txBody>
      </p:sp>
      <p:sp>
        <p:nvSpPr>
          <p:cNvPr id="638984" name="Rectangle 8"/>
          <p:cNvSpPr>
            <a:spLocks noChangeArrowheads="1"/>
          </p:cNvSpPr>
          <p:nvPr/>
        </p:nvSpPr>
        <p:spPr bwMode="auto">
          <a:xfrm>
            <a:off x="1060986" y="3109887"/>
            <a:ext cx="118515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focus on</a:t>
            </a:r>
            <a:r>
              <a:rPr lang="zh-CN" altLang="en-US"/>
              <a:t>　</a:t>
            </a:r>
            <a:endParaRPr lang="en-US" altLang="zh-CN"/>
          </a:p>
        </p:txBody>
      </p:sp>
      <p:sp>
        <p:nvSpPr>
          <p:cNvPr id="638985" name="Rectangle 9"/>
          <p:cNvSpPr>
            <a:spLocks noChangeArrowheads="1"/>
          </p:cNvSpPr>
          <p:nvPr/>
        </p:nvSpPr>
        <p:spPr bwMode="auto">
          <a:xfrm>
            <a:off x="1004537" y="3490104"/>
            <a:ext cx="110243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figure out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38979"/>
                                        </p:tgtEl>
                                        <p:attrNameLst>
                                          <p:attrName>style.visibility</p:attrName>
                                        </p:attrNameLst>
                                      </p:cBhvr>
                                      <p:to>
                                        <p:strVal val="visible"/>
                                      </p:to>
                                    </p:set>
                                    <p:animEffect transition="in" filter="slide(fromBottom)">
                                      <p:cBhvr>
                                        <p:cTn id="7" dur="500"/>
                                        <p:tgtEl>
                                          <p:spTgt spid="6389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38980"/>
                                        </p:tgtEl>
                                        <p:attrNameLst>
                                          <p:attrName>style.visibility</p:attrName>
                                        </p:attrNameLst>
                                      </p:cBhvr>
                                      <p:to>
                                        <p:strVal val="visible"/>
                                      </p:to>
                                    </p:set>
                                    <p:animEffect transition="in" filter="slide(fromBottom)">
                                      <p:cBhvr>
                                        <p:cTn id="12" dur="500"/>
                                        <p:tgtEl>
                                          <p:spTgt spid="63898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38981"/>
                                        </p:tgtEl>
                                        <p:attrNameLst>
                                          <p:attrName>style.visibility</p:attrName>
                                        </p:attrNameLst>
                                      </p:cBhvr>
                                      <p:to>
                                        <p:strVal val="visible"/>
                                      </p:to>
                                    </p:set>
                                    <p:animEffect transition="in" filter="slide(fromBottom)">
                                      <p:cBhvr>
                                        <p:cTn id="17" dur="500"/>
                                        <p:tgtEl>
                                          <p:spTgt spid="63898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38982"/>
                                        </p:tgtEl>
                                        <p:attrNameLst>
                                          <p:attrName>style.visibility</p:attrName>
                                        </p:attrNameLst>
                                      </p:cBhvr>
                                      <p:to>
                                        <p:strVal val="visible"/>
                                      </p:to>
                                    </p:set>
                                    <p:animEffect transition="in" filter="slide(fromBottom)">
                                      <p:cBhvr>
                                        <p:cTn id="22" dur="500"/>
                                        <p:tgtEl>
                                          <p:spTgt spid="63898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38983"/>
                                        </p:tgtEl>
                                        <p:attrNameLst>
                                          <p:attrName>style.visibility</p:attrName>
                                        </p:attrNameLst>
                                      </p:cBhvr>
                                      <p:to>
                                        <p:strVal val="visible"/>
                                      </p:to>
                                    </p:set>
                                    <p:animEffect transition="in" filter="slide(fromBottom)">
                                      <p:cBhvr>
                                        <p:cTn id="27" dur="500"/>
                                        <p:tgtEl>
                                          <p:spTgt spid="63898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38984"/>
                                        </p:tgtEl>
                                        <p:attrNameLst>
                                          <p:attrName>style.visibility</p:attrName>
                                        </p:attrNameLst>
                                      </p:cBhvr>
                                      <p:to>
                                        <p:strVal val="visible"/>
                                      </p:to>
                                    </p:set>
                                    <p:animEffect transition="in" filter="slide(fromBottom)">
                                      <p:cBhvr>
                                        <p:cTn id="32" dur="500"/>
                                        <p:tgtEl>
                                          <p:spTgt spid="63898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38985"/>
                                        </p:tgtEl>
                                        <p:attrNameLst>
                                          <p:attrName>style.visibility</p:attrName>
                                        </p:attrNameLst>
                                      </p:cBhvr>
                                      <p:to>
                                        <p:strVal val="visible"/>
                                      </p:to>
                                    </p:set>
                                    <p:animEffect transition="in" filter="slide(fromBottom)">
                                      <p:cBhvr>
                                        <p:cTn id="37" dur="500"/>
                                        <p:tgtEl>
                                          <p:spTgt spid="638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79" grpId="0"/>
      <p:bldP spid="638980" grpId="0"/>
      <p:bldP spid="638981" grpId="0"/>
      <p:bldP spid="638982" grpId="0"/>
      <p:bldP spid="638983" grpId="0"/>
      <p:bldP spid="638984" grpId="0"/>
      <p:bldP spid="6389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body" idx="1"/>
          </p:nvPr>
        </p:nvSpPr>
        <p:spPr>
          <a:xfrm>
            <a:off x="539426" y="1334383"/>
            <a:ext cx="8029429" cy="2562187"/>
          </a:xfrm>
        </p:spPr>
        <p:txBody>
          <a:bodyPr/>
          <a:lstStyle/>
          <a:p>
            <a:pPr algn="just"/>
            <a:r>
              <a:rPr lang="en-US" altLang="zh-CN" smtClean="0">
                <a:solidFill>
                  <a:srgbClr val="000000"/>
                </a:solidFill>
                <a:cs typeface="Times New Roman" panose="02020603050405020304" pitchFamily="18" charset="0"/>
              </a:rPr>
              <a:t>15.</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冒险</a:t>
            </a:r>
          </a:p>
          <a:p>
            <a:pPr algn="just"/>
            <a:r>
              <a:rPr lang="en-US" altLang="zh-CN" smtClean="0">
                <a:solidFill>
                  <a:srgbClr val="000000"/>
                </a:solidFill>
                <a:cs typeface="Times New Roman" panose="02020603050405020304" pitchFamily="18" charset="0"/>
              </a:rPr>
              <a:t>16.</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将</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称为</a:t>
            </a:r>
            <a:r>
              <a:rPr lang="en-US" altLang="zh-CN" smtClean="0">
                <a:solidFill>
                  <a:srgbClr val="000000"/>
                </a:solidFill>
                <a:latin typeface="宋体" panose="02010600030101010101" pitchFamily="2" charset="-122"/>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17.</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代表；象征；表示</a:t>
            </a:r>
          </a:p>
          <a:p>
            <a:pPr algn="just"/>
            <a:r>
              <a:rPr lang="en-US" altLang="zh-CN" smtClean="0">
                <a:solidFill>
                  <a:srgbClr val="000000"/>
                </a:solidFill>
                <a:cs typeface="Times New Roman" panose="02020603050405020304" pitchFamily="18" charset="0"/>
              </a:rPr>
              <a:t>18.</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与</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有关；与</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相连</a:t>
            </a:r>
          </a:p>
          <a:p>
            <a:pPr algn="just"/>
            <a:r>
              <a:rPr lang="en-US" altLang="zh-CN" smtClean="0">
                <a:solidFill>
                  <a:srgbClr val="000000"/>
                </a:solidFill>
                <a:cs typeface="Times New Roman" panose="02020603050405020304" pitchFamily="18" charset="0"/>
              </a:rPr>
              <a:t>19.</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从</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受益，得益于</a:t>
            </a:r>
          </a:p>
          <a:p>
            <a:pPr algn="just"/>
            <a:r>
              <a:rPr lang="en-US" altLang="zh-CN" smtClean="0">
                <a:solidFill>
                  <a:srgbClr val="000000"/>
                </a:solidFill>
                <a:cs typeface="Times New Roman" panose="02020603050405020304" pitchFamily="18" charset="0"/>
              </a:rPr>
              <a:t>20.</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取决于某人</a:t>
            </a:r>
          </a:p>
        </p:txBody>
      </p:sp>
      <p:sp>
        <p:nvSpPr>
          <p:cNvPr id="640003" name="Rectangle 3"/>
          <p:cNvSpPr>
            <a:spLocks noChangeArrowheads="1"/>
          </p:cNvSpPr>
          <p:nvPr/>
        </p:nvSpPr>
        <p:spPr bwMode="auto">
          <a:xfrm>
            <a:off x="1007402" y="1327933"/>
            <a:ext cx="194818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take a risk/risks</a:t>
            </a:r>
            <a:r>
              <a:rPr lang="zh-CN" altLang="en-US"/>
              <a:t>　</a:t>
            </a:r>
            <a:endParaRPr lang="en-US" altLang="zh-CN"/>
          </a:p>
        </p:txBody>
      </p:sp>
      <p:sp>
        <p:nvSpPr>
          <p:cNvPr id="640004" name="Rectangle 4"/>
          <p:cNvSpPr>
            <a:spLocks noChangeArrowheads="1"/>
          </p:cNvSpPr>
          <p:nvPr/>
        </p:nvSpPr>
        <p:spPr bwMode="auto">
          <a:xfrm>
            <a:off x="1034346" y="1761717"/>
            <a:ext cx="165130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refer to...as...</a:t>
            </a:r>
            <a:r>
              <a:rPr lang="zh-CN" altLang="en-US"/>
              <a:t>　</a:t>
            </a:r>
          </a:p>
        </p:txBody>
      </p:sp>
      <p:sp>
        <p:nvSpPr>
          <p:cNvPr id="640005" name="Rectangle 5"/>
          <p:cNvSpPr>
            <a:spLocks noChangeArrowheads="1"/>
          </p:cNvSpPr>
          <p:nvPr/>
        </p:nvSpPr>
        <p:spPr bwMode="auto">
          <a:xfrm>
            <a:off x="1055693" y="2193814"/>
            <a:ext cx="126209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stand for</a:t>
            </a:r>
            <a:r>
              <a:rPr lang="zh-CN" altLang="en-US"/>
              <a:t>　</a:t>
            </a:r>
          </a:p>
        </p:txBody>
      </p:sp>
      <p:sp>
        <p:nvSpPr>
          <p:cNvPr id="640006" name="Rectangle 6"/>
          <p:cNvSpPr>
            <a:spLocks noChangeArrowheads="1"/>
          </p:cNvSpPr>
          <p:nvPr/>
        </p:nvSpPr>
        <p:spPr bwMode="auto">
          <a:xfrm>
            <a:off x="891432" y="2625911"/>
            <a:ext cx="166445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be connected to</a:t>
            </a:r>
            <a:endParaRPr lang="zh-CN" altLang="en-US"/>
          </a:p>
        </p:txBody>
      </p:sp>
      <p:sp>
        <p:nvSpPr>
          <p:cNvPr id="640007" name="Rectangle 7"/>
          <p:cNvSpPr>
            <a:spLocks noChangeArrowheads="1"/>
          </p:cNvSpPr>
          <p:nvPr/>
        </p:nvSpPr>
        <p:spPr bwMode="auto">
          <a:xfrm>
            <a:off x="939526" y="3001566"/>
            <a:ext cx="159135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benefit from</a:t>
            </a:r>
            <a:r>
              <a:rPr lang="zh-CN" altLang="en-US"/>
              <a:t>　</a:t>
            </a:r>
            <a:endParaRPr lang="en-US" altLang="zh-CN"/>
          </a:p>
        </p:txBody>
      </p:sp>
      <p:sp>
        <p:nvSpPr>
          <p:cNvPr id="640008" name="Rectangle 8"/>
          <p:cNvSpPr>
            <a:spLocks noChangeArrowheads="1"/>
          </p:cNvSpPr>
          <p:nvPr/>
        </p:nvSpPr>
        <p:spPr bwMode="auto">
          <a:xfrm>
            <a:off x="1040784" y="3381783"/>
            <a:ext cx="126690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be up to sb.</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40003"/>
                                        </p:tgtEl>
                                        <p:attrNameLst>
                                          <p:attrName>style.visibility</p:attrName>
                                        </p:attrNameLst>
                                      </p:cBhvr>
                                      <p:to>
                                        <p:strVal val="visible"/>
                                      </p:to>
                                    </p:set>
                                    <p:animEffect transition="in" filter="slide(fromBottom)">
                                      <p:cBhvr>
                                        <p:cTn id="7" dur="500"/>
                                        <p:tgtEl>
                                          <p:spTgt spid="6400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40004"/>
                                        </p:tgtEl>
                                        <p:attrNameLst>
                                          <p:attrName>style.visibility</p:attrName>
                                        </p:attrNameLst>
                                      </p:cBhvr>
                                      <p:to>
                                        <p:strVal val="visible"/>
                                      </p:to>
                                    </p:set>
                                    <p:animEffect transition="in" filter="slide(fromBottom)">
                                      <p:cBhvr>
                                        <p:cTn id="12" dur="500"/>
                                        <p:tgtEl>
                                          <p:spTgt spid="6400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40005"/>
                                        </p:tgtEl>
                                        <p:attrNameLst>
                                          <p:attrName>style.visibility</p:attrName>
                                        </p:attrNameLst>
                                      </p:cBhvr>
                                      <p:to>
                                        <p:strVal val="visible"/>
                                      </p:to>
                                    </p:set>
                                    <p:animEffect transition="in" filter="slide(fromBottom)">
                                      <p:cBhvr>
                                        <p:cTn id="17" dur="500"/>
                                        <p:tgtEl>
                                          <p:spTgt spid="64000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40006"/>
                                        </p:tgtEl>
                                        <p:attrNameLst>
                                          <p:attrName>style.visibility</p:attrName>
                                        </p:attrNameLst>
                                      </p:cBhvr>
                                      <p:to>
                                        <p:strVal val="visible"/>
                                      </p:to>
                                    </p:set>
                                    <p:animEffect transition="in" filter="slide(fromBottom)">
                                      <p:cBhvr>
                                        <p:cTn id="22" dur="500"/>
                                        <p:tgtEl>
                                          <p:spTgt spid="64000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40007"/>
                                        </p:tgtEl>
                                        <p:attrNameLst>
                                          <p:attrName>style.visibility</p:attrName>
                                        </p:attrNameLst>
                                      </p:cBhvr>
                                      <p:to>
                                        <p:strVal val="visible"/>
                                      </p:to>
                                    </p:set>
                                    <p:animEffect transition="in" filter="slide(fromBottom)">
                                      <p:cBhvr>
                                        <p:cTn id="27" dur="500"/>
                                        <p:tgtEl>
                                          <p:spTgt spid="64000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40008"/>
                                        </p:tgtEl>
                                        <p:attrNameLst>
                                          <p:attrName>style.visibility</p:attrName>
                                        </p:attrNameLst>
                                      </p:cBhvr>
                                      <p:to>
                                        <p:strVal val="visible"/>
                                      </p:to>
                                    </p:set>
                                    <p:animEffect transition="in" filter="slide(fromBottom)">
                                      <p:cBhvr>
                                        <p:cTn id="32" dur="500"/>
                                        <p:tgtEl>
                                          <p:spTgt spid="640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3" grpId="0"/>
      <p:bldP spid="640004" grpId="0"/>
      <p:bldP spid="640005" grpId="0"/>
      <p:bldP spid="640006" grpId="0"/>
      <p:bldP spid="640007" grpId="0"/>
      <p:bldP spid="64000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body" idx="1"/>
          </p:nvPr>
        </p:nvSpPr>
        <p:spPr>
          <a:xfrm>
            <a:off x="539426" y="1011797"/>
            <a:ext cx="8029429" cy="3393184"/>
          </a:xfrm>
        </p:spPr>
        <p:txBody>
          <a:bodyPr/>
          <a:lstStyle/>
          <a:p>
            <a:pPr algn="just"/>
            <a:r>
              <a:rPr lang="zh-CN" altLang="en-US" smtClean="0">
                <a:solidFill>
                  <a:srgbClr val="000000"/>
                </a:solidFill>
                <a:cs typeface="Times New Roman" panose="02020603050405020304" pitchFamily="18" charset="0"/>
              </a:rPr>
              <a:t>重点句型</a:t>
            </a:r>
          </a:p>
          <a:p>
            <a:pPr algn="just"/>
            <a:r>
              <a:rPr lang="en-US" altLang="zh-CN" smtClean="0">
                <a:solidFill>
                  <a:srgbClr val="000000"/>
                </a:solidFill>
                <a:cs typeface="Times New Roman" panose="02020603050405020304" pitchFamily="18" charset="0"/>
              </a:rPr>
              <a:t>1.</a:t>
            </a:r>
            <a:r>
              <a:rPr lang="en-US" altLang="zh-CN" smtClean="0">
                <a:solidFill>
                  <a:srgbClr val="000000"/>
                </a:solidFill>
                <a:ea typeface="黑体" panose="02010609060101010101" pitchFamily="49" charset="-122"/>
                <a:cs typeface="Courier New" panose="02070309020205020404" pitchFamily="49" charset="0"/>
              </a:rPr>
              <a:t>the</a:t>
            </a:r>
            <a:r>
              <a:rPr lang="zh-CN" altLang="en-US" smtClean="0">
                <a:solidFill>
                  <a:srgbClr val="000000"/>
                </a:solidFill>
                <a:ea typeface="黑体" panose="02010609060101010101" pitchFamily="49" charset="-122"/>
                <a:cs typeface="Times New Roman" panose="02020603050405020304" pitchFamily="18" charset="0"/>
              </a:rPr>
              <a:t>＋序数词＋名词＋</a:t>
            </a:r>
            <a:r>
              <a:rPr lang="en-US" altLang="zh-CN" smtClean="0">
                <a:solidFill>
                  <a:srgbClr val="000000"/>
                </a:solidFill>
                <a:ea typeface="黑体" panose="02010609060101010101" pitchFamily="49" charset="-122"/>
                <a:cs typeface="Courier New" panose="02070309020205020404" pitchFamily="49" charset="0"/>
              </a:rPr>
              <a:t>to do  (</a:t>
            </a:r>
            <a:r>
              <a:rPr lang="zh-CN" altLang="en-US" smtClean="0">
                <a:solidFill>
                  <a:srgbClr val="000000"/>
                </a:solidFill>
                <a:cs typeface="Times New Roman" panose="02020603050405020304" pitchFamily="18" charset="0"/>
              </a:rPr>
              <a:t>作定语</a:t>
            </a:r>
            <a:r>
              <a:rPr lang="en-US" altLang="zh-CN" smtClean="0">
                <a:solidFill>
                  <a:srgbClr val="000000"/>
                </a:solidFill>
                <a:cs typeface="Times New Roman" panose="02020603050405020304" pitchFamily="18" charset="0"/>
              </a:rPr>
              <a:t>)</a:t>
            </a:r>
          </a:p>
          <a:p>
            <a:pPr algn="just"/>
            <a:r>
              <a:rPr lang="en-US" altLang="zh-CN" smtClean="0">
                <a:solidFill>
                  <a:srgbClr val="000000"/>
                </a:solidFill>
                <a:cs typeface="Times New Roman" panose="02020603050405020304" pitchFamily="18" charset="0"/>
              </a:rPr>
              <a:t>Vasco da Gama (1460</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1524) was a Portuguese explorer and ______________________________ (</a:t>
            </a:r>
            <a:r>
              <a:rPr lang="zh-CN" altLang="en-US" smtClean="0">
                <a:solidFill>
                  <a:srgbClr val="000000"/>
                </a:solidFill>
                <a:ea typeface="仿宋_GB2312" pitchFamily="49" charset="-122"/>
              </a:rPr>
              <a:t>第</a:t>
            </a:r>
            <a:r>
              <a:rPr lang="zh-CN" altLang="en-US" smtClean="0">
                <a:solidFill>
                  <a:srgbClr val="000000"/>
                </a:solidFill>
                <a:cs typeface="Times New Roman" panose="02020603050405020304" pitchFamily="18" charset="0"/>
              </a:rPr>
              <a:t>一个达到印度的欧洲人</a:t>
            </a:r>
            <a:r>
              <a:rPr lang="en-US" altLang="zh-CN" smtClean="0">
                <a:solidFill>
                  <a:srgbClr val="000000"/>
                </a:solidFill>
                <a:cs typeface="Times New Roman" panose="02020603050405020304" pitchFamily="18" charset="0"/>
              </a:rPr>
              <a:t>) by sea.</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zh-CN" altLang="en-US" smtClean="0">
                <a:solidFill>
                  <a:srgbClr val="000000"/>
                </a:solidFill>
                <a:ea typeface="黑体" panose="02010609060101010101" pitchFamily="49" charset="-122"/>
              </a:rPr>
              <a:t>现在分词短语作结果状语</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Christopher Columbus (1451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1506) was an Italian explorer who completed journeys between Spain and the Americas, ________________________________</a:t>
            </a:r>
          </a:p>
          <a:p>
            <a:pPr algn="just"/>
            <a:r>
              <a:rPr lang="en-US" altLang="zh-CN" smtClean="0">
                <a:solidFill>
                  <a:srgbClr val="000000"/>
                </a:solidFill>
                <a:cs typeface="Times New Roman" panose="02020603050405020304" pitchFamily="18" charset="0"/>
              </a:rPr>
              <a:t>____________________________________ (</a:t>
            </a:r>
            <a:r>
              <a:rPr lang="zh-CN" altLang="en-US" smtClean="0">
                <a:solidFill>
                  <a:srgbClr val="000000"/>
                </a:solidFill>
                <a:cs typeface="Times New Roman" panose="02020603050405020304" pitchFamily="18" charset="0"/>
              </a:rPr>
              <a:t>从而开创了欧洲对美洲的探索</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a:t>
            </a:r>
          </a:p>
        </p:txBody>
      </p:sp>
      <p:sp>
        <p:nvSpPr>
          <p:cNvPr id="641027" name="Rectangle 3"/>
          <p:cNvSpPr>
            <a:spLocks noChangeArrowheads="1"/>
          </p:cNvSpPr>
          <p:nvPr/>
        </p:nvSpPr>
        <p:spPr bwMode="auto">
          <a:xfrm>
            <a:off x="628734" y="2281404"/>
            <a:ext cx="343865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the first European to reach India </a:t>
            </a:r>
          </a:p>
        </p:txBody>
      </p:sp>
      <p:sp>
        <p:nvSpPr>
          <p:cNvPr id="641028" name="Rectangle 4"/>
          <p:cNvSpPr>
            <a:spLocks noChangeArrowheads="1"/>
          </p:cNvSpPr>
          <p:nvPr/>
        </p:nvSpPr>
        <p:spPr bwMode="auto">
          <a:xfrm>
            <a:off x="5158459" y="3488418"/>
            <a:ext cx="311356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thus marking the beginning of</a:t>
            </a:r>
          </a:p>
        </p:txBody>
      </p:sp>
      <p:sp>
        <p:nvSpPr>
          <p:cNvPr id="641029" name="Rectangle 5"/>
          <p:cNvSpPr>
            <a:spLocks noChangeArrowheads="1"/>
          </p:cNvSpPr>
          <p:nvPr/>
        </p:nvSpPr>
        <p:spPr bwMode="auto">
          <a:xfrm>
            <a:off x="726842" y="3921011"/>
            <a:ext cx="389172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European exploration of the Americas</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1027"/>
                                        </p:tgtEl>
                                        <p:attrNameLst>
                                          <p:attrName>style.visibility</p:attrName>
                                        </p:attrNameLst>
                                      </p:cBhvr>
                                      <p:to>
                                        <p:strVal val="visible"/>
                                      </p:to>
                                    </p:set>
                                    <p:animEffect transition="in" filter="checkerboard(across)">
                                      <p:cBhvr>
                                        <p:cTn id="7" dur="500"/>
                                        <p:tgtEl>
                                          <p:spTgt spid="6410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1028"/>
                                        </p:tgtEl>
                                        <p:attrNameLst>
                                          <p:attrName>style.visibility</p:attrName>
                                        </p:attrNameLst>
                                      </p:cBhvr>
                                      <p:to>
                                        <p:strVal val="visible"/>
                                      </p:to>
                                    </p:set>
                                    <p:animEffect transition="in" filter="checkerboard(across)">
                                      <p:cBhvr>
                                        <p:cTn id="12" dur="500"/>
                                        <p:tgtEl>
                                          <p:spTgt spid="64102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41029"/>
                                        </p:tgtEl>
                                        <p:attrNameLst>
                                          <p:attrName>style.visibility</p:attrName>
                                        </p:attrNameLst>
                                      </p:cBhvr>
                                      <p:to>
                                        <p:strVal val="visible"/>
                                      </p:to>
                                    </p:set>
                                    <p:animEffect transition="in" filter="checkerboard(across)">
                                      <p:cBhvr>
                                        <p:cTn id="15" dur="500"/>
                                        <p:tgtEl>
                                          <p:spTgt spid="64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27" grpId="0"/>
      <p:bldP spid="641028" grpId="0"/>
      <p:bldP spid="6410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body" idx="1"/>
          </p:nvPr>
        </p:nvSpPr>
        <p:spPr>
          <a:xfrm>
            <a:off x="539426" y="1011797"/>
            <a:ext cx="8029429" cy="2977686"/>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课文阅读理解</a:t>
            </a:r>
          </a:p>
          <a:p>
            <a:pPr algn="just"/>
            <a:r>
              <a:rPr lang="en-US" altLang="zh-CN" dirty="0" err="1" smtClean="0">
                <a:solidFill>
                  <a:srgbClr val="000000"/>
                </a:solidFill>
                <a:ea typeface="华文新魏" panose="02010800040101010101" pitchFamily="2" charset="-122"/>
                <a:cs typeface="Times New Roman" panose="02020603050405020304" pitchFamily="18" charset="0"/>
              </a:rPr>
              <a:t>Ⅰ.Read</a:t>
            </a:r>
            <a:r>
              <a:rPr lang="en-US" altLang="zh-CN" dirty="0" smtClean="0">
                <a:solidFill>
                  <a:srgbClr val="000000"/>
                </a:solidFill>
                <a:ea typeface="华文新魏" panose="02010800040101010101" pitchFamily="2" charset="-122"/>
                <a:cs typeface="Times New Roman" panose="02020603050405020304" pitchFamily="18" charset="0"/>
              </a:rPr>
              <a:t> the text and match the main idea of the paragraphs.</a:t>
            </a:r>
          </a:p>
          <a:p>
            <a:pPr algn="just"/>
            <a:r>
              <a:rPr lang="en-US" altLang="zh-CN" dirty="0" smtClean="0">
                <a:solidFill>
                  <a:srgbClr val="000000"/>
                </a:solidFill>
                <a:ea typeface="华文新魏" panose="02010800040101010101" pitchFamily="2" charset="-122"/>
                <a:cs typeface="Times New Roman" panose="02020603050405020304" pitchFamily="18" charset="0"/>
              </a:rPr>
              <a:t>1</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Paragraph 1</a:t>
            </a:r>
            <a:r>
              <a:rPr lang="zh-CN" altLang="en-US" dirty="0" smtClean="0">
                <a:solidFill>
                  <a:srgbClr val="000000"/>
                </a:solidFill>
                <a:ea typeface="华文新魏" panose="02010800040101010101" pitchFamily="2" charset="-122"/>
                <a:cs typeface="Times New Roman" panose="02020603050405020304" pitchFamily="18" charset="0"/>
              </a:rPr>
              <a:t>　　　</a:t>
            </a:r>
            <a:r>
              <a:rPr lang="en-US" altLang="zh-CN" dirty="0" smtClean="0">
                <a:solidFill>
                  <a:srgbClr val="000000"/>
                </a:solidFill>
                <a:ea typeface="华文新魏" panose="02010800040101010101" pitchFamily="2" charset="-122"/>
                <a:cs typeface="Times New Roman" panose="02020603050405020304" pitchFamily="18" charset="0"/>
              </a:rPr>
              <a:t>A</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The scientific reasons behind taking risks.</a:t>
            </a:r>
          </a:p>
          <a:p>
            <a:pPr algn="just"/>
            <a:r>
              <a:rPr lang="en-US" altLang="zh-CN" dirty="0" smtClean="0">
                <a:solidFill>
                  <a:srgbClr val="000000"/>
                </a:solidFill>
                <a:ea typeface="华文新魏" panose="02010800040101010101" pitchFamily="2" charset="-122"/>
                <a:cs typeface="Times New Roman" panose="02020603050405020304" pitchFamily="18" charset="0"/>
              </a:rPr>
              <a:t>2</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Paragraphs 2</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3  B</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The way to measure the risks we take.</a:t>
            </a:r>
          </a:p>
          <a:p>
            <a:pPr algn="just"/>
            <a:r>
              <a:rPr lang="en-US" altLang="zh-CN" dirty="0" smtClean="0">
                <a:solidFill>
                  <a:srgbClr val="000000"/>
                </a:solidFill>
                <a:ea typeface="华文新魏" panose="02010800040101010101" pitchFamily="2" charset="-122"/>
                <a:cs typeface="Times New Roman" panose="02020603050405020304" pitchFamily="18" charset="0"/>
              </a:rPr>
              <a:t>3</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Paragraphs 4</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6  C</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The common situation  of  climbing </a:t>
            </a:r>
            <a:r>
              <a:rPr lang="en-US" altLang="zh-CN" dirty="0" err="1" smtClean="0">
                <a:solidFill>
                  <a:srgbClr val="000000"/>
                </a:solidFill>
                <a:ea typeface="华文新魏" panose="02010800040101010101" pitchFamily="2" charset="-122"/>
                <a:cs typeface="Times New Roman" panose="02020603050405020304" pitchFamily="18" charset="0"/>
              </a:rPr>
              <a:t>Qomolangma</a:t>
            </a:r>
            <a:r>
              <a:rPr lang="en-US" altLang="zh-CN" dirty="0" smtClean="0">
                <a:solidFill>
                  <a:srgbClr val="000000"/>
                </a:solidFill>
                <a:ea typeface="华文新魏" panose="02010800040101010101" pitchFamily="2" charset="-122"/>
                <a:cs typeface="Times New Roman" panose="02020603050405020304" pitchFamily="18" charset="0"/>
              </a:rPr>
              <a:t>.</a:t>
            </a:r>
          </a:p>
          <a:p>
            <a:pPr algn="just"/>
            <a:r>
              <a:rPr lang="en-US" altLang="zh-CN" dirty="0" smtClean="0">
                <a:solidFill>
                  <a:srgbClr val="000000"/>
                </a:solidFill>
                <a:ea typeface="华文新魏" panose="02010800040101010101" pitchFamily="2" charset="-122"/>
                <a:cs typeface="Times New Roman" panose="02020603050405020304" pitchFamily="18" charset="0"/>
              </a:rPr>
              <a:t>4</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Paragraph 7  D</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The famous examples  and comments about climbing.</a:t>
            </a:r>
            <a:endParaRPr lang="en-US" altLang="zh-CN" dirty="0" smtClean="0">
              <a:solidFill>
                <a:srgbClr val="FF0000"/>
              </a:solidFill>
              <a:ea typeface="黑体" panose="02010609060101010101" pitchFamily="49" charset="-122"/>
              <a:cs typeface="Times New Roman" panose="02020603050405020304" pitchFamily="18" charset="0"/>
            </a:endParaRPr>
          </a:p>
          <a:p>
            <a:pPr algn="just"/>
            <a:r>
              <a:rPr lang="zh-CN" altLang="en-US" dirty="0" smtClean="0">
                <a:solidFill>
                  <a:srgbClr val="FF0000"/>
                </a:solidFill>
                <a:ea typeface="黑体" panose="02010609060101010101" pitchFamily="49" charset="-122"/>
                <a:cs typeface="Times New Roman" panose="02020603050405020304" pitchFamily="18" charset="0"/>
              </a:rPr>
              <a:t>答案：</a:t>
            </a:r>
            <a:r>
              <a:rPr lang="en-US" altLang="zh-CN" dirty="0" smtClean="0">
                <a:solidFill>
                  <a:srgbClr val="000000"/>
                </a:solidFill>
                <a:cs typeface="Times New Roman" panose="02020603050405020304" pitchFamily="18" charset="0"/>
              </a:rPr>
              <a:t>1.C</a:t>
            </a:r>
            <a:r>
              <a:rPr lang="zh-CN" altLang="en-US"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2.D</a:t>
            </a:r>
            <a:r>
              <a:rPr lang="zh-CN" altLang="en-US"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3.A</a:t>
            </a:r>
            <a:r>
              <a:rPr lang="zh-CN" altLang="en-US"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4.B</a:t>
            </a:r>
            <a:endParaRPr lang="zh-CN" altLang="en-US" dirty="0"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42050">
                                            <p:txEl>
                                              <p:pRg st="6" end="6"/>
                                            </p:txEl>
                                          </p:spTgt>
                                        </p:tgtEl>
                                        <p:attrNameLst>
                                          <p:attrName>style.visibility</p:attrName>
                                        </p:attrNameLst>
                                      </p:cBhvr>
                                      <p:to>
                                        <p:strVal val="visible"/>
                                      </p:to>
                                    </p:set>
                                    <p:animEffect transition="in" filter="slide(fromBottom)">
                                      <p:cBhvr>
                                        <p:cTn id="7" dur="500"/>
                                        <p:tgtEl>
                                          <p:spTgt spid="6420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2668</Words>
  <Application>Microsoft Office PowerPoint</Application>
  <PresentationFormat>全屏显示(16:9)</PresentationFormat>
  <Paragraphs>306</Paragraphs>
  <Slides>40</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40</vt:i4>
      </vt:variant>
    </vt:vector>
  </HeadingPairs>
  <TitlesOfParts>
    <vt:vector size="55" baseType="lpstr">
      <vt:lpstr>IPAPANNEW</vt:lpstr>
      <vt:lpstr>方正大标宋_GBK</vt:lpstr>
      <vt:lpstr>方正楷体_GBK</vt:lpstr>
      <vt:lpstr>仿宋_GB2312</vt:lpstr>
      <vt:lpstr>黑体</vt:lpstr>
      <vt:lpstr>华文新魏</vt:lpstr>
      <vt:lpstr>楷体_GB2312</vt:lpstr>
      <vt:lpstr>宋体</vt:lpstr>
      <vt:lpstr>微软雅黑</vt:lpstr>
      <vt:lpstr>Arial</vt:lpstr>
      <vt:lpstr>Book Antiqua</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2016-01-26T01:00:00Z</dcterms:created>
  <dcterms:modified xsi:type="dcterms:W3CDTF">2023-01-16T14:51:44Z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3C28B6F6D63D408A83F6D52B2709B326</vt:lpwstr>
  </property>
  <property fmtid="{A09F084E-AD41-489F-8076-AA5BE3082BCA}" pid="100">
    <vt:ui4>5</vt:ui4>
  </property>
  <property fmtid="{64440492-4C8B-11D1-8B70-080036B11A03}" pid="11">
    <vt:lpwstr>www.2ppt.com-爱PPT提供资源下载</vt:lpwstr>
  </property>
</Properties>
</file>