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17" r:id="rId2"/>
    <p:sldId id="318" r:id="rId3"/>
    <p:sldId id="299" r:id="rId4"/>
    <p:sldId id="288" r:id="rId5"/>
    <p:sldId id="309" r:id="rId6"/>
    <p:sldId id="320" r:id="rId7"/>
    <p:sldId id="306" r:id="rId8"/>
    <p:sldId id="289" r:id="rId9"/>
    <p:sldId id="313" r:id="rId10"/>
    <p:sldId id="310" r:id="rId11"/>
    <p:sldId id="290" r:id="rId12"/>
    <p:sldId id="315" r:id="rId13"/>
    <p:sldId id="338" r:id="rId14"/>
    <p:sldId id="339" r:id="rId15"/>
    <p:sldId id="291" r:id="rId16"/>
    <p:sldId id="340" r:id="rId17"/>
    <p:sldId id="341" r:id="rId18"/>
    <p:sldId id="342" r:id="rId19"/>
  </p:sldIdLst>
  <p:sldSz cx="12192000" cy="6858000"/>
  <p:notesSz cx="7104063" cy="10234613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楷体" panose="02010609060101010101" pitchFamily="49" charset="-122"/>
      <p:regular r:id="rId26"/>
    </p:embeddedFont>
    <p:embeddedFont>
      <p:font typeface="微软雅黑" panose="020B0503020204020204" pitchFamily="34" charset="-122"/>
      <p:regular r:id="rId27"/>
      <p:bold r:id="rId28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3">
          <p15:clr>
            <a:srgbClr val="A4A3A4"/>
          </p15:clr>
        </p15:guide>
        <p15:guide id="2" pos="387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C450"/>
    <a:srgbClr val="DCC7E0"/>
    <a:srgbClr val="E04236"/>
    <a:srgbClr val="74C153"/>
    <a:srgbClr val="C5DE90"/>
    <a:srgbClr val="9F5F86"/>
    <a:srgbClr val="BA8CA8"/>
    <a:srgbClr val="AEC80C"/>
    <a:srgbClr val="CCDD5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36" y="-96"/>
      </p:cViewPr>
      <p:guideLst>
        <p:guide orient="horz" pos="2193"/>
        <p:guide pos="387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1.xml"/><Relationship Id="rId27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2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3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4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5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6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0" y="2161492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b="1" dirty="0" smtClean="0">
                <a:solidFill>
                  <a:srgbClr val="FF0000"/>
                </a:solidFill>
              </a:rPr>
              <a:t>近</a:t>
            </a:r>
            <a:r>
              <a:rPr lang="zh-CN" altLang="en-US" sz="7200" b="1" dirty="0">
                <a:solidFill>
                  <a:srgbClr val="FF0000"/>
                </a:solidFill>
              </a:rPr>
              <a:t>似数</a:t>
            </a:r>
          </a:p>
        </p:txBody>
      </p:sp>
      <p:sp>
        <p:nvSpPr>
          <p:cNvPr id="8" name="矩形 7"/>
          <p:cNvSpPr/>
          <p:nvPr/>
        </p:nvSpPr>
        <p:spPr>
          <a:xfrm>
            <a:off x="4799812" y="4522889"/>
            <a:ext cx="25923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600" dirty="0">
                <a:solidFill>
                  <a:srgbClr val="FF0000"/>
                </a:solidFill>
              </a:rPr>
              <a:t>苏教版  数学  二年级  下册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3210043" y="3507309"/>
            <a:ext cx="5477692" cy="0"/>
          </a:xfrm>
          <a:prstGeom prst="line">
            <a:avLst/>
          </a:prstGeom>
          <a:ln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0" y="5868645"/>
            <a:ext cx="12192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0" y="615434"/>
            <a:ext cx="12191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四 认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识万以内的数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>
            <a:off x="108211" y="738064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3</a:t>
            </a:r>
            <a:endParaRPr lang="zh-CN" altLang="en-US" sz="2800" b="1" dirty="0"/>
          </a:p>
        </p:txBody>
      </p:sp>
      <p:sp>
        <p:nvSpPr>
          <p:cNvPr id="5" name="文本框 10245"/>
          <p:cNvSpPr txBox="1">
            <a:spLocks noChangeArrowheads="1"/>
          </p:cNvSpPr>
          <p:nvPr/>
        </p:nvSpPr>
        <p:spPr bwMode="auto">
          <a:xfrm>
            <a:off x="651196" y="746350"/>
            <a:ext cx="7104789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 b="1" dirty="0">
                <a:latin typeface="+mn-ea"/>
                <a:sym typeface="宋体" panose="02010600030101010101" pitchFamily="2" charset="-122"/>
              </a:rPr>
              <a:t>写出下面各数约等于几百或几千。</a:t>
            </a:r>
            <a:endParaRPr lang="zh-CN" altLang="en-US" sz="3200" b="1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6" name="文本框 10245"/>
          <p:cNvSpPr txBox="1">
            <a:spLocks noChangeArrowheads="1"/>
          </p:cNvSpPr>
          <p:nvPr/>
        </p:nvSpPr>
        <p:spPr bwMode="auto">
          <a:xfrm>
            <a:off x="1504371" y="2563184"/>
            <a:ext cx="1440160" cy="56611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zh-CN" sz="2800" dirty="0">
                <a:latin typeface="+mn-ea"/>
                <a:cs typeface="Arial" panose="020B0604020202020204" pitchFamily="34" charset="0"/>
              </a:rPr>
              <a:t>487</a:t>
            </a:r>
            <a:r>
              <a:rPr lang="en-US" altLang="zh-CN" sz="2800" dirty="0">
                <a:latin typeface="+mn-ea"/>
                <a:sym typeface="宋体" panose="02010600030101010101" pitchFamily="2" charset="-122"/>
              </a:rPr>
              <a:t>≈</a:t>
            </a:r>
            <a:endParaRPr lang="zh-CN" altLang="en-US" sz="2800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7" name="文本框 10245"/>
          <p:cNvSpPr txBox="1">
            <a:spLocks noChangeArrowheads="1"/>
          </p:cNvSpPr>
          <p:nvPr/>
        </p:nvSpPr>
        <p:spPr bwMode="auto">
          <a:xfrm>
            <a:off x="1504371" y="3199256"/>
            <a:ext cx="1632181" cy="56611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zh-CN" sz="2800" dirty="0">
                <a:latin typeface="+mn-ea"/>
                <a:cs typeface="Arial" panose="020B0604020202020204" pitchFamily="34" charset="0"/>
              </a:rPr>
              <a:t>3091</a:t>
            </a:r>
            <a:r>
              <a:rPr lang="en-US" altLang="zh-CN" sz="2800" dirty="0">
                <a:latin typeface="+mn-ea"/>
                <a:sym typeface="宋体" panose="02010600030101010101" pitchFamily="2" charset="-122"/>
              </a:rPr>
              <a:t>≈</a:t>
            </a:r>
            <a:endParaRPr lang="zh-CN" altLang="en-US" sz="2800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9" name="文本框 10245"/>
          <p:cNvSpPr txBox="1">
            <a:spLocks noChangeArrowheads="1"/>
          </p:cNvSpPr>
          <p:nvPr/>
        </p:nvSpPr>
        <p:spPr bwMode="auto">
          <a:xfrm>
            <a:off x="4432696" y="2563184"/>
            <a:ext cx="1920213" cy="56611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zh-CN" sz="2800" dirty="0">
                <a:solidFill>
                  <a:schemeClr val="tx1"/>
                </a:solidFill>
                <a:latin typeface="+mn-ea"/>
                <a:cs typeface="Arial" panose="020B0604020202020204" pitchFamily="34" charset="0"/>
              </a:rPr>
              <a:t>7985</a:t>
            </a:r>
            <a:r>
              <a:rPr lang="en-US" altLang="zh-CN" sz="2800" dirty="0">
                <a:solidFill>
                  <a:schemeClr val="tx1"/>
                </a:solidFill>
                <a:latin typeface="+mn-ea"/>
                <a:sym typeface="宋体" panose="02010600030101010101" pitchFamily="2" charset="-122"/>
              </a:rPr>
              <a:t>≈</a:t>
            </a:r>
          </a:p>
        </p:txBody>
      </p:sp>
      <p:sp>
        <p:nvSpPr>
          <p:cNvPr id="10" name="文本框 10245"/>
          <p:cNvSpPr txBox="1">
            <a:spLocks noChangeArrowheads="1"/>
          </p:cNvSpPr>
          <p:nvPr/>
        </p:nvSpPr>
        <p:spPr bwMode="auto">
          <a:xfrm>
            <a:off x="4432696" y="3199256"/>
            <a:ext cx="1440160" cy="56611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zh-CN" sz="2800" dirty="0">
                <a:solidFill>
                  <a:schemeClr val="tx1"/>
                </a:solidFill>
                <a:latin typeface="+mn-ea"/>
                <a:cs typeface="Arial" panose="020B0604020202020204" pitchFamily="34" charset="0"/>
              </a:rPr>
              <a:t>614</a:t>
            </a:r>
            <a:r>
              <a:rPr lang="en-US" altLang="zh-CN" sz="2800" dirty="0">
                <a:solidFill>
                  <a:schemeClr val="tx1"/>
                </a:solidFill>
                <a:latin typeface="+mn-ea"/>
                <a:sym typeface="宋体" panose="02010600030101010101" pitchFamily="2" charset="-122"/>
              </a:rPr>
              <a:t>≈</a:t>
            </a:r>
          </a:p>
        </p:txBody>
      </p:sp>
      <p:sp>
        <p:nvSpPr>
          <p:cNvPr id="11" name="文本框 10245"/>
          <p:cNvSpPr txBox="1">
            <a:spLocks noChangeArrowheads="1"/>
          </p:cNvSpPr>
          <p:nvPr/>
        </p:nvSpPr>
        <p:spPr bwMode="auto">
          <a:xfrm>
            <a:off x="7841075" y="2563184"/>
            <a:ext cx="1920213" cy="56611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zh-CN" sz="2800" dirty="0">
                <a:solidFill>
                  <a:schemeClr val="tx1"/>
                </a:solidFill>
                <a:latin typeface="+mn-ea"/>
                <a:cs typeface="Arial" panose="020B0604020202020204" pitchFamily="34" charset="0"/>
              </a:rPr>
              <a:t>5136</a:t>
            </a:r>
            <a:r>
              <a:rPr lang="en-US" altLang="zh-CN" sz="2800" dirty="0">
                <a:solidFill>
                  <a:schemeClr val="tx1"/>
                </a:solidFill>
                <a:latin typeface="+mn-ea"/>
                <a:sym typeface="宋体" panose="02010600030101010101" pitchFamily="2" charset="-122"/>
              </a:rPr>
              <a:t>≈</a:t>
            </a:r>
          </a:p>
        </p:txBody>
      </p:sp>
      <p:sp>
        <p:nvSpPr>
          <p:cNvPr id="12" name="文本框 10245"/>
          <p:cNvSpPr txBox="1">
            <a:spLocks noChangeArrowheads="1"/>
          </p:cNvSpPr>
          <p:nvPr/>
        </p:nvSpPr>
        <p:spPr bwMode="auto">
          <a:xfrm>
            <a:off x="7841075" y="3199256"/>
            <a:ext cx="1440160" cy="56611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zh-CN" sz="2800" dirty="0">
                <a:solidFill>
                  <a:schemeClr val="tx1"/>
                </a:solidFill>
                <a:latin typeface="+mn-ea"/>
                <a:cs typeface="Arial" panose="020B0604020202020204" pitchFamily="34" charset="0"/>
              </a:rPr>
              <a:t>995</a:t>
            </a:r>
            <a:r>
              <a:rPr lang="en-US" altLang="zh-CN" sz="2800" dirty="0">
                <a:solidFill>
                  <a:schemeClr val="tx1"/>
                </a:solidFill>
                <a:latin typeface="+mn-ea"/>
                <a:sym typeface="宋体" panose="02010600030101010101" pitchFamily="2" charset="-122"/>
              </a:rPr>
              <a:t>≈</a:t>
            </a:r>
          </a:p>
        </p:txBody>
      </p:sp>
      <p:sp>
        <p:nvSpPr>
          <p:cNvPr id="13" name="文本框 10245"/>
          <p:cNvSpPr txBox="1">
            <a:spLocks noChangeArrowheads="1"/>
          </p:cNvSpPr>
          <p:nvPr/>
        </p:nvSpPr>
        <p:spPr bwMode="auto">
          <a:xfrm>
            <a:off x="2536625" y="2563184"/>
            <a:ext cx="1056117" cy="56611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500</a:t>
            </a:r>
          </a:p>
        </p:txBody>
      </p:sp>
      <p:sp>
        <p:nvSpPr>
          <p:cNvPr id="14" name="文本框 10245"/>
          <p:cNvSpPr txBox="1">
            <a:spLocks noChangeArrowheads="1"/>
          </p:cNvSpPr>
          <p:nvPr/>
        </p:nvSpPr>
        <p:spPr bwMode="auto">
          <a:xfrm>
            <a:off x="2739936" y="3199256"/>
            <a:ext cx="1163417" cy="56611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3000</a:t>
            </a:r>
          </a:p>
        </p:txBody>
      </p:sp>
      <p:sp>
        <p:nvSpPr>
          <p:cNvPr id="15" name="文本框 10245"/>
          <p:cNvSpPr txBox="1">
            <a:spLocks noChangeArrowheads="1"/>
          </p:cNvSpPr>
          <p:nvPr/>
        </p:nvSpPr>
        <p:spPr bwMode="auto">
          <a:xfrm>
            <a:off x="5654123" y="2563184"/>
            <a:ext cx="1344149" cy="56611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8000</a:t>
            </a:r>
          </a:p>
        </p:txBody>
      </p:sp>
      <p:sp>
        <p:nvSpPr>
          <p:cNvPr id="16" name="文本框 10245"/>
          <p:cNvSpPr txBox="1">
            <a:spLocks noChangeArrowheads="1"/>
          </p:cNvSpPr>
          <p:nvPr/>
        </p:nvSpPr>
        <p:spPr bwMode="auto">
          <a:xfrm>
            <a:off x="5456509" y="3199256"/>
            <a:ext cx="1344149" cy="56611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600</a:t>
            </a:r>
          </a:p>
        </p:txBody>
      </p:sp>
      <p:sp>
        <p:nvSpPr>
          <p:cNvPr id="17" name="文本框 10245"/>
          <p:cNvSpPr txBox="1">
            <a:spLocks noChangeArrowheads="1"/>
          </p:cNvSpPr>
          <p:nvPr/>
        </p:nvSpPr>
        <p:spPr bwMode="auto">
          <a:xfrm>
            <a:off x="9059757" y="2563184"/>
            <a:ext cx="1344149" cy="56611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5000</a:t>
            </a:r>
          </a:p>
        </p:txBody>
      </p:sp>
      <p:sp>
        <p:nvSpPr>
          <p:cNvPr id="18" name="文本框 10245"/>
          <p:cNvSpPr txBox="1">
            <a:spLocks noChangeArrowheads="1"/>
          </p:cNvSpPr>
          <p:nvPr/>
        </p:nvSpPr>
        <p:spPr bwMode="auto">
          <a:xfrm>
            <a:off x="8816882" y="3199256"/>
            <a:ext cx="1344149" cy="56611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1000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1422624" y="1989305"/>
            <a:ext cx="9332997" cy="3180979"/>
          </a:xfrm>
          <a:prstGeom prst="roundRect">
            <a:avLst>
              <a:gd name="adj" fmla="val 8426"/>
            </a:avLst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bg1"/>
                </a:solidFill>
              </a:rPr>
              <a:t>表示一个数接近多少或大约是多少，可以写成 </a:t>
            </a:r>
            <a:r>
              <a:rPr lang="en-US" altLang="zh-CN" sz="2800" dirty="0">
                <a:solidFill>
                  <a:schemeClr val="bg1"/>
                </a:solidFill>
              </a:rPr>
              <a:t>x </a:t>
            </a:r>
            <a:r>
              <a:rPr lang="zh-CN" altLang="en-US" sz="2800" dirty="0">
                <a:solidFill>
                  <a:schemeClr val="bg1"/>
                </a:solidFill>
              </a:rPr>
              <a:t>≈ </a:t>
            </a:r>
            <a:r>
              <a:rPr lang="en-US" altLang="zh-CN" sz="2800" dirty="0">
                <a:solidFill>
                  <a:schemeClr val="bg1"/>
                </a:solidFill>
              </a:rPr>
              <a:t>x</a:t>
            </a:r>
            <a:r>
              <a:rPr lang="zh-CN" altLang="en-US" sz="2800" dirty="0">
                <a:solidFill>
                  <a:schemeClr val="bg1"/>
                </a:solidFill>
              </a:rPr>
              <a:t>。</a:t>
            </a:r>
            <a:endParaRPr lang="en-US" altLang="zh-CN" sz="28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bg1"/>
                </a:solidFill>
              </a:rPr>
              <a:t>三位数的近似数一般用整百数来表示，四位数的近似数一般用整千数来表示。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0245"/>
          <p:cNvSpPr txBox="1">
            <a:spLocks noChangeArrowheads="1"/>
          </p:cNvSpPr>
          <p:nvPr/>
        </p:nvSpPr>
        <p:spPr bwMode="auto">
          <a:xfrm>
            <a:off x="750392" y="816508"/>
            <a:ext cx="7104789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1</a:t>
            </a:r>
            <a:r>
              <a:rPr lang="en-US" altLang="zh-CN" sz="3200" b="1" dirty="0">
                <a:latin typeface="+mn-ea"/>
                <a:sym typeface="宋体" panose="02010600030101010101" pitchFamily="2" charset="-122"/>
              </a:rPr>
              <a:t>.</a:t>
            </a:r>
            <a:r>
              <a:rPr lang="zh-CN" altLang="en-US" sz="3200" b="1" dirty="0">
                <a:latin typeface="+mn-ea"/>
                <a:sym typeface="宋体" panose="02010600030101010101" pitchFamily="2" charset="-122"/>
              </a:rPr>
              <a:t>明阳镇各村去年植树棵数如下表：</a:t>
            </a:r>
            <a:endParaRPr lang="zh-CN" altLang="en-US" sz="3200" b="1" dirty="0">
              <a:solidFill>
                <a:srgbClr val="0000FF"/>
              </a:solidFill>
              <a:latin typeface="+mn-ea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633796" y="1753605"/>
          <a:ext cx="8784000" cy="1137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5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6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6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8960">
                <a:tc>
                  <a:txBody>
                    <a:bodyPr/>
                    <a:lstStyle/>
                    <a:p>
                      <a:pPr algn="ctr"/>
                      <a:endParaRPr lang="zh-CN" altLang="en-US" sz="2900" b="0" dirty="0">
                        <a:latin typeface="楷体_GB2312" panose="02010609030101010101" pitchFamily="49" charset="-122"/>
                        <a:ea typeface="楷体_GB2312" panose="02010609030101010101" pitchFamily="49" charset="-122"/>
                      </a:endParaRPr>
                    </a:p>
                  </a:txBody>
                  <a:tcPr marL="121920" marR="121920" marT="60960" marB="60960" anchor="ctr"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E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0" dirty="0">
                          <a:latin typeface="+mn-ea"/>
                          <a:ea typeface="+mn-ea"/>
                        </a:rPr>
                        <a:t>青山村</a:t>
                      </a: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E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0" dirty="0">
                          <a:latin typeface="+mn-ea"/>
                          <a:ea typeface="+mn-ea"/>
                        </a:rPr>
                        <a:t>石坝村</a:t>
                      </a: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E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0" dirty="0">
                          <a:latin typeface="+mn-ea"/>
                          <a:ea typeface="+mn-ea"/>
                        </a:rPr>
                        <a:t>柳林村</a:t>
                      </a: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E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0" dirty="0">
                          <a:latin typeface="+mn-ea"/>
                          <a:ea typeface="+mn-ea"/>
                        </a:rPr>
                        <a:t>东港村</a:t>
                      </a: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E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896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0" dirty="0">
                          <a:latin typeface="+mn-ea"/>
                          <a:ea typeface="+mn-ea"/>
                        </a:rPr>
                        <a:t>植树棵数</a:t>
                      </a:r>
                    </a:p>
                  </a:txBody>
                  <a:tcPr marL="121920" marR="121920" marT="60960" marB="60960" anchor="ctr"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E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0" dirty="0"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4095</a:t>
                      </a: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E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0" dirty="0"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3880</a:t>
                      </a: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E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0" dirty="0"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3016</a:t>
                      </a: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E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0" dirty="0"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4980</a:t>
                      </a: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E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文本框 10245"/>
          <p:cNvSpPr txBox="1">
            <a:spLocks noChangeArrowheads="1"/>
          </p:cNvSpPr>
          <p:nvPr/>
        </p:nvSpPr>
        <p:spPr bwMode="auto">
          <a:xfrm>
            <a:off x="1821180" y="3241040"/>
            <a:ext cx="5257165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（</a:t>
            </a:r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1</a:t>
            </a:r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）每个村植树各接近几千棵？</a:t>
            </a:r>
            <a:r>
              <a:rPr lang="en-US" altLang="zh-CN" sz="2800" dirty="0">
                <a:solidFill>
                  <a:srgbClr val="0000FF"/>
                </a:solidFill>
                <a:latin typeface="+mn-ea"/>
                <a:sym typeface="宋体" panose="02010600030101010101" pitchFamily="2" charset="-122"/>
              </a:rPr>
              <a:t> </a:t>
            </a:r>
            <a:endParaRPr lang="zh-CN" altLang="en-US" sz="2800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13" name="文本框 10245"/>
          <p:cNvSpPr txBox="1">
            <a:spLocks noChangeArrowheads="1"/>
          </p:cNvSpPr>
          <p:nvPr/>
        </p:nvSpPr>
        <p:spPr bwMode="auto">
          <a:xfrm>
            <a:off x="2747645" y="3990340"/>
            <a:ext cx="4488180" cy="6038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青山村：</a:t>
            </a:r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4095</a:t>
            </a:r>
            <a:r>
              <a:rPr lang="zh-CN" altLang="en-US" sz="2800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棵</a:t>
            </a:r>
            <a:r>
              <a:rPr lang="en-US" altLang="zh-CN" sz="2800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≈</a:t>
            </a:r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4000</a:t>
            </a:r>
            <a:r>
              <a:rPr lang="zh-CN" altLang="en-US" sz="2800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棵</a:t>
            </a:r>
          </a:p>
        </p:txBody>
      </p:sp>
      <p:sp>
        <p:nvSpPr>
          <p:cNvPr id="14" name="文本框 10245"/>
          <p:cNvSpPr txBox="1">
            <a:spLocks noChangeArrowheads="1"/>
          </p:cNvSpPr>
          <p:nvPr/>
        </p:nvSpPr>
        <p:spPr bwMode="auto">
          <a:xfrm>
            <a:off x="2747645" y="4552950"/>
            <a:ext cx="4488180" cy="6038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石坝村：</a:t>
            </a:r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3880</a:t>
            </a:r>
            <a:r>
              <a:rPr lang="zh-CN" altLang="en-US" sz="2800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棵</a:t>
            </a:r>
            <a:r>
              <a:rPr lang="en-US" altLang="zh-CN" sz="2800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≈</a:t>
            </a:r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4000</a:t>
            </a:r>
            <a:r>
              <a:rPr lang="zh-CN" altLang="en-US" sz="2800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棵</a:t>
            </a:r>
          </a:p>
        </p:txBody>
      </p:sp>
      <p:sp>
        <p:nvSpPr>
          <p:cNvPr id="15" name="文本框 10245"/>
          <p:cNvSpPr txBox="1">
            <a:spLocks noChangeArrowheads="1"/>
          </p:cNvSpPr>
          <p:nvPr/>
        </p:nvSpPr>
        <p:spPr bwMode="auto">
          <a:xfrm>
            <a:off x="2747645" y="5115560"/>
            <a:ext cx="4488180" cy="6038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柳林村：</a:t>
            </a:r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3016</a:t>
            </a:r>
            <a:r>
              <a:rPr lang="zh-CN" altLang="en-US" sz="2800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棵</a:t>
            </a:r>
            <a:r>
              <a:rPr lang="en-US" altLang="zh-CN" sz="2800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≈</a:t>
            </a:r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3000</a:t>
            </a:r>
            <a:r>
              <a:rPr lang="zh-CN" altLang="en-US" sz="2800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棵</a:t>
            </a:r>
          </a:p>
        </p:txBody>
      </p:sp>
      <p:sp>
        <p:nvSpPr>
          <p:cNvPr id="16" name="文本框 10245"/>
          <p:cNvSpPr txBox="1">
            <a:spLocks noChangeArrowheads="1"/>
          </p:cNvSpPr>
          <p:nvPr/>
        </p:nvSpPr>
        <p:spPr bwMode="auto">
          <a:xfrm>
            <a:off x="2747645" y="5677535"/>
            <a:ext cx="4488180" cy="6038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东港村：</a:t>
            </a:r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4980</a:t>
            </a:r>
            <a:r>
              <a:rPr lang="zh-CN" altLang="en-US" sz="2800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棵</a:t>
            </a:r>
            <a:r>
              <a:rPr lang="en-US" altLang="zh-CN" sz="2800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≈</a:t>
            </a:r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5000</a:t>
            </a:r>
            <a:r>
              <a:rPr lang="zh-CN" altLang="en-US" sz="2800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0245"/>
          <p:cNvSpPr txBox="1">
            <a:spLocks noChangeArrowheads="1"/>
          </p:cNvSpPr>
          <p:nvPr/>
        </p:nvSpPr>
        <p:spPr bwMode="auto">
          <a:xfrm>
            <a:off x="750392" y="816508"/>
            <a:ext cx="7104789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1</a:t>
            </a:r>
            <a:r>
              <a:rPr lang="en-US" altLang="zh-CN" sz="3200" b="1" dirty="0">
                <a:latin typeface="+mn-ea"/>
                <a:sym typeface="宋体" panose="02010600030101010101" pitchFamily="2" charset="-122"/>
              </a:rPr>
              <a:t>.</a:t>
            </a:r>
            <a:r>
              <a:rPr lang="zh-CN" altLang="en-US" sz="3200" b="1" dirty="0">
                <a:latin typeface="+mn-ea"/>
                <a:sym typeface="宋体" panose="02010600030101010101" pitchFamily="2" charset="-122"/>
              </a:rPr>
              <a:t>明阳镇各村去年植树棵数如下表：</a:t>
            </a:r>
            <a:endParaRPr lang="zh-CN" altLang="en-US" sz="3200" b="1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6" name="文本框 10245"/>
          <p:cNvSpPr txBox="1">
            <a:spLocks noChangeArrowheads="1"/>
          </p:cNvSpPr>
          <p:nvPr/>
        </p:nvSpPr>
        <p:spPr bwMode="auto">
          <a:xfrm>
            <a:off x="1821180" y="3241040"/>
            <a:ext cx="5257165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（</a:t>
            </a:r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2</a:t>
            </a:r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）</a:t>
            </a:r>
            <a:r>
              <a:rPr lang="zh-CN" altLang="en-US" sz="2800" dirty="0">
                <a:latin typeface="+mn-ea"/>
                <a:sym typeface="+mn-ea"/>
              </a:rPr>
              <a:t>哪两个村植树棵数差不多？</a:t>
            </a:r>
            <a:endParaRPr lang="zh-CN" altLang="en-US" sz="2800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13" name="文本框 10245"/>
          <p:cNvSpPr txBox="1">
            <a:spLocks noChangeArrowheads="1"/>
          </p:cNvSpPr>
          <p:nvPr/>
        </p:nvSpPr>
        <p:spPr bwMode="auto">
          <a:xfrm>
            <a:off x="2552065" y="3990340"/>
            <a:ext cx="4587240" cy="6038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sz="2800" dirty="0">
                <a:solidFill>
                  <a:srgbClr val="FF0000"/>
                </a:solidFill>
                <a:latin typeface="+mn-ea"/>
              </a:rPr>
              <a:t>青山村：4095棵≈4000棵</a:t>
            </a:r>
          </a:p>
        </p:txBody>
      </p:sp>
      <p:sp>
        <p:nvSpPr>
          <p:cNvPr id="14" name="文本框 10245"/>
          <p:cNvSpPr txBox="1">
            <a:spLocks noChangeArrowheads="1"/>
          </p:cNvSpPr>
          <p:nvPr/>
        </p:nvSpPr>
        <p:spPr bwMode="auto">
          <a:xfrm>
            <a:off x="2552065" y="4552950"/>
            <a:ext cx="4587240" cy="6038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sz="2800" dirty="0">
                <a:solidFill>
                  <a:srgbClr val="FF0000"/>
                </a:solidFill>
                <a:latin typeface="+mn-ea"/>
              </a:rPr>
              <a:t>石坝村：3880棵≈4000棵</a:t>
            </a:r>
          </a:p>
        </p:txBody>
      </p:sp>
      <p:sp>
        <p:nvSpPr>
          <p:cNvPr id="15" name="文本框 10245"/>
          <p:cNvSpPr txBox="1">
            <a:spLocks noChangeArrowheads="1"/>
          </p:cNvSpPr>
          <p:nvPr/>
        </p:nvSpPr>
        <p:spPr bwMode="auto">
          <a:xfrm>
            <a:off x="2096135" y="5477510"/>
            <a:ext cx="6468745" cy="6038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zh-CN" sz="2800" dirty="0">
                <a:solidFill>
                  <a:srgbClr val="FF0000"/>
                </a:solidFill>
                <a:latin typeface="+mn-ea"/>
              </a:rPr>
              <a:t>答：</a:t>
            </a:r>
            <a:r>
              <a:rPr sz="2800" dirty="0">
                <a:solidFill>
                  <a:srgbClr val="FF0000"/>
                </a:solidFill>
                <a:latin typeface="+mn-ea"/>
              </a:rPr>
              <a:t>青山村和石坝村植树棵数差不多。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633796" y="1753605"/>
          <a:ext cx="8784000" cy="1137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5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6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6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8960">
                <a:tc>
                  <a:txBody>
                    <a:bodyPr/>
                    <a:lstStyle/>
                    <a:p>
                      <a:pPr algn="ctr"/>
                      <a:endParaRPr lang="zh-CN" altLang="en-US" sz="2900" b="0" dirty="0">
                        <a:latin typeface="楷体_GB2312" panose="02010609030101010101" pitchFamily="49" charset="-122"/>
                        <a:ea typeface="楷体_GB2312" panose="02010609030101010101" pitchFamily="49" charset="-122"/>
                      </a:endParaRPr>
                    </a:p>
                  </a:txBody>
                  <a:tcPr marL="121920" marR="121920" marT="60960" marB="60960" anchor="ctr"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E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0" dirty="0">
                          <a:latin typeface="+mn-ea"/>
                          <a:ea typeface="+mn-ea"/>
                        </a:rPr>
                        <a:t>青山村</a:t>
                      </a: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E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0" dirty="0">
                          <a:latin typeface="+mn-ea"/>
                          <a:ea typeface="+mn-ea"/>
                        </a:rPr>
                        <a:t>石坝村</a:t>
                      </a: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E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0" dirty="0">
                          <a:latin typeface="+mn-ea"/>
                          <a:ea typeface="+mn-ea"/>
                        </a:rPr>
                        <a:t>柳林村</a:t>
                      </a: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E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0" dirty="0">
                          <a:latin typeface="+mn-ea"/>
                          <a:ea typeface="+mn-ea"/>
                        </a:rPr>
                        <a:t>东港村</a:t>
                      </a: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E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896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0" dirty="0">
                          <a:latin typeface="+mn-ea"/>
                          <a:ea typeface="+mn-ea"/>
                        </a:rPr>
                        <a:t>植树棵数</a:t>
                      </a:r>
                    </a:p>
                  </a:txBody>
                  <a:tcPr marL="121920" marR="121920" marT="60960" marB="60960" anchor="ctr"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E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0" dirty="0"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4095</a:t>
                      </a: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E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0" dirty="0"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3880</a:t>
                      </a: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E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0" dirty="0"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3016</a:t>
                      </a: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E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0" dirty="0"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4980</a:t>
                      </a: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E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5" grpId="0"/>
      <p:bldP spid="1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0245"/>
          <p:cNvSpPr txBox="1">
            <a:spLocks noChangeArrowheads="1"/>
          </p:cNvSpPr>
          <p:nvPr/>
        </p:nvSpPr>
        <p:spPr bwMode="auto">
          <a:xfrm>
            <a:off x="750392" y="816508"/>
            <a:ext cx="7104789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1</a:t>
            </a:r>
            <a:r>
              <a:rPr lang="en-US" altLang="zh-CN" sz="3200" b="1" dirty="0">
                <a:latin typeface="+mn-ea"/>
                <a:sym typeface="宋体" panose="02010600030101010101" pitchFamily="2" charset="-122"/>
              </a:rPr>
              <a:t>.</a:t>
            </a:r>
            <a:r>
              <a:rPr lang="zh-CN" altLang="en-US" sz="3200" b="1" dirty="0">
                <a:latin typeface="+mn-ea"/>
                <a:sym typeface="宋体" panose="02010600030101010101" pitchFamily="2" charset="-122"/>
              </a:rPr>
              <a:t>明阳镇各村去年植树棵数如下表：</a:t>
            </a:r>
            <a:endParaRPr lang="zh-CN" altLang="en-US" sz="3200" b="1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6" name="文本框 10245"/>
          <p:cNvSpPr txBox="1">
            <a:spLocks noChangeArrowheads="1"/>
          </p:cNvSpPr>
          <p:nvPr/>
        </p:nvSpPr>
        <p:spPr bwMode="auto">
          <a:xfrm>
            <a:off x="1821180" y="3241040"/>
            <a:ext cx="8936355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（</a:t>
            </a:r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3</a:t>
            </a:r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）</a:t>
            </a:r>
            <a:r>
              <a:rPr lang="zh-CN" altLang="en-US" sz="2800" dirty="0">
                <a:latin typeface="+mn-ea"/>
                <a:sym typeface="+mn-ea"/>
              </a:rPr>
              <a:t>把</a:t>
            </a:r>
            <a:r>
              <a:rPr lang="en-US" altLang="zh-CN" sz="2800" dirty="0">
                <a:latin typeface="+mn-ea"/>
                <a:cs typeface="Arial" panose="020B0604020202020204" pitchFamily="34" charset="0"/>
                <a:sym typeface="+mn-ea"/>
              </a:rPr>
              <a:t>4</a:t>
            </a:r>
            <a:r>
              <a:rPr lang="zh-CN" altLang="en-US" sz="2800" dirty="0">
                <a:latin typeface="+mn-ea"/>
                <a:sym typeface="+mn-ea"/>
              </a:rPr>
              <a:t>个村植树棵数按从小到大的顺序排列起来。</a:t>
            </a:r>
            <a:endParaRPr lang="zh-CN" altLang="en-US" sz="2800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14" name="文本框 10245"/>
          <p:cNvSpPr txBox="1">
            <a:spLocks noChangeArrowheads="1"/>
          </p:cNvSpPr>
          <p:nvPr/>
        </p:nvSpPr>
        <p:spPr bwMode="auto">
          <a:xfrm>
            <a:off x="2552065" y="4552950"/>
            <a:ext cx="4587240" cy="6038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sz="2800" dirty="0">
                <a:solidFill>
                  <a:srgbClr val="FF0000"/>
                </a:solidFill>
                <a:latin typeface="+mn-ea"/>
              </a:rPr>
              <a:t>3016＜3880＜4095＜4980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633796" y="1753605"/>
          <a:ext cx="8784000" cy="1137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5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6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6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8960">
                <a:tc>
                  <a:txBody>
                    <a:bodyPr/>
                    <a:lstStyle/>
                    <a:p>
                      <a:pPr algn="ctr"/>
                      <a:endParaRPr lang="zh-CN" altLang="en-US" sz="2900" b="0" dirty="0">
                        <a:latin typeface="楷体_GB2312" panose="02010609030101010101" pitchFamily="49" charset="-122"/>
                        <a:ea typeface="楷体_GB2312" panose="02010609030101010101" pitchFamily="49" charset="-122"/>
                      </a:endParaRPr>
                    </a:p>
                  </a:txBody>
                  <a:tcPr marL="121920" marR="121920" marT="60960" marB="60960" anchor="ctr"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E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0" dirty="0">
                          <a:latin typeface="+mn-ea"/>
                          <a:ea typeface="+mn-ea"/>
                        </a:rPr>
                        <a:t>青山村</a:t>
                      </a: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E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0" dirty="0">
                          <a:latin typeface="+mn-ea"/>
                          <a:ea typeface="+mn-ea"/>
                        </a:rPr>
                        <a:t>石坝村</a:t>
                      </a: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E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0" dirty="0">
                          <a:latin typeface="+mn-ea"/>
                          <a:ea typeface="+mn-ea"/>
                        </a:rPr>
                        <a:t>柳林村</a:t>
                      </a: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E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0" dirty="0">
                          <a:latin typeface="+mn-ea"/>
                          <a:ea typeface="+mn-ea"/>
                        </a:rPr>
                        <a:t>东港村</a:t>
                      </a: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E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896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0" dirty="0">
                          <a:latin typeface="+mn-ea"/>
                          <a:ea typeface="+mn-ea"/>
                        </a:rPr>
                        <a:t>植树棵数</a:t>
                      </a:r>
                    </a:p>
                  </a:txBody>
                  <a:tcPr marL="121920" marR="121920" marT="60960" marB="60960" anchor="ctr"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E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0" dirty="0"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4095</a:t>
                      </a: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E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0" dirty="0"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3880</a:t>
                      </a: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E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0" dirty="0"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3016</a:t>
                      </a: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E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0" dirty="0"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4980</a:t>
                      </a: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E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0245"/>
          <p:cNvSpPr txBox="1">
            <a:spLocks noChangeArrowheads="1"/>
          </p:cNvSpPr>
          <p:nvPr/>
        </p:nvSpPr>
        <p:spPr bwMode="auto">
          <a:xfrm>
            <a:off x="506095" y="574675"/>
            <a:ext cx="11437620" cy="1568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latin typeface="+mn-ea"/>
                <a:sym typeface="宋体" panose="02010600030101010101" pitchFamily="2" charset="-122"/>
              </a:rPr>
              <a:t>2.用     、   、   、   摆一个接近</a:t>
            </a:r>
            <a:r>
              <a:rPr lang="en-US" altLang="zh-CN" sz="3200" b="1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2000</a:t>
            </a:r>
            <a:r>
              <a:rPr lang="zh-CN" altLang="en-US" sz="3200" b="1" dirty="0">
                <a:latin typeface="+mn-ea"/>
                <a:sym typeface="宋体" panose="02010600030101010101" pitchFamily="2" charset="-122"/>
              </a:rPr>
              <a:t>的四位数，可以怎样摆？先摆一摆，再读一读。</a:t>
            </a:r>
            <a:endParaRPr lang="zh-CN" altLang="en-US" sz="3200" b="1" dirty="0">
              <a:solidFill>
                <a:srgbClr val="0000FF"/>
              </a:solidFill>
              <a:latin typeface="+mn-ea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516845" y="848823"/>
            <a:ext cx="480053" cy="523220"/>
            <a:chOff x="2085588" y="2849953"/>
            <a:chExt cx="360040" cy="392415"/>
          </a:xfrm>
        </p:grpSpPr>
        <p:sp>
          <p:nvSpPr>
            <p:cNvPr id="5" name="矩形 4"/>
            <p:cNvSpPr/>
            <p:nvPr/>
          </p:nvSpPr>
          <p:spPr>
            <a:xfrm>
              <a:off x="2125208" y="2855540"/>
              <a:ext cx="280800" cy="360000"/>
            </a:xfrm>
            <a:prstGeom prst="rect">
              <a:avLst/>
            </a:prstGeom>
            <a:solidFill>
              <a:srgbClr val="FFA7A7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latin typeface="+mn-ea"/>
              </a:endParaRPr>
            </a:p>
          </p:txBody>
        </p:sp>
        <p:sp>
          <p:nvSpPr>
            <p:cNvPr id="6" name="文本框 10245"/>
            <p:cNvSpPr txBox="1">
              <a:spLocks noChangeArrowheads="1"/>
            </p:cNvSpPr>
            <p:nvPr/>
          </p:nvSpPr>
          <p:spPr bwMode="auto">
            <a:xfrm>
              <a:off x="2085588" y="2849953"/>
              <a:ext cx="360040" cy="39241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dirty="0">
                  <a:latin typeface="+mn-ea"/>
                  <a:cs typeface="Arial" panose="020B0604020202020204" pitchFamily="34" charset="0"/>
                  <a:sym typeface="宋体" panose="02010600030101010101" pitchFamily="2" charset="-122"/>
                </a:rPr>
                <a:t>0</a:t>
              </a:r>
              <a:endParaRPr lang="zh-CN" altLang="en-US" sz="2800" dirty="0">
                <a:solidFill>
                  <a:srgbClr val="0000FF"/>
                </a:solidFill>
                <a:latin typeface="+mn-ea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2249434" y="845921"/>
            <a:ext cx="480053" cy="523220"/>
            <a:chOff x="2085588" y="2849850"/>
            <a:chExt cx="360040" cy="392415"/>
          </a:xfrm>
        </p:grpSpPr>
        <p:sp>
          <p:nvSpPr>
            <p:cNvPr id="8" name="矩形 7"/>
            <p:cNvSpPr/>
            <p:nvPr/>
          </p:nvSpPr>
          <p:spPr>
            <a:xfrm>
              <a:off x="2125208" y="2855540"/>
              <a:ext cx="280800" cy="360000"/>
            </a:xfrm>
            <a:prstGeom prst="rect">
              <a:avLst/>
            </a:prstGeom>
            <a:solidFill>
              <a:srgbClr val="FFA7A7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latin typeface="+mn-ea"/>
              </a:endParaRPr>
            </a:p>
          </p:txBody>
        </p:sp>
        <p:sp>
          <p:nvSpPr>
            <p:cNvPr id="9" name="文本框 10245"/>
            <p:cNvSpPr txBox="1">
              <a:spLocks noChangeArrowheads="1"/>
            </p:cNvSpPr>
            <p:nvPr/>
          </p:nvSpPr>
          <p:spPr bwMode="auto">
            <a:xfrm>
              <a:off x="2085588" y="2849850"/>
              <a:ext cx="360040" cy="39241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dirty="0">
                  <a:latin typeface="+mn-ea"/>
                  <a:cs typeface="Arial" panose="020B0604020202020204" pitchFamily="34" charset="0"/>
                  <a:sym typeface="宋体" panose="02010600030101010101" pitchFamily="2" charset="-122"/>
                </a:rPr>
                <a:t>1</a:t>
              </a:r>
              <a:endParaRPr lang="zh-CN" altLang="en-US" sz="2800" dirty="0">
                <a:solidFill>
                  <a:srgbClr val="0000FF"/>
                </a:solidFill>
                <a:latin typeface="+mn-ea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2962459" y="838516"/>
            <a:ext cx="480053" cy="523220"/>
            <a:chOff x="2085588" y="2849953"/>
            <a:chExt cx="360040" cy="392415"/>
          </a:xfrm>
        </p:grpSpPr>
        <p:sp>
          <p:nvSpPr>
            <p:cNvPr id="11" name="矩形 10"/>
            <p:cNvSpPr/>
            <p:nvPr/>
          </p:nvSpPr>
          <p:spPr>
            <a:xfrm>
              <a:off x="2125208" y="2855540"/>
              <a:ext cx="280800" cy="360000"/>
            </a:xfrm>
            <a:prstGeom prst="rect">
              <a:avLst/>
            </a:prstGeom>
            <a:solidFill>
              <a:srgbClr val="FFA7A7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latin typeface="+mn-ea"/>
              </a:endParaRPr>
            </a:p>
          </p:txBody>
        </p:sp>
        <p:sp>
          <p:nvSpPr>
            <p:cNvPr id="12" name="文本框 10245"/>
            <p:cNvSpPr txBox="1">
              <a:spLocks noChangeArrowheads="1"/>
            </p:cNvSpPr>
            <p:nvPr/>
          </p:nvSpPr>
          <p:spPr bwMode="auto">
            <a:xfrm>
              <a:off x="2085588" y="2849953"/>
              <a:ext cx="360040" cy="39241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dirty="0">
                  <a:latin typeface="+mn-ea"/>
                  <a:cs typeface="Arial" panose="020B0604020202020204" pitchFamily="34" charset="0"/>
                  <a:sym typeface="宋体" panose="02010600030101010101" pitchFamily="2" charset="-122"/>
                </a:rPr>
                <a:t>5</a:t>
              </a:r>
              <a:endParaRPr lang="zh-CN" altLang="en-US" sz="2800" dirty="0">
                <a:solidFill>
                  <a:srgbClr val="0000FF"/>
                </a:solidFill>
                <a:latin typeface="+mn-ea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667851" y="846059"/>
            <a:ext cx="480053" cy="523220"/>
            <a:chOff x="2094637" y="2849953"/>
            <a:chExt cx="360040" cy="392415"/>
          </a:xfrm>
        </p:grpSpPr>
        <p:sp>
          <p:nvSpPr>
            <p:cNvPr id="14" name="矩形 13"/>
            <p:cNvSpPr/>
            <p:nvPr/>
          </p:nvSpPr>
          <p:spPr>
            <a:xfrm>
              <a:off x="2125208" y="2855540"/>
              <a:ext cx="280800" cy="360000"/>
            </a:xfrm>
            <a:prstGeom prst="rect">
              <a:avLst/>
            </a:prstGeom>
            <a:solidFill>
              <a:srgbClr val="FFA7A7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latin typeface="+mn-ea"/>
              </a:endParaRPr>
            </a:p>
          </p:txBody>
        </p:sp>
        <p:sp>
          <p:nvSpPr>
            <p:cNvPr id="15" name="文本框 10245"/>
            <p:cNvSpPr txBox="1">
              <a:spLocks noChangeArrowheads="1"/>
            </p:cNvSpPr>
            <p:nvPr/>
          </p:nvSpPr>
          <p:spPr bwMode="auto">
            <a:xfrm>
              <a:off x="2094637" y="2849953"/>
              <a:ext cx="360040" cy="39241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dirty="0">
                  <a:latin typeface="+mn-ea"/>
                  <a:cs typeface="Arial" panose="020B0604020202020204" pitchFamily="34" charset="0"/>
                  <a:sym typeface="宋体" panose="02010600030101010101" pitchFamily="2" charset="-122"/>
                </a:rPr>
                <a:t>9</a:t>
              </a:r>
              <a:endParaRPr lang="zh-CN" altLang="en-US" sz="2800" dirty="0">
                <a:solidFill>
                  <a:srgbClr val="0000FF"/>
                </a:solidFill>
                <a:latin typeface="+mn-ea"/>
              </a:endParaRPr>
            </a:p>
          </p:txBody>
        </p:sp>
      </p:grpSp>
      <p:pic>
        <p:nvPicPr>
          <p:cNvPr id="16" name="图片 15" descr="46－第5题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629789" y="3043717"/>
            <a:ext cx="3695027" cy="2439945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6653306" y="3354706"/>
            <a:ext cx="1920213" cy="547351"/>
            <a:chOff x="4860032" y="2607946"/>
            <a:chExt cx="1440160" cy="410513"/>
          </a:xfrm>
        </p:grpSpPr>
        <p:grpSp>
          <p:nvGrpSpPr>
            <p:cNvPr id="18" name="组合 17"/>
            <p:cNvGrpSpPr/>
            <p:nvPr/>
          </p:nvGrpSpPr>
          <p:grpSpPr>
            <a:xfrm>
              <a:off x="4860032" y="2622582"/>
              <a:ext cx="360040" cy="395877"/>
              <a:chOff x="2085588" y="2855540"/>
              <a:chExt cx="360040" cy="395877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2125208" y="2855540"/>
                <a:ext cx="280800" cy="360000"/>
              </a:xfrm>
              <a:prstGeom prst="rect">
                <a:avLst/>
              </a:prstGeom>
              <a:solidFill>
                <a:srgbClr val="FFA7A7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>
                  <a:latin typeface="+mn-ea"/>
                </a:endParaRPr>
              </a:p>
            </p:txBody>
          </p:sp>
          <p:sp>
            <p:nvSpPr>
              <p:cNvPr id="29" name="文本框 10245"/>
              <p:cNvSpPr txBox="1">
                <a:spLocks noChangeArrowheads="1"/>
              </p:cNvSpPr>
              <p:nvPr/>
            </p:nvSpPr>
            <p:spPr bwMode="auto">
              <a:xfrm>
                <a:off x="2085588" y="2859002"/>
                <a:ext cx="360040" cy="39241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800" dirty="0">
                    <a:latin typeface="+mn-ea"/>
                    <a:cs typeface="Arial" panose="020B0604020202020204" pitchFamily="34" charset="0"/>
                    <a:sym typeface="宋体" panose="02010600030101010101" pitchFamily="2" charset="-122"/>
                  </a:rPr>
                  <a:t>1</a:t>
                </a:r>
                <a:endParaRPr lang="zh-CN" altLang="en-US" sz="2800" dirty="0">
                  <a:solidFill>
                    <a:srgbClr val="0000FF"/>
                  </a:solidFill>
                  <a:latin typeface="+mn-ea"/>
                </a:endParaRP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5220072" y="2616995"/>
              <a:ext cx="360040" cy="392415"/>
              <a:chOff x="2085588" y="2849953"/>
              <a:chExt cx="360040" cy="392415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2125208" y="2855540"/>
                <a:ext cx="280800" cy="360000"/>
              </a:xfrm>
              <a:prstGeom prst="rect">
                <a:avLst/>
              </a:prstGeom>
              <a:solidFill>
                <a:srgbClr val="FFA7A7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>
                  <a:latin typeface="+mn-ea"/>
                </a:endParaRPr>
              </a:p>
            </p:txBody>
          </p:sp>
          <p:sp>
            <p:nvSpPr>
              <p:cNvPr id="27" name="文本框 10245"/>
              <p:cNvSpPr txBox="1">
                <a:spLocks noChangeArrowheads="1"/>
              </p:cNvSpPr>
              <p:nvPr/>
            </p:nvSpPr>
            <p:spPr bwMode="auto">
              <a:xfrm>
                <a:off x="2085588" y="2849953"/>
                <a:ext cx="360040" cy="39241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800" dirty="0">
                    <a:latin typeface="+mn-ea"/>
                    <a:cs typeface="Arial" panose="020B0604020202020204" pitchFamily="34" charset="0"/>
                    <a:sym typeface="宋体" panose="02010600030101010101" pitchFamily="2" charset="-122"/>
                  </a:rPr>
                  <a:t>9</a:t>
                </a:r>
                <a:endParaRPr lang="zh-CN" altLang="en-US" sz="2800" dirty="0">
                  <a:solidFill>
                    <a:srgbClr val="0000FF"/>
                  </a:solidFill>
                  <a:latin typeface="+mn-ea"/>
                </a:endParaRPr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5580112" y="2616995"/>
              <a:ext cx="360040" cy="391478"/>
              <a:chOff x="2085588" y="2849953"/>
              <a:chExt cx="360040" cy="391478"/>
            </a:xfrm>
          </p:grpSpPr>
          <p:sp>
            <p:nvSpPr>
              <p:cNvPr id="24" name="矩形 23"/>
              <p:cNvSpPr/>
              <p:nvPr/>
            </p:nvSpPr>
            <p:spPr>
              <a:xfrm>
                <a:off x="2125208" y="2855540"/>
                <a:ext cx="280800" cy="360000"/>
              </a:xfrm>
              <a:prstGeom prst="rect">
                <a:avLst/>
              </a:prstGeom>
              <a:solidFill>
                <a:srgbClr val="FFA7A7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>
                  <a:latin typeface="+mn-ea"/>
                </a:endParaRPr>
              </a:p>
            </p:txBody>
          </p:sp>
          <p:sp>
            <p:nvSpPr>
              <p:cNvPr id="25" name="文本框 10245"/>
              <p:cNvSpPr txBox="1">
                <a:spLocks noChangeArrowheads="1"/>
              </p:cNvSpPr>
              <p:nvPr/>
            </p:nvSpPr>
            <p:spPr bwMode="auto">
              <a:xfrm>
                <a:off x="2085588" y="2849953"/>
                <a:ext cx="360040" cy="39147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800" dirty="0">
                    <a:latin typeface="+mn-ea"/>
                    <a:cs typeface="Arial" panose="020B0604020202020204" pitchFamily="34" charset="0"/>
                    <a:sym typeface="宋体" panose="02010600030101010101" pitchFamily="2" charset="-122"/>
                  </a:rPr>
                  <a:t>5</a:t>
                </a:r>
                <a:endParaRPr lang="zh-CN" altLang="en-US" sz="2800" dirty="0">
                  <a:solidFill>
                    <a:srgbClr val="0000FF"/>
                  </a:solidFill>
                  <a:latin typeface="+mn-ea"/>
                </a:endParaRP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5940152" y="2607946"/>
              <a:ext cx="360040" cy="392415"/>
              <a:chOff x="2085588" y="2840904"/>
              <a:chExt cx="360040" cy="392415"/>
            </a:xfrm>
          </p:grpSpPr>
          <p:sp>
            <p:nvSpPr>
              <p:cNvPr id="22" name="矩形 21"/>
              <p:cNvSpPr/>
              <p:nvPr/>
            </p:nvSpPr>
            <p:spPr>
              <a:xfrm>
                <a:off x="2125208" y="2855540"/>
                <a:ext cx="280800" cy="360000"/>
              </a:xfrm>
              <a:prstGeom prst="rect">
                <a:avLst/>
              </a:prstGeom>
              <a:solidFill>
                <a:srgbClr val="FFA7A7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>
                  <a:latin typeface="+mn-ea"/>
                </a:endParaRPr>
              </a:p>
            </p:txBody>
          </p:sp>
          <p:sp>
            <p:nvSpPr>
              <p:cNvPr id="23" name="文本框 10245"/>
              <p:cNvSpPr txBox="1">
                <a:spLocks noChangeArrowheads="1"/>
              </p:cNvSpPr>
              <p:nvPr/>
            </p:nvSpPr>
            <p:spPr bwMode="auto">
              <a:xfrm>
                <a:off x="2085588" y="2840904"/>
                <a:ext cx="360040" cy="39241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800" dirty="0">
                    <a:latin typeface="+mn-ea"/>
                    <a:cs typeface="Arial" panose="020B0604020202020204" pitchFamily="34" charset="0"/>
                    <a:sym typeface="宋体" panose="02010600030101010101" pitchFamily="2" charset="-122"/>
                  </a:rPr>
                  <a:t>0</a:t>
                </a:r>
                <a:endParaRPr lang="zh-CN" altLang="en-US" sz="2800" dirty="0">
                  <a:solidFill>
                    <a:srgbClr val="0000FF"/>
                  </a:solidFill>
                  <a:latin typeface="+mn-ea"/>
                </a:endParaRPr>
              </a:p>
            </p:txBody>
          </p:sp>
        </p:grpSp>
      </p:grpSp>
      <p:sp>
        <p:nvSpPr>
          <p:cNvPr id="115" name="文本框 10245"/>
          <p:cNvSpPr txBox="1">
            <a:spLocks noChangeArrowheads="1"/>
          </p:cNvSpPr>
          <p:nvPr/>
        </p:nvSpPr>
        <p:spPr bwMode="auto">
          <a:xfrm>
            <a:off x="6600479" y="5037257"/>
            <a:ext cx="1920213" cy="543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接近</a:t>
            </a:r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2000</a:t>
            </a:r>
            <a:r>
              <a:rPr lang="en-US" altLang="zh-CN" sz="2800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 </a:t>
            </a:r>
          </a:p>
        </p:txBody>
      </p:sp>
      <p:grpSp>
        <p:nvGrpSpPr>
          <p:cNvPr id="130" name="组合 129"/>
          <p:cNvGrpSpPr/>
          <p:nvPr/>
        </p:nvGrpSpPr>
        <p:grpSpPr>
          <a:xfrm>
            <a:off x="2262772" y="4319445"/>
            <a:ext cx="480053" cy="523220"/>
            <a:chOff x="2085588" y="2840904"/>
            <a:chExt cx="360040" cy="392415"/>
          </a:xfrm>
        </p:grpSpPr>
        <p:sp>
          <p:nvSpPr>
            <p:cNvPr id="131" name="矩形 130"/>
            <p:cNvSpPr/>
            <p:nvPr/>
          </p:nvSpPr>
          <p:spPr>
            <a:xfrm>
              <a:off x="2125208" y="2855540"/>
              <a:ext cx="280800" cy="360000"/>
            </a:xfrm>
            <a:prstGeom prst="rect">
              <a:avLst/>
            </a:prstGeom>
            <a:solidFill>
              <a:srgbClr val="FFA7A7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latin typeface="+mn-ea"/>
              </a:endParaRPr>
            </a:p>
          </p:txBody>
        </p:sp>
        <p:sp>
          <p:nvSpPr>
            <p:cNvPr id="132" name="文本框 10245"/>
            <p:cNvSpPr txBox="1">
              <a:spLocks noChangeArrowheads="1"/>
            </p:cNvSpPr>
            <p:nvPr/>
          </p:nvSpPr>
          <p:spPr bwMode="auto">
            <a:xfrm>
              <a:off x="2085588" y="2840904"/>
              <a:ext cx="360040" cy="39241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dirty="0">
                  <a:latin typeface="+mn-ea"/>
                  <a:cs typeface="Arial" panose="020B0604020202020204" pitchFamily="34" charset="0"/>
                  <a:sym typeface="宋体" panose="02010600030101010101" pitchFamily="2" charset="-122"/>
                </a:rPr>
                <a:t>0</a:t>
              </a:r>
              <a:endParaRPr lang="zh-CN" altLang="en-US" sz="2800" dirty="0">
                <a:solidFill>
                  <a:srgbClr val="0000FF"/>
                </a:solidFill>
                <a:latin typeface="+mn-ea"/>
              </a:endParaRPr>
            </a:p>
          </p:txBody>
        </p:sp>
      </p:grpSp>
      <p:grpSp>
        <p:nvGrpSpPr>
          <p:cNvPr id="133" name="组合 132"/>
          <p:cNvGrpSpPr/>
          <p:nvPr/>
        </p:nvGrpSpPr>
        <p:grpSpPr>
          <a:xfrm>
            <a:off x="2898841" y="4328609"/>
            <a:ext cx="480053" cy="523220"/>
            <a:chOff x="2085588" y="2849850"/>
            <a:chExt cx="360040" cy="392415"/>
          </a:xfrm>
        </p:grpSpPr>
        <p:sp>
          <p:nvSpPr>
            <p:cNvPr id="134" name="矩形 133"/>
            <p:cNvSpPr/>
            <p:nvPr/>
          </p:nvSpPr>
          <p:spPr>
            <a:xfrm>
              <a:off x="2125208" y="2855540"/>
              <a:ext cx="280800" cy="360000"/>
            </a:xfrm>
            <a:prstGeom prst="rect">
              <a:avLst/>
            </a:prstGeom>
            <a:solidFill>
              <a:srgbClr val="FFA7A7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latin typeface="+mn-ea"/>
              </a:endParaRPr>
            </a:p>
          </p:txBody>
        </p:sp>
        <p:sp>
          <p:nvSpPr>
            <p:cNvPr id="135" name="文本框 10245"/>
            <p:cNvSpPr txBox="1">
              <a:spLocks noChangeArrowheads="1"/>
            </p:cNvSpPr>
            <p:nvPr/>
          </p:nvSpPr>
          <p:spPr bwMode="auto">
            <a:xfrm>
              <a:off x="2085588" y="2849850"/>
              <a:ext cx="360040" cy="39241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dirty="0">
                  <a:latin typeface="+mn-ea"/>
                  <a:cs typeface="Arial" panose="020B0604020202020204" pitchFamily="34" charset="0"/>
                  <a:sym typeface="宋体" panose="02010600030101010101" pitchFamily="2" charset="-122"/>
                </a:rPr>
                <a:t>1</a:t>
              </a:r>
              <a:endParaRPr lang="zh-CN" altLang="en-US" sz="2800" dirty="0">
                <a:solidFill>
                  <a:srgbClr val="0000FF"/>
                </a:solidFill>
                <a:latin typeface="+mn-ea"/>
              </a:endParaRPr>
            </a:p>
          </p:txBody>
        </p:sp>
      </p:grpSp>
      <p:grpSp>
        <p:nvGrpSpPr>
          <p:cNvPr id="136" name="组合 135"/>
          <p:cNvGrpSpPr/>
          <p:nvPr/>
        </p:nvGrpSpPr>
        <p:grpSpPr>
          <a:xfrm>
            <a:off x="3587736" y="4321204"/>
            <a:ext cx="480053" cy="523220"/>
            <a:chOff x="2085588" y="2849953"/>
            <a:chExt cx="360040" cy="392415"/>
          </a:xfrm>
        </p:grpSpPr>
        <p:sp>
          <p:nvSpPr>
            <p:cNvPr id="137" name="矩形 136"/>
            <p:cNvSpPr/>
            <p:nvPr/>
          </p:nvSpPr>
          <p:spPr>
            <a:xfrm>
              <a:off x="2125208" y="2855540"/>
              <a:ext cx="280800" cy="360000"/>
            </a:xfrm>
            <a:prstGeom prst="rect">
              <a:avLst/>
            </a:prstGeom>
            <a:solidFill>
              <a:srgbClr val="FFA7A7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latin typeface="+mn-ea"/>
              </a:endParaRPr>
            </a:p>
          </p:txBody>
        </p:sp>
        <p:sp>
          <p:nvSpPr>
            <p:cNvPr id="138" name="文本框 10245"/>
            <p:cNvSpPr txBox="1">
              <a:spLocks noChangeArrowheads="1"/>
            </p:cNvSpPr>
            <p:nvPr/>
          </p:nvSpPr>
          <p:spPr bwMode="auto">
            <a:xfrm>
              <a:off x="2085588" y="2849953"/>
              <a:ext cx="360040" cy="39241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dirty="0">
                  <a:latin typeface="+mn-ea"/>
                  <a:cs typeface="Arial" panose="020B0604020202020204" pitchFamily="34" charset="0"/>
                  <a:sym typeface="宋体" panose="02010600030101010101" pitchFamily="2" charset="-122"/>
                </a:rPr>
                <a:t>5</a:t>
              </a:r>
              <a:endParaRPr lang="zh-CN" altLang="en-US" sz="2800" dirty="0">
                <a:solidFill>
                  <a:srgbClr val="0000FF"/>
                </a:solidFill>
                <a:latin typeface="+mn-ea"/>
              </a:endParaRPr>
            </a:p>
          </p:txBody>
        </p:sp>
      </p:grpSp>
      <p:grpSp>
        <p:nvGrpSpPr>
          <p:cNvPr id="139" name="组合 138"/>
          <p:cNvGrpSpPr/>
          <p:nvPr/>
        </p:nvGrpSpPr>
        <p:grpSpPr>
          <a:xfrm>
            <a:off x="4281063" y="4304616"/>
            <a:ext cx="480053" cy="523220"/>
            <a:chOff x="2085588" y="2831855"/>
            <a:chExt cx="360040" cy="392415"/>
          </a:xfrm>
        </p:grpSpPr>
        <p:sp>
          <p:nvSpPr>
            <p:cNvPr id="140" name="矩形 139"/>
            <p:cNvSpPr/>
            <p:nvPr/>
          </p:nvSpPr>
          <p:spPr>
            <a:xfrm>
              <a:off x="2125208" y="2855540"/>
              <a:ext cx="280800" cy="360000"/>
            </a:xfrm>
            <a:prstGeom prst="rect">
              <a:avLst/>
            </a:prstGeom>
            <a:solidFill>
              <a:srgbClr val="FFA7A7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latin typeface="+mn-ea"/>
              </a:endParaRPr>
            </a:p>
          </p:txBody>
        </p:sp>
        <p:sp>
          <p:nvSpPr>
            <p:cNvPr id="141" name="文本框 10245"/>
            <p:cNvSpPr txBox="1">
              <a:spLocks noChangeArrowheads="1"/>
            </p:cNvSpPr>
            <p:nvPr/>
          </p:nvSpPr>
          <p:spPr bwMode="auto">
            <a:xfrm>
              <a:off x="2085588" y="2831855"/>
              <a:ext cx="360040" cy="39241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dirty="0">
                  <a:latin typeface="+mn-ea"/>
                  <a:cs typeface="Arial" panose="020B0604020202020204" pitchFamily="34" charset="0"/>
                  <a:sym typeface="宋体" panose="02010600030101010101" pitchFamily="2" charset="-122"/>
                </a:rPr>
                <a:t>9</a:t>
              </a:r>
              <a:endParaRPr lang="zh-CN" altLang="en-US" sz="2800" dirty="0">
                <a:solidFill>
                  <a:srgbClr val="0000FF"/>
                </a:solidFill>
                <a:latin typeface="+mn-ea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6395085" y="4184650"/>
            <a:ext cx="32213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chemeClr val="accent1"/>
                </a:solidFill>
              </a:rPr>
              <a:t>（答案不唯一）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  <p:bldP spid="3" grpId="0"/>
      <p:bldP spid="3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0245"/>
          <p:cNvSpPr txBox="1">
            <a:spLocks noChangeArrowheads="1"/>
          </p:cNvSpPr>
          <p:nvPr/>
        </p:nvSpPr>
        <p:spPr bwMode="auto">
          <a:xfrm>
            <a:off x="506095" y="574675"/>
            <a:ext cx="11437620" cy="1568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latin typeface="+mn-ea"/>
                <a:sym typeface="宋体" panose="02010600030101010101" pitchFamily="2" charset="-122"/>
              </a:rPr>
              <a:t>2.用     、   、   、   摆一个接近</a:t>
            </a:r>
            <a:r>
              <a:rPr lang="en-US" altLang="zh-CN" sz="3200" b="1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2000</a:t>
            </a:r>
            <a:r>
              <a:rPr lang="zh-CN" altLang="en-US" sz="3200" b="1" dirty="0">
                <a:latin typeface="+mn-ea"/>
                <a:sym typeface="宋体" panose="02010600030101010101" pitchFamily="2" charset="-122"/>
              </a:rPr>
              <a:t>的四位数，可以怎样摆？先摆一摆，再读一读。</a:t>
            </a:r>
            <a:endParaRPr lang="zh-CN" altLang="en-US" sz="3200" b="1" dirty="0">
              <a:solidFill>
                <a:srgbClr val="0000FF"/>
              </a:solidFill>
              <a:latin typeface="+mn-ea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516845" y="848823"/>
            <a:ext cx="480053" cy="523220"/>
            <a:chOff x="2085588" y="2849953"/>
            <a:chExt cx="360040" cy="392415"/>
          </a:xfrm>
        </p:grpSpPr>
        <p:sp>
          <p:nvSpPr>
            <p:cNvPr id="5" name="矩形 4"/>
            <p:cNvSpPr/>
            <p:nvPr/>
          </p:nvSpPr>
          <p:spPr>
            <a:xfrm>
              <a:off x="2125208" y="2855540"/>
              <a:ext cx="280800" cy="360000"/>
            </a:xfrm>
            <a:prstGeom prst="rect">
              <a:avLst/>
            </a:prstGeom>
            <a:solidFill>
              <a:srgbClr val="FFA7A7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latin typeface="+mn-ea"/>
              </a:endParaRPr>
            </a:p>
          </p:txBody>
        </p:sp>
        <p:sp>
          <p:nvSpPr>
            <p:cNvPr id="6" name="文本框 10245"/>
            <p:cNvSpPr txBox="1">
              <a:spLocks noChangeArrowheads="1"/>
            </p:cNvSpPr>
            <p:nvPr/>
          </p:nvSpPr>
          <p:spPr bwMode="auto">
            <a:xfrm>
              <a:off x="2085588" y="2849953"/>
              <a:ext cx="360040" cy="39241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dirty="0">
                  <a:latin typeface="+mn-ea"/>
                  <a:cs typeface="Arial" panose="020B0604020202020204" pitchFamily="34" charset="0"/>
                  <a:sym typeface="宋体" panose="02010600030101010101" pitchFamily="2" charset="-122"/>
                </a:rPr>
                <a:t>0</a:t>
              </a:r>
              <a:endParaRPr lang="zh-CN" altLang="en-US" sz="2800" dirty="0">
                <a:solidFill>
                  <a:srgbClr val="0000FF"/>
                </a:solidFill>
                <a:latin typeface="+mn-ea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2249434" y="845921"/>
            <a:ext cx="480053" cy="523220"/>
            <a:chOff x="2085588" y="2849850"/>
            <a:chExt cx="360040" cy="392415"/>
          </a:xfrm>
        </p:grpSpPr>
        <p:sp>
          <p:nvSpPr>
            <p:cNvPr id="8" name="矩形 7"/>
            <p:cNvSpPr/>
            <p:nvPr/>
          </p:nvSpPr>
          <p:spPr>
            <a:xfrm>
              <a:off x="2125208" y="2855540"/>
              <a:ext cx="280800" cy="360000"/>
            </a:xfrm>
            <a:prstGeom prst="rect">
              <a:avLst/>
            </a:prstGeom>
            <a:solidFill>
              <a:srgbClr val="FFA7A7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latin typeface="+mn-ea"/>
              </a:endParaRPr>
            </a:p>
          </p:txBody>
        </p:sp>
        <p:sp>
          <p:nvSpPr>
            <p:cNvPr id="9" name="文本框 10245"/>
            <p:cNvSpPr txBox="1">
              <a:spLocks noChangeArrowheads="1"/>
            </p:cNvSpPr>
            <p:nvPr/>
          </p:nvSpPr>
          <p:spPr bwMode="auto">
            <a:xfrm>
              <a:off x="2085588" y="2849850"/>
              <a:ext cx="360040" cy="39241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dirty="0">
                  <a:latin typeface="+mn-ea"/>
                  <a:cs typeface="Arial" panose="020B0604020202020204" pitchFamily="34" charset="0"/>
                  <a:sym typeface="宋体" panose="02010600030101010101" pitchFamily="2" charset="-122"/>
                </a:rPr>
                <a:t>1</a:t>
              </a:r>
              <a:endParaRPr lang="zh-CN" altLang="en-US" sz="2800" dirty="0">
                <a:solidFill>
                  <a:srgbClr val="0000FF"/>
                </a:solidFill>
                <a:latin typeface="+mn-ea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2962459" y="838516"/>
            <a:ext cx="480053" cy="523220"/>
            <a:chOff x="2085588" y="2849953"/>
            <a:chExt cx="360040" cy="392415"/>
          </a:xfrm>
        </p:grpSpPr>
        <p:sp>
          <p:nvSpPr>
            <p:cNvPr id="11" name="矩形 10"/>
            <p:cNvSpPr/>
            <p:nvPr/>
          </p:nvSpPr>
          <p:spPr>
            <a:xfrm>
              <a:off x="2125208" y="2855540"/>
              <a:ext cx="280800" cy="360000"/>
            </a:xfrm>
            <a:prstGeom prst="rect">
              <a:avLst/>
            </a:prstGeom>
            <a:solidFill>
              <a:srgbClr val="FFA7A7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latin typeface="+mn-ea"/>
              </a:endParaRPr>
            </a:p>
          </p:txBody>
        </p:sp>
        <p:sp>
          <p:nvSpPr>
            <p:cNvPr id="12" name="文本框 10245"/>
            <p:cNvSpPr txBox="1">
              <a:spLocks noChangeArrowheads="1"/>
            </p:cNvSpPr>
            <p:nvPr/>
          </p:nvSpPr>
          <p:spPr bwMode="auto">
            <a:xfrm>
              <a:off x="2085588" y="2849953"/>
              <a:ext cx="360040" cy="39241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dirty="0">
                  <a:latin typeface="+mn-ea"/>
                  <a:cs typeface="Arial" panose="020B0604020202020204" pitchFamily="34" charset="0"/>
                  <a:sym typeface="宋体" panose="02010600030101010101" pitchFamily="2" charset="-122"/>
                </a:rPr>
                <a:t>5</a:t>
              </a:r>
              <a:endParaRPr lang="zh-CN" altLang="en-US" sz="2800" dirty="0">
                <a:solidFill>
                  <a:srgbClr val="0000FF"/>
                </a:solidFill>
                <a:latin typeface="+mn-ea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667851" y="846059"/>
            <a:ext cx="480053" cy="523220"/>
            <a:chOff x="2094637" y="2849953"/>
            <a:chExt cx="360040" cy="392415"/>
          </a:xfrm>
        </p:grpSpPr>
        <p:sp>
          <p:nvSpPr>
            <p:cNvPr id="14" name="矩形 13"/>
            <p:cNvSpPr/>
            <p:nvPr/>
          </p:nvSpPr>
          <p:spPr>
            <a:xfrm>
              <a:off x="2125208" y="2855540"/>
              <a:ext cx="280800" cy="360000"/>
            </a:xfrm>
            <a:prstGeom prst="rect">
              <a:avLst/>
            </a:prstGeom>
            <a:solidFill>
              <a:srgbClr val="FFA7A7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latin typeface="+mn-ea"/>
              </a:endParaRPr>
            </a:p>
          </p:txBody>
        </p:sp>
        <p:sp>
          <p:nvSpPr>
            <p:cNvPr id="15" name="文本框 10245"/>
            <p:cNvSpPr txBox="1">
              <a:spLocks noChangeArrowheads="1"/>
            </p:cNvSpPr>
            <p:nvPr/>
          </p:nvSpPr>
          <p:spPr bwMode="auto">
            <a:xfrm>
              <a:off x="2094637" y="2849953"/>
              <a:ext cx="360040" cy="39241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dirty="0">
                  <a:latin typeface="+mn-ea"/>
                  <a:cs typeface="Arial" panose="020B0604020202020204" pitchFamily="34" charset="0"/>
                  <a:sym typeface="宋体" panose="02010600030101010101" pitchFamily="2" charset="-122"/>
                </a:rPr>
                <a:t>9</a:t>
              </a:r>
              <a:endParaRPr lang="zh-CN" altLang="en-US" sz="2800" dirty="0">
                <a:solidFill>
                  <a:srgbClr val="0000FF"/>
                </a:solidFill>
                <a:latin typeface="+mn-ea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653306" y="3354706"/>
            <a:ext cx="1920213" cy="546100"/>
            <a:chOff x="4860032" y="2607946"/>
            <a:chExt cx="1440160" cy="409575"/>
          </a:xfrm>
        </p:grpSpPr>
        <p:grpSp>
          <p:nvGrpSpPr>
            <p:cNvPr id="18" name="组合 17"/>
            <p:cNvGrpSpPr/>
            <p:nvPr/>
          </p:nvGrpSpPr>
          <p:grpSpPr>
            <a:xfrm>
              <a:off x="4860032" y="2622582"/>
              <a:ext cx="360040" cy="394939"/>
              <a:chOff x="2085588" y="2855540"/>
              <a:chExt cx="360040" cy="394939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2125208" y="2855540"/>
                <a:ext cx="280800" cy="360000"/>
              </a:xfrm>
              <a:prstGeom prst="rect">
                <a:avLst/>
              </a:prstGeom>
              <a:solidFill>
                <a:srgbClr val="FFA7A7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>
                  <a:latin typeface="+mn-ea"/>
                </a:endParaRPr>
              </a:p>
            </p:txBody>
          </p:sp>
          <p:sp>
            <p:nvSpPr>
              <p:cNvPr id="29" name="文本框 10245"/>
              <p:cNvSpPr txBox="1">
                <a:spLocks noChangeArrowheads="1"/>
              </p:cNvSpPr>
              <p:nvPr/>
            </p:nvSpPr>
            <p:spPr bwMode="auto">
              <a:xfrm>
                <a:off x="2085588" y="2859002"/>
                <a:ext cx="360040" cy="39147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800" dirty="0">
                    <a:latin typeface="+mn-ea"/>
                    <a:cs typeface="Arial" panose="020B0604020202020204" pitchFamily="34" charset="0"/>
                    <a:sym typeface="宋体" panose="02010600030101010101" pitchFamily="2" charset="-122"/>
                  </a:rPr>
                  <a:t>9</a:t>
                </a:r>
                <a:endParaRPr lang="zh-CN" altLang="en-US" sz="2800" dirty="0">
                  <a:solidFill>
                    <a:srgbClr val="0000FF"/>
                  </a:solidFill>
                  <a:latin typeface="+mn-ea"/>
                </a:endParaRP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5220072" y="2616995"/>
              <a:ext cx="360040" cy="391477"/>
              <a:chOff x="2085588" y="2849953"/>
              <a:chExt cx="360040" cy="391477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2125208" y="2855540"/>
                <a:ext cx="280800" cy="360000"/>
              </a:xfrm>
              <a:prstGeom prst="rect">
                <a:avLst/>
              </a:prstGeom>
              <a:solidFill>
                <a:srgbClr val="FFA7A7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>
                  <a:latin typeface="+mn-ea"/>
                </a:endParaRPr>
              </a:p>
            </p:txBody>
          </p:sp>
          <p:sp>
            <p:nvSpPr>
              <p:cNvPr id="27" name="文本框 10245"/>
              <p:cNvSpPr txBox="1">
                <a:spLocks noChangeArrowheads="1"/>
              </p:cNvSpPr>
              <p:nvPr/>
            </p:nvSpPr>
            <p:spPr bwMode="auto">
              <a:xfrm>
                <a:off x="2085588" y="2849953"/>
                <a:ext cx="360040" cy="39147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800" dirty="0">
                    <a:latin typeface="+mn-ea"/>
                    <a:cs typeface="Arial" panose="020B0604020202020204" pitchFamily="34" charset="0"/>
                    <a:sym typeface="宋体" panose="02010600030101010101" pitchFamily="2" charset="-122"/>
                  </a:rPr>
                  <a:t>0</a:t>
                </a:r>
                <a:endParaRPr lang="zh-CN" altLang="en-US" sz="2800" dirty="0">
                  <a:solidFill>
                    <a:srgbClr val="0000FF"/>
                  </a:solidFill>
                  <a:latin typeface="+mn-ea"/>
                </a:endParaRPr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5580112" y="2616995"/>
              <a:ext cx="360040" cy="391477"/>
              <a:chOff x="2085588" y="2849953"/>
              <a:chExt cx="360040" cy="391477"/>
            </a:xfrm>
          </p:grpSpPr>
          <p:sp>
            <p:nvSpPr>
              <p:cNvPr id="24" name="矩形 23"/>
              <p:cNvSpPr/>
              <p:nvPr/>
            </p:nvSpPr>
            <p:spPr>
              <a:xfrm>
                <a:off x="2125208" y="2855540"/>
                <a:ext cx="280800" cy="360000"/>
              </a:xfrm>
              <a:prstGeom prst="rect">
                <a:avLst/>
              </a:prstGeom>
              <a:solidFill>
                <a:srgbClr val="FFA7A7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>
                  <a:latin typeface="+mn-ea"/>
                </a:endParaRPr>
              </a:p>
            </p:txBody>
          </p:sp>
          <p:sp>
            <p:nvSpPr>
              <p:cNvPr id="25" name="文本框 10245"/>
              <p:cNvSpPr txBox="1">
                <a:spLocks noChangeArrowheads="1"/>
              </p:cNvSpPr>
              <p:nvPr/>
            </p:nvSpPr>
            <p:spPr bwMode="auto">
              <a:xfrm>
                <a:off x="2085588" y="2849953"/>
                <a:ext cx="360040" cy="39147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800" dirty="0">
                    <a:latin typeface="+mn-ea"/>
                    <a:cs typeface="Arial" panose="020B0604020202020204" pitchFamily="34" charset="0"/>
                    <a:sym typeface="宋体" panose="02010600030101010101" pitchFamily="2" charset="-122"/>
                  </a:rPr>
                  <a:t>1</a:t>
                </a:r>
                <a:endParaRPr lang="zh-CN" altLang="en-US" sz="2800" dirty="0">
                  <a:solidFill>
                    <a:srgbClr val="0000FF"/>
                  </a:solidFill>
                  <a:latin typeface="+mn-ea"/>
                </a:endParaRP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5940152" y="2607946"/>
              <a:ext cx="360040" cy="391477"/>
              <a:chOff x="2085588" y="2840904"/>
              <a:chExt cx="360040" cy="391477"/>
            </a:xfrm>
          </p:grpSpPr>
          <p:sp>
            <p:nvSpPr>
              <p:cNvPr id="22" name="矩形 21"/>
              <p:cNvSpPr/>
              <p:nvPr/>
            </p:nvSpPr>
            <p:spPr>
              <a:xfrm>
                <a:off x="2125208" y="2855540"/>
                <a:ext cx="280800" cy="360000"/>
              </a:xfrm>
              <a:prstGeom prst="rect">
                <a:avLst/>
              </a:prstGeom>
              <a:solidFill>
                <a:srgbClr val="FFA7A7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>
                  <a:latin typeface="+mn-ea"/>
                </a:endParaRPr>
              </a:p>
            </p:txBody>
          </p:sp>
          <p:sp>
            <p:nvSpPr>
              <p:cNvPr id="23" name="文本框 10245"/>
              <p:cNvSpPr txBox="1">
                <a:spLocks noChangeArrowheads="1"/>
              </p:cNvSpPr>
              <p:nvPr/>
            </p:nvSpPr>
            <p:spPr bwMode="auto">
              <a:xfrm>
                <a:off x="2085588" y="2840904"/>
                <a:ext cx="360040" cy="39147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800" dirty="0">
                    <a:latin typeface="+mn-ea"/>
                    <a:cs typeface="Arial" panose="020B0604020202020204" pitchFamily="34" charset="0"/>
                    <a:sym typeface="宋体" panose="02010600030101010101" pitchFamily="2" charset="-122"/>
                  </a:rPr>
                  <a:t>5</a:t>
                </a:r>
                <a:endParaRPr lang="zh-CN" altLang="en-US" sz="2800" dirty="0">
                  <a:solidFill>
                    <a:srgbClr val="0000FF"/>
                  </a:solidFill>
                  <a:latin typeface="+mn-ea"/>
                </a:endParaRPr>
              </a:p>
            </p:txBody>
          </p:sp>
        </p:grpSp>
      </p:grpSp>
      <p:sp>
        <p:nvSpPr>
          <p:cNvPr id="115" name="文本框 10245"/>
          <p:cNvSpPr txBox="1">
            <a:spLocks noChangeArrowheads="1"/>
          </p:cNvSpPr>
          <p:nvPr/>
        </p:nvSpPr>
        <p:spPr bwMode="auto">
          <a:xfrm>
            <a:off x="6600479" y="5037257"/>
            <a:ext cx="1920213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接近</a:t>
            </a:r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9000</a:t>
            </a:r>
            <a:r>
              <a:rPr lang="en-US" altLang="zh-CN" sz="2800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 </a:t>
            </a:r>
          </a:p>
        </p:txBody>
      </p:sp>
      <p:sp>
        <p:nvSpPr>
          <p:cNvPr id="46" name="文本框 10245"/>
          <p:cNvSpPr txBox="1">
            <a:spLocks noChangeArrowheads="1"/>
          </p:cNvSpPr>
          <p:nvPr/>
        </p:nvSpPr>
        <p:spPr bwMode="auto">
          <a:xfrm>
            <a:off x="5312410" y="1892935"/>
            <a:ext cx="6203950" cy="9544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如果摆一个接近</a:t>
            </a:r>
            <a:r>
              <a:rPr lang="en-US" altLang="zh-CN" sz="2800" dirty="0">
                <a:latin typeface="+mn-ea"/>
                <a:cs typeface="Arial" panose="020B0604020202020204" pitchFamily="34" charset="0"/>
              </a:rPr>
              <a:t>9000 </a:t>
            </a:r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、</a:t>
            </a:r>
            <a:r>
              <a:rPr lang="en-US" altLang="zh-CN" sz="2800" dirty="0">
                <a:latin typeface="+mn-ea"/>
                <a:cs typeface="Arial" panose="020B0604020202020204" pitchFamily="34" charset="0"/>
              </a:rPr>
              <a:t> 5000 </a:t>
            </a:r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或</a:t>
            </a:r>
            <a:r>
              <a:rPr lang="en-US" altLang="zh-CN" sz="2800" dirty="0">
                <a:latin typeface="+mn-ea"/>
                <a:cs typeface="Arial" panose="020B0604020202020204" pitchFamily="34" charset="0"/>
              </a:rPr>
              <a:t>1000</a:t>
            </a:r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的四位数呢？分别摆一摆、读一读。</a:t>
            </a:r>
            <a:r>
              <a:rPr lang="en-US" altLang="zh-CN" sz="2800" dirty="0">
                <a:solidFill>
                  <a:srgbClr val="0000FF"/>
                </a:solidFill>
                <a:latin typeface="+mn-ea"/>
                <a:sym typeface="宋体" panose="02010600030101010101" pitchFamily="2" charset="-122"/>
              </a:rPr>
              <a:t> </a:t>
            </a:r>
            <a:endParaRPr lang="zh-CN" altLang="en-US" sz="2800" dirty="0">
              <a:solidFill>
                <a:srgbClr val="0000FF"/>
              </a:solidFill>
              <a:latin typeface="+mn-ea"/>
            </a:endParaRPr>
          </a:p>
        </p:txBody>
      </p:sp>
      <p:pic>
        <p:nvPicPr>
          <p:cNvPr id="3" name="图片 2" descr="46－第5题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629789" y="3043717"/>
            <a:ext cx="3695027" cy="2439945"/>
          </a:xfrm>
          <a:prstGeom prst="rect">
            <a:avLst/>
          </a:prstGeom>
        </p:spPr>
      </p:pic>
      <p:grpSp>
        <p:nvGrpSpPr>
          <p:cNvPr id="44" name="组合 43"/>
          <p:cNvGrpSpPr/>
          <p:nvPr/>
        </p:nvGrpSpPr>
        <p:grpSpPr>
          <a:xfrm>
            <a:off x="2262772" y="4319445"/>
            <a:ext cx="480053" cy="523220"/>
            <a:chOff x="2085588" y="2840904"/>
            <a:chExt cx="360040" cy="392415"/>
          </a:xfrm>
        </p:grpSpPr>
        <p:sp>
          <p:nvSpPr>
            <p:cNvPr id="45" name="矩形 44"/>
            <p:cNvSpPr/>
            <p:nvPr/>
          </p:nvSpPr>
          <p:spPr>
            <a:xfrm>
              <a:off x="2125208" y="2855540"/>
              <a:ext cx="280800" cy="360000"/>
            </a:xfrm>
            <a:prstGeom prst="rect">
              <a:avLst/>
            </a:prstGeom>
            <a:solidFill>
              <a:srgbClr val="FFA7A7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latin typeface="+mn-ea"/>
              </a:endParaRPr>
            </a:p>
          </p:txBody>
        </p:sp>
        <p:sp>
          <p:nvSpPr>
            <p:cNvPr id="47" name="文本框 10245"/>
            <p:cNvSpPr txBox="1">
              <a:spLocks noChangeArrowheads="1"/>
            </p:cNvSpPr>
            <p:nvPr/>
          </p:nvSpPr>
          <p:spPr bwMode="auto">
            <a:xfrm>
              <a:off x="2085588" y="2840904"/>
              <a:ext cx="360040" cy="39241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dirty="0">
                  <a:latin typeface="+mn-ea"/>
                  <a:cs typeface="Arial" panose="020B0604020202020204" pitchFamily="34" charset="0"/>
                  <a:sym typeface="宋体" panose="02010600030101010101" pitchFamily="2" charset="-122"/>
                </a:rPr>
                <a:t>0</a:t>
              </a:r>
              <a:endParaRPr lang="zh-CN" altLang="en-US" sz="2800" dirty="0">
                <a:solidFill>
                  <a:srgbClr val="0000FF"/>
                </a:solidFill>
                <a:latin typeface="+mn-ea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2898841" y="4328609"/>
            <a:ext cx="480053" cy="523220"/>
            <a:chOff x="2085588" y="2849850"/>
            <a:chExt cx="360040" cy="392415"/>
          </a:xfrm>
        </p:grpSpPr>
        <p:sp>
          <p:nvSpPr>
            <p:cNvPr id="49" name="矩形 48"/>
            <p:cNvSpPr/>
            <p:nvPr/>
          </p:nvSpPr>
          <p:spPr>
            <a:xfrm>
              <a:off x="2125208" y="2855540"/>
              <a:ext cx="280800" cy="360000"/>
            </a:xfrm>
            <a:prstGeom prst="rect">
              <a:avLst/>
            </a:prstGeom>
            <a:solidFill>
              <a:srgbClr val="FFA7A7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latin typeface="+mn-ea"/>
              </a:endParaRPr>
            </a:p>
          </p:txBody>
        </p:sp>
        <p:sp>
          <p:nvSpPr>
            <p:cNvPr id="50" name="文本框 10245"/>
            <p:cNvSpPr txBox="1">
              <a:spLocks noChangeArrowheads="1"/>
            </p:cNvSpPr>
            <p:nvPr/>
          </p:nvSpPr>
          <p:spPr bwMode="auto">
            <a:xfrm>
              <a:off x="2085588" y="2849850"/>
              <a:ext cx="360040" cy="39241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dirty="0">
                  <a:latin typeface="+mn-ea"/>
                  <a:cs typeface="Arial" panose="020B0604020202020204" pitchFamily="34" charset="0"/>
                  <a:sym typeface="宋体" panose="02010600030101010101" pitchFamily="2" charset="-122"/>
                </a:rPr>
                <a:t>1</a:t>
              </a:r>
              <a:endParaRPr lang="zh-CN" altLang="en-US" sz="2800" dirty="0">
                <a:solidFill>
                  <a:srgbClr val="0000FF"/>
                </a:solidFill>
                <a:latin typeface="+mn-ea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3587736" y="4321204"/>
            <a:ext cx="480053" cy="523220"/>
            <a:chOff x="2085588" y="2849953"/>
            <a:chExt cx="360040" cy="392415"/>
          </a:xfrm>
        </p:grpSpPr>
        <p:sp>
          <p:nvSpPr>
            <p:cNvPr id="52" name="矩形 51"/>
            <p:cNvSpPr/>
            <p:nvPr/>
          </p:nvSpPr>
          <p:spPr>
            <a:xfrm>
              <a:off x="2125208" y="2855540"/>
              <a:ext cx="280800" cy="360000"/>
            </a:xfrm>
            <a:prstGeom prst="rect">
              <a:avLst/>
            </a:prstGeom>
            <a:solidFill>
              <a:srgbClr val="FFA7A7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latin typeface="+mn-ea"/>
              </a:endParaRPr>
            </a:p>
          </p:txBody>
        </p:sp>
        <p:sp>
          <p:nvSpPr>
            <p:cNvPr id="53" name="文本框 10245"/>
            <p:cNvSpPr txBox="1">
              <a:spLocks noChangeArrowheads="1"/>
            </p:cNvSpPr>
            <p:nvPr/>
          </p:nvSpPr>
          <p:spPr bwMode="auto">
            <a:xfrm>
              <a:off x="2085588" y="2849953"/>
              <a:ext cx="360040" cy="39241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dirty="0">
                  <a:latin typeface="+mn-ea"/>
                  <a:cs typeface="Arial" panose="020B0604020202020204" pitchFamily="34" charset="0"/>
                  <a:sym typeface="宋体" panose="02010600030101010101" pitchFamily="2" charset="-122"/>
                </a:rPr>
                <a:t>5</a:t>
              </a:r>
              <a:endParaRPr lang="zh-CN" altLang="en-US" sz="2800" dirty="0">
                <a:solidFill>
                  <a:srgbClr val="0000FF"/>
                </a:solidFill>
                <a:latin typeface="+mn-ea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4281063" y="4304616"/>
            <a:ext cx="480053" cy="523220"/>
            <a:chOff x="2085588" y="2831855"/>
            <a:chExt cx="360040" cy="392415"/>
          </a:xfrm>
        </p:grpSpPr>
        <p:sp>
          <p:nvSpPr>
            <p:cNvPr id="55" name="矩形 54"/>
            <p:cNvSpPr/>
            <p:nvPr/>
          </p:nvSpPr>
          <p:spPr>
            <a:xfrm>
              <a:off x="2125208" y="2855540"/>
              <a:ext cx="280800" cy="360000"/>
            </a:xfrm>
            <a:prstGeom prst="rect">
              <a:avLst/>
            </a:prstGeom>
            <a:solidFill>
              <a:srgbClr val="FFA7A7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latin typeface="+mn-ea"/>
              </a:endParaRPr>
            </a:p>
          </p:txBody>
        </p:sp>
        <p:sp>
          <p:nvSpPr>
            <p:cNvPr id="56" name="文本框 10245"/>
            <p:cNvSpPr txBox="1">
              <a:spLocks noChangeArrowheads="1"/>
            </p:cNvSpPr>
            <p:nvPr/>
          </p:nvSpPr>
          <p:spPr bwMode="auto">
            <a:xfrm>
              <a:off x="2085588" y="2831855"/>
              <a:ext cx="360040" cy="39241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dirty="0">
                  <a:latin typeface="+mn-ea"/>
                  <a:cs typeface="Arial" panose="020B0604020202020204" pitchFamily="34" charset="0"/>
                  <a:sym typeface="宋体" panose="02010600030101010101" pitchFamily="2" charset="-122"/>
                </a:rPr>
                <a:t>9</a:t>
              </a:r>
              <a:endParaRPr lang="zh-CN" altLang="en-US" sz="2800" dirty="0">
                <a:solidFill>
                  <a:srgbClr val="0000FF"/>
                </a:solidFill>
                <a:latin typeface="+mn-ea"/>
              </a:endParaRPr>
            </a:p>
          </p:txBody>
        </p:sp>
      </p:grpSp>
      <p:sp>
        <p:nvSpPr>
          <p:cNvPr id="57" name="文本框 56"/>
          <p:cNvSpPr txBox="1"/>
          <p:nvPr/>
        </p:nvSpPr>
        <p:spPr>
          <a:xfrm>
            <a:off x="6395085" y="4184650"/>
            <a:ext cx="32213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chemeClr val="accent1"/>
                </a:solidFill>
              </a:rPr>
              <a:t>（答案不唯一）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  <p:bldP spid="57" grpId="0"/>
      <p:bldP spid="57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0245"/>
          <p:cNvSpPr txBox="1">
            <a:spLocks noChangeArrowheads="1"/>
          </p:cNvSpPr>
          <p:nvPr/>
        </p:nvSpPr>
        <p:spPr bwMode="auto">
          <a:xfrm>
            <a:off x="506095" y="574675"/>
            <a:ext cx="11437620" cy="1568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latin typeface="+mn-ea"/>
                <a:sym typeface="宋体" panose="02010600030101010101" pitchFamily="2" charset="-122"/>
              </a:rPr>
              <a:t>2.用     、   、   、   摆一个接近</a:t>
            </a:r>
            <a:r>
              <a:rPr lang="en-US" altLang="zh-CN" sz="3200" b="1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2000</a:t>
            </a:r>
            <a:r>
              <a:rPr lang="zh-CN" altLang="en-US" sz="3200" b="1" dirty="0">
                <a:latin typeface="+mn-ea"/>
                <a:sym typeface="宋体" panose="02010600030101010101" pitchFamily="2" charset="-122"/>
              </a:rPr>
              <a:t>的四位数，可以怎样摆？先摆一摆，再读一读。</a:t>
            </a:r>
            <a:endParaRPr lang="zh-CN" altLang="en-US" sz="3200" b="1" dirty="0">
              <a:solidFill>
                <a:srgbClr val="0000FF"/>
              </a:solidFill>
              <a:latin typeface="+mn-ea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516845" y="848823"/>
            <a:ext cx="480053" cy="523220"/>
            <a:chOff x="2085588" y="2849953"/>
            <a:chExt cx="360040" cy="392415"/>
          </a:xfrm>
        </p:grpSpPr>
        <p:sp>
          <p:nvSpPr>
            <p:cNvPr id="5" name="矩形 4"/>
            <p:cNvSpPr/>
            <p:nvPr/>
          </p:nvSpPr>
          <p:spPr>
            <a:xfrm>
              <a:off x="2125208" y="2855540"/>
              <a:ext cx="280800" cy="360000"/>
            </a:xfrm>
            <a:prstGeom prst="rect">
              <a:avLst/>
            </a:prstGeom>
            <a:solidFill>
              <a:srgbClr val="FFA7A7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latin typeface="+mn-ea"/>
              </a:endParaRPr>
            </a:p>
          </p:txBody>
        </p:sp>
        <p:sp>
          <p:nvSpPr>
            <p:cNvPr id="6" name="文本框 10245"/>
            <p:cNvSpPr txBox="1">
              <a:spLocks noChangeArrowheads="1"/>
            </p:cNvSpPr>
            <p:nvPr/>
          </p:nvSpPr>
          <p:spPr bwMode="auto">
            <a:xfrm>
              <a:off x="2085588" y="2849953"/>
              <a:ext cx="360040" cy="39241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dirty="0">
                  <a:latin typeface="+mn-ea"/>
                  <a:cs typeface="Arial" panose="020B0604020202020204" pitchFamily="34" charset="0"/>
                  <a:sym typeface="宋体" panose="02010600030101010101" pitchFamily="2" charset="-122"/>
                </a:rPr>
                <a:t>0</a:t>
              </a:r>
              <a:endParaRPr lang="zh-CN" altLang="en-US" sz="2800" dirty="0">
                <a:solidFill>
                  <a:srgbClr val="0000FF"/>
                </a:solidFill>
                <a:latin typeface="+mn-ea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2249434" y="845921"/>
            <a:ext cx="480053" cy="523220"/>
            <a:chOff x="2085588" y="2849850"/>
            <a:chExt cx="360040" cy="392415"/>
          </a:xfrm>
        </p:grpSpPr>
        <p:sp>
          <p:nvSpPr>
            <p:cNvPr id="8" name="矩形 7"/>
            <p:cNvSpPr/>
            <p:nvPr/>
          </p:nvSpPr>
          <p:spPr>
            <a:xfrm>
              <a:off x="2125208" y="2855540"/>
              <a:ext cx="280800" cy="360000"/>
            </a:xfrm>
            <a:prstGeom prst="rect">
              <a:avLst/>
            </a:prstGeom>
            <a:solidFill>
              <a:srgbClr val="FFA7A7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latin typeface="+mn-ea"/>
              </a:endParaRPr>
            </a:p>
          </p:txBody>
        </p:sp>
        <p:sp>
          <p:nvSpPr>
            <p:cNvPr id="9" name="文本框 10245"/>
            <p:cNvSpPr txBox="1">
              <a:spLocks noChangeArrowheads="1"/>
            </p:cNvSpPr>
            <p:nvPr/>
          </p:nvSpPr>
          <p:spPr bwMode="auto">
            <a:xfrm>
              <a:off x="2085588" y="2849850"/>
              <a:ext cx="360040" cy="39241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dirty="0">
                  <a:latin typeface="+mn-ea"/>
                  <a:cs typeface="Arial" panose="020B0604020202020204" pitchFamily="34" charset="0"/>
                  <a:sym typeface="宋体" panose="02010600030101010101" pitchFamily="2" charset="-122"/>
                </a:rPr>
                <a:t>1</a:t>
              </a:r>
              <a:endParaRPr lang="zh-CN" altLang="en-US" sz="2800" dirty="0">
                <a:solidFill>
                  <a:srgbClr val="0000FF"/>
                </a:solidFill>
                <a:latin typeface="+mn-ea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2962459" y="838516"/>
            <a:ext cx="480053" cy="523220"/>
            <a:chOff x="2085588" y="2849953"/>
            <a:chExt cx="360040" cy="392415"/>
          </a:xfrm>
        </p:grpSpPr>
        <p:sp>
          <p:nvSpPr>
            <p:cNvPr id="11" name="矩形 10"/>
            <p:cNvSpPr/>
            <p:nvPr/>
          </p:nvSpPr>
          <p:spPr>
            <a:xfrm>
              <a:off x="2125208" y="2855540"/>
              <a:ext cx="280800" cy="360000"/>
            </a:xfrm>
            <a:prstGeom prst="rect">
              <a:avLst/>
            </a:prstGeom>
            <a:solidFill>
              <a:srgbClr val="FFA7A7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latin typeface="+mn-ea"/>
              </a:endParaRPr>
            </a:p>
          </p:txBody>
        </p:sp>
        <p:sp>
          <p:nvSpPr>
            <p:cNvPr id="12" name="文本框 10245"/>
            <p:cNvSpPr txBox="1">
              <a:spLocks noChangeArrowheads="1"/>
            </p:cNvSpPr>
            <p:nvPr/>
          </p:nvSpPr>
          <p:spPr bwMode="auto">
            <a:xfrm>
              <a:off x="2085588" y="2849953"/>
              <a:ext cx="360040" cy="39241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dirty="0">
                  <a:latin typeface="+mn-ea"/>
                  <a:cs typeface="Arial" panose="020B0604020202020204" pitchFamily="34" charset="0"/>
                  <a:sym typeface="宋体" panose="02010600030101010101" pitchFamily="2" charset="-122"/>
                </a:rPr>
                <a:t>5</a:t>
              </a:r>
              <a:endParaRPr lang="zh-CN" altLang="en-US" sz="2800" dirty="0">
                <a:solidFill>
                  <a:srgbClr val="0000FF"/>
                </a:solidFill>
                <a:latin typeface="+mn-ea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667851" y="846059"/>
            <a:ext cx="480053" cy="523220"/>
            <a:chOff x="2094637" y="2849953"/>
            <a:chExt cx="360040" cy="392415"/>
          </a:xfrm>
        </p:grpSpPr>
        <p:sp>
          <p:nvSpPr>
            <p:cNvPr id="14" name="矩形 13"/>
            <p:cNvSpPr/>
            <p:nvPr/>
          </p:nvSpPr>
          <p:spPr>
            <a:xfrm>
              <a:off x="2125208" y="2855540"/>
              <a:ext cx="280800" cy="360000"/>
            </a:xfrm>
            <a:prstGeom prst="rect">
              <a:avLst/>
            </a:prstGeom>
            <a:solidFill>
              <a:srgbClr val="FFA7A7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latin typeface="+mn-ea"/>
              </a:endParaRPr>
            </a:p>
          </p:txBody>
        </p:sp>
        <p:sp>
          <p:nvSpPr>
            <p:cNvPr id="15" name="文本框 10245"/>
            <p:cNvSpPr txBox="1">
              <a:spLocks noChangeArrowheads="1"/>
            </p:cNvSpPr>
            <p:nvPr/>
          </p:nvSpPr>
          <p:spPr bwMode="auto">
            <a:xfrm>
              <a:off x="2094637" y="2849953"/>
              <a:ext cx="360040" cy="39241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dirty="0">
                  <a:latin typeface="+mn-ea"/>
                  <a:cs typeface="Arial" panose="020B0604020202020204" pitchFamily="34" charset="0"/>
                  <a:sym typeface="宋体" panose="02010600030101010101" pitchFamily="2" charset="-122"/>
                </a:rPr>
                <a:t>9</a:t>
              </a:r>
              <a:endParaRPr lang="zh-CN" altLang="en-US" sz="2800" dirty="0">
                <a:solidFill>
                  <a:srgbClr val="0000FF"/>
                </a:solidFill>
                <a:latin typeface="+mn-ea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653306" y="3354706"/>
            <a:ext cx="1920213" cy="546101"/>
            <a:chOff x="4860032" y="2607946"/>
            <a:chExt cx="1440160" cy="409576"/>
          </a:xfrm>
        </p:grpSpPr>
        <p:grpSp>
          <p:nvGrpSpPr>
            <p:cNvPr id="18" name="组合 17"/>
            <p:cNvGrpSpPr/>
            <p:nvPr/>
          </p:nvGrpSpPr>
          <p:grpSpPr>
            <a:xfrm>
              <a:off x="4860032" y="2622582"/>
              <a:ext cx="360040" cy="394940"/>
              <a:chOff x="2085588" y="2855540"/>
              <a:chExt cx="360040" cy="394940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2125208" y="2855540"/>
                <a:ext cx="280800" cy="360000"/>
              </a:xfrm>
              <a:prstGeom prst="rect">
                <a:avLst/>
              </a:prstGeom>
              <a:solidFill>
                <a:srgbClr val="FFA7A7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>
                  <a:latin typeface="+mn-ea"/>
                </a:endParaRPr>
              </a:p>
            </p:txBody>
          </p:sp>
          <p:sp>
            <p:nvSpPr>
              <p:cNvPr id="29" name="文本框 10245"/>
              <p:cNvSpPr txBox="1">
                <a:spLocks noChangeArrowheads="1"/>
              </p:cNvSpPr>
              <p:nvPr/>
            </p:nvSpPr>
            <p:spPr bwMode="auto">
              <a:xfrm>
                <a:off x="2085588" y="2859002"/>
                <a:ext cx="360040" cy="39147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dirty="0">
                    <a:latin typeface="+mn-ea"/>
                    <a:cs typeface="Arial" panose="020B0604020202020204" pitchFamily="34" charset="0"/>
                    <a:sym typeface="宋体" panose="02010600030101010101" pitchFamily="2" charset="-122"/>
                  </a:rPr>
                  <a:t>5</a:t>
                </a:r>
                <a:endParaRPr lang="en-US" sz="2800" dirty="0">
                  <a:solidFill>
                    <a:srgbClr val="0000FF"/>
                  </a:solidFill>
                  <a:latin typeface="+mn-ea"/>
                </a:endParaRP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5220072" y="2616995"/>
              <a:ext cx="360040" cy="391477"/>
              <a:chOff x="2085588" y="2849953"/>
              <a:chExt cx="360040" cy="391477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2125208" y="2855540"/>
                <a:ext cx="280800" cy="360000"/>
              </a:xfrm>
              <a:prstGeom prst="rect">
                <a:avLst/>
              </a:prstGeom>
              <a:solidFill>
                <a:srgbClr val="FFA7A7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>
                  <a:latin typeface="+mn-ea"/>
                </a:endParaRPr>
              </a:p>
            </p:txBody>
          </p:sp>
          <p:sp>
            <p:nvSpPr>
              <p:cNvPr id="27" name="文本框 10245"/>
              <p:cNvSpPr txBox="1">
                <a:spLocks noChangeArrowheads="1"/>
              </p:cNvSpPr>
              <p:nvPr/>
            </p:nvSpPr>
            <p:spPr bwMode="auto">
              <a:xfrm>
                <a:off x="2085588" y="2849953"/>
                <a:ext cx="360040" cy="39147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800" dirty="0">
                    <a:latin typeface="+mn-ea"/>
                    <a:cs typeface="Arial" panose="020B0604020202020204" pitchFamily="34" charset="0"/>
                    <a:sym typeface="宋体" panose="02010600030101010101" pitchFamily="2" charset="-122"/>
                  </a:rPr>
                  <a:t>0</a:t>
                </a:r>
                <a:endParaRPr lang="zh-CN" altLang="en-US" sz="2800" dirty="0">
                  <a:solidFill>
                    <a:srgbClr val="0000FF"/>
                  </a:solidFill>
                  <a:latin typeface="+mn-ea"/>
                </a:endParaRPr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5580112" y="2616995"/>
              <a:ext cx="360040" cy="391477"/>
              <a:chOff x="2085588" y="2849953"/>
              <a:chExt cx="360040" cy="391477"/>
            </a:xfrm>
          </p:grpSpPr>
          <p:sp>
            <p:nvSpPr>
              <p:cNvPr id="24" name="矩形 23"/>
              <p:cNvSpPr/>
              <p:nvPr/>
            </p:nvSpPr>
            <p:spPr>
              <a:xfrm>
                <a:off x="2125208" y="2855540"/>
                <a:ext cx="280800" cy="360000"/>
              </a:xfrm>
              <a:prstGeom prst="rect">
                <a:avLst/>
              </a:prstGeom>
              <a:solidFill>
                <a:srgbClr val="FFA7A7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>
                  <a:latin typeface="+mn-ea"/>
                </a:endParaRPr>
              </a:p>
            </p:txBody>
          </p:sp>
          <p:sp>
            <p:nvSpPr>
              <p:cNvPr id="25" name="文本框 10245"/>
              <p:cNvSpPr txBox="1">
                <a:spLocks noChangeArrowheads="1"/>
              </p:cNvSpPr>
              <p:nvPr/>
            </p:nvSpPr>
            <p:spPr bwMode="auto">
              <a:xfrm>
                <a:off x="2085588" y="2849953"/>
                <a:ext cx="360040" cy="39147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800" dirty="0">
                    <a:latin typeface="+mn-ea"/>
                    <a:cs typeface="Arial" panose="020B0604020202020204" pitchFamily="34" charset="0"/>
                    <a:sym typeface="宋体" panose="02010600030101010101" pitchFamily="2" charset="-122"/>
                  </a:rPr>
                  <a:t>1</a:t>
                </a:r>
                <a:endParaRPr lang="zh-CN" altLang="en-US" sz="2800" dirty="0">
                  <a:solidFill>
                    <a:srgbClr val="0000FF"/>
                  </a:solidFill>
                  <a:latin typeface="+mn-ea"/>
                </a:endParaRP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5940152" y="2607946"/>
              <a:ext cx="360040" cy="391478"/>
              <a:chOff x="2085588" y="2840904"/>
              <a:chExt cx="360040" cy="391478"/>
            </a:xfrm>
          </p:grpSpPr>
          <p:sp>
            <p:nvSpPr>
              <p:cNvPr id="22" name="矩形 21"/>
              <p:cNvSpPr/>
              <p:nvPr/>
            </p:nvSpPr>
            <p:spPr>
              <a:xfrm>
                <a:off x="2125208" y="2855540"/>
                <a:ext cx="280800" cy="360000"/>
              </a:xfrm>
              <a:prstGeom prst="rect">
                <a:avLst/>
              </a:prstGeom>
              <a:solidFill>
                <a:srgbClr val="FFA7A7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>
                  <a:latin typeface="+mn-ea"/>
                </a:endParaRPr>
              </a:p>
            </p:txBody>
          </p:sp>
          <p:sp>
            <p:nvSpPr>
              <p:cNvPr id="23" name="文本框 10245"/>
              <p:cNvSpPr txBox="1">
                <a:spLocks noChangeArrowheads="1"/>
              </p:cNvSpPr>
              <p:nvPr/>
            </p:nvSpPr>
            <p:spPr bwMode="auto">
              <a:xfrm>
                <a:off x="2085588" y="2840904"/>
                <a:ext cx="360040" cy="39147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800" dirty="0">
                    <a:latin typeface="+mn-ea"/>
                    <a:cs typeface="Arial" panose="020B0604020202020204" pitchFamily="34" charset="0"/>
                    <a:sym typeface="宋体" panose="02010600030101010101" pitchFamily="2" charset="-122"/>
                  </a:rPr>
                  <a:t>9</a:t>
                </a:r>
                <a:endParaRPr lang="zh-CN" altLang="en-US" sz="2800" dirty="0">
                  <a:solidFill>
                    <a:srgbClr val="0000FF"/>
                  </a:solidFill>
                  <a:latin typeface="+mn-ea"/>
                </a:endParaRPr>
              </a:p>
            </p:txBody>
          </p:sp>
        </p:grpSp>
      </p:grpSp>
      <p:sp>
        <p:nvSpPr>
          <p:cNvPr id="115" name="文本框 10245"/>
          <p:cNvSpPr txBox="1">
            <a:spLocks noChangeArrowheads="1"/>
          </p:cNvSpPr>
          <p:nvPr/>
        </p:nvSpPr>
        <p:spPr bwMode="auto">
          <a:xfrm>
            <a:off x="6600479" y="5037257"/>
            <a:ext cx="1920213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接近</a:t>
            </a:r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5000</a:t>
            </a:r>
            <a:r>
              <a:rPr lang="en-US" altLang="zh-CN" sz="2800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 </a:t>
            </a:r>
          </a:p>
        </p:txBody>
      </p:sp>
      <p:sp>
        <p:nvSpPr>
          <p:cNvPr id="46" name="文本框 10245"/>
          <p:cNvSpPr txBox="1">
            <a:spLocks noChangeArrowheads="1"/>
          </p:cNvSpPr>
          <p:nvPr/>
        </p:nvSpPr>
        <p:spPr bwMode="auto">
          <a:xfrm>
            <a:off x="5312410" y="1892935"/>
            <a:ext cx="6203950" cy="9544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如果摆一个接近</a:t>
            </a:r>
            <a:r>
              <a:rPr lang="en-US" altLang="zh-CN" sz="2800" dirty="0">
                <a:latin typeface="+mn-ea"/>
                <a:cs typeface="Arial" panose="020B0604020202020204" pitchFamily="34" charset="0"/>
              </a:rPr>
              <a:t>9000 </a:t>
            </a:r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、</a:t>
            </a:r>
            <a:r>
              <a:rPr lang="en-US" altLang="zh-CN" sz="2800" dirty="0">
                <a:latin typeface="+mn-ea"/>
                <a:cs typeface="Arial" panose="020B0604020202020204" pitchFamily="34" charset="0"/>
              </a:rPr>
              <a:t> 5000 </a:t>
            </a:r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或</a:t>
            </a:r>
            <a:r>
              <a:rPr lang="en-US" altLang="zh-CN" sz="2800" dirty="0">
                <a:latin typeface="+mn-ea"/>
                <a:cs typeface="Arial" panose="020B0604020202020204" pitchFamily="34" charset="0"/>
              </a:rPr>
              <a:t>1000</a:t>
            </a:r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的四位数呢？分别摆一摆、读一读。</a:t>
            </a:r>
            <a:r>
              <a:rPr lang="en-US" altLang="zh-CN" sz="2800" dirty="0">
                <a:solidFill>
                  <a:srgbClr val="0000FF"/>
                </a:solidFill>
                <a:latin typeface="+mn-ea"/>
                <a:sym typeface="宋体" panose="02010600030101010101" pitchFamily="2" charset="-122"/>
              </a:rPr>
              <a:t> </a:t>
            </a:r>
            <a:endParaRPr lang="zh-CN" altLang="en-US" sz="2800" dirty="0">
              <a:solidFill>
                <a:srgbClr val="0000FF"/>
              </a:solidFill>
              <a:latin typeface="+mn-ea"/>
            </a:endParaRPr>
          </a:p>
        </p:txBody>
      </p:sp>
      <p:pic>
        <p:nvPicPr>
          <p:cNvPr id="3" name="图片 2" descr="46－第5题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629789" y="3043717"/>
            <a:ext cx="3695027" cy="2439945"/>
          </a:xfrm>
          <a:prstGeom prst="rect">
            <a:avLst/>
          </a:prstGeom>
        </p:spPr>
      </p:pic>
      <p:grpSp>
        <p:nvGrpSpPr>
          <p:cNvPr id="44" name="组合 43"/>
          <p:cNvGrpSpPr/>
          <p:nvPr/>
        </p:nvGrpSpPr>
        <p:grpSpPr>
          <a:xfrm>
            <a:off x="2262772" y="4319445"/>
            <a:ext cx="480053" cy="523220"/>
            <a:chOff x="2085588" y="2840904"/>
            <a:chExt cx="360040" cy="392415"/>
          </a:xfrm>
        </p:grpSpPr>
        <p:sp>
          <p:nvSpPr>
            <p:cNvPr id="45" name="矩形 44"/>
            <p:cNvSpPr/>
            <p:nvPr/>
          </p:nvSpPr>
          <p:spPr>
            <a:xfrm>
              <a:off x="2125208" y="2855540"/>
              <a:ext cx="280800" cy="360000"/>
            </a:xfrm>
            <a:prstGeom prst="rect">
              <a:avLst/>
            </a:prstGeom>
            <a:solidFill>
              <a:srgbClr val="FFA7A7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latin typeface="+mn-ea"/>
              </a:endParaRPr>
            </a:p>
          </p:txBody>
        </p:sp>
        <p:sp>
          <p:nvSpPr>
            <p:cNvPr id="47" name="文本框 10245"/>
            <p:cNvSpPr txBox="1">
              <a:spLocks noChangeArrowheads="1"/>
            </p:cNvSpPr>
            <p:nvPr/>
          </p:nvSpPr>
          <p:spPr bwMode="auto">
            <a:xfrm>
              <a:off x="2085588" y="2840904"/>
              <a:ext cx="360040" cy="39241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dirty="0">
                  <a:latin typeface="+mn-ea"/>
                  <a:cs typeface="Arial" panose="020B0604020202020204" pitchFamily="34" charset="0"/>
                  <a:sym typeface="宋体" panose="02010600030101010101" pitchFamily="2" charset="-122"/>
                </a:rPr>
                <a:t>0</a:t>
              </a:r>
              <a:endParaRPr lang="zh-CN" altLang="en-US" sz="2800" dirty="0">
                <a:solidFill>
                  <a:srgbClr val="0000FF"/>
                </a:solidFill>
                <a:latin typeface="+mn-ea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2898841" y="4328609"/>
            <a:ext cx="480053" cy="523220"/>
            <a:chOff x="2085588" y="2849850"/>
            <a:chExt cx="360040" cy="392415"/>
          </a:xfrm>
        </p:grpSpPr>
        <p:sp>
          <p:nvSpPr>
            <p:cNvPr id="49" name="矩形 48"/>
            <p:cNvSpPr/>
            <p:nvPr/>
          </p:nvSpPr>
          <p:spPr>
            <a:xfrm>
              <a:off x="2125208" y="2855540"/>
              <a:ext cx="280800" cy="360000"/>
            </a:xfrm>
            <a:prstGeom prst="rect">
              <a:avLst/>
            </a:prstGeom>
            <a:solidFill>
              <a:srgbClr val="FFA7A7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latin typeface="+mn-ea"/>
              </a:endParaRPr>
            </a:p>
          </p:txBody>
        </p:sp>
        <p:sp>
          <p:nvSpPr>
            <p:cNvPr id="50" name="文本框 10245"/>
            <p:cNvSpPr txBox="1">
              <a:spLocks noChangeArrowheads="1"/>
            </p:cNvSpPr>
            <p:nvPr/>
          </p:nvSpPr>
          <p:spPr bwMode="auto">
            <a:xfrm>
              <a:off x="2085588" y="2849850"/>
              <a:ext cx="360040" cy="39241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dirty="0">
                  <a:latin typeface="+mn-ea"/>
                  <a:cs typeface="Arial" panose="020B0604020202020204" pitchFamily="34" charset="0"/>
                  <a:sym typeface="宋体" panose="02010600030101010101" pitchFamily="2" charset="-122"/>
                </a:rPr>
                <a:t>1</a:t>
              </a:r>
              <a:endParaRPr lang="zh-CN" altLang="en-US" sz="2800" dirty="0">
                <a:solidFill>
                  <a:srgbClr val="0000FF"/>
                </a:solidFill>
                <a:latin typeface="+mn-ea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3587736" y="4321204"/>
            <a:ext cx="480053" cy="523220"/>
            <a:chOff x="2085588" y="2849953"/>
            <a:chExt cx="360040" cy="392415"/>
          </a:xfrm>
        </p:grpSpPr>
        <p:sp>
          <p:nvSpPr>
            <p:cNvPr id="52" name="矩形 51"/>
            <p:cNvSpPr/>
            <p:nvPr/>
          </p:nvSpPr>
          <p:spPr>
            <a:xfrm>
              <a:off x="2125208" y="2855540"/>
              <a:ext cx="280800" cy="360000"/>
            </a:xfrm>
            <a:prstGeom prst="rect">
              <a:avLst/>
            </a:prstGeom>
            <a:solidFill>
              <a:srgbClr val="FFA7A7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latin typeface="+mn-ea"/>
              </a:endParaRPr>
            </a:p>
          </p:txBody>
        </p:sp>
        <p:sp>
          <p:nvSpPr>
            <p:cNvPr id="53" name="文本框 10245"/>
            <p:cNvSpPr txBox="1">
              <a:spLocks noChangeArrowheads="1"/>
            </p:cNvSpPr>
            <p:nvPr/>
          </p:nvSpPr>
          <p:spPr bwMode="auto">
            <a:xfrm>
              <a:off x="2085588" y="2849953"/>
              <a:ext cx="360040" cy="39241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dirty="0">
                  <a:latin typeface="+mn-ea"/>
                  <a:cs typeface="Arial" panose="020B0604020202020204" pitchFamily="34" charset="0"/>
                  <a:sym typeface="宋体" panose="02010600030101010101" pitchFamily="2" charset="-122"/>
                </a:rPr>
                <a:t>5</a:t>
              </a:r>
              <a:endParaRPr lang="zh-CN" altLang="en-US" sz="2800" dirty="0">
                <a:solidFill>
                  <a:srgbClr val="0000FF"/>
                </a:solidFill>
                <a:latin typeface="+mn-ea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4281063" y="4304616"/>
            <a:ext cx="480053" cy="523220"/>
            <a:chOff x="2085588" y="2831855"/>
            <a:chExt cx="360040" cy="392415"/>
          </a:xfrm>
        </p:grpSpPr>
        <p:sp>
          <p:nvSpPr>
            <p:cNvPr id="55" name="矩形 54"/>
            <p:cNvSpPr/>
            <p:nvPr/>
          </p:nvSpPr>
          <p:spPr>
            <a:xfrm>
              <a:off x="2125208" y="2855540"/>
              <a:ext cx="280800" cy="360000"/>
            </a:xfrm>
            <a:prstGeom prst="rect">
              <a:avLst/>
            </a:prstGeom>
            <a:solidFill>
              <a:srgbClr val="FFA7A7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latin typeface="+mn-ea"/>
              </a:endParaRPr>
            </a:p>
          </p:txBody>
        </p:sp>
        <p:sp>
          <p:nvSpPr>
            <p:cNvPr id="56" name="文本框 10245"/>
            <p:cNvSpPr txBox="1">
              <a:spLocks noChangeArrowheads="1"/>
            </p:cNvSpPr>
            <p:nvPr/>
          </p:nvSpPr>
          <p:spPr bwMode="auto">
            <a:xfrm>
              <a:off x="2085588" y="2831855"/>
              <a:ext cx="360040" cy="39241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dirty="0">
                  <a:latin typeface="+mn-ea"/>
                  <a:cs typeface="Arial" panose="020B0604020202020204" pitchFamily="34" charset="0"/>
                  <a:sym typeface="宋体" panose="02010600030101010101" pitchFamily="2" charset="-122"/>
                </a:rPr>
                <a:t>9</a:t>
              </a:r>
              <a:endParaRPr lang="zh-CN" altLang="en-US" sz="2800" dirty="0">
                <a:solidFill>
                  <a:srgbClr val="0000FF"/>
                </a:solidFill>
                <a:latin typeface="+mn-ea"/>
              </a:endParaRPr>
            </a:p>
          </p:txBody>
        </p:sp>
      </p:grpSp>
      <p:sp>
        <p:nvSpPr>
          <p:cNvPr id="57" name="文本框 56"/>
          <p:cNvSpPr txBox="1"/>
          <p:nvPr/>
        </p:nvSpPr>
        <p:spPr>
          <a:xfrm>
            <a:off x="6395085" y="4184650"/>
            <a:ext cx="32213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chemeClr val="accent1"/>
                </a:solidFill>
              </a:rPr>
              <a:t>（答案不唯一）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  <p:bldP spid="57" grpId="0"/>
      <p:bldP spid="57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0245"/>
          <p:cNvSpPr txBox="1">
            <a:spLocks noChangeArrowheads="1"/>
          </p:cNvSpPr>
          <p:nvPr/>
        </p:nvSpPr>
        <p:spPr bwMode="auto">
          <a:xfrm>
            <a:off x="506095" y="574675"/>
            <a:ext cx="11437620" cy="1568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latin typeface="+mn-ea"/>
                <a:sym typeface="宋体" panose="02010600030101010101" pitchFamily="2" charset="-122"/>
              </a:rPr>
              <a:t>2.用     、   、   、   摆一个接近</a:t>
            </a:r>
            <a:r>
              <a:rPr lang="en-US" altLang="zh-CN" sz="3200" b="1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2000</a:t>
            </a:r>
            <a:r>
              <a:rPr lang="zh-CN" altLang="en-US" sz="3200" b="1" dirty="0">
                <a:latin typeface="+mn-ea"/>
                <a:sym typeface="宋体" panose="02010600030101010101" pitchFamily="2" charset="-122"/>
              </a:rPr>
              <a:t>的四位数，可以怎样摆？先摆一摆，再读一读。</a:t>
            </a:r>
            <a:endParaRPr lang="zh-CN" altLang="en-US" sz="3200" b="1" dirty="0">
              <a:solidFill>
                <a:srgbClr val="0000FF"/>
              </a:solidFill>
              <a:latin typeface="+mn-ea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516845" y="848823"/>
            <a:ext cx="480053" cy="523220"/>
            <a:chOff x="2085588" y="2849953"/>
            <a:chExt cx="360040" cy="392415"/>
          </a:xfrm>
        </p:grpSpPr>
        <p:sp>
          <p:nvSpPr>
            <p:cNvPr id="5" name="矩形 4"/>
            <p:cNvSpPr/>
            <p:nvPr/>
          </p:nvSpPr>
          <p:spPr>
            <a:xfrm>
              <a:off x="2125208" y="2855540"/>
              <a:ext cx="280800" cy="360000"/>
            </a:xfrm>
            <a:prstGeom prst="rect">
              <a:avLst/>
            </a:prstGeom>
            <a:solidFill>
              <a:srgbClr val="FFA7A7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latin typeface="+mn-ea"/>
              </a:endParaRPr>
            </a:p>
          </p:txBody>
        </p:sp>
        <p:sp>
          <p:nvSpPr>
            <p:cNvPr id="6" name="文本框 10245"/>
            <p:cNvSpPr txBox="1">
              <a:spLocks noChangeArrowheads="1"/>
            </p:cNvSpPr>
            <p:nvPr/>
          </p:nvSpPr>
          <p:spPr bwMode="auto">
            <a:xfrm>
              <a:off x="2085588" y="2849953"/>
              <a:ext cx="360040" cy="39241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dirty="0">
                  <a:latin typeface="+mn-ea"/>
                  <a:cs typeface="Arial" panose="020B0604020202020204" pitchFamily="34" charset="0"/>
                  <a:sym typeface="宋体" panose="02010600030101010101" pitchFamily="2" charset="-122"/>
                </a:rPr>
                <a:t>0</a:t>
              </a:r>
              <a:endParaRPr lang="zh-CN" altLang="en-US" sz="2800" dirty="0">
                <a:solidFill>
                  <a:srgbClr val="0000FF"/>
                </a:solidFill>
                <a:latin typeface="+mn-ea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2249434" y="845921"/>
            <a:ext cx="480053" cy="523220"/>
            <a:chOff x="2085588" y="2849850"/>
            <a:chExt cx="360040" cy="392415"/>
          </a:xfrm>
        </p:grpSpPr>
        <p:sp>
          <p:nvSpPr>
            <p:cNvPr id="8" name="矩形 7"/>
            <p:cNvSpPr/>
            <p:nvPr/>
          </p:nvSpPr>
          <p:spPr>
            <a:xfrm>
              <a:off x="2125208" y="2855540"/>
              <a:ext cx="280800" cy="360000"/>
            </a:xfrm>
            <a:prstGeom prst="rect">
              <a:avLst/>
            </a:prstGeom>
            <a:solidFill>
              <a:srgbClr val="FFA7A7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latin typeface="+mn-ea"/>
              </a:endParaRPr>
            </a:p>
          </p:txBody>
        </p:sp>
        <p:sp>
          <p:nvSpPr>
            <p:cNvPr id="9" name="文本框 10245"/>
            <p:cNvSpPr txBox="1">
              <a:spLocks noChangeArrowheads="1"/>
            </p:cNvSpPr>
            <p:nvPr/>
          </p:nvSpPr>
          <p:spPr bwMode="auto">
            <a:xfrm>
              <a:off x="2085588" y="2849850"/>
              <a:ext cx="360040" cy="39241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dirty="0">
                  <a:latin typeface="+mn-ea"/>
                  <a:cs typeface="Arial" panose="020B0604020202020204" pitchFamily="34" charset="0"/>
                  <a:sym typeface="宋体" panose="02010600030101010101" pitchFamily="2" charset="-122"/>
                </a:rPr>
                <a:t>1</a:t>
              </a:r>
              <a:endParaRPr lang="zh-CN" altLang="en-US" sz="2800" dirty="0">
                <a:solidFill>
                  <a:srgbClr val="0000FF"/>
                </a:solidFill>
                <a:latin typeface="+mn-ea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2962459" y="838516"/>
            <a:ext cx="480053" cy="523220"/>
            <a:chOff x="2085588" y="2849953"/>
            <a:chExt cx="360040" cy="392415"/>
          </a:xfrm>
        </p:grpSpPr>
        <p:sp>
          <p:nvSpPr>
            <p:cNvPr id="11" name="矩形 10"/>
            <p:cNvSpPr/>
            <p:nvPr/>
          </p:nvSpPr>
          <p:spPr>
            <a:xfrm>
              <a:off x="2125208" y="2855540"/>
              <a:ext cx="280800" cy="360000"/>
            </a:xfrm>
            <a:prstGeom prst="rect">
              <a:avLst/>
            </a:prstGeom>
            <a:solidFill>
              <a:srgbClr val="FFA7A7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latin typeface="+mn-ea"/>
              </a:endParaRPr>
            </a:p>
          </p:txBody>
        </p:sp>
        <p:sp>
          <p:nvSpPr>
            <p:cNvPr id="12" name="文本框 10245"/>
            <p:cNvSpPr txBox="1">
              <a:spLocks noChangeArrowheads="1"/>
            </p:cNvSpPr>
            <p:nvPr/>
          </p:nvSpPr>
          <p:spPr bwMode="auto">
            <a:xfrm>
              <a:off x="2085588" y="2849953"/>
              <a:ext cx="360040" cy="39241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dirty="0">
                  <a:latin typeface="+mn-ea"/>
                  <a:cs typeface="Arial" panose="020B0604020202020204" pitchFamily="34" charset="0"/>
                  <a:sym typeface="宋体" panose="02010600030101010101" pitchFamily="2" charset="-122"/>
                </a:rPr>
                <a:t>5</a:t>
              </a:r>
              <a:endParaRPr lang="zh-CN" altLang="en-US" sz="2800" dirty="0">
                <a:solidFill>
                  <a:srgbClr val="0000FF"/>
                </a:solidFill>
                <a:latin typeface="+mn-ea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667851" y="846059"/>
            <a:ext cx="480053" cy="523220"/>
            <a:chOff x="2094637" y="2849953"/>
            <a:chExt cx="360040" cy="392415"/>
          </a:xfrm>
        </p:grpSpPr>
        <p:sp>
          <p:nvSpPr>
            <p:cNvPr id="14" name="矩形 13"/>
            <p:cNvSpPr/>
            <p:nvPr/>
          </p:nvSpPr>
          <p:spPr>
            <a:xfrm>
              <a:off x="2125208" y="2855540"/>
              <a:ext cx="280800" cy="360000"/>
            </a:xfrm>
            <a:prstGeom prst="rect">
              <a:avLst/>
            </a:prstGeom>
            <a:solidFill>
              <a:srgbClr val="FFA7A7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latin typeface="+mn-ea"/>
              </a:endParaRPr>
            </a:p>
          </p:txBody>
        </p:sp>
        <p:sp>
          <p:nvSpPr>
            <p:cNvPr id="15" name="文本框 10245"/>
            <p:cNvSpPr txBox="1">
              <a:spLocks noChangeArrowheads="1"/>
            </p:cNvSpPr>
            <p:nvPr/>
          </p:nvSpPr>
          <p:spPr bwMode="auto">
            <a:xfrm>
              <a:off x="2094637" y="2849953"/>
              <a:ext cx="360040" cy="39241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dirty="0">
                  <a:latin typeface="+mn-ea"/>
                  <a:cs typeface="Arial" panose="020B0604020202020204" pitchFamily="34" charset="0"/>
                  <a:sym typeface="宋体" panose="02010600030101010101" pitchFamily="2" charset="-122"/>
                </a:rPr>
                <a:t>9</a:t>
              </a:r>
              <a:endParaRPr lang="zh-CN" altLang="en-US" sz="2800" dirty="0">
                <a:solidFill>
                  <a:srgbClr val="0000FF"/>
                </a:solidFill>
                <a:latin typeface="+mn-ea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653306" y="3354706"/>
            <a:ext cx="1920213" cy="546101"/>
            <a:chOff x="4860032" y="2607946"/>
            <a:chExt cx="1440160" cy="409576"/>
          </a:xfrm>
        </p:grpSpPr>
        <p:grpSp>
          <p:nvGrpSpPr>
            <p:cNvPr id="18" name="组合 17"/>
            <p:cNvGrpSpPr/>
            <p:nvPr/>
          </p:nvGrpSpPr>
          <p:grpSpPr>
            <a:xfrm>
              <a:off x="4860032" y="2622582"/>
              <a:ext cx="360040" cy="394940"/>
              <a:chOff x="2085588" y="2855540"/>
              <a:chExt cx="360040" cy="394940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2125208" y="2855540"/>
                <a:ext cx="280800" cy="360000"/>
              </a:xfrm>
              <a:prstGeom prst="rect">
                <a:avLst/>
              </a:prstGeom>
              <a:solidFill>
                <a:srgbClr val="FFA7A7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>
                  <a:latin typeface="+mn-ea"/>
                </a:endParaRPr>
              </a:p>
            </p:txBody>
          </p:sp>
          <p:sp>
            <p:nvSpPr>
              <p:cNvPr id="29" name="文本框 10245"/>
              <p:cNvSpPr txBox="1">
                <a:spLocks noChangeArrowheads="1"/>
              </p:cNvSpPr>
              <p:nvPr/>
            </p:nvSpPr>
            <p:spPr bwMode="auto">
              <a:xfrm>
                <a:off x="2085588" y="2859002"/>
                <a:ext cx="360040" cy="39147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dirty="0">
                    <a:latin typeface="+mn-ea"/>
                    <a:cs typeface="Arial" panose="020B0604020202020204" pitchFamily="34" charset="0"/>
                    <a:sym typeface="宋体" panose="02010600030101010101" pitchFamily="2" charset="-122"/>
                  </a:rPr>
                  <a:t>1</a:t>
                </a:r>
                <a:endParaRPr lang="en-US" sz="2800" dirty="0">
                  <a:solidFill>
                    <a:srgbClr val="0000FF"/>
                  </a:solidFill>
                  <a:latin typeface="+mn-ea"/>
                </a:endParaRP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5220072" y="2616995"/>
              <a:ext cx="360040" cy="391477"/>
              <a:chOff x="2085588" y="2849953"/>
              <a:chExt cx="360040" cy="391477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2125208" y="2855540"/>
                <a:ext cx="280800" cy="360000"/>
              </a:xfrm>
              <a:prstGeom prst="rect">
                <a:avLst/>
              </a:prstGeom>
              <a:solidFill>
                <a:srgbClr val="FFA7A7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>
                  <a:latin typeface="+mn-ea"/>
                </a:endParaRPr>
              </a:p>
            </p:txBody>
          </p:sp>
          <p:sp>
            <p:nvSpPr>
              <p:cNvPr id="27" name="文本框 10245"/>
              <p:cNvSpPr txBox="1">
                <a:spLocks noChangeArrowheads="1"/>
              </p:cNvSpPr>
              <p:nvPr/>
            </p:nvSpPr>
            <p:spPr bwMode="auto">
              <a:xfrm>
                <a:off x="2085588" y="2849953"/>
                <a:ext cx="360040" cy="39147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800" dirty="0">
                    <a:latin typeface="+mn-ea"/>
                    <a:cs typeface="Arial" panose="020B0604020202020204" pitchFamily="34" charset="0"/>
                    <a:sym typeface="宋体" panose="02010600030101010101" pitchFamily="2" charset="-122"/>
                  </a:rPr>
                  <a:t>0</a:t>
                </a:r>
                <a:endParaRPr lang="zh-CN" altLang="en-US" sz="2800" dirty="0">
                  <a:solidFill>
                    <a:srgbClr val="0000FF"/>
                  </a:solidFill>
                  <a:latin typeface="+mn-ea"/>
                </a:endParaRPr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5580112" y="2616995"/>
              <a:ext cx="360040" cy="391478"/>
              <a:chOff x="2085588" y="2849953"/>
              <a:chExt cx="360040" cy="391478"/>
            </a:xfrm>
          </p:grpSpPr>
          <p:sp>
            <p:nvSpPr>
              <p:cNvPr id="24" name="矩形 23"/>
              <p:cNvSpPr/>
              <p:nvPr/>
            </p:nvSpPr>
            <p:spPr>
              <a:xfrm>
                <a:off x="2125208" y="2855540"/>
                <a:ext cx="280800" cy="360000"/>
              </a:xfrm>
              <a:prstGeom prst="rect">
                <a:avLst/>
              </a:prstGeom>
              <a:solidFill>
                <a:srgbClr val="FFA7A7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>
                  <a:latin typeface="+mn-ea"/>
                </a:endParaRPr>
              </a:p>
            </p:txBody>
          </p:sp>
          <p:sp>
            <p:nvSpPr>
              <p:cNvPr id="25" name="文本框 10245"/>
              <p:cNvSpPr txBox="1">
                <a:spLocks noChangeArrowheads="1"/>
              </p:cNvSpPr>
              <p:nvPr/>
            </p:nvSpPr>
            <p:spPr bwMode="auto">
              <a:xfrm>
                <a:off x="2085588" y="2849953"/>
                <a:ext cx="360040" cy="39147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800" dirty="0">
                    <a:latin typeface="+mn-ea"/>
                    <a:cs typeface="Arial" panose="020B0604020202020204" pitchFamily="34" charset="0"/>
                    <a:sym typeface="宋体" panose="02010600030101010101" pitchFamily="2" charset="-122"/>
                  </a:rPr>
                  <a:t>5</a:t>
                </a:r>
                <a:endParaRPr lang="zh-CN" altLang="en-US" sz="2800" dirty="0">
                  <a:solidFill>
                    <a:srgbClr val="0000FF"/>
                  </a:solidFill>
                  <a:latin typeface="+mn-ea"/>
                </a:endParaRP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5940152" y="2607946"/>
              <a:ext cx="360040" cy="391478"/>
              <a:chOff x="2085588" y="2840904"/>
              <a:chExt cx="360040" cy="391478"/>
            </a:xfrm>
          </p:grpSpPr>
          <p:sp>
            <p:nvSpPr>
              <p:cNvPr id="22" name="矩形 21"/>
              <p:cNvSpPr/>
              <p:nvPr/>
            </p:nvSpPr>
            <p:spPr>
              <a:xfrm>
                <a:off x="2125208" y="2855540"/>
                <a:ext cx="280800" cy="360000"/>
              </a:xfrm>
              <a:prstGeom prst="rect">
                <a:avLst/>
              </a:prstGeom>
              <a:solidFill>
                <a:srgbClr val="FFA7A7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>
                  <a:latin typeface="+mn-ea"/>
                </a:endParaRPr>
              </a:p>
            </p:txBody>
          </p:sp>
          <p:sp>
            <p:nvSpPr>
              <p:cNvPr id="23" name="文本框 10245"/>
              <p:cNvSpPr txBox="1">
                <a:spLocks noChangeArrowheads="1"/>
              </p:cNvSpPr>
              <p:nvPr/>
            </p:nvSpPr>
            <p:spPr bwMode="auto">
              <a:xfrm>
                <a:off x="2085588" y="2840904"/>
                <a:ext cx="360040" cy="39147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800" dirty="0">
                    <a:latin typeface="+mn-ea"/>
                    <a:cs typeface="Arial" panose="020B0604020202020204" pitchFamily="34" charset="0"/>
                    <a:sym typeface="宋体" panose="02010600030101010101" pitchFamily="2" charset="-122"/>
                  </a:rPr>
                  <a:t>9</a:t>
                </a:r>
                <a:endParaRPr lang="zh-CN" altLang="en-US" sz="2800" dirty="0">
                  <a:solidFill>
                    <a:srgbClr val="0000FF"/>
                  </a:solidFill>
                  <a:latin typeface="+mn-ea"/>
                </a:endParaRPr>
              </a:p>
            </p:txBody>
          </p:sp>
        </p:grpSp>
      </p:grpSp>
      <p:sp>
        <p:nvSpPr>
          <p:cNvPr id="115" name="文本框 10245"/>
          <p:cNvSpPr txBox="1">
            <a:spLocks noChangeArrowheads="1"/>
          </p:cNvSpPr>
          <p:nvPr/>
        </p:nvSpPr>
        <p:spPr bwMode="auto">
          <a:xfrm>
            <a:off x="6600479" y="5037257"/>
            <a:ext cx="1920213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接近</a:t>
            </a:r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1000</a:t>
            </a:r>
            <a:r>
              <a:rPr lang="en-US" altLang="zh-CN" sz="2800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 </a:t>
            </a:r>
          </a:p>
        </p:txBody>
      </p:sp>
      <p:sp>
        <p:nvSpPr>
          <p:cNvPr id="46" name="文本框 10245"/>
          <p:cNvSpPr txBox="1">
            <a:spLocks noChangeArrowheads="1"/>
          </p:cNvSpPr>
          <p:nvPr/>
        </p:nvSpPr>
        <p:spPr bwMode="auto">
          <a:xfrm>
            <a:off x="5312410" y="1892935"/>
            <a:ext cx="6203950" cy="9544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如果摆一个接近</a:t>
            </a:r>
            <a:r>
              <a:rPr lang="en-US" altLang="zh-CN" sz="2800" dirty="0">
                <a:latin typeface="+mn-ea"/>
                <a:cs typeface="Arial" panose="020B0604020202020204" pitchFamily="34" charset="0"/>
              </a:rPr>
              <a:t>9000 </a:t>
            </a:r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、</a:t>
            </a:r>
            <a:r>
              <a:rPr lang="en-US" altLang="zh-CN" sz="2800" dirty="0">
                <a:latin typeface="+mn-ea"/>
                <a:cs typeface="Arial" panose="020B0604020202020204" pitchFamily="34" charset="0"/>
              </a:rPr>
              <a:t> 5000 </a:t>
            </a:r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或</a:t>
            </a:r>
            <a:r>
              <a:rPr lang="en-US" altLang="zh-CN" sz="2800" dirty="0">
                <a:latin typeface="+mn-ea"/>
                <a:cs typeface="Arial" panose="020B0604020202020204" pitchFamily="34" charset="0"/>
              </a:rPr>
              <a:t>1000</a:t>
            </a:r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的四位数呢？分别摆一摆、读一读。</a:t>
            </a:r>
            <a:r>
              <a:rPr lang="en-US" altLang="zh-CN" sz="2800" dirty="0">
                <a:solidFill>
                  <a:srgbClr val="0000FF"/>
                </a:solidFill>
                <a:latin typeface="+mn-ea"/>
                <a:sym typeface="宋体" panose="02010600030101010101" pitchFamily="2" charset="-122"/>
              </a:rPr>
              <a:t> </a:t>
            </a:r>
            <a:endParaRPr lang="zh-CN" altLang="en-US" sz="2800" dirty="0">
              <a:solidFill>
                <a:srgbClr val="0000FF"/>
              </a:solidFill>
              <a:latin typeface="+mn-ea"/>
            </a:endParaRPr>
          </a:p>
        </p:txBody>
      </p:sp>
      <p:pic>
        <p:nvPicPr>
          <p:cNvPr id="3" name="图片 2" descr="46－第5题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629789" y="3043717"/>
            <a:ext cx="3695027" cy="2439945"/>
          </a:xfrm>
          <a:prstGeom prst="rect">
            <a:avLst/>
          </a:prstGeom>
        </p:spPr>
      </p:pic>
      <p:grpSp>
        <p:nvGrpSpPr>
          <p:cNvPr id="44" name="组合 43"/>
          <p:cNvGrpSpPr/>
          <p:nvPr/>
        </p:nvGrpSpPr>
        <p:grpSpPr>
          <a:xfrm>
            <a:off x="2262772" y="4319445"/>
            <a:ext cx="480053" cy="523220"/>
            <a:chOff x="2085588" y="2840904"/>
            <a:chExt cx="360040" cy="392415"/>
          </a:xfrm>
        </p:grpSpPr>
        <p:sp>
          <p:nvSpPr>
            <p:cNvPr id="45" name="矩形 44"/>
            <p:cNvSpPr/>
            <p:nvPr/>
          </p:nvSpPr>
          <p:spPr>
            <a:xfrm>
              <a:off x="2125208" y="2855540"/>
              <a:ext cx="280800" cy="360000"/>
            </a:xfrm>
            <a:prstGeom prst="rect">
              <a:avLst/>
            </a:prstGeom>
            <a:solidFill>
              <a:srgbClr val="FFA7A7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latin typeface="+mn-ea"/>
              </a:endParaRPr>
            </a:p>
          </p:txBody>
        </p:sp>
        <p:sp>
          <p:nvSpPr>
            <p:cNvPr id="47" name="文本框 10245"/>
            <p:cNvSpPr txBox="1">
              <a:spLocks noChangeArrowheads="1"/>
            </p:cNvSpPr>
            <p:nvPr/>
          </p:nvSpPr>
          <p:spPr bwMode="auto">
            <a:xfrm>
              <a:off x="2085588" y="2840904"/>
              <a:ext cx="360040" cy="39241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dirty="0">
                  <a:latin typeface="+mn-ea"/>
                  <a:cs typeface="Arial" panose="020B0604020202020204" pitchFamily="34" charset="0"/>
                  <a:sym typeface="宋体" panose="02010600030101010101" pitchFamily="2" charset="-122"/>
                </a:rPr>
                <a:t>0</a:t>
              </a:r>
              <a:endParaRPr lang="zh-CN" altLang="en-US" sz="2800" dirty="0">
                <a:solidFill>
                  <a:srgbClr val="0000FF"/>
                </a:solidFill>
                <a:latin typeface="+mn-ea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2898841" y="4328609"/>
            <a:ext cx="480053" cy="523220"/>
            <a:chOff x="2085588" y="2849850"/>
            <a:chExt cx="360040" cy="392415"/>
          </a:xfrm>
        </p:grpSpPr>
        <p:sp>
          <p:nvSpPr>
            <p:cNvPr id="49" name="矩形 48"/>
            <p:cNvSpPr/>
            <p:nvPr/>
          </p:nvSpPr>
          <p:spPr>
            <a:xfrm>
              <a:off x="2125208" y="2855540"/>
              <a:ext cx="280800" cy="360000"/>
            </a:xfrm>
            <a:prstGeom prst="rect">
              <a:avLst/>
            </a:prstGeom>
            <a:solidFill>
              <a:srgbClr val="FFA7A7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latin typeface="+mn-ea"/>
              </a:endParaRPr>
            </a:p>
          </p:txBody>
        </p:sp>
        <p:sp>
          <p:nvSpPr>
            <p:cNvPr id="50" name="文本框 10245"/>
            <p:cNvSpPr txBox="1">
              <a:spLocks noChangeArrowheads="1"/>
            </p:cNvSpPr>
            <p:nvPr/>
          </p:nvSpPr>
          <p:spPr bwMode="auto">
            <a:xfrm>
              <a:off x="2085588" y="2849850"/>
              <a:ext cx="360040" cy="39241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dirty="0">
                  <a:latin typeface="+mn-ea"/>
                  <a:cs typeface="Arial" panose="020B0604020202020204" pitchFamily="34" charset="0"/>
                  <a:sym typeface="宋体" panose="02010600030101010101" pitchFamily="2" charset="-122"/>
                </a:rPr>
                <a:t>1</a:t>
              </a:r>
              <a:endParaRPr lang="zh-CN" altLang="en-US" sz="2800" dirty="0">
                <a:solidFill>
                  <a:srgbClr val="0000FF"/>
                </a:solidFill>
                <a:latin typeface="+mn-ea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3587736" y="4321204"/>
            <a:ext cx="480053" cy="523220"/>
            <a:chOff x="2085588" y="2849953"/>
            <a:chExt cx="360040" cy="392415"/>
          </a:xfrm>
        </p:grpSpPr>
        <p:sp>
          <p:nvSpPr>
            <p:cNvPr id="52" name="矩形 51"/>
            <p:cNvSpPr/>
            <p:nvPr/>
          </p:nvSpPr>
          <p:spPr>
            <a:xfrm>
              <a:off x="2125208" y="2855540"/>
              <a:ext cx="280800" cy="360000"/>
            </a:xfrm>
            <a:prstGeom prst="rect">
              <a:avLst/>
            </a:prstGeom>
            <a:solidFill>
              <a:srgbClr val="FFA7A7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latin typeface="+mn-ea"/>
              </a:endParaRPr>
            </a:p>
          </p:txBody>
        </p:sp>
        <p:sp>
          <p:nvSpPr>
            <p:cNvPr id="53" name="文本框 10245"/>
            <p:cNvSpPr txBox="1">
              <a:spLocks noChangeArrowheads="1"/>
            </p:cNvSpPr>
            <p:nvPr/>
          </p:nvSpPr>
          <p:spPr bwMode="auto">
            <a:xfrm>
              <a:off x="2085588" y="2849953"/>
              <a:ext cx="360040" cy="39241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dirty="0">
                  <a:latin typeface="+mn-ea"/>
                  <a:cs typeface="Arial" panose="020B0604020202020204" pitchFamily="34" charset="0"/>
                  <a:sym typeface="宋体" panose="02010600030101010101" pitchFamily="2" charset="-122"/>
                </a:rPr>
                <a:t>5</a:t>
              </a:r>
              <a:endParaRPr lang="zh-CN" altLang="en-US" sz="2800" dirty="0">
                <a:solidFill>
                  <a:srgbClr val="0000FF"/>
                </a:solidFill>
                <a:latin typeface="+mn-ea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4281063" y="4304616"/>
            <a:ext cx="480053" cy="523220"/>
            <a:chOff x="2085588" y="2831855"/>
            <a:chExt cx="360040" cy="392415"/>
          </a:xfrm>
        </p:grpSpPr>
        <p:sp>
          <p:nvSpPr>
            <p:cNvPr id="55" name="矩形 54"/>
            <p:cNvSpPr/>
            <p:nvPr/>
          </p:nvSpPr>
          <p:spPr>
            <a:xfrm>
              <a:off x="2125208" y="2855540"/>
              <a:ext cx="280800" cy="360000"/>
            </a:xfrm>
            <a:prstGeom prst="rect">
              <a:avLst/>
            </a:prstGeom>
            <a:solidFill>
              <a:srgbClr val="FFA7A7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latin typeface="+mn-ea"/>
              </a:endParaRPr>
            </a:p>
          </p:txBody>
        </p:sp>
        <p:sp>
          <p:nvSpPr>
            <p:cNvPr id="56" name="文本框 10245"/>
            <p:cNvSpPr txBox="1">
              <a:spLocks noChangeArrowheads="1"/>
            </p:cNvSpPr>
            <p:nvPr/>
          </p:nvSpPr>
          <p:spPr bwMode="auto">
            <a:xfrm>
              <a:off x="2085588" y="2831855"/>
              <a:ext cx="360040" cy="39241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dirty="0">
                  <a:latin typeface="+mn-ea"/>
                  <a:cs typeface="Arial" panose="020B0604020202020204" pitchFamily="34" charset="0"/>
                  <a:sym typeface="宋体" panose="02010600030101010101" pitchFamily="2" charset="-122"/>
                </a:rPr>
                <a:t>9</a:t>
              </a:r>
              <a:endParaRPr lang="zh-CN" altLang="en-US" sz="2800" dirty="0">
                <a:solidFill>
                  <a:srgbClr val="0000FF"/>
                </a:solidFill>
                <a:latin typeface="+mn-ea"/>
              </a:endParaRPr>
            </a:p>
          </p:txBody>
        </p:sp>
      </p:grpSp>
      <p:sp>
        <p:nvSpPr>
          <p:cNvPr id="57" name="文本框 56"/>
          <p:cNvSpPr txBox="1"/>
          <p:nvPr/>
        </p:nvSpPr>
        <p:spPr>
          <a:xfrm>
            <a:off x="6395085" y="4184650"/>
            <a:ext cx="32213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chemeClr val="accent1"/>
                </a:solidFill>
              </a:rPr>
              <a:t>（答案不唯一）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  <p:bldP spid="57" grpId="0"/>
      <p:bldP spid="5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4"/>
          <p:cNvSpPr/>
          <p:nvPr/>
        </p:nvSpPr>
        <p:spPr>
          <a:xfrm>
            <a:off x="333763" y="4466771"/>
            <a:ext cx="11528276" cy="2060005"/>
          </a:xfrm>
          <a:prstGeom prst="roundRect">
            <a:avLst>
              <a:gd name="adj" fmla="val 8426"/>
            </a:avLst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endParaRPr lang="zh-CN" altLang="en-US" sz="2800" dirty="0"/>
          </a:p>
        </p:txBody>
      </p:sp>
      <p:sp>
        <p:nvSpPr>
          <p:cNvPr id="3" name="矩形 2"/>
          <p:cNvSpPr/>
          <p:nvPr/>
        </p:nvSpPr>
        <p:spPr>
          <a:xfrm>
            <a:off x="467074" y="4703296"/>
            <a:ext cx="10895887" cy="662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chemeClr val="bg1"/>
                </a:solidFill>
              </a:rPr>
              <a:t>【</a:t>
            </a:r>
            <a:r>
              <a:rPr lang="zh-CN" altLang="en-US" sz="2800" dirty="0">
                <a:solidFill>
                  <a:schemeClr val="bg1"/>
                </a:solidFill>
              </a:rPr>
              <a:t>重点</a:t>
            </a:r>
            <a:r>
              <a:rPr lang="en-US" altLang="zh-CN" sz="2800" dirty="0">
                <a:solidFill>
                  <a:schemeClr val="bg1"/>
                </a:solidFill>
              </a:rPr>
              <a:t>】</a:t>
            </a:r>
            <a:r>
              <a:rPr lang="zh-CN" altLang="en-US" sz="2800" dirty="0"/>
              <a:t>估计一个数接近几百或几千，理解近似数的含义。</a:t>
            </a:r>
          </a:p>
        </p:txBody>
      </p:sp>
      <p:sp>
        <p:nvSpPr>
          <p:cNvPr id="4" name="矩形 3"/>
          <p:cNvSpPr/>
          <p:nvPr/>
        </p:nvSpPr>
        <p:spPr>
          <a:xfrm>
            <a:off x="467075" y="5460706"/>
            <a:ext cx="10895887" cy="662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chemeClr val="bg1"/>
                </a:solidFill>
              </a:rPr>
              <a:t>【</a:t>
            </a:r>
            <a:r>
              <a:rPr lang="zh-CN" altLang="en-US" sz="2800" dirty="0">
                <a:solidFill>
                  <a:schemeClr val="bg1"/>
                </a:solidFill>
              </a:rPr>
              <a:t>难点</a:t>
            </a:r>
            <a:r>
              <a:rPr lang="en-US" altLang="zh-CN" sz="2800" dirty="0">
                <a:solidFill>
                  <a:schemeClr val="bg1"/>
                </a:solidFill>
              </a:rPr>
              <a:t>】</a:t>
            </a:r>
            <a:r>
              <a:rPr lang="zh-CN" altLang="en-US" sz="2800" dirty="0"/>
              <a:t>合理地取近似数，感受数的估计方法。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48063" y="559038"/>
            <a:ext cx="11294522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1.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通过准确数与近似数的比较，理解近似数的含义。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2.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初步知道准确数与近似数的区别，会正确辨别准确数与近似数，并会恰当选用近似数。 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3.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通过数据收集与交流，能将近似数和准确数互相转化。 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4.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体会近似数在生活中的作用，体验数学与生活的密切联系。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29"/>
          <p:cNvSpPr/>
          <p:nvPr/>
        </p:nvSpPr>
        <p:spPr>
          <a:xfrm>
            <a:off x="1583690" y="4598670"/>
            <a:ext cx="7404735" cy="1950085"/>
          </a:xfrm>
          <a:prstGeom prst="roundRect">
            <a:avLst>
              <a:gd name="adj" fmla="val 8426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altLang="zh-CN" sz="28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FF0000"/>
                </a:solidFill>
              </a:rPr>
              <a:t>695</a:t>
            </a:r>
            <a:r>
              <a:rPr lang="zh-CN" altLang="en-US" sz="2800" dirty="0">
                <a:solidFill>
                  <a:srgbClr val="FF0000"/>
                </a:solidFill>
              </a:rPr>
              <a:t>和</a:t>
            </a:r>
            <a:r>
              <a:rPr lang="en-US" altLang="zh-CN" sz="2800" dirty="0">
                <a:solidFill>
                  <a:srgbClr val="FF0000"/>
                </a:solidFill>
              </a:rPr>
              <a:t>703</a:t>
            </a:r>
            <a:r>
              <a:rPr lang="zh-CN" altLang="en-US" sz="2800" dirty="0">
                <a:solidFill>
                  <a:srgbClr val="FF0000"/>
                </a:solidFill>
              </a:rPr>
              <a:t>分别是龙岗小学和东山小学的实际人数，这样的数叫准确数。</a:t>
            </a:r>
          </a:p>
          <a:p>
            <a:pPr>
              <a:lnSpc>
                <a:spcPct val="150000"/>
              </a:lnSpc>
            </a:pP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6" name="文本框 10245"/>
          <p:cNvSpPr txBox="1">
            <a:spLocks noChangeArrowheads="1"/>
          </p:cNvSpPr>
          <p:nvPr/>
        </p:nvSpPr>
        <p:spPr bwMode="auto">
          <a:xfrm>
            <a:off x="1679510" y="3945056"/>
            <a:ext cx="4512501" cy="56611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龙岗小学有学生</a:t>
            </a:r>
            <a:r>
              <a:rPr lang="en-US" altLang="zh-CN" sz="2800" dirty="0">
                <a:latin typeface="+mn-ea"/>
                <a:cs typeface="Arial" panose="020B0604020202020204" pitchFamily="34" charset="0"/>
              </a:rPr>
              <a:t>695</a:t>
            </a:r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人。</a:t>
            </a:r>
            <a:endParaRPr lang="zh-CN" altLang="en-US" sz="2800" dirty="0">
              <a:solidFill>
                <a:srgbClr val="0000FF"/>
              </a:solidFill>
              <a:latin typeface="+mn-ea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583499" y="1028733"/>
            <a:ext cx="9025003" cy="2880320"/>
            <a:chOff x="1187624" y="1275606"/>
            <a:chExt cx="7344816" cy="3096344"/>
          </a:xfrm>
        </p:grpSpPr>
        <p:sp>
          <p:nvSpPr>
            <p:cNvPr id="11" name="矩形 10"/>
            <p:cNvSpPr/>
            <p:nvPr/>
          </p:nvSpPr>
          <p:spPr>
            <a:xfrm>
              <a:off x="1187624" y="1275606"/>
              <a:ext cx="7344816" cy="3096344"/>
            </a:xfrm>
            <a:prstGeom prst="rect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latin typeface="+mn-ea"/>
              </a:endParaRPr>
            </a:p>
          </p:txBody>
        </p:sp>
        <p:cxnSp>
          <p:nvCxnSpPr>
            <p:cNvPr id="12" name="直接连接符 11"/>
            <p:cNvCxnSpPr>
              <a:stCxn id="11" idx="0"/>
              <a:endCxn id="11" idx="2"/>
            </p:cNvCxnSpPr>
            <p:nvPr/>
          </p:nvCxnSpPr>
          <p:spPr>
            <a:xfrm>
              <a:off x="4860032" y="1275606"/>
              <a:ext cx="0" cy="3096344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文本框 10245"/>
          <p:cNvSpPr txBox="1">
            <a:spLocks noChangeArrowheads="1"/>
          </p:cNvSpPr>
          <p:nvPr/>
        </p:nvSpPr>
        <p:spPr bwMode="auto">
          <a:xfrm>
            <a:off x="6203300" y="3945056"/>
            <a:ext cx="4512501" cy="56611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东山小学有学生</a:t>
            </a:r>
            <a:r>
              <a:rPr lang="en-US" altLang="zh-CN" sz="2800" dirty="0">
                <a:latin typeface="+mn-ea"/>
                <a:cs typeface="Arial" panose="020B0604020202020204" pitchFamily="34" charset="0"/>
              </a:rPr>
              <a:t>703</a:t>
            </a:r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人。</a:t>
            </a:r>
            <a:endParaRPr lang="zh-CN" altLang="en-US" sz="2800" dirty="0">
              <a:solidFill>
                <a:srgbClr val="0000FF"/>
              </a:solidFill>
              <a:latin typeface="+mn-ea"/>
            </a:endParaRPr>
          </a:p>
        </p:txBody>
      </p:sp>
      <p:pic>
        <p:nvPicPr>
          <p:cNvPr id="14" name="图片 13" descr="45-例9-1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255573" y="1169902"/>
            <a:ext cx="3360000" cy="2613333"/>
          </a:xfrm>
          <a:prstGeom prst="rect">
            <a:avLst/>
          </a:prstGeom>
        </p:spPr>
      </p:pic>
      <p:pic>
        <p:nvPicPr>
          <p:cNvPr id="15" name="图片 14" descr="45-例9-2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745497" y="1169901"/>
            <a:ext cx="3368889" cy="2631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0245"/>
          <p:cNvSpPr txBox="1">
            <a:spLocks noChangeArrowheads="1"/>
          </p:cNvSpPr>
          <p:nvPr/>
        </p:nvSpPr>
        <p:spPr bwMode="auto">
          <a:xfrm>
            <a:off x="1679510" y="3945056"/>
            <a:ext cx="4512501" cy="56611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龙岗小学有学生</a:t>
            </a:r>
            <a:r>
              <a:rPr lang="en-US" altLang="zh-CN" sz="2800" dirty="0">
                <a:latin typeface="+mn-ea"/>
                <a:cs typeface="Arial" panose="020B0604020202020204" pitchFamily="34" charset="0"/>
              </a:rPr>
              <a:t>695</a:t>
            </a:r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人。</a:t>
            </a:r>
            <a:endParaRPr lang="zh-CN" altLang="en-US" sz="2800" dirty="0">
              <a:solidFill>
                <a:srgbClr val="0000FF"/>
              </a:solidFill>
              <a:latin typeface="+mn-ea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583499" y="1028733"/>
            <a:ext cx="9025003" cy="2880320"/>
            <a:chOff x="1187624" y="1275606"/>
            <a:chExt cx="7344816" cy="3096344"/>
          </a:xfrm>
        </p:grpSpPr>
        <p:sp>
          <p:nvSpPr>
            <p:cNvPr id="4" name="矩形 3"/>
            <p:cNvSpPr/>
            <p:nvPr/>
          </p:nvSpPr>
          <p:spPr>
            <a:xfrm>
              <a:off x="1187624" y="1275606"/>
              <a:ext cx="7344816" cy="3096344"/>
            </a:xfrm>
            <a:prstGeom prst="rect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latin typeface="+mn-ea"/>
              </a:endParaRPr>
            </a:p>
          </p:txBody>
        </p:sp>
        <p:cxnSp>
          <p:nvCxnSpPr>
            <p:cNvPr id="5" name="直接连接符 4"/>
            <p:cNvCxnSpPr>
              <a:stCxn id="4" idx="0"/>
              <a:endCxn id="4" idx="2"/>
            </p:cNvCxnSpPr>
            <p:nvPr/>
          </p:nvCxnSpPr>
          <p:spPr>
            <a:xfrm>
              <a:off x="4860032" y="1275606"/>
              <a:ext cx="0" cy="3096344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文本框 10245"/>
          <p:cNvSpPr txBox="1">
            <a:spLocks noChangeArrowheads="1"/>
          </p:cNvSpPr>
          <p:nvPr/>
        </p:nvSpPr>
        <p:spPr bwMode="auto">
          <a:xfrm>
            <a:off x="6203300" y="3945056"/>
            <a:ext cx="4512501" cy="56611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东山小学有学生</a:t>
            </a:r>
            <a:r>
              <a:rPr lang="en-US" altLang="zh-CN" sz="2800" dirty="0">
                <a:latin typeface="+mn-ea"/>
                <a:cs typeface="Arial" panose="020B0604020202020204" pitchFamily="34" charset="0"/>
              </a:rPr>
              <a:t>703</a:t>
            </a:r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人。</a:t>
            </a:r>
            <a:endParaRPr lang="zh-CN" altLang="en-US" sz="2800" dirty="0">
              <a:solidFill>
                <a:srgbClr val="0000FF"/>
              </a:solidFill>
              <a:latin typeface="+mn-ea"/>
            </a:endParaRPr>
          </a:p>
        </p:txBody>
      </p:sp>
      <p:pic>
        <p:nvPicPr>
          <p:cNvPr id="7" name="图片 6" descr="45-例9-1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255573" y="1169902"/>
            <a:ext cx="3360000" cy="2613333"/>
          </a:xfrm>
          <a:prstGeom prst="rect">
            <a:avLst/>
          </a:prstGeom>
        </p:spPr>
      </p:pic>
      <p:pic>
        <p:nvPicPr>
          <p:cNvPr id="8" name="图片 7" descr="45-例9-2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745497" y="1169901"/>
            <a:ext cx="3368889" cy="2631112"/>
          </a:xfrm>
          <a:prstGeom prst="rect">
            <a:avLst/>
          </a:prstGeom>
        </p:spPr>
      </p:pic>
      <p:sp>
        <p:nvSpPr>
          <p:cNvPr id="14" name="圆角矩形 11"/>
          <p:cNvSpPr/>
          <p:nvPr/>
        </p:nvSpPr>
        <p:spPr>
          <a:xfrm>
            <a:off x="1851025" y="5187950"/>
            <a:ext cx="7079615" cy="785495"/>
          </a:xfrm>
          <a:prstGeom prst="roundRect">
            <a:avLst>
              <a:gd name="adj" fmla="val 50000"/>
            </a:avLst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2800" dirty="0">
                <a:solidFill>
                  <a:schemeClr val="bg1"/>
                </a:solidFill>
                <a:latin typeface="+mn-ea"/>
                <a:sym typeface="+mn-ea"/>
              </a:rPr>
              <a:t>这两个学校的学生各接近几百人？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0245"/>
          <p:cNvSpPr txBox="1">
            <a:spLocks noChangeArrowheads="1"/>
          </p:cNvSpPr>
          <p:nvPr/>
        </p:nvSpPr>
        <p:spPr bwMode="auto">
          <a:xfrm>
            <a:off x="1679508" y="932723"/>
            <a:ext cx="8928992" cy="56611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龙岗小学有学生</a:t>
            </a:r>
            <a:r>
              <a:rPr lang="en-US" altLang="zh-CN" sz="2800" dirty="0">
                <a:latin typeface="+mn-ea"/>
                <a:cs typeface="Arial" panose="020B0604020202020204" pitchFamily="34" charset="0"/>
              </a:rPr>
              <a:t>695</a:t>
            </a:r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人，东山小学有学生</a:t>
            </a:r>
            <a:r>
              <a:rPr lang="en-US" altLang="zh-CN" sz="2800" dirty="0">
                <a:latin typeface="+mn-ea"/>
                <a:cs typeface="Arial" panose="020B0604020202020204" pitchFamily="34" charset="0"/>
              </a:rPr>
              <a:t>703</a:t>
            </a:r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人。</a:t>
            </a:r>
            <a:endParaRPr lang="zh-CN" altLang="en-US" sz="2800" dirty="0">
              <a:solidFill>
                <a:srgbClr val="0000FF"/>
              </a:solidFill>
              <a:latin typeface="+mn-ea"/>
            </a:endParaRPr>
          </a:p>
        </p:txBody>
      </p:sp>
      <p:grpSp>
        <p:nvGrpSpPr>
          <p:cNvPr id="3" name="组合 18"/>
          <p:cNvGrpSpPr/>
          <p:nvPr/>
        </p:nvGrpSpPr>
        <p:grpSpPr>
          <a:xfrm>
            <a:off x="4307205" y="2345055"/>
            <a:ext cx="5930265" cy="544195"/>
            <a:chOff x="3131820" y="3592508"/>
            <a:chExt cx="4447740" cy="408147"/>
          </a:xfrm>
        </p:grpSpPr>
        <p:sp>
          <p:nvSpPr>
            <p:cNvPr id="4" name="AutoShape 12"/>
            <p:cNvSpPr>
              <a:spLocks noChangeArrowheads="1"/>
            </p:cNvSpPr>
            <p:nvPr/>
          </p:nvSpPr>
          <p:spPr bwMode="auto">
            <a:xfrm>
              <a:off x="3131820" y="3592508"/>
              <a:ext cx="4176237" cy="408147"/>
            </a:xfrm>
            <a:prstGeom prst="wedgeRoundRectCallout">
              <a:avLst>
                <a:gd name="adj1" fmla="val 55873"/>
                <a:gd name="adj2" fmla="val -1238"/>
                <a:gd name="adj3" fmla="val 16667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endParaRPr lang="zh-CN" altLang="en-US" sz="2800">
                <a:latin typeface="+mn-ea"/>
              </a:endParaRPr>
            </a:p>
          </p:txBody>
        </p:sp>
        <p:sp>
          <p:nvSpPr>
            <p:cNvPr id="6" name="文本框 10245"/>
            <p:cNvSpPr txBox="1">
              <a:spLocks noChangeArrowheads="1"/>
            </p:cNvSpPr>
            <p:nvPr/>
          </p:nvSpPr>
          <p:spPr bwMode="auto">
            <a:xfrm>
              <a:off x="3187072" y="3602033"/>
              <a:ext cx="4392488" cy="39147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2800" dirty="0">
                  <a:latin typeface="+mn-ea"/>
                  <a:sym typeface="宋体" panose="02010600030101010101" pitchFamily="2" charset="-122"/>
                </a:rPr>
                <a:t>这两个学校的学生各接近几百人？</a:t>
              </a:r>
              <a:r>
                <a:rPr lang="en-US" altLang="zh-CN" sz="2800" dirty="0">
                  <a:solidFill>
                    <a:srgbClr val="0000FF"/>
                  </a:solidFill>
                  <a:latin typeface="+mn-ea"/>
                  <a:sym typeface="宋体" panose="02010600030101010101" pitchFamily="2" charset="-122"/>
                </a:rPr>
                <a:t> </a:t>
              </a:r>
              <a:endParaRPr lang="zh-CN" altLang="en-US" sz="2800" dirty="0">
                <a:solidFill>
                  <a:srgbClr val="0000FF"/>
                </a:solidFill>
                <a:latin typeface="+mn-ea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2573655" y="3465195"/>
            <a:ext cx="3688080" cy="979805"/>
            <a:chOff x="2113287" y="1918444"/>
            <a:chExt cx="2766024" cy="734854"/>
          </a:xfrm>
        </p:grpSpPr>
        <p:sp>
          <p:nvSpPr>
            <p:cNvPr id="25" name="AutoShape 12"/>
            <p:cNvSpPr>
              <a:spLocks noChangeArrowheads="1"/>
            </p:cNvSpPr>
            <p:nvPr/>
          </p:nvSpPr>
          <p:spPr bwMode="auto">
            <a:xfrm flipH="1">
              <a:off x="2123728" y="1923683"/>
              <a:ext cx="2755583" cy="720090"/>
            </a:xfrm>
            <a:prstGeom prst="wedgeRoundRectCallout">
              <a:avLst>
                <a:gd name="adj1" fmla="val 57881"/>
                <a:gd name="adj2" fmla="val 11819"/>
                <a:gd name="adj3" fmla="val 16667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endParaRPr lang="zh-CN" altLang="en-US" sz="2800">
                <a:latin typeface="+mn-ea"/>
              </a:endParaRPr>
            </a:p>
          </p:txBody>
        </p:sp>
        <p:sp>
          <p:nvSpPr>
            <p:cNvPr id="26" name="文本框 10245"/>
            <p:cNvSpPr txBox="1">
              <a:spLocks noChangeArrowheads="1"/>
            </p:cNvSpPr>
            <p:nvPr/>
          </p:nvSpPr>
          <p:spPr bwMode="auto">
            <a:xfrm>
              <a:off x="2113287" y="1918444"/>
              <a:ext cx="2730303" cy="73485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ts val="3465"/>
                </a:lnSpc>
              </a:pPr>
              <a:r>
                <a:rPr lang="en-US" altLang="zh-CN" sz="2800" dirty="0">
                  <a:latin typeface="+mn-ea"/>
                  <a:cs typeface="Arial" panose="020B0604020202020204" pitchFamily="34" charset="0"/>
                </a:rPr>
                <a:t>695</a:t>
              </a:r>
              <a:r>
                <a:rPr lang="zh-CN" altLang="en-US" sz="2800" dirty="0">
                  <a:latin typeface="+mn-ea"/>
                  <a:cs typeface="Arial" panose="020B0604020202020204" pitchFamily="34" charset="0"/>
                </a:rPr>
                <a:t>人比</a:t>
              </a:r>
              <a:r>
                <a:rPr lang="en-US" altLang="zh-CN" sz="2800" dirty="0">
                  <a:latin typeface="+mn-ea"/>
                  <a:cs typeface="Arial" panose="020B0604020202020204" pitchFamily="34" charset="0"/>
                </a:rPr>
                <a:t>700</a:t>
              </a:r>
              <a:r>
                <a:rPr lang="zh-CN" altLang="en-US" sz="2800" dirty="0">
                  <a:latin typeface="+mn-ea"/>
                  <a:cs typeface="Arial" panose="020B0604020202020204" pitchFamily="34" charset="0"/>
                </a:rPr>
                <a:t>人少一些，接近</a:t>
              </a:r>
              <a:r>
                <a:rPr lang="en-US" altLang="zh-CN" sz="2800" dirty="0">
                  <a:latin typeface="+mn-ea"/>
                  <a:cs typeface="Arial" panose="020B0604020202020204" pitchFamily="34" charset="0"/>
                </a:rPr>
                <a:t>700</a:t>
              </a:r>
              <a:r>
                <a:rPr lang="zh-CN" altLang="en-US" sz="2800" dirty="0">
                  <a:latin typeface="+mn-ea"/>
                  <a:cs typeface="Arial" panose="020B0604020202020204" pitchFamily="34" charset="0"/>
                </a:rPr>
                <a:t>人。</a:t>
              </a:r>
              <a:endParaRPr lang="en-US" altLang="zh-CN" sz="2800" dirty="0">
                <a:latin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442970" y="5149850"/>
            <a:ext cx="3721735" cy="979805"/>
            <a:chOff x="2419457" y="3862561"/>
            <a:chExt cx="2791283" cy="734854"/>
          </a:xfrm>
        </p:grpSpPr>
        <p:sp>
          <p:nvSpPr>
            <p:cNvPr id="12" name="AutoShape 12"/>
            <p:cNvSpPr>
              <a:spLocks noChangeArrowheads="1"/>
            </p:cNvSpPr>
            <p:nvPr/>
          </p:nvSpPr>
          <p:spPr bwMode="auto">
            <a:xfrm flipH="1">
              <a:off x="2425154" y="3892089"/>
              <a:ext cx="2785586" cy="681990"/>
            </a:xfrm>
            <a:prstGeom prst="wedgeRoundRectCallout">
              <a:avLst>
                <a:gd name="adj1" fmla="val 59462"/>
                <a:gd name="adj2" fmla="val 23496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endParaRPr lang="zh-CN" altLang="en-US" sz="2800">
                <a:latin typeface="+mn-ea"/>
              </a:endParaRPr>
            </a:p>
          </p:txBody>
        </p:sp>
        <p:sp>
          <p:nvSpPr>
            <p:cNvPr id="13" name="文本框 10245"/>
            <p:cNvSpPr txBox="1">
              <a:spLocks noChangeArrowheads="1"/>
            </p:cNvSpPr>
            <p:nvPr/>
          </p:nvSpPr>
          <p:spPr bwMode="auto">
            <a:xfrm>
              <a:off x="2419457" y="3862561"/>
              <a:ext cx="2736304" cy="73485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ts val="3465"/>
                </a:lnSpc>
              </a:pPr>
              <a:r>
                <a:rPr lang="en-US" altLang="zh-CN" sz="2800" dirty="0">
                  <a:latin typeface="+mn-ea"/>
                  <a:cs typeface="Arial" panose="020B0604020202020204" pitchFamily="34" charset="0"/>
                </a:rPr>
                <a:t>703</a:t>
              </a:r>
              <a:r>
                <a:rPr lang="zh-CN" altLang="en-US" sz="2800" dirty="0">
                  <a:latin typeface="+mn-ea"/>
                  <a:cs typeface="Arial" panose="020B0604020202020204" pitchFamily="34" charset="0"/>
                </a:rPr>
                <a:t>人比</a:t>
              </a:r>
              <a:r>
                <a:rPr lang="en-US" altLang="zh-CN" sz="2800" dirty="0">
                  <a:latin typeface="+mn-ea"/>
                  <a:cs typeface="Arial" panose="020B0604020202020204" pitchFamily="34" charset="0"/>
                </a:rPr>
                <a:t>700</a:t>
              </a:r>
              <a:r>
                <a:rPr lang="zh-CN" altLang="en-US" sz="2800" dirty="0">
                  <a:latin typeface="+mn-ea"/>
                  <a:cs typeface="Arial" panose="020B0604020202020204" pitchFamily="34" charset="0"/>
                </a:rPr>
                <a:t>人多一些，也接近</a:t>
              </a:r>
              <a:r>
                <a:rPr lang="en-US" altLang="zh-CN" sz="2800" dirty="0">
                  <a:latin typeface="+mn-ea"/>
                  <a:cs typeface="Arial" panose="020B0604020202020204" pitchFamily="34" charset="0"/>
                </a:rPr>
                <a:t>700</a:t>
              </a:r>
              <a:r>
                <a:rPr lang="zh-CN" altLang="en-US" sz="2800" dirty="0">
                  <a:latin typeface="+mn-ea"/>
                  <a:cs typeface="Arial" panose="020B0604020202020204" pitchFamily="34" charset="0"/>
                </a:rPr>
                <a:t>人。</a:t>
              </a:r>
              <a:endParaRPr lang="en-US" altLang="zh-CN" sz="2800" dirty="0">
                <a:latin typeface="+mn-ea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0245"/>
          <p:cNvSpPr txBox="1">
            <a:spLocks noChangeArrowheads="1"/>
          </p:cNvSpPr>
          <p:nvPr/>
        </p:nvSpPr>
        <p:spPr bwMode="auto">
          <a:xfrm>
            <a:off x="1679508" y="932723"/>
            <a:ext cx="8928992" cy="56611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龙岗小学有学生</a:t>
            </a:r>
            <a:r>
              <a:rPr lang="en-US" altLang="zh-CN" sz="2800" dirty="0">
                <a:latin typeface="+mn-ea"/>
                <a:cs typeface="Arial" panose="020B0604020202020204" pitchFamily="34" charset="0"/>
              </a:rPr>
              <a:t>695</a:t>
            </a:r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人，东山小学有学生</a:t>
            </a:r>
            <a:r>
              <a:rPr lang="en-US" altLang="zh-CN" sz="2800" dirty="0">
                <a:latin typeface="+mn-ea"/>
                <a:cs typeface="Arial" panose="020B0604020202020204" pitchFamily="34" charset="0"/>
              </a:rPr>
              <a:t>703</a:t>
            </a:r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人。</a:t>
            </a:r>
            <a:endParaRPr lang="zh-CN" altLang="en-US" sz="2800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15" name="文本框 10245"/>
          <p:cNvSpPr txBox="1">
            <a:spLocks noChangeArrowheads="1"/>
          </p:cNvSpPr>
          <p:nvPr/>
        </p:nvSpPr>
        <p:spPr bwMode="auto">
          <a:xfrm>
            <a:off x="984183" y="2316992"/>
            <a:ext cx="2976331" cy="56252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zh-CN" altLang="en-US" sz="2800" b="1" dirty="0">
                <a:latin typeface="+mn-ea"/>
                <a:sym typeface="宋体" panose="02010600030101010101" pitchFamily="2" charset="-122"/>
              </a:rPr>
              <a:t>可以这样表示：</a:t>
            </a:r>
            <a:endParaRPr lang="zh-CN" altLang="en-US" sz="2800" b="1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16" name="文本框 10245"/>
          <p:cNvSpPr txBox="1">
            <a:spLocks noChangeArrowheads="1"/>
          </p:cNvSpPr>
          <p:nvPr/>
        </p:nvSpPr>
        <p:spPr bwMode="auto">
          <a:xfrm>
            <a:off x="1946208" y="3054938"/>
            <a:ext cx="2112235" cy="56611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zh-CN" sz="2800" dirty="0">
                <a:latin typeface="+mn-ea"/>
                <a:cs typeface="Arial" panose="020B0604020202020204" pitchFamily="34" charset="0"/>
              </a:rPr>
              <a:t>695</a:t>
            </a:r>
            <a:r>
              <a:rPr lang="en-US" altLang="zh-CN" sz="2800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≈</a:t>
            </a:r>
            <a:r>
              <a:rPr lang="en-US" altLang="zh-CN" sz="2800" dirty="0">
                <a:latin typeface="+mn-ea"/>
                <a:cs typeface="Arial" panose="020B0604020202020204" pitchFamily="34" charset="0"/>
              </a:rPr>
              <a:t>700</a:t>
            </a:r>
            <a:endParaRPr lang="zh-CN" altLang="en-US" sz="2800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17" name="标题 3"/>
          <p:cNvSpPr>
            <a:spLocks noGrp="1" noChangeArrowheads="1"/>
          </p:cNvSpPr>
          <p:nvPr/>
        </p:nvSpPr>
        <p:spPr bwMode="auto">
          <a:xfrm>
            <a:off x="2572886" y="3321167"/>
            <a:ext cx="417957" cy="673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 anchor="ctr"/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…</a:t>
            </a:r>
            <a:endParaRPr lang="zh-CN" altLang="en-US" sz="2800" dirty="0">
              <a:solidFill>
                <a:srgbClr val="FF0000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18" name="标题 3"/>
          <p:cNvSpPr>
            <a:spLocks noGrp="1" noChangeArrowheads="1"/>
          </p:cNvSpPr>
          <p:nvPr/>
        </p:nvSpPr>
        <p:spPr bwMode="auto">
          <a:xfrm>
            <a:off x="2164443" y="3784245"/>
            <a:ext cx="1310281" cy="673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zh-CN" altLang="en-US" sz="2800" dirty="0">
                <a:solidFill>
                  <a:srgbClr val="FF0000"/>
                </a:solidFill>
                <a:latin typeface="+mn-ea"/>
              </a:rPr>
              <a:t>约等号</a:t>
            </a:r>
          </a:p>
        </p:txBody>
      </p:sp>
      <p:sp>
        <p:nvSpPr>
          <p:cNvPr id="19" name="文本框 10245"/>
          <p:cNvSpPr txBox="1">
            <a:spLocks noChangeArrowheads="1"/>
          </p:cNvSpPr>
          <p:nvPr/>
        </p:nvSpPr>
        <p:spPr bwMode="auto">
          <a:xfrm>
            <a:off x="6170677" y="3054938"/>
            <a:ext cx="2112235" cy="56611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zh-CN" sz="2800" dirty="0">
                <a:latin typeface="+mn-ea"/>
                <a:cs typeface="Arial" panose="020B0604020202020204" pitchFamily="34" charset="0"/>
              </a:rPr>
              <a:t>703</a:t>
            </a:r>
            <a:r>
              <a:rPr lang="en-US" altLang="zh-CN" sz="2800" dirty="0">
                <a:latin typeface="+mn-ea"/>
                <a:sym typeface="宋体" panose="02010600030101010101" pitchFamily="2" charset="-122"/>
              </a:rPr>
              <a:t>≈</a:t>
            </a:r>
            <a:r>
              <a:rPr lang="en-US" altLang="zh-CN" sz="2800" dirty="0">
                <a:latin typeface="+mn-ea"/>
                <a:cs typeface="Arial" panose="020B0604020202020204" pitchFamily="34" charset="0"/>
              </a:rPr>
              <a:t>700</a:t>
            </a:r>
            <a:endParaRPr lang="zh-CN" altLang="en-US" sz="2800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22" name="文本框 10245"/>
          <p:cNvSpPr txBox="1">
            <a:spLocks noChangeArrowheads="1"/>
          </p:cNvSpPr>
          <p:nvPr/>
        </p:nvSpPr>
        <p:spPr bwMode="auto">
          <a:xfrm>
            <a:off x="6796405" y="3783965"/>
            <a:ext cx="3143885" cy="5435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≈</a:t>
            </a:r>
            <a:r>
              <a:rPr lang="zh-CN" altLang="en-US" sz="2800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读作</a:t>
            </a:r>
            <a:r>
              <a:rPr lang="en-US" altLang="zh-CN" sz="2800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“</a:t>
            </a:r>
            <a:r>
              <a:rPr lang="zh-CN" altLang="en-US" sz="2800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约等于</a:t>
            </a:r>
            <a:r>
              <a:rPr lang="en-US" altLang="zh-CN" sz="2800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”。</a:t>
            </a:r>
          </a:p>
        </p:txBody>
      </p:sp>
      <p:sp>
        <p:nvSpPr>
          <p:cNvPr id="36" name="圆角矩形 29"/>
          <p:cNvSpPr/>
          <p:nvPr/>
        </p:nvSpPr>
        <p:spPr>
          <a:xfrm>
            <a:off x="1896110" y="4601845"/>
            <a:ext cx="9841865" cy="1797050"/>
          </a:xfrm>
          <a:prstGeom prst="roundRect">
            <a:avLst>
              <a:gd name="adj" fmla="val 8426"/>
            </a:avLst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bg1"/>
                </a:solidFill>
              </a:rPr>
              <a:t>一个数与准确数相近（比准确数略多或略少），这个数称之为近似数。准确数与它的近似数之间通常用“≈”来连接。</a:t>
            </a:r>
          </a:p>
        </p:txBody>
      </p:sp>
      <p:grpSp>
        <p:nvGrpSpPr>
          <p:cNvPr id="4" name="组合 18"/>
          <p:cNvGrpSpPr/>
          <p:nvPr/>
        </p:nvGrpSpPr>
        <p:grpSpPr>
          <a:xfrm>
            <a:off x="4299585" y="2345055"/>
            <a:ext cx="5942330" cy="544195"/>
            <a:chOff x="3131820" y="3592508"/>
            <a:chExt cx="4456789" cy="408147"/>
          </a:xfrm>
        </p:grpSpPr>
        <p:sp>
          <p:nvSpPr>
            <p:cNvPr id="5" name="AutoShape 12"/>
            <p:cNvSpPr>
              <a:spLocks noChangeArrowheads="1"/>
            </p:cNvSpPr>
            <p:nvPr/>
          </p:nvSpPr>
          <p:spPr bwMode="auto">
            <a:xfrm>
              <a:off x="3131820" y="3592508"/>
              <a:ext cx="4176237" cy="408147"/>
            </a:xfrm>
            <a:prstGeom prst="wedgeRoundRectCallout">
              <a:avLst>
                <a:gd name="adj1" fmla="val 55873"/>
                <a:gd name="adj2" fmla="val -1238"/>
                <a:gd name="adj3" fmla="val 16667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endParaRPr lang="zh-CN" altLang="en-US" sz="2800">
                <a:latin typeface="+mn-ea"/>
              </a:endParaRPr>
            </a:p>
          </p:txBody>
        </p:sp>
        <p:sp>
          <p:nvSpPr>
            <p:cNvPr id="6" name="文本框 10245"/>
            <p:cNvSpPr txBox="1">
              <a:spLocks noChangeArrowheads="1"/>
            </p:cNvSpPr>
            <p:nvPr/>
          </p:nvSpPr>
          <p:spPr bwMode="auto">
            <a:xfrm>
              <a:off x="3196121" y="3602033"/>
              <a:ext cx="4392488" cy="39147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2800" dirty="0">
                  <a:latin typeface="+mn-ea"/>
                  <a:sym typeface="宋体" panose="02010600030101010101" pitchFamily="2" charset="-122"/>
                </a:rPr>
                <a:t>这两个学校的学生各接近几百人？</a:t>
              </a:r>
              <a:r>
                <a:rPr lang="en-US" altLang="zh-CN" sz="2800" dirty="0">
                  <a:solidFill>
                    <a:srgbClr val="0000FF"/>
                  </a:solidFill>
                  <a:latin typeface="+mn-ea"/>
                  <a:sym typeface="宋体" panose="02010600030101010101" pitchFamily="2" charset="-122"/>
                </a:rPr>
                <a:t> </a:t>
              </a:r>
              <a:endParaRPr lang="zh-CN" altLang="en-US" sz="2800" dirty="0">
                <a:solidFill>
                  <a:srgbClr val="0000FF"/>
                </a:solidFill>
                <a:latin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2" grpId="0"/>
      <p:bldP spid="2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0245"/>
          <p:cNvSpPr txBox="1">
            <a:spLocks noChangeArrowheads="1"/>
          </p:cNvSpPr>
          <p:nvPr/>
        </p:nvSpPr>
        <p:spPr bwMode="auto">
          <a:xfrm>
            <a:off x="1189164" y="997856"/>
            <a:ext cx="7584843" cy="57470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zh-CN" altLang="en-US" sz="3200" b="1" dirty="0">
                <a:latin typeface="+mn-ea"/>
                <a:sym typeface="宋体" panose="02010600030101010101" pitchFamily="2" charset="-122"/>
              </a:rPr>
              <a:t>实验小学有学生</a:t>
            </a:r>
            <a:r>
              <a:rPr lang="en-US" altLang="zh-CN" sz="3200" b="1" dirty="0">
                <a:latin typeface="+mn-ea"/>
                <a:cs typeface="Arial" panose="020B0604020202020204" pitchFamily="34" charset="0"/>
              </a:rPr>
              <a:t>2016</a:t>
            </a:r>
            <a:r>
              <a:rPr lang="zh-CN" altLang="en-US" sz="3200" b="1" dirty="0">
                <a:latin typeface="+mn-ea"/>
                <a:sym typeface="宋体" panose="02010600030101010101" pitchFamily="2" charset="-122"/>
              </a:rPr>
              <a:t>人，大约是几千人？</a:t>
            </a:r>
            <a:endParaRPr lang="zh-CN" altLang="en-US" sz="3200" b="1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3" name="文本框 10245"/>
          <p:cNvSpPr txBox="1">
            <a:spLocks noChangeArrowheads="1"/>
          </p:cNvSpPr>
          <p:nvPr/>
        </p:nvSpPr>
        <p:spPr bwMode="auto">
          <a:xfrm>
            <a:off x="3779170" y="2381382"/>
            <a:ext cx="3744419" cy="56611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zh-CN" sz="2800" dirty="0">
                <a:latin typeface="+mn-ea"/>
                <a:cs typeface="Arial" panose="020B0604020202020204" pitchFamily="34" charset="0"/>
              </a:rPr>
              <a:t>2016</a:t>
            </a:r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人</a:t>
            </a:r>
            <a:r>
              <a:rPr lang="en-US" altLang="zh-CN" sz="2800" dirty="0">
                <a:latin typeface="+mn-ea"/>
                <a:sym typeface="宋体" panose="02010600030101010101" pitchFamily="2" charset="-122"/>
              </a:rPr>
              <a:t>≈</a:t>
            </a:r>
            <a:r>
              <a:rPr lang="en-US" altLang="zh-CN" sz="2800" u="sng" dirty="0">
                <a:solidFill>
                  <a:srgbClr val="0070C0"/>
                </a:solidFill>
                <a:latin typeface="+mn-ea"/>
                <a:sym typeface="宋体" panose="02010600030101010101" pitchFamily="2" charset="-122"/>
              </a:rPr>
              <a:t>          </a:t>
            </a:r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人</a:t>
            </a:r>
            <a:endParaRPr lang="zh-CN" altLang="en-US" sz="2800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4" name="文本框 10245"/>
          <p:cNvSpPr txBox="1">
            <a:spLocks noChangeArrowheads="1"/>
          </p:cNvSpPr>
          <p:nvPr/>
        </p:nvSpPr>
        <p:spPr bwMode="auto">
          <a:xfrm>
            <a:off x="5190341" y="2390582"/>
            <a:ext cx="1344149" cy="56611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2000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8" name="圆角矩形 29"/>
          <p:cNvSpPr/>
          <p:nvPr/>
        </p:nvSpPr>
        <p:spPr>
          <a:xfrm>
            <a:off x="1177925" y="4069080"/>
            <a:ext cx="9841865" cy="2056765"/>
          </a:xfrm>
          <a:prstGeom prst="roundRect">
            <a:avLst>
              <a:gd name="adj" fmla="val 8426"/>
            </a:avLst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bg1"/>
                </a:solidFill>
              </a:rPr>
              <a:t>结合实际情况，一般近似数前面有“大约”“约”“大概”等词语；近似数都是整十、整百、整千</a:t>
            </a:r>
            <a:r>
              <a:rPr lang="en-US" altLang="zh-CN" sz="2800" dirty="0">
                <a:solidFill>
                  <a:schemeClr val="bg1"/>
                </a:solidFill>
              </a:rPr>
              <a:t>……</a:t>
            </a:r>
            <a:r>
              <a:rPr lang="zh-CN" altLang="en-US" sz="2800" dirty="0">
                <a:solidFill>
                  <a:schemeClr val="bg1"/>
                </a:solidFill>
              </a:rPr>
              <a:t>的数，或是几百几十、几千几百</a:t>
            </a:r>
            <a:r>
              <a:rPr lang="en-US" altLang="zh-CN" sz="2800" dirty="0">
                <a:solidFill>
                  <a:schemeClr val="bg1"/>
                </a:solidFill>
              </a:rPr>
              <a:t>……</a:t>
            </a:r>
            <a:r>
              <a:rPr lang="zh-CN" altLang="en-US" sz="2800" dirty="0">
                <a:solidFill>
                  <a:schemeClr val="bg1"/>
                </a:solidFill>
              </a:rPr>
              <a:t>的数。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 11"/>
          <p:cNvSpPr/>
          <p:nvPr/>
        </p:nvSpPr>
        <p:spPr>
          <a:xfrm>
            <a:off x="108211" y="738064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1</a:t>
            </a:r>
            <a:endParaRPr lang="zh-CN" altLang="en-US" sz="2800" b="1" dirty="0"/>
          </a:p>
        </p:txBody>
      </p:sp>
      <p:cxnSp>
        <p:nvCxnSpPr>
          <p:cNvPr id="6" name="直接连接符 5"/>
          <p:cNvCxnSpPr/>
          <p:nvPr/>
        </p:nvCxnSpPr>
        <p:spPr>
          <a:xfrm>
            <a:off x="1114900" y="2891048"/>
            <a:ext cx="9888000" cy="0"/>
          </a:xfrm>
          <a:prstGeom prst="line">
            <a:avLst/>
          </a:prstGeom>
          <a:ln w="127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V="1">
            <a:off x="1495570" y="2830820"/>
            <a:ext cx="0" cy="7200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V="1">
            <a:off x="2338092" y="2830820"/>
            <a:ext cx="0" cy="7200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V="1">
            <a:off x="3180613" y="2830820"/>
            <a:ext cx="0" cy="7200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4023134" y="2830820"/>
            <a:ext cx="0" cy="7200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V="1">
            <a:off x="4865656" y="2830820"/>
            <a:ext cx="0" cy="7200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V="1">
            <a:off x="5708177" y="2830820"/>
            <a:ext cx="0" cy="7200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V="1">
            <a:off x="6550698" y="2830820"/>
            <a:ext cx="0" cy="7200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7393220" y="2830820"/>
            <a:ext cx="0" cy="7200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V="1">
            <a:off x="8235741" y="2830820"/>
            <a:ext cx="0" cy="7200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V="1">
            <a:off x="9078262" y="2830820"/>
            <a:ext cx="0" cy="7200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V="1">
            <a:off x="9920784" y="2830820"/>
            <a:ext cx="0" cy="7200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0245"/>
          <p:cNvSpPr txBox="1">
            <a:spLocks noChangeArrowheads="1"/>
          </p:cNvSpPr>
          <p:nvPr/>
        </p:nvSpPr>
        <p:spPr bwMode="auto">
          <a:xfrm>
            <a:off x="866433" y="2906276"/>
            <a:ext cx="1056117" cy="5618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altLang="zh-CN" sz="2800" dirty="0">
                <a:latin typeface="+mn-ea"/>
                <a:cs typeface="Arial" panose="020B0604020202020204" pitchFamily="34" charset="0"/>
              </a:rPr>
              <a:t>500</a:t>
            </a:r>
            <a:endParaRPr lang="zh-CN" altLang="en-US" sz="2800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20" name="文本框 10245"/>
          <p:cNvSpPr txBox="1">
            <a:spLocks noChangeArrowheads="1"/>
          </p:cNvSpPr>
          <p:nvPr/>
        </p:nvSpPr>
        <p:spPr bwMode="auto">
          <a:xfrm>
            <a:off x="1709463" y="2913628"/>
            <a:ext cx="1056117" cy="5618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altLang="zh-CN" sz="2800" dirty="0">
                <a:latin typeface="+mn-ea"/>
                <a:cs typeface="Arial" panose="020B0604020202020204" pitchFamily="34" charset="0"/>
              </a:rPr>
              <a:t>510</a:t>
            </a:r>
            <a:endParaRPr lang="zh-CN" altLang="en-US" sz="2800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21" name="文本框 10245"/>
          <p:cNvSpPr txBox="1">
            <a:spLocks noChangeArrowheads="1"/>
          </p:cNvSpPr>
          <p:nvPr/>
        </p:nvSpPr>
        <p:spPr bwMode="auto">
          <a:xfrm>
            <a:off x="10152465" y="2913628"/>
            <a:ext cx="1056117" cy="5618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610</a:t>
            </a:r>
          </a:p>
        </p:txBody>
      </p:sp>
      <p:cxnSp>
        <p:nvCxnSpPr>
          <p:cNvPr id="22" name="直接连接符 21"/>
          <p:cNvCxnSpPr/>
          <p:nvPr/>
        </p:nvCxnSpPr>
        <p:spPr>
          <a:xfrm flipV="1">
            <a:off x="10763309" y="2830820"/>
            <a:ext cx="0" cy="7200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10245"/>
          <p:cNvSpPr txBox="1">
            <a:spLocks noChangeArrowheads="1"/>
          </p:cNvSpPr>
          <p:nvPr/>
        </p:nvSpPr>
        <p:spPr bwMode="auto">
          <a:xfrm>
            <a:off x="2514394" y="2913628"/>
            <a:ext cx="1056117" cy="5618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520</a:t>
            </a:r>
          </a:p>
        </p:txBody>
      </p:sp>
      <p:sp>
        <p:nvSpPr>
          <p:cNvPr id="24" name="文本框 10245"/>
          <p:cNvSpPr txBox="1">
            <a:spLocks noChangeArrowheads="1"/>
          </p:cNvSpPr>
          <p:nvPr/>
        </p:nvSpPr>
        <p:spPr bwMode="auto">
          <a:xfrm>
            <a:off x="3370125" y="2913628"/>
            <a:ext cx="1056117" cy="5618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530</a:t>
            </a:r>
          </a:p>
        </p:txBody>
      </p:sp>
      <p:sp>
        <p:nvSpPr>
          <p:cNvPr id="25" name="文本框 10245"/>
          <p:cNvSpPr txBox="1">
            <a:spLocks noChangeArrowheads="1"/>
          </p:cNvSpPr>
          <p:nvPr/>
        </p:nvSpPr>
        <p:spPr bwMode="auto">
          <a:xfrm>
            <a:off x="4200455" y="2913628"/>
            <a:ext cx="1056117" cy="5618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540</a:t>
            </a:r>
          </a:p>
        </p:txBody>
      </p:sp>
      <p:sp>
        <p:nvSpPr>
          <p:cNvPr id="26" name="文本框 10245"/>
          <p:cNvSpPr txBox="1">
            <a:spLocks noChangeArrowheads="1"/>
          </p:cNvSpPr>
          <p:nvPr/>
        </p:nvSpPr>
        <p:spPr bwMode="auto">
          <a:xfrm>
            <a:off x="5081586" y="2913628"/>
            <a:ext cx="1056117" cy="5618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altLang="zh-CN" sz="2800" dirty="0">
                <a:latin typeface="+mn-ea"/>
                <a:cs typeface="Arial" panose="020B0604020202020204" pitchFamily="34" charset="0"/>
              </a:rPr>
              <a:t>550</a:t>
            </a:r>
            <a:endParaRPr lang="zh-CN" altLang="en-US" sz="2800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27" name="文本框 10245"/>
          <p:cNvSpPr txBox="1">
            <a:spLocks noChangeArrowheads="1"/>
          </p:cNvSpPr>
          <p:nvPr/>
        </p:nvSpPr>
        <p:spPr bwMode="auto">
          <a:xfrm>
            <a:off x="5899217" y="2913628"/>
            <a:ext cx="1056117" cy="5618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560</a:t>
            </a:r>
          </a:p>
        </p:txBody>
      </p:sp>
      <p:sp>
        <p:nvSpPr>
          <p:cNvPr id="28" name="文本框 10245"/>
          <p:cNvSpPr txBox="1">
            <a:spLocks noChangeArrowheads="1"/>
          </p:cNvSpPr>
          <p:nvPr/>
        </p:nvSpPr>
        <p:spPr bwMode="auto">
          <a:xfrm>
            <a:off x="6754947" y="2913628"/>
            <a:ext cx="1056117" cy="5618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570</a:t>
            </a:r>
          </a:p>
        </p:txBody>
      </p:sp>
      <p:sp>
        <p:nvSpPr>
          <p:cNvPr id="29" name="文本框 10245"/>
          <p:cNvSpPr txBox="1">
            <a:spLocks noChangeArrowheads="1"/>
          </p:cNvSpPr>
          <p:nvPr/>
        </p:nvSpPr>
        <p:spPr bwMode="auto">
          <a:xfrm>
            <a:off x="7597978" y="2913628"/>
            <a:ext cx="1056117" cy="5618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580</a:t>
            </a:r>
          </a:p>
        </p:txBody>
      </p:sp>
      <p:sp>
        <p:nvSpPr>
          <p:cNvPr id="30" name="文本框 10245"/>
          <p:cNvSpPr txBox="1">
            <a:spLocks noChangeArrowheads="1"/>
          </p:cNvSpPr>
          <p:nvPr/>
        </p:nvSpPr>
        <p:spPr bwMode="auto">
          <a:xfrm>
            <a:off x="8453709" y="2913628"/>
            <a:ext cx="1056117" cy="5618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altLang="zh-CN" sz="2800" dirty="0">
                <a:latin typeface="+mn-ea"/>
                <a:cs typeface="Arial" panose="020B0604020202020204" pitchFamily="34" charset="0"/>
              </a:rPr>
              <a:t>590</a:t>
            </a:r>
            <a:endParaRPr lang="zh-CN" altLang="en-US" sz="2800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31" name="文本框 10245"/>
          <p:cNvSpPr txBox="1">
            <a:spLocks noChangeArrowheads="1"/>
          </p:cNvSpPr>
          <p:nvPr/>
        </p:nvSpPr>
        <p:spPr bwMode="auto">
          <a:xfrm>
            <a:off x="9296739" y="2913628"/>
            <a:ext cx="1056117" cy="5618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altLang="zh-CN" sz="2800" dirty="0">
                <a:latin typeface="+mn-ea"/>
                <a:cs typeface="Arial" panose="020B0604020202020204" pitchFamily="34" charset="0"/>
              </a:rPr>
              <a:t>600</a:t>
            </a:r>
            <a:endParaRPr lang="zh-CN" altLang="en-US" sz="2800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0337482" y="3011676"/>
            <a:ext cx="672075" cy="4320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latin typeface="+mn-ea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6099150" y="3011676"/>
            <a:ext cx="672075" cy="4320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latin typeface="+mn-ea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2708488" y="3011676"/>
            <a:ext cx="672075" cy="4320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latin typeface="+mn-ea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6946815" y="3011676"/>
            <a:ext cx="672075" cy="4320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latin typeface="+mn-ea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3556154" y="3011676"/>
            <a:ext cx="672075" cy="4320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latin typeface="+mn-ea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7794480" y="3011676"/>
            <a:ext cx="672075" cy="4320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latin typeface="+mn-ea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4403819" y="3011676"/>
            <a:ext cx="672075" cy="4320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latin typeface="+mn-ea"/>
            </a:endParaRPr>
          </a:p>
        </p:txBody>
      </p:sp>
      <p:sp>
        <p:nvSpPr>
          <p:cNvPr id="39" name="文本框 10245"/>
          <p:cNvSpPr txBox="1">
            <a:spLocks noChangeArrowheads="1"/>
          </p:cNvSpPr>
          <p:nvPr/>
        </p:nvSpPr>
        <p:spPr bwMode="auto">
          <a:xfrm>
            <a:off x="621665" y="641350"/>
            <a:ext cx="3791585" cy="6896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4665"/>
              </a:lnSpc>
            </a:pPr>
            <a:r>
              <a:rPr lang="zh-CN" altLang="en-US" sz="3200" b="1" dirty="0">
                <a:latin typeface="+mn-ea"/>
                <a:sym typeface="宋体" panose="02010600030101010101" pitchFamily="2" charset="-122"/>
              </a:rPr>
              <a:t>在      里填数。</a:t>
            </a:r>
            <a:endParaRPr lang="zh-CN" altLang="en-US" sz="3200" b="1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1149885" y="810651"/>
            <a:ext cx="672075" cy="4320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4" grpId="0"/>
      <p:bldP spid="25" grpId="0"/>
      <p:bldP spid="27" grpId="0"/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>
            <a:off x="108211" y="738064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2</a:t>
            </a:r>
            <a:endParaRPr lang="zh-CN" altLang="en-US" sz="2800" b="1" dirty="0"/>
          </a:p>
        </p:txBody>
      </p:sp>
      <p:sp>
        <p:nvSpPr>
          <p:cNvPr id="5" name="文本框 10245"/>
          <p:cNvSpPr txBox="1">
            <a:spLocks noChangeArrowheads="1"/>
          </p:cNvSpPr>
          <p:nvPr/>
        </p:nvSpPr>
        <p:spPr bwMode="auto">
          <a:xfrm>
            <a:off x="646250" y="745820"/>
            <a:ext cx="8544949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 b="1" dirty="0">
                <a:latin typeface="+mn-ea"/>
                <a:sym typeface="宋体" panose="02010600030101010101" pitchFamily="2" charset="-122"/>
              </a:rPr>
              <a:t>写出每种商品的价格大约是几百或几千元。</a:t>
            </a:r>
            <a:endParaRPr lang="zh-CN" altLang="en-US" sz="3200" b="1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6" name="文本框 10245"/>
          <p:cNvSpPr txBox="1">
            <a:spLocks noChangeArrowheads="1"/>
          </p:cNvSpPr>
          <p:nvPr/>
        </p:nvSpPr>
        <p:spPr bwMode="auto">
          <a:xfrm>
            <a:off x="1403809" y="4733660"/>
            <a:ext cx="28803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latin typeface="+mn-ea"/>
              </a:rPr>
              <a:t>大约  </a:t>
            </a:r>
            <a:r>
              <a:rPr lang="zh-CN" altLang="en-US" sz="2800" u="sng" dirty="0">
                <a:solidFill>
                  <a:srgbClr val="0070C0"/>
                </a:solidFill>
                <a:latin typeface="+mn-ea"/>
              </a:rPr>
              <a:t>      </a:t>
            </a:r>
            <a:r>
              <a:rPr lang="zh-CN" altLang="en-US" sz="2800" dirty="0">
                <a:latin typeface="+mn-ea"/>
              </a:rPr>
              <a:t>元</a:t>
            </a:r>
          </a:p>
        </p:txBody>
      </p:sp>
      <p:sp>
        <p:nvSpPr>
          <p:cNvPr id="7" name="圆角矩形 7"/>
          <p:cNvSpPr/>
          <p:nvPr/>
        </p:nvSpPr>
        <p:spPr>
          <a:xfrm>
            <a:off x="1031055" y="2376630"/>
            <a:ext cx="10177131" cy="2208245"/>
          </a:xfrm>
          <a:prstGeom prst="roundRect">
            <a:avLst>
              <a:gd name="adj" fmla="val 10532"/>
            </a:avLst>
          </a:prstGeom>
          <a:solidFill>
            <a:srgbClr val="DFE9B9"/>
          </a:solidFill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latin typeface="+mn-ea"/>
            </a:endParaRPr>
          </a:p>
        </p:txBody>
      </p:sp>
      <p:pic>
        <p:nvPicPr>
          <p:cNvPr id="9" name="图片 8" descr="46－第2题－1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24508" y="2664662"/>
            <a:ext cx="2186868" cy="1339205"/>
          </a:xfrm>
          <a:prstGeom prst="rect">
            <a:avLst/>
          </a:prstGeom>
        </p:spPr>
      </p:pic>
      <p:pic>
        <p:nvPicPr>
          <p:cNvPr id="10" name="图片 9" descr="46－第2题－2.pn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32730" y="2944052"/>
            <a:ext cx="1056117" cy="1024433"/>
          </a:xfrm>
          <a:prstGeom prst="rect">
            <a:avLst/>
          </a:prstGeom>
        </p:spPr>
      </p:pic>
      <p:pic>
        <p:nvPicPr>
          <p:cNvPr id="11" name="图片 10" descr="46－第2题－3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92291" y="2856683"/>
            <a:ext cx="2688299" cy="946584"/>
          </a:xfrm>
          <a:prstGeom prst="rect">
            <a:avLst/>
          </a:prstGeom>
        </p:spPr>
      </p:pic>
      <p:sp>
        <p:nvSpPr>
          <p:cNvPr id="12" name="文本框 10245"/>
          <p:cNvSpPr txBox="1">
            <a:spLocks noChangeArrowheads="1"/>
          </p:cNvSpPr>
          <p:nvPr/>
        </p:nvSpPr>
        <p:spPr bwMode="auto">
          <a:xfrm>
            <a:off x="1916529" y="4008811"/>
            <a:ext cx="1728192" cy="543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2068</a:t>
            </a:r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元</a:t>
            </a:r>
            <a:endParaRPr lang="zh-CN" altLang="en-US" sz="2800" dirty="0">
              <a:latin typeface="+mn-ea"/>
            </a:endParaRPr>
          </a:p>
        </p:txBody>
      </p:sp>
      <p:sp>
        <p:nvSpPr>
          <p:cNvPr id="13" name="文本框 10245"/>
          <p:cNvSpPr txBox="1">
            <a:spLocks noChangeArrowheads="1"/>
          </p:cNvSpPr>
          <p:nvPr/>
        </p:nvSpPr>
        <p:spPr bwMode="auto">
          <a:xfrm>
            <a:off x="5396693" y="4008811"/>
            <a:ext cx="1728192" cy="543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315</a:t>
            </a:r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元</a:t>
            </a:r>
            <a:endParaRPr lang="zh-CN" altLang="en-US" sz="2800" dirty="0">
              <a:latin typeface="+mn-ea"/>
            </a:endParaRPr>
          </a:p>
        </p:txBody>
      </p:sp>
      <p:sp>
        <p:nvSpPr>
          <p:cNvPr id="14" name="文本框 10245"/>
          <p:cNvSpPr txBox="1">
            <a:spLocks noChangeArrowheads="1"/>
          </p:cNvSpPr>
          <p:nvPr/>
        </p:nvSpPr>
        <p:spPr bwMode="auto">
          <a:xfrm>
            <a:off x="8672345" y="4008811"/>
            <a:ext cx="1728192" cy="543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3898</a:t>
            </a:r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元</a:t>
            </a:r>
            <a:endParaRPr lang="zh-CN" altLang="en-US" sz="2800" dirty="0">
              <a:latin typeface="+mn-ea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4487439" y="2376630"/>
            <a:ext cx="0" cy="2208245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7847813" y="2376630"/>
            <a:ext cx="0" cy="2208245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0245"/>
          <p:cNvSpPr txBox="1">
            <a:spLocks noChangeArrowheads="1"/>
          </p:cNvSpPr>
          <p:nvPr/>
        </p:nvSpPr>
        <p:spPr bwMode="auto">
          <a:xfrm>
            <a:off x="4721822" y="4733660"/>
            <a:ext cx="28803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latin typeface="+mn-ea"/>
              </a:rPr>
              <a:t>大约  </a:t>
            </a:r>
            <a:r>
              <a:rPr lang="zh-CN" altLang="en-US" sz="2800" u="sng" dirty="0">
                <a:solidFill>
                  <a:srgbClr val="0070C0"/>
                </a:solidFill>
                <a:latin typeface="+mn-ea"/>
              </a:rPr>
              <a:t>      </a:t>
            </a:r>
            <a:r>
              <a:rPr lang="zh-CN" altLang="en-US" sz="2800" dirty="0">
                <a:latin typeface="+mn-ea"/>
              </a:rPr>
              <a:t>元</a:t>
            </a:r>
          </a:p>
        </p:txBody>
      </p:sp>
      <p:sp>
        <p:nvSpPr>
          <p:cNvPr id="18" name="文本框 10245"/>
          <p:cNvSpPr txBox="1">
            <a:spLocks noChangeArrowheads="1"/>
          </p:cNvSpPr>
          <p:nvPr/>
        </p:nvSpPr>
        <p:spPr bwMode="auto">
          <a:xfrm>
            <a:off x="8039834" y="4733660"/>
            <a:ext cx="28803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latin typeface="+mn-ea"/>
              </a:rPr>
              <a:t>大约   </a:t>
            </a:r>
            <a:r>
              <a:rPr lang="zh-CN" altLang="en-US" sz="2800" u="sng" dirty="0">
                <a:solidFill>
                  <a:srgbClr val="0070C0"/>
                </a:solidFill>
                <a:latin typeface="+mn-ea"/>
              </a:rPr>
              <a:t>      </a:t>
            </a:r>
            <a:r>
              <a:rPr lang="zh-CN" altLang="en-US" sz="2800" dirty="0">
                <a:latin typeface="+mn-ea"/>
              </a:rPr>
              <a:t>元</a:t>
            </a:r>
          </a:p>
        </p:txBody>
      </p:sp>
      <p:sp>
        <p:nvSpPr>
          <p:cNvPr id="19" name="文本框 10245"/>
          <p:cNvSpPr txBox="1">
            <a:spLocks noChangeArrowheads="1"/>
          </p:cNvSpPr>
          <p:nvPr/>
        </p:nvSpPr>
        <p:spPr bwMode="auto">
          <a:xfrm>
            <a:off x="2369561" y="4680674"/>
            <a:ext cx="1344149" cy="56611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2000</a:t>
            </a:r>
          </a:p>
        </p:txBody>
      </p:sp>
      <p:sp>
        <p:nvSpPr>
          <p:cNvPr id="20" name="文本框 10245"/>
          <p:cNvSpPr txBox="1">
            <a:spLocks noChangeArrowheads="1"/>
          </p:cNvSpPr>
          <p:nvPr/>
        </p:nvSpPr>
        <p:spPr bwMode="auto">
          <a:xfrm>
            <a:off x="5697913" y="4680673"/>
            <a:ext cx="1344149" cy="56611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300</a:t>
            </a:r>
          </a:p>
        </p:txBody>
      </p:sp>
      <p:sp>
        <p:nvSpPr>
          <p:cNvPr id="21" name="文本框 10245"/>
          <p:cNvSpPr txBox="1">
            <a:spLocks noChangeArrowheads="1"/>
          </p:cNvSpPr>
          <p:nvPr/>
        </p:nvSpPr>
        <p:spPr bwMode="auto">
          <a:xfrm>
            <a:off x="9005584" y="4689722"/>
            <a:ext cx="1344149" cy="56611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4000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c12efdbc-2d44-4d02-a07d-b1486aa89f28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c12efdbc-2d44-4d02-a07d-b1486aa89f28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c12efdbc-2d44-4d02-a07d-b1486aa89f28}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928</Words>
  <Application>Microsoft Office PowerPoint</Application>
  <PresentationFormat>宽屏</PresentationFormat>
  <Paragraphs>179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5" baseType="lpstr">
      <vt:lpstr>Calibri</vt:lpstr>
      <vt:lpstr>楷体</vt:lpstr>
      <vt:lpstr>Arial</vt:lpstr>
      <vt:lpstr>楷体_GB2312</vt:lpstr>
      <vt:lpstr>宋体</vt:lpstr>
      <vt:lpstr>微软雅黑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2017-08-03T09:01:00Z</dcterms:created>
  <dcterms:modified xsi:type="dcterms:W3CDTF">2023-01-16T14:51:54Z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95C601D65F1A4FF48C557F6A8F43E17C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