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handoutMasterIdLst>
    <p:handoutMasterId r:id="rId32"/>
  </p:handoutMasterIdLst>
  <p:sldIdLst>
    <p:sldId id="315" r:id="rId2"/>
    <p:sldId id="312" r:id="rId3"/>
    <p:sldId id="258" r:id="rId4"/>
    <p:sldId id="260" r:id="rId5"/>
    <p:sldId id="267" r:id="rId6"/>
    <p:sldId id="304" r:id="rId7"/>
    <p:sldId id="300" r:id="rId8"/>
    <p:sldId id="316" r:id="rId9"/>
    <p:sldId id="317" r:id="rId10"/>
    <p:sldId id="305" r:id="rId11"/>
    <p:sldId id="269" r:id="rId12"/>
    <p:sldId id="319" r:id="rId13"/>
    <p:sldId id="320" r:id="rId14"/>
    <p:sldId id="321" r:id="rId15"/>
    <p:sldId id="272" r:id="rId16"/>
    <p:sldId id="311" r:id="rId17"/>
    <p:sldId id="306" r:id="rId18"/>
    <p:sldId id="307" r:id="rId19"/>
    <p:sldId id="303" r:id="rId20"/>
    <p:sldId id="308" r:id="rId21"/>
    <p:sldId id="310" r:id="rId22"/>
    <p:sldId id="322" r:id="rId23"/>
    <p:sldId id="323" r:id="rId24"/>
    <p:sldId id="324" r:id="rId25"/>
    <p:sldId id="325" r:id="rId26"/>
    <p:sldId id="326" r:id="rId27"/>
    <p:sldId id="276" r:id="rId28"/>
    <p:sldId id="327" r:id="rId29"/>
    <p:sldId id="329" r:id="rId30"/>
  </p:sldIdLst>
  <p:sldSz cx="9144000" cy="6858000" type="screen4x3"/>
  <p:notesSz cx="6858000" cy="9144000"/>
  <p:defaultTextStyle>
    <a:defPPr>
      <a:defRPr lang="zh-CN"/>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887"/>
    <a:srgbClr val="FFF357"/>
    <a:srgbClr val="31732A"/>
    <a:srgbClr val="2F7029"/>
    <a:srgbClr val="9ECA77"/>
    <a:srgbClr val="45A05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2" autoAdjust="0"/>
    <p:restoredTop sz="91775" autoAdjust="0"/>
  </p:normalViewPr>
  <p:slideViewPr>
    <p:cSldViewPr snapToGrid="0" snapToObjects="1">
      <p:cViewPr>
        <p:scale>
          <a:sx n="100" d="100"/>
          <a:sy n="100" d="100"/>
        </p:scale>
        <p:origin x="-1968" y="-222"/>
      </p:cViewPr>
      <p:guideLst>
        <p:guide orient="horz" pos="219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CEE660F-26B0-442D-A85C-148805B36175}" type="datetimeFigureOut">
              <a:rPr lang="zh-CN" altLang="en-US"/>
              <a:t>2023-01-16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F7706194-AF0C-4609-BA35-5325E5BB16F0}"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5B23F35-B325-4EF5-8336-29EFA620A7C8}" type="datetimeFigureOut">
              <a:rPr lang="zh-CN" altLang="en-US"/>
              <a:t>2023-01-16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0D19781F-E6E0-41A9-9CC2-55F53C41C493}"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EA6B562-0CAD-4E6F-82E3-96DD5D64F0C0}" type="datetimeFigureOut">
              <a:rPr lang="zh-CN" altLang="en-US"/>
              <a:t>2023-01-16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AEB01618-D787-4448-BED7-2E228D9F9ABA}"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E3F46C8-B81F-44B0-81A2-BCBCB6E9480B}" type="datetimeFigureOut">
              <a:rPr lang="zh-CN" altLang="en-US"/>
              <a:t>2023-01-16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pPr>
              <a:defRPr/>
            </a:pPr>
            <a:fld id="{27D8B768-4149-45A8-A15E-8340FC4E150E}"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26EB99B-3643-469C-8D51-EDD8F6459190}" type="datetimeFigureOut">
              <a:rPr lang="zh-CN" altLang="en-US"/>
              <a:t>2023-01-16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79BF6848-AD2B-4859-9A3C-97929A24769D}"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4AB34E7-5300-4723-8F52-49F8ECC092E5}" type="datetimeFigureOut">
              <a:rPr lang="zh-CN" altLang="en-US"/>
              <a:t>2023-01-16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pPr>
              <a:defRPr/>
            </a:pPr>
            <a:fld id="{410657D9-E23A-40D0-8ABB-FE2077CC86C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89486A5-2FB3-492A-8657-3438646B4357}" type="datetimeFigureOut">
              <a:rPr lang="zh-CN" altLang="en-US"/>
              <a:t>2023-01-16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pPr>
              <a:defRPr/>
            </a:pPr>
            <a:fld id="{7E25B886-E612-42E0-8976-768F4F9E6BD7}"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29ECD86-24B8-4AE4-904A-1F3996432A22}" type="datetimeFigureOut">
              <a:rPr lang="zh-CN" altLang="en-US"/>
              <a:t>2023-01-16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pPr>
              <a:defRPr/>
            </a:pPr>
            <a:fld id="{88E02C05-4047-4E51-87B0-85D1364CD2B6}"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78C710F-C4C0-4825-8378-56C6B9EC180B}" type="datetimeFigureOut">
              <a:rPr lang="zh-CN" altLang="en-US"/>
              <a:t>2023-01-16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7E69D82A-898E-4809-A89F-179B8445B07D}"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0EC5B73-6B39-4C85-B5A2-FF418A13D5B1}" type="datetimeFigureOut">
              <a:rPr lang="zh-CN" altLang="en-US"/>
              <a:t>2023-01-16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pPr>
              <a:defRPr/>
            </a:pPr>
            <a:fld id="{9781D29A-D53B-44FF-99D2-E6991C0EDF7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1" sz="1200">
                <a:solidFill>
                  <a:schemeClr val="tx1">
                    <a:tint val="75000"/>
                  </a:schemeClr>
                </a:solidFill>
                <a:latin typeface="+mn-lt"/>
                <a:ea typeface="+mn-ea"/>
              </a:defRPr>
            </a:lvl1pPr>
          </a:lstStyle>
          <a:p>
            <a:pPr>
              <a:defRPr/>
            </a:pPr>
            <a:fld id="{A8A522A6-ABA7-47DC-BC79-488A0A15E757}" type="datetimeFigureOut">
              <a:rPr lang="zh-CN" altLang="en-US"/>
              <a:t>2023-01-16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1" sz="1200">
                <a:solidFill>
                  <a:schemeClr val="tx1">
                    <a:tint val="75000"/>
                  </a:schemeClr>
                </a:solidFill>
                <a:latin typeface="+mn-lt"/>
                <a:ea typeface="+mn-ea"/>
              </a:defRPr>
            </a:lvl1pPr>
          </a:lstStyle>
          <a:p>
            <a:pPr>
              <a:defRPr/>
            </a:pPr>
            <a:endParaRPr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1" sz="1200">
                <a:solidFill>
                  <a:schemeClr val="tx1">
                    <a:tint val="75000"/>
                  </a:schemeClr>
                </a:solidFill>
                <a:latin typeface="+mn-lt"/>
                <a:ea typeface="+mn-ea"/>
              </a:defRPr>
            </a:lvl1pPr>
          </a:lstStyle>
          <a:p>
            <a:pPr>
              <a:defRPr/>
            </a:pPr>
            <a:fld id="{B0BCB5B8-1CA0-4CE8-AA54-251D17B583C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7.bin"/><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oleObject" Target="../embeddings/oleObject9.bin"/><Relationship Id="rId12" Type="http://schemas.openxmlformats.org/officeDocument/2006/relationships/image" Target="../media/image2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0.png"/><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2.bin"/><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oleObject" Target="../embeddings/oleObject14.bin"/><Relationship Id="rId12"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6.wmf"/><Relationship Id="rId4" Type="http://schemas.openxmlformats.org/officeDocument/2006/relationships/image" Target="../media/image10.png"/><Relationship Id="rId9"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5.png"/><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17.bin"/><Relationship Id="rId10" Type="http://schemas.openxmlformats.org/officeDocument/2006/relationships/image" Target="../media/image31.emf"/><Relationship Id="rId4" Type="http://schemas.openxmlformats.org/officeDocument/2006/relationships/image" Target="../media/image10.png"/><Relationship Id="rId9"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4.png"/><Relationship Id="rId5" Type="http://schemas.openxmlformats.org/officeDocument/2006/relationships/oleObject" Target="../embeddings/oleObject21.bin"/><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23.bin"/><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24.bin"/><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5.png"/><Relationship Id="rId7" Type="http://schemas.openxmlformats.org/officeDocument/2006/relationships/image" Target="../media/image38.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40.png"/><Relationship Id="rId4" Type="http://schemas.openxmlformats.org/officeDocument/2006/relationships/image" Target="../media/image10.png"/><Relationship Id="rId9" Type="http://schemas.openxmlformats.org/officeDocument/2006/relationships/image" Target="../media/image39.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5.png"/><Relationship Id="rId7" Type="http://schemas.openxmlformats.org/officeDocument/2006/relationships/image" Target="../media/image18.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27.bin"/><Relationship Id="rId11" Type="http://schemas.openxmlformats.org/officeDocument/2006/relationships/image" Target="../media/image42.wmf"/><Relationship Id="rId5" Type="http://schemas.openxmlformats.org/officeDocument/2006/relationships/image" Target="../media/image43.png"/><Relationship Id="rId10" Type="http://schemas.openxmlformats.org/officeDocument/2006/relationships/oleObject" Target="../embeddings/oleObject29.bin"/><Relationship Id="rId4" Type="http://schemas.openxmlformats.org/officeDocument/2006/relationships/image" Target="../media/image10.png"/><Relationship Id="rId9" Type="http://schemas.openxmlformats.org/officeDocument/2006/relationships/image" Target="../media/image41.wm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44.wmf"/><Relationship Id="rId5" Type="http://schemas.openxmlformats.org/officeDocument/2006/relationships/oleObject" Target="../embeddings/oleObject30.bin"/><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50.png"/><Relationship Id="rId3" Type="http://schemas.openxmlformats.org/officeDocument/2006/relationships/image" Target="../media/image5.png"/><Relationship Id="rId7" Type="http://schemas.openxmlformats.org/officeDocument/2006/relationships/oleObject" Target="../embeddings/oleObject32.bin"/><Relationship Id="rId12" Type="http://schemas.openxmlformats.org/officeDocument/2006/relationships/image" Target="../media/image49.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46.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48.wmf"/><Relationship Id="rId4" Type="http://schemas.openxmlformats.org/officeDocument/2006/relationships/image" Target="../media/image10.png"/><Relationship Id="rId9"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3.png"/><Relationship Id="rId7" Type="http://schemas.openxmlformats.org/officeDocument/2006/relationships/image" Target="../media/image51.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35.bin"/><Relationship Id="rId11" Type="http://schemas.openxmlformats.org/officeDocument/2006/relationships/image" Target="../media/image53.wmf"/><Relationship Id="rId5" Type="http://schemas.openxmlformats.org/officeDocument/2006/relationships/image" Target="../media/image54.png"/><Relationship Id="rId10" Type="http://schemas.openxmlformats.org/officeDocument/2006/relationships/oleObject" Target="../embeddings/oleObject37.bin"/><Relationship Id="rId4" Type="http://schemas.openxmlformats.org/officeDocument/2006/relationships/image" Target="../media/image5.png"/><Relationship Id="rId9" Type="http://schemas.openxmlformats.org/officeDocument/2006/relationships/image" Target="../media/image52.wmf"/></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55.wmf"/><Relationship Id="rId5" Type="http://schemas.openxmlformats.org/officeDocument/2006/relationships/oleObject" Target="../embeddings/oleObject38.bin"/><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6.png"/><Relationship Id="rId7"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55.wmf"/><Relationship Id="rId5" Type="http://schemas.openxmlformats.org/officeDocument/2006/relationships/oleObject" Target="../embeddings/oleObject39.bin"/><Relationship Id="rId10" Type="http://schemas.openxmlformats.org/officeDocument/2006/relationships/image" Target="../media/image58.wmf"/><Relationship Id="rId4" Type="http://schemas.openxmlformats.org/officeDocument/2006/relationships/image" Target="../media/image5.png"/><Relationship Id="rId9"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pn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png"/><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5.png"/><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noChangeArrowheads="1"/>
          </p:cNvSpPr>
          <p:nvPr>
            <p:ph type="ctrTitle"/>
          </p:nvPr>
        </p:nvSpPr>
        <p:spPr/>
        <p:txBody>
          <a:bodyPr/>
          <a:lstStyle/>
          <a:p>
            <a:endParaRPr lang="zh-CN" altLang="en-US" smtClean="0"/>
          </a:p>
        </p:txBody>
      </p:sp>
      <p:sp>
        <p:nvSpPr>
          <p:cNvPr id="3" name="副标题 2"/>
          <p:cNvSpPr>
            <a:spLocks noGrp="1"/>
          </p:cNvSpPr>
          <p:nvPr>
            <p:ph type="subTitle" idx="1"/>
          </p:nvPr>
        </p:nvSpPr>
        <p:spPr/>
        <p:txBody>
          <a:bodyPr/>
          <a:lstStyle/>
          <a:p>
            <a:pPr>
              <a:defRPr/>
            </a:pPr>
            <a:endParaRPr lang="zh-CN" altLang="en-US" noProof="1"/>
          </a:p>
        </p:txBody>
      </p:sp>
      <p:pic>
        <p:nvPicPr>
          <p:cNvPr id="2052" name="图片 3"/>
          <p:cNvPicPr>
            <a:picLocks noChangeAspect="1" noChangeArrowheads="1"/>
          </p:cNvPicPr>
          <p:nvPr/>
        </p:nvPicPr>
        <p:blipFill>
          <a:blip r:embed="rId2" cstate="email"/>
          <a:srcRect/>
          <a:stretch>
            <a:fillRect/>
          </a:stretch>
        </p:blipFill>
        <p:spPr bwMode="auto">
          <a:xfrm>
            <a:off x="1"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文本框 5"/>
          <p:cNvSpPr txBox="1">
            <a:spLocks noChangeArrowheads="1"/>
          </p:cNvSpPr>
          <p:nvPr/>
        </p:nvSpPr>
        <p:spPr bwMode="auto">
          <a:xfrm>
            <a:off x="4833938" y="425450"/>
            <a:ext cx="405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a:solidFill>
                  <a:srgbClr val="0000FF"/>
                </a:solidFill>
                <a:latin typeface="楷体" panose="02010609060101010101" pitchFamily="49" charset="-122"/>
                <a:ea typeface="楷体" panose="02010609060101010101" pitchFamily="49" charset="-122"/>
              </a:rPr>
              <a:t>第二十九章</a:t>
            </a:r>
            <a:r>
              <a:rPr lang="en-US" altLang="zh-CN" sz="2000" b="1">
                <a:solidFill>
                  <a:srgbClr val="0000FF"/>
                </a:solidFill>
                <a:latin typeface="楷体" panose="02010609060101010101" pitchFamily="49" charset="-122"/>
                <a:ea typeface="楷体" panose="02010609060101010101" pitchFamily="49" charset="-122"/>
              </a:rPr>
              <a:t>  </a:t>
            </a:r>
            <a:r>
              <a:rPr lang="zh-CN" altLang="en-US" sz="2000" b="1">
                <a:solidFill>
                  <a:srgbClr val="0000FF"/>
                </a:solidFill>
                <a:latin typeface="楷体" panose="02010609060101010101" pitchFamily="49" charset="-122"/>
                <a:ea typeface="楷体" panose="02010609060101010101" pitchFamily="49" charset="-122"/>
              </a:rPr>
              <a:t>直线与圆的位置关系</a:t>
            </a:r>
          </a:p>
        </p:txBody>
      </p:sp>
      <p:sp>
        <p:nvSpPr>
          <p:cNvPr id="9" name="文本框 6"/>
          <p:cNvSpPr txBox="1">
            <a:spLocks noChangeArrowheads="1"/>
          </p:cNvSpPr>
          <p:nvPr/>
        </p:nvSpPr>
        <p:spPr bwMode="auto">
          <a:xfrm>
            <a:off x="4762" y="1223962"/>
            <a:ext cx="9139237" cy="830997"/>
          </a:xfrm>
          <a:prstGeom prst="rect">
            <a:avLst/>
          </a:prstGeom>
          <a:noFill/>
          <a:ln w="9525">
            <a:noFill/>
            <a:miter lim="800000"/>
          </a:ln>
        </p:spPr>
        <p:txBody>
          <a:bodyPr wrap="square">
            <a:spAutoFit/>
          </a:bodyPr>
          <a:lstStyle/>
          <a:p>
            <a:pPr algn="ctr">
              <a:defRPr/>
            </a:pPr>
            <a:r>
              <a:rPr kumimoji="1" lang="zh-CN" altLang="en-US" sz="4800" b="1" dirty="0" smtClean="0">
                <a:latin typeface="微软雅黑" panose="020B0503020204020204" pitchFamily="34" charset="-122"/>
                <a:ea typeface="微软雅黑" panose="020B0503020204020204" pitchFamily="34" charset="-122"/>
                <a:sym typeface="+mn-ea"/>
              </a:rPr>
              <a:t>正</a:t>
            </a:r>
            <a:r>
              <a:rPr kumimoji="1" lang="zh-CN" altLang="en-US" sz="4800" b="1" dirty="0">
                <a:latin typeface="微软雅黑" panose="020B0503020204020204" pitchFamily="34" charset="-122"/>
                <a:ea typeface="微软雅黑" panose="020B0503020204020204" pitchFamily="34" charset="-122"/>
                <a:sym typeface="+mn-ea"/>
              </a:rPr>
              <a:t>多边形与圆</a:t>
            </a:r>
            <a:endParaRPr kumimoji="1" lang="zh-CN" altLang="en-US" sz="4800" b="1" dirty="0">
              <a:latin typeface="微软雅黑" panose="020B0503020204020204" pitchFamily="34" charset="-122"/>
              <a:ea typeface="微软雅黑" panose="020B0503020204020204" pitchFamily="34" charset="-122"/>
            </a:endParaRPr>
          </a:p>
        </p:txBody>
      </p:sp>
      <p:sp>
        <p:nvSpPr>
          <p:cNvPr id="10" name="文本框 7"/>
          <p:cNvSpPr txBox="1"/>
          <p:nvPr/>
        </p:nvSpPr>
        <p:spPr>
          <a:xfrm>
            <a:off x="2873145" y="3429000"/>
            <a:ext cx="2008883" cy="923330"/>
          </a:xfrm>
          <a:prstGeom prst="rect">
            <a:avLst/>
          </a:prstGeom>
          <a:noFill/>
        </p:spPr>
        <p:txBody>
          <a:bodyPr wrap="none">
            <a:spAutoFit/>
          </a:bodyPr>
          <a:lstStyle/>
          <a:p>
            <a:pPr>
              <a:lnSpc>
                <a:spcPct val="150000"/>
              </a:lnSpc>
              <a:defRPr/>
            </a:pPr>
            <a:r>
              <a:rPr kumimoji="1" lang="zh-CN" altLang="en-US" sz="3600" b="1" spc="300" dirty="0" smtClean="0">
                <a:solidFill>
                  <a:schemeClr val="bg1"/>
                </a:solidFill>
                <a:latin typeface="微软雅黑" panose="020B0503020204020204" pitchFamily="34" charset="-122"/>
                <a:ea typeface="微软雅黑" panose="020B0503020204020204" pitchFamily="34" charset="-122"/>
                <a:cs typeface="Adobe 黑体 Std R"/>
              </a:rPr>
              <a:t>第</a:t>
            </a:r>
            <a:r>
              <a:rPr kumimoji="1" lang="en-US" altLang="zh-CN" sz="3600" b="1" spc="300" dirty="0" smtClean="0">
                <a:solidFill>
                  <a:schemeClr val="bg1"/>
                </a:solidFill>
                <a:latin typeface="微软雅黑" panose="020B0503020204020204" pitchFamily="34" charset="-122"/>
                <a:ea typeface="微软雅黑" panose="020B0503020204020204" pitchFamily="34" charset="-122"/>
                <a:cs typeface="Adobe 黑体 Std R"/>
              </a:rPr>
              <a:t>2</a:t>
            </a:r>
            <a:r>
              <a:rPr kumimoji="1" lang="zh-CN" altLang="en-US" sz="3600" b="1" spc="300" dirty="0" smtClean="0">
                <a:solidFill>
                  <a:schemeClr val="bg1"/>
                </a:solidFill>
                <a:latin typeface="微软雅黑" panose="020B0503020204020204" pitchFamily="34" charset="-122"/>
                <a:ea typeface="微软雅黑" panose="020B0503020204020204" pitchFamily="34" charset="-122"/>
                <a:cs typeface="Adobe 黑体 Std R"/>
              </a:rPr>
              <a:t>课时</a:t>
            </a:r>
            <a:endParaRPr kumimoji="1" lang="zh-CN" altLang="en-US" sz="3600" b="1" spc="300" dirty="0">
              <a:solidFill>
                <a:schemeClr val="bg1"/>
              </a:solidFill>
              <a:latin typeface="微软雅黑" panose="020B0503020204020204" pitchFamily="34" charset="-122"/>
              <a:ea typeface="微软雅黑" panose="020B0503020204020204" pitchFamily="34" charset="-122"/>
              <a:cs typeface="Adobe 黑体 Std R"/>
            </a:endParaRPr>
          </a:p>
        </p:txBody>
      </p:sp>
      <p:sp>
        <p:nvSpPr>
          <p:cNvPr id="11" name="矩形 10"/>
          <p:cNvSpPr/>
          <p:nvPr/>
        </p:nvSpPr>
        <p:spPr>
          <a:xfrm>
            <a:off x="4763" y="6106770"/>
            <a:ext cx="9134475"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1268" name="文本框 23"/>
          <p:cNvSpPr txBox="1">
            <a:spLocks noChangeArrowheads="1"/>
          </p:cNvSpPr>
          <p:nvPr/>
        </p:nvSpPr>
        <p:spPr bwMode="auto">
          <a:xfrm>
            <a:off x="7669213" y="857250"/>
            <a:ext cx="941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－讲</a:t>
            </a:r>
          </a:p>
        </p:txBody>
      </p:sp>
      <p:cxnSp>
        <p:nvCxnSpPr>
          <p:cNvPr id="2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1272"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图片 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7" name="Rectangle 27"/>
          <p:cNvSpPr>
            <a:spLocks noChangeArrowheads="1"/>
          </p:cNvSpPr>
          <p:nvPr/>
        </p:nvSpPr>
        <p:spPr bwMode="auto">
          <a:xfrm>
            <a:off x="1246188" y="1639888"/>
            <a:ext cx="73136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lnSpc>
                <a:spcPct val="150000"/>
              </a:lnSpc>
              <a:defRPr/>
            </a:pPr>
            <a:r>
              <a:rPr lang="zh-CN" altLang="en-US" sz="2400" b="1" dirty="0" smtClean="0">
                <a:solidFill>
                  <a:srgbClr val="FF0000"/>
                </a:solidFill>
                <a:latin typeface="Times New Roman" panose="02020603050405020304" pitchFamily="18" charset="0"/>
                <a:ea typeface="+mn-ea"/>
                <a:cs typeface="Times New Roman" panose="02020603050405020304" pitchFamily="18" charset="0"/>
              </a:rPr>
              <a:t>弧、弧长、弧的度数间的关系：</a:t>
            </a:r>
          </a:p>
          <a:p>
            <a:pPr defTabSz="914400" eaLnBrk="1" hangingPunct="1">
              <a:lnSpc>
                <a:spcPct val="150000"/>
              </a:lnSpc>
              <a:defRPr/>
            </a:pPr>
            <a:r>
              <a:rPr lang="zh-CN" altLang="en-US" sz="2400" b="1" dirty="0" smtClean="0">
                <a:latin typeface="Times New Roman" panose="02020603050405020304" pitchFamily="18" charset="0"/>
                <a:ea typeface="+mn-ea"/>
                <a:cs typeface="Times New Roman" panose="02020603050405020304" pitchFamily="18" charset="0"/>
              </a:rPr>
              <a:t>弧相等表示弧长、弧的度数都相等；</a:t>
            </a:r>
          </a:p>
          <a:p>
            <a:pPr defTabSz="914400" eaLnBrk="1" hangingPunct="1">
              <a:lnSpc>
                <a:spcPct val="150000"/>
              </a:lnSpc>
              <a:defRPr/>
            </a:pPr>
            <a:r>
              <a:rPr lang="zh-CN" altLang="en-US" sz="2400" b="1" dirty="0" smtClean="0">
                <a:latin typeface="Times New Roman" panose="02020603050405020304" pitchFamily="18" charset="0"/>
                <a:ea typeface="+mn-ea"/>
                <a:cs typeface="Times New Roman" panose="02020603050405020304" pitchFamily="18" charset="0"/>
              </a:rPr>
              <a:t>度数相等的弧，弧长不一定相等；</a:t>
            </a:r>
          </a:p>
          <a:p>
            <a:pPr defTabSz="914400" eaLnBrk="1" hangingPunct="1">
              <a:lnSpc>
                <a:spcPct val="150000"/>
              </a:lnSpc>
              <a:defRPr/>
            </a:pPr>
            <a:r>
              <a:rPr lang="zh-CN" altLang="en-US" sz="2400" b="1" dirty="0" smtClean="0">
                <a:latin typeface="Times New Roman" panose="02020603050405020304" pitchFamily="18" charset="0"/>
                <a:ea typeface="+mn-ea"/>
                <a:cs typeface="Times New Roman" panose="02020603050405020304" pitchFamily="18" charset="0"/>
              </a:rPr>
              <a:t>弧长相等的弧，弧的度数不一定相等．</a:t>
            </a:r>
          </a:p>
          <a:p>
            <a:pPr defTabSz="914400" eaLnBrk="1" hangingPunct="1">
              <a:lnSpc>
                <a:spcPct val="150000"/>
              </a:lnSpc>
              <a:defRPr/>
            </a:pPr>
            <a:r>
              <a:rPr lang="zh-CN" altLang="en-US" sz="2400" b="1" dirty="0" smtClean="0">
                <a:solidFill>
                  <a:srgbClr val="FF0000"/>
                </a:solidFill>
                <a:latin typeface="Times New Roman" panose="02020603050405020304" pitchFamily="18" charset="0"/>
                <a:ea typeface="+mn-ea"/>
                <a:cs typeface="Times New Roman" panose="02020603050405020304" pitchFamily="18" charset="0"/>
              </a:rPr>
              <a:t>易错警示：</a:t>
            </a:r>
            <a:r>
              <a:rPr lang="zh-CN" altLang="en-US" sz="2400" b="1" dirty="0" smtClean="0">
                <a:latin typeface="Times New Roman" panose="02020603050405020304" pitchFamily="18" charset="0"/>
                <a:ea typeface="+mn-ea"/>
                <a:cs typeface="Times New Roman" panose="02020603050405020304" pitchFamily="18" charset="0"/>
              </a:rPr>
              <a:t>在弧长公式</a:t>
            </a:r>
            <a:r>
              <a:rPr lang="en-US" altLang="zh-CN" sz="2400" b="1" i="1" dirty="0" smtClean="0">
                <a:latin typeface="Times New Roman" panose="02020603050405020304" pitchFamily="18" charset="0"/>
                <a:ea typeface="+mn-ea"/>
                <a:cs typeface="Times New Roman" panose="02020603050405020304" pitchFamily="18" charset="0"/>
              </a:rPr>
              <a:t>l</a:t>
            </a:r>
            <a:r>
              <a:rPr lang="zh-CN" altLang="en-US" sz="2400" b="1" dirty="0" smtClean="0">
                <a:latin typeface="Times New Roman" panose="02020603050405020304" pitchFamily="18" charset="0"/>
                <a:ea typeface="+mn-ea"/>
                <a:cs typeface="Times New Roman" panose="02020603050405020304" pitchFamily="18" charset="0"/>
              </a:rPr>
              <a:t>＝          中，</a:t>
            </a:r>
            <a:r>
              <a:rPr lang="en-US" altLang="zh-CN" sz="2400" b="1" i="1" dirty="0" smtClean="0">
                <a:latin typeface="Times New Roman" panose="02020603050405020304" pitchFamily="18" charset="0"/>
                <a:ea typeface="+mn-ea"/>
                <a:cs typeface="Times New Roman" panose="02020603050405020304" pitchFamily="18" charset="0"/>
              </a:rPr>
              <a:t>n</a:t>
            </a:r>
            <a:r>
              <a:rPr lang="zh-CN" altLang="en-US" sz="2400" b="1" dirty="0" smtClean="0">
                <a:latin typeface="Times New Roman" panose="02020603050405020304" pitchFamily="18" charset="0"/>
                <a:ea typeface="+mn-ea"/>
                <a:cs typeface="Times New Roman" panose="02020603050405020304" pitchFamily="18" charset="0"/>
              </a:rPr>
              <a:t>表示</a:t>
            </a:r>
            <a:r>
              <a:rPr lang="en-US" altLang="zh-CN" sz="2400" b="1" dirty="0" smtClean="0">
                <a:latin typeface="Times New Roman" panose="02020603050405020304" pitchFamily="18" charset="0"/>
                <a:ea typeface="+mn-ea"/>
                <a:cs typeface="Times New Roman" panose="02020603050405020304" pitchFamily="18" charset="0"/>
              </a:rPr>
              <a:t>1°</a:t>
            </a:r>
            <a:r>
              <a:rPr lang="zh-CN" altLang="en-US" sz="2400" b="1" dirty="0" smtClean="0">
                <a:latin typeface="Times New Roman" panose="02020603050405020304" pitchFamily="18" charset="0"/>
                <a:ea typeface="+mn-ea"/>
                <a:cs typeface="Times New Roman" panose="02020603050405020304" pitchFamily="18" charset="0"/>
              </a:rPr>
              <a:t>的</a:t>
            </a:r>
          </a:p>
          <a:p>
            <a:pPr defTabSz="914400" eaLnBrk="1" hangingPunct="1">
              <a:lnSpc>
                <a:spcPct val="150000"/>
              </a:lnSpc>
              <a:defRPr/>
            </a:pPr>
            <a:r>
              <a:rPr lang="en-US" altLang="zh-CN" sz="2400" b="1" i="1" dirty="0" smtClean="0">
                <a:latin typeface="Times New Roman" panose="02020603050405020304" pitchFamily="18" charset="0"/>
                <a:ea typeface="+mn-ea"/>
                <a:cs typeface="Times New Roman" panose="02020603050405020304" pitchFamily="18" charset="0"/>
              </a:rPr>
              <a:t>n</a:t>
            </a:r>
            <a:r>
              <a:rPr lang="zh-CN" altLang="en-US" sz="2400" b="1" dirty="0" smtClean="0">
                <a:latin typeface="Times New Roman" panose="02020603050405020304" pitchFamily="18" charset="0"/>
                <a:ea typeface="+mn-ea"/>
                <a:cs typeface="Times New Roman" panose="02020603050405020304" pitchFamily="18" charset="0"/>
              </a:rPr>
              <a:t>倍，</a:t>
            </a:r>
            <a:r>
              <a:rPr lang="en-US" altLang="zh-CN" sz="2400" b="1" dirty="0" smtClean="0">
                <a:latin typeface="Times New Roman" panose="02020603050405020304" pitchFamily="18" charset="0"/>
                <a:ea typeface="+mn-ea"/>
                <a:cs typeface="Times New Roman" panose="02020603050405020304" pitchFamily="18" charset="0"/>
              </a:rPr>
              <a:t>180</a:t>
            </a:r>
            <a:r>
              <a:rPr lang="zh-CN" altLang="en-US" sz="2400" b="1" dirty="0" smtClean="0">
                <a:latin typeface="Times New Roman" panose="02020603050405020304" pitchFamily="18" charset="0"/>
                <a:ea typeface="+mn-ea"/>
                <a:cs typeface="Times New Roman" panose="02020603050405020304" pitchFamily="18" charset="0"/>
              </a:rPr>
              <a:t>表示</a:t>
            </a:r>
            <a:r>
              <a:rPr lang="en-US" altLang="zh-CN" sz="2400" b="1" dirty="0" smtClean="0">
                <a:latin typeface="Times New Roman" panose="02020603050405020304" pitchFamily="18" charset="0"/>
                <a:ea typeface="+mn-ea"/>
                <a:cs typeface="Times New Roman" panose="02020603050405020304" pitchFamily="18" charset="0"/>
              </a:rPr>
              <a:t>1°</a:t>
            </a:r>
            <a:r>
              <a:rPr lang="zh-CN" altLang="en-US" sz="2400" b="1" dirty="0" smtClean="0">
                <a:latin typeface="Times New Roman" panose="02020603050405020304" pitchFamily="18" charset="0"/>
                <a:ea typeface="+mn-ea"/>
                <a:cs typeface="Times New Roman" panose="02020603050405020304" pitchFamily="18" charset="0"/>
              </a:rPr>
              <a:t>的</a:t>
            </a:r>
            <a:r>
              <a:rPr lang="en-US" altLang="zh-CN" sz="2400" b="1" dirty="0" smtClean="0">
                <a:latin typeface="Times New Roman" panose="02020603050405020304" pitchFamily="18" charset="0"/>
                <a:ea typeface="+mn-ea"/>
                <a:cs typeface="Times New Roman" panose="02020603050405020304" pitchFamily="18" charset="0"/>
              </a:rPr>
              <a:t>180</a:t>
            </a:r>
            <a:r>
              <a:rPr lang="zh-CN" altLang="en-US" sz="2400" b="1" dirty="0" smtClean="0">
                <a:latin typeface="Times New Roman" panose="02020603050405020304" pitchFamily="18" charset="0"/>
                <a:ea typeface="+mn-ea"/>
                <a:cs typeface="Times New Roman" panose="02020603050405020304" pitchFamily="18" charset="0"/>
              </a:rPr>
              <a:t>倍，</a:t>
            </a:r>
            <a:r>
              <a:rPr lang="en-US" altLang="zh-CN" sz="2400" b="1" i="1" dirty="0" smtClean="0">
                <a:solidFill>
                  <a:srgbClr val="FF0000"/>
                </a:solidFill>
                <a:latin typeface="Times New Roman" panose="02020603050405020304" pitchFamily="18" charset="0"/>
                <a:ea typeface="+mn-ea"/>
                <a:cs typeface="Times New Roman" panose="02020603050405020304" pitchFamily="18" charset="0"/>
              </a:rPr>
              <a:t>n</a:t>
            </a:r>
            <a:r>
              <a:rPr lang="zh-CN" altLang="en-US" sz="2400" b="1" dirty="0" smtClean="0">
                <a:solidFill>
                  <a:srgbClr val="FF0000"/>
                </a:solidFill>
                <a:latin typeface="Times New Roman" panose="02020603050405020304" pitchFamily="18" charset="0"/>
                <a:ea typeface="+mn-ea"/>
                <a:cs typeface="Times New Roman" panose="02020603050405020304" pitchFamily="18" charset="0"/>
              </a:rPr>
              <a:t>，</a:t>
            </a:r>
            <a:r>
              <a:rPr lang="en-US" altLang="zh-CN" sz="2400" b="1" dirty="0" smtClean="0">
                <a:solidFill>
                  <a:srgbClr val="FF0000"/>
                </a:solidFill>
                <a:latin typeface="Times New Roman" panose="02020603050405020304" pitchFamily="18" charset="0"/>
                <a:ea typeface="+mn-ea"/>
                <a:cs typeface="Times New Roman" panose="02020603050405020304" pitchFamily="18" charset="0"/>
              </a:rPr>
              <a:t>180</a:t>
            </a:r>
            <a:r>
              <a:rPr lang="zh-CN" altLang="en-US" sz="2400" b="1" dirty="0" smtClean="0">
                <a:solidFill>
                  <a:srgbClr val="FF0000"/>
                </a:solidFill>
                <a:latin typeface="Times New Roman" panose="02020603050405020304" pitchFamily="18" charset="0"/>
                <a:ea typeface="+mn-ea"/>
                <a:cs typeface="Times New Roman" panose="02020603050405020304" pitchFamily="18" charset="0"/>
              </a:rPr>
              <a:t>不带单位</a:t>
            </a:r>
            <a:r>
              <a:rPr lang="zh-CN" altLang="en-US" sz="2400" b="1" dirty="0" smtClean="0">
                <a:latin typeface="Times New Roman" panose="02020603050405020304" pitchFamily="18" charset="0"/>
                <a:ea typeface="+mn-ea"/>
                <a:cs typeface="Times New Roman" panose="02020603050405020304" pitchFamily="18" charset="0"/>
              </a:rPr>
              <a:t>．</a:t>
            </a:r>
            <a:endParaRPr lang="en-US" altLang="zh-CN" sz="2400" b="1" dirty="0" smtClean="0">
              <a:latin typeface="Times New Roman" panose="02020603050405020304" pitchFamily="18" charset="0"/>
              <a:ea typeface="+mn-ea"/>
              <a:cs typeface="Times New Roman" panose="02020603050405020304" pitchFamily="18" charset="0"/>
            </a:endParaRPr>
          </a:p>
        </p:txBody>
      </p:sp>
      <p:graphicFrame>
        <p:nvGraphicFramePr>
          <p:cNvPr id="51230" name="Object 30"/>
          <p:cNvGraphicFramePr>
            <a:graphicFrameLocks noChangeAspect="1"/>
          </p:cNvGraphicFramePr>
          <p:nvPr/>
        </p:nvGraphicFramePr>
        <p:xfrm>
          <a:off x="4856163" y="3765550"/>
          <a:ext cx="652462" cy="774700"/>
        </p:xfrm>
        <a:graphic>
          <a:graphicData uri="http://schemas.openxmlformats.org/presentationml/2006/ole">
            <mc:AlternateContent xmlns:mc="http://schemas.openxmlformats.org/markup-compatibility/2006">
              <mc:Choice xmlns:v="urn:schemas-microsoft-com:vml" Requires="v">
                <p:oleObj spid="_x0000_s11284" name="Equation" r:id="rId5" imgW="342900" imgH="405765" progId="Equation.DSMT4">
                  <p:embed/>
                </p:oleObj>
              </mc:Choice>
              <mc:Fallback>
                <p:oleObj name="Equation" r:id="rId5" imgW="342900" imgH="405765" progId="Equation.DSMT4">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6163" y="3765550"/>
                        <a:ext cx="652462"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7">
                                            <p:txEl>
                                              <p:pRg st="0" end="0"/>
                                            </p:txEl>
                                          </p:spTgt>
                                        </p:tgtEl>
                                        <p:attrNameLst>
                                          <p:attrName>style.visibility</p:attrName>
                                        </p:attrNameLst>
                                      </p:cBhvr>
                                      <p:to>
                                        <p:strVal val="visible"/>
                                      </p:to>
                                    </p:set>
                                    <p:animEffect transition="in" filter="blinds(horizontal)">
                                      <p:cBhvr>
                                        <p:cTn id="7" dur="500"/>
                                        <p:tgtEl>
                                          <p:spTgt spid="51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7">
                                            <p:txEl>
                                              <p:pRg st="1" end="1"/>
                                            </p:txEl>
                                          </p:spTgt>
                                        </p:tgtEl>
                                        <p:attrNameLst>
                                          <p:attrName>style.visibility</p:attrName>
                                        </p:attrNameLst>
                                      </p:cBhvr>
                                      <p:to>
                                        <p:strVal val="visible"/>
                                      </p:to>
                                    </p:set>
                                    <p:animEffect transition="in" filter="blinds(horizontal)">
                                      <p:cBhvr>
                                        <p:cTn id="12" dur="500"/>
                                        <p:tgtEl>
                                          <p:spTgt spid="51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27">
                                            <p:txEl>
                                              <p:pRg st="2" end="2"/>
                                            </p:txEl>
                                          </p:spTgt>
                                        </p:tgtEl>
                                        <p:attrNameLst>
                                          <p:attrName>style.visibility</p:attrName>
                                        </p:attrNameLst>
                                      </p:cBhvr>
                                      <p:to>
                                        <p:strVal val="visible"/>
                                      </p:to>
                                    </p:set>
                                    <p:animEffect transition="in" filter="blinds(horizontal)">
                                      <p:cBhvr>
                                        <p:cTn id="17" dur="500"/>
                                        <p:tgtEl>
                                          <p:spTgt spid="51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27">
                                            <p:txEl>
                                              <p:pRg st="3" end="3"/>
                                            </p:txEl>
                                          </p:spTgt>
                                        </p:tgtEl>
                                        <p:attrNameLst>
                                          <p:attrName>style.visibility</p:attrName>
                                        </p:attrNameLst>
                                      </p:cBhvr>
                                      <p:to>
                                        <p:strVal val="visible"/>
                                      </p:to>
                                    </p:set>
                                    <p:animEffect transition="in" filter="blinds(horizontal)">
                                      <p:cBhvr>
                                        <p:cTn id="22" dur="500"/>
                                        <p:tgtEl>
                                          <p:spTgt spid="51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27">
                                            <p:txEl>
                                              <p:pRg st="4" end="4"/>
                                            </p:txEl>
                                          </p:spTgt>
                                        </p:tgtEl>
                                        <p:attrNameLst>
                                          <p:attrName>style.visibility</p:attrName>
                                        </p:attrNameLst>
                                      </p:cBhvr>
                                      <p:to>
                                        <p:strVal val="visible"/>
                                      </p:to>
                                    </p:set>
                                    <p:animEffect transition="in" filter="blinds(horizontal)">
                                      <p:cBhvr>
                                        <p:cTn id="27" dur="500"/>
                                        <p:tgtEl>
                                          <p:spTgt spid="51227">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1227">
                                            <p:txEl>
                                              <p:pRg st="5" end="5"/>
                                            </p:txEl>
                                          </p:spTgt>
                                        </p:tgtEl>
                                        <p:attrNameLst>
                                          <p:attrName>style.visibility</p:attrName>
                                        </p:attrNameLst>
                                      </p:cBhvr>
                                      <p:to>
                                        <p:strVal val="visible"/>
                                      </p:to>
                                    </p:set>
                                    <p:animEffect transition="in" filter="blinds(horizontal)">
                                      <p:cBhvr>
                                        <p:cTn id="30" dur="500"/>
                                        <p:tgtEl>
                                          <p:spTgt spid="51227">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1230"/>
                                        </p:tgtEl>
                                        <p:attrNameLst>
                                          <p:attrName>style.visibility</p:attrName>
                                        </p:attrNameLst>
                                      </p:cBhvr>
                                      <p:to>
                                        <p:strVal val="visible"/>
                                      </p:to>
                                    </p:set>
                                    <p:animEffect transition="in" filter="blinds(horizontal)">
                                      <p:cBhvr>
                                        <p:cTn id="33" dur="500"/>
                                        <p:tgtEl>
                                          <p:spTgt spid="51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内容占位符 7"/>
          <p:cNvSpPr txBox="1">
            <a:spLocks noChangeArrowheads="1"/>
          </p:cNvSpPr>
          <p:nvPr/>
        </p:nvSpPr>
        <p:spPr bwMode="auto">
          <a:xfrm>
            <a:off x="1511300" y="1928813"/>
            <a:ext cx="6737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中考</a:t>
            </a:r>
            <a:r>
              <a:rPr lang="en-US" altLang="zh-CN" sz="2400" b="1" dirty="0">
                <a:solidFill>
                  <a:srgbClr val="0000FF"/>
                </a:solidFill>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三明</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在在</a:t>
            </a:r>
            <a:r>
              <a:rPr lang="zh-CN" altLang="en-US" sz="2400" b="1" dirty="0" smtClean="0">
                <a:latin typeface="Times New Roman" panose="02020603050405020304" pitchFamily="18" charset="0"/>
                <a:ea typeface="+mn-ea"/>
                <a:cs typeface="Times New Roman" panose="02020603050405020304" pitchFamily="18" charset="0"/>
              </a:rPr>
              <a:t>半径为</a:t>
            </a:r>
            <a:r>
              <a:rPr lang="en-US" altLang="zh-CN" sz="2400" b="1" dirty="0" smtClean="0">
                <a:latin typeface="Times New Roman" panose="02020603050405020304" pitchFamily="18" charset="0"/>
                <a:ea typeface="+mn-ea"/>
                <a:cs typeface="Times New Roman" panose="02020603050405020304" pitchFamily="18" charset="0"/>
              </a:rPr>
              <a:t>6</a:t>
            </a:r>
            <a:r>
              <a:rPr lang="zh-CN" altLang="en-US" sz="2400" b="1" dirty="0" smtClean="0">
                <a:latin typeface="Times New Roman" panose="02020603050405020304" pitchFamily="18" charset="0"/>
                <a:ea typeface="+mn-ea"/>
                <a:cs typeface="Times New Roman" panose="02020603050405020304" pitchFamily="18" charset="0"/>
              </a:rPr>
              <a:t>的⊙</a:t>
            </a:r>
            <a:r>
              <a:rPr lang="en-US" altLang="zh-CN" sz="2400" b="1" i="1" dirty="0" smtClean="0">
                <a:latin typeface="Times New Roman" panose="02020603050405020304" pitchFamily="18" charset="0"/>
                <a:ea typeface="+mn-ea"/>
                <a:cs typeface="Times New Roman" panose="02020603050405020304" pitchFamily="18" charset="0"/>
              </a:rPr>
              <a:t>O</a:t>
            </a:r>
            <a:r>
              <a:rPr lang="zh-CN" altLang="en-US" sz="2400" b="1" dirty="0" smtClean="0">
                <a:latin typeface="Times New Roman" panose="02020603050405020304" pitchFamily="18" charset="0"/>
                <a:ea typeface="+mn-ea"/>
                <a:cs typeface="Times New Roman" panose="02020603050405020304" pitchFamily="18" charset="0"/>
              </a:rPr>
              <a:t>中，</a:t>
            </a:r>
            <a:r>
              <a:rPr lang="en-US" altLang="zh-CN" sz="2400" b="1" dirty="0" smtClean="0">
                <a:latin typeface="Times New Roman" panose="02020603050405020304" pitchFamily="18" charset="0"/>
                <a:ea typeface="+mn-ea"/>
                <a:cs typeface="Times New Roman" panose="02020603050405020304" pitchFamily="18" charset="0"/>
              </a:rPr>
              <a:t>60°</a:t>
            </a:r>
            <a:r>
              <a:rPr lang="zh-CN" altLang="en-US" sz="2400" b="1" dirty="0" smtClean="0">
                <a:latin typeface="Times New Roman" panose="02020603050405020304" pitchFamily="18" charset="0"/>
                <a:ea typeface="+mn-ea"/>
                <a:cs typeface="Times New Roman" panose="02020603050405020304" pitchFamily="18" charset="0"/>
              </a:rPr>
              <a:t>圆心角所对的弧长是</a:t>
            </a:r>
            <a:r>
              <a:rPr lang="en-US" altLang="zh-CN" sz="2400" b="1" dirty="0" smtClean="0">
                <a:latin typeface="Times New Roman" panose="02020603050405020304" pitchFamily="18" charset="0"/>
                <a:ea typeface="+mn-ea"/>
                <a:cs typeface="Times New Roman" panose="02020603050405020304" pitchFamily="18" charset="0"/>
              </a:rPr>
              <a:t>(</a:t>
            </a:r>
            <a:r>
              <a:rPr lang="zh-CN" altLang="en-US" sz="2400" b="1" dirty="0" smtClean="0">
                <a:latin typeface="Times New Roman" panose="02020603050405020304" pitchFamily="18" charset="0"/>
                <a:ea typeface="+mn-ea"/>
                <a:cs typeface="Times New Roman" panose="02020603050405020304" pitchFamily="18" charset="0"/>
              </a:rPr>
              <a:t>　　</a:t>
            </a:r>
            <a:r>
              <a:rPr lang="en-US" altLang="zh-CN" sz="2400" b="1" dirty="0" smtClean="0">
                <a:latin typeface="Times New Roman" panose="02020603050405020304" pitchFamily="18" charset="0"/>
                <a:ea typeface="+mn-ea"/>
                <a:cs typeface="Times New Roman" panose="02020603050405020304" pitchFamily="18" charset="0"/>
              </a:rPr>
              <a:t>)</a:t>
            </a:r>
          </a:p>
          <a:p>
            <a:pPr marL="0" indent="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A</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dirty="0" smtClean="0">
                <a:latin typeface="Times New Roman" panose="02020603050405020304" pitchFamily="18" charset="0"/>
                <a:ea typeface="+mn-ea"/>
                <a:cs typeface="Times New Roman" panose="02020603050405020304" pitchFamily="18" charset="0"/>
              </a:rPr>
              <a:t>π                              B</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dirty="0" smtClean="0">
                <a:latin typeface="Times New Roman" panose="02020603050405020304" pitchFamily="18" charset="0"/>
                <a:ea typeface="+mn-ea"/>
                <a:cs typeface="Times New Roman" panose="02020603050405020304" pitchFamily="18" charset="0"/>
              </a:rPr>
              <a:t>2π       </a:t>
            </a:r>
          </a:p>
          <a:p>
            <a:pPr marL="0" indent="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C</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dirty="0" smtClean="0">
                <a:latin typeface="Times New Roman" panose="02020603050405020304" pitchFamily="18" charset="0"/>
                <a:ea typeface="+mn-ea"/>
                <a:cs typeface="Times New Roman" panose="02020603050405020304" pitchFamily="18" charset="0"/>
              </a:rPr>
              <a:t>4π                            D</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dirty="0" smtClean="0">
                <a:latin typeface="Times New Roman" panose="02020603050405020304" pitchFamily="18" charset="0"/>
                <a:ea typeface="+mn-ea"/>
                <a:cs typeface="Times New Roman" panose="02020603050405020304" pitchFamily="18" charset="0"/>
              </a:rPr>
              <a:t>6π</a:t>
            </a:r>
          </a:p>
        </p:txBody>
      </p:sp>
      <p:sp>
        <p:nvSpPr>
          <p:cNvPr id="33" name="矩形 32"/>
          <p:cNvSpPr/>
          <p:nvPr/>
        </p:nvSpPr>
        <p:spPr>
          <a:xfrm>
            <a:off x="7531100" y="1173163"/>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2293" name="文本框 33"/>
          <p:cNvSpPr txBox="1">
            <a:spLocks noChangeArrowheads="1"/>
          </p:cNvSpPr>
          <p:nvPr/>
        </p:nvSpPr>
        <p:spPr bwMode="auto">
          <a:xfrm>
            <a:off x="7653338" y="1173163"/>
            <a:ext cx="927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－练</a:t>
            </a:r>
          </a:p>
        </p:txBody>
      </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2296" name="Picture 21"/>
          <p:cNvPicPr>
            <a:picLocks noChangeAspect="1" noChangeArrowheads="1"/>
          </p:cNvPicPr>
          <p:nvPr/>
        </p:nvPicPr>
        <p:blipFill>
          <a:blip r:embed="rId2"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图片 42" descr="上条蓝窄.png"/>
          <p:cNvPicPr>
            <a:picLocks noChangeAspect="1"/>
          </p:cNvPicPr>
          <p:nvPr/>
        </p:nvPicPr>
        <p:blipFill>
          <a:blip r:embed="rId3"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1" name="组合 4"/>
          <p:cNvGrpSpPr/>
          <p:nvPr/>
        </p:nvGrpSpPr>
        <p:grpSpPr bwMode="auto">
          <a:xfrm>
            <a:off x="998538" y="2012950"/>
            <a:ext cx="477837" cy="492125"/>
            <a:chOff x="809625" y="1429077"/>
            <a:chExt cx="478091" cy="493386"/>
          </a:xfrm>
        </p:grpSpPr>
        <p:sp>
          <p:nvSpPr>
            <p:cNvPr id="3" name="矩形 2"/>
            <p:cNvSpPr/>
            <p:nvPr/>
          </p:nvSpPr>
          <p:spPr>
            <a:xfrm>
              <a:off x="809625" y="1476824"/>
              <a:ext cx="446324" cy="44563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2304" name="矩形 3"/>
            <p:cNvSpPr>
              <a:spLocks noChangeArrowheads="1"/>
            </p:cNvSpPr>
            <p:nvPr/>
          </p:nvSpPr>
          <p:spPr bwMode="auto">
            <a:xfrm>
              <a:off x="872218" y="1429077"/>
              <a:ext cx="41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1 </a:t>
              </a:r>
              <a:endParaRPr lang="zh-CN" altLang="en-US"/>
            </a:p>
          </p:txBody>
        </p:sp>
      </p:grpSp>
      <p:sp>
        <p:nvSpPr>
          <p:cNvPr id="6" name="矩形 5"/>
          <p:cNvSpPr>
            <a:spLocks noChangeArrowheads="1"/>
          </p:cNvSpPr>
          <p:nvPr/>
        </p:nvSpPr>
        <p:spPr bwMode="auto">
          <a:xfrm>
            <a:off x="4006850" y="2606675"/>
            <a:ext cx="38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B</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内容占位符 7"/>
          <p:cNvSpPr txBox="1">
            <a:spLocks noChangeArrowheads="1"/>
          </p:cNvSpPr>
          <p:nvPr/>
        </p:nvSpPr>
        <p:spPr bwMode="auto">
          <a:xfrm>
            <a:off x="1622425" y="1425575"/>
            <a:ext cx="66262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中考</a:t>
            </a:r>
            <a:r>
              <a:rPr lang="en-US" altLang="zh-CN" sz="2400" b="1" dirty="0">
                <a:solidFill>
                  <a:srgbClr val="0000FF"/>
                </a:solidFill>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南宁</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如图，⊙</a:t>
            </a:r>
            <a:r>
              <a:rPr lang="en-US" altLang="zh-CN" sz="2400" b="1" i="1" dirty="0">
                <a:latin typeface="Times New Roman" panose="02020603050405020304" pitchFamily="18" charset="0"/>
                <a:ea typeface="+mn-ea"/>
                <a:cs typeface="Times New Roman" panose="02020603050405020304" pitchFamily="18" charset="0"/>
              </a:rPr>
              <a:t>O</a:t>
            </a:r>
            <a:r>
              <a:rPr lang="zh-CN" altLang="en-US" sz="2400" b="1" dirty="0">
                <a:latin typeface="Times New Roman" panose="02020603050405020304" pitchFamily="18" charset="0"/>
                <a:ea typeface="+mn-ea"/>
                <a:cs typeface="Times New Roman" panose="02020603050405020304" pitchFamily="18" charset="0"/>
              </a:rPr>
              <a:t>是△</a:t>
            </a:r>
            <a:r>
              <a:rPr lang="en-US" altLang="zh-CN" sz="2400" b="1" i="1" dirty="0">
                <a:latin typeface="Times New Roman" panose="02020603050405020304" pitchFamily="18" charset="0"/>
                <a:ea typeface="+mn-ea"/>
                <a:cs typeface="Times New Roman" panose="02020603050405020304" pitchFamily="18" charset="0"/>
              </a:rPr>
              <a:t>ABC</a:t>
            </a:r>
            <a:r>
              <a:rPr lang="zh-CN" altLang="en-US" sz="2400" b="1" dirty="0">
                <a:latin typeface="Times New Roman" panose="02020603050405020304" pitchFamily="18" charset="0"/>
                <a:ea typeface="+mn-ea"/>
                <a:cs typeface="Times New Roman" panose="02020603050405020304" pitchFamily="18" charset="0"/>
              </a:rPr>
              <a:t>的外接圆，</a:t>
            </a:r>
            <a:r>
              <a:rPr lang="en-US" altLang="zh-CN" sz="2400" b="1" i="1" dirty="0">
                <a:latin typeface="Times New Roman" panose="02020603050405020304" pitchFamily="18" charset="0"/>
                <a:ea typeface="+mn-ea"/>
                <a:cs typeface="Times New Roman" panose="02020603050405020304" pitchFamily="18" charset="0"/>
              </a:rPr>
              <a:t>BC</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2</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i="1" dirty="0">
                <a:latin typeface="Times New Roman" panose="02020603050405020304" pitchFamily="18" charset="0"/>
                <a:ea typeface="+mn-ea"/>
                <a:cs typeface="Times New Roman" panose="02020603050405020304" pitchFamily="18" charset="0"/>
              </a:rPr>
              <a:t>BAC</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30°</a:t>
            </a:r>
            <a:r>
              <a:rPr lang="zh-CN" altLang="en-US" sz="2400" b="1" dirty="0">
                <a:latin typeface="Times New Roman" panose="02020603050405020304" pitchFamily="18" charset="0"/>
                <a:ea typeface="+mn-ea"/>
                <a:cs typeface="Times New Roman" panose="02020603050405020304" pitchFamily="18" charset="0"/>
              </a:rPr>
              <a:t>，则</a:t>
            </a:r>
            <a:r>
              <a:rPr lang="en-US" altLang="zh-CN" sz="2400" b="1" i="1" dirty="0">
                <a:latin typeface="Times New Roman" panose="02020603050405020304" pitchFamily="18" charset="0"/>
                <a:ea typeface="+mn-ea"/>
                <a:cs typeface="Times New Roman" panose="02020603050405020304" pitchFamily="18" charset="0"/>
              </a:rPr>
              <a:t>BC</a:t>
            </a:r>
            <a:r>
              <a:rPr lang="zh-CN" altLang="en-US" sz="2400" b="1" dirty="0" smtClean="0">
                <a:latin typeface="Times New Roman" panose="02020603050405020304" pitchFamily="18" charset="0"/>
                <a:ea typeface="+mn-ea"/>
                <a:cs typeface="Times New Roman" panose="02020603050405020304" pitchFamily="18" charset="0"/>
              </a:rPr>
              <a:t>的</a:t>
            </a:r>
            <a:r>
              <a:rPr lang="zh-CN" altLang="en-US" sz="2400" b="1" dirty="0">
                <a:latin typeface="Times New Roman" panose="02020603050405020304" pitchFamily="18" charset="0"/>
                <a:ea typeface="+mn-ea"/>
                <a:cs typeface="Times New Roman" panose="02020603050405020304" pitchFamily="18" charset="0"/>
              </a:rPr>
              <a:t>长等于</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　　</a:t>
            </a:r>
            <a:r>
              <a:rPr lang="en-US" altLang="zh-CN" sz="2400" b="1" dirty="0">
                <a:latin typeface="Times New Roman" panose="02020603050405020304" pitchFamily="18" charset="0"/>
                <a:ea typeface="+mn-ea"/>
                <a:cs typeface="Times New Roman" panose="02020603050405020304" pitchFamily="18" charset="0"/>
              </a:rPr>
              <a:t>)</a:t>
            </a:r>
          </a:p>
          <a:p>
            <a:pPr marL="0" indent="0" eaLnBrk="1" hangingPunct="1">
              <a:lnSpc>
                <a:spcPct val="200000"/>
              </a:lnSpc>
              <a:defRPr/>
            </a:pPr>
            <a:r>
              <a:rPr lang="en-US" altLang="zh-CN" sz="2400" b="1" dirty="0">
                <a:latin typeface="Times New Roman" panose="02020603050405020304" pitchFamily="18" charset="0"/>
                <a:ea typeface="+mn-ea"/>
                <a:cs typeface="Times New Roman" panose="02020603050405020304" pitchFamily="18" charset="0"/>
              </a:rPr>
              <a:t>A</a:t>
            </a:r>
            <a:r>
              <a:rPr lang="en-US" altLang="zh-CN" sz="2400" b="1" dirty="0" smtClean="0">
                <a:latin typeface="Times New Roman" panose="02020603050405020304" pitchFamily="18" charset="0"/>
                <a:ea typeface="+mn-ea"/>
                <a:cs typeface="Times New Roman" panose="02020603050405020304" pitchFamily="18" charset="0"/>
              </a:rPr>
              <a:t>. </a:t>
            </a:r>
          </a:p>
          <a:p>
            <a:pPr marL="0" indent="0" eaLnBrk="1" hangingPunct="1">
              <a:lnSpc>
                <a:spcPct val="200000"/>
              </a:lnSpc>
              <a:defRPr/>
            </a:pPr>
            <a:r>
              <a:rPr lang="en-US" altLang="zh-CN" sz="2400" b="1" dirty="0" smtClean="0">
                <a:latin typeface="Times New Roman" panose="02020603050405020304" pitchFamily="18" charset="0"/>
                <a:ea typeface="+mn-ea"/>
                <a:cs typeface="Times New Roman" panose="02020603050405020304" pitchFamily="18" charset="0"/>
              </a:rPr>
              <a:t>B.  </a:t>
            </a:r>
          </a:p>
          <a:p>
            <a:pPr marL="0" indent="0" eaLnBrk="1" hangingPunct="1">
              <a:lnSpc>
                <a:spcPct val="200000"/>
              </a:lnSpc>
              <a:defRPr/>
            </a:pPr>
            <a:r>
              <a:rPr lang="en-US" altLang="zh-CN" sz="2400" b="1" dirty="0" smtClean="0">
                <a:latin typeface="Times New Roman" panose="02020603050405020304" pitchFamily="18" charset="0"/>
                <a:ea typeface="+mn-ea"/>
                <a:cs typeface="Times New Roman" panose="02020603050405020304" pitchFamily="18" charset="0"/>
              </a:rPr>
              <a:t>C.  </a:t>
            </a:r>
          </a:p>
          <a:p>
            <a:pPr marL="0" indent="0" eaLnBrk="1" hangingPunct="1">
              <a:lnSpc>
                <a:spcPct val="200000"/>
              </a:lnSpc>
              <a:defRPr/>
            </a:pPr>
            <a:r>
              <a:rPr lang="en-US" altLang="zh-CN" sz="2400" b="1" dirty="0" smtClean="0">
                <a:latin typeface="Times New Roman" panose="02020603050405020304" pitchFamily="18" charset="0"/>
                <a:ea typeface="+mn-ea"/>
                <a:cs typeface="Times New Roman" panose="02020603050405020304" pitchFamily="18" charset="0"/>
              </a:rPr>
              <a:t>D.</a:t>
            </a:r>
            <a:endParaRPr lang="en-US" altLang="zh-CN" sz="2400" b="1" dirty="0">
              <a:latin typeface="Times New Roman" panose="02020603050405020304" pitchFamily="18" charset="0"/>
              <a:ea typeface="+mn-ea"/>
              <a:cs typeface="Times New Roman" panose="02020603050405020304" pitchFamily="18" charset="0"/>
            </a:endParaRPr>
          </a:p>
        </p:txBody>
      </p:sp>
      <p:sp>
        <p:nvSpPr>
          <p:cNvPr id="33" name="矩形 32"/>
          <p:cNvSpPr/>
          <p:nvPr/>
        </p:nvSpPr>
        <p:spPr>
          <a:xfrm>
            <a:off x="7531100" y="1062038"/>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3317" name="文本框 33"/>
          <p:cNvSpPr txBox="1">
            <a:spLocks noChangeArrowheads="1"/>
          </p:cNvSpPr>
          <p:nvPr/>
        </p:nvSpPr>
        <p:spPr bwMode="auto">
          <a:xfrm>
            <a:off x="7653338" y="1062038"/>
            <a:ext cx="927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－练</a:t>
            </a:r>
          </a:p>
        </p:txBody>
      </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3320"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图片 4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4" name="组合 4"/>
          <p:cNvGrpSpPr/>
          <p:nvPr/>
        </p:nvGrpSpPr>
        <p:grpSpPr bwMode="auto">
          <a:xfrm>
            <a:off x="1109663" y="1508125"/>
            <a:ext cx="477837" cy="493713"/>
            <a:chOff x="809625" y="1429077"/>
            <a:chExt cx="478091" cy="493386"/>
          </a:xfrm>
        </p:grpSpPr>
        <p:sp>
          <p:nvSpPr>
            <p:cNvPr id="3" name="矩形 2"/>
            <p:cNvSpPr/>
            <p:nvPr/>
          </p:nvSpPr>
          <p:spPr>
            <a:xfrm>
              <a:off x="809625" y="1476670"/>
              <a:ext cx="446324" cy="445793"/>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3334" name="矩形 3"/>
            <p:cNvSpPr>
              <a:spLocks noChangeArrowheads="1"/>
            </p:cNvSpPr>
            <p:nvPr/>
          </p:nvSpPr>
          <p:spPr bwMode="auto">
            <a:xfrm>
              <a:off x="872218" y="1429077"/>
              <a:ext cx="41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2 </a:t>
              </a:r>
              <a:endParaRPr lang="zh-CN" altLang="en-US"/>
            </a:p>
          </p:txBody>
        </p:sp>
      </p:grpSp>
      <p:sp>
        <p:nvSpPr>
          <p:cNvPr id="13325" name="矩形 5"/>
          <p:cNvSpPr>
            <a:spLocks noChangeArrowheads="1"/>
          </p:cNvSpPr>
          <p:nvPr/>
        </p:nvSpPr>
        <p:spPr bwMode="auto">
          <a:xfrm>
            <a:off x="5394325" y="1874838"/>
            <a:ext cx="493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a:t>
            </a:r>
            <a:endParaRPr lang="zh-CN" altLang="en-US"/>
          </a:p>
        </p:txBody>
      </p:sp>
      <p:graphicFrame>
        <p:nvGraphicFramePr>
          <p:cNvPr id="13326" name="对象 6"/>
          <p:cNvGraphicFramePr>
            <a:graphicFrameLocks noChangeAspect="1"/>
          </p:cNvGraphicFramePr>
          <p:nvPr/>
        </p:nvGraphicFramePr>
        <p:xfrm>
          <a:off x="2133600" y="2647950"/>
          <a:ext cx="468313" cy="792163"/>
        </p:xfrm>
        <a:graphic>
          <a:graphicData uri="http://schemas.openxmlformats.org/presentationml/2006/ole">
            <mc:AlternateContent xmlns:mc="http://schemas.openxmlformats.org/markup-compatibility/2006">
              <mc:Choice xmlns:v="urn:schemas-microsoft-com:vml" Requires="v">
                <p:oleObj spid="_x0000_s13350" name="Equation" r:id="rId5" imgW="241300" imgH="406400" progId="Equation.DSMT4">
                  <p:embed/>
                </p:oleObj>
              </mc:Choice>
              <mc:Fallback>
                <p:oleObj name="Equation" r:id="rId5" imgW="241300" imgH="406400" progId="Equation.DSMT4">
                  <p:embed/>
                  <p:pic>
                    <p:nvPicPr>
                      <p:cNvPr id="0" name="对象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647950"/>
                        <a:ext cx="468313"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7" name="对象 7"/>
          <p:cNvGraphicFramePr>
            <a:graphicFrameLocks noChangeAspect="1"/>
          </p:cNvGraphicFramePr>
          <p:nvPr/>
        </p:nvGraphicFramePr>
        <p:xfrm>
          <a:off x="2212975" y="3360738"/>
          <a:ext cx="320675" cy="793750"/>
        </p:xfrm>
        <a:graphic>
          <a:graphicData uri="http://schemas.openxmlformats.org/presentationml/2006/ole">
            <mc:AlternateContent xmlns:mc="http://schemas.openxmlformats.org/markup-compatibility/2006">
              <mc:Choice xmlns:v="urn:schemas-microsoft-com:vml" Requires="v">
                <p:oleObj spid="_x0000_s13351" name="Equation" r:id="rId7" imgW="165100" imgH="405765" progId="Equation.DSMT4">
                  <p:embed/>
                </p:oleObj>
              </mc:Choice>
              <mc:Fallback>
                <p:oleObj name="Equation" r:id="rId7" imgW="165100" imgH="405765" progId="Equation.DSMT4">
                  <p:embed/>
                  <p:pic>
                    <p:nvPicPr>
                      <p:cNvPr id="0" name="对象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2975" y="3360738"/>
                        <a:ext cx="32067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8" name="对象 8"/>
          <p:cNvGraphicFramePr>
            <a:graphicFrameLocks noChangeAspect="1"/>
          </p:cNvGraphicFramePr>
          <p:nvPr/>
        </p:nvGraphicFramePr>
        <p:xfrm>
          <a:off x="2228850" y="4073525"/>
          <a:ext cx="814388" cy="841375"/>
        </p:xfrm>
        <a:graphic>
          <a:graphicData uri="http://schemas.openxmlformats.org/presentationml/2006/ole">
            <mc:AlternateContent xmlns:mc="http://schemas.openxmlformats.org/markup-compatibility/2006">
              <mc:Choice xmlns:v="urn:schemas-microsoft-com:vml" Requires="v">
                <p:oleObj spid="_x0000_s13352" name="Equation" r:id="rId9" imgW="419100" imgH="431800" progId="Equation.DSMT4">
                  <p:embed/>
                </p:oleObj>
              </mc:Choice>
              <mc:Fallback>
                <p:oleObj name="Equation" r:id="rId9" imgW="419100" imgH="431800" progId="Equation.DSMT4">
                  <p:embed/>
                  <p:pic>
                    <p:nvPicPr>
                      <p:cNvPr id="0" name="对象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8850" y="4073525"/>
                        <a:ext cx="814388"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9" name="对象 9"/>
          <p:cNvGraphicFramePr>
            <a:graphicFrameLocks noChangeAspect="1"/>
          </p:cNvGraphicFramePr>
          <p:nvPr/>
        </p:nvGraphicFramePr>
        <p:xfrm>
          <a:off x="2224088" y="4810125"/>
          <a:ext cx="665162" cy="841375"/>
        </p:xfrm>
        <a:graphic>
          <a:graphicData uri="http://schemas.openxmlformats.org/presentationml/2006/ole">
            <mc:AlternateContent xmlns:mc="http://schemas.openxmlformats.org/markup-compatibility/2006">
              <mc:Choice xmlns:v="urn:schemas-microsoft-com:vml" Requires="v">
                <p:oleObj spid="_x0000_s13353" name="Equation" r:id="rId11" imgW="342900" imgH="431800" progId="Equation.DSMT4">
                  <p:embed/>
                </p:oleObj>
              </mc:Choice>
              <mc:Fallback>
                <p:oleObj name="Equation" r:id="rId11" imgW="342900" imgH="431800" progId="Equation.DSMT4">
                  <p:embed/>
                  <p:pic>
                    <p:nvPicPr>
                      <p:cNvPr id="0" name="对象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4088" y="4810125"/>
                        <a:ext cx="6651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30" name="Picture 9" descr="TQ131"/>
          <p:cNvPicPr>
            <a:picLocks noChangeAspect="1" noChangeArrowheads="1"/>
          </p:cNvPicPr>
          <p:nvPr/>
        </p:nvPicPr>
        <p:blipFill>
          <a:blip r:embed="rId13" cstate="email"/>
          <a:srcRect/>
          <a:stretch>
            <a:fillRect/>
          </a:stretch>
        </p:blipFill>
        <p:spPr bwMode="auto">
          <a:xfrm>
            <a:off x="4381500" y="3049588"/>
            <a:ext cx="260350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a:spLocks noChangeArrowheads="1"/>
          </p:cNvSpPr>
          <p:nvPr/>
        </p:nvSpPr>
        <p:spPr bwMode="auto">
          <a:xfrm>
            <a:off x="7261225" y="2119313"/>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内容占位符 7"/>
          <p:cNvSpPr txBox="1">
            <a:spLocks noChangeArrowheads="1"/>
          </p:cNvSpPr>
          <p:nvPr/>
        </p:nvSpPr>
        <p:spPr bwMode="auto">
          <a:xfrm>
            <a:off x="1654175" y="1614488"/>
            <a:ext cx="66262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中考</a:t>
            </a:r>
            <a:r>
              <a:rPr lang="en-US" altLang="zh-CN" sz="2400" b="1" dirty="0">
                <a:solidFill>
                  <a:srgbClr val="0000FF"/>
                </a:solidFill>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咸宁</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如图，⊙</a:t>
            </a:r>
            <a:r>
              <a:rPr lang="en-US" altLang="zh-CN" sz="2400" b="1" i="1" dirty="0">
                <a:latin typeface="Times New Roman" panose="02020603050405020304" pitchFamily="18" charset="0"/>
                <a:ea typeface="+mn-ea"/>
                <a:cs typeface="Times New Roman" panose="02020603050405020304" pitchFamily="18" charset="0"/>
              </a:rPr>
              <a:t>O</a:t>
            </a:r>
            <a:r>
              <a:rPr lang="zh-CN" altLang="en-US" sz="2400" b="1" dirty="0">
                <a:latin typeface="Times New Roman" panose="02020603050405020304" pitchFamily="18" charset="0"/>
                <a:ea typeface="+mn-ea"/>
                <a:cs typeface="Times New Roman" panose="02020603050405020304" pitchFamily="18" charset="0"/>
              </a:rPr>
              <a:t>的半径为</a:t>
            </a:r>
            <a:r>
              <a:rPr lang="en-US" altLang="zh-CN" sz="2400" b="1" dirty="0">
                <a:latin typeface="Times New Roman" panose="02020603050405020304" pitchFamily="18" charset="0"/>
                <a:ea typeface="+mn-ea"/>
                <a:cs typeface="Times New Roman" panose="02020603050405020304" pitchFamily="18" charset="0"/>
              </a:rPr>
              <a:t>3</a:t>
            </a:r>
            <a:r>
              <a:rPr lang="zh-CN" altLang="en-US" sz="2400" b="1" dirty="0">
                <a:latin typeface="Times New Roman" panose="02020603050405020304" pitchFamily="18" charset="0"/>
                <a:ea typeface="+mn-ea"/>
                <a:cs typeface="Times New Roman" panose="02020603050405020304" pitchFamily="18" charset="0"/>
              </a:rPr>
              <a:t>，四边形</a:t>
            </a:r>
            <a:r>
              <a:rPr lang="en-US" altLang="zh-CN" sz="2400" b="1" i="1" dirty="0">
                <a:latin typeface="Times New Roman" panose="02020603050405020304" pitchFamily="18" charset="0"/>
                <a:ea typeface="+mn-ea"/>
                <a:cs typeface="Times New Roman" panose="02020603050405020304" pitchFamily="18" charset="0"/>
              </a:rPr>
              <a:t>ABCD</a:t>
            </a:r>
            <a:r>
              <a:rPr lang="zh-CN" altLang="en-US" sz="2400" b="1" dirty="0">
                <a:latin typeface="Times New Roman" panose="02020603050405020304" pitchFamily="18" charset="0"/>
                <a:ea typeface="+mn-ea"/>
                <a:cs typeface="Times New Roman" panose="02020603050405020304" pitchFamily="18" charset="0"/>
              </a:rPr>
              <a:t>内接于⊙</a:t>
            </a:r>
            <a:r>
              <a:rPr lang="en-US" altLang="zh-CN" sz="2400" b="1" i="1" dirty="0">
                <a:latin typeface="Times New Roman" panose="02020603050405020304" pitchFamily="18" charset="0"/>
                <a:ea typeface="+mn-ea"/>
                <a:cs typeface="Times New Roman" panose="02020603050405020304" pitchFamily="18" charset="0"/>
              </a:rPr>
              <a:t>O</a:t>
            </a:r>
            <a:r>
              <a:rPr lang="zh-CN" altLang="en-US" sz="2400" b="1" dirty="0">
                <a:latin typeface="Times New Roman" panose="02020603050405020304" pitchFamily="18" charset="0"/>
                <a:ea typeface="+mn-ea"/>
                <a:cs typeface="Times New Roman" panose="02020603050405020304" pitchFamily="18" charset="0"/>
              </a:rPr>
              <a:t>，连接</a:t>
            </a:r>
            <a:r>
              <a:rPr lang="en-US" altLang="zh-CN" sz="2400" b="1" i="1" dirty="0">
                <a:latin typeface="Times New Roman" panose="02020603050405020304" pitchFamily="18" charset="0"/>
                <a:ea typeface="+mn-ea"/>
                <a:cs typeface="Times New Roman" panose="02020603050405020304" pitchFamily="18" charset="0"/>
              </a:rPr>
              <a:t>OB</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i="1" dirty="0">
                <a:latin typeface="Times New Roman" panose="02020603050405020304" pitchFamily="18" charset="0"/>
                <a:ea typeface="+mn-ea"/>
                <a:cs typeface="Times New Roman" panose="02020603050405020304" pitchFamily="18" charset="0"/>
              </a:rPr>
              <a:t>OD</a:t>
            </a:r>
            <a:r>
              <a:rPr lang="zh-CN" altLang="en-US" sz="2400" b="1" dirty="0">
                <a:latin typeface="Times New Roman" panose="02020603050405020304" pitchFamily="18" charset="0"/>
                <a:ea typeface="+mn-ea"/>
                <a:cs typeface="Times New Roman" panose="02020603050405020304" pitchFamily="18" charset="0"/>
              </a:rPr>
              <a:t>，若∠</a:t>
            </a:r>
            <a:r>
              <a:rPr lang="en-US" altLang="zh-CN" sz="2400" b="1" i="1" dirty="0">
                <a:latin typeface="Times New Roman" panose="02020603050405020304" pitchFamily="18" charset="0"/>
                <a:ea typeface="+mn-ea"/>
                <a:cs typeface="Times New Roman" panose="02020603050405020304" pitchFamily="18" charset="0"/>
              </a:rPr>
              <a:t>BOD</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i="1" dirty="0">
                <a:latin typeface="Times New Roman" panose="02020603050405020304" pitchFamily="18" charset="0"/>
                <a:ea typeface="+mn-ea"/>
                <a:cs typeface="Times New Roman" panose="02020603050405020304" pitchFamily="18" charset="0"/>
              </a:rPr>
              <a:t>BCD</a:t>
            </a:r>
            <a:r>
              <a:rPr lang="zh-CN" altLang="en-US" sz="2400" b="1" dirty="0">
                <a:latin typeface="Times New Roman" panose="02020603050405020304" pitchFamily="18" charset="0"/>
                <a:ea typeface="+mn-ea"/>
                <a:cs typeface="Times New Roman" panose="02020603050405020304" pitchFamily="18" charset="0"/>
              </a:rPr>
              <a:t>，则</a:t>
            </a:r>
            <a:r>
              <a:rPr lang="en-US" altLang="zh-CN" sz="2400" b="1" i="1" dirty="0">
                <a:latin typeface="Times New Roman" panose="02020603050405020304" pitchFamily="18" charset="0"/>
                <a:ea typeface="+mn-ea"/>
                <a:cs typeface="Times New Roman" panose="02020603050405020304" pitchFamily="18" charset="0"/>
              </a:rPr>
              <a:t>BD</a:t>
            </a:r>
            <a:r>
              <a:rPr lang="zh-CN" altLang="en-US" sz="2400" b="1" dirty="0" smtClean="0">
                <a:latin typeface="Times New Roman" panose="02020603050405020304" pitchFamily="18" charset="0"/>
                <a:ea typeface="+mn-ea"/>
                <a:cs typeface="Times New Roman" panose="02020603050405020304" pitchFamily="18" charset="0"/>
              </a:rPr>
              <a:t>的</a:t>
            </a:r>
            <a:r>
              <a:rPr lang="zh-CN" altLang="en-US" sz="2400" b="1" dirty="0">
                <a:latin typeface="Times New Roman" panose="02020603050405020304" pitchFamily="18" charset="0"/>
                <a:ea typeface="+mn-ea"/>
                <a:cs typeface="Times New Roman" panose="02020603050405020304" pitchFamily="18" charset="0"/>
              </a:rPr>
              <a:t>长为</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　　</a:t>
            </a:r>
            <a:r>
              <a:rPr lang="en-US" altLang="zh-CN" sz="2400" b="1" dirty="0">
                <a:latin typeface="Times New Roman" panose="02020603050405020304" pitchFamily="18" charset="0"/>
                <a:ea typeface="+mn-ea"/>
                <a:cs typeface="Times New Roman" panose="02020603050405020304" pitchFamily="18" charset="0"/>
              </a:rPr>
              <a:t>)</a:t>
            </a:r>
          </a:p>
          <a:p>
            <a:pPr marL="0" indent="0" eaLnBrk="1" hangingPunct="1">
              <a:lnSpc>
                <a:spcPct val="150000"/>
              </a:lnSpc>
              <a:defRPr/>
            </a:pPr>
            <a:r>
              <a:rPr lang="en-US" altLang="zh-CN" sz="2400" b="1" dirty="0">
                <a:latin typeface="Times New Roman" panose="02020603050405020304" pitchFamily="18" charset="0"/>
                <a:ea typeface="+mn-ea"/>
                <a:cs typeface="Times New Roman" panose="02020603050405020304" pitchFamily="18" charset="0"/>
              </a:rPr>
              <a:t>A</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π  </a:t>
            </a:r>
            <a:endParaRPr lang="en-US" altLang="zh-CN" sz="2400" b="1" dirty="0" smtClean="0">
              <a:latin typeface="Times New Roman" panose="02020603050405020304" pitchFamily="18" charset="0"/>
              <a:ea typeface="+mn-ea"/>
              <a:cs typeface="Times New Roman" panose="02020603050405020304" pitchFamily="18" charset="0"/>
            </a:endParaRPr>
          </a:p>
          <a:p>
            <a:pPr marL="0" indent="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B.      π  </a:t>
            </a:r>
          </a:p>
          <a:p>
            <a:pPr marL="0" indent="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C</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2π  </a:t>
            </a:r>
            <a:endParaRPr lang="en-US" altLang="zh-CN" sz="2400" b="1" dirty="0" smtClean="0">
              <a:latin typeface="Times New Roman" panose="02020603050405020304" pitchFamily="18" charset="0"/>
              <a:ea typeface="+mn-ea"/>
              <a:cs typeface="Times New Roman" panose="02020603050405020304" pitchFamily="18" charset="0"/>
            </a:endParaRPr>
          </a:p>
          <a:p>
            <a:pPr marL="0" indent="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D</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3π</a:t>
            </a:r>
          </a:p>
        </p:txBody>
      </p:sp>
      <p:sp>
        <p:nvSpPr>
          <p:cNvPr id="33" name="矩形 32"/>
          <p:cNvSpPr/>
          <p:nvPr/>
        </p:nvSpPr>
        <p:spPr>
          <a:xfrm>
            <a:off x="7531100" y="1062038"/>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4341" name="文本框 33"/>
          <p:cNvSpPr txBox="1">
            <a:spLocks noChangeArrowheads="1"/>
          </p:cNvSpPr>
          <p:nvPr/>
        </p:nvSpPr>
        <p:spPr bwMode="auto">
          <a:xfrm>
            <a:off x="7653338" y="1062038"/>
            <a:ext cx="927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－练</a:t>
            </a:r>
          </a:p>
        </p:txBody>
      </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344"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图片 4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9" name="组合 4"/>
          <p:cNvGrpSpPr/>
          <p:nvPr/>
        </p:nvGrpSpPr>
        <p:grpSpPr bwMode="auto">
          <a:xfrm>
            <a:off x="1141413" y="1697038"/>
            <a:ext cx="477837" cy="493712"/>
            <a:chOff x="809625" y="1429077"/>
            <a:chExt cx="478091" cy="493386"/>
          </a:xfrm>
        </p:grpSpPr>
        <p:sp>
          <p:nvSpPr>
            <p:cNvPr id="3" name="矩形 2"/>
            <p:cNvSpPr/>
            <p:nvPr/>
          </p:nvSpPr>
          <p:spPr>
            <a:xfrm>
              <a:off x="809625" y="1476671"/>
              <a:ext cx="446324" cy="44579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4355" name="矩形 3"/>
            <p:cNvSpPr>
              <a:spLocks noChangeArrowheads="1"/>
            </p:cNvSpPr>
            <p:nvPr/>
          </p:nvSpPr>
          <p:spPr bwMode="auto">
            <a:xfrm>
              <a:off x="872218" y="1429077"/>
              <a:ext cx="41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3 </a:t>
              </a:r>
              <a:endParaRPr lang="zh-CN" altLang="en-US"/>
            </a:p>
          </p:txBody>
        </p:sp>
      </p:grpSp>
      <p:sp>
        <p:nvSpPr>
          <p:cNvPr id="14350" name="矩形 5"/>
          <p:cNvSpPr>
            <a:spLocks noChangeArrowheads="1"/>
          </p:cNvSpPr>
          <p:nvPr/>
        </p:nvSpPr>
        <p:spPr bwMode="auto">
          <a:xfrm>
            <a:off x="3281363" y="2584450"/>
            <a:ext cx="49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a:t>
            </a:r>
            <a:endParaRPr lang="zh-CN" altLang="en-US"/>
          </a:p>
        </p:txBody>
      </p:sp>
      <p:graphicFrame>
        <p:nvGraphicFramePr>
          <p:cNvPr id="14351" name="对象 9"/>
          <p:cNvGraphicFramePr>
            <a:graphicFrameLocks noChangeAspect="1"/>
          </p:cNvGraphicFramePr>
          <p:nvPr/>
        </p:nvGraphicFramePr>
        <p:xfrm>
          <a:off x="2220913" y="3805238"/>
          <a:ext cx="295275" cy="790575"/>
        </p:xfrm>
        <a:graphic>
          <a:graphicData uri="http://schemas.openxmlformats.org/presentationml/2006/ole">
            <mc:AlternateContent xmlns:mc="http://schemas.openxmlformats.org/markup-compatibility/2006">
              <mc:Choice xmlns:v="urn:schemas-microsoft-com:vml" Requires="v">
                <p:oleObj spid="_x0000_s14362" name="Equation" r:id="rId5" imgW="152400" imgH="405765" progId="Equation.DSMT4">
                  <p:embed/>
                </p:oleObj>
              </mc:Choice>
              <mc:Fallback>
                <p:oleObj name="Equation" r:id="rId5" imgW="152400" imgH="405765" progId="Equation.DSMT4">
                  <p:embed/>
                  <p:pic>
                    <p:nvPicPr>
                      <p:cNvPr id="0" name="对象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0913" y="3805238"/>
                        <a:ext cx="295275"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52" name="Picture 2" descr="TQ130"/>
          <p:cNvPicPr>
            <a:picLocks noChangeAspect="1" noChangeArrowheads="1"/>
          </p:cNvPicPr>
          <p:nvPr/>
        </p:nvPicPr>
        <p:blipFill>
          <a:blip r:embed="rId7" cstate="email"/>
          <a:srcRect/>
          <a:stretch>
            <a:fillRect/>
          </a:stretch>
        </p:blipFill>
        <p:spPr bwMode="auto">
          <a:xfrm>
            <a:off x="4221163" y="3440113"/>
            <a:ext cx="223043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a:spLocks noChangeArrowheads="1"/>
          </p:cNvSpPr>
          <p:nvPr/>
        </p:nvSpPr>
        <p:spPr bwMode="auto">
          <a:xfrm>
            <a:off x="4856163" y="2855913"/>
            <a:ext cx="40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C</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内容占位符 7"/>
          <p:cNvSpPr txBox="1">
            <a:spLocks noChangeArrowheads="1"/>
          </p:cNvSpPr>
          <p:nvPr/>
        </p:nvSpPr>
        <p:spPr bwMode="auto">
          <a:xfrm>
            <a:off x="1622425" y="1425575"/>
            <a:ext cx="66262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中考</a:t>
            </a:r>
            <a:r>
              <a:rPr lang="en-US" altLang="zh-CN" sz="2400" b="1" dirty="0">
                <a:solidFill>
                  <a:srgbClr val="0000FF"/>
                </a:solidFill>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烟台</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如图，在▱</a:t>
            </a:r>
            <a:r>
              <a:rPr lang="en-US" altLang="zh-CN" sz="2400" b="1" i="1" dirty="0">
                <a:latin typeface="Times New Roman" panose="02020603050405020304" pitchFamily="18" charset="0"/>
                <a:ea typeface="+mn-ea"/>
                <a:cs typeface="Times New Roman" panose="02020603050405020304" pitchFamily="18" charset="0"/>
              </a:rPr>
              <a:t>ABCD</a:t>
            </a:r>
            <a:r>
              <a:rPr lang="zh-CN" altLang="en-US" sz="2400" b="1" dirty="0">
                <a:latin typeface="Times New Roman" panose="02020603050405020304" pitchFamily="18" charset="0"/>
                <a:ea typeface="+mn-ea"/>
                <a:cs typeface="Times New Roman" panose="02020603050405020304" pitchFamily="18" charset="0"/>
              </a:rPr>
              <a:t>中，∠</a:t>
            </a:r>
            <a:r>
              <a:rPr lang="en-US" altLang="zh-CN" sz="2400" b="1" i="1" dirty="0">
                <a:latin typeface="Times New Roman" panose="02020603050405020304" pitchFamily="18" charset="0"/>
                <a:ea typeface="+mn-ea"/>
                <a:cs typeface="Times New Roman" panose="02020603050405020304" pitchFamily="18" charset="0"/>
              </a:rPr>
              <a:t>B</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70°</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i="1" dirty="0">
                <a:latin typeface="Times New Roman" panose="02020603050405020304" pitchFamily="18" charset="0"/>
                <a:ea typeface="+mn-ea"/>
                <a:cs typeface="Times New Roman" panose="02020603050405020304" pitchFamily="18" charset="0"/>
              </a:rPr>
              <a:t>BC</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6</a:t>
            </a:r>
            <a:r>
              <a:rPr lang="zh-CN" altLang="en-US" sz="2400" b="1" dirty="0">
                <a:latin typeface="Times New Roman" panose="02020603050405020304" pitchFamily="18" charset="0"/>
                <a:ea typeface="+mn-ea"/>
                <a:cs typeface="Times New Roman" panose="02020603050405020304" pitchFamily="18" charset="0"/>
              </a:rPr>
              <a:t>，以</a:t>
            </a:r>
            <a:r>
              <a:rPr lang="en-US" altLang="zh-CN" sz="2400" b="1" i="1" dirty="0">
                <a:latin typeface="Times New Roman" panose="02020603050405020304" pitchFamily="18" charset="0"/>
                <a:ea typeface="+mn-ea"/>
                <a:cs typeface="Times New Roman" panose="02020603050405020304" pitchFamily="18" charset="0"/>
              </a:rPr>
              <a:t>AD</a:t>
            </a:r>
            <a:r>
              <a:rPr lang="zh-CN" altLang="en-US" sz="2400" b="1" dirty="0">
                <a:latin typeface="Times New Roman" panose="02020603050405020304" pitchFamily="18" charset="0"/>
                <a:ea typeface="+mn-ea"/>
                <a:cs typeface="Times New Roman" panose="02020603050405020304" pitchFamily="18" charset="0"/>
              </a:rPr>
              <a:t>为直径的⊙</a:t>
            </a:r>
            <a:r>
              <a:rPr lang="en-US" altLang="zh-CN" sz="2400" b="1" i="1" dirty="0">
                <a:latin typeface="Times New Roman" panose="02020603050405020304" pitchFamily="18" charset="0"/>
                <a:ea typeface="+mn-ea"/>
                <a:cs typeface="Times New Roman" panose="02020603050405020304" pitchFamily="18" charset="0"/>
              </a:rPr>
              <a:t>O</a:t>
            </a:r>
            <a:r>
              <a:rPr lang="zh-CN" altLang="en-US" sz="2400" b="1" dirty="0">
                <a:latin typeface="Times New Roman" panose="02020603050405020304" pitchFamily="18" charset="0"/>
                <a:ea typeface="+mn-ea"/>
                <a:cs typeface="Times New Roman" panose="02020603050405020304" pitchFamily="18" charset="0"/>
              </a:rPr>
              <a:t>交</a:t>
            </a:r>
            <a:r>
              <a:rPr lang="en-US" altLang="zh-CN" sz="2400" b="1" i="1" dirty="0">
                <a:latin typeface="Times New Roman" panose="02020603050405020304" pitchFamily="18" charset="0"/>
                <a:ea typeface="+mn-ea"/>
                <a:cs typeface="Times New Roman" panose="02020603050405020304" pitchFamily="18" charset="0"/>
              </a:rPr>
              <a:t>CD</a:t>
            </a:r>
            <a:r>
              <a:rPr lang="zh-CN" altLang="en-US" sz="2400" b="1" dirty="0">
                <a:latin typeface="Times New Roman" panose="02020603050405020304" pitchFamily="18" charset="0"/>
                <a:ea typeface="+mn-ea"/>
                <a:cs typeface="Times New Roman" panose="02020603050405020304" pitchFamily="18" charset="0"/>
              </a:rPr>
              <a:t>于点</a:t>
            </a:r>
            <a:r>
              <a:rPr lang="en-US" altLang="zh-CN" sz="2400" b="1" i="1" dirty="0">
                <a:latin typeface="Times New Roman" panose="02020603050405020304" pitchFamily="18" charset="0"/>
                <a:ea typeface="+mn-ea"/>
                <a:cs typeface="Times New Roman" panose="02020603050405020304" pitchFamily="18" charset="0"/>
              </a:rPr>
              <a:t>E</a:t>
            </a:r>
            <a:r>
              <a:rPr lang="zh-CN" altLang="en-US" sz="2400" b="1" dirty="0">
                <a:latin typeface="Times New Roman" panose="02020603050405020304" pitchFamily="18" charset="0"/>
                <a:ea typeface="+mn-ea"/>
                <a:cs typeface="Times New Roman" panose="02020603050405020304" pitchFamily="18" charset="0"/>
              </a:rPr>
              <a:t>，则</a:t>
            </a:r>
            <a:r>
              <a:rPr lang="en-US" altLang="zh-CN" sz="2400" b="1" i="1" dirty="0">
                <a:latin typeface="Times New Roman" panose="02020603050405020304" pitchFamily="18" charset="0"/>
                <a:ea typeface="+mn-ea"/>
                <a:cs typeface="Times New Roman" panose="02020603050405020304" pitchFamily="18" charset="0"/>
              </a:rPr>
              <a:t>DE</a:t>
            </a:r>
            <a:r>
              <a:rPr lang="zh-CN" altLang="en-US" sz="2400" b="1" dirty="0" smtClean="0">
                <a:latin typeface="Times New Roman" panose="02020603050405020304" pitchFamily="18" charset="0"/>
                <a:ea typeface="+mn-ea"/>
                <a:cs typeface="Times New Roman" panose="02020603050405020304" pitchFamily="18" charset="0"/>
              </a:rPr>
              <a:t>的</a:t>
            </a:r>
            <a:r>
              <a:rPr lang="zh-CN" altLang="en-US" sz="2400" b="1" dirty="0">
                <a:latin typeface="Times New Roman" panose="02020603050405020304" pitchFamily="18" charset="0"/>
                <a:ea typeface="+mn-ea"/>
                <a:cs typeface="Times New Roman" panose="02020603050405020304" pitchFamily="18" charset="0"/>
              </a:rPr>
              <a:t>长为</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　　</a:t>
            </a:r>
            <a:r>
              <a:rPr lang="en-US" altLang="zh-CN" sz="2400" b="1" dirty="0">
                <a:latin typeface="Times New Roman" panose="02020603050405020304" pitchFamily="18" charset="0"/>
                <a:ea typeface="+mn-ea"/>
                <a:cs typeface="Times New Roman" panose="02020603050405020304" pitchFamily="18" charset="0"/>
              </a:rPr>
              <a:t>)</a:t>
            </a:r>
          </a:p>
          <a:p>
            <a:pPr marL="0" indent="0" eaLnBrk="1" hangingPunct="1">
              <a:lnSpc>
                <a:spcPct val="200000"/>
              </a:lnSpc>
              <a:defRPr/>
            </a:pPr>
            <a:r>
              <a:rPr lang="en-US" altLang="zh-CN" sz="2400" b="1" dirty="0" smtClean="0">
                <a:latin typeface="Times New Roman" panose="02020603050405020304" pitchFamily="18" charset="0"/>
                <a:ea typeface="+mn-ea"/>
                <a:cs typeface="Times New Roman" panose="02020603050405020304" pitchFamily="18" charset="0"/>
              </a:rPr>
              <a:t>A.        π  </a:t>
            </a:r>
          </a:p>
          <a:p>
            <a:pPr marL="0" indent="0" eaLnBrk="1" hangingPunct="1">
              <a:lnSpc>
                <a:spcPct val="200000"/>
              </a:lnSpc>
              <a:defRPr/>
            </a:pPr>
            <a:r>
              <a:rPr lang="en-US" altLang="zh-CN" sz="2400" b="1" dirty="0" smtClean="0">
                <a:latin typeface="Times New Roman" panose="02020603050405020304" pitchFamily="18" charset="0"/>
                <a:ea typeface="+mn-ea"/>
                <a:cs typeface="Times New Roman" panose="02020603050405020304" pitchFamily="18" charset="0"/>
              </a:rPr>
              <a:t>B.        π  </a:t>
            </a:r>
          </a:p>
          <a:p>
            <a:pPr marL="0" indent="0" eaLnBrk="1" hangingPunct="1">
              <a:lnSpc>
                <a:spcPct val="200000"/>
              </a:lnSpc>
              <a:defRPr/>
            </a:pPr>
            <a:r>
              <a:rPr lang="en-US" altLang="zh-CN" sz="2400" b="1" dirty="0" smtClean="0">
                <a:latin typeface="Times New Roman" panose="02020603050405020304" pitchFamily="18" charset="0"/>
                <a:ea typeface="+mn-ea"/>
                <a:cs typeface="Times New Roman" panose="02020603050405020304" pitchFamily="18" charset="0"/>
              </a:rPr>
              <a:t>C.        π  </a:t>
            </a:r>
          </a:p>
          <a:p>
            <a:pPr marL="0" indent="0" eaLnBrk="1" hangingPunct="1">
              <a:lnSpc>
                <a:spcPct val="200000"/>
              </a:lnSpc>
              <a:defRPr/>
            </a:pPr>
            <a:r>
              <a:rPr lang="en-US" altLang="zh-CN" sz="2400" b="1" dirty="0" smtClean="0">
                <a:latin typeface="Times New Roman" panose="02020603050405020304" pitchFamily="18" charset="0"/>
                <a:ea typeface="+mn-ea"/>
                <a:cs typeface="Times New Roman" panose="02020603050405020304" pitchFamily="18" charset="0"/>
              </a:rPr>
              <a:t>D.        π</a:t>
            </a:r>
            <a:endParaRPr lang="en-US" altLang="zh-CN" sz="2400" b="1" dirty="0">
              <a:latin typeface="Times New Roman" panose="02020603050405020304" pitchFamily="18" charset="0"/>
              <a:ea typeface="+mn-ea"/>
              <a:cs typeface="Times New Roman" panose="02020603050405020304" pitchFamily="18" charset="0"/>
            </a:endParaRPr>
          </a:p>
        </p:txBody>
      </p:sp>
      <p:sp>
        <p:nvSpPr>
          <p:cNvPr id="33" name="矩形 32"/>
          <p:cNvSpPr/>
          <p:nvPr/>
        </p:nvSpPr>
        <p:spPr>
          <a:xfrm>
            <a:off x="7531100" y="1062038"/>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5365" name="文本框 33"/>
          <p:cNvSpPr txBox="1">
            <a:spLocks noChangeArrowheads="1"/>
          </p:cNvSpPr>
          <p:nvPr/>
        </p:nvSpPr>
        <p:spPr bwMode="auto">
          <a:xfrm>
            <a:off x="7653338" y="1062038"/>
            <a:ext cx="927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－练</a:t>
            </a:r>
          </a:p>
        </p:txBody>
      </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5368"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图片 4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2" name="组合 4"/>
          <p:cNvGrpSpPr/>
          <p:nvPr/>
        </p:nvGrpSpPr>
        <p:grpSpPr bwMode="auto">
          <a:xfrm>
            <a:off x="1109663" y="1508125"/>
            <a:ext cx="477837" cy="493713"/>
            <a:chOff x="809625" y="1429077"/>
            <a:chExt cx="478091" cy="493386"/>
          </a:xfrm>
        </p:grpSpPr>
        <p:sp>
          <p:nvSpPr>
            <p:cNvPr id="3" name="矩形 2"/>
            <p:cNvSpPr/>
            <p:nvPr/>
          </p:nvSpPr>
          <p:spPr>
            <a:xfrm>
              <a:off x="809625" y="1476670"/>
              <a:ext cx="446324" cy="445793"/>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5382" name="矩形 3"/>
            <p:cNvSpPr>
              <a:spLocks noChangeArrowheads="1"/>
            </p:cNvSpPr>
            <p:nvPr/>
          </p:nvSpPr>
          <p:spPr bwMode="auto">
            <a:xfrm>
              <a:off x="872218" y="1429077"/>
              <a:ext cx="41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4 </a:t>
              </a:r>
              <a:endParaRPr lang="zh-CN" altLang="en-US"/>
            </a:p>
          </p:txBody>
        </p:sp>
      </p:grpSp>
      <p:sp>
        <p:nvSpPr>
          <p:cNvPr id="15373" name="矩形 5"/>
          <p:cNvSpPr>
            <a:spLocks noChangeArrowheads="1"/>
          </p:cNvSpPr>
          <p:nvPr/>
        </p:nvSpPr>
        <p:spPr bwMode="auto">
          <a:xfrm>
            <a:off x="7523163" y="1852613"/>
            <a:ext cx="493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a:t>
            </a:r>
            <a:endParaRPr lang="zh-CN" altLang="en-US"/>
          </a:p>
        </p:txBody>
      </p:sp>
      <p:graphicFrame>
        <p:nvGraphicFramePr>
          <p:cNvPr id="15374" name="对象 6"/>
          <p:cNvGraphicFramePr>
            <a:graphicFrameLocks noChangeAspect="1"/>
          </p:cNvGraphicFramePr>
          <p:nvPr/>
        </p:nvGraphicFramePr>
        <p:xfrm>
          <a:off x="2306638" y="3913188"/>
          <a:ext cx="296862" cy="792162"/>
        </p:xfrm>
        <a:graphic>
          <a:graphicData uri="http://schemas.openxmlformats.org/presentationml/2006/ole">
            <mc:AlternateContent xmlns:mc="http://schemas.openxmlformats.org/markup-compatibility/2006">
              <mc:Choice xmlns:v="urn:schemas-microsoft-com:vml" Requires="v">
                <p:oleObj spid="_x0000_s15398" name="Equation" r:id="rId5" imgW="152400" imgH="405765" progId="Equation.DSMT4">
                  <p:embed/>
                </p:oleObj>
              </mc:Choice>
              <mc:Fallback>
                <p:oleObj name="Equation" r:id="rId5" imgW="152400" imgH="405765" progId="Equation.DSMT4">
                  <p:embed/>
                  <p:pic>
                    <p:nvPicPr>
                      <p:cNvPr id="0" name="对象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6638" y="3913188"/>
                        <a:ext cx="296862"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5" name="对象 7"/>
          <p:cNvGraphicFramePr>
            <a:graphicFrameLocks noChangeAspect="1"/>
          </p:cNvGraphicFramePr>
          <p:nvPr/>
        </p:nvGraphicFramePr>
        <p:xfrm>
          <a:off x="2306638" y="3163888"/>
          <a:ext cx="296862" cy="793750"/>
        </p:xfrm>
        <a:graphic>
          <a:graphicData uri="http://schemas.openxmlformats.org/presentationml/2006/ole">
            <mc:AlternateContent xmlns:mc="http://schemas.openxmlformats.org/markup-compatibility/2006">
              <mc:Choice xmlns:v="urn:schemas-microsoft-com:vml" Requires="v">
                <p:oleObj spid="_x0000_s15399" name="Equation" r:id="rId7" imgW="152400" imgH="405765" progId="Equation.DSMT4">
                  <p:embed/>
                </p:oleObj>
              </mc:Choice>
              <mc:Fallback>
                <p:oleObj name="Equation" r:id="rId7" imgW="152400" imgH="405765" progId="Equation.DSMT4">
                  <p:embed/>
                  <p:pic>
                    <p:nvPicPr>
                      <p:cNvPr id="0" name="对象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6638" y="3163888"/>
                        <a:ext cx="296862"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6" name="对象 8"/>
          <p:cNvGraphicFramePr>
            <a:graphicFrameLocks noChangeAspect="1"/>
          </p:cNvGraphicFramePr>
          <p:nvPr/>
        </p:nvGraphicFramePr>
        <p:xfrm>
          <a:off x="2320925" y="5376863"/>
          <a:ext cx="295275" cy="790575"/>
        </p:xfrm>
        <a:graphic>
          <a:graphicData uri="http://schemas.openxmlformats.org/presentationml/2006/ole">
            <mc:AlternateContent xmlns:mc="http://schemas.openxmlformats.org/markup-compatibility/2006">
              <mc:Choice xmlns:v="urn:schemas-microsoft-com:vml" Requires="v">
                <p:oleObj spid="_x0000_s15400" name="Equation" r:id="rId9" imgW="152400" imgH="405765" progId="Equation.DSMT4">
                  <p:embed/>
                </p:oleObj>
              </mc:Choice>
              <mc:Fallback>
                <p:oleObj name="Equation" r:id="rId9" imgW="152400" imgH="405765" progId="Equation.DSMT4">
                  <p:embed/>
                  <p:pic>
                    <p:nvPicPr>
                      <p:cNvPr id="0" name="对象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0925" y="5376863"/>
                        <a:ext cx="295275"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7" name="对象 9"/>
          <p:cNvGraphicFramePr>
            <a:graphicFrameLocks noChangeAspect="1"/>
          </p:cNvGraphicFramePr>
          <p:nvPr/>
        </p:nvGraphicFramePr>
        <p:xfrm>
          <a:off x="2306638" y="4648200"/>
          <a:ext cx="296862" cy="792163"/>
        </p:xfrm>
        <a:graphic>
          <a:graphicData uri="http://schemas.openxmlformats.org/presentationml/2006/ole">
            <mc:AlternateContent xmlns:mc="http://schemas.openxmlformats.org/markup-compatibility/2006">
              <mc:Choice xmlns:v="urn:schemas-microsoft-com:vml" Requires="v">
                <p:oleObj spid="_x0000_s15401" name="Equation" r:id="rId11" imgW="152400" imgH="405765" progId="Equation.DSMT4">
                  <p:embed/>
                </p:oleObj>
              </mc:Choice>
              <mc:Fallback>
                <p:oleObj name="Equation" r:id="rId11" imgW="152400" imgH="405765" progId="Equation.DSMT4">
                  <p:embed/>
                  <p:pic>
                    <p:nvPicPr>
                      <p:cNvPr id="0" name="对象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6638" y="4648200"/>
                        <a:ext cx="296862"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78" name="Picture 2" descr="TQ132"/>
          <p:cNvPicPr>
            <a:picLocks noChangeAspect="1" noChangeArrowheads="1"/>
          </p:cNvPicPr>
          <p:nvPr/>
        </p:nvPicPr>
        <p:blipFill>
          <a:blip r:embed="rId13" cstate="email"/>
          <a:srcRect/>
          <a:stretch>
            <a:fillRect/>
          </a:stretch>
        </p:blipFill>
        <p:spPr bwMode="auto">
          <a:xfrm>
            <a:off x="4383088" y="2928938"/>
            <a:ext cx="291623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a:spLocks noChangeArrowheads="1"/>
          </p:cNvSpPr>
          <p:nvPr/>
        </p:nvSpPr>
        <p:spPr bwMode="auto">
          <a:xfrm>
            <a:off x="2917825" y="2638425"/>
            <a:ext cx="390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B</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gray">
          <a:xfrm flipH="1">
            <a:off x="2376488" y="1768475"/>
            <a:ext cx="3929062" cy="441325"/>
          </a:xfrm>
          <a:prstGeom prst="roundRect">
            <a:avLst>
              <a:gd name="adj" fmla="val 47681"/>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6388" name="AutoShape 2"/>
          <p:cNvSpPr>
            <a:spLocks noChangeArrowheads="1"/>
          </p:cNvSpPr>
          <p:nvPr/>
        </p:nvSpPr>
        <p:spPr bwMode="gray">
          <a:xfrm flipH="1">
            <a:off x="850900" y="1768475"/>
            <a:ext cx="1811338" cy="441325"/>
          </a:xfrm>
          <a:prstGeom prst="roundRect">
            <a:avLst>
              <a:gd name="adj" fmla="val 47681"/>
            </a:avLst>
          </a:prstGeom>
          <a:gradFill rotWithShape="1">
            <a:gsLst>
              <a:gs pos="0">
                <a:srgbClr val="FF0000"/>
              </a:gs>
              <a:gs pos="100000">
                <a:srgbClr val="FF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6389" name="AutoShape 11"/>
          <p:cNvSpPr>
            <a:spLocks noChangeArrowheads="1"/>
          </p:cNvSpPr>
          <p:nvPr/>
        </p:nvSpPr>
        <p:spPr bwMode="gray">
          <a:xfrm>
            <a:off x="2157413" y="1584325"/>
            <a:ext cx="777875" cy="777875"/>
          </a:xfrm>
          <a:prstGeom prst="diamond">
            <a:avLst/>
          </a:prstGeom>
          <a:solidFill>
            <a:srgbClr val="FF6600"/>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r>
              <a:rPr lang="en-US" altLang="ko-KR" sz="2800" b="1">
                <a:solidFill>
                  <a:srgbClr val="FFFFFF"/>
                </a:solidFill>
                <a:latin typeface="Calibri" panose="020F0502020204030204" pitchFamily="34" charset="0"/>
                <a:ea typeface="Gulim" pitchFamily="34" charset="-127"/>
              </a:rPr>
              <a:t>2</a:t>
            </a:r>
          </a:p>
        </p:txBody>
      </p:sp>
      <p:sp>
        <p:nvSpPr>
          <p:cNvPr id="16390" name="文本框 39"/>
          <p:cNvSpPr txBox="1">
            <a:spLocks noChangeArrowheads="1"/>
          </p:cNvSpPr>
          <p:nvPr/>
        </p:nvSpPr>
        <p:spPr bwMode="auto">
          <a:xfrm>
            <a:off x="963613" y="1698625"/>
            <a:ext cx="11842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2600" b="1">
                <a:solidFill>
                  <a:schemeClr val="bg1"/>
                </a:solidFill>
                <a:latin typeface="黑体" panose="02010609060101010101" charset="-122"/>
                <a:ea typeface="黑体" panose="02010609060101010101" charset="-122"/>
                <a:cs typeface="Adobe 黑体 Std R"/>
              </a:rPr>
              <a:t>知识点</a:t>
            </a:r>
          </a:p>
        </p:txBody>
      </p:sp>
      <p:sp>
        <p:nvSpPr>
          <p:cNvPr id="16391" name="文本框 40"/>
          <p:cNvSpPr txBox="1">
            <a:spLocks noChangeArrowheads="1"/>
          </p:cNvSpPr>
          <p:nvPr/>
        </p:nvSpPr>
        <p:spPr bwMode="auto">
          <a:xfrm>
            <a:off x="2863850" y="1746250"/>
            <a:ext cx="296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400" b="1" dirty="0">
                <a:solidFill>
                  <a:srgbClr val="FFFF00"/>
                </a:solidFill>
                <a:latin typeface="黑体" panose="02010609060101010101" charset="-122"/>
                <a:ea typeface="黑体" panose="02010609060101010101" charset="-122"/>
              </a:rPr>
              <a:t>扇形面积公式的应用</a:t>
            </a:r>
            <a:endParaRPr lang="en-US" altLang="zh-CN" sz="2400" b="1" dirty="0">
              <a:solidFill>
                <a:srgbClr val="FFFF00"/>
              </a:solidFill>
              <a:latin typeface="黑体" panose="02010609060101010101" charset="-122"/>
              <a:ea typeface="黑体" panose="02010609060101010101" charset="-122"/>
            </a:endParaRPr>
          </a:p>
        </p:txBody>
      </p:sp>
      <p:cxnSp>
        <p:nvCxnSpPr>
          <p:cNvPr id="44"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6394" name="Picture 21"/>
          <p:cNvPicPr>
            <a:picLocks noChangeAspect="1" noChangeArrowheads="1"/>
          </p:cNvPicPr>
          <p:nvPr/>
        </p:nvPicPr>
        <p:blipFill>
          <a:blip r:embed="rId2"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矩形 47"/>
          <p:cNvSpPr/>
          <p:nvPr/>
        </p:nvSpPr>
        <p:spPr>
          <a:xfrm>
            <a:off x="7546975" y="1062038"/>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6396" name="文本框 48"/>
          <p:cNvSpPr txBox="1">
            <a:spLocks noChangeArrowheads="1"/>
          </p:cNvSpPr>
          <p:nvPr/>
        </p:nvSpPr>
        <p:spPr bwMode="auto">
          <a:xfrm>
            <a:off x="7669213" y="1062038"/>
            <a:ext cx="941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－导</a:t>
            </a:r>
          </a:p>
        </p:txBody>
      </p:sp>
      <p:pic>
        <p:nvPicPr>
          <p:cNvPr id="16397" name="图片 54" descr="上条蓝窄.png"/>
          <p:cNvPicPr>
            <a:picLocks noChangeAspect="1"/>
          </p:cNvPicPr>
          <p:nvPr/>
        </p:nvPicPr>
        <p:blipFill>
          <a:blip r:embed="rId3"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Box 33"/>
          <p:cNvSpPr txBox="1">
            <a:spLocks noChangeArrowheads="1"/>
          </p:cNvSpPr>
          <p:nvPr/>
        </p:nvSpPr>
        <p:spPr bwMode="auto">
          <a:xfrm>
            <a:off x="1136650" y="2835275"/>
            <a:ext cx="71421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hangingPunct="0">
              <a:lnSpc>
                <a:spcPct val="150000"/>
              </a:lnSpc>
              <a:buFont typeface="Arial" panose="020B0604020202020204" pitchFamily="34" charset="0"/>
              <a:buNone/>
            </a:pPr>
            <a:r>
              <a:rPr lang="zh-CN" altLang="en-US" sz="2400" b="1" dirty="0">
                <a:latin typeface="宋体" panose="02010600030101010101" pitchFamily="2" charset="-122"/>
              </a:rPr>
              <a:t>    同学们已经学习了扇形：由组成圆心角的两条半径和圆心角所对的弧所围成的图形叫做扇形．你能否类比刚才我们研究弧长公式的方法推导出扇形面积的计算公式？</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7412" name="文本框 23"/>
          <p:cNvSpPr txBox="1">
            <a:spLocks noChangeArrowheads="1"/>
          </p:cNvSpPr>
          <p:nvPr/>
        </p:nvSpPr>
        <p:spPr bwMode="auto">
          <a:xfrm>
            <a:off x="7669213" y="85725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－讲</a:t>
            </a:r>
          </a:p>
        </p:txBody>
      </p:sp>
      <p:cxnSp>
        <p:nvCxnSpPr>
          <p:cNvPr id="2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7415"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图片 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Rectangle 11"/>
          <p:cNvSpPr>
            <a:spLocks noChangeArrowheads="1"/>
          </p:cNvSpPr>
          <p:nvPr/>
        </p:nvSpPr>
        <p:spPr bwMode="auto">
          <a:xfrm>
            <a:off x="1525588" y="1266825"/>
            <a:ext cx="60864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buFont typeface="Arial" panose="020B0604020202020204" pitchFamily="34" charset="0"/>
              <a:buNone/>
            </a:pPr>
            <a:r>
              <a:rPr lang="zh-CN" altLang="en-US" sz="2200" b="1" dirty="0">
                <a:latin typeface="Times New Roman" panose="02020603050405020304" pitchFamily="18" charset="0"/>
                <a:cs typeface="Times New Roman" panose="02020603050405020304" pitchFamily="18" charset="0"/>
              </a:rPr>
              <a:t>1.半径为</a:t>
            </a:r>
            <a:r>
              <a:rPr lang="en-US" altLang="zh-CN" sz="2200" b="1" i="1" dirty="0">
                <a:latin typeface="Times New Roman" panose="02020603050405020304" pitchFamily="18" charset="0"/>
                <a:cs typeface="Times New Roman" panose="02020603050405020304" pitchFamily="18" charset="0"/>
              </a:rPr>
              <a:t>R</a:t>
            </a:r>
            <a:r>
              <a:rPr lang="zh-CN" altLang="en-US" sz="2200" b="1" dirty="0">
                <a:latin typeface="Times New Roman" panose="02020603050405020304" pitchFamily="18" charset="0"/>
                <a:cs typeface="Times New Roman" panose="02020603050405020304" pitchFamily="18" charset="0"/>
              </a:rPr>
              <a:t>的圆</a:t>
            </a:r>
            <a:r>
              <a:rPr lang="en-US" altLang="zh-CN" sz="2200" b="1" dirty="0">
                <a:latin typeface="Times New Roman" panose="02020603050405020304" pitchFamily="18" charset="0"/>
                <a:cs typeface="Times New Roman" panose="02020603050405020304" pitchFamily="18" charset="0"/>
              </a:rPr>
              <a:t>,</a:t>
            </a:r>
            <a:r>
              <a:rPr lang="zh-CN" altLang="en-US" sz="2200" b="1" dirty="0">
                <a:latin typeface="Times New Roman" panose="02020603050405020304" pitchFamily="18" charset="0"/>
                <a:cs typeface="Times New Roman" panose="02020603050405020304" pitchFamily="18" charset="0"/>
              </a:rPr>
              <a:t>面积是多少？</a:t>
            </a:r>
          </a:p>
          <a:p>
            <a:pPr>
              <a:lnSpc>
                <a:spcPct val="150000"/>
              </a:lnSpc>
              <a:buFont typeface="Arial" panose="020B0604020202020204" pitchFamily="34" charset="0"/>
              <a:buNone/>
            </a:pPr>
            <a:r>
              <a:rPr lang="zh-CN" altLang="en-US" sz="2200" b="1" dirty="0">
                <a:latin typeface="Times New Roman" panose="02020603050405020304" pitchFamily="18" charset="0"/>
                <a:cs typeface="Times New Roman" panose="02020603050405020304" pitchFamily="18" charset="0"/>
              </a:rPr>
              <a:t>2.圆面可以看作是多少度的圆心角所对的扇形？</a:t>
            </a:r>
          </a:p>
          <a:p>
            <a:pPr>
              <a:lnSpc>
                <a:spcPct val="150000"/>
              </a:lnSpc>
              <a:buFont typeface="Arial" panose="020B0604020202020204" pitchFamily="34" charset="0"/>
              <a:buNone/>
            </a:pPr>
            <a:r>
              <a:rPr lang="zh-CN" altLang="en-US" sz="2200" b="1" dirty="0">
                <a:latin typeface="Times New Roman" panose="02020603050405020304" pitchFamily="18" charset="0"/>
                <a:cs typeface="Times New Roman" panose="02020603050405020304" pitchFamily="18" charset="0"/>
              </a:rPr>
              <a:t>3.</a:t>
            </a:r>
            <a:r>
              <a:rPr lang="en-US" altLang="zh-CN" sz="2200" b="1" dirty="0">
                <a:latin typeface="Times New Roman" panose="02020603050405020304" pitchFamily="18" charset="0"/>
                <a:cs typeface="Times New Roman" panose="02020603050405020304" pitchFamily="18" charset="0"/>
              </a:rPr>
              <a:t>1°</a:t>
            </a:r>
            <a:r>
              <a:rPr lang="zh-CN" altLang="en-US" sz="2200" b="1" dirty="0">
                <a:latin typeface="Times New Roman" panose="02020603050405020304" pitchFamily="18" charset="0"/>
                <a:cs typeface="Times New Roman" panose="02020603050405020304" pitchFamily="18" charset="0"/>
              </a:rPr>
              <a:t>圆心角所对扇形面积是多少？</a:t>
            </a:r>
          </a:p>
          <a:p>
            <a:pPr>
              <a:lnSpc>
                <a:spcPct val="150000"/>
              </a:lnSpc>
              <a:buFont typeface="Arial" panose="020B0604020202020204" pitchFamily="34" charset="0"/>
              <a:buNone/>
            </a:pPr>
            <a:r>
              <a:rPr lang="en-US" altLang="zh-CN" sz="2200" b="1" dirty="0">
                <a:solidFill>
                  <a:srgbClr val="FF0000"/>
                </a:solidFill>
                <a:latin typeface="Times New Roman" panose="02020603050405020304" pitchFamily="18" charset="0"/>
                <a:cs typeface="Times New Roman" panose="02020603050405020304" pitchFamily="18" charset="0"/>
              </a:rPr>
              <a:t>1.</a:t>
            </a:r>
            <a:r>
              <a:rPr lang="en-US" altLang="zh-CN" sz="2200" b="1" i="1" dirty="0">
                <a:solidFill>
                  <a:srgbClr val="FF0000"/>
                </a:solidFill>
                <a:latin typeface="Times New Roman" panose="02020603050405020304" pitchFamily="18" charset="0"/>
                <a:cs typeface="Times New Roman" panose="02020603050405020304" pitchFamily="18" charset="0"/>
              </a:rPr>
              <a:t>S</a:t>
            </a:r>
            <a:r>
              <a:rPr lang="en-US" altLang="zh-CN" sz="2200" b="1" dirty="0">
                <a:solidFill>
                  <a:srgbClr val="FF0000"/>
                </a:solidFill>
                <a:latin typeface="Times New Roman" panose="02020603050405020304" pitchFamily="18" charset="0"/>
                <a:cs typeface="Times New Roman" panose="02020603050405020304" pitchFamily="18" charset="0"/>
              </a:rPr>
              <a:t>=π</a:t>
            </a:r>
            <a:r>
              <a:rPr lang="en-US" altLang="zh-CN" sz="2200" b="1" i="1" dirty="0">
                <a:solidFill>
                  <a:srgbClr val="FF0000"/>
                </a:solidFill>
                <a:latin typeface="Times New Roman" panose="02020603050405020304" pitchFamily="18" charset="0"/>
                <a:cs typeface="Times New Roman" panose="02020603050405020304" pitchFamily="18" charset="0"/>
              </a:rPr>
              <a:t>R</a:t>
            </a:r>
            <a:r>
              <a:rPr lang="en-US" altLang="zh-CN" sz="2200" b="1" baseline="30000" dirty="0">
                <a:solidFill>
                  <a:srgbClr val="FF0000"/>
                </a:solidFill>
                <a:latin typeface="Times New Roman" panose="02020603050405020304" pitchFamily="18" charset="0"/>
                <a:cs typeface="Times New Roman" panose="02020603050405020304" pitchFamily="18" charset="0"/>
              </a:rPr>
              <a:t>2</a:t>
            </a:r>
          </a:p>
          <a:p>
            <a:pPr>
              <a:lnSpc>
                <a:spcPct val="150000"/>
              </a:lnSpc>
              <a:buFont typeface="Arial" panose="020B0604020202020204" pitchFamily="34" charset="0"/>
              <a:buNone/>
            </a:pPr>
            <a:r>
              <a:rPr lang="en-US" altLang="zh-CN" sz="2200" b="1" dirty="0">
                <a:solidFill>
                  <a:srgbClr val="FF0000"/>
                </a:solidFill>
                <a:latin typeface="Times New Roman" panose="02020603050405020304" pitchFamily="18" charset="0"/>
                <a:cs typeface="Times New Roman" panose="02020603050405020304" pitchFamily="18" charset="0"/>
              </a:rPr>
              <a:t>2.360°</a:t>
            </a:r>
          </a:p>
          <a:p>
            <a:pPr>
              <a:lnSpc>
                <a:spcPct val="150000"/>
              </a:lnSpc>
              <a:buFont typeface="Arial" panose="020B0604020202020204" pitchFamily="34" charset="0"/>
              <a:buNone/>
            </a:pPr>
            <a:r>
              <a:rPr lang="en-US" altLang="zh-CN" sz="2200" b="1" dirty="0">
                <a:solidFill>
                  <a:srgbClr val="FF0000"/>
                </a:solidFill>
                <a:latin typeface="Times New Roman" panose="02020603050405020304" pitchFamily="18" charset="0"/>
                <a:cs typeface="Times New Roman" panose="02020603050405020304" pitchFamily="18" charset="0"/>
              </a:rPr>
              <a:t>3.</a:t>
            </a:r>
          </a:p>
          <a:p>
            <a:pPr>
              <a:lnSpc>
                <a:spcPct val="150000"/>
              </a:lnSpc>
              <a:buFont typeface="Arial" panose="020B0604020202020204" pitchFamily="34" charset="0"/>
              <a:buNone/>
            </a:pPr>
            <a:r>
              <a:rPr lang="zh-CN" altLang="en-US" sz="2200" b="1" dirty="0">
                <a:solidFill>
                  <a:srgbClr val="FF0000"/>
                </a:solidFill>
                <a:latin typeface="Times New Roman" panose="02020603050405020304" pitchFamily="18" charset="0"/>
                <a:cs typeface="Times New Roman" panose="02020603050405020304" pitchFamily="18" charset="0"/>
              </a:rPr>
              <a:t>  若设⊙</a:t>
            </a:r>
            <a:r>
              <a:rPr lang="en-US" altLang="zh-CN" sz="2200" b="1" i="1" dirty="0">
                <a:solidFill>
                  <a:srgbClr val="FF0000"/>
                </a:solidFill>
                <a:latin typeface="Times New Roman" panose="02020603050405020304" pitchFamily="18" charset="0"/>
                <a:cs typeface="Times New Roman" panose="02020603050405020304" pitchFamily="18" charset="0"/>
              </a:rPr>
              <a:t>O</a:t>
            </a:r>
            <a:r>
              <a:rPr lang="zh-CN" altLang="en-US" sz="2200" b="1" dirty="0">
                <a:solidFill>
                  <a:srgbClr val="FF0000"/>
                </a:solidFill>
                <a:latin typeface="Times New Roman" panose="02020603050405020304" pitchFamily="18" charset="0"/>
                <a:cs typeface="Times New Roman" panose="02020603050405020304" pitchFamily="18" charset="0"/>
              </a:rPr>
              <a:t>半径为</a:t>
            </a:r>
            <a:r>
              <a:rPr lang="en-US" altLang="zh-CN" sz="2200" b="1" i="1" dirty="0">
                <a:solidFill>
                  <a:srgbClr val="FF0000"/>
                </a:solidFill>
                <a:latin typeface="Times New Roman" panose="02020603050405020304" pitchFamily="18" charset="0"/>
                <a:cs typeface="Times New Roman" panose="02020603050405020304" pitchFamily="18" charset="0"/>
              </a:rPr>
              <a:t>R</a:t>
            </a:r>
            <a:r>
              <a:rPr lang="zh-CN" altLang="en-US" sz="2200" b="1" dirty="0">
                <a:solidFill>
                  <a:srgbClr val="FF0000"/>
                </a:solidFill>
                <a:latin typeface="Times New Roman" panose="02020603050405020304" pitchFamily="18" charset="0"/>
                <a:cs typeface="Times New Roman" panose="02020603050405020304" pitchFamily="18" charset="0"/>
              </a:rPr>
              <a:t>， </a:t>
            </a:r>
            <a:r>
              <a:rPr lang="en-US" altLang="zh-CN" sz="2200" b="1" i="1" dirty="0">
                <a:solidFill>
                  <a:srgbClr val="FF0000"/>
                </a:solidFill>
                <a:latin typeface="Times New Roman" panose="02020603050405020304" pitchFamily="18" charset="0"/>
                <a:cs typeface="Times New Roman" panose="02020603050405020304" pitchFamily="18" charset="0"/>
              </a:rPr>
              <a:t>n</a:t>
            </a:r>
            <a:r>
              <a:rPr lang="en-US" altLang="zh-CN" sz="2200" b="1" dirty="0">
                <a:solidFill>
                  <a:srgbClr val="FF0000"/>
                </a:solidFill>
                <a:latin typeface="Times New Roman" panose="02020603050405020304" pitchFamily="18" charset="0"/>
                <a:cs typeface="Times New Roman" panose="02020603050405020304" pitchFamily="18" charset="0"/>
              </a:rPr>
              <a:t>°</a:t>
            </a:r>
            <a:r>
              <a:rPr lang="zh-CN" altLang="en-US" sz="2200" b="1" dirty="0">
                <a:solidFill>
                  <a:srgbClr val="FF0000"/>
                </a:solidFill>
                <a:latin typeface="Times New Roman" panose="02020603050405020304" pitchFamily="18" charset="0"/>
                <a:cs typeface="Times New Roman" panose="02020603050405020304" pitchFamily="18" charset="0"/>
              </a:rPr>
              <a:t>的圆</a:t>
            </a:r>
          </a:p>
          <a:p>
            <a:pPr>
              <a:lnSpc>
                <a:spcPct val="150000"/>
              </a:lnSpc>
              <a:buFont typeface="Arial" panose="020B0604020202020204" pitchFamily="34" charset="0"/>
              <a:buNone/>
            </a:pPr>
            <a:r>
              <a:rPr lang="zh-CN" altLang="en-US" sz="2200" b="1" dirty="0">
                <a:solidFill>
                  <a:srgbClr val="FF0000"/>
                </a:solidFill>
                <a:latin typeface="Times New Roman" panose="02020603050405020304" pitchFamily="18" charset="0"/>
                <a:cs typeface="Times New Roman" panose="02020603050405020304" pitchFamily="18" charset="0"/>
              </a:rPr>
              <a:t>  心角所对的扇形面积为</a:t>
            </a:r>
            <a:r>
              <a:rPr lang="en-US" altLang="zh-CN" sz="2200" b="1" i="1" dirty="0">
                <a:solidFill>
                  <a:srgbClr val="FF0000"/>
                </a:solidFill>
                <a:latin typeface="Times New Roman" panose="02020603050405020304" pitchFamily="18" charset="0"/>
                <a:cs typeface="Times New Roman" panose="02020603050405020304" pitchFamily="18" charset="0"/>
              </a:rPr>
              <a:t>S</a:t>
            </a:r>
            <a:r>
              <a:rPr lang="zh-CN" altLang="en-US" sz="2200" b="1" dirty="0">
                <a:solidFill>
                  <a:srgbClr val="FF0000"/>
                </a:solidFill>
                <a:latin typeface="Times New Roman" panose="02020603050405020304" pitchFamily="18" charset="0"/>
                <a:cs typeface="Times New Roman" panose="02020603050405020304" pitchFamily="18" charset="0"/>
              </a:rPr>
              <a:t>，则 </a:t>
            </a:r>
          </a:p>
          <a:p>
            <a:pPr>
              <a:lnSpc>
                <a:spcPct val="125000"/>
              </a:lnSpc>
              <a:buFont typeface="Arial" panose="020B0604020202020204" pitchFamily="34" charset="0"/>
              <a:buNone/>
            </a:pP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grpSp>
        <p:nvGrpSpPr>
          <p:cNvPr id="3" name="Group 57"/>
          <p:cNvGrpSpPr/>
          <p:nvPr/>
        </p:nvGrpSpPr>
        <p:grpSpPr bwMode="auto">
          <a:xfrm>
            <a:off x="5576888" y="2727325"/>
            <a:ext cx="3240087" cy="1925638"/>
            <a:chOff x="0" y="0"/>
            <a:chExt cx="2495" cy="1305"/>
          </a:xfrm>
        </p:grpSpPr>
        <p:graphicFrame>
          <p:nvGraphicFramePr>
            <p:cNvPr id="17425" name="Object 58"/>
            <p:cNvGraphicFramePr>
              <a:graphicFrameLocks noChangeAspect="1"/>
            </p:cNvGraphicFramePr>
            <p:nvPr/>
          </p:nvGraphicFramePr>
          <p:xfrm>
            <a:off x="182" y="0"/>
            <a:ext cx="2041" cy="1081"/>
          </p:xfrm>
          <a:graphic>
            <a:graphicData uri="http://schemas.openxmlformats.org/presentationml/2006/ole">
              <mc:AlternateContent xmlns:mc="http://schemas.openxmlformats.org/markup-compatibility/2006">
                <mc:Choice xmlns:v="urn:schemas-microsoft-com:vml" Requires="v">
                  <p:oleObj spid="_x0000_s17441" r:id="rId5" imgW="2345690" imgH="1240790" progId="">
                    <p:embed/>
                  </p:oleObj>
                </mc:Choice>
                <mc:Fallback>
                  <p:oleObj r:id="rId5" imgW="2345690" imgH="1240790" progId="">
                    <p:embed/>
                    <p:pic>
                      <p:nvPicPr>
                        <p:cNvPr id="0" name="Object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 y="0"/>
                          <a:ext cx="2041" cy="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6" name="Text Box 59"/>
            <p:cNvSpPr txBox="1">
              <a:spLocks noChangeArrowheads="1"/>
            </p:cNvSpPr>
            <p:nvPr/>
          </p:nvSpPr>
          <p:spPr bwMode="auto">
            <a:xfrm>
              <a:off x="0" y="718"/>
              <a:ext cx="2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a:spcBef>
                  <a:spcPct val="50000"/>
                </a:spcBef>
                <a:buFont typeface="Arial" panose="020B0604020202020204" pitchFamily="34" charset="0"/>
                <a:buNone/>
              </a:pPr>
              <a:r>
                <a:rPr lang="en-US" altLang="zh-CN" sz="2000" b="1" i="1">
                  <a:latin typeface="Times New Roman" panose="02020603050405020304" pitchFamily="18" charset="0"/>
                </a:rPr>
                <a:t>A</a:t>
              </a:r>
            </a:p>
          </p:txBody>
        </p:sp>
        <p:sp>
          <p:nvSpPr>
            <p:cNvPr id="17427" name="Text Box 60"/>
            <p:cNvSpPr txBox="1">
              <a:spLocks noChangeArrowheads="1"/>
            </p:cNvSpPr>
            <p:nvPr/>
          </p:nvSpPr>
          <p:spPr bwMode="auto">
            <a:xfrm>
              <a:off x="2223" y="718"/>
              <a:ext cx="2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a:spcBef>
                  <a:spcPct val="50000"/>
                </a:spcBef>
                <a:buFont typeface="Arial" panose="020B0604020202020204" pitchFamily="34" charset="0"/>
                <a:buNone/>
              </a:pPr>
              <a:r>
                <a:rPr lang="en-US" altLang="zh-CN" sz="2000" b="1" i="1">
                  <a:latin typeface="Times New Roman" panose="02020603050405020304" pitchFamily="18" charset="0"/>
                </a:rPr>
                <a:t>B</a:t>
              </a:r>
            </a:p>
          </p:txBody>
        </p:sp>
        <p:sp>
          <p:nvSpPr>
            <p:cNvPr id="17428" name="Text Box 61"/>
            <p:cNvSpPr txBox="1">
              <a:spLocks noChangeArrowheads="1"/>
            </p:cNvSpPr>
            <p:nvPr/>
          </p:nvSpPr>
          <p:spPr bwMode="auto">
            <a:xfrm>
              <a:off x="1089" y="1036"/>
              <a:ext cx="2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a:spcBef>
                  <a:spcPct val="50000"/>
                </a:spcBef>
                <a:buFont typeface="Arial" panose="020B0604020202020204" pitchFamily="34" charset="0"/>
                <a:buNone/>
              </a:pPr>
              <a:r>
                <a:rPr lang="en-US" altLang="zh-CN" sz="2000" b="1" i="1">
                  <a:latin typeface="Times New Roman" panose="02020603050405020304" pitchFamily="18" charset="0"/>
                </a:rPr>
                <a:t>O</a:t>
              </a:r>
            </a:p>
          </p:txBody>
        </p:sp>
      </p:grpSp>
      <p:sp>
        <p:nvSpPr>
          <p:cNvPr id="57361" name="Oval 62"/>
          <p:cNvSpPr>
            <a:spLocks noChangeArrowheads="1"/>
          </p:cNvSpPr>
          <p:nvPr/>
        </p:nvSpPr>
        <p:spPr bwMode="auto">
          <a:xfrm>
            <a:off x="5849938" y="2798763"/>
            <a:ext cx="2566987" cy="252095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algn="just" defTabSz="914400">
              <a:buFont typeface="Arial" panose="020B0604020202020204" pitchFamily="34" charset="0"/>
              <a:buNone/>
            </a:pPr>
            <a:endParaRPr lang="zh-CN" altLang="en-US" sz="2400" b="1">
              <a:latin typeface="Times New Roman" panose="02020603050405020304" pitchFamily="18" charset="0"/>
              <a:ea typeface="楷体_GB2312" pitchFamily="49" charset="-122"/>
            </a:endParaRPr>
          </a:p>
        </p:txBody>
      </p:sp>
      <p:graphicFrame>
        <p:nvGraphicFramePr>
          <p:cNvPr id="57362" name="Object 18"/>
          <p:cNvGraphicFramePr>
            <a:graphicFrameLocks noChangeAspect="1"/>
          </p:cNvGraphicFramePr>
          <p:nvPr/>
        </p:nvGraphicFramePr>
        <p:xfrm>
          <a:off x="1854200" y="3741738"/>
          <a:ext cx="508000" cy="647700"/>
        </p:xfrm>
        <a:graphic>
          <a:graphicData uri="http://schemas.openxmlformats.org/presentationml/2006/ole">
            <mc:AlternateContent xmlns:mc="http://schemas.openxmlformats.org/markup-compatibility/2006">
              <mc:Choice xmlns:v="urn:schemas-microsoft-com:vml" Requires="v">
                <p:oleObj spid="_x0000_s17442" name="Equation" r:id="rId7" imgW="635000" imgH="825500" progId="Equation.DSMT4">
                  <p:embed/>
                </p:oleObj>
              </mc:Choice>
              <mc:Fallback>
                <p:oleObj name="Equation" r:id="rId7" imgW="635000" imgH="825500" progId="Equation.DSMT4">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4200" y="3741738"/>
                        <a:ext cx="508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3" name="Object 19"/>
          <p:cNvGraphicFramePr>
            <a:graphicFrameLocks noChangeAspect="1"/>
          </p:cNvGraphicFramePr>
          <p:nvPr/>
        </p:nvGraphicFramePr>
        <p:xfrm>
          <a:off x="2589213" y="5268913"/>
          <a:ext cx="1616075" cy="796925"/>
        </p:xfrm>
        <a:graphic>
          <a:graphicData uri="http://schemas.openxmlformats.org/presentationml/2006/ole">
            <mc:AlternateContent xmlns:mc="http://schemas.openxmlformats.org/markup-compatibility/2006">
              <mc:Choice xmlns:v="urn:schemas-microsoft-com:vml" Requires="v">
                <p:oleObj spid="_x0000_s17443" name="Equation" r:id="rId9" imgW="1092200" imgH="520700" progId="Equation.DSMT4">
                  <p:embed/>
                </p:oleObj>
              </mc:Choice>
              <mc:Fallback>
                <p:oleObj name="Equation" r:id="rId9" imgW="1092200" imgH="520700"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9213" y="5268913"/>
                        <a:ext cx="1616075"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4" name="Text Box 20"/>
          <p:cNvSpPr txBox="1">
            <a:spLocks noChangeArrowheads="1"/>
          </p:cNvSpPr>
          <p:nvPr/>
        </p:nvSpPr>
        <p:spPr bwMode="auto">
          <a:xfrm>
            <a:off x="685800" y="1370013"/>
            <a:ext cx="1168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a:r>
              <a:rPr lang="zh-CN" altLang="en-US" sz="2200" b="1">
                <a:solidFill>
                  <a:srgbClr val="FF0000"/>
                </a:solidFill>
                <a:latin typeface="宋体" panose="02010600030101010101" pitchFamily="2" charset="-122"/>
              </a:rPr>
              <a:t>思考</a:t>
            </a:r>
            <a:r>
              <a:rPr lang="en-US" altLang="zh-CN" sz="2200" b="1">
                <a:solidFill>
                  <a:srgbClr val="FF0000"/>
                </a:solidFill>
                <a:latin typeface="宋体" panose="02010600030101010101" pitchFamily="2" charset="-122"/>
              </a:rPr>
              <a:t>1</a:t>
            </a:r>
            <a:r>
              <a:rPr lang="zh-CN" altLang="en-US" sz="2200" b="1">
                <a:solidFill>
                  <a:srgbClr val="FF0000"/>
                </a:solidFill>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61"/>
                                        </p:tgtEl>
                                        <p:attrNameLst>
                                          <p:attrName>style.visibility</p:attrName>
                                        </p:attrNameLst>
                                      </p:cBhvr>
                                      <p:to>
                                        <p:strVal val="visible"/>
                                      </p:to>
                                    </p:set>
                                    <p:animEffect transition="in" filter="wipe(left)">
                                      <p:cBhvr>
                                        <p:cTn id="7" dur="500"/>
                                        <p:tgtEl>
                                          <p:spTgt spid="573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355">
                                            <p:txEl>
                                              <p:pRg st="3" end="3"/>
                                            </p:txEl>
                                          </p:spTgt>
                                        </p:tgtEl>
                                        <p:attrNameLst>
                                          <p:attrName>style.visibility</p:attrName>
                                        </p:attrNameLst>
                                      </p:cBhvr>
                                      <p:to>
                                        <p:strVal val="visible"/>
                                      </p:to>
                                    </p:set>
                                    <p:anim calcmode="lin" valueType="num">
                                      <p:cBhvr additive="base">
                                        <p:cTn id="12" dur="500" fill="hold"/>
                                        <p:tgtEl>
                                          <p:spTgt spid="5735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73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7355">
                                            <p:txEl>
                                              <p:pRg st="4" end="4"/>
                                            </p:txEl>
                                          </p:spTgt>
                                        </p:tgtEl>
                                        <p:attrNameLst>
                                          <p:attrName>style.visibility</p:attrName>
                                        </p:attrNameLst>
                                      </p:cBhvr>
                                      <p:to>
                                        <p:strVal val="visible"/>
                                      </p:to>
                                    </p:set>
                                    <p:anim calcmode="lin" valueType="num">
                                      <p:cBhvr additive="base">
                                        <p:cTn id="18" dur="500" fill="hold"/>
                                        <p:tgtEl>
                                          <p:spTgt spid="5735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73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7355">
                                            <p:txEl>
                                              <p:pRg st="5" end="5"/>
                                            </p:txEl>
                                          </p:spTgt>
                                        </p:tgtEl>
                                        <p:attrNameLst>
                                          <p:attrName>style.visibility</p:attrName>
                                        </p:attrNameLst>
                                      </p:cBhvr>
                                      <p:to>
                                        <p:strVal val="visible"/>
                                      </p:to>
                                    </p:set>
                                    <p:anim calcmode="lin" valueType="num">
                                      <p:cBhvr additive="base">
                                        <p:cTn id="24" dur="500" fill="hold"/>
                                        <p:tgtEl>
                                          <p:spTgt spid="5735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7355">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7362"/>
                                        </p:tgtEl>
                                        <p:attrNameLst>
                                          <p:attrName>style.visibility</p:attrName>
                                        </p:attrNameLst>
                                      </p:cBhvr>
                                      <p:to>
                                        <p:strVal val="visible"/>
                                      </p:to>
                                    </p:set>
                                    <p:anim calcmode="lin" valueType="num">
                                      <p:cBhvr additive="base">
                                        <p:cTn id="28" dur="500" fill="hold"/>
                                        <p:tgtEl>
                                          <p:spTgt spid="57362"/>
                                        </p:tgtEl>
                                        <p:attrNameLst>
                                          <p:attrName>ppt_x</p:attrName>
                                        </p:attrNameLst>
                                      </p:cBhvr>
                                      <p:tavLst>
                                        <p:tav tm="0">
                                          <p:val>
                                            <p:strVal val="#ppt_x"/>
                                          </p:val>
                                        </p:tav>
                                        <p:tav tm="100000">
                                          <p:val>
                                            <p:strVal val="#ppt_x"/>
                                          </p:val>
                                        </p:tav>
                                      </p:tavLst>
                                    </p:anim>
                                    <p:anim calcmode="lin" valueType="num">
                                      <p:cBhvr additive="base">
                                        <p:cTn id="29" dur="500" fill="hold"/>
                                        <p:tgtEl>
                                          <p:spTgt spid="5736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7355">
                                            <p:txEl>
                                              <p:pRg st="6" end="6"/>
                                            </p:txEl>
                                          </p:spTgt>
                                        </p:tgtEl>
                                        <p:attrNameLst>
                                          <p:attrName>style.visibility</p:attrName>
                                        </p:attrNameLst>
                                      </p:cBhvr>
                                      <p:to>
                                        <p:strVal val="visible"/>
                                      </p:to>
                                    </p:set>
                                    <p:anim calcmode="lin" valueType="num">
                                      <p:cBhvr additive="base">
                                        <p:cTn id="34" dur="500" fill="hold"/>
                                        <p:tgtEl>
                                          <p:spTgt spid="57355">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7355">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7355">
                                            <p:txEl>
                                              <p:pRg st="7" end="7"/>
                                            </p:txEl>
                                          </p:spTgt>
                                        </p:tgtEl>
                                        <p:attrNameLst>
                                          <p:attrName>style.visibility</p:attrName>
                                        </p:attrNameLst>
                                      </p:cBhvr>
                                      <p:to>
                                        <p:strVal val="visible"/>
                                      </p:to>
                                    </p:set>
                                    <p:anim calcmode="lin" valueType="num">
                                      <p:cBhvr additive="base">
                                        <p:cTn id="38" dur="500" fill="hold"/>
                                        <p:tgtEl>
                                          <p:spTgt spid="57355">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7355">
                                            <p:txEl>
                                              <p:pRg st="7" end="7"/>
                                            </p:txEl>
                                          </p:spTgt>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7363"/>
                                        </p:tgtEl>
                                        <p:attrNameLst>
                                          <p:attrName>style.visibility</p:attrName>
                                        </p:attrNameLst>
                                      </p:cBhvr>
                                      <p:to>
                                        <p:strVal val="visible"/>
                                      </p:to>
                                    </p:set>
                                    <p:anim calcmode="lin" valueType="num">
                                      <p:cBhvr additive="base">
                                        <p:cTn id="47" dur="500" fill="hold"/>
                                        <p:tgtEl>
                                          <p:spTgt spid="57363"/>
                                        </p:tgtEl>
                                        <p:attrNameLst>
                                          <p:attrName>ppt_x</p:attrName>
                                        </p:attrNameLst>
                                      </p:cBhvr>
                                      <p:tavLst>
                                        <p:tav tm="0">
                                          <p:val>
                                            <p:strVal val="#ppt_x"/>
                                          </p:val>
                                        </p:tav>
                                        <p:tav tm="100000">
                                          <p:val>
                                            <p:strVal val="#ppt_x"/>
                                          </p:val>
                                        </p:tav>
                                      </p:tavLst>
                                    </p:anim>
                                    <p:anim calcmode="lin" valueType="num">
                                      <p:cBhvr additive="base">
                                        <p:cTn id="48" dur="500" fill="hold"/>
                                        <p:tgtEl>
                                          <p:spTgt spid="57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8436" name="文本框 23"/>
          <p:cNvSpPr txBox="1">
            <a:spLocks noChangeArrowheads="1"/>
          </p:cNvSpPr>
          <p:nvPr/>
        </p:nvSpPr>
        <p:spPr bwMode="auto">
          <a:xfrm>
            <a:off x="7669213" y="85725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－讲</a:t>
            </a:r>
          </a:p>
        </p:txBody>
      </p:sp>
      <p:cxnSp>
        <p:nvCxnSpPr>
          <p:cNvPr id="2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439" name="Picture 21"/>
          <p:cNvPicPr>
            <a:picLocks noChangeAspect="1" noChangeArrowheads="1"/>
          </p:cNvPicPr>
          <p:nvPr/>
        </p:nvPicPr>
        <p:blipFill>
          <a:blip r:embed="rId2"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图片 2" descr="上条蓝窄.png"/>
          <p:cNvPicPr>
            <a:picLocks noChangeAspect="1"/>
          </p:cNvPicPr>
          <p:nvPr/>
        </p:nvPicPr>
        <p:blipFill>
          <a:blip r:embed="rId3"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3" name="Rectangle 19"/>
          <p:cNvSpPr>
            <a:spLocks noChangeArrowheads="1"/>
          </p:cNvSpPr>
          <p:nvPr/>
        </p:nvSpPr>
        <p:spPr bwMode="auto">
          <a:xfrm>
            <a:off x="912813" y="1731963"/>
            <a:ext cx="6754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lnSpc>
                <a:spcPct val="150000"/>
              </a:lnSpc>
              <a:buFont typeface="Arial" panose="020B0604020202020204" pitchFamily="34" charset="0"/>
              <a:buNone/>
            </a:pPr>
            <a:r>
              <a:rPr lang="zh-CN" altLang="en-US" sz="2400" b="1" dirty="0">
                <a:solidFill>
                  <a:srgbClr val="0000FF"/>
                </a:solidFill>
                <a:latin typeface="Times New Roman" panose="02020603050405020304" pitchFamily="18" charset="0"/>
                <a:cs typeface="Times New Roman" panose="02020603050405020304" pitchFamily="18" charset="0"/>
              </a:rPr>
              <a:t>思考</a:t>
            </a:r>
            <a:r>
              <a:rPr lang="en-US" altLang="zh-CN" sz="2400" b="1" dirty="0">
                <a:solidFill>
                  <a:srgbClr val="0000FF"/>
                </a:solidFill>
                <a:latin typeface="Times New Roman" panose="02020603050405020304" pitchFamily="18" charset="0"/>
                <a:cs typeface="Times New Roman" panose="02020603050405020304" pitchFamily="18" charset="0"/>
              </a:rPr>
              <a:t>2</a:t>
            </a:r>
            <a:r>
              <a:rPr lang="zh-CN" altLang="en-US" sz="2400" b="1" dirty="0">
                <a:solidFill>
                  <a:srgbClr val="0000FF"/>
                </a:solidFill>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扇形面积的大小与哪些因素有关系？</a:t>
            </a:r>
          </a:p>
          <a:p>
            <a:pPr defTabSz="914400">
              <a:lnSpc>
                <a:spcPct val="150000"/>
              </a:lnSpc>
              <a:buFont typeface="Arial" panose="020B0604020202020204" pitchFamily="34" charset="0"/>
              <a:buNone/>
            </a:pPr>
            <a:r>
              <a:rPr lang="zh-CN" altLang="en-US" sz="2400" b="1" dirty="0">
                <a:solidFill>
                  <a:srgbClr val="FF0000"/>
                </a:solidFill>
                <a:latin typeface="Times New Roman" panose="02020603050405020304" pitchFamily="18" charset="0"/>
                <a:cs typeface="Times New Roman" panose="02020603050405020304" pitchFamily="18" charset="0"/>
              </a:rPr>
              <a:t>       扇形面积的大小与扇形的半径和圆心角有关</a:t>
            </a:r>
            <a:r>
              <a:rPr lang="en-US" altLang="zh-CN" sz="2400" b="1" dirty="0">
                <a:solidFill>
                  <a:srgbClr val="FF0000"/>
                </a:solidFill>
                <a:latin typeface="Times New Roman" panose="02020603050405020304" pitchFamily="18" charset="0"/>
                <a:cs typeface="Times New Roman" panose="02020603050405020304" pitchFamily="18" charset="0"/>
              </a:rPr>
              <a:t>.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52257" name="Picture 4"/>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3421063" y="3062288"/>
            <a:ext cx="251936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43">
                                            <p:txEl>
                                              <p:pRg st="1" end="1"/>
                                            </p:txEl>
                                          </p:spTgt>
                                        </p:tgtEl>
                                        <p:attrNameLst>
                                          <p:attrName>style.visibility</p:attrName>
                                        </p:attrNameLst>
                                      </p:cBhvr>
                                      <p:to>
                                        <p:strVal val="visible"/>
                                      </p:to>
                                    </p:set>
                                    <p:anim calcmode="lin" valueType="num">
                                      <p:cBhvr additive="base">
                                        <p:cTn id="7" dur="500" fill="hold"/>
                                        <p:tgtEl>
                                          <p:spTgt spid="52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4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257"/>
                                        </p:tgtEl>
                                        <p:attrNameLst>
                                          <p:attrName>style.visibility</p:attrName>
                                        </p:attrNameLst>
                                      </p:cBhvr>
                                      <p:to>
                                        <p:strVal val="visible"/>
                                      </p:to>
                                    </p:set>
                                    <p:anim calcmode="lin" valueType="num">
                                      <p:cBhvr additive="base">
                                        <p:cTn id="11" dur="500" fill="hold"/>
                                        <p:tgtEl>
                                          <p:spTgt spid="52257"/>
                                        </p:tgtEl>
                                        <p:attrNameLst>
                                          <p:attrName>ppt_x</p:attrName>
                                        </p:attrNameLst>
                                      </p:cBhvr>
                                      <p:tavLst>
                                        <p:tav tm="0">
                                          <p:val>
                                            <p:strVal val="#ppt_x"/>
                                          </p:val>
                                        </p:tav>
                                        <p:tav tm="100000">
                                          <p:val>
                                            <p:strVal val="#ppt_x"/>
                                          </p:val>
                                        </p:tav>
                                      </p:tavLst>
                                    </p:anim>
                                    <p:anim calcmode="lin" valueType="num">
                                      <p:cBhvr additive="base">
                                        <p:cTn id="12" dur="500" fill="hold"/>
                                        <p:tgtEl>
                                          <p:spTgt spid="52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9460" name="文本框 23"/>
          <p:cNvSpPr txBox="1">
            <a:spLocks noChangeArrowheads="1"/>
          </p:cNvSpPr>
          <p:nvPr/>
        </p:nvSpPr>
        <p:spPr bwMode="auto">
          <a:xfrm>
            <a:off x="7669213" y="85725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－讲</a:t>
            </a:r>
          </a:p>
        </p:txBody>
      </p:sp>
      <p:cxnSp>
        <p:nvCxnSpPr>
          <p:cNvPr id="2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9463"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图片 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8" name="Rectangle 20"/>
          <p:cNvSpPr>
            <a:spLocks noChangeArrowheads="1"/>
          </p:cNvSpPr>
          <p:nvPr/>
        </p:nvSpPr>
        <p:spPr bwMode="auto">
          <a:xfrm>
            <a:off x="1187450" y="1709738"/>
            <a:ext cx="67452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lnSpc>
                <a:spcPct val="150000"/>
              </a:lnSpc>
              <a:buFont typeface="Arial" panose="020B0604020202020204" pitchFamily="34" charset="0"/>
              <a:buNone/>
            </a:pPr>
            <a:r>
              <a:rPr lang="zh-CN" altLang="en-US" sz="2400" b="1">
                <a:latin typeface="宋体" panose="02010600030101010101" pitchFamily="2" charset="-122"/>
              </a:rPr>
              <a:t>    比较扇形面积公式与弧长公式，可以用弧长表示扇形面积：</a:t>
            </a:r>
          </a:p>
          <a:p>
            <a:pPr defTabSz="914400" eaLnBrk="0" hangingPunct="0">
              <a:lnSpc>
                <a:spcPct val="150000"/>
              </a:lnSpc>
              <a:buFont typeface="Arial" panose="020B0604020202020204" pitchFamily="34" charset="0"/>
              <a:buNone/>
            </a:pPr>
            <a:endParaRPr lang="zh-CN" altLang="en-US" sz="2400" b="1">
              <a:latin typeface="宋体" panose="02010600030101010101" pitchFamily="2" charset="-122"/>
            </a:endParaRPr>
          </a:p>
          <a:p>
            <a:pPr defTabSz="914400" eaLnBrk="0" hangingPunct="0">
              <a:lnSpc>
                <a:spcPct val="150000"/>
              </a:lnSpc>
              <a:buFont typeface="Arial" panose="020B0604020202020204" pitchFamily="34" charset="0"/>
              <a:buNone/>
            </a:pPr>
            <a:endParaRPr lang="zh-CN" altLang="en-US" sz="2400" b="1">
              <a:latin typeface="宋体" panose="02010600030101010101" pitchFamily="2" charset="-122"/>
            </a:endParaRPr>
          </a:p>
          <a:p>
            <a:pPr defTabSz="914400" eaLnBrk="0" hangingPunct="0">
              <a:lnSpc>
                <a:spcPct val="150000"/>
              </a:lnSpc>
              <a:buFont typeface="Arial" panose="020B0604020202020204" pitchFamily="34" charset="0"/>
              <a:buNone/>
            </a:pPr>
            <a:r>
              <a:rPr lang="zh-CN" altLang="en-US" sz="2400" b="1">
                <a:latin typeface="宋体" panose="02010600030101010101" pitchFamily="2" charset="-122"/>
              </a:rPr>
              <a:t>其中</a:t>
            </a:r>
            <a:r>
              <a:rPr lang="en-US" altLang="zh-CN" sz="2400" b="1" i="1">
                <a:latin typeface="Times New Roman" panose="02020603050405020304" pitchFamily="18" charset="0"/>
              </a:rPr>
              <a:t>l</a:t>
            </a:r>
            <a:r>
              <a:rPr lang="zh-CN" altLang="en-US" sz="2400" b="1">
                <a:latin typeface="宋体" panose="02010600030101010101" pitchFamily="2" charset="-122"/>
              </a:rPr>
              <a:t>为扇形的弧长，</a:t>
            </a:r>
            <a:r>
              <a:rPr lang="en-US" altLang="zh-CN" sz="2400" b="1" i="1">
                <a:latin typeface="Times New Roman" panose="02020603050405020304" pitchFamily="18" charset="0"/>
              </a:rPr>
              <a:t>R</a:t>
            </a:r>
            <a:r>
              <a:rPr lang="zh-CN" altLang="en-US" sz="2400" b="1">
                <a:latin typeface="宋体" panose="02010600030101010101" pitchFamily="2" charset="-122"/>
              </a:rPr>
              <a:t>为半径</a:t>
            </a:r>
            <a:r>
              <a:rPr lang="en-US" altLang="zh-CN" sz="2400" b="1">
                <a:latin typeface="宋体" panose="02010600030101010101" pitchFamily="2" charset="-122"/>
              </a:rPr>
              <a:t>.</a:t>
            </a:r>
          </a:p>
        </p:txBody>
      </p:sp>
      <p:graphicFrame>
        <p:nvGraphicFramePr>
          <p:cNvPr id="53269" name="Object 21"/>
          <p:cNvGraphicFramePr>
            <a:graphicFrameLocks noChangeAspect="1"/>
          </p:cNvGraphicFramePr>
          <p:nvPr/>
        </p:nvGraphicFramePr>
        <p:xfrm>
          <a:off x="3402013" y="3019425"/>
          <a:ext cx="1808162" cy="981075"/>
        </p:xfrm>
        <a:graphic>
          <a:graphicData uri="http://schemas.openxmlformats.org/presentationml/2006/ole">
            <mc:AlternateContent xmlns:mc="http://schemas.openxmlformats.org/markup-compatibility/2006">
              <mc:Choice xmlns:v="urn:schemas-microsoft-com:vml" Requires="v">
                <p:oleObj spid="_x0000_s19475" name="Equation" r:id="rId5" imgW="748665" imgH="406400" progId="Equation.DSMT4">
                  <p:embed/>
                </p:oleObj>
              </mc:Choice>
              <mc:Fallback>
                <p:oleObj name="Equation" r:id="rId5" imgW="748665" imgH="40640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013" y="3019425"/>
                        <a:ext cx="1808162"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68">
                                            <p:txEl>
                                              <p:pRg st="0" end="0"/>
                                            </p:txEl>
                                          </p:spTgt>
                                        </p:tgtEl>
                                        <p:attrNameLst>
                                          <p:attrName>style.visibility</p:attrName>
                                        </p:attrNameLst>
                                      </p:cBhvr>
                                      <p:to>
                                        <p:strVal val="visible"/>
                                      </p:to>
                                    </p:set>
                                    <p:animEffect transition="in" filter="blinds(horizontal)">
                                      <p:cBhvr>
                                        <p:cTn id="7" dur="500"/>
                                        <p:tgtEl>
                                          <p:spTgt spid="53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269"/>
                                        </p:tgtEl>
                                        <p:attrNameLst>
                                          <p:attrName>style.visibility</p:attrName>
                                        </p:attrNameLst>
                                      </p:cBhvr>
                                      <p:to>
                                        <p:strVal val="visible"/>
                                      </p:to>
                                    </p:set>
                                    <p:animEffect transition="in" filter="blinds(horizontal)">
                                      <p:cBhvr>
                                        <p:cTn id="12" dur="500"/>
                                        <p:tgtEl>
                                          <p:spTgt spid="532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3268">
                                            <p:txEl>
                                              <p:pRg st="3" end="3"/>
                                            </p:txEl>
                                          </p:spTgt>
                                        </p:tgtEl>
                                        <p:attrNameLst>
                                          <p:attrName>style.visibility</p:attrName>
                                        </p:attrNameLst>
                                      </p:cBhvr>
                                      <p:to>
                                        <p:strVal val="visible"/>
                                      </p:to>
                                    </p:set>
                                    <p:animEffect transition="in" filter="blinds(horizontal)">
                                      <p:cBhvr>
                                        <p:cTn id="17" dur="500"/>
                                        <p:tgtEl>
                                          <p:spTgt spid="53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7"/>
          <p:cNvSpPr txBox="1">
            <a:spLocks noChangeArrowheads="1"/>
          </p:cNvSpPr>
          <p:nvPr/>
        </p:nvSpPr>
        <p:spPr bwMode="auto">
          <a:xfrm>
            <a:off x="576263" y="1211263"/>
            <a:ext cx="7356475"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100" b="1">
                <a:solidFill>
                  <a:srgbClr val="FF0000"/>
                </a:solidFill>
                <a:latin typeface="宋体" panose="02010600030101010101" pitchFamily="2" charset="-122"/>
              </a:rPr>
              <a:t> </a:t>
            </a:r>
            <a:r>
              <a:rPr lang="zh-CN" altLang="en-US" sz="2100" b="1">
                <a:solidFill>
                  <a:srgbClr val="FF0000"/>
                </a:solidFill>
                <a:latin typeface="宋体" panose="02010600030101010101" pitchFamily="2" charset="-122"/>
              </a:rPr>
              <a:t>例</a:t>
            </a:r>
            <a:r>
              <a:rPr lang="en-US" altLang="zh-CN" sz="2100" b="1">
                <a:solidFill>
                  <a:srgbClr val="FF0000"/>
                </a:solidFill>
                <a:latin typeface="宋体" panose="02010600030101010101" pitchFamily="2" charset="-122"/>
              </a:rPr>
              <a:t>2 </a:t>
            </a:r>
            <a:r>
              <a:rPr lang="zh-CN" altLang="en-US" sz="2100" b="1">
                <a:latin typeface="宋体" panose="02010600030101010101" pitchFamily="2" charset="-122"/>
              </a:rPr>
              <a:t>如图</a:t>
            </a:r>
            <a:r>
              <a:rPr lang="en-US" altLang="zh-CN" sz="2100" b="1">
                <a:latin typeface="宋体" panose="02010600030101010101" pitchFamily="2" charset="-122"/>
              </a:rPr>
              <a:t>1</a:t>
            </a:r>
            <a:r>
              <a:rPr lang="zh-CN" altLang="en-US" sz="2100" b="1">
                <a:latin typeface="宋体" panose="02010600030101010101" pitchFamily="2" charset="-122"/>
              </a:rPr>
              <a:t>，水平放置的圆柱形排水管道的截</a:t>
            </a:r>
          </a:p>
          <a:p>
            <a:pPr>
              <a:lnSpc>
                <a:spcPct val="120000"/>
              </a:lnSpc>
            </a:pPr>
            <a:r>
              <a:rPr lang="zh-CN" altLang="en-US" sz="2100" b="1">
                <a:latin typeface="宋体" panose="02010600030101010101" pitchFamily="2" charset="-122"/>
              </a:rPr>
              <a:t>     面半径是</a:t>
            </a:r>
            <a:r>
              <a:rPr lang="en-US" altLang="zh-CN" sz="2100" b="1">
                <a:latin typeface="宋体" panose="02010600030101010101" pitchFamily="2" charset="-122"/>
              </a:rPr>
              <a:t>0.6 </a:t>
            </a:r>
            <a:r>
              <a:rPr lang="en-US" altLang="zh-CN" sz="2100" b="1">
                <a:latin typeface="Times New Roman" panose="02020603050405020304" pitchFamily="18" charset="0"/>
              </a:rPr>
              <a:t>m</a:t>
            </a:r>
            <a:r>
              <a:rPr lang="zh-CN" altLang="en-US" sz="2100" b="1">
                <a:latin typeface="宋体" panose="02010600030101010101" pitchFamily="2" charset="-122"/>
              </a:rPr>
              <a:t>，其中水面高 </a:t>
            </a:r>
            <a:r>
              <a:rPr lang="en-US" altLang="zh-CN" sz="2100" b="1">
                <a:latin typeface="宋体" panose="02010600030101010101" pitchFamily="2" charset="-122"/>
              </a:rPr>
              <a:t>0.3 </a:t>
            </a:r>
            <a:r>
              <a:rPr lang="en-US" altLang="zh-CN" sz="2100" b="1">
                <a:latin typeface="Times New Roman" panose="02020603050405020304" pitchFamily="18" charset="0"/>
              </a:rPr>
              <a:t>m</a:t>
            </a:r>
            <a:r>
              <a:rPr lang="zh-CN" altLang="en-US" sz="2100" b="1">
                <a:latin typeface="宋体" panose="02010600030101010101" pitchFamily="2" charset="-122"/>
              </a:rPr>
              <a:t>，</a:t>
            </a:r>
          </a:p>
          <a:p>
            <a:pPr>
              <a:lnSpc>
                <a:spcPct val="120000"/>
              </a:lnSpc>
            </a:pPr>
            <a:r>
              <a:rPr lang="zh-CN" altLang="en-US" sz="2100" b="1">
                <a:latin typeface="宋体" panose="02010600030101010101" pitchFamily="2" charset="-122"/>
              </a:rPr>
              <a:t>     求截面上有水部分的面积（结果保留小</a:t>
            </a:r>
          </a:p>
          <a:p>
            <a:pPr>
              <a:lnSpc>
                <a:spcPct val="120000"/>
              </a:lnSpc>
            </a:pPr>
            <a:r>
              <a:rPr lang="zh-CN" altLang="en-US" sz="2100" b="1">
                <a:latin typeface="宋体" panose="02010600030101010101" pitchFamily="2" charset="-122"/>
              </a:rPr>
              <a:t>     数点后两位）．</a:t>
            </a:r>
            <a:endParaRPr lang="en-US" altLang="zh-CN" sz="2100" b="1">
              <a:latin typeface="宋体" panose="02010600030101010101" pitchFamily="2" charset="-122"/>
              <a:cs typeface="Times New Roman" panose="02020603050405020304" pitchFamily="18" charset="0"/>
            </a:endParaRPr>
          </a:p>
          <a:p>
            <a:pPr eaLnBrk="0" hangingPunct="0">
              <a:lnSpc>
                <a:spcPct val="120000"/>
              </a:lnSpc>
            </a:pPr>
            <a:r>
              <a:rPr lang="zh-CN" altLang="en-US" sz="2100" b="1">
                <a:solidFill>
                  <a:srgbClr val="0000FF"/>
                </a:solidFill>
                <a:latin typeface="宋体" panose="02010600030101010101" pitchFamily="2" charset="-122"/>
              </a:rPr>
              <a:t> 解</a:t>
            </a:r>
            <a:r>
              <a:rPr lang="zh-CN" altLang="en-US" sz="2100" b="1">
                <a:latin typeface="宋体" panose="02010600030101010101" pitchFamily="2" charset="-122"/>
              </a:rPr>
              <a:t>：</a:t>
            </a:r>
            <a:r>
              <a:rPr lang="zh-CN" altLang="en-US" sz="2100" b="1">
                <a:solidFill>
                  <a:srgbClr val="FF0000"/>
                </a:solidFill>
                <a:latin typeface="宋体" panose="02010600030101010101" pitchFamily="2" charset="-122"/>
              </a:rPr>
              <a:t>如图</a:t>
            </a:r>
            <a:r>
              <a:rPr lang="en-US" altLang="zh-CN" sz="2100" b="1">
                <a:solidFill>
                  <a:srgbClr val="FF0000"/>
                </a:solidFill>
                <a:latin typeface="宋体" panose="02010600030101010101" pitchFamily="2" charset="-122"/>
              </a:rPr>
              <a:t>2</a:t>
            </a:r>
            <a:r>
              <a:rPr lang="zh-CN" altLang="en-US" sz="2100" b="1">
                <a:solidFill>
                  <a:srgbClr val="FF0000"/>
                </a:solidFill>
                <a:latin typeface="宋体" panose="02010600030101010101" pitchFamily="2" charset="-122"/>
              </a:rPr>
              <a:t>，连接</a:t>
            </a:r>
            <a:r>
              <a:rPr lang="en-US" altLang="zh-CN" sz="2100" b="1" i="1">
                <a:solidFill>
                  <a:srgbClr val="FF0000"/>
                </a:solidFill>
                <a:latin typeface="Times New Roman" panose="02020603050405020304" pitchFamily="18" charset="0"/>
              </a:rPr>
              <a:t>OA</a:t>
            </a:r>
            <a:r>
              <a:rPr lang="zh-CN" altLang="en-US" sz="2100" b="1">
                <a:solidFill>
                  <a:srgbClr val="FF0000"/>
                </a:solidFill>
                <a:latin typeface="宋体" panose="02010600030101010101" pitchFamily="2" charset="-122"/>
              </a:rPr>
              <a:t>，</a:t>
            </a:r>
            <a:r>
              <a:rPr lang="en-US" altLang="zh-CN" sz="2100" b="1" i="1">
                <a:solidFill>
                  <a:srgbClr val="FF0000"/>
                </a:solidFill>
                <a:latin typeface="Times New Roman" panose="02020603050405020304" pitchFamily="18" charset="0"/>
              </a:rPr>
              <a:t>OB</a:t>
            </a:r>
            <a:r>
              <a:rPr lang="zh-CN" altLang="en-US" sz="2100" b="1">
                <a:solidFill>
                  <a:srgbClr val="FF0000"/>
                </a:solidFill>
                <a:latin typeface="宋体" panose="02010600030101010101" pitchFamily="2" charset="-122"/>
              </a:rPr>
              <a:t>，作弦</a:t>
            </a:r>
            <a:r>
              <a:rPr lang="en-US" altLang="zh-CN" sz="2100" b="1" i="1">
                <a:solidFill>
                  <a:srgbClr val="FF0000"/>
                </a:solidFill>
                <a:latin typeface="Times New Roman" panose="02020603050405020304" pitchFamily="18" charset="0"/>
              </a:rPr>
              <a:t>AB</a:t>
            </a:r>
            <a:r>
              <a:rPr lang="zh-CN" altLang="en-US" sz="2100" b="1">
                <a:solidFill>
                  <a:srgbClr val="FF0000"/>
                </a:solidFill>
                <a:latin typeface="宋体" panose="02010600030101010101" pitchFamily="2" charset="-122"/>
              </a:rPr>
              <a:t>的垂直</a:t>
            </a:r>
            <a:r>
              <a:rPr lang="zh-CN" altLang="en-US" sz="2100" b="1">
                <a:solidFill>
                  <a:srgbClr val="FF0000"/>
                </a:solidFill>
                <a:latin typeface="Arial" panose="020B0604020202020204" pitchFamily="34" charset="0"/>
              </a:rPr>
              <a:t>平</a:t>
            </a:r>
            <a:endParaRPr lang="zh-CN" altLang="en-US" sz="2100" b="1">
              <a:solidFill>
                <a:srgbClr val="FF0000"/>
              </a:solidFill>
              <a:latin typeface="宋体" panose="02010600030101010101" pitchFamily="2" charset="-122"/>
            </a:endParaRPr>
          </a:p>
          <a:p>
            <a:pPr eaLnBrk="0" hangingPunct="0">
              <a:lnSpc>
                <a:spcPct val="120000"/>
              </a:lnSpc>
            </a:pPr>
            <a:r>
              <a:rPr lang="zh-CN" altLang="en-US" sz="2100" b="1">
                <a:solidFill>
                  <a:srgbClr val="FF0000"/>
                </a:solidFill>
                <a:latin typeface="宋体" panose="02010600030101010101" pitchFamily="2" charset="-122"/>
              </a:rPr>
              <a:t>     分线，垂足为</a:t>
            </a:r>
            <a:r>
              <a:rPr lang="en-US" altLang="zh-CN" sz="2100" b="1" i="1">
                <a:solidFill>
                  <a:srgbClr val="FF0000"/>
                </a:solidFill>
                <a:latin typeface="Times New Roman" panose="02020603050405020304" pitchFamily="18" charset="0"/>
              </a:rPr>
              <a:t>D</a:t>
            </a:r>
            <a:r>
              <a:rPr lang="zh-CN" altLang="en-US" sz="2100" b="1">
                <a:solidFill>
                  <a:srgbClr val="FF0000"/>
                </a:solidFill>
                <a:latin typeface="宋体" panose="02010600030101010101" pitchFamily="2" charset="-122"/>
              </a:rPr>
              <a:t>，交</a:t>
            </a:r>
            <a:r>
              <a:rPr lang="en-US" altLang="zh-CN" sz="2100" b="1" i="1">
                <a:solidFill>
                  <a:srgbClr val="FF0000"/>
                </a:solidFill>
                <a:latin typeface="Times New Roman" panose="02020603050405020304" pitchFamily="18" charset="0"/>
              </a:rPr>
              <a:t>AB</a:t>
            </a:r>
            <a:r>
              <a:rPr lang="zh-CN" altLang="en-US" sz="2100" b="1">
                <a:solidFill>
                  <a:srgbClr val="FF0000"/>
                </a:solidFill>
                <a:latin typeface="宋体" panose="02010600030101010101" pitchFamily="2" charset="-122"/>
              </a:rPr>
              <a:t>于点</a:t>
            </a:r>
            <a:r>
              <a:rPr lang="en-US" altLang="zh-CN" sz="2100" b="1" i="1">
                <a:solidFill>
                  <a:srgbClr val="FF0000"/>
                </a:solidFill>
                <a:latin typeface="Times New Roman" panose="02020603050405020304" pitchFamily="18" charset="0"/>
              </a:rPr>
              <a:t>C</a:t>
            </a:r>
            <a:r>
              <a:rPr lang="zh-CN" altLang="en-US" sz="2100" b="1">
                <a:solidFill>
                  <a:srgbClr val="FF0000"/>
                </a:solidFill>
                <a:latin typeface="宋体" panose="02010600030101010101" pitchFamily="2" charset="-122"/>
              </a:rPr>
              <a:t>，连接</a:t>
            </a:r>
            <a:r>
              <a:rPr lang="en-US" altLang="zh-CN" sz="2100" b="1" i="1">
                <a:solidFill>
                  <a:srgbClr val="FF0000"/>
                </a:solidFill>
                <a:latin typeface="Times New Roman" panose="02020603050405020304" pitchFamily="18" charset="0"/>
              </a:rPr>
              <a:t>AC</a:t>
            </a:r>
            <a:r>
              <a:rPr lang="en-US" altLang="zh-CN" sz="2100" b="1">
                <a:solidFill>
                  <a:srgbClr val="FF0000"/>
                </a:solidFill>
                <a:latin typeface="宋体" panose="02010600030101010101" pitchFamily="2" charset="-122"/>
              </a:rPr>
              <a:t>.</a:t>
            </a:r>
          </a:p>
          <a:p>
            <a:pPr eaLnBrk="0" hangingPunct="0">
              <a:lnSpc>
                <a:spcPct val="120000"/>
              </a:lnSpc>
            </a:pPr>
            <a:r>
              <a:rPr lang="en-US" altLang="zh-CN" sz="2100" b="1">
                <a:solidFill>
                  <a:srgbClr val="FF0000"/>
                </a:solidFill>
                <a:latin typeface="宋体" panose="02010600030101010101" pitchFamily="2" charset="-122"/>
              </a:rPr>
              <a:t>     ∵</a:t>
            </a:r>
            <a:r>
              <a:rPr lang="en-US" altLang="zh-CN" sz="2100" b="1" i="1">
                <a:solidFill>
                  <a:srgbClr val="FF0000"/>
                </a:solidFill>
                <a:latin typeface="Times New Roman" panose="02020603050405020304" pitchFamily="18" charset="0"/>
              </a:rPr>
              <a:t>OC</a:t>
            </a:r>
            <a:r>
              <a:rPr lang="en-US" altLang="zh-CN" sz="2100" b="1">
                <a:solidFill>
                  <a:srgbClr val="FF0000"/>
                </a:solidFill>
                <a:latin typeface="宋体" panose="02010600030101010101" pitchFamily="2" charset="-122"/>
              </a:rPr>
              <a:t>=0.6 </a:t>
            </a:r>
            <a:r>
              <a:rPr lang="en-US" altLang="zh-CN" sz="2100" b="1">
                <a:solidFill>
                  <a:srgbClr val="FF0000"/>
                </a:solidFill>
                <a:latin typeface="Times New Roman" panose="02020603050405020304" pitchFamily="18" charset="0"/>
              </a:rPr>
              <a:t>m</a:t>
            </a:r>
            <a:r>
              <a:rPr lang="zh-CN" altLang="en-US" sz="2100" b="1">
                <a:solidFill>
                  <a:srgbClr val="FF0000"/>
                </a:solidFill>
                <a:latin typeface="宋体" panose="02010600030101010101" pitchFamily="2" charset="-122"/>
              </a:rPr>
              <a:t>，</a:t>
            </a:r>
            <a:r>
              <a:rPr lang="en-US" altLang="zh-CN" sz="2100" b="1" i="1">
                <a:solidFill>
                  <a:srgbClr val="FF0000"/>
                </a:solidFill>
                <a:latin typeface="Times New Roman" panose="02020603050405020304" pitchFamily="18" charset="0"/>
              </a:rPr>
              <a:t>DC</a:t>
            </a:r>
            <a:r>
              <a:rPr lang="en-US" altLang="zh-CN" sz="2100" b="1">
                <a:solidFill>
                  <a:srgbClr val="FF0000"/>
                </a:solidFill>
                <a:latin typeface="宋体" panose="02010600030101010101" pitchFamily="2" charset="-122"/>
              </a:rPr>
              <a:t>=0.3 </a:t>
            </a:r>
            <a:r>
              <a:rPr lang="en-US" altLang="zh-CN" sz="2100" b="1">
                <a:solidFill>
                  <a:srgbClr val="FF0000"/>
                </a:solidFill>
                <a:latin typeface="Times New Roman" panose="02020603050405020304" pitchFamily="18" charset="0"/>
              </a:rPr>
              <a:t>m</a:t>
            </a:r>
            <a:r>
              <a:rPr lang="zh-CN" altLang="en-US" sz="2100" b="1">
                <a:solidFill>
                  <a:srgbClr val="FF0000"/>
                </a:solidFill>
                <a:latin typeface="宋体" panose="02010600030101010101" pitchFamily="2" charset="-122"/>
              </a:rPr>
              <a:t>，</a:t>
            </a:r>
          </a:p>
          <a:p>
            <a:pPr eaLnBrk="0" hangingPunct="0">
              <a:lnSpc>
                <a:spcPct val="120000"/>
              </a:lnSpc>
            </a:pPr>
            <a:r>
              <a:rPr lang="zh-CN" altLang="en-US" sz="2100" b="1">
                <a:solidFill>
                  <a:srgbClr val="FF0000"/>
                </a:solidFill>
                <a:latin typeface="宋体" panose="02010600030101010101" pitchFamily="2" charset="-122"/>
              </a:rPr>
              <a:t>     ∴</a:t>
            </a:r>
            <a:r>
              <a:rPr lang="en-US" altLang="zh-CN" sz="2100" b="1" i="1">
                <a:solidFill>
                  <a:srgbClr val="FF0000"/>
                </a:solidFill>
                <a:latin typeface="Times New Roman" panose="02020603050405020304" pitchFamily="18" charset="0"/>
              </a:rPr>
              <a:t>OD</a:t>
            </a:r>
            <a:r>
              <a:rPr lang="en-US" altLang="zh-CN" sz="2100" b="1">
                <a:solidFill>
                  <a:srgbClr val="FF0000"/>
                </a:solidFill>
                <a:latin typeface="宋体" panose="02010600030101010101" pitchFamily="2" charset="-122"/>
              </a:rPr>
              <a:t>=</a:t>
            </a:r>
            <a:r>
              <a:rPr lang="en-US" altLang="zh-CN" sz="2100" b="1" i="1">
                <a:solidFill>
                  <a:srgbClr val="FF0000"/>
                </a:solidFill>
                <a:latin typeface="Times New Roman" panose="02020603050405020304" pitchFamily="18" charset="0"/>
              </a:rPr>
              <a:t>OC</a:t>
            </a:r>
            <a:r>
              <a:rPr lang="en-US" altLang="zh-CN" sz="2100" b="1">
                <a:solidFill>
                  <a:srgbClr val="FF0000"/>
                </a:solidFill>
                <a:latin typeface="宋体" panose="02010600030101010101" pitchFamily="2" charset="-122"/>
              </a:rPr>
              <a:t>-</a:t>
            </a:r>
            <a:r>
              <a:rPr lang="en-US" altLang="zh-CN" sz="2100" b="1" i="1">
                <a:solidFill>
                  <a:srgbClr val="FF0000"/>
                </a:solidFill>
                <a:latin typeface="Times New Roman" panose="02020603050405020304" pitchFamily="18" charset="0"/>
              </a:rPr>
              <a:t>DC</a:t>
            </a:r>
            <a:r>
              <a:rPr lang="en-US" altLang="zh-CN" sz="2100" b="1">
                <a:solidFill>
                  <a:srgbClr val="FF0000"/>
                </a:solidFill>
                <a:latin typeface="宋体" panose="02010600030101010101" pitchFamily="2" charset="-122"/>
              </a:rPr>
              <a:t>=0.3</a:t>
            </a:r>
            <a:r>
              <a:rPr lang="zh-CN" altLang="en-US" sz="2100" b="1">
                <a:solidFill>
                  <a:srgbClr val="FF0000"/>
                </a:solidFill>
                <a:latin typeface="宋体" panose="02010600030101010101" pitchFamily="2" charset="-122"/>
              </a:rPr>
              <a:t>（</a:t>
            </a:r>
            <a:r>
              <a:rPr lang="en-US" altLang="zh-CN" sz="2100" b="1">
                <a:solidFill>
                  <a:srgbClr val="FF0000"/>
                </a:solidFill>
                <a:latin typeface="Times New Roman" panose="02020603050405020304" pitchFamily="18" charset="0"/>
              </a:rPr>
              <a:t>m</a:t>
            </a:r>
            <a:r>
              <a:rPr lang="zh-CN" altLang="en-US" sz="2100" b="1">
                <a:solidFill>
                  <a:srgbClr val="FF0000"/>
                </a:solidFill>
                <a:latin typeface="宋体" panose="02010600030101010101" pitchFamily="2" charset="-122"/>
              </a:rPr>
              <a:t>）</a:t>
            </a:r>
            <a:r>
              <a:rPr lang="en-US" altLang="zh-CN" sz="2100" b="1">
                <a:solidFill>
                  <a:srgbClr val="FF0000"/>
                </a:solidFill>
                <a:latin typeface="宋体" panose="02010600030101010101" pitchFamily="2" charset="-122"/>
              </a:rPr>
              <a:t>.</a:t>
            </a:r>
          </a:p>
          <a:p>
            <a:pPr eaLnBrk="0" hangingPunct="0">
              <a:lnSpc>
                <a:spcPct val="120000"/>
              </a:lnSpc>
            </a:pPr>
            <a:r>
              <a:rPr lang="en-US" altLang="zh-CN" sz="2100" b="1">
                <a:solidFill>
                  <a:srgbClr val="FF0000"/>
                </a:solidFill>
                <a:latin typeface="宋体" panose="02010600030101010101" pitchFamily="2" charset="-122"/>
              </a:rPr>
              <a:t>     ∴</a:t>
            </a:r>
            <a:r>
              <a:rPr lang="en-US" altLang="zh-CN" sz="2100" b="1" i="1">
                <a:solidFill>
                  <a:srgbClr val="FF0000"/>
                </a:solidFill>
                <a:latin typeface="Times New Roman" panose="02020603050405020304" pitchFamily="18" charset="0"/>
              </a:rPr>
              <a:t>OD=DC</a:t>
            </a:r>
            <a:r>
              <a:rPr lang="en-US" altLang="zh-CN" sz="2100" b="1">
                <a:solidFill>
                  <a:srgbClr val="FF0000"/>
                </a:solidFill>
                <a:latin typeface="宋体" panose="02010600030101010101" pitchFamily="2" charset="-122"/>
              </a:rPr>
              <a:t>.</a:t>
            </a:r>
          </a:p>
          <a:p>
            <a:pPr eaLnBrk="0" hangingPunct="0">
              <a:lnSpc>
                <a:spcPct val="120000"/>
              </a:lnSpc>
            </a:pPr>
            <a:r>
              <a:rPr lang="zh-CN" altLang="en-US" sz="2100" b="1">
                <a:solidFill>
                  <a:srgbClr val="FF0000"/>
                </a:solidFill>
                <a:latin typeface="宋体" panose="02010600030101010101" pitchFamily="2" charset="-122"/>
              </a:rPr>
              <a:t>     又</a:t>
            </a:r>
            <a:r>
              <a:rPr lang="en-US" altLang="zh-CN" sz="2100" b="1" i="1">
                <a:solidFill>
                  <a:srgbClr val="FF0000"/>
                </a:solidFill>
                <a:latin typeface="Times New Roman" panose="02020603050405020304" pitchFamily="18" charset="0"/>
              </a:rPr>
              <a:t>AD</a:t>
            </a:r>
            <a:r>
              <a:rPr lang="en-US" altLang="zh-CN" sz="2100" b="1">
                <a:solidFill>
                  <a:srgbClr val="FF0000"/>
                </a:solidFill>
                <a:latin typeface="宋体" panose="02010600030101010101" pitchFamily="2" charset="-122"/>
              </a:rPr>
              <a:t>⊥</a:t>
            </a:r>
            <a:r>
              <a:rPr lang="en-US" altLang="zh-CN" sz="2100" b="1" i="1">
                <a:solidFill>
                  <a:srgbClr val="FF0000"/>
                </a:solidFill>
                <a:latin typeface="Times New Roman" panose="02020603050405020304" pitchFamily="18" charset="0"/>
              </a:rPr>
              <a:t>DC</a:t>
            </a:r>
            <a:r>
              <a:rPr lang="zh-CN" altLang="en-US" sz="2100" b="1">
                <a:solidFill>
                  <a:srgbClr val="FF0000"/>
                </a:solidFill>
                <a:latin typeface="宋体" panose="02010600030101010101" pitchFamily="2" charset="-122"/>
              </a:rPr>
              <a:t>，</a:t>
            </a:r>
          </a:p>
          <a:p>
            <a:pPr eaLnBrk="0" hangingPunct="0">
              <a:lnSpc>
                <a:spcPct val="120000"/>
              </a:lnSpc>
            </a:pPr>
            <a:r>
              <a:rPr lang="zh-CN" altLang="en-US" sz="2100" b="1">
                <a:solidFill>
                  <a:srgbClr val="FF0000"/>
                </a:solidFill>
                <a:latin typeface="宋体" panose="02010600030101010101" pitchFamily="2" charset="-122"/>
              </a:rPr>
              <a:t>     ∴</a:t>
            </a:r>
            <a:r>
              <a:rPr lang="en-US" altLang="zh-CN" sz="2100" b="1" i="1">
                <a:solidFill>
                  <a:srgbClr val="FF0000"/>
                </a:solidFill>
                <a:latin typeface="Times New Roman" panose="02020603050405020304" pitchFamily="18" charset="0"/>
              </a:rPr>
              <a:t>AD</a:t>
            </a:r>
            <a:r>
              <a:rPr lang="zh-CN" altLang="en-US" sz="2100" b="1">
                <a:solidFill>
                  <a:srgbClr val="FF0000"/>
                </a:solidFill>
                <a:latin typeface="宋体" panose="02010600030101010101" pitchFamily="2" charset="-122"/>
              </a:rPr>
              <a:t>是线段</a:t>
            </a:r>
            <a:r>
              <a:rPr lang="en-US" altLang="zh-CN" sz="2100" b="1" i="1">
                <a:solidFill>
                  <a:srgbClr val="FF0000"/>
                </a:solidFill>
                <a:latin typeface="Times New Roman" panose="02020603050405020304" pitchFamily="18" charset="0"/>
              </a:rPr>
              <a:t>OC</a:t>
            </a:r>
            <a:r>
              <a:rPr lang="zh-CN" altLang="en-US" sz="2100" b="1">
                <a:solidFill>
                  <a:srgbClr val="FF0000"/>
                </a:solidFill>
                <a:latin typeface="宋体" panose="02010600030101010101" pitchFamily="2" charset="-122"/>
              </a:rPr>
              <a:t>的垂直平分线</a:t>
            </a:r>
            <a:r>
              <a:rPr lang="en-US" altLang="zh-CN" sz="2100" b="1">
                <a:solidFill>
                  <a:srgbClr val="FF0000"/>
                </a:solidFill>
                <a:latin typeface="宋体" panose="02010600030101010101" pitchFamily="2" charset="-122"/>
              </a:rPr>
              <a:t>.</a:t>
            </a:r>
          </a:p>
          <a:p>
            <a:pPr eaLnBrk="0" hangingPunct="0">
              <a:lnSpc>
                <a:spcPct val="120000"/>
              </a:lnSpc>
            </a:pPr>
            <a:r>
              <a:rPr lang="zh-CN" altLang="en-US" sz="2100" b="1">
                <a:solidFill>
                  <a:srgbClr val="FF0000"/>
                </a:solidFill>
                <a:latin typeface="宋体" panose="02010600030101010101" pitchFamily="2" charset="-122"/>
              </a:rPr>
              <a:t>     ∴</a:t>
            </a:r>
            <a:r>
              <a:rPr lang="en-US" altLang="zh-CN" sz="2100" b="1" i="1">
                <a:solidFill>
                  <a:srgbClr val="FF0000"/>
                </a:solidFill>
                <a:latin typeface="Times New Roman" panose="02020603050405020304" pitchFamily="18" charset="0"/>
              </a:rPr>
              <a:t>AC=AO=OC</a:t>
            </a:r>
            <a:r>
              <a:rPr lang="en-US" altLang="zh-CN" sz="2100" b="1">
                <a:solidFill>
                  <a:srgbClr val="FF0000"/>
                </a:solidFill>
                <a:latin typeface="宋体" panose="02010600030101010101" pitchFamily="2" charset="-122"/>
              </a:rPr>
              <a:t>.</a:t>
            </a:r>
          </a:p>
        </p:txBody>
      </p:sp>
      <p:sp>
        <p:nvSpPr>
          <p:cNvPr id="21" name="矩形 20"/>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0485" name="文本框 23"/>
          <p:cNvSpPr txBox="1">
            <a:spLocks noChangeArrowheads="1"/>
          </p:cNvSpPr>
          <p:nvPr/>
        </p:nvSpPr>
        <p:spPr bwMode="auto">
          <a:xfrm>
            <a:off x="7669213" y="85725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－讲</a:t>
            </a:r>
          </a:p>
        </p:txBody>
      </p:sp>
      <p:cxnSp>
        <p:nvCxnSpPr>
          <p:cNvPr id="2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488"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图片 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2" name="Group 19"/>
          <p:cNvGrpSpPr/>
          <p:nvPr/>
        </p:nvGrpSpPr>
        <p:grpSpPr bwMode="auto">
          <a:xfrm>
            <a:off x="6445250" y="1347788"/>
            <a:ext cx="1873250" cy="1817687"/>
            <a:chOff x="3817" y="2205"/>
            <a:chExt cx="1603" cy="1603"/>
          </a:xfrm>
        </p:grpSpPr>
        <p:graphicFrame>
          <p:nvGraphicFramePr>
            <p:cNvPr id="20509" name="Object 27"/>
            <p:cNvGraphicFramePr>
              <a:graphicFrameLocks noChangeAspect="1"/>
            </p:cNvGraphicFramePr>
            <p:nvPr/>
          </p:nvGraphicFramePr>
          <p:xfrm>
            <a:off x="3817" y="2205"/>
            <a:ext cx="1603" cy="1603"/>
          </p:xfrm>
          <a:graphic>
            <a:graphicData uri="http://schemas.openxmlformats.org/presentationml/2006/ole">
              <mc:AlternateContent xmlns:mc="http://schemas.openxmlformats.org/markup-compatibility/2006">
                <mc:Choice xmlns:v="urn:schemas-microsoft-com:vml" Requires="v">
                  <p:oleObj spid="_x0000_s20520" name="Image" r:id="rId5" imgW="3390900" imgH="3390900" progId="Photoshop.Image.11">
                    <p:embed/>
                  </p:oleObj>
                </mc:Choice>
                <mc:Fallback>
                  <p:oleObj name="Image" r:id="rId5" imgW="3390900" imgH="3390900" progId="Photoshop.Image.11">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7" y="2205"/>
                          <a:ext cx="1603" cy="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0" name="Rectangle 13"/>
            <p:cNvSpPr>
              <a:spLocks noChangeArrowheads="1"/>
            </p:cNvSpPr>
            <p:nvPr/>
          </p:nvSpPr>
          <p:spPr bwMode="auto">
            <a:xfrm>
              <a:off x="4513" y="2703"/>
              <a:ext cx="597"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sz="2000" b="1" i="1">
                  <a:latin typeface="Times New Roman" panose="02020603050405020304" pitchFamily="18" charset="0"/>
                  <a:cs typeface="Times New Roman" panose="02020603050405020304" pitchFamily="18" charset="0"/>
                </a:rPr>
                <a:t>O</a:t>
              </a:r>
              <a:endParaRPr lang="zh-CN" altLang="en-US" sz="2000" b="1" i="1">
                <a:latin typeface="Times New Roman" panose="02020603050405020304" pitchFamily="18" charset="0"/>
                <a:cs typeface="Times New Roman" panose="02020603050405020304" pitchFamily="18" charset="0"/>
              </a:endParaRPr>
            </a:p>
          </p:txBody>
        </p:sp>
      </p:grpSp>
      <p:sp>
        <p:nvSpPr>
          <p:cNvPr id="49181" name="Text Box 29"/>
          <p:cNvSpPr txBox="1">
            <a:spLocks noChangeArrowheads="1"/>
          </p:cNvSpPr>
          <p:nvPr/>
        </p:nvSpPr>
        <p:spPr bwMode="auto">
          <a:xfrm>
            <a:off x="3676650" y="3065463"/>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en-US" altLang="zh-CN" sz="2000" b="1">
                <a:solidFill>
                  <a:srgbClr val="FF0000"/>
                </a:solidFill>
                <a:latin typeface="Arial" panose="020B0604020202020204" pitchFamily="34" charset="0"/>
              </a:rPr>
              <a:t>⌒</a:t>
            </a:r>
          </a:p>
        </p:txBody>
      </p:sp>
      <p:grpSp>
        <p:nvGrpSpPr>
          <p:cNvPr id="4" name="Group 19"/>
          <p:cNvGrpSpPr/>
          <p:nvPr/>
        </p:nvGrpSpPr>
        <p:grpSpPr bwMode="auto">
          <a:xfrm>
            <a:off x="6311900" y="3613150"/>
            <a:ext cx="1906588" cy="1925638"/>
            <a:chOff x="3817" y="2205"/>
            <a:chExt cx="1603" cy="1603"/>
          </a:xfrm>
        </p:grpSpPr>
        <p:graphicFrame>
          <p:nvGraphicFramePr>
            <p:cNvPr id="20507" name="Object 7"/>
            <p:cNvGraphicFramePr>
              <a:graphicFrameLocks noChangeAspect="1"/>
            </p:cNvGraphicFramePr>
            <p:nvPr/>
          </p:nvGraphicFramePr>
          <p:xfrm>
            <a:off x="3817" y="2205"/>
            <a:ext cx="1603" cy="1603"/>
          </p:xfrm>
          <a:graphic>
            <a:graphicData uri="http://schemas.openxmlformats.org/presentationml/2006/ole">
              <mc:AlternateContent xmlns:mc="http://schemas.openxmlformats.org/markup-compatibility/2006">
                <mc:Choice xmlns:v="urn:schemas-microsoft-com:vml" Requires="v">
                  <p:oleObj spid="_x0000_s20521" name="Image" r:id="rId7" imgW="3390900" imgH="3390900" progId="Photoshop.Image.11">
                    <p:embed/>
                  </p:oleObj>
                </mc:Choice>
                <mc:Fallback>
                  <p:oleObj name="Image" r:id="rId7" imgW="3390900" imgH="3390900" progId="Photoshop.Image.1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7" y="2205"/>
                          <a:ext cx="1603" cy="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08" name="Rectangle 13"/>
            <p:cNvSpPr>
              <a:spLocks noChangeArrowheads="1"/>
            </p:cNvSpPr>
            <p:nvPr/>
          </p:nvSpPr>
          <p:spPr bwMode="auto">
            <a:xfrm>
              <a:off x="4512" y="2705"/>
              <a:ext cx="5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sz="2000" b="1" i="1">
                  <a:latin typeface="Times New Roman" panose="02020603050405020304" pitchFamily="18" charset="0"/>
                  <a:cs typeface="Times New Roman" panose="02020603050405020304" pitchFamily="18" charset="0"/>
                </a:rPr>
                <a:t>O</a:t>
              </a:r>
              <a:endParaRPr lang="zh-CN" altLang="en-US" sz="2000" b="1" i="1">
                <a:latin typeface="Times New Roman" panose="02020603050405020304" pitchFamily="18" charset="0"/>
                <a:cs typeface="Times New Roman" panose="02020603050405020304" pitchFamily="18" charset="0"/>
              </a:endParaRPr>
            </a:p>
          </p:txBody>
        </p:sp>
      </p:grpSp>
      <p:grpSp>
        <p:nvGrpSpPr>
          <p:cNvPr id="5" name="Group 18"/>
          <p:cNvGrpSpPr/>
          <p:nvPr/>
        </p:nvGrpSpPr>
        <p:grpSpPr bwMode="auto">
          <a:xfrm>
            <a:off x="6221413" y="4564063"/>
            <a:ext cx="2490787" cy="1238250"/>
            <a:chOff x="3742" y="3002"/>
            <a:chExt cx="2094" cy="1031"/>
          </a:xfrm>
        </p:grpSpPr>
        <p:sp>
          <p:nvSpPr>
            <p:cNvPr id="20498" name="Line 8"/>
            <p:cNvSpPr>
              <a:spLocks noChangeShapeType="1"/>
            </p:cNvSpPr>
            <p:nvPr/>
          </p:nvSpPr>
          <p:spPr bwMode="auto">
            <a:xfrm>
              <a:off x="4622" y="3002"/>
              <a:ext cx="642" cy="372"/>
            </a:xfrm>
            <a:prstGeom prst="line">
              <a:avLst/>
            </a:prstGeom>
            <a:noFill/>
            <a:ln w="2857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0499" name="Line 9"/>
            <p:cNvSpPr>
              <a:spLocks noChangeShapeType="1"/>
            </p:cNvSpPr>
            <p:nvPr/>
          </p:nvSpPr>
          <p:spPr bwMode="auto">
            <a:xfrm>
              <a:off x="3980" y="3374"/>
              <a:ext cx="642" cy="366"/>
            </a:xfrm>
            <a:prstGeom prst="line">
              <a:avLst/>
            </a:prstGeom>
            <a:noFill/>
            <a:ln w="2857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0500" name="Line 10"/>
            <p:cNvSpPr>
              <a:spLocks noChangeShapeType="1"/>
            </p:cNvSpPr>
            <p:nvPr/>
          </p:nvSpPr>
          <p:spPr bwMode="auto">
            <a:xfrm flipH="1">
              <a:off x="3980" y="3002"/>
              <a:ext cx="642" cy="372"/>
            </a:xfrm>
            <a:prstGeom prst="line">
              <a:avLst/>
            </a:prstGeom>
            <a:noFill/>
            <a:ln w="2857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0501" name="Line 11"/>
            <p:cNvSpPr>
              <a:spLocks noChangeShapeType="1"/>
            </p:cNvSpPr>
            <p:nvPr/>
          </p:nvSpPr>
          <p:spPr bwMode="auto">
            <a:xfrm>
              <a:off x="4622" y="3002"/>
              <a:ext cx="1" cy="738"/>
            </a:xfrm>
            <a:prstGeom prst="line">
              <a:avLst/>
            </a:prstGeom>
            <a:noFill/>
            <a:ln w="28575">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0502" name="Rectangle 12"/>
            <p:cNvSpPr>
              <a:spLocks noChangeArrowheads="1"/>
            </p:cNvSpPr>
            <p:nvPr/>
          </p:nvSpPr>
          <p:spPr bwMode="auto">
            <a:xfrm>
              <a:off x="4622" y="3312"/>
              <a:ext cx="68" cy="68"/>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buFont typeface="Arial" panose="020B0604020202020204" pitchFamily="34" charset="0"/>
                <a:buNone/>
              </a:pPr>
              <a:endParaRPr lang="zh-CN" altLang="en-US" sz="2800">
                <a:latin typeface="Times New Roman" panose="02020603050405020304" pitchFamily="18" charset="0"/>
              </a:endParaRPr>
            </a:p>
          </p:txBody>
        </p:sp>
        <p:sp>
          <p:nvSpPr>
            <p:cNvPr id="20503" name="Rectangle 14"/>
            <p:cNvSpPr>
              <a:spLocks noChangeArrowheads="1"/>
            </p:cNvSpPr>
            <p:nvPr/>
          </p:nvSpPr>
          <p:spPr bwMode="auto">
            <a:xfrm>
              <a:off x="3742" y="3249"/>
              <a:ext cx="598"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sz="2000" b="1" i="1">
                  <a:latin typeface="Times New Roman" panose="02020603050405020304" pitchFamily="18" charset="0"/>
                  <a:cs typeface="Times New Roman" panose="02020603050405020304" pitchFamily="18" charset="0"/>
                </a:rPr>
                <a:t>A</a:t>
              </a:r>
              <a:endParaRPr lang="zh-CN" altLang="en-US" sz="2000" b="1" i="1">
                <a:latin typeface="Times New Roman" panose="02020603050405020304" pitchFamily="18" charset="0"/>
                <a:cs typeface="Times New Roman" panose="02020603050405020304" pitchFamily="18" charset="0"/>
              </a:endParaRPr>
            </a:p>
          </p:txBody>
        </p:sp>
        <p:sp>
          <p:nvSpPr>
            <p:cNvPr id="20504" name="Rectangle 15"/>
            <p:cNvSpPr>
              <a:spLocks noChangeArrowheads="1"/>
            </p:cNvSpPr>
            <p:nvPr/>
          </p:nvSpPr>
          <p:spPr bwMode="auto">
            <a:xfrm>
              <a:off x="5238" y="3249"/>
              <a:ext cx="598"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sz="2000" b="1" i="1">
                  <a:latin typeface="Times New Roman" panose="02020603050405020304" pitchFamily="18" charset="0"/>
                  <a:cs typeface="Times New Roman" panose="02020603050405020304" pitchFamily="18" charset="0"/>
                </a:rPr>
                <a:t>B</a:t>
              </a:r>
              <a:endParaRPr lang="zh-CN" altLang="en-US" sz="2000" b="1" i="1">
                <a:latin typeface="Times New Roman" panose="02020603050405020304" pitchFamily="18" charset="0"/>
                <a:cs typeface="Times New Roman" panose="02020603050405020304" pitchFamily="18" charset="0"/>
              </a:endParaRPr>
            </a:p>
          </p:txBody>
        </p:sp>
        <p:sp>
          <p:nvSpPr>
            <p:cNvPr id="20505" name="Rectangle 16"/>
            <p:cNvSpPr>
              <a:spLocks noChangeArrowheads="1"/>
            </p:cNvSpPr>
            <p:nvPr/>
          </p:nvSpPr>
          <p:spPr bwMode="auto">
            <a:xfrm>
              <a:off x="4469" y="3703"/>
              <a:ext cx="59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sz="2000" b="1" i="1">
                  <a:latin typeface="Times New Roman" panose="02020603050405020304" pitchFamily="18" charset="0"/>
                  <a:cs typeface="Times New Roman" panose="02020603050405020304" pitchFamily="18" charset="0"/>
                </a:rPr>
                <a:t>C</a:t>
              </a:r>
              <a:endParaRPr lang="zh-CN" altLang="en-US" sz="2000" b="1" i="1">
                <a:latin typeface="Times New Roman" panose="02020603050405020304" pitchFamily="18" charset="0"/>
                <a:cs typeface="Times New Roman" panose="02020603050405020304" pitchFamily="18" charset="0"/>
              </a:endParaRPr>
            </a:p>
          </p:txBody>
        </p:sp>
        <p:sp>
          <p:nvSpPr>
            <p:cNvPr id="20506" name="Rectangle 17"/>
            <p:cNvSpPr>
              <a:spLocks noChangeArrowheads="1"/>
            </p:cNvSpPr>
            <p:nvPr/>
          </p:nvSpPr>
          <p:spPr bwMode="auto">
            <a:xfrm>
              <a:off x="4377" y="3091"/>
              <a:ext cx="59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sz="2000" i="1">
                  <a:latin typeface="Times New Roman" panose="02020603050405020304" pitchFamily="18" charset="0"/>
                  <a:cs typeface="Times New Roman" panose="02020603050405020304" pitchFamily="18" charset="0"/>
                </a:rPr>
                <a:t>D</a:t>
              </a:r>
              <a:endParaRPr lang="zh-CN" altLang="en-US" sz="2000" i="1">
                <a:latin typeface="Times New Roman" panose="02020603050405020304" pitchFamily="18" charset="0"/>
                <a:cs typeface="Times New Roman" panose="02020603050405020304" pitchFamily="18" charset="0"/>
              </a:endParaRPr>
            </a:p>
          </p:txBody>
        </p:sp>
      </p:grpSp>
      <p:sp>
        <p:nvSpPr>
          <p:cNvPr id="20496" name="Text Box 43"/>
          <p:cNvSpPr txBox="1">
            <a:spLocks noChangeArrowheads="1"/>
          </p:cNvSpPr>
          <p:nvPr/>
        </p:nvSpPr>
        <p:spPr bwMode="auto">
          <a:xfrm>
            <a:off x="7165975" y="3140075"/>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a:r>
              <a:rPr lang="zh-CN" altLang="en-US" sz="1800" b="1">
                <a:latin typeface="宋体" panose="02010600030101010101" pitchFamily="2" charset="-122"/>
              </a:rPr>
              <a:t>图</a:t>
            </a:r>
            <a:r>
              <a:rPr lang="en-US" altLang="zh-CN" sz="1800" b="1">
                <a:latin typeface="宋体" panose="02010600030101010101" pitchFamily="2" charset="-122"/>
              </a:rPr>
              <a:t>1</a:t>
            </a:r>
          </a:p>
        </p:txBody>
      </p:sp>
      <p:sp>
        <p:nvSpPr>
          <p:cNvPr id="49196" name="Text Box 44"/>
          <p:cNvSpPr txBox="1">
            <a:spLocks noChangeArrowheads="1"/>
          </p:cNvSpPr>
          <p:nvPr/>
        </p:nvSpPr>
        <p:spPr bwMode="auto">
          <a:xfrm>
            <a:off x="7010400" y="57277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1800" b="1">
                <a:latin typeface="宋体" panose="02010600030101010101" pitchFamily="2" charset="-122"/>
              </a:rPr>
              <a:t>图</a:t>
            </a:r>
            <a:r>
              <a:rPr lang="en-US" altLang="zh-CN" sz="1800" b="1">
                <a:latin typeface="宋体" panose="02010600030101010101" pitchFamily="2" charset="-122"/>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4" end="4"/>
                                            </p:txEl>
                                          </p:spTgt>
                                        </p:tgtEl>
                                        <p:attrNameLst>
                                          <p:attrName>style.visibility</p:attrName>
                                        </p:attrNameLst>
                                      </p:cBhvr>
                                      <p:to>
                                        <p:strVal val="visible"/>
                                      </p:to>
                                    </p:set>
                                    <p:anim calcmode="lin" valueType="num">
                                      <p:cBhvr additive="base">
                                        <p:cTn id="7"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xEl>
                                              <p:pRg st="5" end="5"/>
                                            </p:txEl>
                                          </p:spTgt>
                                        </p:tgtEl>
                                        <p:attrNameLst>
                                          <p:attrName>style.visibility</p:attrName>
                                        </p:attrNameLst>
                                      </p:cBhvr>
                                      <p:to>
                                        <p:strVal val="visible"/>
                                      </p:to>
                                    </p:set>
                                    <p:anim calcmode="lin" valueType="num">
                                      <p:cBhvr additive="base">
                                        <p:cTn id="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181"/>
                                        </p:tgtEl>
                                        <p:attrNameLst>
                                          <p:attrName>style.visibility</p:attrName>
                                        </p:attrNameLst>
                                      </p:cBhvr>
                                      <p:to>
                                        <p:strVal val="visible"/>
                                      </p:to>
                                    </p:set>
                                    <p:anim calcmode="lin" valueType="num">
                                      <p:cBhvr additive="base">
                                        <p:cTn id="15" dur="500" fill="hold"/>
                                        <p:tgtEl>
                                          <p:spTgt spid="49181"/>
                                        </p:tgtEl>
                                        <p:attrNameLst>
                                          <p:attrName>ppt_x</p:attrName>
                                        </p:attrNameLst>
                                      </p:cBhvr>
                                      <p:tavLst>
                                        <p:tav tm="0">
                                          <p:val>
                                            <p:strVal val="#ppt_x"/>
                                          </p:val>
                                        </p:tav>
                                        <p:tav tm="100000">
                                          <p:val>
                                            <p:strVal val="#ppt_x"/>
                                          </p:val>
                                        </p:tav>
                                      </p:tavLst>
                                    </p:anim>
                                    <p:anim calcmode="lin" valueType="num">
                                      <p:cBhvr additive="base">
                                        <p:cTn id="16" dur="500" fill="hold"/>
                                        <p:tgtEl>
                                          <p:spTgt spid="4918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196"/>
                                        </p:tgtEl>
                                        <p:attrNameLst>
                                          <p:attrName>style.visibility</p:attrName>
                                        </p:attrNameLst>
                                      </p:cBhvr>
                                      <p:to>
                                        <p:strVal val="visible"/>
                                      </p:to>
                                    </p:set>
                                    <p:anim calcmode="lin" valueType="num">
                                      <p:cBhvr additive="base">
                                        <p:cTn id="27" dur="500" fill="hold"/>
                                        <p:tgtEl>
                                          <p:spTgt spid="49196"/>
                                        </p:tgtEl>
                                        <p:attrNameLst>
                                          <p:attrName>ppt_x</p:attrName>
                                        </p:attrNameLst>
                                      </p:cBhvr>
                                      <p:tavLst>
                                        <p:tav tm="0">
                                          <p:val>
                                            <p:strVal val="#ppt_x"/>
                                          </p:val>
                                        </p:tav>
                                        <p:tav tm="100000">
                                          <p:val>
                                            <p:strVal val="#ppt_x"/>
                                          </p:val>
                                        </p:tav>
                                      </p:tavLst>
                                    </p:anim>
                                    <p:anim calcmode="lin" valueType="num">
                                      <p:cBhvr additive="base">
                                        <p:cTn id="28" dur="500" fill="hold"/>
                                        <p:tgtEl>
                                          <p:spTgt spid="4919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xEl>
                                              <p:pRg st="6" end="6"/>
                                            </p:txEl>
                                          </p:spTgt>
                                        </p:tgtEl>
                                        <p:attrNameLst>
                                          <p:attrName>style.visibility</p:attrName>
                                        </p:attrNameLst>
                                      </p:cBhvr>
                                      <p:to>
                                        <p:strVal val="visible"/>
                                      </p:to>
                                    </p:set>
                                    <p:anim calcmode="lin" valueType="num">
                                      <p:cBhvr additive="base">
                                        <p:cTn id="33"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
                                            <p:txEl>
                                              <p:pRg st="7" end="7"/>
                                            </p:txEl>
                                          </p:spTgt>
                                        </p:tgtEl>
                                        <p:attrNameLst>
                                          <p:attrName>style.visibility</p:attrName>
                                        </p:attrNameLst>
                                      </p:cBhvr>
                                      <p:to>
                                        <p:strVal val="visible"/>
                                      </p:to>
                                    </p:set>
                                    <p:anim calcmode="lin" valueType="num">
                                      <p:cBhvr additive="base">
                                        <p:cTn id="39"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xEl>
                                              <p:pRg st="8" end="8"/>
                                            </p:txEl>
                                          </p:spTgt>
                                        </p:tgtEl>
                                        <p:attrNameLst>
                                          <p:attrName>style.visibility</p:attrName>
                                        </p:attrNameLst>
                                      </p:cBhvr>
                                      <p:to>
                                        <p:strVal val="visible"/>
                                      </p:to>
                                    </p:set>
                                    <p:anim calcmode="lin" valueType="num">
                                      <p:cBhvr additive="base">
                                        <p:cTn id="45"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2">
                                            <p:txEl>
                                              <p:pRg st="9" end="9"/>
                                            </p:txEl>
                                          </p:spTgt>
                                        </p:tgtEl>
                                        <p:attrNameLst>
                                          <p:attrName>style.visibility</p:attrName>
                                        </p:attrNameLst>
                                      </p:cBhvr>
                                      <p:to>
                                        <p:strVal val="visible"/>
                                      </p:to>
                                    </p:set>
                                    <p:anim calcmode="lin" valueType="num">
                                      <p:cBhvr additive="base">
                                        <p:cTn id="51" dur="500" fill="hold"/>
                                        <p:tgtEl>
                                          <p:spTgt spid="22">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2">
                                            <p:txEl>
                                              <p:pRg st="10" end="10"/>
                                            </p:txEl>
                                          </p:spTgt>
                                        </p:tgtEl>
                                        <p:attrNameLst>
                                          <p:attrName>style.visibility</p:attrName>
                                        </p:attrNameLst>
                                      </p:cBhvr>
                                      <p:to>
                                        <p:strVal val="visible"/>
                                      </p:to>
                                    </p:set>
                                    <p:anim calcmode="lin" valueType="num">
                                      <p:cBhvr additive="base">
                                        <p:cTn id="57"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2">
                                            <p:txEl>
                                              <p:pRg st="11" end="11"/>
                                            </p:txEl>
                                          </p:spTgt>
                                        </p:tgtEl>
                                        <p:attrNameLst>
                                          <p:attrName>style.visibility</p:attrName>
                                        </p:attrNameLst>
                                      </p:cBhvr>
                                      <p:to>
                                        <p:strVal val="visible"/>
                                      </p:to>
                                    </p:set>
                                    <p:anim calcmode="lin" valueType="num">
                                      <p:cBhvr additive="base">
                                        <p:cTn id="63" dur="500" fill="hold"/>
                                        <p:tgtEl>
                                          <p:spTgt spid="22">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1" grpId="0"/>
      <p:bldP spid="491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8"/>
          <p:cNvPicPr>
            <a:picLocks noChangeAspect="1"/>
          </p:cNvPicPr>
          <p:nvPr/>
        </p:nvPicPr>
        <p:blipFill>
          <a:blip r:embed="rId2" cstate="email"/>
          <a:srcRect/>
          <a:stretch>
            <a:fillRect/>
          </a:stretch>
        </p:blipFill>
        <p:spPr bwMode="auto">
          <a:xfrm>
            <a:off x="0" y="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078" name="AutoShape 2"/>
          <p:cNvSpPr>
            <a:spLocks noChangeArrowheads="1"/>
          </p:cNvSpPr>
          <p:nvPr/>
        </p:nvSpPr>
        <p:spPr bwMode="gray">
          <a:xfrm>
            <a:off x="1212850" y="2214563"/>
            <a:ext cx="2017713" cy="441325"/>
          </a:xfrm>
          <a:prstGeom prst="roundRect">
            <a:avLst>
              <a:gd name="adj" fmla="val 47681"/>
            </a:avLst>
          </a:prstGeom>
          <a:gradFill rotWithShape="1">
            <a:gsLst>
              <a:gs pos="0">
                <a:srgbClr val="FF0000"/>
              </a:gs>
              <a:gs pos="100000">
                <a:srgbClr val="FF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079" name="AutoShape 11"/>
          <p:cNvSpPr>
            <a:spLocks noChangeArrowheads="1"/>
          </p:cNvSpPr>
          <p:nvPr/>
        </p:nvSpPr>
        <p:spPr bwMode="gray">
          <a:xfrm>
            <a:off x="863600" y="2028825"/>
            <a:ext cx="777875" cy="777875"/>
          </a:xfrm>
          <a:prstGeom prst="diamond">
            <a:avLst/>
          </a:prstGeom>
          <a:solidFill>
            <a:srgbClr val="FF6600"/>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r>
              <a:rPr lang="en-US" altLang="ko-KR" sz="2800" b="1">
                <a:solidFill>
                  <a:srgbClr val="FFFFFF"/>
                </a:solidFill>
                <a:latin typeface="Calibri" panose="020F0502020204030204" pitchFamily="34" charset="0"/>
                <a:ea typeface="Gulim" pitchFamily="34" charset="-127"/>
              </a:rPr>
              <a:t>1</a:t>
            </a:r>
          </a:p>
        </p:txBody>
      </p:sp>
      <p:sp>
        <p:nvSpPr>
          <p:cNvPr id="3080" name="文本框 27"/>
          <p:cNvSpPr txBox="1">
            <a:spLocks noChangeArrowheads="1"/>
          </p:cNvSpPr>
          <p:nvPr/>
        </p:nvSpPr>
        <p:spPr bwMode="auto">
          <a:xfrm>
            <a:off x="1646238" y="2141538"/>
            <a:ext cx="15176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2600" b="1">
                <a:solidFill>
                  <a:schemeClr val="bg1"/>
                </a:solidFill>
                <a:latin typeface="黑体" panose="02010609060101010101" charset="-122"/>
                <a:ea typeface="黑体" panose="02010609060101010101" charset="-122"/>
                <a:cs typeface="Adobe 黑体 Std R"/>
              </a:rPr>
              <a:t>课堂讲解</a:t>
            </a:r>
          </a:p>
        </p:txBody>
      </p:sp>
      <p:sp>
        <p:nvSpPr>
          <p:cNvPr id="29" name="文本框 28"/>
          <p:cNvSpPr txBox="1"/>
          <p:nvPr/>
        </p:nvSpPr>
        <p:spPr>
          <a:xfrm>
            <a:off x="3492500" y="2111375"/>
            <a:ext cx="3340100" cy="1130300"/>
          </a:xfrm>
          <a:prstGeom prst="rect">
            <a:avLst/>
          </a:prstGeom>
          <a:noFill/>
        </p:spPr>
        <p:txBody>
          <a:bodyPr>
            <a:spAutoFit/>
          </a:bodyPr>
          <a:lstStyle/>
          <a:p>
            <a:pPr marL="342900" indent="-342900">
              <a:lnSpc>
                <a:spcPct val="150000"/>
              </a:lnSpc>
              <a:buClr>
                <a:srgbClr val="00B050"/>
              </a:buClr>
              <a:buFont typeface="Wingdings" panose="05000000000000000000" pitchFamily="2" charset="2"/>
              <a:buChar char="u"/>
              <a:defRPr/>
            </a:pPr>
            <a:r>
              <a:rPr lang="zh-CN" altLang="en-US" sz="2400" b="1" dirty="0">
                <a:latin typeface="Times New Roman" panose="02020603050405020304" pitchFamily="18" charset="0"/>
                <a:ea typeface="+mn-ea"/>
                <a:cs typeface="Times New Roman" panose="02020603050405020304" pitchFamily="18" charset="0"/>
              </a:rPr>
              <a:t>弧长公式的应用  </a:t>
            </a:r>
          </a:p>
          <a:p>
            <a:pPr marL="342900" indent="-342900">
              <a:lnSpc>
                <a:spcPct val="150000"/>
              </a:lnSpc>
              <a:buClr>
                <a:srgbClr val="00B050"/>
              </a:buClr>
              <a:buFont typeface="Wingdings" panose="05000000000000000000" pitchFamily="2" charset="2"/>
              <a:buChar char="u"/>
              <a:defRPr/>
            </a:pPr>
            <a:r>
              <a:rPr lang="zh-CN" altLang="en-US" sz="2400" b="1" dirty="0">
                <a:latin typeface="Times New Roman" panose="02020603050405020304" pitchFamily="18" charset="0"/>
                <a:ea typeface="+mn-ea"/>
                <a:cs typeface="Times New Roman" panose="02020603050405020304" pitchFamily="18" charset="0"/>
              </a:rPr>
              <a:t>扇形面积公式的应用</a:t>
            </a:r>
          </a:p>
        </p:txBody>
      </p:sp>
      <p:sp>
        <p:nvSpPr>
          <p:cNvPr id="3082" name="AutoShape 2"/>
          <p:cNvSpPr>
            <a:spLocks noChangeArrowheads="1"/>
          </p:cNvSpPr>
          <p:nvPr/>
        </p:nvSpPr>
        <p:spPr bwMode="gray">
          <a:xfrm>
            <a:off x="1212850" y="3798888"/>
            <a:ext cx="2017713" cy="441325"/>
          </a:xfrm>
          <a:prstGeom prst="roundRect">
            <a:avLst>
              <a:gd name="adj" fmla="val 47681"/>
            </a:avLst>
          </a:prstGeom>
          <a:gradFill rotWithShape="1">
            <a:gsLst>
              <a:gs pos="0">
                <a:srgbClr val="FF0000"/>
              </a:gs>
              <a:gs pos="100000">
                <a:srgbClr val="FF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083" name="AutoShape 11"/>
          <p:cNvSpPr>
            <a:spLocks noChangeArrowheads="1"/>
          </p:cNvSpPr>
          <p:nvPr/>
        </p:nvSpPr>
        <p:spPr bwMode="gray">
          <a:xfrm>
            <a:off x="863600" y="3613150"/>
            <a:ext cx="777875" cy="777875"/>
          </a:xfrm>
          <a:prstGeom prst="diamond">
            <a:avLst/>
          </a:prstGeom>
          <a:solidFill>
            <a:srgbClr val="FF6600"/>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r>
              <a:rPr lang="en-US" altLang="ko-KR" sz="2800" b="1">
                <a:solidFill>
                  <a:srgbClr val="FFFFFF"/>
                </a:solidFill>
                <a:latin typeface="Calibri" panose="020F0502020204030204" pitchFamily="34" charset="0"/>
                <a:ea typeface="Gulim" pitchFamily="34" charset="-127"/>
              </a:rPr>
              <a:t>2</a:t>
            </a:r>
          </a:p>
        </p:txBody>
      </p:sp>
      <p:sp>
        <p:nvSpPr>
          <p:cNvPr id="3084" name="文本框 36"/>
          <p:cNvSpPr txBox="1">
            <a:spLocks noChangeArrowheads="1"/>
          </p:cNvSpPr>
          <p:nvPr/>
        </p:nvSpPr>
        <p:spPr bwMode="auto">
          <a:xfrm>
            <a:off x="1646238" y="3722688"/>
            <a:ext cx="15176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2600" b="1">
                <a:solidFill>
                  <a:schemeClr val="bg1"/>
                </a:solidFill>
                <a:latin typeface="黑体" panose="02010609060101010101" charset="-122"/>
                <a:ea typeface="黑体" panose="02010609060101010101" charset="-122"/>
                <a:cs typeface="Adobe 黑体 Std R"/>
              </a:rPr>
              <a:t>课时流程</a:t>
            </a:r>
          </a:p>
        </p:txBody>
      </p:sp>
      <p:pic>
        <p:nvPicPr>
          <p:cNvPr id="3086" name="图片 21" descr="学习目标.png"/>
          <p:cNvPicPr>
            <a:picLocks noChangeAspect="1"/>
          </p:cNvPicPr>
          <p:nvPr/>
        </p:nvPicPr>
        <p:blipFill>
          <a:blip r:embed="rId3" cstate="email"/>
          <a:srcRect/>
          <a:stretch>
            <a:fillRect/>
          </a:stretch>
        </p:blipFill>
        <p:spPr bwMode="auto">
          <a:xfrm>
            <a:off x="3284538" y="539750"/>
            <a:ext cx="25749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1"/>
          <p:cNvPicPr>
            <a:picLocks noChangeAspect="1" noChangeArrowheads="1"/>
          </p:cNvPicPr>
          <p:nvPr/>
        </p:nvPicPr>
        <p:blipFill>
          <a:blip r:embed="rId4"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4"/>
          <p:cNvSpPr>
            <a:spLocks noChangeArrowheads="1"/>
          </p:cNvSpPr>
          <p:nvPr/>
        </p:nvSpPr>
        <p:spPr bwMode="auto">
          <a:xfrm>
            <a:off x="2187575" y="4649788"/>
            <a:ext cx="1235075" cy="1233487"/>
          </a:xfrm>
          <a:prstGeom prst="ellipse">
            <a:avLst/>
          </a:prstGeom>
          <a:gradFill rotWithShape="1">
            <a:gsLst>
              <a:gs pos="0">
                <a:schemeClr val="bg1"/>
              </a:gs>
              <a:gs pos="100000">
                <a:schemeClr val="bg1">
                  <a:lumMod val="85000"/>
                </a:schemeClr>
              </a:gs>
            </a:gsLst>
            <a:lin ang="5400000" scaled="0"/>
          </a:gradFill>
          <a:ln w="9525">
            <a:solidFill>
              <a:schemeClr val="bg1">
                <a:lumMod val="85000"/>
              </a:schemeClr>
            </a:solidFill>
            <a:round/>
          </a:ln>
          <a:effectLst/>
        </p:spPr>
        <p:txBody>
          <a:bodyPr wrap="none" anchor="ctr"/>
          <a:lstStyle/>
          <a:p>
            <a:pPr defTabSz="914400" fontAlgn="auto">
              <a:spcBef>
                <a:spcPts val="0"/>
              </a:spcBef>
              <a:spcAft>
                <a:spcPts val="0"/>
              </a:spcAft>
              <a:defRPr/>
            </a:pPr>
            <a:endParaRPr lang="zh-CN" altLang="en-US" kern="0">
              <a:solidFill>
                <a:sysClr val="windowText" lastClr="000000"/>
              </a:solidFill>
              <a:latin typeface="+mn-lt"/>
              <a:ea typeface="+mn-ea"/>
            </a:endParaRPr>
          </a:p>
        </p:txBody>
      </p:sp>
      <p:sp>
        <p:nvSpPr>
          <p:cNvPr id="39" name="Rectangle 2"/>
          <p:cNvSpPr txBox="1">
            <a:spLocks noChangeArrowheads="1"/>
          </p:cNvSpPr>
          <p:nvPr/>
        </p:nvSpPr>
        <p:spPr bwMode="auto">
          <a:xfrm>
            <a:off x="2273300" y="4879975"/>
            <a:ext cx="1041400" cy="762000"/>
          </a:xfrm>
          <a:prstGeom prst="rect">
            <a:avLst/>
          </a:prstGeom>
          <a:noFill/>
          <a:ln w="9525">
            <a:noFill/>
            <a:miter lim="800000"/>
          </a:ln>
        </p:spPr>
        <p:txBody>
          <a:bodyPr/>
          <a:lstStyle/>
          <a:p>
            <a:pPr algn="ctr" fontAlgn="auto">
              <a:spcBef>
                <a:spcPts val="0"/>
              </a:spcBef>
              <a:spcAft>
                <a:spcPts val="0"/>
              </a:spcAft>
              <a:defRPr/>
            </a:pPr>
            <a:r>
              <a:rPr lang="zh-CN" altLang="en-US" sz="2200" b="1" kern="0" dirty="0">
                <a:solidFill>
                  <a:schemeClr val="tx1">
                    <a:lumMod val="75000"/>
                    <a:lumOff val="25000"/>
                  </a:schemeClr>
                </a:solidFill>
                <a:latin typeface="+mj-lt"/>
                <a:ea typeface="+mj-ea"/>
                <a:cs typeface="+mj-cs"/>
              </a:rPr>
              <a:t>逐点</a:t>
            </a:r>
            <a:endParaRPr lang="en-US" altLang="zh-CN" sz="2200" b="1" kern="0" dirty="0">
              <a:solidFill>
                <a:schemeClr val="tx1">
                  <a:lumMod val="75000"/>
                  <a:lumOff val="25000"/>
                </a:schemeClr>
              </a:solidFill>
              <a:latin typeface="+mj-lt"/>
              <a:ea typeface="+mj-ea"/>
              <a:cs typeface="+mj-cs"/>
            </a:endParaRPr>
          </a:p>
          <a:p>
            <a:pPr algn="ctr" fontAlgn="auto">
              <a:spcBef>
                <a:spcPts val="0"/>
              </a:spcBef>
              <a:spcAft>
                <a:spcPts val="0"/>
              </a:spcAft>
              <a:defRPr/>
            </a:pPr>
            <a:r>
              <a:rPr lang="zh-CN" altLang="en-US" sz="2200" b="1" kern="0" dirty="0">
                <a:solidFill>
                  <a:schemeClr val="tx1">
                    <a:lumMod val="75000"/>
                    <a:lumOff val="25000"/>
                  </a:schemeClr>
                </a:solidFill>
                <a:latin typeface="+mj-lt"/>
                <a:ea typeface="+mj-ea"/>
                <a:cs typeface="+mj-cs"/>
              </a:rPr>
              <a:t>导讲练</a:t>
            </a:r>
            <a:endParaRPr lang="en-US" altLang="zh-CN" sz="2200" b="1" kern="0" dirty="0">
              <a:solidFill>
                <a:schemeClr val="tx1">
                  <a:lumMod val="75000"/>
                  <a:lumOff val="25000"/>
                </a:schemeClr>
              </a:solidFill>
              <a:latin typeface="+mj-lt"/>
              <a:ea typeface="+mj-ea"/>
              <a:cs typeface="+mj-cs"/>
            </a:endParaRPr>
          </a:p>
        </p:txBody>
      </p:sp>
      <p:sp>
        <p:nvSpPr>
          <p:cNvPr id="46" name="Oval 4"/>
          <p:cNvSpPr>
            <a:spLocks noChangeArrowheads="1"/>
          </p:cNvSpPr>
          <p:nvPr/>
        </p:nvSpPr>
        <p:spPr bwMode="auto">
          <a:xfrm>
            <a:off x="4016375" y="4649788"/>
            <a:ext cx="1235075" cy="1233487"/>
          </a:xfrm>
          <a:prstGeom prst="ellipse">
            <a:avLst/>
          </a:prstGeom>
          <a:gradFill rotWithShape="1">
            <a:gsLst>
              <a:gs pos="0">
                <a:schemeClr val="bg1"/>
              </a:gs>
              <a:gs pos="100000">
                <a:schemeClr val="bg1">
                  <a:lumMod val="85000"/>
                </a:schemeClr>
              </a:gs>
            </a:gsLst>
            <a:lin ang="5400000" scaled="0"/>
          </a:gradFill>
          <a:ln w="9525">
            <a:solidFill>
              <a:schemeClr val="bg1">
                <a:lumMod val="85000"/>
              </a:schemeClr>
            </a:solidFill>
            <a:round/>
          </a:ln>
          <a:effectLst/>
        </p:spPr>
        <p:txBody>
          <a:bodyPr wrap="none" anchor="ctr"/>
          <a:lstStyle/>
          <a:p>
            <a:pPr defTabSz="914400" fontAlgn="auto">
              <a:spcBef>
                <a:spcPts val="0"/>
              </a:spcBef>
              <a:spcAft>
                <a:spcPts val="0"/>
              </a:spcAft>
              <a:defRPr/>
            </a:pPr>
            <a:endParaRPr lang="zh-CN" altLang="en-US" kern="0">
              <a:solidFill>
                <a:sysClr val="windowText" lastClr="000000"/>
              </a:solidFill>
              <a:latin typeface="+mn-lt"/>
              <a:ea typeface="+mn-ea"/>
            </a:endParaRPr>
          </a:p>
        </p:txBody>
      </p:sp>
      <p:sp>
        <p:nvSpPr>
          <p:cNvPr id="40" name="Rectangle 2"/>
          <p:cNvSpPr txBox="1">
            <a:spLocks noChangeArrowheads="1"/>
          </p:cNvSpPr>
          <p:nvPr/>
        </p:nvSpPr>
        <p:spPr bwMode="auto">
          <a:xfrm>
            <a:off x="4168775" y="4879975"/>
            <a:ext cx="914400" cy="762000"/>
          </a:xfrm>
          <a:prstGeom prst="rect">
            <a:avLst/>
          </a:prstGeom>
          <a:noFill/>
          <a:ln w="9525">
            <a:noFill/>
            <a:miter lim="800000"/>
          </a:ln>
        </p:spPr>
        <p:txBody>
          <a:bodyPr/>
          <a:lstStyle>
            <a:lvl1pPr eaLnBrk="0" hangingPunct="0">
              <a:defRPr sz="16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2200" b="1" dirty="0">
                <a:solidFill>
                  <a:schemeClr val="tx1">
                    <a:lumMod val="75000"/>
                    <a:lumOff val="25000"/>
                  </a:schemeClr>
                </a:solidFill>
                <a:latin typeface="Comic Sans MS" panose="030F0702030302020204" charset="0"/>
              </a:rPr>
              <a:t>课堂小结</a:t>
            </a:r>
            <a:endParaRPr lang="en-US" altLang="zh-CN" sz="2200" b="1" dirty="0">
              <a:solidFill>
                <a:schemeClr val="tx1">
                  <a:lumMod val="75000"/>
                  <a:lumOff val="25000"/>
                </a:schemeClr>
              </a:solidFill>
              <a:latin typeface="Comic Sans MS" panose="030F0702030302020204" charset="0"/>
            </a:endParaRPr>
          </a:p>
        </p:txBody>
      </p:sp>
      <p:sp>
        <p:nvSpPr>
          <p:cNvPr id="47" name="Oval 4"/>
          <p:cNvSpPr>
            <a:spLocks noChangeArrowheads="1"/>
          </p:cNvSpPr>
          <p:nvPr/>
        </p:nvSpPr>
        <p:spPr bwMode="auto">
          <a:xfrm>
            <a:off x="5845175" y="4649788"/>
            <a:ext cx="1236663" cy="1233487"/>
          </a:xfrm>
          <a:prstGeom prst="ellipse">
            <a:avLst/>
          </a:prstGeom>
          <a:gradFill rotWithShape="1">
            <a:gsLst>
              <a:gs pos="0">
                <a:schemeClr val="bg1"/>
              </a:gs>
              <a:gs pos="100000">
                <a:schemeClr val="bg1">
                  <a:lumMod val="85000"/>
                </a:schemeClr>
              </a:gs>
            </a:gsLst>
            <a:lin ang="5400000" scaled="0"/>
          </a:gradFill>
          <a:ln w="9525">
            <a:solidFill>
              <a:schemeClr val="bg1">
                <a:lumMod val="85000"/>
              </a:schemeClr>
            </a:solidFill>
            <a:round/>
          </a:ln>
          <a:effectLst/>
        </p:spPr>
        <p:txBody>
          <a:bodyPr wrap="none" anchor="ctr"/>
          <a:lstStyle/>
          <a:p>
            <a:pPr defTabSz="914400" fontAlgn="auto">
              <a:spcBef>
                <a:spcPts val="0"/>
              </a:spcBef>
              <a:spcAft>
                <a:spcPts val="0"/>
              </a:spcAft>
              <a:defRPr/>
            </a:pPr>
            <a:endParaRPr lang="zh-CN" altLang="en-US" kern="0">
              <a:solidFill>
                <a:sysClr val="windowText" lastClr="000000"/>
              </a:solidFill>
              <a:latin typeface="+mn-lt"/>
              <a:ea typeface="+mn-ea"/>
            </a:endParaRPr>
          </a:p>
        </p:txBody>
      </p:sp>
      <p:sp>
        <p:nvSpPr>
          <p:cNvPr id="41" name="Rectangle 2"/>
          <p:cNvSpPr txBox="1">
            <a:spLocks noChangeArrowheads="1"/>
          </p:cNvSpPr>
          <p:nvPr/>
        </p:nvSpPr>
        <p:spPr bwMode="auto">
          <a:xfrm>
            <a:off x="5956300" y="4879975"/>
            <a:ext cx="990600" cy="762000"/>
          </a:xfrm>
          <a:prstGeom prst="rect">
            <a:avLst/>
          </a:prstGeom>
          <a:noFill/>
          <a:ln w="9525">
            <a:noFill/>
            <a:miter lim="800000"/>
          </a:ln>
        </p:spPr>
        <p:txBody>
          <a:bodyPr/>
          <a:lstStyle>
            <a:lvl1pPr eaLnBrk="0" hangingPunct="0">
              <a:defRPr sz="16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2200" b="1" dirty="0" smtClean="0">
                <a:solidFill>
                  <a:schemeClr val="tx1">
                    <a:lumMod val="75000"/>
                    <a:lumOff val="25000"/>
                  </a:schemeClr>
                </a:solidFill>
                <a:latin typeface="Comic Sans MS" panose="030F0702030302020204" charset="0"/>
              </a:rPr>
              <a:t>作业提升</a:t>
            </a:r>
            <a:endParaRPr lang="en-US" altLang="zh-CN" sz="2200" b="1" dirty="0">
              <a:solidFill>
                <a:schemeClr val="tx1">
                  <a:lumMod val="75000"/>
                  <a:lumOff val="25000"/>
                </a:schemeClr>
              </a:solidFill>
              <a:latin typeface="Comic Sans MS" panose="030F0702030302020204" charset="0"/>
            </a:endParaRPr>
          </a:p>
        </p:txBody>
      </p:sp>
      <p:sp>
        <p:nvSpPr>
          <p:cNvPr id="55" name="上箭头 54"/>
          <p:cNvSpPr/>
          <p:nvPr/>
        </p:nvSpPr>
        <p:spPr bwMode="auto">
          <a:xfrm rot="5400000">
            <a:off x="3598863" y="5114925"/>
            <a:ext cx="249237" cy="303213"/>
          </a:xfrm>
          <a:prstGeom prst="upArrow">
            <a:avLst/>
          </a:prstGeom>
          <a:gradFill>
            <a:gsLst>
              <a:gs pos="0">
                <a:srgbClr val="0000FF"/>
              </a:gs>
              <a:gs pos="100000">
                <a:srgbClr val="00B1F9"/>
              </a:gs>
            </a:gsLst>
          </a:gra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56" name="上箭头 55"/>
          <p:cNvSpPr/>
          <p:nvPr/>
        </p:nvSpPr>
        <p:spPr bwMode="auto">
          <a:xfrm rot="5400000">
            <a:off x="5424488" y="5114925"/>
            <a:ext cx="249237" cy="303213"/>
          </a:xfrm>
          <a:prstGeom prst="upArrow">
            <a:avLst/>
          </a:prstGeom>
          <a:gradFill>
            <a:gsLst>
              <a:gs pos="0">
                <a:srgbClr val="0000FF"/>
              </a:gs>
              <a:gs pos="100000">
                <a:srgbClr val="00B1F9"/>
              </a:gs>
            </a:gsLst>
          </a:gra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300"/>
                                        <p:tgtEl>
                                          <p:spTgt spid="3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300"/>
                                        <p:tgtEl>
                                          <p:spTgt spid="4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300"/>
                                        <p:tgtEl>
                                          <p:spTgt spid="5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300"/>
                                        <p:tgtEl>
                                          <p:spTgt spid="4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300"/>
                                        <p:tgtEl>
                                          <p:spTgt spid="46"/>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300"/>
                                        <p:tgtEl>
                                          <p:spTgt spid="56"/>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300"/>
                                        <p:tgtEl>
                                          <p:spTgt spid="4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3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4" grpId="0" animBg="1"/>
      <p:bldP spid="39" grpId="0"/>
      <p:bldP spid="46" grpId="0" animBg="1"/>
      <p:bldP spid="40" grpId="0"/>
      <p:bldP spid="47" grpId="0" animBg="1"/>
      <p:bldP spid="41" grpId="0"/>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7"/>
          <p:cNvSpPr txBox="1">
            <a:spLocks noChangeArrowheads="1"/>
          </p:cNvSpPr>
          <p:nvPr/>
        </p:nvSpPr>
        <p:spPr bwMode="auto">
          <a:xfrm>
            <a:off x="1677988" y="1465263"/>
            <a:ext cx="55562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2100" b="1">
                <a:solidFill>
                  <a:srgbClr val="FF0000"/>
                </a:solidFill>
                <a:latin typeface="宋体" panose="02010600030101010101" pitchFamily="2" charset="-122"/>
              </a:rPr>
              <a:t>从而∠</a:t>
            </a:r>
            <a:r>
              <a:rPr lang="en-US" altLang="zh-CN" sz="2100" b="1" i="1">
                <a:solidFill>
                  <a:srgbClr val="FF0000"/>
                </a:solidFill>
                <a:latin typeface="Times New Roman" panose="02020603050405020304" pitchFamily="18" charset="0"/>
              </a:rPr>
              <a:t>AOD</a:t>
            </a:r>
            <a:r>
              <a:rPr lang="en-US" altLang="zh-CN" sz="2100" b="1">
                <a:solidFill>
                  <a:srgbClr val="FF0000"/>
                </a:solidFill>
                <a:latin typeface="宋体" panose="02010600030101010101" pitchFamily="2" charset="-122"/>
              </a:rPr>
              <a:t>=60°</a:t>
            </a:r>
            <a:r>
              <a:rPr lang="zh-CN" altLang="en-US" sz="2100" b="1">
                <a:solidFill>
                  <a:srgbClr val="FF0000"/>
                </a:solidFill>
                <a:latin typeface="宋体" panose="02010600030101010101" pitchFamily="2" charset="-122"/>
              </a:rPr>
              <a:t>，∠</a:t>
            </a:r>
            <a:r>
              <a:rPr lang="en-US" altLang="zh-CN" sz="2100" b="1" i="1">
                <a:solidFill>
                  <a:srgbClr val="FF0000"/>
                </a:solidFill>
                <a:latin typeface="Times New Roman" panose="02020603050405020304" pitchFamily="18" charset="0"/>
              </a:rPr>
              <a:t>AOB</a:t>
            </a:r>
            <a:r>
              <a:rPr lang="en-US" altLang="zh-CN" sz="2100" b="1">
                <a:solidFill>
                  <a:srgbClr val="FF0000"/>
                </a:solidFill>
                <a:latin typeface="宋体" panose="02010600030101010101" pitchFamily="2" charset="-122"/>
              </a:rPr>
              <a:t>=120°.</a:t>
            </a:r>
          </a:p>
          <a:p>
            <a:pPr>
              <a:lnSpc>
                <a:spcPct val="120000"/>
              </a:lnSpc>
            </a:pPr>
            <a:r>
              <a:rPr lang="zh-CN" altLang="en-US" sz="2100" b="1">
                <a:solidFill>
                  <a:srgbClr val="FF0000"/>
                </a:solidFill>
                <a:latin typeface="宋体" panose="02010600030101010101" pitchFamily="2" charset="-122"/>
              </a:rPr>
              <a:t>有水部分的面积</a:t>
            </a:r>
          </a:p>
          <a:p>
            <a:pPr>
              <a:lnSpc>
                <a:spcPct val="120000"/>
              </a:lnSpc>
            </a:pPr>
            <a:endParaRPr lang="zh-CN" altLang="en-US" sz="2100" b="1">
              <a:solidFill>
                <a:srgbClr val="FF0000"/>
              </a:solidFill>
              <a:latin typeface="宋体" panose="02010600030101010101" pitchFamily="2" charset="-122"/>
            </a:endParaRPr>
          </a:p>
        </p:txBody>
      </p:sp>
      <p:sp>
        <p:nvSpPr>
          <p:cNvPr id="21" name="矩形 20"/>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1509" name="文本框 23"/>
          <p:cNvSpPr txBox="1">
            <a:spLocks noChangeArrowheads="1"/>
          </p:cNvSpPr>
          <p:nvPr/>
        </p:nvSpPr>
        <p:spPr bwMode="auto">
          <a:xfrm>
            <a:off x="7669213" y="85725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－讲</a:t>
            </a:r>
          </a:p>
        </p:txBody>
      </p:sp>
      <p:cxnSp>
        <p:nvCxnSpPr>
          <p:cNvPr id="2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1512"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图片 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301" name="Object 29"/>
          <p:cNvGraphicFramePr>
            <a:graphicFrameLocks noChangeAspect="1"/>
          </p:cNvGraphicFramePr>
          <p:nvPr/>
        </p:nvGraphicFramePr>
        <p:xfrm>
          <a:off x="2794000" y="2381250"/>
          <a:ext cx="3382963" cy="2608263"/>
        </p:xfrm>
        <a:graphic>
          <a:graphicData uri="http://schemas.openxmlformats.org/presentationml/2006/ole">
            <mc:AlternateContent xmlns:mc="http://schemas.openxmlformats.org/markup-compatibility/2006">
              <mc:Choice xmlns:v="urn:schemas-microsoft-com:vml" Requires="v">
                <p:oleObj spid="_x0000_s21523" name="Equation" r:id="rId5" imgW="1663700" imgH="1282700" progId="Equation.DSMT4">
                  <p:embed/>
                </p:oleObj>
              </mc:Choice>
              <mc:Fallback>
                <p:oleObj name="Equation" r:id="rId5" imgW="1663700" imgH="1282700" progId="Equation.DSMT4">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4000" y="2381250"/>
                        <a:ext cx="3382963" cy="260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 calcmode="lin" valueType="num">
                                      <p:cBhvr additive="base">
                                        <p:cTn id="1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301"/>
                                        </p:tgtEl>
                                        <p:attrNameLst>
                                          <p:attrName>style.visibility</p:attrName>
                                        </p:attrNameLst>
                                      </p:cBhvr>
                                      <p:to>
                                        <p:strVal val="visible"/>
                                      </p:to>
                                    </p:set>
                                    <p:anim calcmode="lin" valueType="num">
                                      <p:cBhvr additive="base">
                                        <p:cTn id="19" dur="500" fill="hold"/>
                                        <p:tgtEl>
                                          <p:spTgt spid="54301"/>
                                        </p:tgtEl>
                                        <p:attrNameLst>
                                          <p:attrName>ppt_x</p:attrName>
                                        </p:attrNameLst>
                                      </p:cBhvr>
                                      <p:tavLst>
                                        <p:tav tm="0">
                                          <p:val>
                                            <p:strVal val="#ppt_x"/>
                                          </p:val>
                                        </p:tav>
                                        <p:tav tm="100000">
                                          <p:val>
                                            <p:strVal val="#ppt_x"/>
                                          </p:val>
                                        </p:tav>
                                      </p:tavLst>
                                    </p:anim>
                                    <p:anim calcmode="lin" valueType="num">
                                      <p:cBhvr additive="base">
                                        <p:cTn id="20" dur="500" fill="hold"/>
                                        <p:tgtEl>
                                          <p:spTgt spid="54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2532" name="文本框 23"/>
          <p:cNvSpPr txBox="1">
            <a:spLocks noChangeArrowheads="1"/>
          </p:cNvSpPr>
          <p:nvPr/>
        </p:nvSpPr>
        <p:spPr bwMode="auto">
          <a:xfrm>
            <a:off x="7669213" y="85725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－讲</a:t>
            </a:r>
          </a:p>
        </p:txBody>
      </p:sp>
      <p:cxnSp>
        <p:nvCxnSpPr>
          <p:cNvPr id="2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2535"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图片 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Rectangle 15"/>
          <p:cNvSpPr>
            <a:spLocks noChangeArrowheads="1"/>
          </p:cNvSpPr>
          <p:nvPr/>
        </p:nvSpPr>
        <p:spPr bwMode="auto">
          <a:xfrm>
            <a:off x="863600" y="1928813"/>
            <a:ext cx="737235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667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defTabSz="914400" eaLnBrk="1" hangingPunct="1">
              <a:lnSpc>
                <a:spcPct val="150000"/>
              </a:lnSpc>
              <a:defRPr/>
            </a:pPr>
            <a:r>
              <a:rPr lang="zh-CN" altLang="en-US" sz="2400" b="1" dirty="0" smtClean="0">
                <a:solidFill>
                  <a:srgbClr val="FF0000"/>
                </a:solidFill>
                <a:latin typeface="Times New Roman" panose="02020603050405020304" pitchFamily="18" charset="0"/>
                <a:ea typeface="+mn-ea"/>
                <a:cs typeface="Times New Roman" panose="02020603050405020304" pitchFamily="18" charset="0"/>
              </a:rPr>
              <a:t>特别注意：</a:t>
            </a:r>
            <a:endParaRPr lang="en-US" altLang="zh-CN" sz="2400" b="1" dirty="0" smtClean="0">
              <a:solidFill>
                <a:srgbClr val="FF0000"/>
              </a:solidFill>
              <a:latin typeface="Times New Roman" panose="02020603050405020304" pitchFamily="18" charset="0"/>
              <a:ea typeface="+mn-ea"/>
              <a:cs typeface="Times New Roman" panose="02020603050405020304" pitchFamily="18" charset="0"/>
            </a:endParaRPr>
          </a:p>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(1)</a:t>
            </a:r>
            <a:r>
              <a:rPr lang="zh-CN" altLang="en-US" sz="2400" b="1" dirty="0" smtClean="0">
                <a:latin typeface="Times New Roman" panose="02020603050405020304" pitchFamily="18" charset="0"/>
                <a:ea typeface="+mn-ea"/>
                <a:cs typeface="Times New Roman" panose="02020603050405020304" pitchFamily="18" charset="0"/>
              </a:rPr>
              <a:t>已知</a:t>
            </a:r>
            <a:r>
              <a:rPr lang="en-US" altLang="zh-CN" sz="2400" b="1" i="1" dirty="0" smtClean="0">
                <a:latin typeface="Times New Roman" panose="02020603050405020304" pitchFamily="18" charset="0"/>
                <a:ea typeface="+mn-ea"/>
                <a:cs typeface="Times New Roman" panose="02020603050405020304" pitchFamily="18" charset="0"/>
              </a:rPr>
              <a:t>S</a:t>
            </a:r>
            <a:r>
              <a:rPr lang="zh-CN" altLang="en-US" sz="2400" b="1" baseline="-25000" dirty="0" smtClean="0">
                <a:latin typeface="Times New Roman" panose="02020603050405020304" pitchFamily="18" charset="0"/>
                <a:ea typeface="+mn-ea"/>
                <a:cs typeface="Times New Roman" panose="02020603050405020304" pitchFamily="18" charset="0"/>
              </a:rPr>
              <a:t>扇形</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i="1" dirty="0" smtClean="0">
                <a:latin typeface="Times New Roman" panose="02020603050405020304" pitchFamily="18" charset="0"/>
                <a:ea typeface="+mn-ea"/>
                <a:cs typeface="Times New Roman" panose="02020603050405020304" pitchFamily="18" charset="0"/>
              </a:rPr>
              <a:t>l</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i="1" dirty="0" smtClean="0">
                <a:latin typeface="Times New Roman" panose="02020603050405020304" pitchFamily="18" charset="0"/>
                <a:ea typeface="+mn-ea"/>
                <a:cs typeface="Times New Roman" panose="02020603050405020304" pitchFamily="18" charset="0"/>
              </a:rPr>
              <a:t>n</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i="1" dirty="0" smtClean="0">
                <a:latin typeface="Times New Roman" panose="02020603050405020304" pitchFamily="18" charset="0"/>
                <a:ea typeface="+mn-ea"/>
                <a:cs typeface="Times New Roman" panose="02020603050405020304" pitchFamily="18" charset="0"/>
              </a:rPr>
              <a:t>R</a:t>
            </a:r>
            <a:r>
              <a:rPr lang="zh-CN" altLang="en-US" sz="2400" b="1" dirty="0" smtClean="0">
                <a:latin typeface="Times New Roman" panose="02020603050405020304" pitchFamily="18" charset="0"/>
                <a:ea typeface="+mn-ea"/>
                <a:cs typeface="Times New Roman" panose="02020603050405020304" pitchFamily="18" charset="0"/>
              </a:rPr>
              <a:t>四个量中的任意两个量，可</a:t>
            </a:r>
            <a:endParaRPr lang="en-US" altLang="zh-CN" sz="2400" b="1" dirty="0" smtClean="0">
              <a:latin typeface="Times New Roman" panose="02020603050405020304" pitchFamily="18" charset="0"/>
              <a:ea typeface="+mn-ea"/>
              <a:cs typeface="Times New Roman" panose="02020603050405020304" pitchFamily="18" charset="0"/>
            </a:endParaRPr>
          </a:p>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     </a:t>
            </a:r>
            <a:r>
              <a:rPr lang="zh-CN" altLang="en-US" sz="2400" b="1" dirty="0" smtClean="0">
                <a:latin typeface="Times New Roman" panose="02020603050405020304" pitchFamily="18" charset="0"/>
                <a:ea typeface="+mn-ea"/>
                <a:cs typeface="Times New Roman" panose="02020603050405020304" pitchFamily="18" charset="0"/>
              </a:rPr>
              <a:t>以求出另外</a:t>
            </a:r>
            <a:r>
              <a:rPr lang="zh-CN" altLang="en-US" sz="2400" b="1" dirty="0" smtClean="0">
                <a:solidFill>
                  <a:srgbClr val="FF0000"/>
                </a:solidFill>
                <a:latin typeface="Times New Roman" panose="02020603050405020304" pitchFamily="18" charset="0"/>
                <a:ea typeface="+mn-ea"/>
                <a:cs typeface="Times New Roman" panose="02020603050405020304" pitchFamily="18" charset="0"/>
              </a:rPr>
              <a:t>两个量</a:t>
            </a:r>
            <a:r>
              <a:rPr lang="zh-CN" altLang="en-US" sz="2400" b="1" dirty="0" smtClean="0">
                <a:latin typeface="Times New Roman" panose="02020603050405020304" pitchFamily="18" charset="0"/>
                <a:ea typeface="+mn-ea"/>
                <a:cs typeface="Times New Roman" panose="02020603050405020304" pitchFamily="18" charset="0"/>
              </a:rPr>
              <a:t>．</a:t>
            </a:r>
          </a:p>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(2)</a:t>
            </a:r>
            <a:r>
              <a:rPr lang="zh-CN" altLang="en-US" sz="2400" b="1" dirty="0" smtClean="0">
                <a:latin typeface="Times New Roman" panose="02020603050405020304" pitchFamily="18" charset="0"/>
                <a:ea typeface="+mn-ea"/>
                <a:cs typeface="Times New Roman" panose="02020603050405020304" pitchFamily="18" charset="0"/>
              </a:rPr>
              <a:t>在扇形面积公式</a:t>
            </a:r>
            <a:r>
              <a:rPr lang="en-US" altLang="zh-CN" sz="2400" b="1" i="1" dirty="0" smtClean="0">
                <a:latin typeface="Times New Roman" panose="02020603050405020304" pitchFamily="18" charset="0"/>
                <a:ea typeface="+mn-ea"/>
                <a:cs typeface="Times New Roman" panose="02020603050405020304" pitchFamily="18" charset="0"/>
              </a:rPr>
              <a:t>S</a:t>
            </a:r>
            <a:r>
              <a:rPr lang="zh-CN" altLang="en-US" sz="2400" b="1" baseline="-25000" dirty="0" smtClean="0">
                <a:latin typeface="Times New Roman" panose="02020603050405020304" pitchFamily="18" charset="0"/>
                <a:ea typeface="+mn-ea"/>
                <a:cs typeface="Times New Roman" panose="02020603050405020304" pitchFamily="18" charset="0"/>
              </a:rPr>
              <a:t>扇形</a:t>
            </a:r>
            <a:r>
              <a:rPr lang="zh-CN" altLang="en-US" sz="2400" b="1" dirty="0" smtClean="0">
                <a:latin typeface="Times New Roman" panose="02020603050405020304" pitchFamily="18" charset="0"/>
                <a:ea typeface="+mn-ea"/>
                <a:cs typeface="Times New Roman" panose="02020603050405020304" pitchFamily="18" charset="0"/>
              </a:rPr>
              <a:t>＝            中，</a:t>
            </a:r>
            <a:r>
              <a:rPr lang="en-US" altLang="zh-CN" sz="2400" b="1" i="1" dirty="0" smtClean="0">
                <a:latin typeface="Times New Roman" panose="02020603050405020304" pitchFamily="18" charset="0"/>
                <a:ea typeface="+mn-ea"/>
                <a:cs typeface="Times New Roman" panose="02020603050405020304" pitchFamily="18" charset="0"/>
              </a:rPr>
              <a:t>n</a:t>
            </a:r>
            <a:r>
              <a:rPr lang="zh-CN" altLang="en-US" sz="2400" b="1" dirty="0" smtClean="0">
                <a:latin typeface="Times New Roman" panose="02020603050405020304" pitchFamily="18" charset="0"/>
                <a:ea typeface="+mn-ea"/>
                <a:cs typeface="Times New Roman" panose="02020603050405020304" pitchFamily="18" charset="0"/>
              </a:rPr>
              <a:t>表示</a:t>
            </a:r>
            <a:r>
              <a:rPr lang="en-US" altLang="zh-CN" sz="2400" b="1" dirty="0" smtClean="0">
                <a:latin typeface="Times New Roman" panose="02020603050405020304" pitchFamily="18" charset="0"/>
                <a:ea typeface="+mn-ea"/>
                <a:cs typeface="Times New Roman" panose="02020603050405020304" pitchFamily="18" charset="0"/>
              </a:rPr>
              <a:t>1°</a:t>
            </a:r>
            <a:r>
              <a:rPr lang="zh-CN" altLang="en-US" sz="2400" b="1" dirty="0" smtClean="0">
                <a:latin typeface="Times New Roman" panose="02020603050405020304" pitchFamily="18" charset="0"/>
                <a:ea typeface="+mn-ea"/>
                <a:cs typeface="Times New Roman" panose="02020603050405020304" pitchFamily="18" charset="0"/>
              </a:rPr>
              <a:t>的</a:t>
            </a:r>
            <a:r>
              <a:rPr lang="en-US" altLang="zh-CN" sz="2400" b="1" i="1" dirty="0" smtClean="0">
                <a:latin typeface="Times New Roman" panose="02020603050405020304" pitchFamily="18" charset="0"/>
                <a:ea typeface="+mn-ea"/>
                <a:cs typeface="Times New Roman" panose="02020603050405020304" pitchFamily="18" charset="0"/>
              </a:rPr>
              <a:t>n</a:t>
            </a:r>
          </a:p>
          <a:p>
            <a:pPr indent="0" defTabSz="914400" eaLnBrk="1" hangingPunct="1">
              <a:lnSpc>
                <a:spcPct val="150000"/>
              </a:lnSpc>
              <a:defRPr/>
            </a:pPr>
            <a:r>
              <a:rPr lang="zh-CN" altLang="en-US" sz="2400" b="1" i="1" dirty="0" smtClean="0">
                <a:latin typeface="Times New Roman" panose="02020603050405020304" pitchFamily="18" charset="0"/>
                <a:ea typeface="+mn-ea"/>
                <a:cs typeface="Times New Roman" panose="02020603050405020304" pitchFamily="18" charset="0"/>
              </a:rPr>
              <a:t>      </a:t>
            </a:r>
            <a:r>
              <a:rPr lang="zh-CN" altLang="en-US" sz="2400" b="1" dirty="0" smtClean="0">
                <a:latin typeface="Times New Roman" panose="02020603050405020304" pitchFamily="18" charset="0"/>
                <a:ea typeface="+mn-ea"/>
                <a:cs typeface="Times New Roman" panose="02020603050405020304" pitchFamily="18" charset="0"/>
              </a:rPr>
              <a:t>倍，</a:t>
            </a:r>
            <a:r>
              <a:rPr lang="en-US" altLang="zh-CN" sz="2400" b="1" dirty="0" smtClean="0">
                <a:latin typeface="Times New Roman" panose="02020603050405020304" pitchFamily="18" charset="0"/>
                <a:ea typeface="+mn-ea"/>
                <a:cs typeface="Times New Roman" panose="02020603050405020304" pitchFamily="18" charset="0"/>
              </a:rPr>
              <a:t>360</a:t>
            </a:r>
            <a:r>
              <a:rPr lang="zh-CN" altLang="en-US" sz="2400" b="1" dirty="0" smtClean="0">
                <a:latin typeface="Times New Roman" panose="02020603050405020304" pitchFamily="18" charset="0"/>
                <a:ea typeface="+mn-ea"/>
                <a:cs typeface="Times New Roman" panose="02020603050405020304" pitchFamily="18" charset="0"/>
              </a:rPr>
              <a:t>表示</a:t>
            </a:r>
            <a:r>
              <a:rPr lang="en-US" altLang="zh-CN" sz="2400" b="1" dirty="0" smtClean="0">
                <a:latin typeface="Times New Roman" panose="02020603050405020304" pitchFamily="18" charset="0"/>
                <a:ea typeface="+mn-ea"/>
                <a:cs typeface="Times New Roman" panose="02020603050405020304" pitchFamily="18" charset="0"/>
              </a:rPr>
              <a:t>1°</a:t>
            </a:r>
            <a:r>
              <a:rPr lang="zh-CN" altLang="en-US" sz="2400" b="1" dirty="0" smtClean="0">
                <a:latin typeface="Times New Roman" panose="02020603050405020304" pitchFamily="18" charset="0"/>
                <a:ea typeface="+mn-ea"/>
                <a:cs typeface="Times New Roman" panose="02020603050405020304" pitchFamily="18" charset="0"/>
              </a:rPr>
              <a:t>的</a:t>
            </a:r>
            <a:r>
              <a:rPr lang="en-US" altLang="zh-CN" sz="2400" b="1" dirty="0" smtClean="0">
                <a:latin typeface="Times New Roman" panose="02020603050405020304" pitchFamily="18" charset="0"/>
                <a:ea typeface="+mn-ea"/>
                <a:cs typeface="Times New Roman" panose="02020603050405020304" pitchFamily="18" charset="0"/>
              </a:rPr>
              <a:t>360</a:t>
            </a:r>
            <a:r>
              <a:rPr lang="zh-CN" altLang="en-US" sz="2400" b="1" dirty="0" smtClean="0">
                <a:latin typeface="Times New Roman" panose="02020603050405020304" pitchFamily="18" charset="0"/>
                <a:ea typeface="+mn-ea"/>
                <a:cs typeface="Times New Roman" panose="02020603050405020304" pitchFamily="18" charset="0"/>
              </a:rPr>
              <a:t>倍，</a:t>
            </a:r>
            <a:r>
              <a:rPr lang="en-US" altLang="zh-CN" sz="2400" b="1" i="1" dirty="0" smtClean="0">
                <a:solidFill>
                  <a:srgbClr val="FF0000"/>
                </a:solidFill>
                <a:latin typeface="Times New Roman" panose="02020603050405020304" pitchFamily="18" charset="0"/>
                <a:ea typeface="+mn-ea"/>
                <a:cs typeface="Times New Roman" panose="02020603050405020304" pitchFamily="18" charset="0"/>
              </a:rPr>
              <a:t>n</a:t>
            </a:r>
            <a:r>
              <a:rPr lang="zh-CN" altLang="en-US" sz="2400" b="1" dirty="0" smtClean="0">
                <a:solidFill>
                  <a:srgbClr val="FF0000"/>
                </a:solidFill>
                <a:latin typeface="Times New Roman" panose="02020603050405020304" pitchFamily="18" charset="0"/>
                <a:ea typeface="+mn-ea"/>
                <a:cs typeface="Times New Roman" panose="02020603050405020304" pitchFamily="18" charset="0"/>
              </a:rPr>
              <a:t>，</a:t>
            </a:r>
            <a:r>
              <a:rPr lang="en-US" altLang="zh-CN" sz="2400" b="1" dirty="0" smtClean="0">
                <a:solidFill>
                  <a:srgbClr val="FF0000"/>
                </a:solidFill>
                <a:latin typeface="Times New Roman" panose="02020603050405020304" pitchFamily="18" charset="0"/>
                <a:ea typeface="+mn-ea"/>
                <a:cs typeface="Times New Roman" panose="02020603050405020304" pitchFamily="18" charset="0"/>
              </a:rPr>
              <a:t>360</a:t>
            </a:r>
            <a:r>
              <a:rPr lang="zh-CN" altLang="en-US" sz="2400" b="1" dirty="0" smtClean="0">
                <a:solidFill>
                  <a:srgbClr val="FF0000"/>
                </a:solidFill>
                <a:latin typeface="Times New Roman" panose="02020603050405020304" pitchFamily="18" charset="0"/>
                <a:ea typeface="+mn-ea"/>
                <a:cs typeface="Times New Roman" panose="02020603050405020304" pitchFamily="18" charset="0"/>
              </a:rPr>
              <a:t>不带单位</a:t>
            </a:r>
            <a:r>
              <a:rPr lang="zh-CN" altLang="en-US" sz="2400" b="1" dirty="0" smtClean="0">
                <a:latin typeface="Times New Roman" panose="02020603050405020304" pitchFamily="18" charset="0"/>
                <a:ea typeface="+mn-ea"/>
                <a:cs typeface="Times New Roman" panose="02020603050405020304" pitchFamily="18" charset="0"/>
              </a:rPr>
              <a:t>．</a:t>
            </a:r>
            <a:r>
              <a:rPr lang="zh-CN" altLang="en-US" sz="2400" dirty="0" smtClean="0">
                <a:latin typeface="Times New Roman" panose="02020603050405020304" pitchFamily="18" charset="0"/>
                <a:ea typeface="+mn-ea"/>
                <a:cs typeface="Times New Roman" panose="02020603050405020304" pitchFamily="18" charset="0"/>
              </a:rPr>
              <a:t> </a:t>
            </a:r>
            <a:endParaRPr lang="en-US" altLang="zh-CN" sz="2400" dirty="0" smtClean="0">
              <a:latin typeface="Times New Roman" panose="02020603050405020304" pitchFamily="18" charset="0"/>
              <a:ea typeface="+mn-ea"/>
              <a:cs typeface="Times New Roman" panose="02020603050405020304" pitchFamily="18" charset="0"/>
            </a:endParaRPr>
          </a:p>
        </p:txBody>
      </p:sp>
      <p:graphicFrame>
        <p:nvGraphicFramePr>
          <p:cNvPr id="56335" name="Object 15"/>
          <p:cNvGraphicFramePr>
            <a:graphicFrameLocks noChangeAspect="1"/>
          </p:cNvGraphicFramePr>
          <p:nvPr/>
        </p:nvGraphicFramePr>
        <p:xfrm>
          <a:off x="4478338" y="3527425"/>
          <a:ext cx="731837" cy="754063"/>
        </p:xfrm>
        <a:graphic>
          <a:graphicData uri="http://schemas.openxmlformats.org/presentationml/2006/ole">
            <mc:AlternateContent xmlns:mc="http://schemas.openxmlformats.org/markup-compatibility/2006">
              <mc:Choice xmlns:v="urn:schemas-microsoft-com:vml" Requires="v">
                <p:oleObj spid="_x0000_s22548" name="Equation" r:id="rId5" imgW="406400" imgH="419100" progId="Equation.DSMT4">
                  <p:embed/>
                </p:oleObj>
              </mc:Choice>
              <mc:Fallback>
                <p:oleObj name="Equation" r:id="rId5" imgW="406400" imgH="41910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8338" y="3527425"/>
                        <a:ext cx="731837"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31">
                                            <p:txEl>
                                              <p:pRg st="0" end="0"/>
                                            </p:txEl>
                                          </p:spTgt>
                                        </p:tgtEl>
                                        <p:attrNameLst>
                                          <p:attrName>style.visibility</p:attrName>
                                        </p:attrNameLst>
                                      </p:cBhvr>
                                      <p:to>
                                        <p:strVal val="visible"/>
                                      </p:to>
                                    </p:set>
                                    <p:animEffect transition="in" filter="blinds(horizontal)">
                                      <p:cBhvr>
                                        <p:cTn id="7" dur="500"/>
                                        <p:tgtEl>
                                          <p:spTgt spid="348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31">
                                            <p:txEl>
                                              <p:pRg st="1" end="1"/>
                                            </p:txEl>
                                          </p:spTgt>
                                        </p:tgtEl>
                                        <p:attrNameLst>
                                          <p:attrName>style.visibility</p:attrName>
                                        </p:attrNameLst>
                                      </p:cBhvr>
                                      <p:to>
                                        <p:strVal val="visible"/>
                                      </p:to>
                                    </p:set>
                                    <p:animEffect transition="in" filter="blinds(horizontal)">
                                      <p:cBhvr>
                                        <p:cTn id="12" dur="500"/>
                                        <p:tgtEl>
                                          <p:spTgt spid="34831">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4831">
                                            <p:txEl>
                                              <p:pRg st="2" end="2"/>
                                            </p:txEl>
                                          </p:spTgt>
                                        </p:tgtEl>
                                        <p:attrNameLst>
                                          <p:attrName>style.visibility</p:attrName>
                                        </p:attrNameLst>
                                      </p:cBhvr>
                                      <p:to>
                                        <p:strVal val="visible"/>
                                      </p:to>
                                    </p:set>
                                    <p:animEffect transition="in" filter="blinds(horizontal)">
                                      <p:cBhvr>
                                        <p:cTn id="15" dur="500"/>
                                        <p:tgtEl>
                                          <p:spTgt spid="348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4831">
                                            <p:txEl>
                                              <p:pRg st="3" end="3"/>
                                            </p:txEl>
                                          </p:spTgt>
                                        </p:tgtEl>
                                        <p:attrNameLst>
                                          <p:attrName>style.visibility</p:attrName>
                                        </p:attrNameLst>
                                      </p:cBhvr>
                                      <p:to>
                                        <p:strVal val="visible"/>
                                      </p:to>
                                    </p:set>
                                    <p:animEffect transition="in" filter="blinds(horizontal)">
                                      <p:cBhvr>
                                        <p:cTn id="20" dur="500"/>
                                        <p:tgtEl>
                                          <p:spTgt spid="34831">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4831">
                                            <p:txEl>
                                              <p:pRg st="4" end="4"/>
                                            </p:txEl>
                                          </p:spTgt>
                                        </p:tgtEl>
                                        <p:attrNameLst>
                                          <p:attrName>style.visibility</p:attrName>
                                        </p:attrNameLst>
                                      </p:cBhvr>
                                      <p:to>
                                        <p:strVal val="visible"/>
                                      </p:to>
                                    </p:set>
                                    <p:animEffect transition="in" filter="blinds(horizontal)">
                                      <p:cBhvr>
                                        <p:cTn id="23" dur="500"/>
                                        <p:tgtEl>
                                          <p:spTgt spid="34831">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6335"/>
                                        </p:tgtEl>
                                        <p:attrNameLst>
                                          <p:attrName>style.visibility</p:attrName>
                                        </p:attrNameLst>
                                      </p:cBhvr>
                                      <p:to>
                                        <p:strVal val="visible"/>
                                      </p:to>
                                    </p:set>
                                    <p:animEffect transition="in" filter="blinds(horizontal)">
                                      <p:cBhvr>
                                        <p:cTn id="26" dur="500"/>
                                        <p:tgtEl>
                                          <p:spTgt spid="56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内容占位符 7"/>
          <p:cNvSpPr txBox="1">
            <a:spLocks noChangeArrowheads="1"/>
          </p:cNvSpPr>
          <p:nvPr/>
        </p:nvSpPr>
        <p:spPr bwMode="auto">
          <a:xfrm>
            <a:off x="1622425" y="1425575"/>
            <a:ext cx="64277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中考</a:t>
            </a:r>
            <a:r>
              <a:rPr lang="en-US" altLang="zh-CN" sz="2400" b="1" dirty="0">
                <a:solidFill>
                  <a:srgbClr val="0000FF"/>
                </a:solidFill>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淄博</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如图，半圆的直径</a:t>
            </a:r>
            <a:r>
              <a:rPr lang="en-US" altLang="zh-CN" sz="2400" b="1" i="1" dirty="0">
                <a:latin typeface="Times New Roman" panose="02020603050405020304" pitchFamily="18" charset="0"/>
                <a:ea typeface="+mn-ea"/>
                <a:cs typeface="Times New Roman" panose="02020603050405020304" pitchFamily="18" charset="0"/>
              </a:rPr>
              <a:t>BC</a:t>
            </a:r>
            <a:r>
              <a:rPr lang="zh-CN" altLang="en-US" sz="2400" b="1" dirty="0">
                <a:latin typeface="Times New Roman" panose="02020603050405020304" pitchFamily="18" charset="0"/>
                <a:ea typeface="+mn-ea"/>
                <a:cs typeface="Times New Roman" panose="02020603050405020304" pitchFamily="18" charset="0"/>
              </a:rPr>
              <a:t>恰与等腰直角三角形</a:t>
            </a:r>
            <a:r>
              <a:rPr lang="en-US" altLang="zh-CN" sz="2400" b="1" i="1" dirty="0">
                <a:latin typeface="Times New Roman" panose="02020603050405020304" pitchFamily="18" charset="0"/>
                <a:ea typeface="+mn-ea"/>
                <a:cs typeface="Times New Roman" panose="02020603050405020304" pitchFamily="18" charset="0"/>
              </a:rPr>
              <a:t>ABC</a:t>
            </a:r>
            <a:r>
              <a:rPr lang="zh-CN" altLang="en-US" sz="2400" b="1" dirty="0">
                <a:latin typeface="Times New Roman" panose="02020603050405020304" pitchFamily="18" charset="0"/>
                <a:ea typeface="+mn-ea"/>
                <a:cs typeface="Times New Roman" panose="02020603050405020304" pitchFamily="18" charset="0"/>
              </a:rPr>
              <a:t>的一条直角边完全重合，若</a:t>
            </a:r>
            <a:r>
              <a:rPr lang="en-US" altLang="zh-CN" sz="2400" b="1" i="1" dirty="0">
                <a:latin typeface="Times New Roman" panose="02020603050405020304" pitchFamily="18" charset="0"/>
                <a:ea typeface="+mn-ea"/>
                <a:cs typeface="Times New Roman" panose="02020603050405020304" pitchFamily="18" charset="0"/>
              </a:rPr>
              <a:t>BC</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4</a:t>
            </a:r>
            <a:r>
              <a:rPr lang="zh-CN" altLang="en-US" sz="2400" b="1" dirty="0">
                <a:latin typeface="Times New Roman" panose="02020603050405020304" pitchFamily="18" charset="0"/>
                <a:ea typeface="+mn-ea"/>
                <a:cs typeface="Times New Roman" panose="02020603050405020304" pitchFamily="18" charset="0"/>
              </a:rPr>
              <a:t>，则图中阴影部分的面积是</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　　</a:t>
            </a:r>
            <a:r>
              <a:rPr lang="en-US" altLang="zh-CN" sz="2400" b="1" dirty="0">
                <a:latin typeface="Times New Roman" panose="02020603050405020304" pitchFamily="18" charset="0"/>
                <a:ea typeface="+mn-ea"/>
                <a:cs typeface="Times New Roman" panose="02020603050405020304" pitchFamily="18" charset="0"/>
              </a:rPr>
              <a:t>)</a:t>
            </a:r>
          </a:p>
          <a:p>
            <a:pPr marL="0" indent="0" eaLnBrk="1" hangingPunct="1">
              <a:lnSpc>
                <a:spcPct val="150000"/>
              </a:lnSpc>
              <a:defRPr/>
            </a:pPr>
            <a:r>
              <a:rPr lang="en-US" altLang="zh-CN" sz="2400" b="1" dirty="0">
                <a:latin typeface="Times New Roman" panose="02020603050405020304" pitchFamily="18" charset="0"/>
                <a:ea typeface="+mn-ea"/>
                <a:cs typeface="Times New Roman" panose="02020603050405020304" pitchFamily="18" charset="0"/>
              </a:rPr>
              <a:t>A</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2</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π  </a:t>
            </a:r>
            <a:endParaRPr lang="en-US" altLang="zh-CN" sz="2400" b="1" dirty="0" smtClean="0">
              <a:latin typeface="Times New Roman" panose="02020603050405020304" pitchFamily="18" charset="0"/>
              <a:ea typeface="+mn-ea"/>
              <a:cs typeface="Times New Roman" panose="02020603050405020304" pitchFamily="18" charset="0"/>
            </a:endParaRPr>
          </a:p>
          <a:p>
            <a:pPr marL="0" indent="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B</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2</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2π  </a:t>
            </a:r>
            <a:endParaRPr lang="en-US" altLang="zh-CN" sz="2400" b="1" dirty="0" smtClean="0">
              <a:latin typeface="Times New Roman" panose="02020603050405020304" pitchFamily="18" charset="0"/>
              <a:ea typeface="+mn-ea"/>
              <a:cs typeface="Times New Roman" panose="02020603050405020304" pitchFamily="18" charset="0"/>
            </a:endParaRPr>
          </a:p>
          <a:p>
            <a:pPr marL="0" indent="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C</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4</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π  </a:t>
            </a:r>
            <a:endParaRPr lang="en-US" altLang="zh-CN" sz="2400" b="1" dirty="0" smtClean="0">
              <a:latin typeface="Times New Roman" panose="02020603050405020304" pitchFamily="18" charset="0"/>
              <a:ea typeface="+mn-ea"/>
              <a:cs typeface="Times New Roman" panose="02020603050405020304" pitchFamily="18" charset="0"/>
            </a:endParaRPr>
          </a:p>
          <a:p>
            <a:pPr marL="0" indent="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D</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2</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4π</a:t>
            </a:r>
          </a:p>
        </p:txBody>
      </p:sp>
      <p:sp>
        <p:nvSpPr>
          <p:cNvPr id="33" name="矩形 32"/>
          <p:cNvSpPr/>
          <p:nvPr/>
        </p:nvSpPr>
        <p:spPr>
          <a:xfrm>
            <a:off x="7531100" y="1062038"/>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3557" name="文本框 33"/>
          <p:cNvSpPr txBox="1">
            <a:spLocks noChangeArrowheads="1"/>
          </p:cNvSpPr>
          <p:nvPr/>
        </p:nvSpPr>
        <p:spPr bwMode="auto">
          <a:xfrm>
            <a:off x="7653338" y="1062038"/>
            <a:ext cx="927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－练</a:t>
            </a:r>
          </a:p>
        </p:txBody>
      </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3560" name="Picture 21"/>
          <p:cNvPicPr>
            <a:picLocks noChangeAspect="1" noChangeArrowheads="1"/>
          </p:cNvPicPr>
          <p:nvPr/>
        </p:nvPicPr>
        <p:blipFill>
          <a:blip r:embed="rId2"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图片 42" descr="上条蓝窄.png"/>
          <p:cNvPicPr>
            <a:picLocks noChangeAspect="1"/>
          </p:cNvPicPr>
          <p:nvPr/>
        </p:nvPicPr>
        <p:blipFill>
          <a:blip r:embed="rId3"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5" name="组合 4"/>
          <p:cNvGrpSpPr/>
          <p:nvPr/>
        </p:nvGrpSpPr>
        <p:grpSpPr bwMode="auto">
          <a:xfrm>
            <a:off x="1109663" y="1508125"/>
            <a:ext cx="477837" cy="493713"/>
            <a:chOff x="809625" y="1429077"/>
            <a:chExt cx="478091" cy="493386"/>
          </a:xfrm>
        </p:grpSpPr>
        <p:sp>
          <p:nvSpPr>
            <p:cNvPr id="3" name="矩形 2"/>
            <p:cNvSpPr/>
            <p:nvPr/>
          </p:nvSpPr>
          <p:spPr>
            <a:xfrm>
              <a:off x="809625" y="1476670"/>
              <a:ext cx="446324" cy="445793"/>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3569" name="矩形 3"/>
            <p:cNvSpPr>
              <a:spLocks noChangeArrowheads="1"/>
            </p:cNvSpPr>
            <p:nvPr/>
          </p:nvSpPr>
          <p:spPr bwMode="auto">
            <a:xfrm>
              <a:off x="872218" y="1429077"/>
              <a:ext cx="41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1 </a:t>
              </a:r>
              <a:endParaRPr lang="zh-CN" altLang="en-US"/>
            </a:p>
          </p:txBody>
        </p:sp>
      </p:grpSp>
      <p:pic>
        <p:nvPicPr>
          <p:cNvPr id="23566" name="Picture 2" descr="TQ134"/>
          <p:cNvPicPr>
            <a:picLocks noChangeAspect="1" noChangeArrowheads="1"/>
          </p:cNvPicPr>
          <p:nvPr/>
        </p:nvPicPr>
        <p:blipFill>
          <a:blip r:embed="rId4" cstate="email"/>
          <a:srcRect/>
          <a:stretch>
            <a:fillRect/>
          </a:stretch>
        </p:blipFill>
        <p:spPr bwMode="auto">
          <a:xfrm>
            <a:off x="4256088" y="3263900"/>
            <a:ext cx="2397125"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a:spLocks noChangeArrowheads="1"/>
          </p:cNvSpPr>
          <p:nvPr/>
        </p:nvSpPr>
        <p:spPr bwMode="auto">
          <a:xfrm>
            <a:off x="6119813" y="2627313"/>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内容占位符 7"/>
          <p:cNvSpPr txBox="1">
            <a:spLocks noChangeArrowheads="1"/>
          </p:cNvSpPr>
          <p:nvPr/>
        </p:nvSpPr>
        <p:spPr bwMode="auto">
          <a:xfrm>
            <a:off x="1622425" y="1425575"/>
            <a:ext cx="6427788"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中考</a:t>
            </a:r>
            <a:r>
              <a:rPr lang="en-US" altLang="zh-CN" sz="2400" b="1" dirty="0">
                <a:solidFill>
                  <a:srgbClr val="0000FF"/>
                </a:solidFill>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临沂</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如图，</a:t>
            </a:r>
            <a:r>
              <a:rPr lang="en-US" altLang="zh-CN" sz="2400" b="1" i="1" dirty="0">
                <a:latin typeface="Times New Roman" panose="02020603050405020304" pitchFamily="18" charset="0"/>
                <a:ea typeface="+mn-ea"/>
                <a:cs typeface="Times New Roman" panose="02020603050405020304" pitchFamily="18" charset="0"/>
              </a:rPr>
              <a:t>AB</a:t>
            </a:r>
            <a:r>
              <a:rPr lang="zh-CN" altLang="en-US" sz="2400" b="1" dirty="0">
                <a:latin typeface="Times New Roman" panose="02020603050405020304" pitchFamily="18" charset="0"/>
                <a:ea typeface="+mn-ea"/>
                <a:cs typeface="Times New Roman" panose="02020603050405020304" pitchFamily="18" charset="0"/>
              </a:rPr>
              <a:t>是⊙</a:t>
            </a:r>
            <a:r>
              <a:rPr lang="en-US" altLang="zh-CN" sz="2400" b="1" i="1" dirty="0">
                <a:latin typeface="Times New Roman" panose="02020603050405020304" pitchFamily="18" charset="0"/>
                <a:ea typeface="+mn-ea"/>
                <a:cs typeface="Times New Roman" panose="02020603050405020304" pitchFamily="18" charset="0"/>
              </a:rPr>
              <a:t>O</a:t>
            </a:r>
            <a:r>
              <a:rPr lang="zh-CN" altLang="en-US" sz="2400" b="1" dirty="0">
                <a:latin typeface="Times New Roman" panose="02020603050405020304" pitchFamily="18" charset="0"/>
                <a:ea typeface="+mn-ea"/>
                <a:cs typeface="Times New Roman" panose="02020603050405020304" pitchFamily="18" charset="0"/>
              </a:rPr>
              <a:t>的直径，</a:t>
            </a:r>
            <a:r>
              <a:rPr lang="en-US" altLang="zh-CN" sz="2400" b="1" i="1" dirty="0">
                <a:latin typeface="Times New Roman" panose="02020603050405020304" pitchFamily="18" charset="0"/>
                <a:ea typeface="+mn-ea"/>
                <a:cs typeface="Times New Roman" panose="02020603050405020304" pitchFamily="18" charset="0"/>
              </a:rPr>
              <a:t>BT</a:t>
            </a:r>
            <a:r>
              <a:rPr lang="zh-CN" altLang="en-US" sz="2400" b="1" dirty="0">
                <a:latin typeface="Times New Roman" panose="02020603050405020304" pitchFamily="18" charset="0"/>
                <a:ea typeface="+mn-ea"/>
                <a:cs typeface="Times New Roman" panose="02020603050405020304" pitchFamily="18" charset="0"/>
              </a:rPr>
              <a:t>是⊙</a:t>
            </a:r>
            <a:r>
              <a:rPr lang="en-US" altLang="zh-CN" sz="2400" b="1" i="1" dirty="0">
                <a:latin typeface="Times New Roman" panose="02020603050405020304" pitchFamily="18" charset="0"/>
                <a:ea typeface="+mn-ea"/>
                <a:cs typeface="Times New Roman" panose="02020603050405020304" pitchFamily="18" charset="0"/>
              </a:rPr>
              <a:t>O</a:t>
            </a:r>
            <a:r>
              <a:rPr lang="zh-CN" altLang="en-US" sz="2400" b="1" dirty="0">
                <a:latin typeface="Times New Roman" panose="02020603050405020304" pitchFamily="18" charset="0"/>
                <a:ea typeface="+mn-ea"/>
                <a:cs typeface="Times New Roman" panose="02020603050405020304" pitchFamily="18" charset="0"/>
              </a:rPr>
              <a:t>的切线，若∠</a:t>
            </a:r>
            <a:r>
              <a:rPr lang="en-US" altLang="zh-CN" sz="2400" b="1" i="1" dirty="0">
                <a:latin typeface="Times New Roman" panose="02020603050405020304" pitchFamily="18" charset="0"/>
                <a:ea typeface="+mn-ea"/>
                <a:cs typeface="Times New Roman" panose="02020603050405020304" pitchFamily="18" charset="0"/>
              </a:rPr>
              <a:t>ATB</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45°</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i="1" dirty="0">
                <a:latin typeface="Times New Roman" panose="02020603050405020304" pitchFamily="18" charset="0"/>
                <a:ea typeface="+mn-ea"/>
                <a:cs typeface="Times New Roman" panose="02020603050405020304" pitchFamily="18" charset="0"/>
              </a:rPr>
              <a:t>AB</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2</a:t>
            </a:r>
            <a:r>
              <a:rPr lang="zh-CN" altLang="en-US" sz="2400" b="1" dirty="0">
                <a:latin typeface="Times New Roman" panose="02020603050405020304" pitchFamily="18" charset="0"/>
                <a:ea typeface="+mn-ea"/>
                <a:cs typeface="Times New Roman" panose="02020603050405020304" pitchFamily="18" charset="0"/>
              </a:rPr>
              <a:t>，则阴影部分的面积是</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　　</a:t>
            </a:r>
            <a:r>
              <a:rPr lang="en-US" altLang="zh-CN" sz="2400" b="1" dirty="0">
                <a:latin typeface="Times New Roman" panose="02020603050405020304" pitchFamily="18" charset="0"/>
                <a:ea typeface="+mn-ea"/>
                <a:cs typeface="Times New Roman" panose="02020603050405020304" pitchFamily="18" charset="0"/>
              </a:rPr>
              <a:t>)</a:t>
            </a:r>
          </a:p>
          <a:p>
            <a:pPr marL="0" indent="0" eaLnBrk="1" hangingPunct="1">
              <a:lnSpc>
                <a:spcPct val="170000"/>
              </a:lnSpc>
              <a:defRPr/>
            </a:pPr>
            <a:r>
              <a:rPr lang="en-US" altLang="zh-CN" sz="2400" b="1" dirty="0">
                <a:latin typeface="Times New Roman" panose="02020603050405020304" pitchFamily="18" charset="0"/>
                <a:ea typeface="+mn-ea"/>
                <a:cs typeface="Times New Roman" panose="02020603050405020304" pitchFamily="18" charset="0"/>
              </a:rPr>
              <a:t>A</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2</a:t>
            </a:r>
            <a:r>
              <a:rPr lang="zh-CN" altLang="en-US" sz="2400" b="1" dirty="0">
                <a:latin typeface="Times New Roman" panose="02020603050405020304" pitchFamily="18" charset="0"/>
                <a:ea typeface="+mn-ea"/>
                <a:cs typeface="Times New Roman" panose="02020603050405020304" pitchFamily="18" charset="0"/>
              </a:rPr>
              <a:t>　　　</a:t>
            </a:r>
            <a:endParaRPr lang="en-US" altLang="zh-CN" sz="2400" b="1" dirty="0" smtClean="0">
              <a:latin typeface="Times New Roman" panose="02020603050405020304" pitchFamily="18" charset="0"/>
              <a:ea typeface="+mn-ea"/>
              <a:cs typeface="Times New Roman" panose="02020603050405020304" pitchFamily="18" charset="0"/>
            </a:endParaRPr>
          </a:p>
          <a:p>
            <a:pPr marL="0" indent="0" eaLnBrk="1" hangingPunct="1">
              <a:lnSpc>
                <a:spcPct val="170000"/>
              </a:lnSpc>
              <a:defRPr/>
            </a:pPr>
            <a:r>
              <a:rPr lang="en-US" altLang="zh-CN" sz="2400" b="1" dirty="0" smtClean="0">
                <a:latin typeface="Times New Roman" panose="02020603050405020304" pitchFamily="18" charset="0"/>
                <a:ea typeface="+mn-ea"/>
                <a:cs typeface="Times New Roman" panose="02020603050405020304" pitchFamily="18" charset="0"/>
              </a:rPr>
              <a:t>B.             π</a:t>
            </a:r>
            <a:r>
              <a:rPr lang="zh-CN" altLang="en-US" sz="2400" b="1" dirty="0">
                <a:latin typeface="Times New Roman" panose="02020603050405020304" pitchFamily="18" charset="0"/>
                <a:ea typeface="+mn-ea"/>
                <a:cs typeface="Times New Roman" panose="02020603050405020304" pitchFamily="18" charset="0"/>
              </a:rPr>
              <a:t>　　　</a:t>
            </a:r>
            <a:endParaRPr lang="en-US" altLang="zh-CN" sz="2400" b="1" dirty="0" smtClean="0">
              <a:latin typeface="Times New Roman" panose="02020603050405020304" pitchFamily="18" charset="0"/>
              <a:ea typeface="+mn-ea"/>
              <a:cs typeface="Times New Roman" panose="02020603050405020304" pitchFamily="18" charset="0"/>
            </a:endParaRPr>
          </a:p>
          <a:p>
            <a:pPr marL="0" indent="0" eaLnBrk="1" hangingPunct="1">
              <a:lnSpc>
                <a:spcPct val="170000"/>
              </a:lnSpc>
              <a:defRPr/>
            </a:pPr>
            <a:r>
              <a:rPr lang="en-US" altLang="zh-CN" sz="2400" b="1" dirty="0" smtClean="0">
                <a:latin typeface="Times New Roman" panose="02020603050405020304" pitchFamily="18" charset="0"/>
                <a:ea typeface="+mn-ea"/>
                <a:cs typeface="Times New Roman" panose="02020603050405020304" pitchFamily="18" charset="0"/>
              </a:rPr>
              <a:t>C</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1</a:t>
            </a:r>
            <a:r>
              <a:rPr lang="zh-CN" altLang="en-US" sz="2400" b="1" dirty="0">
                <a:latin typeface="Times New Roman" panose="02020603050405020304" pitchFamily="18" charset="0"/>
                <a:ea typeface="+mn-ea"/>
                <a:cs typeface="Times New Roman" panose="02020603050405020304" pitchFamily="18" charset="0"/>
              </a:rPr>
              <a:t>　　　</a:t>
            </a:r>
            <a:endParaRPr lang="en-US" altLang="zh-CN" sz="2400" b="1" dirty="0" smtClean="0">
              <a:latin typeface="Times New Roman" panose="02020603050405020304" pitchFamily="18" charset="0"/>
              <a:ea typeface="+mn-ea"/>
              <a:cs typeface="Times New Roman" panose="02020603050405020304" pitchFamily="18" charset="0"/>
            </a:endParaRPr>
          </a:p>
          <a:p>
            <a:pPr marL="0" indent="0" eaLnBrk="1" hangingPunct="1">
              <a:lnSpc>
                <a:spcPct val="170000"/>
              </a:lnSpc>
              <a:defRPr/>
            </a:pPr>
            <a:r>
              <a:rPr lang="en-US" altLang="zh-CN" sz="2400" b="1" dirty="0" smtClean="0">
                <a:latin typeface="Times New Roman" panose="02020603050405020304" pitchFamily="18" charset="0"/>
                <a:ea typeface="+mn-ea"/>
                <a:cs typeface="Times New Roman" panose="02020603050405020304" pitchFamily="18" charset="0"/>
              </a:rPr>
              <a:t>D.             π</a:t>
            </a:r>
            <a:endParaRPr lang="en-US" altLang="zh-CN" sz="2400" b="1" dirty="0">
              <a:latin typeface="Times New Roman" panose="02020603050405020304" pitchFamily="18" charset="0"/>
              <a:ea typeface="+mn-ea"/>
              <a:cs typeface="Times New Roman" panose="02020603050405020304" pitchFamily="18" charset="0"/>
            </a:endParaRPr>
          </a:p>
        </p:txBody>
      </p:sp>
      <p:sp>
        <p:nvSpPr>
          <p:cNvPr id="33" name="矩形 32"/>
          <p:cNvSpPr/>
          <p:nvPr/>
        </p:nvSpPr>
        <p:spPr>
          <a:xfrm>
            <a:off x="7531100" y="1062038"/>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4581" name="文本框 33"/>
          <p:cNvSpPr txBox="1">
            <a:spLocks noChangeArrowheads="1"/>
          </p:cNvSpPr>
          <p:nvPr/>
        </p:nvSpPr>
        <p:spPr bwMode="auto">
          <a:xfrm>
            <a:off x="7653338" y="1062038"/>
            <a:ext cx="927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－练</a:t>
            </a:r>
          </a:p>
        </p:txBody>
      </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4584"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图片 4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8" name="组合 4"/>
          <p:cNvGrpSpPr/>
          <p:nvPr/>
        </p:nvGrpSpPr>
        <p:grpSpPr bwMode="auto">
          <a:xfrm>
            <a:off x="1109663" y="1508125"/>
            <a:ext cx="477837" cy="493713"/>
            <a:chOff x="809625" y="1429077"/>
            <a:chExt cx="478091" cy="493386"/>
          </a:xfrm>
        </p:grpSpPr>
        <p:sp>
          <p:nvSpPr>
            <p:cNvPr id="3" name="矩形 2"/>
            <p:cNvSpPr/>
            <p:nvPr/>
          </p:nvSpPr>
          <p:spPr>
            <a:xfrm>
              <a:off x="809625" y="1476670"/>
              <a:ext cx="446324" cy="445793"/>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4595" name="矩形 3"/>
            <p:cNvSpPr>
              <a:spLocks noChangeArrowheads="1"/>
            </p:cNvSpPr>
            <p:nvPr/>
          </p:nvSpPr>
          <p:spPr bwMode="auto">
            <a:xfrm>
              <a:off x="872218" y="1429077"/>
              <a:ext cx="41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2 </a:t>
              </a:r>
              <a:endParaRPr lang="zh-CN" altLang="en-US"/>
            </a:p>
          </p:txBody>
        </p:sp>
      </p:grpSp>
      <p:pic>
        <p:nvPicPr>
          <p:cNvPr id="24589" name="Picture 2" descr="TQ97"/>
          <p:cNvPicPr>
            <a:picLocks noChangeAspect="1" noChangeArrowheads="1"/>
          </p:cNvPicPr>
          <p:nvPr/>
        </p:nvPicPr>
        <p:blipFill>
          <a:blip r:embed="rId5" cstate="email"/>
          <a:srcRect/>
          <a:stretch>
            <a:fillRect/>
          </a:stretch>
        </p:blipFill>
        <p:spPr bwMode="auto">
          <a:xfrm>
            <a:off x="4527550" y="3468688"/>
            <a:ext cx="272732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90" name="对象 5"/>
          <p:cNvGraphicFramePr>
            <a:graphicFrameLocks noChangeAspect="1"/>
          </p:cNvGraphicFramePr>
          <p:nvPr/>
        </p:nvGraphicFramePr>
        <p:xfrm>
          <a:off x="2208213" y="3678238"/>
          <a:ext cx="739775" cy="792162"/>
        </p:xfrm>
        <a:graphic>
          <a:graphicData uri="http://schemas.openxmlformats.org/presentationml/2006/ole">
            <mc:AlternateContent xmlns:mc="http://schemas.openxmlformats.org/markup-compatibility/2006">
              <mc:Choice xmlns:v="urn:schemas-microsoft-com:vml" Requires="v">
                <p:oleObj spid="_x0000_s24605" name="Equation" r:id="rId6" imgW="381000" imgH="406400" progId="Equation.DSMT4">
                  <p:embed/>
                </p:oleObj>
              </mc:Choice>
              <mc:Fallback>
                <p:oleObj name="Equation" r:id="rId6" imgW="381000" imgH="406400" progId="Equation.DSMT4">
                  <p:embed/>
                  <p:pic>
                    <p:nvPicPr>
                      <p:cNvPr id="0" name="对象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213" y="3678238"/>
                        <a:ext cx="73977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91" name="对象 6"/>
          <p:cNvGraphicFramePr>
            <a:graphicFrameLocks noChangeAspect="1"/>
          </p:cNvGraphicFramePr>
          <p:nvPr/>
        </p:nvGraphicFramePr>
        <p:xfrm>
          <a:off x="2238375" y="4970463"/>
          <a:ext cx="739775" cy="792162"/>
        </p:xfrm>
        <a:graphic>
          <a:graphicData uri="http://schemas.openxmlformats.org/presentationml/2006/ole">
            <mc:AlternateContent xmlns:mc="http://schemas.openxmlformats.org/markup-compatibility/2006">
              <mc:Choice xmlns:v="urn:schemas-microsoft-com:vml" Requires="v">
                <p:oleObj spid="_x0000_s24606" name="Equation" r:id="rId8" imgW="381000" imgH="406400" progId="Equation.DSMT4">
                  <p:embed/>
                </p:oleObj>
              </mc:Choice>
              <mc:Fallback>
                <p:oleObj name="Equation" r:id="rId8" imgW="381000" imgH="406400" progId="Equation.DSMT4">
                  <p:embed/>
                  <p:pic>
                    <p:nvPicPr>
                      <p:cNvPr id="0" name="对象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8375" y="4970463"/>
                        <a:ext cx="73977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矩形 26"/>
          <p:cNvSpPr>
            <a:spLocks noChangeArrowheads="1"/>
          </p:cNvSpPr>
          <p:nvPr/>
        </p:nvSpPr>
        <p:spPr bwMode="auto">
          <a:xfrm>
            <a:off x="4148138" y="2652713"/>
            <a:ext cx="40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C</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内容占位符 7"/>
          <p:cNvSpPr txBox="1">
            <a:spLocks noChangeArrowheads="1"/>
          </p:cNvSpPr>
          <p:nvPr/>
        </p:nvSpPr>
        <p:spPr bwMode="auto">
          <a:xfrm>
            <a:off x="1622425" y="1425575"/>
            <a:ext cx="6427788"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中考</a:t>
            </a:r>
            <a:r>
              <a:rPr lang="en-US" altLang="zh-CN" sz="2400" b="1" dirty="0">
                <a:solidFill>
                  <a:srgbClr val="0000FF"/>
                </a:solidFill>
                <a:latin typeface="Times New Roman" panose="02020603050405020304" pitchFamily="18" charset="0"/>
                <a:ea typeface="+mn-ea"/>
                <a:cs typeface="Times New Roman" panose="02020603050405020304" pitchFamily="18" charset="0"/>
              </a:rPr>
              <a:t>·</a:t>
            </a:r>
            <a:r>
              <a:rPr lang="zh-CN" altLang="en-US" sz="2400" b="1" dirty="0">
                <a:solidFill>
                  <a:srgbClr val="0000FF"/>
                </a:solidFill>
                <a:latin typeface="Times New Roman" panose="02020603050405020304" pitchFamily="18" charset="0"/>
                <a:ea typeface="+mn-ea"/>
                <a:cs typeface="Times New Roman" panose="02020603050405020304" pitchFamily="18" charset="0"/>
              </a:rPr>
              <a:t>枣庄</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如图，</a:t>
            </a:r>
            <a:r>
              <a:rPr lang="en-US" altLang="zh-CN" sz="2400" b="1" i="1" dirty="0">
                <a:latin typeface="Times New Roman" panose="02020603050405020304" pitchFamily="18" charset="0"/>
                <a:ea typeface="+mn-ea"/>
                <a:cs typeface="Times New Roman" panose="02020603050405020304" pitchFamily="18" charset="0"/>
              </a:rPr>
              <a:t>AB</a:t>
            </a:r>
            <a:r>
              <a:rPr lang="zh-CN" altLang="en-US" sz="2400" b="1" dirty="0">
                <a:latin typeface="Times New Roman" panose="02020603050405020304" pitchFamily="18" charset="0"/>
                <a:ea typeface="+mn-ea"/>
                <a:cs typeface="Times New Roman" panose="02020603050405020304" pitchFamily="18" charset="0"/>
              </a:rPr>
              <a:t>是⊙</a:t>
            </a:r>
            <a:r>
              <a:rPr lang="en-US" altLang="zh-CN" sz="2400" b="1" i="1" dirty="0">
                <a:latin typeface="Times New Roman" panose="02020603050405020304" pitchFamily="18" charset="0"/>
                <a:ea typeface="+mn-ea"/>
                <a:cs typeface="Times New Roman" panose="02020603050405020304" pitchFamily="18" charset="0"/>
              </a:rPr>
              <a:t>O</a:t>
            </a:r>
            <a:r>
              <a:rPr lang="zh-CN" altLang="en-US" sz="2400" b="1" dirty="0">
                <a:latin typeface="Times New Roman" panose="02020603050405020304" pitchFamily="18" charset="0"/>
                <a:ea typeface="+mn-ea"/>
                <a:cs typeface="Times New Roman" panose="02020603050405020304" pitchFamily="18" charset="0"/>
              </a:rPr>
              <a:t>的直径，弦</a:t>
            </a:r>
            <a:r>
              <a:rPr lang="en-US" altLang="zh-CN" sz="2400" b="1" i="1" dirty="0">
                <a:latin typeface="Times New Roman" panose="02020603050405020304" pitchFamily="18" charset="0"/>
                <a:ea typeface="+mn-ea"/>
                <a:cs typeface="Times New Roman" panose="02020603050405020304" pitchFamily="18" charset="0"/>
              </a:rPr>
              <a:t>CD</a:t>
            </a:r>
            <a:r>
              <a:rPr lang="en-US" altLang="zh-CN" sz="2400" b="1" dirty="0">
                <a:latin typeface="Times New Roman" panose="02020603050405020304" pitchFamily="18" charset="0"/>
                <a:ea typeface="+mn-ea"/>
                <a:cs typeface="Times New Roman" panose="02020603050405020304" pitchFamily="18" charset="0"/>
              </a:rPr>
              <a:t>⊥</a:t>
            </a:r>
            <a:r>
              <a:rPr lang="en-US" altLang="zh-CN" sz="2400" b="1" i="1" dirty="0">
                <a:latin typeface="Times New Roman" panose="02020603050405020304" pitchFamily="18" charset="0"/>
                <a:ea typeface="+mn-ea"/>
                <a:cs typeface="Times New Roman" panose="02020603050405020304" pitchFamily="18" charset="0"/>
              </a:rPr>
              <a:t>AB</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i="1" dirty="0">
                <a:latin typeface="Times New Roman" panose="02020603050405020304" pitchFamily="18" charset="0"/>
                <a:ea typeface="+mn-ea"/>
                <a:cs typeface="Times New Roman" panose="02020603050405020304" pitchFamily="18" charset="0"/>
              </a:rPr>
              <a:t>CDB</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30°</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i="1" dirty="0">
                <a:latin typeface="Times New Roman" panose="02020603050405020304" pitchFamily="18" charset="0"/>
                <a:ea typeface="+mn-ea"/>
                <a:cs typeface="Times New Roman" panose="02020603050405020304" pitchFamily="18" charset="0"/>
              </a:rPr>
              <a:t>CD</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smtClean="0">
                <a:latin typeface="Times New Roman" panose="02020603050405020304" pitchFamily="18" charset="0"/>
                <a:ea typeface="+mn-ea"/>
                <a:cs typeface="Times New Roman" panose="02020603050405020304" pitchFamily="18" charset="0"/>
              </a:rPr>
              <a:t>2      </a:t>
            </a:r>
            <a:r>
              <a:rPr lang="zh-CN" altLang="en-US" sz="2400" b="1" dirty="0" smtClean="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则阴影部分的面积为</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　　</a:t>
            </a:r>
            <a:r>
              <a:rPr lang="en-US" altLang="zh-CN" sz="2400" b="1" dirty="0">
                <a:latin typeface="Times New Roman" panose="02020603050405020304" pitchFamily="18" charset="0"/>
                <a:ea typeface="+mn-ea"/>
                <a:cs typeface="Times New Roman" panose="02020603050405020304" pitchFamily="18" charset="0"/>
              </a:rPr>
              <a:t>)</a:t>
            </a:r>
          </a:p>
          <a:p>
            <a:pPr marL="0" indent="0" eaLnBrk="1" hangingPunct="1">
              <a:lnSpc>
                <a:spcPct val="150000"/>
              </a:lnSpc>
              <a:defRPr/>
            </a:pPr>
            <a:r>
              <a:rPr lang="en-US" altLang="zh-CN" sz="2400" b="1" dirty="0">
                <a:latin typeface="Times New Roman" panose="02020603050405020304" pitchFamily="18" charset="0"/>
                <a:ea typeface="+mn-ea"/>
                <a:cs typeface="Times New Roman" panose="02020603050405020304" pitchFamily="18" charset="0"/>
              </a:rPr>
              <a:t>A</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2π  </a:t>
            </a:r>
            <a:endParaRPr lang="en-US" altLang="zh-CN" sz="2400" b="1" dirty="0" smtClean="0">
              <a:latin typeface="Times New Roman" panose="02020603050405020304" pitchFamily="18" charset="0"/>
              <a:ea typeface="+mn-ea"/>
              <a:cs typeface="Times New Roman" panose="02020603050405020304" pitchFamily="18" charset="0"/>
            </a:endParaRPr>
          </a:p>
          <a:p>
            <a:pPr marL="0" indent="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B</a:t>
            </a:r>
            <a:r>
              <a:rPr lang="zh-CN" altLang="en-US" sz="2400" b="1" dirty="0">
                <a:latin typeface="Times New Roman" panose="02020603050405020304" pitchFamily="18" charset="0"/>
                <a:ea typeface="+mn-ea"/>
                <a:cs typeface="Times New Roman" panose="02020603050405020304" pitchFamily="18" charset="0"/>
              </a:rPr>
              <a:t>．</a:t>
            </a:r>
            <a:r>
              <a:rPr lang="en-US" altLang="zh-CN" sz="2400" b="1" dirty="0">
                <a:latin typeface="Times New Roman" panose="02020603050405020304" pitchFamily="18" charset="0"/>
                <a:ea typeface="+mn-ea"/>
                <a:cs typeface="Times New Roman" panose="02020603050405020304" pitchFamily="18" charset="0"/>
              </a:rPr>
              <a:t>π  </a:t>
            </a:r>
            <a:endParaRPr lang="en-US" altLang="zh-CN" sz="2400" b="1" dirty="0" smtClean="0">
              <a:latin typeface="Times New Roman" panose="02020603050405020304" pitchFamily="18" charset="0"/>
              <a:ea typeface="+mn-ea"/>
              <a:cs typeface="Times New Roman" panose="02020603050405020304" pitchFamily="18" charset="0"/>
            </a:endParaRPr>
          </a:p>
          <a:p>
            <a:pPr marL="0" indent="0" eaLnBrk="1" hangingPunct="1">
              <a:lnSpc>
                <a:spcPct val="200000"/>
              </a:lnSpc>
              <a:defRPr/>
            </a:pPr>
            <a:r>
              <a:rPr lang="en-US" altLang="zh-CN" sz="2400" b="1" dirty="0" smtClean="0">
                <a:latin typeface="Times New Roman" panose="02020603050405020304" pitchFamily="18" charset="0"/>
                <a:ea typeface="+mn-ea"/>
                <a:cs typeface="Times New Roman" panose="02020603050405020304" pitchFamily="18" charset="0"/>
              </a:rPr>
              <a:t>C.  </a:t>
            </a:r>
          </a:p>
          <a:p>
            <a:pPr marL="0" indent="0" eaLnBrk="1" hangingPunct="1">
              <a:lnSpc>
                <a:spcPct val="200000"/>
              </a:lnSpc>
              <a:defRPr/>
            </a:pPr>
            <a:r>
              <a:rPr lang="en-US" altLang="zh-CN" sz="2400" b="1" dirty="0" smtClean="0">
                <a:latin typeface="Times New Roman" panose="02020603050405020304" pitchFamily="18" charset="0"/>
                <a:ea typeface="+mn-ea"/>
                <a:cs typeface="Times New Roman" panose="02020603050405020304" pitchFamily="18" charset="0"/>
              </a:rPr>
              <a:t>D.</a:t>
            </a:r>
            <a:endParaRPr lang="en-US" altLang="zh-CN" sz="2400" b="1" dirty="0">
              <a:latin typeface="Times New Roman" panose="02020603050405020304" pitchFamily="18" charset="0"/>
              <a:ea typeface="+mn-ea"/>
              <a:cs typeface="Times New Roman" panose="02020603050405020304" pitchFamily="18" charset="0"/>
            </a:endParaRPr>
          </a:p>
        </p:txBody>
      </p:sp>
      <p:sp>
        <p:nvSpPr>
          <p:cNvPr id="33" name="矩形 32"/>
          <p:cNvSpPr/>
          <p:nvPr/>
        </p:nvSpPr>
        <p:spPr>
          <a:xfrm>
            <a:off x="7531100" y="1062038"/>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5605" name="文本框 33"/>
          <p:cNvSpPr txBox="1">
            <a:spLocks noChangeArrowheads="1"/>
          </p:cNvSpPr>
          <p:nvPr/>
        </p:nvSpPr>
        <p:spPr bwMode="auto">
          <a:xfrm>
            <a:off x="7653338" y="1062038"/>
            <a:ext cx="927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－练</a:t>
            </a:r>
          </a:p>
        </p:txBody>
      </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5608"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图片 4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3" name="组合 4"/>
          <p:cNvGrpSpPr/>
          <p:nvPr/>
        </p:nvGrpSpPr>
        <p:grpSpPr bwMode="auto">
          <a:xfrm>
            <a:off x="1109663" y="1508125"/>
            <a:ext cx="477837" cy="493713"/>
            <a:chOff x="809625" y="1429077"/>
            <a:chExt cx="478091" cy="493386"/>
          </a:xfrm>
        </p:grpSpPr>
        <p:sp>
          <p:nvSpPr>
            <p:cNvPr id="3" name="矩形 2"/>
            <p:cNvSpPr/>
            <p:nvPr/>
          </p:nvSpPr>
          <p:spPr>
            <a:xfrm>
              <a:off x="809625" y="1476670"/>
              <a:ext cx="446324" cy="445793"/>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5620" name="矩形 3"/>
            <p:cNvSpPr>
              <a:spLocks noChangeArrowheads="1"/>
            </p:cNvSpPr>
            <p:nvPr/>
          </p:nvSpPr>
          <p:spPr bwMode="auto">
            <a:xfrm>
              <a:off x="872218" y="1429077"/>
              <a:ext cx="41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3 </a:t>
              </a:r>
              <a:endParaRPr lang="zh-CN" altLang="en-US"/>
            </a:p>
          </p:txBody>
        </p:sp>
      </p:grpSp>
      <p:pic>
        <p:nvPicPr>
          <p:cNvPr id="25614" name="Picture 2" descr="CD127"/>
          <p:cNvPicPr>
            <a:picLocks noChangeAspect="1" noChangeArrowheads="1"/>
          </p:cNvPicPr>
          <p:nvPr/>
        </p:nvPicPr>
        <p:blipFill>
          <a:blip r:embed="rId5" cstate="email"/>
          <a:srcRect/>
          <a:stretch>
            <a:fillRect/>
          </a:stretch>
        </p:blipFill>
        <p:spPr bwMode="auto">
          <a:xfrm>
            <a:off x="4346575" y="3275013"/>
            <a:ext cx="25971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15" name="对象 7"/>
          <p:cNvGraphicFramePr>
            <a:graphicFrameLocks noChangeAspect="1"/>
          </p:cNvGraphicFramePr>
          <p:nvPr/>
        </p:nvGraphicFramePr>
        <p:xfrm>
          <a:off x="2212975" y="4265613"/>
          <a:ext cx="320675" cy="793750"/>
        </p:xfrm>
        <a:graphic>
          <a:graphicData uri="http://schemas.openxmlformats.org/presentationml/2006/ole">
            <mc:AlternateContent xmlns:mc="http://schemas.openxmlformats.org/markup-compatibility/2006">
              <mc:Choice xmlns:v="urn:schemas-microsoft-com:vml" Requires="v">
                <p:oleObj spid="_x0000_s25633" name="Equation" r:id="rId6" imgW="165100" imgH="405765" progId="Equation.DSMT4">
                  <p:embed/>
                </p:oleObj>
              </mc:Choice>
              <mc:Fallback>
                <p:oleObj name="Equation" r:id="rId6" imgW="165100" imgH="405765" progId="Equation.DSMT4">
                  <p:embed/>
                  <p:pic>
                    <p:nvPicPr>
                      <p:cNvPr id="0" name="对象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2975" y="4265613"/>
                        <a:ext cx="32067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6" name="对象 8"/>
          <p:cNvGraphicFramePr>
            <a:graphicFrameLocks noChangeAspect="1"/>
          </p:cNvGraphicFramePr>
          <p:nvPr/>
        </p:nvGraphicFramePr>
        <p:xfrm>
          <a:off x="2211388" y="5029200"/>
          <a:ext cx="468312" cy="793750"/>
        </p:xfrm>
        <a:graphic>
          <a:graphicData uri="http://schemas.openxmlformats.org/presentationml/2006/ole">
            <mc:AlternateContent xmlns:mc="http://schemas.openxmlformats.org/markup-compatibility/2006">
              <mc:Choice xmlns:v="urn:schemas-microsoft-com:vml" Requires="v">
                <p:oleObj spid="_x0000_s25634" name="Equation" r:id="rId8" imgW="241300" imgH="406400" progId="Equation.DSMT4">
                  <p:embed/>
                </p:oleObj>
              </mc:Choice>
              <mc:Fallback>
                <p:oleObj name="Equation" r:id="rId8" imgW="241300" imgH="406400" progId="Equation.DSMT4">
                  <p:embed/>
                  <p:pic>
                    <p:nvPicPr>
                      <p:cNvPr id="0" name="对象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1388" y="5029200"/>
                        <a:ext cx="468312"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7" name="对象 9"/>
          <p:cNvGraphicFramePr>
            <a:graphicFrameLocks noChangeAspect="1"/>
          </p:cNvGraphicFramePr>
          <p:nvPr/>
        </p:nvGraphicFramePr>
        <p:xfrm>
          <a:off x="6202363" y="2090738"/>
          <a:ext cx="468312" cy="446087"/>
        </p:xfrm>
        <a:graphic>
          <a:graphicData uri="http://schemas.openxmlformats.org/presentationml/2006/ole">
            <mc:AlternateContent xmlns:mc="http://schemas.openxmlformats.org/markup-compatibility/2006">
              <mc:Choice xmlns:v="urn:schemas-microsoft-com:vml" Requires="v">
                <p:oleObj spid="_x0000_s25635" name="Equation" r:id="rId10" imgW="241300" imgH="228600" progId="Equation.DSMT4">
                  <p:embed/>
                </p:oleObj>
              </mc:Choice>
              <mc:Fallback>
                <p:oleObj name="Equation" r:id="rId10" imgW="241300" imgH="228600" progId="Equation.DSMT4">
                  <p:embed/>
                  <p:pic>
                    <p:nvPicPr>
                      <p:cNvPr id="0" name="对象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2363" y="2090738"/>
                        <a:ext cx="468312"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矩形 29"/>
          <p:cNvSpPr>
            <a:spLocks noChangeArrowheads="1"/>
          </p:cNvSpPr>
          <p:nvPr/>
        </p:nvSpPr>
        <p:spPr bwMode="auto">
          <a:xfrm>
            <a:off x="3817938" y="2652713"/>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D</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内容占位符 7"/>
          <p:cNvSpPr txBox="1">
            <a:spLocks noChangeArrowheads="1"/>
          </p:cNvSpPr>
          <p:nvPr/>
        </p:nvSpPr>
        <p:spPr bwMode="auto">
          <a:xfrm>
            <a:off x="1417638" y="1425575"/>
            <a:ext cx="689292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en-US" altLang="zh-CN" sz="2200" b="1" dirty="0">
                <a:latin typeface="Times New Roman" panose="02020603050405020304" pitchFamily="18" charset="0"/>
                <a:ea typeface="+mn-ea"/>
                <a:cs typeface="Times New Roman" panose="02020603050405020304" pitchFamily="18" charset="0"/>
              </a:rPr>
              <a:t>【</a:t>
            </a:r>
            <a:r>
              <a:rPr lang="zh-CN" altLang="en-US" sz="2200" b="1" dirty="0">
                <a:solidFill>
                  <a:srgbClr val="0000FF"/>
                </a:solidFill>
                <a:latin typeface="Times New Roman" panose="02020603050405020304" pitchFamily="18" charset="0"/>
                <a:ea typeface="+mn-ea"/>
                <a:cs typeface="Times New Roman" panose="02020603050405020304" pitchFamily="18" charset="0"/>
              </a:rPr>
              <a:t>中考</a:t>
            </a:r>
            <a:r>
              <a:rPr lang="en-US" altLang="zh-CN" sz="2200" b="1" dirty="0">
                <a:solidFill>
                  <a:srgbClr val="0000FF"/>
                </a:solidFill>
                <a:latin typeface="Times New Roman" panose="02020603050405020304" pitchFamily="18" charset="0"/>
                <a:ea typeface="+mn-ea"/>
                <a:cs typeface="Times New Roman" panose="02020603050405020304" pitchFamily="18" charset="0"/>
              </a:rPr>
              <a:t>·</a:t>
            </a:r>
            <a:r>
              <a:rPr lang="zh-CN" altLang="en-US" sz="2200" b="1" dirty="0">
                <a:solidFill>
                  <a:srgbClr val="0000FF"/>
                </a:solidFill>
                <a:latin typeface="Times New Roman" panose="02020603050405020304" pitchFamily="18" charset="0"/>
                <a:ea typeface="+mn-ea"/>
                <a:cs typeface="Times New Roman" panose="02020603050405020304" pitchFamily="18" charset="0"/>
              </a:rPr>
              <a:t>桂林</a:t>
            </a:r>
            <a:r>
              <a:rPr lang="en-US" altLang="zh-CN" sz="2200" b="1" dirty="0">
                <a:latin typeface="Times New Roman" panose="02020603050405020304" pitchFamily="18" charset="0"/>
                <a:ea typeface="+mn-ea"/>
                <a:cs typeface="Times New Roman" panose="02020603050405020304" pitchFamily="18" charset="0"/>
              </a:rPr>
              <a:t>】</a:t>
            </a:r>
            <a:r>
              <a:rPr lang="zh-CN" altLang="en-US" sz="2200" b="1" dirty="0">
                <a:latin typeface="Times New Roman" panose="02020603050405020304" pitchFamily="18" charset="0"/>
                <a:ea typeface="+mn-ea"/>
                <a:cs typeface="Times New Roman" panose="02020603050405020304" pitchFamily="18" charset="0"/>
              </a:rPr>
              <a:t>如图，在</a:t>
            </a:r>
            <a:r>
              <a:rPr lang="en-US" altLang="zh-CN" sz="2200" b="1" dirty="0" err="1">
                <a:latin typeface="Times New Roman" panose="02020603050405020304" pitchFamily="18" charset="0"/>
                <a:ea typeface="+mn-ea"/>
                <a:cs typeface="Times New Roman" panose="02020603050405020304" pitchFamily="18" charset="0"/>
              </a:rPr>
              <a:t>Rt△</a:t>
            </a:r>
            <a:r>
              <a:rPr lang="en-US" altLang="zh-CN" sz="2200" b="1" i="1" dirty="0" err="1">
                <a:latin typeface="Times New Roman" panose="02020603050405020304" pitchFamily="18" charset="0"/>
                <a:ea typeface="+mn-ea"/>
                <a:cs typeface="Times New Roman" panose="02020603050405020304" pitchFamily="18" charset="0"/>
              </a:rPr>
              <a:t>AOB</a:t>
            </a:r>
            <a:r>
              <a:rPr lang="zh-CN" altLang="en-US" sz="2200" b="1" dirty="0">
                <a:latin typeface="Times New Roman" panose="02020603050405020304" pitchFamily="18" charset="0"/>
                <a:ea typeface="+mn-ea"/>
                <a:cs typeface="Times New Roman" panose="02020603050405020304" pitchFamily="18" charset="0"/>
              </a:rPr>
              <a:t>中，∠</a:t>
            </a:r>
            <a:r>
              <a:rPr lang="en-US" altLang="zh-CN" sz="2200" b="1" i="1" dirty="0">
                <a:latin typeface="Times New Roman" panose="02020603050405020304" pitchFamily="18" charset="0"/>
                <a:ea typeface="+mn-ea"/>
                <a:cs typeface="Times New Roman" panose="02020603050405020304" pitchFamily="18" charset="0"/>
              </a:rPr>
              <a:t>AOB</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dirty="0">
                <a:latin typeface="Times New Roman" panose="02020603050405020304" pitchFamily="18" charset="0"/>
                <a:ea typeface="+mn-ea"/>
                <a:cs typeface="Times New Roman" panose="02020603050405020304" pitchFamily="18" charset="0"/>
              </a:rPr>
              <a:t>90°</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i="1" dirty="0">
                <a:latin typeface="Times New Roman" panose="02020603050405020304" pitchFamily="18" charset="0"/>
                <a:ea typeface="+mn-ea"/>
                <a:cs typeface="Times New Roman" panose="02020603050405020304" pitchFamily="18" charset="0"/>
              </a:rPr>
              <a:t>OA</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dirty="0">
                <a:latin typeface="Times New Roman" panose="02020603050405020304" pitchFamily="18" charset="0"/>
                <a:ea typeface="+mn-ea"/>
                <a:cs typeface="Times New Roman" panose="02020603050405020304" pitchFamily="18" charset="0"/>
              </a:rPr>
              <a:t>3</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i="1" dirty="0">
                <a:latin typeface="Times New Roman" panose="02020603050405020304" pitchFamily="18" charset="0"/>
                <a:ea typeface="+mn-ea"/>
                <a:cs typeface="Times New Roman" panose="02020603050405020304" pitchFamily="18" charset="0"/>
              </a:rPr>
              <a:t>OB</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dirty="0">
                <a:latin typeface="Times New Roman" panose="02020603050405020304" pitchFamily="18" charset="0"/>
                <a:ea typeface="+mn-ea"/>
                <a:cs typeface="Times New Roman" panose="02020603050405020304" pitchFamily="18" charset="0"/>
              </a:rPr>
              <a:t>2</a:t>
            </a:r>
            <a:r>
              <a:rPr lang="zh-CN" altLang="en-US" sz="2200" b="1" dirty="0">
                <a:latin typeface="Times New Roman" panose="02020603050405020304" pitchFamily="18" charset="0"/>
                <a:ea typeface="+mn-ea"/>
                <a:cs typeface="Times New Roman" panose="02020603050405020304" pitchFamily="18" charset="0"/>
              </a:rPr>
              <a:t>，将</a:t>
            </a:r>
            <a:r>
              <a:rPr lang="en-US" altLang="zh-CN" sz="2200" b="1" dirty="0" err="1">
                <a:latin typeface="Times New Roman" panose="02020603050405020304" pitchFamily="18" charset="0"/>
                <a:ea typeface="+mn-ea"/>
                <a:cs typeface="Times New Roman" panose="02020603050405020304" pitchFamily="18" charset="0"/>
              </a:rPr>
              <a:t>Rt△</a:t>
            </a:r>
            <a:r>
              <a:rPr lang="en-US" altLang="zh-CN" sz="2200" b="1" i="1" dirty="0" err="1">
                <a:latin typeface="Times New Roman" panose="02020603050405020304" pitchFamily="18" charset="0"/>
                <a:ea typeface="+mn-ea"/>
                <a:cs typeface="Times New Roman" panose="02020603050405020304" pitchFamily="18" charset="0"/>
              </a:rPr>
              <a:t>AOB</a:t>
            </a:r>
            <a:r>
              <a:rPr lang="zh-CN" altLang="en-US" sz="2200" b="1" dirty="0">
                <a:latin typeface="Times New Roman" panose="02020603050405020304" pitchFamily="18" charset="0"/>
                <a:ea typeface="+mn-ea"/>
                <a:cs typeface="Times New Roman" panose="02020603050405020304" pitchFamily="18" charset="0"/>
              </a:rPr>
              <a:t>绕点</a:t>
            </a:r>
            <a:r>
              <a:rPr lang="en-US" altLang="zh-CN" sz="2200" b="1" i="1" dirty="0">
                <a:latin typeface="Times New Roman" panose="02020603050405020304" pitchFamily="18" charset="0"/>
                <a:ea typeface="+mn-ea"/>
                <a:cs typeface="Times New Roman" panose="02020603050405020304" pitchFamily="18" charset="0"/>
              </a:rPr>
              <a:t>O</a:t>
            </a:r>
            <a:r>
              <a:rPr lang="zh-CN" altLang="en-US" sz="2200" b="1" dirty="0">
                <a:latin typeface="Times New Roman" panose="02020603050405020304" pitchFamily="18" charset="0"/>
                <a:ea typeface="+mn-ea"/>
                <a:cs typeface="Times New Roman" panose="02020603050405020304" pitchFamily="18" charset="0"/>
              </a:rPr>
              <a:t>顺时针旋转</a:t>
            </a:r>
            <a:r>
              <a:rPr lang="en-US" altLang="zh-CN" sz="2200" b="1" dirty="0">
                <a:latin typeface="Times New Roman" panose="02020603050405020304" pitchFamily="18" charset="0"/>
                <a:ea typeface="+mn-ea"/>
                <a:cs typeface="Times New Roman" panose="02020603050405020304" pitchFamily="18" charset="0"/>
              </a:rPr>
              <a:t>90°</a:t>
            </a:r>
            <a:r>
              <a:rPr lang="zh-CN" altLang="en-US" sz="2200" b="1" dirty="0">
                <a:latin typeface="Times New Roman" panose="02020603050405020304" pitchFamily="18" charset="0"/>
                <a:ea typeface="+mn-ea"/>
                <a:cs typeface="Times New Roman" panose="02020603050405020304" pitchFamily="18" charset="0"/>
              </a:rPr>
              <a:t>后得</a:t>
            </a:r>
            <a:r>
              <a:rPr lang="en-US" altLang="zh-CN" sz="2200" b="1" dirty="0" err="1">
                <a:latin typeface="Times New Roman" panose="02020603050405020304" pitchFamily="18" charset="0"/>
                <a:ea typeface="+mn-ea"/>
                <a:cs typeface="Times New Roman" panose="02020603050405020304" pitchFamily="18" charset="0"/>
              </a:rPr>
              <a:t>Rt△</a:t>
            </a:r>
            <a:r>
              <a:rPr lang="en-US" altLang="zh-CN" sz="2200" b="1" i="1" dirty="0" err="1">
                <a:latin typeface="Times New Roman" panose="02020603050405020304" pitchFamily="18" charset="0"/>
                <a:ea typeface="+mn-ea"/>
                <a:cs typeface="Times New Roman" panose="02020603050405020304" pitchFamily="18" charset="0"/>
              </a:rPr>
              <a:t>FOE</a:t>
            </a:r>
            <a:r>
              <a:rPr lang="zh-CN" altLang="en-US" sz="2200" b="1" dirty="0">
                <a:latin typeface="Times New Roman" panose="02020603050405020304" pitchFamily="18" charset="0"/>
                <a:ea typeface="+mn-ea"/>
                <a:cs typeface="Times New Roman" panose="02020603050405020304" pitchFamily="18" charset="0"/>
              </a:rPr>
              <a:t>，将线段</a:t>
            </a:r>
            <a:r>
              <a:rPr lang="en-US" altLang="zh-CN" sz="2200" b="1" i="1" dirty="0">
                <a:latin typeface="Times New Roman" panose="02020603050405020304" pitchFamily="18" charset="0"/>
                <a:ea typeface="+mn-ea"/>
                <a:cs typeface="Times New Roman" panose="02020603050405020304" pitchFamily="18" charset="0"/>
              </a:rPr>
              <a:t>EF</a:t>
            </a:r>
            <a:r>
              <a:rPr lang="zh-CN" altLang="en-US" sz="2200" b="1" dirty="0">
                <a:latin typeface="Times New Roman" panose="02020603050405020304" pitchFamily="18" charset="0"/>
                <a:ea typeface="+mn-ea"/>
                <a:cs typeface="Times New Roman" panose="02020603050405020304" pitchFamily="18" charset="0"/>
              </a:rPr>
              <a:t>绕点</a:t>
            </a:r>
            <a:r>
              <a:rPr lang="en-US" altLang="zh-CN" sz="2200" b="1" i="1" dirty="0">
                <a:latin typeface="Times New Roman" panose="02020603050405020304" pitchFamily="18" charset="0"/>
                <a:ea typeface="+mn-ea"/>
                <a:cs typeface="Times New Roman" panose="02020603050405020304" pitchFamily="18" charset="0"/>
              </a:rPr>
              <a:t>E</a:t>
            </a:r>
            <a:r>
              <a:rPr lang="zh-CN" altLang="en-US" sz="2200" b="1" dirty="0">
                <a:latin typeface="Times New Roman" panose="02020603050405020304" pitchFamily="18" charset="0"/>
                <a:ea typeface="+mn-ea"/>
                <a:cs typeface="Times New Roman" panose="02020603050405020304" pitchFamily="18" charset="0"/>
              </a:rPr>
              <a:t>逆时针旋转</a:t>
            </a:r>
            <a:r>
              <a:rPr lang="en-US" altLang="zh-CN" sz="2200" b="1" dirty="0">
                <a:latin typeface="Times New Roman" panose="02020603050405020304" pitchFamily="18" charset="0"/>
                <a:ea typeface="+mn-ea"/>
                <a:cs typeface="Times New Roman" panose="02020603050405020304" pitchFamily="18" charset="0"/>
              </a:rPr>
              <a:t>90°</a:t>
            </a:r>
            <a:r>
              <a:rPr lang="zh-CN" altLang="en-US" sz="2200" b="1" dirty="0">
                <a:latin typeface="Times New Roman" panose="02020603050405020304" pitchFamily="18" charset="0"/>
                <a:ea typeface="+mn-ea"/>
                <a:cs typeface="Times New Roman" panose="02020603050405020304" pitchFamily="18" charset="0"/>
              </a:rPr>
              <a:t>后得线段</a:t>
            </a:r>
            <a:r>
              <a:rPr lang="en-US" altLang="zh-CN" sz="2200" b="1" i="1" dirty="0">
                <a:latin typeface="Times New Roman" panose="02020603050405020304" pitchFamily="18" charset="0"/>
                <a:ea typeface="+mn-ea"/>
                <a:cs typeface="Times New Roman" panose="02020603050405020304" pitchFamily="18" charset="0"/>
              </a:rPr>
              <a:t>ED</a:t>
            </a:r>
            <a:r>
              <a:rPr lang="zh-CN" altLang="en-US" sz="2200" b="1" dirty="0">
                <a:latin typeface="Times New Roman" panose="02020603050405020304" pitchFamily="18" charset="0"/>
                <a:ea typeface="+mn-ea"/>
                <a:cs typeface="Times New Roman" panose="02020603050405020304" pitchFamily="18" charset="0"/>
              </a:rPr>
              <a:t>，分别以</a:t>
            </a:r>
            <a:r>
              <a:rPr lang="en-US" altLang="zh-CN" sz="2200" b="1" i="1" dirty="0">
                <a:latin typeface="Times New Roman" panose="02020603050405020304" pitchFamily="18" charset="0"/>
                <a:ea typeface="+mn-ea"/>
                <a:cs typeface="Times New Roman" panose="02020603050405020304" pitchFamily="18" charset="0"/>
              </a:rPr>
              <a:t>O</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i="1" dirty="0">
                <a:latin typeface="Times New Roman" panose="02020603050405020304" pitchFamily="18" charset="0"/>
                <a:ea typeface="+mn-ea"/>
                <a:cs typeface="Times New Roman" panose="02020603050405020304" pitchFamily="18" charset="0"/>
              </a:rPr>
              <a:t>E</a:t>
            </a:r>
            <a:r>
              <a:rPr lang="zh-CN" altLang="en-US" sz="2200" b="1" dirty="0">
                <a:latin typeface="Times New Roman" panose="02020603050405020304" pitchFamily="18" charset="0"/>
                <a:ea typeface="+mn-ea"/>
                <a:cs typeface="Times New Roman" panose="02020603050405020304" pitchFamily="18" charset="0"/>
              </a:rPr>
              <a:t>为圆心，</a:t>
            </a:r>
            <a:r>
              <a:rPr lang="en-US" altLang="zh-CN" sz="2200" b="1" i="1" dirty="0">
                <a:latin typeface="Times New Roman" panose="02020603050405020304" pitchFamily="18" charset="0"/>
                <a:ea typeface="+mn-ea"/>
                <a:cs typeface="Times New Roman" panose="02020603050405020304" pitchFamily="18" charset="0"/>
              </a:rPr>
              <a:t>OA</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i="1" dirty="0">
                <a:latin typeface="Times New Roman" panose="02020603050405020304" pitchFamily="18" charset="0"/>
                <a:ea typeface="+mn-ea"/>
                <a:cs typeface="Times New Roman" panose="02020603050405020304" pitchFamily="18" charset="0"/>
              </a:rPr>
              <a:t>ED</a:t>
            </a:r>
            <a:r>
              <a:rPr lang="zh-CN" altLang="en-US" sz="2200" b="1" dirty="0">
                <a:latin typeface="Times New Roman" panose="02020603050405020304" pitchFamily="18" charset="0"/>
                <a:ea typeface="+mn-ea"/>
                <a:cs typeface="Times New Roman" panose="02020603050405020304" pitchFamily="18" charset="0"/>
              </a:rPr>
              <a:t>长为半径画弧</a:t>
            </a:r>
            <a:r>
              <a:rPr lang="en-US" altLang="zh-CN" sz="2200" b="1" i="1" dirty="0">
                <a:latin typeface="Times New Roman" panose="02020603050405020304" pitchFamily="18" charset="0"/>
                <a:ea typeface="+mn-ea"/>
                <a:cs typeface="Times New Roman" panose="02020603050405020304" pitchFamily="18" charset="0"/>
              </a:rPr>
              <a:t>AF</a:t>
            </a:r>
            <a:r>
              <a:rPr lang="zh-CN" altLang="en-US" sz="2200" b="1" dirty="0">
                <a:latin typeface="Times New Roman" panose="02020603050405020304" pitchFamily="18" charset="0"/>
                <a:ea typeface="+mn-ea"/>
                <a:cs typeface="Times New Roman" panose="02020603050405020304" pitchFamily="18" charset="0"/>
              </a:rPr>
              <a:t>和弧</a:t>
            </a:r>
            <a:r>
              <a:rPr lang="en-US" altLang="zh-CN" sz="2200" b="1" i="1" dirty="0">
                <a:latin typeface="Times New Roman" panose="02020603050405020304" pitchFamily="18" charset="0"/>
                <a:ea typeface="+mn-ea"/>
                <a:cs typeface="Times New Roman" panose="02020603050405020304" pitchFamily="18" charset="0"/>
              </a:rPr>
              <a:t>DF</a:t>
            </a:r>
            <a:r>
              <a:rPr lang="zh-CN" altLang="en-US" sz="2200" b="1" dirty="0">
                <a:latin typeface="Times New Roman" panose="02020603050405020304" pitchFamily="18" charset="0"/>
                <a:ea typeface="+mn-ea"/>
                <a:cs typeface="Times New Roman" panose="02020603050405020304" pitchFamily="18" charset="0"/>
              </a:rPr>
              <a:t>，连接</a:t>
            </a:r>
            <a:r>
              <a:rPr lang="en-US" altLang="zh-CN" sz="2200" b="1" i="1" dirty="0">
                <a:latin typeface="Times New Roman" panose="02020603050405020304" pitchFamily="18" charset="0"/>
                <a:ea typeface="+mn-ea"/>
                <a:cs typeface="Times New Roman" panose="02020603050405020304" pitchFamily="18" charset="0"/>
              </a:rPr>
              <a:t>AD</a:t>
            </a:r>
            <a:r>
              <a:rPr lang="zh-CN" altLang="en-US" sz="2200" b="1" dirty="0">
                <a:latin typeface="Times New Roman" panose="02020603050405020304" pitchFamily="18" charset="0"/>
                <a:ea typeface="+mn-ea"/>
                <a:cs typeface="Times New Roman" panose="02020603050405020304" pitchFamily="18" charset="0"/>
              </a:rPr>
              <a:t>，则图中阴影部分的面积是</a:t>
            </a:r>
            <a:r>
              <a:rPr lang="en-US" altLang="zh-CN" sz="2200" b="1" dirty="0">
                <a:latin typeface="Times New Roman" panose="02020603050405020304" pitchFamily="18" charset="0"/>
                <a:ea typeface="+mn-ea"/>
                <a:cs typeface="Times New Roman" panose="02020603050405020304" pitchFamily="18" charset="0"/>
              </a:rPr>
              <a:t>(</a:t>
            </a:r>
            <a:r>
              <a:rPr lang="zh-CN" altLang="en-US" sz="2200" b="1" dirty="0">
                <a:latin typeface="Times New Roman" panose="02020603050405020304" pitchFamily="18" charset="0"/>
                <a:ea typeface="+mn-ea"/>
                <a:cs typeface="Times New Roman" panose="02020603050405020304" pitchFamily="18" charset="0"/>
              </a:rPr>
              <a:t>　　</a:t>
            </a:r>
            <a:r>
              <a:rPr lang="en-US" altLang="zh-CN" sz="2200" b="1" dirty="0">
                <a:latin typeface="Times New Roman" panose="02020603050405020304" pitchFamily="18" charset="0"/>
                <a:ea typeface="+mn-ea"/>
                <a:cs typeface="Times New Roman" panose="02020603050405020304" pitchFamily="18" charset="0"/>
              </a:rPr>
              <a:t>)</a:t>
            </a:r>
          </a:p>
          <a:p>
            <a:pPr marL="0" indent="0" eaLnBrk="1" hangingPunct="1">
              <a:lnSpc>
                <a:spcPct val="150000"/>
              </a:lnSpc>
              <a:defRPr/>
            </a:pPr>
            <a:r>
              <a:rPr lang="en-US" altLang="zh-CN" sz="2200" b="1" dirty="0">
                <a:latin typeface="Times New Roman" panose="02020603050405020304" pitchFamily="18" charset="0"/>
                <a:ea typeface="+mn-ea"/>
                <a:cs typeface="Times New Roman" panose="02020603050405020304" pitchFamily="18" charset="0"/>
              </a:rPr>
              <a:t>A</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dirty="0">
                <a:latin typeface="Times New Roman" panose="02020603050405020304" pitchFamily="18" charset="0"/>
                <a:ea typeface="+mn-ea"/>
                <a:cs typeface="Times New Roman" panose="02020603050405020304" pitchFamily="18" charset="0"/>
              </a:rPr>
              <a:t>π  </a:t>
            </a:r>
            <a:endParaRPr lang="en-US" altLang="zh-CN" sz="2200" b="1" dirty="0" smtClean="0">
              <a:latin typeface="Times New Roman" panose="02020603050405020304" pitchFamily="18" charset="0"/>
              <a:ea typeface="+mn-ea"/>
              <a:cs typeface="Times New Roman" panose="02020603050405020304" pitchFamily="18" charset="0"/>
            </a:endParaRPr>
          </a:p>
          <a:p>
            <a:pPr marL="0" indent="0" eaLnBrk="1" hangingPunct="1">
              <a:lnSpc>
                <a:spcPct val="150000"/>
              </a:lnSpc>
              <a:defRPr/>
            </a:pPr>
            <a:r>
              <a:rPr lang="en-US" altLang="zh-CN" sz="2200" b="1" dirty="0" smtClean="0">
                <a:latin typeface="Times New Roman" panose="02020603050405020304" pitchFamily="18" charset="0"/>
                <a:ea typeface="+mn-ea"/>
                <a:cs typeface="Times New Roman" panose="02020603050405020304" pitchFamily="18" charset="0"/>
              </a:rPr>
              <a:t>B.  </a:t>
            </a:r>
          </a:p>
          <a:p>
            <a:pPr marL="0" indent="0" eaLnBrk="1" hangingPunct="1">
              <a:lnSpc>
                <a:spcPct val="150000"/>
              </a:lnSpc>
              <a:defRPr/>
            </a:pPr>
            <a:r>
              <a:rPr lang="en-US" altLang="zh-CN" sz="2200" b="1" dirty="0" smtClean="0">
                <a:latin typeface="Times New Roman" panose="02020603050405020304" pitchFamily="18" charset="0"/>
                <a:ea typeface="+mn-ea"/>
                <a:cs typeface="Times New Roman" panose="02020603050405020304" pitchFamily="18" charset="0"/>
              </a:rPr>
              <a:t>C</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dirty="0">
                <a:latin typeface="Times New Roman" panose="02020603050405020304" pitchFamily="18" charset="0"/>
                <a:ea typeface="+mn-ea"/>
                <a:cs typeface="Times New Roman" panose="02020603050405020304" pitchFamily="18" charset="0"/>
              </a:rPr>
              <a:t>3</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dirty="0">
                <a:latin typeface="Times New Roman" panose="02020603050405020304" pitchFamily="18" charset="0"/>
                <a:ea typeface="+mn-ea"/>
                <a:cs typeface="Times New Roman" panose="02020603050405020304" pitchFamily="18" charset="0"/>
              </a:rPr>
              <a:t>π  </a:t>
            </a:r>
            <a:endParaRPr lang="en-US" altLang="zh-CN" sz="2200" b="1" dirty="0" smtClean="0">
              <a:latin typeface="Times New Roman" panose="02020603050405020304" pitchFamily="18" charset="0"/>
              <a:ea typeface="+mn-ea"/>
              <a:cs typeface="Times New Roman" panose="02020603050405020304" pitchFamily="18" charset="0"/>
            </a:endParaRPr>
          </a:p>
          <a:p>
            <a:pPr marL="0" indent="0" eaLnBrk="1" hangingPunct="1">
              <a:lnSpc>
                <a:spcPct val="150000"/>
              </a:lnSpc>
              <a:defRPr/>
            </a:pPr>
            <a:r>
              <a:rPr lang="en-US" altLang="zh-CN" sz="2200" b="1" dirty="0" smtClean="0">
                <a:latin typeface="Times New Roman" panose="02020603050405020304" pitchFamily="18" charset="0"/>
                <a:ea typeface="+mn-ea"/>
                <a:cs typeface="Times New Roman" panose="02020603050405020304" pitchFamily="18" charset="0"/>
              </a:rPr>
              <a:t>D</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dirty="0">
                <a:latin typeface="Times New Roman" panose="02020603050405020304" pitchFamily="18" charset="0"/>
                <a:ea typeface="+mn-ea"/>
                <a:cs typeface="Times New Roman" panose="02020603050405020304" pitchFamily="18" charset="0"/>
              </a:rPr>
              <a:t>8</a:t>
            </a:r>
            <a:r>
              <a:rPr lang="zh-CN" altLang="en-US" sz="2200" b="1" dirty="0">
                <a:latin typeface="Times New Roman" panose="02020603050405020304" pitchFamily="18" charset="0"/>
                <a:ea typeface="+mn-ea"/>
                <a:cs typeface="Times New Roman" panose="02020603050405020304" pitchFamily="18" charset="0"/>
              </a:rPr>
              <a:t>－</a:t>
            </a:r>
            <a:r>
              <a:rPr lang="en-US" altLang="zh-CN" sz="2200" b="1" dirty="0">
                <a:latin typeface="Times New Roman" panose="02020603050405020304" pitchFamily="18" charset="0"/>
                <a:ea typeface="+mn-ea"/>
                <a:cs typeface="Times New Roman" panose="02020603050405020304" pitchFamily="18" charset="0"/>
              </a:rPr>
              <a:t>π</a:t>
            </a:r>
          </a:p>
        </p:txBody>
      </p:sp>
      <p:sp>
        <p:nvSpPr>
          <p:cNvPr id="33" name="矩形 32"/>
          <p:cNvSpPr/>
          <p:nvPr/>
        </p:nvSpPr>
        <p:spPr>
          <a:xfrm>
            <a:off x="7531100" y="1062038"/>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6629" name="文本框 33"/>
          <p:cNvSpPr txBox="1">
            <a:spLocks noChangeArrowheads="1"/>
          </p:cNvSpPr>
          <p:nvPr/>
        </p:nvSpPr>
        <p:spPr bwMode="auto">
          <a:xfrm>
            <a:off x="7653338" y="1062038"/>
            <a:ext cx="927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－练</a:t>
            </a:r>
          </a:p>
        </p:txBody>
      </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6632"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图片 4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6" name="组合 4"/>
          <p:cNvGrpSpPr/>
          <p:nvPr/>
        </p:nvGrpSpPr>
        <p:grpSpPr bwMode="auto">
          <a:xfrm>
            <a:off x="982663" y="1476375"/>
            <a:ext cx="477837" cy="493713"/>
            <a:chOff x="809625" y="1429077"/>
            <a:chExt cx="478091" cy="493386"/>
          </a:xfrm>
        </p:grpSpPr>
        <p:sp>
          <p:nvSpPr>
            <p:cNvPr id="3" name="矩形 2"/>
            <p:cNvSpPr/>
            <p:nvPr/>
          </p:nvSpPr>
          <p:spPr>
            <a:xfrm>
              <a:off x="809625" y="1476670"/>
              <a:ext cx="446324" cy="445793"/>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6642" name="矩形 3"/>
            <p:cNvSpPr>
              <a:spLocks noChangeArrowheads="1"/>
            </p:cNvSpPr>
            <p:nvPr/>
          </p:nvSpPr>
          <p:spPr bwMode="auto">
            <a:xfrm>
              <a:off x="872218" y="1429077"/>
              <a:ext cx="41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4 </a:t>
              </a:r>
              <a:endParaRPr lang="zh-CN" altLang="en-US"/>
            </a:p>
          </p:txBody>
        </p:sp>
      </p:grpSp>
      <p:graphicFrame>
        <p:nvGraphicFramePr>
          <p:cNvPr id="26637" name="对象 8"/>
          <p:cNvGraphicFramePr>
            <a:graphicFrameLocks noChangeAspect="1"/>
          </p:cNvGraphicFramePr>
          <p:nvPr/>
        </p:nvGraphicFramePr>
        <p:xfrm>
          <a:off x="1990725" y="4418013"/>
          <a:ext cx="422275" cy="711200"/>
        </p:xfrm>
        <a:graphic>
          <a:graphicData uri="http://schemas.openxmlformats.org/presentationml/2006/ole">
            <mc:AlternateContent xmlns:mc="http://schemas.openxmlformats.org/markup-compatibility/2006">
              <mc:Choice xmlns:v="urn:schemas-microsoft-com:vml" Requires="v">
                <p:oleObj spid="_x0000_s26649" name="Equation" r:id="rId5" imgW="241300" imgH="406400" progId="Equation.DSMT4">
                  <p:embed/>
                </p:oleObj>
              </mc:Choice>
              <mc:Fallback>
                <p:oleObj name="Equation" r:id="rId5" imgW="241300" imgH="406400" progId="Equation.DSMT4">
                  <p:embed/>
                  <p:pic>
                    <p:nvPicPr>
                      <p:cNvPr id="0" name="对象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0725" y="4418013"/>
                        <a:ext cx="422275"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638" name="Picture 2" descr="ZKJT162"/>
          <p:cNvPicPr>
            <a:picLocks noChangeAspect="1" noChangeArrowheads="1"/>
          </p:cNvPicPr>
          <p:nvPr/>
        </p:nvPicPr>
        <p:blipFill>
          <a:blip r:embed="rId7" cstate="email"/>
          <a:srcRect/>
          <a:stretch>
            <a:fillRect/>
          </a:stretch>
        </p:blipFill>
        <p:spPr bwMode="auto">
          <a:xfrm>
            <a:off x="3448050" y="4086225"/>
            <a:ext cx="2354263"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27"/>
          <p:cNvSpPr>
            <a:spLocks noChangeArrowheads="1"/>
          </p:cNvSpPr>
          <p:nvPr/>
        </p:nvSpPr>
        <p:spPr bwMode="auto">
          <a:xfrm>
            <a:off x="7312025" y="3525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D</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内容占位符 7"/>
          <p:cNvSpPr txBox="1">
            <a:spLocks noChangeArrowheads="1"/>
          </p:cNvSpPr>
          <p:nvPr/>
        </p:nvSpPr>
        <p:spPr bwMode="auto">
          <a:xfrm>
            <a:off x="1417638" y="1425575"/>
            <a:ext cx="68929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en-US" altLang="zh-CN" sz="2200" b="1" dirty="0">
                <a:latin typeface="Times New Roman" panose="02020603050405020304" pitchFamily="18" charset="0"/>
                <a:ea typeface="+mn-ea"/>
                <a:cs typeface="Times New Roman" panose="02020603050405020304" pitchFamily="18" charset="0"/>
              </a:rPr>
              <a:t>【</a:t>
            </a:r>
            <a:r>
              <a:rPr lang="zh-CN" altLang="en-US" sz="2200" b="1" dirty="0">
                <a:solidFill>
                  <a:srgbClr val="0000FF"/>
                </a:solidFill>
                <a:latin typeface="Times New Roman" panose="02020603050405020304" pitchFamily="18" charset="0"/>
                <a:ea typeface="+mn-ea"/>
                <a:cs typeface="Times New Roman" panose="02020603050405020304" pitchFamily="18" charset="0"/>
              </a:rPr>
              <a:t>中考</a:t>
            </a:r>
            <a:r>
              <a:rPr lang="en-US" altLang="zh-CN" sz="2200" b="1" dirty="0">
                <a:solidFill>
                  <a:srgbClr val="0000FF"/>
                </a:solidFill>
                <a:latin typeface="Times New Roman" panose="02020603050405020304" pitchFamily="18" charset="0"/>
                <a:ea typeface="+mn-ea"/>
                <a:cs typeface="Times New Roman" panose="02020603050405020304" pitchFamily="18" charset="0"/>
              </a:rPr>
              <a:t>·</a:t>
            </a:r>
            <a:r>
              <a:rPr lang="zh-CN" altLang="en-US" sz="2200" b="1" dirty="0">
                <a:solidFill>
                  <a:srgbClr val="0000FF"/>
                </a:solidFill>
                <a:latin typeface="Times New Roman" panose="02020603050405020304" pitchFamily="18" charset="0"/>
                <a:ea typeface="+mn-ea"/>
                <a:cs typeface="Times New Roman" panose="02020603050405020304" pitchFamily="18" charset="0"/>
              </a:rPr>
              <a:t>聊城</a:t>
            </a:r>
            <a:r>
              <a:rPr lang="en-US" altLang="zh-CN" sz="2200" b="1" dirty="0">
                <a:latin typeface="Times New Roman" panose="02020603050405020304" pitchFamily="18" charset="0"/>
                <a:ea typeface="+mn-ea"/>
                <a:cs typeface="Times New Roman" panose="02020603050405020304" pitchFamily="18" charset="0"/>
              </a:rPr>
              <a:t>】</a:t>
            </a:r>
            <a:r>
              <a:rPr lang="zh-CN" altLang="en-US" sz="2200" b="1" dirty="0">
                <a:latin typeface="Times New Roman" panose="02020603050405020304" pitchFamily="18" charset="0"/>
                <a:ea typeface="+mn-ea"/>
                <a:cs typeface="Times New Roman" panose="02020603050405020304" pitchFamily="18" charset="0"/>
              </a:rPr>
              <a:t>如图，点</a:t>
            </a:r>
            <a:r>
              <a:rPr lang="en-US" altLang="zh-CN" sz="2200" b="1" i="1" dirty="0">
                <a:latin typeface="Times New Roman" panose="02020603050405020304" pitchFamily="18" charset="0"/>
                <a:ea typeface="+mn-ea"/>
                <a:cs typeface="Times New Roman" panose="02020603050405020304" pitchFamily="18" charset="0"/>
              </a:rPr>
              <a:t>O</a:t>
            </a:r>
            <a:r>
              <a:rPr lang="zh-CN" altLang="en-US" sz="2200" b="1" dirty="0">
                <a:latin typeface="Times New Roman" panose="02020603050405020304" pitchFamily="18" charset="0"/>
                <a:ea typeface="+mn-ea"/>
                <a:cs typeface="Times New Roman" panose="02020603050405020304" pitchFamily="18" charset="0"/>
              </a:rPr>
              <a:t>是圆形纸片的圆心，将这个圆形纸片按下列顺序折叠，使</a:t>
            </a:r>
            <a:r>
              <a:rPr lang="en-US" altLang="zh-CN" sz="2200" b="1" i="1" dirty="0">
                <a:latin typeface="Times New Roman" panose="02020603050405020304" pitchFamily="18" charset="0"/>
                <a:ea typeface="+mn-ea"/>
                <a:cs typeface="Times New Roman" panose="02020603050405020304" pitchFamily="18" charset="0"/>
              </a:rPr>
              <a:t>AB</a:t>
            </a:r>
            <a:r>
              <a:rPr lang="zh-CN" altLang="en-US" sz="2200" b="1" dirty="0" smtClean="0">
                <a:latin typeface="Times New Roman" panose="02020603050405020304" pitchFamily="18" charset="0"/>
                <a:ea typeface="+mn-ea"/>
                <a:cs typeface="Times New Roman" panose="02020603050405020304" pitchFamily="18" charset="0"/>
              </a:rPr>
              <a:t>和</a:t>
            </a:r>
            <a:r>
              <a:rPr lang="en-US" altLang="zh-CN" sz="2200" b="1" i="1" dirty="0">
                <a:latin typeface="Times New Roman" panose="02020603050405020304" pitchFamily="18" charset="0"/>
                <a:ea typeface="+mn-ea"/>
                <a:cs typeface="Times New Roman" panose="02020603050405020304" pitchFamily="18" charset="0"/>
              </a:rPr>
              <a:t>AC</a:t>
            </a:r>
            <a:r>
              <a:rPr lang="zh-CN" altLang="en-US" sz="2200" b="1" dirty="0" smtClean="0">
                <a:latin typeface="Times New Roman" panose="02020603050405020304" pitchFamily="18" charset="0"/>
                <a:ea typeface="+mn-ea"/>
                <a:cs typeface="Times New Roman" panose="02020603050405020304" pitchFamily="18" charset="0"/>
              </a:rPr>
              <a:t>都</a:t>
            </a:r>
            <a:r>
              <a:rPr lang="zh-CN" altLang="en-US" sz="2200" b="1" dirty="0">
                <a:latin typeface="Times New Roman" panose="02020603050405020304" pitchFamily="18" charset="0"/>
                <a:ea typeface="+mn-ea"/>
                <a:cs typeface="Times New Roman" panose="02020603050405020304" pitchFamily="18" charset="0"/>
              </a:rPr>
              <a:t>经过圆心</a:t>
            </a:r>
            <a:r>
              <a:rPr lang="en-US" altLang="zh-CN" sz="2200" b="1" i="1" dirty="0">
                <a:latin typeface="Times New Roman" panose="02020603050405020304" pitchFamily="18" charset="0"/>
                <a:ea typeface="+mn-ea"/>
                <a:cs typeface="Times New Roman" panose="02020603050405020304" pitchFamily="18" charset="0"/>
              </a:rPr>
              <a:t>O</a:t>
            </a:r>
            <a:r>
              <a:rPr lang="zh-CN" altLang="en-US" sz="2200" b="1" dirty="0">
                <a:latin typeface="Times New Roman" panose="02020603050405020304" pitchFamily="18" charset="0"/>
                <a:ea typeface="+mn-ea"/>
                <a:cs typeface="Times New Roman" panose="02020603050405020304" pitchFamily="18" charset="0"/>
              </a:rPr>
              <a:t>，则阴影部分的面积是⊙</a:t>
            </a:r>
            <a:r>
              <a:rPr lang="en-US" altLang="zh-CN" sz="2200" b="1" i="1" dirty="0">
                <a:latin typeface="Times New Roman" panose="02020603050405020304" pitchFamily="18" charset="0"/>
                <a:ea typeface="+mn-ea"/>
                <a:cs typeface="Times New Roman" panose="02020603050405020304" pitchFamily="18" charset="0"/>
              </a:rPr>
              <a:t>O</a:t>
            </a:r>
            <a:r>
              <a:rPr lang="zh-CN" altLang="en-US" sz="2200" b="1" dirty="0">
                <a:latin typeface="Times New Roman" panose="02020603050405020304" pitchFamily="18" charset="0"/>
                <a:ea typeface="+mn-ea"/>
                <a:cs typeface="Times New Roman" panose="02020603050405020304" pitchFamily="18" charset="0"/>
              </a:rPr>
              <a:t>面积的</a:t>
            </a:r>
            <a:r>
              <a:rPr lang="en-US" altLang="zh-CN" sz="2200" b="1" dirty="0">
                <a:latin typeface="Times New Roman" panose="02020603050405020304" pitchFamily="18" charset="0"/>
                <a:ea typeface="+mn-ea"/>
                <a:cs typeface="Times New Roman" panose="02020603050405020304" pitchFamily="18" charset="0"/>
              </a:rPr>
              <a:t>(</a:t>
            </a:r>
            <a:r>
              <a:rPr lang="zh-CN" altLang="en-US" sz="2200" b="1" dirty="0">
                <a:latin typeface="Times New Roman" panose="02020603050405020304" pitchFamily="18" charset="0"/>
                <a:ea typeface="+mn-ea"/>
                <a:cs typeface="Times New Roman" panose="02020603050405020304" pitchFamily="18" charset="0"/>
              </a:rPr>
              <a:t>　　</a:t>
            </a:r>
            <a:r>
              <a:rPr lang="en-US" altLang="zh-CN" sz="2200" b="1" dirty="0" smtClean="0">
                <a:latin typeface="Times New Roman" panose="02020603050405020304" pitchFamily="18" charset="0"/>
                <a:ea typeface="+mn-ea"/>
                <a:cs typeface="Times New Roman" panose="02020603050405020304" pitchFamily="18" charset="0"/>
              </a:rPr>
              <a:t>)</a:t>
            </a:r>
          </a:p>
          <a:p>
            <a:pPr marL="0" indent="0" eaLnBrk="1" hangingPunct="1">
              <a:lnSpc>
                <a:spcPct val="200000"/>
              </a:lnSpc>
              <a:defRPr/>
            </a:pPr>
            <a:r>
              <a:rPr lang="en-US" altLang="zh-CN" sz="2200" b="1" dirty="0" smtClean="0">
                <a:latin typeface="Times New Roman" panose="02020603050405020304" pitchFamily="18" charset="0"/>
                <a:ea typeface="+mn-ea"/>
                <a:cs typeface="Times New Roman" panose="02020603050405020304" pitchFamily="18" charset="0"/>
              </a:rPr>
              <a:t>A</a:t>
            </a:r>
            <a:r>
              <a:rPr lang="zh-CN" altLang="en-US" sz="2200" b="1" dirty="0" smtClean="0">
                <a:latin typeface="Times New Roman" panose="02020603050405020304" pitchFamily="18" charset="0"/>
                <a:ea typeface="+mn-ea"/>
                <a:cs typeface="Times New Roman" panose="02020603050405020304" pitchFamily="18" charset="0"/>
              </a:rPr>
              <a:t>．</a:t>
            </a:r>
            <a:r>
              <a:rPr lang="en-US" altLang="zh-CN" sz="2200" b="1" dirty="0" smtClean="0">
                <a:latin typeface="Times New Roman" panose="02020603050405020304" pitchFamily="18" charset="0"/>
                <a:ea typeface="+mn-ea"/>
                <a:cs typeface="Times New Roman" panose="02020603050405020304" pitchFamily="18" charset="0"/>
              </a:rPr>
              <a:t>  </a:t>
            </a:r>
          </a:p>
          <a:p>
            <a:pPr marL="0" indent="0" eaLnBrk="1" hangingPunct="1">
              <a:lnSpc>
                <a:spcPct val="200000"/>
              </a:lnSpc>
              <a:defRPr/>
            </a:pPr>
            <a:r>
              <a:rPr lang="en-US" altLang="zh-CN" sz="2200" b="1" dirty="0" smtClean="0">
                <a:latin typeface="Times New Roman" panose="02020603050405020304" pitchFamily="18" charset="0"/>
                <a:ea typeface="+mn-ea"/>
                <a:cs typeface="Times New Roman" panose="02020603050405020304" pitchFamily="18" charset="0"/>
              </a:rPr>
              <a:t>B.  </a:t>
            </a:r>
          </a:p>
          <a:p>
            <a:pPr marL="0" indent="0" eaLnBrk="1" hangingPunct="1">
              <a:lnSpc>
                <a:spcPct val="200000"/>
              </a:lnSpc>
              <a:defRPr/>
            </a:pPr>
            <a:r>
              <a:rPr lang="en-US" altLang="zh-CN" sz="2200" b="1" dirty="0" smtClean="0">
                <a:latin typeface="Times New Roman" panose="02020603050405020304" pitchFamily="18" charset="0"/>
                <a:ea typeface="+mn-ea"/>
                <a:cs typeface="Times New Roman" panose="02020603050405020304" pitchFamily="18" charset="0"/>
              </a:rPr>
              <a:t>C</a:t>
            </a:r>
            <a:r>
              <a:rPr lang="zh-CN" altLang="en-US" sz="2200" b="1" dirty="0" smtClean="0">
                <a:latin typeface="Times New Roman" panose="02020603050405020304" pitchFamily="18" charset="0"/>
                <a:ea typeface="+mn-ea"/>
                <a:cs typeface="Times New Roman" panose="02020603050405020304" pitchFamily="18" charset="0"/>
              </a:rPr>
              <a:t>．</a:t>
            </a:r>
            <a:r>
              <a:rPr lang="en-US" altLang="zh-CN" sz="2200" b="1" dirty="0" smtClean="0">
                <a:latin typeface="Times New Roman" panose="02020603050405020304" pitchFamily="18" charset="0"/>
                <a:ea typeface="+mn-ea"/>
                <a:cs typeface="Times New Roman" panose="02020603050405020304" pitchFamily="18" charset="0"/>
              </a:rPr>
              <a:t>  </a:t>
            </a:r>
          </a:p>
          <a:p>
            <a:pPr marL="0" indent="0" eaLnBrk="1" hangingPunct="1">
              <a:lnSpc>
                <a:spcPct val="200000"/>
              </a:lnSpc>
              <a:defRPr/>
            </a:pPr>
            <a:r>
              <a:rPr lang="en-US" altLang="zh-CN" sz="2200" b="1" dirty="0" smtClean="0">
                <a:latin typeface="Times New Roman" panose="02020603050405020304" pitchFamily="18" charset="0"/>
                <a:ea typeface="+mn-ea"/>
                <a:cs typeface="Times New Roman" panose="02020603050405020304" pitchFamily="18" charset="0"/>
              </a:rPr>
              <a:t>D</a:t>
            </a:r>
            <a:r>
              <a:rPr lang="zh-CN" altLang="en-US" sz="2200" b="1" dirty="0" smtClean="0">
                <a:latin typeface="Times New Roman" panose="02020603050405020304" pitchFamily="18" charset="0"/>
                <a:ea typeface="+mn-ea"/>
                <a:cs typeface="Times New Roman" panose="02020603050405020304" pitchFamily="18" charset="0"/>
              </a:rPr>
              <a:t>．</a:t>
            </a:r>
            <a:endParaRPr lang="en-US" altLang="zh-CN" sz="2200" b="1" dirty="0">
              <a:latin typeface="Times New Roman" panose="02020603050405020304" pitchFamily="18" charset="0"/>
              <a:ea typeface="+mn-ea"/>
              <a:cs typeface="Times New Roman" panose="02020603050405020304" pitchFamily="18" charset="0"/>
            </a:endParaRPr>
          </a:p>
        </p:txBody>
      </p:sp>
      <p:sp>
        <p:nvSpPr>
          <p:cNvPr id="33" name="矩形 32"/>
          <p:cNvSpPr/>
          <p:nvPr/>
        </p:nvSpPr>
        <p:spPr>
          <a:xfrm>
            <a:off x="7531100" y="1062038"/>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7653" name="文本框 33"/>
          <p:cNvSpPr txBox="1">
            <a:spLocks noChangeArrowheads="1"/>
          </p:cNvSpPr>
          <p:nvPr/>
        </p:nvSpPr>
        <p:spPr bwMode="auto">
          <a:xfrm>
            <a:off x="7653338" y="1062038"/>
            <a:ext cx="927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2</a:t>
            </a:r>
            <a:r>
              <a:rPr kumimoji="1" lang="zh-CN" altLang="en-US" sz="1600" b="1">
                <a:latin typeface="楷体" panose="02010609060101010101" pitchFamily="49" charset="-122"/>
                <a:ea typeface="楷体" panose="02010609060101010101" pitchFamily="49" charset="-122"/>
              </a:rPr>
              <a:t>－练</a:t>
            </a:r>
          </a:p>
        </p:txBody>
      </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7656"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图片 4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1" name="组合 4"/>
          <p:cNvGrpSpPr/>
          <p:nvPr/>
        </p:nvGrpSpPr>
        <p:grpSpPr bwMode="auto">
          <a:xfrm>
            <a:off x="982663" y="1476375"/>
            <a:ext cx="477837" cy="493713"/>
            <a:chOff x="809625" y="1429077"/>
            <a:chExt cx="478091" cy="493386"/>
          </a:xfrm>
        </p:grpSpPr>
        <p:sp>
          <p:nvSpPr>
            <p:cNvPr id="3" name="矩形 2"/>
            <p:cNvSpPr/>
            <p:nvPr/>
          </p:nvSpPr>
          <p:spPr>
            <a:xfrm>
              <a:off x="809625" y="1476670"/>
              <a:ext cx="446324" cy="445793"/>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7671" name="矩形 3"/>
            <p:cNvSpPr>
              <a:spLocks noChangeArrowheads="1"/>
            </p:cNvSpPr>
            <p:nvPr/>
          </p:nvSpPr>
          <p:spPr bwMode="auto">
            <a:xfrm>
              <a:off x="872218" y="1429077"/>
              <a:ext cx="41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cs typeface="Times New Roman" panose="02020603050405020304" pitchFamily="18" charset="0"/>
                </a:rPr>
                <a:t>5 </a:t>
              </a:r>
              <a:endParaRPr lang="zh-CN" altLang="en-US"/>
            </a:p>
          </p:txBody>
        </p:sp>
      </p:grpSp>
      <p:graphicFrame>
        <p:nvGraphicFramePr>
          <p:cNvPr id="27662" name="对象 8"/>
          <p:cNvGraphicFramePr>
            <a:graphicFrameLocks noChangeAspect="1"/>
          </p:cNvGraphicFramePr>
          <p:nvPr/>
        </p:nvGraphicFramePr>
        <p:xfrm>
          <a:off x="1946275" y="3065463"/>
          <a:ext cx="266700" cy="709612"/>
        </p:xfrm>
        <a:graphic>
          <a:graphicData uri="http://schemas.openxmlformats.org/presentationml/2006/ole">
            <mc:AlternateContent xmlns:mc="http://schemas.openxmlformats.org/markup-compatibility/2006">
              <mc:Choice xmlns:v="urn:schemas-microsoft-com:vml" Requires="v">
                <p:oleObj spid="_x0000_s27687" name="Equation" r:id="rId5" imgW="152400" imgH="405765" progId="Equation.DSMT4">
                  <p:embed/>
                </p:oleObj>
              </mc:Choice>
              <mc:Fallback>
                <p:oleObj name="Equation" r:id="rId5" imgW="152400" imgH="405765" progId="Equation.DSMT4">
                  <p:embed/>
                  <p:pic>
                    <p:nvPicPr>
                      <p:cNvPr id="0" name="对象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6275" y="3065463"/>
                        <a:ext cx="266700"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3" name="矩形 5"/>
          <p:cNvSpPr>
            <a:spLocks noChangeArrowheads="1"/>
          </p:cNvSpPr>
          <p:nvPr/>
        </p:nvSpPr>
        <p:spPr bwMode="auto">
          <a:xfrm>
            <a:off x="5815013" y="1827213"/>
            <a:ext cx="468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200" b="1">
                <a:solidFill>
                  <a:srgbClr val="000000"/>
                </a:solidFill>
                <a:latin typeface="Times New Roman" panose="02020603050405020304" pitchFamily="18" charset="0"/>
                <a:cs typeface="Times New Roman" panose="02020603050405020304" pitchFamily="18" charset="0"/>
              </a:rPr>
              <a:t>︵</a:t>
            </a:r>
            <a:endParaRPr lang="zh-CN" altLang="en-US"/>
          </a:p>
        </p:txBody>
      </p:sp>
      <p:sp>
        <p:nvSpPr>
          <p:cNvPr id="27664" name="矩形 6"/>
          <p:cNvSpPr>
            <a:spLocks noChangeArrowheads="1"/>
          </p:cNvSpPr>
          <p:nvPr/>
        </p:nvSpPr>
        <p:spPr bwMode="auto">
          <a:xfrm>
            <a:off x="5175250" y="1811338"/>
            <a:ext cx="469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200" b="1">
                <a:solidFill>
                  <a:srgbClr val="000000"/>
                </a:solidFill>
                <a:latin typeface="Times New Roman" panose="02020603050405020304" pitchFamily="18" charset="0"/>
                <a:cs typeface="Times New Roman" panose="02020603050405020304" pitchFamily="18" charset="0"/>
              </a:rPr>
              <a:t>︵</a:t>
            </a:r>
            <a:endParaRPr lang="zh-CN" altLang="en-US"/>
          </a:p>
        </p:txBody>
      </p:sp>
      <p:graphicFrame>
        <p:nvGraphicFramePr>
          <p:cNvPr id="27665" name="对象 7"/>
          <p:cNvGraphicFramePr>
            <a:graphicFrameLocks noChangeAspect="1"/>
          </p:cNvGraphicFramePr>
          <p:nvPr/>
        </p:nvGraphicFramePr>
        <p:xfrm>
          <a:off x="1962150" y="3727450"/>
          <a:ext cx="266700" cy="709613"/>
        </p:xfrm>
        <a:graphic>
          <a:graphicData uri="http://schemas.openxmlformats.org/presentationml/2006/ole">
            <mc:AlternateContent xmlns:mc="http://schemas.openxmlformats.org/markup-compatibility/2006">
              <mc:Choice xmlns:v="urn:schemas-microsoft-com:vml" Requires="v">
                <p:oleObj spid="_x0000_s27688" name="Equation" r:id="rId7" imgW="152400" imgH="405765" progId="Equation.DSMT4">
                  <p:embed/>
                </p:oleObj>
              </mc:Choice>
              <mc:Fallback>
                <p:oleObj name="Equation" r:id="rId7" imgW="152400" imgH="405765" progId="Equation.DSMT4">
                  <p:embed/>
                  <p:pic>
                    <p:nvPicPr>
                      <p:cNvPr id="0" name="对象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3727450"/>
                        <a:ext cx="2667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66" name="对象 9"/>
          <p:cNvGraphicFramePr>
            <a:graphicFrameLocks noChangeAspect="1"/>
          </p:cNvGraphicFramePr>
          <p:nvPr/>
        </p:nvGraphicFramePr>
        <p:xfrm>
          <a:off x="1962150" y="4406900"/>
          <a:ext cx="266700" cy="709613"/>
        </p:xfrm>
        <a:graphic>
          <a:graphicData uri="http://schemas.openxmlformats.org/presentationml/2006/ole">
            <mc:AlternateContent xmlns:mc="http://schemas.openxmlformats.org/markup-compatibility/2006">
              <mc:Choice xmlns:v="urn:schemas-microsoft-com:vml" Requires="v">
                <p:oleObj spid="_x0000_s27689" name="Equation" r:id="rId9" imgW="152400" imgH="405765" progId="Equation.DSMT4">
                  <p:embed/>
                </p:oleObj>
              </mc:Choice>
              <mc:Fallback>
                <p:oleObj name="Equation" r:id="rId9" imgW="152400" imgH="405765" progId="Equation.DSMT4">
                  <p:embed/>
                  <p:pic>
                    <p:nvPicPr>
                      <p:cNvPr id="0" name="对象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2150" y="4406900"/>
                        <a:ext cx="2667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67" name="对象 17"/>
          <p:cNvGraphicFramePr>
            <a:graphicFrameLocks noChangeAspect="1"/>
          </p:cNvGraphicFramePr>
          <p:nvPr/>
        </p:nvGraphicFramePr>
        <p:xfrm>
          <a:off x="1952625" y="5053013"/>
          <a:ext cx="266700" cy="709612"/>
        </p:xfrm>
        <a:graphic>
          <a:graphicData uri="http://schemas.openxmlformats.org/presentationml/2006/ole">
            <mc:AlternateContent xmlns:mc="http://schemas.openxmlformats.org/markup-compatibility/2006">
              <mc:Choice xmlns:v="urn:schemas-microsoft-com:vml" Requires="v">
                <p:oleObj spid="_x0000_s27690" name="Equation" r:id="rId11" imgW="152400" imgH="405765" progId="Equation.DSMT4">
                  <p:embed/>
                </p:oleObj>
              </mc:Choice>
              <mc:Fallback>
                <p:oleObj name="Equation" r:id="rId11" imgW="152400" imgH="405765" progId="Equation.DSMT4">
                  <p:embed/>
                  <p:pic>
                    <p:nvPicPr>
                      <p:cNvPr id="0" name="对象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2625" y="5053013"/>
                        <a:ext cx="266700"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668" name="Picture 8" descr="xx82"/>
          <p:cNvPicPr>
            <a:picLocks noChangeAspect="1" noChangeArrowheads="1"/>
          </p:cNvPicPr>
          <p:nvPr/>
        </p:nvPicPr>
        <p:blipFill>
          <a:blip r:embed="rId13" cstate="email"/>
          <a:srcRect/>
          <a:stretch>
            <a:fillRect/>
          </a:stretch>
        </p:blipFill>
        <p:spPr bwMode="auto">
          <a:xfrm>
            <a:off x="2566988" y="3516313"/>
            <a:ext cx="61229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a:spLocks noChangeArrowheads="1"/>
          </p:cNvSpPr>
          <p:nvPr/>
        </p:nvSpPr>
        <p:spPr bwMode="auto">
          <a:xfrm>
            <a:off x="5611813" y="2501900"/>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B</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8"/>
          <p:cNvPicPr>
            <a:picLocks noChangeAspect="1"/>
          </p:cNvPicPr>
          <p:nvPr/>
        </p:nvPicPr>
        <p:blipFill>
          <a:blip r:embed="rId3" cstate="email"/>
          <a:srcRect/>
          <a:stretch>
            <a:fillRect/>
          </a:stretch>
        </p:blipFill>
        <p:spPr bwMode="auto">
          <a:xfrm>
            <a:off x="0" y="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8679" name="Picture 21"/>
          <p:cNvPicPr>
            <a:picLocks noChangeAspect="1" noChangeArrowheads="1"/>
          </p:cNvPicPr>
          <p:nvPr/>
        </p:nvPicPr>
        <p:blipFill>
          <a:blip r:embed="rId4"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图片 49"/>
          <p:cNvPicPr>
            <a:picLocks noChangeAspect="1"/>
          </p:cNvPicPr>
          <p:nvPr/>
        </p:nvPicPr>
        <p:blipFill>
          <a:blip r:embed="rId5" cstate="email"/>
          <a:srcRect/>
          <a:stretch>
            <a:fillRect/>
          </a:stretch>
        </p:blipFill>
        <p:spPr bwMode="auto">
          <a:xfrm>
            <a:off x="3284538" y="539750"/>
            <a:ext cx="25749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5" name="Rectangle 55"/>
          <p:cNvSpPr>
            <a:spLocks noChangeArrowheads="1"/>
          </p:cNvSpPr>
          <p:nvPr/>
        </p:nvSpPr>
        <p:spPr bwMode="auto">
          <a:xfrm>
            <a:off x="1079500" y="2687638"/>
            <a:ext cx="6923088"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lnSpc>
                <a:spcPct val="150000"/>
              </a:lnSpc>
            </a:pPr>
            <a:r>
              <a:rPr lang="zh-CN" altLang="en-US" sz="2400" b="1" dirty="0">
                <a:latin typeface="Times New Roman" panose="02020603050405020304" pitchFamily="18" charset="0"/>
                <a:cs typeface="Times New Roman" panose="02020603050405020304" pitchFamily="18" charset="0"/>
              </a:rPr>
              <a:t>通过本课时的学习，需要我们掌握：</a:t>
            </a:r>
          </a:p>
          <a:p>
            <a:pPr defTabSz="914400">
              <a:lnSpc>
                <a:spcPct val="185000"/>
              </a:lnSpc>
            </a:pPr>
            <a:r>
              <a:rPr lang="en-US" altLang="zh-CN" sz="2400" b="1" dirty="0">
                <a:latin typeface="Times New Roman" panose="02020603050405020304" pitchFamily="18" charset="0"/>
                <a:cs typeface="Times New Roman" panose="02020603050405020304" pitchFamily="18" charset="0"/>
              </a:rPr>
              <a:t>1.</a:t>
            </a:r>
            <a:r>
              <a:rPr lang="zh-CN" altLang="en-US" sz="2400" b="1" dirty="0">
                <a:latin typeface="Times New Roman" panose="02020603050405020304" pitchFamily="18" charset="0"/>
                <a:cs typeface="Times New Roman" panose="02020603050405020304" pitchFamily="18" charset="0"/>
              </a:rPr>
              <a:t>弧长的计算公式</a:t>
            </a:r>
            <a:r>
              <a:rPr lang="en-US" altLang="zh-CN" sz="2400" b="1" i="1" dirty="0">
                <a:latin typeface="Times New Roman" panose="02020603050405020304" pitchFamily="18" charset="0"/>
                <a:cs typeface="Times New Roman" panose="02020603050405020304" pitchFamily="18" charset="0"/>
              </a:rPr>
              <a:t>l</a:t>
            </a:r>
            <a:r>
              <a:rPr lang="zh-CN" altLang="en-US" sz="2400" b="1" dirty="0">
                <a:latin typeface="Times New Roman" panose="02020603050405020304" pitchFamily="18" charset="0"/>
                <a:cs typeface="Times New Roman" panose="02020603050405020304" pitchFamily="18" charset="0"/>
              </a:rPr>
              <a:t>＝           并运用公式进行计算</a:t>
            </a:r>
            <a:r>
              <a:rPr lang="en-US" altLang="zh-CN" sz="2400" b="1" dirty="0">
                <a:latin typeface="Times New Roman" panose="02020603050405020304" pitchFamily="18" charset="0"/>
                <a:cs typeface="Times New Roman" panose="02020603050405020304" pitchFamily="18" charset="0"/>
              </a:rPr>
              <a:t>.</a:t>
            </a:r>
          </a:p>
          <a:p>
            <a:pPr defTabSz="914400">
              <a:lnSpc>
                <a:spcPct val="185000"/>
              </a:lnSpc>
            </a:pPr>
            <a:r>
              <a:rPr lang="en-US" altLang="zh-CN" sz="2400" b="1" dirty="0">
                <a:latin typeface="Times New Roman" panose="02020603050405020304" pitchFamily="18" charset="0"/>
                <a:cs typeface="Times New Roman" panose="02020603050405020304" pitchFamily="18" charset="0"/>
              </a:rPr>
              <a:t>2.</a:t>
            </a:r>
            <a:r>
              <a:rPr lang="zh-CN" altLang="en-US" sz="2400" b="1" dirty="0">
                <a:latin typeface="Times New Roman" panose="02020603050405020304" pitchFamily="18" charset="0"/>
                <a:cs typeface="Times New Roman" panose="02020603050405020304" pitchFamily="18" charset="0"/>
              </a:rPr>
              <a:t>扇形的面积公式</a:t>
            </a:r>
            <a:r>
              <a:rPr lang="en-US" altLang="zh-CN" sz="2400" b="1" i="1" dirty="0">
                <a:latin typeface="Times New Roman" panose="02020603050405020304" pitchFamily="18" charset="0"/>
                <a:cs typeface="Times New Roman" panose="02020603050405020304" pitchFamily="18" charset="0"/>
              </a:rPr>
              <a:t>S</a:t>
            </a:r>
            <a:r>
              <a:rPr lang="zh-CN" altLang="en-US" sz="2400" b="1" dirty="0">
                <a:latin typeface="Times New Roman" panose="02020603050405020304" pitchFamily="18" charset="0"/>
                <a:cs typeface="Times New Roman" panose="02020603050405020304" pitchFamily="18" charset="0"/>
              </a:rPr>
              <a:t>＝             并运用公式进行计算</a:t>
            </a:r>
            <a:r>
              <a:rPr lang="en-US" altLang="zh-CN" sz="2400" b="1" dirty="0">
                <a:latin typeface="Times New Roman" panose="02020603050405020304" pitchFamily="18" charset="0"/>
                <a:cs typeface="Times New Roman" panose="02020603050405020304" pitchFamily="18" charset="0"/>
              </a:rPr>
              <a:t>.</a:t>
            </a:r>
          </a:p>
          <a:p>
            <a:pPr defTabSz="914400">
              <a:lnSpc>
                <a:spcPct val="150000"/>
              </a:lnSpc>
            </a:pPr>
            <a:r>
              <a:rPr lang="en-US" altLang="zh-CN" sz="2400" b="1" dirty="0">
                <a:latin typeface="Times New Roman" panose="02020603050405020304" pitchFamily="18" charset="0"/>
                <a:cs typeface="Times New Roman" panose="02020603050405020304" pitchFamily="18" charset="0"/>
              </a:rPr>
              <a:t>3.</a:t>
            </a:r>
            <a:r>
              <a:rPr lang="zh-CN" altLang="en-US" sz="2400" b="1" dirty="0">
                <a:latin typeface="Times New Roman" panose="02020603050405020304" pitchFamily="18" charset="0"/>
                <a:cs typeface="Times New Roman" panose="02020603050405020304" pitchFamily="18" charset="0"/>
              </a:rPr>
              <a:t>弧长</a:t>
            </a:r>
            <a:r>
              <a:rPr lang="en-US" altLang="zh-CN" sz="2400" b="1" i="1" dirty="0">
                <a:latin typeface="Times New Roman" panose="02020603050405020304" pitchFamily="18" charset="0"/>
                <a:cs typeface="Times New Roman" panose="02020603050405020304" pitchFamily="18" charset="0"/>
              </a:rPr>
              <a:t>l</a:t>
            </a:r>
            <a:r>
              <a:rPr lang="zh-CN" altLang="en-US" sz="2400" b="1" dirty="0">
                <a:latin typeface="Times New Roman" panose="02020603050405020304" pitchFamily="18" charset="0"/>
                <a:cs typeface="Times New Roman" panose="02020603050405020304" pitchFamily="18" charset="0"/>
              </a:rPr>
              <a:t>及扇形的面积</a:t>
            </a:r>
            <a:r>
              <a:rPr lang="en-US" altLang="zh-CN" sz="2400" b="1" i="1" dirty="0">
                <a:latin typeface="Times New Roman" panose="02020603050405020304" pitchFamily="18" charset="0"/>
                <a:cs typeface="Times New Roman" panose="02020603050405020304" pitchFamily="18" charset="0"/>
              </a:rPr>
              <a:t>S</a:t>
            </a:r>
            <a:r>
              <a:rPr lang="zh-CN" altLang="en-US" sz="2400" b="1" dirty="0">
                <a:latin typeface="Times New Roman" panose="02020603050405020304" pitchFamily="18" charset="0"/>
                <a:cs typeface="Times New Roman" panose="02020603050405020304" pitchFamily="18" charset="0"/>
              </a:rPr>
              <a:t>之间的关系，</a:t>
            </a:r>
          </a:p>
        </p:txBody>
      </p:sp>
      <p:graphicFrame>
        <p:nvGraphicFramePr>
          <p:cNvPr id="30776" name="Object 56"/>
          <p:cNvGraphicFramePr>
            <a:graphicFrameLocks noChangeAspect="1"/>
          </p:cNvGraphicFramePr>
          <p:nvPr/>
        </p:nvGraphicFramePr>
        <p:xfrm>
          <a:off x="4040188" y="3336925"/>
          <a:ext cx="622300" cy="622300"/>
        </p:xfrm>
        <a:graphic>
          <a:graphicData uri="http://schemas.openxmlformats.org/presentationml/2006/ole">
            <mc:AlternateContent xmlns:mc="http://schemas.openxmlformats.org/markup-compatibility/2006">
              <mc:Choice xmlns:v="urn:schemas-microsoft-com:vml" Requires="v">
                <p:oleObj spid="_x0000_s28701" name="Equation" r:id="rId6" imgW="622300" imgH="622300" progId="Equation.DSMT4">
                  <p:embed/>
                </p:oleObj>
              </mc:Choice>
              <mc:Fallback>
                <p:oleObj name="Equation" r:id="rId6" imgW="622300" imgH="622300" progId="Equation.DSMT4">
                  <p:embed/>
                  <p:pic>
                    <p:nvPicPr>
                      <p:cNvPr id="0"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0188" y="3336925"/>
                        <a:ext cx="6223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7" name="Object 57"/>
          <p:cNvGraphicFramePr>
            <a:graphicFrameLocks noChangeAspect="1"/>
          </p:cNvGraphicFramePr>
          <p:nvPr/>
        </p:nvGraphicFramePr>
        <p:xfrm>
          <a:off x="4214813" y="3990975"/>
          <a:ext cx="723900" cy="647700"/>
        </p:xfrm>
        <a:graphic>
          <a:graphicData uri="http://schemas.openxmlformats.org/presentationml/2006/ole">
            <mc:AlternateContent xmlns:mc="http://schemas.openxmlformats.org/markup-compatibility/2006">
              <mc:Choice xmlns:v="urn:schemas-microsoft-com:vml" Requires="v">
                <p:oleObj spid="_x0000_s28702" name="Equation" r:id="rId8" imgW="723900" imgH="647700" progId="Equation.DSMT4">
                  <p:embed/>
                </p:oleObj>
              </mc:Choice>
              <mc:Fallback>
                <p:oleObj name="Equation" r:id="rId8" imgW="723900" imgH="647700" progId="Equation.DSMT4">
                  <p:embed/>
                  <p:pic>
                    <p:nvPicPr>
                      <p:cNvPr id="0" name="Object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4813" y="3990975"/>
                        <a:ext cx="723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9" name="Object 59"/>
          <p:cNvGraphicFramePr>
            <a:graphicFrameLocks noChangeAspect="1"/>
          </p:cNvGraphicFramePr>
          <p:nvPr/>
        </p:nvGraphicFramePr>
        <p:xfrm>
          <a:off x="5897563" y="4551363"/>
          <a:ext cx="1473200" cy="812800"/>
        </p:xfrm>
        <a:graphic>
          <a:graphicData uri="http://schemas.openxmlformats.org/presentationml/2006/ole">
            <mc:AlternateContent xmlns:mc="http://schemas.openxmlformats.org/markup-compatibility/2006">
              <mc:Choice xmlns:v="urn:schemas-microsoft-com:vml" Requires="v">
                <p:oleObj spid="_x0000_s28703" name="Equation" r:id="rId10" imgW="735965" imgH="406400" progId="Equation.DSMT4">
                  <p:embed/>
                </p:oleObj>
              </mc:Choice>
              <mc:Fallback>
                <p:oleObj name="Equation" r:id="rId10" imgW="735965" imgH="406400" progId="Equation.DSMT4">
                  <p:embed/>
                  <p:pic>
                    <p:nvPicPr>
                      <p:cNvPr id="0" name="Object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97563" y="4551363"/>
                        <a:ext cx="14732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6" name="AutoShape 2"/>
          <p:cNvSpPr>
            <a:spLocks noChangeArrowheads="1"/>
          </p:cNvSpPr>
          <p:nvPr/>
        </p:nvSpPr>
        <p:spPr bwMode="gray">
          <a:xfrm>
            <a:off x="1128713" y="1935163"/>
            <a:ext cx="2017712" cy="441325"/>
          </a:xfrm>
          <a:prstGeom prst="roundRect">
            <a:avLst>
              <a:gd name="adj" fmla="val 47681"/>
            </a:avLst>
          </a:prstGeom>
          <a:gradFill rotWithShape="1">
            <a:gsLst>
              <a:gs pos="0">
                <a:srgbClr val="FF0000"/>
              </a:gs>
              <a:gs pos="100000">
                <a:srgbClr val="FF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8687" name="AutoShape 11"/>
          <p:cNvSpPr>
            <a:spLocks noChangeArrowheads="1"/>
          </p:cNvSpPr>
          <p:nvPr/>
        </p:nvSpPr>
        <p:spPr bwMode="gray">
          <a:xfrm>
            <a:off x="739775" y="1766888"/>
            <a:ext cx="777875" cy="777875"/>
          </a:xfrm>
          <a:prstGeom prst="diamond">
            <a:avLst/>
          </a:prstGeom>
          <a:solidFill>
            <a:srgbClr val="FF6600"/>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r>
              <a:rPr lang="en-US" altLang="ko-KR" sz="2800" b="1">
                <a:solidFill>
                  <a:srgbClr val="FFFFFF"/>
                </a:solidFill>
                <a:latin typeface="Calibri" panose="020F0502020204030204" pitchFamily="34" charset="0"/>
                <a:ea typeface="Gulim" pitchFamily="34" charset="-127"/>
              </a:rPr>
              <a:t>1</a:t>
            </a:r>
          </a:p>
        </p:txBody>
      </p:sp>
      <p:sp>
        <p:nvSpPr>
          <p:cNvPr id="28688" name="文本框 27"/>
          <p:cNvSpPr txBox="1">
            <a:spLocks noChangeArrowheads="1"/>
          </p:cNvSpPr>
          <p:nvPr/>
        </p:nvSpPr>
        <p:spPr bwMode="auto">
          <a:xfrm>
            <a:off x="1562100" y="1909763"/>
            <a:ext cx="15176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2600" b="1">
                <a:solidFill>
                  <a:schemeClr val="bg1"/>
                </a:solidFill>
                <a:latin typeface="Adobe 黑体 Std R"/>
                <a:ea typeface="Adobe 黑体 Std R"/>
                <a:cs typeface="Adobe 黑体 Std R"/>
              </a:rPr>
              <a:t>知识小结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75">
                                            <p:txEl>
                                              <p:pRg st="0" end="0"/>
                                            </p:txEl>
                                          </p:spTgt>
                                        </p:tgtEl>
                                        <p:attrNameLst>
                                          <p:attrName>style.visibility</p:attrName>
                                        </p:attrNameLst>
                                      </p:cBhvr>
                                      <p:to>
                                        <p:strVal val="visible"/>
                                      </p:to>
                                    </p:set>
                                    <p:animEffect transition="in" filter="blinds(horizontal)">
                                      <p:cBhvr>
                                        <p:cTn id="7" dur="500"/>
                                        <p:tgtEl>
                                          <p:spTgt spid="307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75">
                                            <p:txEl>
                                              <p:pRg st="1" end="1"/>
                                            </p:txEl>
                                          </p:spTgt>
                                        </p:tgtEl>
                                        <p:attrNameLst>
                                          <p:attrName>style.visibility</p:attrName>
                                        </p:attrNameLst>
                                      </p:cBhvr>
                                      <p:to>
                                        <p:strVal val="visible"/>
                                      </p:to>
                                    </p:set>
                                    <p:animEffect transition="in" filter="blinds(horizontal)">
                                      <p:cBhvr>
                                        <p:cTn id="12" dur="500"/>
                                        <p:tgtEl>
                                          <p:spTgt spid="3077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0776"/>
                                        </p:tgtEl>
                                        <p:attrNameLst>
                                          <p:attrName>style.visibility</p:attrName>
                                        </p:attrNameLst>
                                      </p:cBhvr>
                                      <p:to>
                                        <p:strVal val="visible"/>
                                      </p:to>
                                    </p:set>
                                    <p:animEffect transition="in" filter="blinds(horizontal)">
                                      <p:cBhvr>
                                        <p:cTn id="15" dur="500"/>
                                        <p:tgtEl>
                                          <p:spTgt spid="3077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75">
                                            <p:txEl>
                                              <p:pRg st="2" end="2"/>
                                            </p:txEl>
                                          </p:spTgt>
                                        </p:tgtEl>
                                        <p:attrNameLst>
                                          <p:attrName>style.visibility</p:attrName>
                                        </p:attrNameLst>
                                      </p:cBhvr>
                                      <p:to>
                                        <p:strVal val="visible"/>
                                      </p:to>
                                    </p:set>
                                    <p:animEffect transition="in" filter="blinds(horizontal)">
                                      <p:cBhvr>
                                        <p:cTn id="20" dur="500"/>
                                        <p:tgtEl>
                                          <p:spTgt spid="30775">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0777"/>
                                        </p:tgtEl>
                                        <p:attrNameLst>
                                          <p:attrName>style.visibility</p:attrName>
                                        </p:attrNameLst>
                                      </p:cBhvr>
                                      <p:to>
                                        <p:strVal val="visible"/>
                                      </p:to>
                                    </p:set>
                                    <p:animEffect transition="in" filter="blinds(horizontal)">
                                      <p:cBhvr>
                                        <p:cTn id="23" dur="500"/>
                                        <p:tgtEl>
                                          <p:spTgt spid="3077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0775">
                                            <p:txEl>
                                              <p:pRg st="3" end="3"/>
                                            </p:txEl>
                                          </p:spTgt>
                                        </p:tgtEl>
                                        <p:attrNameLst>
                                          <p:attrName>style.visibility</p:attrName>
                                        </p:attrNameLst>
                                      </p:cBhvr>
                                      <p:to>
                                        <p:strVal val="visible"/>
                                      </p:to>
                                    </p:set>
                                    <p:animEffect transition="in" filter="blinds(horizontal)">
                                      <p:cBhvr>
                                        <p:cTn id="28" dur="500"/>
                                        <p:tgtEl>
                                          <p:spTgt spid="30775">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0779"/>
                                        </p:tgtEl>
                                        <p:attrNameLst>
                                          <p:attrName>style.visibility</p:attrName>
                                        </p:attrNameLst>
                                      </p:cBhvr>
                                      <p:to>
                                        <p:strVal val="visible"/>
                                      </p:to>
                                    </p:set>
                                    <p:animEffect transition="in" filter="blinds(horizontal)">
                                      <p:cBhvr>
                                        <p:cTn id="31" dur="500"/>
                                        <p:tgtEl>
                                          <p:spTgt spid="30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8"/>
          <p:cNvPicPr>
            <a:picLocks noChangeAspect="1" noChangeArrowheads="1"/>
          </p:cNvPicPr>
          <p:nvPr/>
        </p:nvPicPr>
        <p:blipFill>
          <a:blip r:embed="rId3" cstate="email"/>
          <a:srcRect/>
          <a:stretch>
            <a:fillRect/>
          </a:stretch>
        </p:blipFill>
        <p:spPr bwMode="auto">
          <a:xfrm>
            <a:off x="-6350" y="-1588"/>
            <a:ext cx="9144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29703" name="Picture 21"/>
          <p:cNvPicPr>
            <a:picLocks noChangeAspect="1" noChangeArrowheads="1"/>
          </p:cNvPicPr>
          <p:nvPr/>
        </p:nvPicPr>
        <p:blipFill>
          <a:blip r:embed="rId4"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文本框 2"/>
          <p:cNvSpPr txBox="1">
            <a:spLocks noChangeArrowheads="1"/>
          </p:cNvSpPr>
          <p:nvPr/>
        </p:nvSpPr>
        <p:spPr bwMode="auto">
          <a:xfrm>
            <a:off x="1060450" y="2416175"/>
            <a:ext cx="7092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buFont typeface="Arial" panose="020B0604020202020204" pitchFamily="34" charset="0"/>
              <a:buNone/>
            </a:pPr>
            <a:r>
              <a:rPr lang="zh-CN" altLang="en-US" sz="2400" b="1">
                <a:latin typeface="Times New Roman" panose="02020603050405020304" pitchFamily="18" charset="0"/>
              </a:rPr>
              <a:t>已知</a:t>
            </a:r>
            <a:r>
              <a:rPr lang="en-US" altLang="zh-CN" sz="2400" b="1" i="1">
                <a:latin typeface="Times New Roman" panose="02020603050405020304" pitchFamily="18" charset="0"/>
              </a:rPr>
              <a:t>AB</a:t>
            </a:r>
            <a:r>
              <a:rPr lang="zh-CN" altLang="en-US" sz="2400" b="1">
                <a:latin typeface="Times New Roman" panose="02020603050405020304" pitchFamily="18" charset="0"/>
              </a:rPr>
              <a:t>所对的圆周角为</a:t>
            </a:r>
            <a:r>
              <a:rPr lang="en-US" altLang="zh-CN" sz="2400" b="1">
                <a:latin typeface="Times New Roman" panose="02020603050405020304" pitchFamily="18" charset="0"/>
              </a:rPr>
              <a:t>30°</a:t>
            </a:r>
            <a:r>
              <a:rPr lang="zh-CN" altLang="en-US" sz="2400" b="1">
                <a:latin typeface="Times New Roman" panose="02020603050405020304" pitchFamily="18" charset="0"/>
              </a:rPr>
              <a:t>，</a:t>
            </a:r>
            <a:r>
              <a:rPr lang="en-US" altLang="zh-CN" sz="2400" b="1" i="1">
                <a:latin typeface="Times New Roman" panose="02020603050405020304" pitchFamily="18" charset="0"/>
              </a:rPr>
              <a:t>AB</a:t>
            </a:r>
            <a:r>
              <a:rPr lang="zh-CN" altLang="en-US" sz="2400" b="1">
                <a:latin typeface="Times New Roman" panose="02020603050405020304" pitchFamily="18" charset="0"/>
              </a:rPr>
              <a:t>所在圆的半径为</a:t>
            </a:r>
            <a:r>
              <a:rPr lang="en-US" altLang="zh-CN" sz="2400" b="1">
                <a:latin typeface="Times New Roman" panose="02020603050405020304" pitchFamily="18" charset="0"/>
              </a:rPr>
              <a:t>30 cm</a:t>
            </a:r>
            <a:r>
              <a:rPr lang="zh-CN" altLang="en-US" sz="2400" b="1">
                <a:latin typeface="Times New Roman" panose="02020603050405020304" pitchFamily="18" charset="0"/>
              </a:rPr>
              <a:t>，求</a:t>
            </a:r>
            <a:r>
              <a:rPr lang="en-US" altLang="zh-CN" sz="2400" b="1" i="1">
                <a:latin typeface="Times New Roman" panose="02020603050405020304" pitchFamily="18" charset="0"/>
              </a:rPr>
              <a:t>AB</a:t>
            </a:r>
            <a:r>
              <a:rPr lang="zh-CN" altLang="en-US" sz="2400" b="1">
                <a:latin typeface="Times New Roman" panose="02020603050405020304" pitchFamily="18" charset="0"/>
              </a:rPr>
              <a:t>的长．</a:t>
            </a:r>
            <a:endParaRPr lang="zh-CN" altLang="en-US" sz="2400">
              <a:latin typeface="Arial" panose="020B0604020202020204" pitchFamily="34" charset="0"/>
            </a:endParaRPr>
          </a:p>
        </p:txBody>
      </p:sp>
      <p:sp>
        <p:nvSpPr>
          <p:cNvPr id="4" name="文本框 3"/>
          <p:cNvSpPr txBox="1"/>
          <p:nvPr/>
        </p:nvSpPr>
        <p:spPr>
          <a:xfrm>
            <a:off x="1141413" y="4449763"/>
            <a:ext cx="6110287" cy="1754187"/>
          </a:xfrm>
          <a:prstGeom prst="rect">
            <a:avLst/>
          </a:prstGeom>
          <a:noFill/>
        </p:spPr>
        <p:txBody>
          <a:bodyPr>
            <a:spAutoFit/>
          </a:bodyPr>
          <a:lstStyle/>
          <a:p>
            <a:pPr>
              <a:lnSpc>
                <a:spcPct val="150000"/>
              </a:lnSpc>
              <a:defRPr/>
            </a:pPr>
            <a:r>
              <a:rPr lang="zh-CN" altLang="en-US" sz="2400" b="1" dirty="0">
                <a:solidFill>
                  <a:srgbClr val="FF0000"/>
                </a:solidFill>
                <a:latin typeface="Times New Roman" panose="02020603050405020304" pitchFamily="18" charset="0"/>
                <a:ea typeface="+mn-ea"/>
                <a:cs typeface="Times New Roman" panose="02020603050405020304" pitchFamily="18" charset="0"/>
              </a:rPr>
              <a:t>∵</a:t>
            </a:r>
            <a:r>
              <a:rPr lang="en-US" altLang="zh-CN" sz="2400" b="1" i="1" dirty="0">
                <a:solidFill>
                  <a:srgbClr val="FF0000"/>
                </a:solidFill>
                <a:latin typeface="Times New Roman" panose="02020603050405020304" pitchFamily="18" charset="0"/>
                <a:ea typeface="+mn-ea"/>
                <a:cs typeface="Times New Roman" panose="02020603050405020304" pitchFamily="18" charset="0"/>
              </a:rPr>
              <a:t>AB</a:t>
            </a:r>
            <a:r>
              <a:rPr lang="zh-CN" altLang="en-US" sz="2400" b="1" dirty="0">
                <a:solidFill>
                  <a:srgbClr val="FF0000"/>
                </a:solidFill>
                <a:latin typeface="Times New Roman" panose="02020603050405020304" pitchFamily="18" charset="0"/>
                <a:ea typeface="+mn-ea"/>
                <a:cs typeface="Times New Roman" panose="02020603050405020304" pitchFamily="18" charset="0"/>
              </a:rPr>
              <a:t>所对的圆周角为</a:t>
            </a:r>
            <a:r>
              <a:rPr lang="en-US" altLang="zh-CN" sz="2400" b="1" dirty="0">
                <a:solidFill>
                  <a:srgbClr val="FF0000"/>
                </a:solidFill>
                <a:latin typeface="Times New Roman" panose="02020603050405020304" pitchFamily="18" charset="0"/>
                <a:ea typeface="+mn-ea"/>
                <a:cs typeface="Times New Roman" panose="02020603050405020304" pitchFamily="18" charset="0"/>
              </a:rPr>
              <a:t>30°</a:t>
            </a:r>
            <a:r>
              <a:rPr lang="zh-CN" altLang="en-US" sz="2400" b="1" dirty="0">
                <a:solidFill>
                  <a:srgbClr val="FF0000"/>
                </a:solidFill>
                <a:latin typeface="Times New Roman" panose="02020603050405020304" pitchFamily="18" charset="0"/>
                <a:ea typeface="+mn-ea"/>
                <a:cs typeface="Times New Roman" panose="02020603050405020304" pitchFamily="18" charset="0"/>
              </a:rPr>
              <a:t>，</a:t>
            </a:r>
          </a:p>
          <a:p>
            <a:pPr>
              <a:lnSpc>
                <a:spcPct val="150000"/>
              </a:lnSpc>
              <a:defRPr/>
            </a:pPr>
            <a:r>
              <a:rPr lang="zh-CN" altLang="en-US" sz="2400" b="1" dirty="0">
                <a:solidFill>
                  <a:srgbClr val="FF0000"/>
                </a:solidFill>
                <a:latin typeface="Times New Roman" panose="02020603050405020304" pitchFamily="18" charset="0"/>
                <a:ea typeface="+mn-ea"/>
                <a:cs typeface="Times New Roman" panose="02020603050405020304" pitchFamily="18" charset="0"/>
              </a:rPr>
              <a:t>∴</a:t>
            </a:r>
            <a:r>
              <a:rPr lang="en-US" altLang="zh-CN" sz="2400" b="1" i="1" dirty="0">
                <a:solidFill>
                  <a:srgbClr val="FF0000"/>
                </a:solidFill>
                <a:latin typeface="Times New Roman" panose="02020603050405020304" pitchFamily="18" charset="0"/>
                <a:ea typeface="+mn-ea"/>
                <a:cs typeface="Times New Roman" panose="02020603050405020304" pitchFamily="18" charset="0"/>
              </a:rPr>
              <a:t>AB</a:t>
            </a:r>
            <a:r>
              <a:rPr lang="zh-CN" altLang="en-US" sz="2400" b="1" dirty="0">
                <a:solidFill>
                  <a:srgbClr val="FF0000"/>
                </a:solidFill>
                <a:latin typeface="Times New Roman" panose="02020603050405020304" pitchFamily="18" charset="0"/>
                <a:ea typeface="+mn-ea"/>
                <a:cs typeface="Times New Roman" panose="02020603050405020304" pitchFamily="18" charset="0"/>
              </a:rPr>
              <a:t>所对的圆心角为</a:t>
            </a:r>
            <a:r>
              <a:rPr lang="en-US" altLang="zh-CN" sz="2400" b="1" dirty="0">
                <a:solidFill>
                  <a:srgbClr val="FF0000"/>
                </a:solidFill>
                <a:latin typeface="Times New Roman" panose="02020603050405020304" pitchFamily="18" charset="0"/>
                <a:ea typeface="+mn-ea"/>
                <a:cs typeface="Times New Roman" panose="02020603050405020304" pitchFamily="18" charset="0"/>
              </a:rPr>
              <a:t>60°</a:t>
            </a:r>
            <a:r>
              <a:rPr lang="zh-CN" altLang="en-US" sz="2400" b="1" dirty="0">
                <a:solidFill>
                  <a:srgbClr val="FF0000"/>
                </a:solidFill>
                <a:latin typeface="Times New Roman" panose="02020603050405020304" pitchFamily="18" charset="0"/>
                <a:ea typeface="+mn-ea"/>
                <a:cs typeface="Times New Roman" panose="02020603050405020304" pitchFamily="18" charset="0"/>
              </a:rPr>
              <a:t>，</a:t>
            </a:r>
          </a:p>
          <a:p>
            <a:pPr>
              <a:lnSpc>
                <a:spcPct val="150000"/>
              </a:lnSpc>
              <a:defRPr/>
            </a:pPr>
            <a:r>
              <a:rPr lang="zh-CN" altLang="en-US" sz="2400" b="1" dirty="0">
                <a:solidFill>
                  <a:srgbClr val="FF0000"/>
                </a:solidFill>
                <a:latin typeface="Times New Roman" panose="02020603050405020304" pitchFamily="18" charset="0"/>
                <a:ea typeface="+mn-ea"/>
                <a:cs typeface="Times New Roman" panose="02020603050405020304" pitchFamily="18" charset="0"/>
              </a:rPr>
              <a:t>∴</a:t>
            </a:r>
            <a:r>
              <a:rPr lang="en-US" altLang="zh-CN" sz="2400" b="1" i="1" dirty="0">
                <a:solidFill>
                  <a:srgbClr val="FF0000"/>
                </a:solidFill>
                <a:latin typeface="Times New Roman" panose="02020603050405020304" pitchFamily="18" charset="0"/>
                <a:ea typeface="+mn-ea"/>
                <a:cs typeface="Times New Roman" panose="02020603050405020304" pitchFamily="18" charset="0"/>
              </a:rPr>
              <a:t>AB</a:t>
            </a:r>
            <a:r>
              <a:rPr lang="zh-CN" altLang="en-US" sz="2400" b="1" dirty="0">
                <a:solidFill>
                  <a:srgbClr val="FF0000"/>
                </a:solidFill>
                <a:latin typeface="Times New Roman" panose="02020603050405020304" pitchFamily="18" charset="0"/>
                <a:ea typeface="+mn-ea"/>
                <a:cs typeface="Times New Roman" panose="02020603050405020304" pitchFamily="18" charset="0"/>
              </a:rPr>
              <a:t>的长</a:t>
            </a:r>
            <a:r>
              <a:rPr lang="en-US" altLang="zh-CN" sz="2400" b="1" i="1" dirty="0">
                <a:solidFill>
                  <a:srgbClr val="FF0000"/>
                </a:solidFill>
                <a:latin typeface="Times New Roman" panose="02020603050405020304" pitchFamily="18" charset="0"/>
                <a:ea typeface="+mn-ea"/>
                <a:cs typeface="Times New Roman" panose="02020603050405020304" pitchFamily="18" charset="0"/>
              </a:rPr>
              <a:t>l</a:t>
            </a:r>
            <a:r>
              <a:rPr lang="zh-CN" altLang="en-US" sz="2400" b="1" dirty="0">
                <a:solidFill>
                  <a:srgbClr val="FF0000"/>
                </a:solidFill>
                <a:latin typeface="Times New Roman" panose="02020603050405020304" pitchFamily="18" charset="0"/>
                <a:ea typeface="+mn-ea"/>
                <a:cs typeface="Times New Roman" panose="02020603050405020304" pitchFamily="18" charset="0"/>
              </a:rPr>
              <a:t>＝                  ＝</a:t>
            </a:r>
            <a:r>
              <a:rPr lang="en-US" altLang="zh-CN" sz="2400" b="1" dirty="0">
                <a:solidFill>
                  <a:srgbClr val="FF0000"/>
                </a:solidFill>
                <a:latin typeface="Times New Roman" panose="02020603050405020304" pitchFamily="18" charset="0"/>
                <a:ea typeface="+mn-ea"/>
                <a:cs typeface="Times New Roman" panose="02020603050405020304" pitchFamily="18" charset="0"/>
              </a:rPr>
              <a:t>10π(cm)</a:t>
            </a:r>
            <a:r>
              <a:rPr lang="zh-CN" altLang="en-US" sz="2400" b="1" dirty="0">
                <a:solidFill>
                  <a:srgbClr val="FF0000"/>
                </a:solidFill>
                <a:latin typeface="Times New Roman" panose="02020603050405020304" pitchFamily="18" charset="0"/>
                <a:ea typeface="+mn-ea"/>
                <a:cs typeface="Times New Roman" panose="02020603050405020304" pitchFamily="18" charset="0"/>
              </a:rPr>
              <a:t>．</a:t>
            </a:r>
          </a:p>
        </p:txBody>
      </p:sp>
      <p:sp>
        <p:nvSpPr>
          <p:cNvPr id="29707" name="AutoShape 2"/>
          <p:cNvSpPr>
            <a:spLocks noChangeArrowheads="1"/>
          </p:cNvSpPr>
          <p:nvPr/>
        </p:nvSpPr>
        <p:spPr bwMode="gray">
          <a:xfrm>
            <a:off x="1022350" y="1550988"/>
            <a:ext cx="2017713" cy="441325"/>
          </a:xfrm>
          <a:prstGeom prst="roundRect">
            <a:avLst>
              <a:gd name="adj" fmla="val 47681"/>
            </a:avLst>
          </a:prstGeom>
          <a:gradFill rotWithShape="1">
            <a:gsLst>
              <a:gs pos="0">
                <a:srgbClr val="FF0000"/>
              </a:gs>
              <a:gs pos="100000">
                <a:srgbClr val="FF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9708" name="AutoShape 11"/>
          <p:cNvSpPr>
            <a:spLocks noChangeArrowheads="1"/>
          </p:cNvSpPr>
          <p:nvPr/>
        </p:nvSpPr>
        <p:spPr bwMode="gray">
          <a:xfrm>
            <a:off x="673100" y="1365250"/>
            <a:ext cx="777875" cy="777875"/>
          </a:xfrm>
          <a:prstGeom prst="diamond">
            <a:avLst/>
          </a:prstGeom>
          <a:solidFill>
            <a:srgbClr val="FF6600"/>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r>
              <a:rPr lang="en-US" altLang="ko-KR" sz="2800" b="1">
                <a:solidFill>
                  <a:srgbClr val="FFFFFF"/>
                </a:solidFill>
                <a:latin typeface="Calibri" panose="020F0502020204030204" pitchFamily="34" charset="0"/>
                <a:ea typeface="Gulim" pitchFamily="34" charset="-127"/>
              </a:rPr>
              <a:t>2</a:t>
            </a:r>
          </a:p>
        </p:txBody>
      </p:sp>
      <p:sp>
        <p:nvSpPr>
          <p:cNvPr id="29709" name="文本框 27"/>
          <p:cNvSpPr txBox="1">
            <a:spLocks noChangeArrowheads="1"/>
          </p:cNvSpPr>
          <p:nvPr/>
        </p:nvSpPr>
        <p:spPr bwMode="auto">
          <a:xfrm>
            <a:off x="1455738" y="1525588"/>
            <a:ext cx="15176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2600" b="1">
                <a:solidFill>
                  <a:schemeClr val="bg1"/>
                </a:solidFill>
                <a:latin typeface="Adobe 黑体 Std R"/>
                <a:ea typeface="Adobe 黑体 Std R"/>
                <a:cs typeface="Adobe 黑体 Std R"/>
              </a:rPr>
              <a:t>易错小结</a:t>
            </a:r>
          </a:p>
        </p:txBody>
      </p:sp>
      <p:sp>
        <p:nvSpPr>
          <p:cNvPr id="29710" name="矩形 2"/>
          <p:cNvSpPr>
            <a:spLocks noChangeArrowheads="1"/>
          </p:cNvSpPr>
          <p:nvPr/>
        </p:nvSpPr>
        <p:spPr bwMode="auto">
          <a:xfrm>
            <a:off x="1773238" y="2290763"/>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rPr>
              <a:t>︵</a:t>
            </a:r>
            <a:endParaRPr lang="zh-CN" altLang="en-US"/>
          </a:p>
        </p:txBody>
      </p:sp>
      <p:sp>
        <p:nvSpPr>
          <p:cNvPr id="29711" name="矩形 4"/>
          <p:cNvSpPr>
            <a:spLocks noChangeArrowheads="1"/>
          </p:cNvSpPr>
          <p:nvPr/>
        </p:nvSpPr>
        <p:spPr bwMode="auto">
          <a:xfrm>
            <a:off x="5246688" y="2306638"/>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rPr>
              <a:t>︵</a:t>
            </a:r>
            <a:endParaRPr lang="zh-CN" altLang="en-US"/>
          </a:p>
        </p:txBody>
      </p:sp>
      <p:sp>
        <p:nvSpPr>
          <p:cNvPr id="29712" name="矩形 6"/>
          <p:cNvSpPr>
            <a:spLocks noChangeArrowheads="1"/>
          </p:cNvSpPr>
          <p:nvPr/>
        </p:nvSpPr>
        <p:spPr bwMode="auto">
          <a:xfrm>
            <a:off x="2451100" y="28702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000000"/>
                </a:solidFill>
                <a:latin typeface="Times New Roman" panose="02020603050405020304" pitchFamily="18" charset="0"/>
              </a:rPr>
              <a:t> ︵</a:t>
            </a:r>
            <a:endParaRPr lang="zh-CN" altLang="en-US"/>
          </a:p>
        </p:txBody>
      </p:sp>
      <p:sp>
        <p:nvSpPr>
          <p:cNvPr id="29713" name="矩形 7"/>
          <p:cNvSpPr>
            <a:spLocks noChangeArrowheads="1"/>
          </p:cNvSpPr>
          <p:nvPr/>
        </p:nvSpPr>
        <p:spPr bwMode="auto">
          <a:xfrm>
            <a:off x="631825" y="4546600"/>
            <a:ext cx="803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FF"/>
                </a:solidFill>
                <a:latin typeface="Times New Roman" panose="02020603050405020304" pitchFamily="18" charset="0"/>
                <a:cs typeface="Times New Roman" panose="02020603050405020304" pitchFamily="18" charset="0"/>
              </a:rPr>
              <a:t>解：</a:t>
            </a:r>
            <a:endParaRPr lang="zh-CN" altLang="en-US">
              <a:solidFill>
                <a:srgbClr val="0000FF"/>
              </a:solidFill>
            </a:endParaRPr>
          </a:p>
        </p:txBody>
      </p:sp>
      <p:sp>
        <p:nvSpPr>
          <p:cNvPr id="9" name="矩形 8"/>
          <p:cNvSpPr>
            <a:spLocks noChangeArrowheads="1"/>
          </p:cNvSpPr>
          <p:nvPr/>
        </p:nvSpPr>
        <p:spPr bwMode="auto">
          <a:xfrm>
            <a:off x="1528763" y="4338638"/>
            <a:ext cx="493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t>
            </a:r>
            <a:endParaRPr lang="zh-CN" altLang="en-US"/>
          </a:p>
        </p:txBody>
      </p:sp>
      <p:sp>
        <p:nvSpPr>
          <p:cNvPr id="10" name="矩形 9"/>
          <p:cNvSpPr>
            <a:spLocks noChangeArrowheads="1"/>
          </p:cNvSpPr>
          <p:nvPr/>
        </p:nvSpPr>
        <p:spPr bwMode="auto">
          <a:xfrm>
            <a:off x="1536700" y="4881563"/>
            <a:ext cx="493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t>
            </a:r>
            <a:endParaRPr lang="zh-CN" altLang="en-US"/>
          </a:p>
        </p:txBody>
      </p:sp>
      <p:sp>
        <p:nvSpPr>
          <p:cNvPr id="18" name="矩形 17"/>
          <p:cNvSpPr>
            <a:spLocks noChangeArrowheads="1"/>
          </p:cNvSpPr>
          <p:nvPr/>
        </p:nvSpPr>
        <p:spPr bwMode="auto">
          <a:xfrm>
            <a:off x="1512888" y="5435600"/>
            <a:ext cx="49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t>
            </a:r>
            <a:endParaRPr lang="zh-CN" altLang="en-US"/>
          </a:p>
        </p:txBody>
      </p:sp>
      <p:graphicFrame>
        <p:nvGraphicFramePr>
          <p:cNvPr id="19" name="对象 18"/>
          <p:cNvGraphicFramePr>
            <a:graphicFrameLocks noChangeAspect="1"/>
          </p:cNvGraphicFramePr>
          <p:nvPr/>
        </p:nvGraphicFramePr>
        <p:xfrm>
          <a:off x="2973388" y="5521325"/>
          <a:ext cx="1357312" cy="792163"/>
        </p:xfrm>
        <a:graphic>
          <a:graphicData uri="http://schemas.openxmlformats.org/presentationml/2006/ole">
            <mc:AlternateContent xmlns:mc="http://schemas.openxmlformats.org/markup-compatibility/2006">
              <mc:Choice xmlns:v="urn:schemas-microsoft-com:vml" Requires="v">
                <p:oleObj spid="_x0000_s29725" name="Equation" r:id="rId5" imgW="698500" imgH="406400" progId="Equation.DSMT4">
                  <p:embed/>
                </p:oleObj>
              </mc:Choice>
              <mc:Fallback>
                <p:oleObj name="Equation" r:id="rId5" imgW="698500" imgH="406400" progId="Equation.DSMT4">
                  <p:embed/>
                  <p:pic>
                    <p:nvPicPr>
                      <p:cNvPr id="0" name="对象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3388" y="5521325"/>
                        <a:ext cx="1357312"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文本框 3"/>
          <p:cNvSpPr txBox="1"/>
          <p:nvPr/>
        </p:nvSpPr>
        <p:spPr>
          <a:xfrm>
            <a:off x="646113" y="3424238"/>
            <a:ext cx="7691437" cy="1147762"/>
          </a:xfrm>
          <a:prstGeom prst="rect">
            <a:avLst/>
          </a:prstGeom>
          <a:noFill/>
        </p:spPr>
        <p:txBody>
          <a:bodyPr>
            <a:spAutoFit/>
          </a:bodyPr>
          <a:lstStyle/>
          <a:p>
            <a:pPr>
              <a:lnSpc>
                <a:spcPct val="150000"/>
              </a:lnSpc>
              <a:defRPr/>
            </a:pPr>
            <a:r>
              <a:rPr lang="zh-CN" altLang="zh-CN" sz="2400" b="1" dirty="0">
                <a:solidFill>
                  <a:srgbClr val="FF0000"/>
                </a:solidFill>
                <a:latin typeface="Times New Roman" panose="02020603050405020304" pitchFamily="18" charset="0"/>
                <a:ea typeface="+mn-ea"/>
                <a:cs typeface="Times New Roman" panose="02020603050405020304" pitchFamily="18" charset="0"/>
              </a:rPr>
              <a:t>易错点：</a:t>
            </a:r>
            <a:r>
              <a:rPr lang="zh-CN" altLang="zh-CN" sz="2400" b="1" dirty="0">
                <a:solidFill>
                  <a:srgbClr val="4921F3"/>
                </a:solidFill>
                <a:latin typeface="华文楷体" panose="02010600040101010101" pitchFamily="2" charset="-122"/>
                <a:ea typeface="华文楷体" panose="02010600040101010101" pitchFamily="2" charset="-122"/>
              </a:rPr>
              <a:t>对弧长公式及扇形面积公式中的</a:t>
            </a:r>
            <a:r>
              <a:rPr lang="en-US" altLang="zh-CN" sz="2400" b="1" i="1" dirty="0">
                <a:solidFill>
                  <a:srgbClr val="4921F3"/>
                </a:solidFill>
                <a:latin typeface="Times New Roman" panose="02020603050405020304" pitchFamily="18" charset="0"/>
                <a:ea typeface="华文楷体" panose="02010600040101010101" pitchFamily="2" charset="-122"/>
                <a:cs typeface="Times New Roman" panose="02020603050405020304" pitchFamily="18" charset="0"/>
              </a:rPr>
              <a:t>n</a:t>
            </a:r>
            <a:r>
              <a:rPr lang="zh-CN" altLang="zh-CN" sz="2400" b="1" dirty="0">
                <a:solidFill>
                  <a:srgbClr val="4921F3"/>
                </a:solidFill>
                <a:latin typeface="华文楷体" panose="02010600040101010101" pitchFamily="2" charset="-122"/>
                <a:ea typeface="华文楷体" panose="02010600040101010101" pitchFamily="2" charset="-122"/>
              </a:rPr>
              <a:t>的意义理解不</a:t>
            </a:r>
            <a:endParaRPr lang="en-US" altLang="zh-CN" sz="2400" b="1" dirty="0">
              <a:solidFill>
                <a:srgbClr val="4921F3"/>
              </a:solidFill>
              <a:latin typeface="华文楷体" panose="02010600040101010101" pitchFamily="2" charset="-122"/>
              <a:ea typeface="华文楷体" panose="02010600040101010101" pitchFamily="2" charset="-122"/>
            </a:endParaRPr>
          </a:p>
          <a:p>
            <a:pPr>
              <a:lnSpc>
                <a:spcPct val="150000"/>
              </a:lnSpc>
              <a:defRPr/>
            </a:pPr>
            <a:r>
              <a:rPr lang="en-US" altLang="zh-CN" sz="2400" b="1" dirty="0">
                <a:solidFill>
                  <a:srgbClr val="4921F3"/>
                </a:solidFill>
                <a:latin typeface="华文楷体" panose="02010600040101010101" pitchFamily="2" charset="-122"/>
                <a:ea typeface="华文楷体" panose="02010600040101010101" pitchFamily="2" charset="-122"/>
              </a:rPr>
              <a:t>                </a:t>
            </a:r>
            <a:r>
              <a:rPr lang="zh-CN" altLang="zh-CN" sz="2400" b="1" dirty="0">
                <a:solidFill>
                  <a:srgbClr val="4921F3"/>
                </a:solidFill>
                <a:latin typeface="华文楷体" panose="02010600040101010101" pitchFamily="2" charset="-122"/>
                <a:ea typeface="华文楷体" panose="02010600040101010101" pitchFamily="2" charset="-122"/>
              </a:rPr>
              <a:t>充分而致错</a:t>
            </a:r>
            <a:r>
              <a:rPr lang="en-US" altLang="zh-CN" sz="2400" b="1" noProof="1">
                <a:solidFill>
                  <a:srgbClr val="4921F3"/>
                </a:solidFill>
                <a:latin typeface="华文楷体" panose="02010600040101010101" pitchFamily="2" charset="-122"/>
                <a:ea typeface="华文楷体" panose="02010600040101010101" pitchFamily="2" charset="-122"/>
                <a:cs typeface="+mn-ea"/>
              </a:rPr>
              <a:t>.</a:t>
            </a:r>
            <a:endParaRPr lang="zh-CN" altLang="en-US" sz="2400" b="1" noProof="1">
              <a:solidFill>
                <a:srgbClr val="4921F3"/>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8"/>
          <p:cNvPicPr>
            <a:picLocks noChangeAspect="1" noChangeArrowheads="1"/>
          </p:cNvPicPr>
          <p:nvPr/>
        </p:nvPicPr>
        <p:blipFill>
          <a:blip r:embed="rId3" cstate="email"/>
          <a:srcRect/>
          <a:stretch>
            <a:fillRect/>
          </a:stretch>
        </p:blipFill>
        <p:spPr bwMode="auto">
          <a:xfrm>
            <a:off x="-6350" y="-1588"/>
            <a:ext cx="9144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30727" name="Picture 21"/>
          <p:cNvPicPr>
            <a:picLocks noChangeAspect="1" noChangeArrowheads="1"/>
          </p:cNvPicPr>
          <p:nvPr/>
        </p:nvPicPr>
        <p:blipFill>
          <a:blip r:embed="rId4"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1443038" y="2273300"/>
            <a:ext cx="65119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2400" b="1">
                <a:solidFill>
                  <a:srgbClr val="FF0000"/>
                </a:solidFill>
                <a:latin typeface="Times New Roman" panose="02020603050405020304" pitchFamily="18" charset="0"/>
                <a:cs typeface="Times New Roman" panose="02020603050405020304" pitchFamily="18" charset="0"/>
              </a:rPr>
              <a:t>在公式</a:t>
            </a:r>
            <a:r>
              <a:rPr lang="en-US" altLang="zh-CN" sz="2400" b="1" i="1">
                <a:solidFill>
                  <a:srgbClr val="FF0000"/>
                </a:solidFill>
                <a:latin typeface="Times New Roman" panose="02020603050405020304" pitchFamily="18" charset="0"/>
                <a:cs typeface="Times New Roman" panose="02020603050405020304" pitchFamily="18" charset="0"/>
              </a:rPr>
              <a:t>l</a:t>
            </a:r>
            <a:r>
              <a:rPr lang="zh-CN" altLang="zh-CN" sz="2400" b="1">
                <a:solidFill>
                  <a:srgbClr val="FF0000"/>
                </a:solidFill>
                <a:latin typeface="Times New Roman" panose="02020603050405020304" pitchFamily="18" charset="0"/>
                <a:cs typeface="Times New Roman" panose="02020603050405020304" pitchFamily="18" charset="0"/>
              </a:rPr>
              <a:t>＝</a:t>
            </a:r>
            <a:r>
              <a:rPr lang="en-US" altLang="zh-CN" sz="2400" b="1">
                <a:solidFill>
                  <a:srgbClr val="FF0000"/>
                </a:solidFill>
                <a:latin typeface="Times New Roman" panose="02020603050405020304" pitchFamily="18" charset="0"/>
                <a:cs typeface="Times New Roman" panose="02020603050405020304" pitchFamily="18" charset="0"/>
              </a:rPr>
              <a:t>         </a:t>
            </a:r>
            <a:r>
              <a:rPr lang="zh-CN" altLang="zh-CN" sz="2400" b="1">
                <a:solidFill>
                  <a:srgbClr val="FF0000"/>
                </a:solidFill>
                <a:latin typeface="Times New Roman" panose="02020603050405020304" pitchFamily="18" charset="0"/>
                <a:cs typeface="Times New Roman" panose="02020603050405020304" pitchFamily="18" charset="0"/>
              </a:rPr>
              <a:t>，</a:t>
            </a:r>
            <a:r>
              <a:rPr lang="en-US" altLang="zh-CN" sz="2400" b="1" i="1">
                <a:solidFill>
                  <a:srgbClr val="FF0000"/>
                </a:solidFill>
                <a:latin typeface="Times New Roman" panose="02020603050405020304" pitchFamily="18" charset="0"/>
                <a:cs typeface="Times New Roman" panose="02020603050405020304" pitchFamily="18" charset="0"/>
              </a:rPr>
              <a:t>S</a:t>
            </a:r>
            <a:r>
              <a:rPr lang="zh-CN" altLang="zh-CN" sz="2400" b="1" baseline="-25000">
                <a:solidFill>
                  <a:srgbClr val="FF0000"/>
                </a:solidFill>
                <a:latin typeface="Times New Roman" panose="02020603050405020304" pitchFamily="18" charset="0"/>
                <a:cs typeface="Times New Roman" panose="02020603050405020304" pitchFamily="18" charset="0"/>
              </a:rPr>
              <a:t>扇形</a:t>
            </a:r>
            <a:r>
              <a:rPr lang="zh-CN" altLang="zh-CN" sz="2400" b="1">
                <a:solidFill>
                  <a:srgbClr val="FF0000"/>
                </a:solidFill>
                <a:latin typeface="Times New Roman" panose="02020603050405020304" pitchFamily="18" charset="0"/>
                <a:cs typeface="Times New Roman" panose="02020603050405020304" pitchFamily="18" charset="0"/>
              </a:rPr>
              <a:t>＝</a:t>
            </a:r>
            <a:r>
              <a:rPr lang="en-US" altLang="zh-CN" sz="2400" b="1">
                <a:solidFill>
                  <a:srgbClr val="FF0000"/>
                </a:solidFill>
                <a:latin typeface="Times New Roman" panose="02020603050405020304" pitchFamily="18" charset="0"/>
                <a:cs typeface="Times New Roman" panose="02020603050405020304" pitchFamily="18" charset="0"/>
              </a:rPr>
              <a:t>            </a:t>
            </a:r>
            <a:r>
              <a:rPr lang="zh-CN" altLang="zh-CN" sz="2400" b="1">
                <a:solidFill>
                  <a:srgbClr val="FF0000"/>
                </a:solidFill>
                <a:latin typeface="Times New Roman" panose="02020603050405020304" pitchFamily="18" charset="0"/>
                <a:cs typeface="Times New Roman" panose="02020603050405020304" pitchFamily="18" charset="0"/>
              </a:rPr>
              <a:t>中，</a:t>
            </a:r>
            <a:r>
              <a:rPr lang="en-US" altLang="zh-CN" sz="2400" b="1" i="1">
                <a:solidFill>
                  <a:srgbClr val="FF0000"/>
                </a:solidFill>
                <a:latin typeface="Times New Roman" panose="02020603050405020304" pitchFamily="18" charset="0"/>
                <a:cs typeface="Times New Roman" panose="02020603050405020304" pitchFamily="18" charset="0"/>
              </a:rPr>
              <a:t>n</a:t>
            </a:r>
            <a:r>
              <a:rPr lang="en-US" altLang="zh-CN" sz="2400" b="1">
                <a:solidFill>
                  <a:srgbClr val="FF0000"/>
                </a:solidFill>
                <a:latin typeface="Times New Roman" panose="02020603050405020304" pitchFamily="18" charset="0"/>
                <a:cs typeface="Times New Roman" panose="02020603050405020304" pitchFamily="18" charset="0"/>
              </a:rPr>
              <a:t>°</a:t>
            </a:r>
            <a:r>
              <a:rPr lang="zh-CN" altLang="zh-CN" sz="2400" b="1">
                <a:solidFill>
                  <a:srgbClr val="FF0000"/>
                </a:solidFill>
                <a:latin typeface="Times New Roman" panose="02020603050405020304" pitchFamily="18" charset="0"/>
                <a:cs typeface="Times New Roman" panose="02020603050405020304" pitchFamily="18" charset="0"/>
              </a:rPr>
              <a:t>是圆心角的度数，而题干给出的是圆周角的度数，不能直接代入公式计算，要求出圆心角的度数后再代入公式计算．本题易错解为</a:t>
            </a:r>
            <a:endParaRPr lang="en-US" altLang="zh-CN" sz="2400" b="1">
              <a:solidFill>
                <a:srgbClr val="FF0000"/>
              </a:solidFill>
              <a:latin typeface="Times New Roman" panose="02020603050405020304" pitchFamily="18" charset="0"/>
              <a:cs typeface="Times New Roman" panose="02020603050405020304" pitchFamily="18" charset="0"/>
            </a:endParaRPr>
          </a:p>
          <a:p>
            <a:pPr>
              <a:lnSpc>
                <a:spcPct val="150000"/>
              </a:lnSpc>
            </a:pPr>
            <a:r>
              <a:rPr lang="en-US" altLang="zh-CN" sz="2400" b="1" i="1">
                <a:solidFill>
                  <a:srgbClr val="FF0000"/>
                </a:solidFill>
                <a:latin typeface="Times New Roman" panose="02020603050405020304" pitchFamily="18" charset="0"/>
                <a:cs typeface="Times New Roman" panose="02020603050405020304" pitchFamily="18" charset="0"/>
              </a:rPr>
              <a:t>AB</a:t>
            </a:r>
            <a:r>
              <a:rPr lang="zh-CN" altLang="zh-CN" sz="2400" b="1">
                <a:solidFill>
                  <a:srgbClr val="FF0000"/>
                </a:solidFill>
                <a:latin typeface="Times New Roman" panose="02020603050405020304" pitchFamily="18" charset="0"/>
                <a:cs typeface="Times New Roman" panose="02020603050405020304" pitchFamily="18" charset="0"/>
              </a:rPr>
              <a:t>的长＝</a:t>
            </a:r>
            <a:r>
              <a:rPr lang="en-US" altLang="zh-CN" sz="2400" b="1">
                <a:solidFill>
                  <a:srgbClr val="FF0000"/>
                </a:solidFill>
                <a:latin typeface="Times New Roman" panose="02020603050405020304" pitchFamily="18" charset="0"/>
                <a:cs typeface="Times New Roman" panose="02020603050405020304" pitchFamily="18" charset="0"/>
              </a:rPr>
              <a:t>                   </a:t>
            </a:r>
            <a:r>
              <a:rPr lang="zh-CN" altLang="zh-CN" sz="2400" b="1">
                <a:solidFill>
                  <a:srgbClr val="FF0000"/>
                </a:solidFill>
                <a:latin typeface="Times New Roman" panose="02020603050405020304" pitchFamily="18" charset="0"/>
                <a:cs typeface="Times New Roman" panose="02020603050405020304" pitchFamily="18" charset="0"/>
              </a:rPr>
              <a:t>＝</a:t>
            </a:r>
            <a:r>
              <a:rPr lang="en-US" altLang="zh-CN" sz="2400" b="1">
                <a:solidFill>
                  <a:srgbClr val="FF0000"/>
                </a:solidFill>
                <a:latin typeface="Times New Roman" panose="02020603050405020304" pitchFamily="18" charset="0"/>
                <a:cs typeface="Times New Roman" panose="02020603050405020304" pitchFamily="18" charset="0"/>
              </a:rPr>
              <a:t>5</a:t>
            </a:r>
            <a:r>
              <a:rPr lang="en-US" altLang="zh-CN" sz="2400" b="1" i="1">
                <a:solidFill>
                  <a:srgbClr val="FF0000"/>
                </a:solidFill>
                <a:latin typeface="Times New Roman" panose="02020603050405020304" pitchFamily="18" charset="0"/>
                <a:cs typeface="Times New Roman" panose="02020603050405020304" pitchFamily="18" charset="0"/>
              </a:rPr>
              <a:t>π</a:t>
            </a:r>
            <a:r>
              <a:rPr lang="en-US" altLang="zh-CN" sz="2400" b="1">
                <a:solidFill>
                  <a:srgbClr val="FF0000"/>
                </a:solidFill>
                <a:latin typeface="Times New Roman" panose="02020603050405020304" pitchFamily="18" charset="0"/>
                <a:cs typeface="Times New Roman" panose="02020603050405020304" pitchFamily="18" charset="0"/>
              </a:rPr>
              <a:t>(</a:t>
            </a:r>
            <a:r>
              <a:rPr lang="en-US" altLang="zh-CN" sz="2400" b="1" i="1">
                <a:solidFill>
                  <a:srgbClr val="FF0000"/>
                </a:solidFill>
                <a:latin typeface="Times New Roman" panose="02020603050405020304" pitchFamily="18" charset="0"/>
                <a:cs typeface="Times New Roman" panose="02020603050405020304" pitchFamily="18" charset="0"/>
              </a:rPr>
              <a:t>cm</a:t>
            </a:r>
            <a:r>
              <a:rPr lang="en-US" altLang="zh-CN" sz="2400" b="1">
                <a:solidFill>
                  <a:srgbClr val="FF0000"/>
                </a:solidFill>
                <a:latin typeface="Times New Roman" panose="02020603050405020304" pitchFamily="18" charset="0"/>
                <a:cs typeface="Times New Roman" panose="02020603050405020304" pitchFamily="18" charset="0"/>
              </a:rPr>
              <a:t>)</a:t>
            </a:r>
            <a:r>
              <a:rPr lang="zh-CN" altLang="zh-CN" sz="2400" b="1">
                <a:solidFill>
                  <a:srgbClr val="FF0000"/>
                </a:solidFill>
                <a:latin typeface="Times New Roman" panose="02020603050405020304" pitchFamily="18" charset="0"/>
                <a:cs typeface="Times New Roman" panose="02020603050405020304" pitchFamily="18" charset="0"/>
              </a:rPr>
              <a:t>．</a:t>
            </a:r>
          </a:p>
        </p:txBody>
      </p:sp>
      <p:sp>
        <p:nvSpPr>
          <p:cNvPr id="30730" name="矩形 7"/>
          <p:cNvSpPr>
            <a:spLocks noChangeArrowheads="1"/>
          </p:cNvSpPr>
          <p:nvPr/>
        </p:nvSpPr>
        <p:spPr bwMode="auto">
          <a:xfrm>
            <a:off x="1403350" y="1665288"/>
            <a:ext cx="1731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FF"/>
                </a:solidFill>
                <a:latin typeface="Times New Roman" panose="02020603050405020304" pitchFamily="18" charset="0"/>
                <a:cs typeface="Times New Roman" panose="02020603050405020304" pitchFamily="18" charset="0"/>
              </a:rPr>
              <a:t>易错总结：</a:t>
            </a:r>
            <a:endParaRPr lang="zh-CN" altLang="en-US">
              <a:solidFill>
                <a:srgbClr val="0000FF"/>
              </a:solidFill>
            </a:endParaRPr>
          </a:p>
        </p:txBody>
      </p:sp>
      <p:sp>
        <p:nvSpPr>
          <p:cNvPr id="9" name="矩形 8"/>
          <p:cNvSpPr>
            <a:spLocks noChangeArrowheads="1"/>
          </p:cNvSpPr>
          <p:nvPr/>
        </p:nvSpPr>
        <p:spPr bwMode="auto">
          <a:xfrm>
            <a:off x="1465263" y="4354513"/>
            <a:ext cx="49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t>
            </a:r>
            <a:endParaRPr lang="zh-CN" altLang="en-US"/>
          </a:p>
        </p:txBody>
      </p:sp>
      <p:graphicFrame>
        <p:nvGraphicFramePr>
          <p:cNvPr id="19" name="对象 18"/>
          <p:cNvGraphicFramePr>
            <a:graphicFrameLocks noChangeAspect="1"/>
          </p:cNvGraphicFramePr>
          <p:nvPr/>
        </p:nvGraphicFramePr>
        <p:xfrm>
          <a:off x="2868613" y="4406900"/>
          <a:ext cx="1357312" cy="792163"/>
        </p:xfrm>
        <a:graphic>
          <a:graphicData uri="http://schemas.openxmlformats.org/presentationml/2006/ole">
            <mc:AlternateContent xmlns:mc="http://schemas.openxmlformats.org/markup-compatibility/2006">
              <mc:Choice xmlns:v="urn:schemas-microsoft-com:vml" Requires="v">
                <p:oleObj spid="_x0000_s30747" name="Equation" r:id="rId5" imgW="698500" imgH="406400" progId="Equation.DSMT4">
                  <p:embed/>
                </p:oleObj>
              </mc:Choice>
              <mc:Fallback>
                <p:oleObj name="Equation" r:id="rId5" imgW="698500" imgH="406400" progId="Equation.DSMT4">
                  <p:embed/>
                  <p:pic>
                    <p:nvPicPr>
                      <p:cNvPr id="0" name="对象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613" y="4406900"/>
                        <a:ext cx="1357312"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对象 5"/>
          <p:cNvGraphicFramePr>
            <a:graphicFrameLocks noChangeAspect="1"/>
          </p:cNvGraphicFramePr>
          <p:nvPr/>
        </p:nvGraphicFramePr>
        <p:xfrm>
          <a:off x="2879725" y="2212975"/>
          <a:ext cx="666750" cy="792163"/>
        </p:xfrm>
        <a:graphic>
          <a:graphicData uri="http://schemas.openxmlformats.org/presentationml/2006/ole">
            <mc:AlternateContent xmlns:mc="http://schemas.openxmlformats.org/markup-compatibility/2006">
              <mc:Choice xmlns:v="urn:schemas-microsoft-com:vml" Requires="v">
                <p:oleObj spid="_x0000_s30748" name="Equation" r:id="rId7" imgW="342900" imgH="405765" progId="Equation.DSMT4">
                  <p:embed/>
                </p:oleObj>
              </mc:Choice>
              <mc:Fallback>
                <p:oleObj name="Equation" r:id="rId7" imgW="342900" imgH="405765" progId="Equation.DSMT4">
                  <p:embed/>
                  <p:pic>
                    <p:nvPicPr>
                      <p:cNvPr id="0" name="对象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9725" y="2212975"/>
                        <a:ext cx="66675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对象 19"/>
          <p:cNvGraphicFramePr>
            <a:graphicFrameLocks noChangeAspect="1"/>
          </p:cNvGraphicFramePr>
          <p:nvPr/>
        </p:nvGraphicFramePr>
        <p:xfrm>
          <a:off x="4794250" y="2181225"/>
          <a:ext cx="788988" cy="817563"/>
        </p:xfrm>
        <a:graphic>
          <a:graphicData uri="http://schemas.openxmlformats.org/presentationml/2006/ole">
            <mc:AlternateContent xmlns:mc="http://schemas.openxmlformats.org/markup-compatibility/2006">
              <mc:Choice xmlns:v="urn:schemas-microsoft-com:vml" Requires="v">
                <p:oleObj spid="_x0000_s30749" name="Equation" r:id="rId9" imgW="406400" imgH="419100" progId="Equation.DSMT4">
                  <p:embed/>
                </p:oleObj>
              </mc:Choice>
              <mc:Fallback>
                <p:oleObj name="Equation" r:id="rId9" imgW="406400" imgH="419100" progId="Equation.DSMT4">
                  <p:embed/>
                  <p:pic>
                    <p:nvPicPr>
                      <p:cNvPr id="0" name="对象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4250" y="2181225"/>
                        <a:ext cx="788988"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8"/>
          <p:cNvPicPr>
            <a:picLocks noChangeAspect="1"/>
          </p:cNvPicPr>
          <p:nvPr/>
        </p:nvPicPr>
        <p:blipFill>
          <a:blip r:embed="rId2" cstate="email"/>
          <a:srcRect/>
          <a:stretch>
            <a:fillRect/>
          </a:stretch>
        </p:blipFill>
        <p:spPr bwMode="auto">
          <a:xfrm>
            <a:off x="0" y="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图片 24"/>
          <p:cNvPicPr>
            <a:picLocks noChangeAspect="1"/>
          </p:cNvPicPr>
          <p:nvPr/>
        </p:nvPicPr>
        <p:blipFill>
          <a:blip r:embed="rId3" cstate="email"/>
          <a:srcRect/>
          <a:stretch>
            <a:fillRect/>
          </a:stretch>
        </p:blipFill>
        <p:spPr bwMode="auto">
          <a:xfrm>
            <a:off x="3284538" y="539750"/>
            <a:ext cx="25749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4105" name="Picture 21"/>
          <p:cNvPicPr>
            <a:picLocks noChangeAspect="1" noChangeArrowheads="1"/>
          </p:cNvPicPr>
          <p:nvPr/>
        </p:nvPicPr>
        <p:blipFill>
          <a:blip r:embed="rId4"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933450" y="2052638"/>
            <a:ext cx="7469188"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latin typeface="宋体" panose="02010600030101010101" pitchFamily="2" charset="-122"/>
              </a:rPr>
              <a:t>    我们在小学学习了圆的面积和扇形的面积，也学习了圆的周长，那么圆上一部分的长，也就是一条弧的长怎么去求呢？现在重新学习圆的面积和扇形面积，比以前是不是有了更深的要求呢？</a:t>
            </a:r>
          </a:p>
          <a:p>
            <a:pPr>
              <a:lnSpc>
                <a:spcPct val="150000"/>
              </a:lnSpc>
            </a:pPr>
            <a:r>
              <a:rPr lang="zh-CN" altLang="en-US" sz="2400" b="1" dirty="0">
                <a:latin typeface="宋体" panose="02010600030101010101" pitchFamily="2" charset="-122"/>
              </a:rPr>
              <a:t>    下面我们就来学习本节内容</a:t>
            </a:r>
            <a:r>
              <a:rPr lang="en-US" altLang="zh-CN" sz="2400" b="1" dirty="0">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linds(horizontal)">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gray">
          <a:xfrm flipH="1">
            <a:off x="2428875" y="2100263"/>
            <a:ext cx="3656013" cy="441325"/>
          </a:xfrm>
          <a:prstGeom prst="roundRect">
            <a:avLst>
              <a:gd name="adj" fmla="val 47681"/>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pic>
        <p:nvPicPr>
          <p:cNvPr id="5123" name="图片 8"/>
          <p:cNvPicPr>
            <a:picLocks noChangeAspect="1"/>
          </p:cNvPicPr>
          <p:nvPr/>
        </p:nvPicPr>
        <p:blipFill>
          <a:blip r:embed="rId2" cstate="email"/>
          <a:srcRect/>
          <a:stretch>
            <a:fillRect/>
          </a:stretch>
        </p:blipFill>
        <p:spPr bwMode="auto">
          <a:xfrm>
            <a:off x="0" y="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2"/>
          <p:cNvSpPr>
            <a:spLocks noChangeArrowheads="1"/>
          </p:cNvSpPr>
          <p:nvPr/>
        </p:nvSpPr>
        <p:spPr bwMode="gray">
          <a:xfrm flipH="1">
            <a:off x="792163" y="2100263"/>
            <a:ext cx="1720850" cy="441325"/>
          </a:xfrm>
          <a:prstGeom prst="roundRect">
            <a:avLst>
              <a:gd name="adj" fmla="val 47681"/>
            </a:avLst>
          </a:prstGeom>
          <a:gradFill rotWithShape="1">
            <a:gsLst>
              <a:gs pos="0">
                <a:srgbClr val="FF0000"/>
              </a:gs>
              <a:gs pos="100000">
                <a:srgbClr val="FF66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5126" name="AutoShape 11"/>
          <p:cNvSpPr>
            <a:spLocks noChangeArrowheads="1"/>
          </p:cNvSpPr>
          <p:nvPr/>
        </p:nvSpPr>
        <p:spPr bwMode="gray">
          <a:xfrm>
            <a:off x="2097088" y="1914525"/>
            <a:ext cx="777875" cy="777875"/>
          </a:xfrm>
          <a:prstGeom prst="diamond">
            <a:avLst/>
          </a:prstGeom>
          <a:solidFill>
            <a:srgbClr val="FF6600"/>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r>
              <a:rPr lang="en-US" altLang="ko-KR" sz="2800" b="1">
                <a:solidFill>
                  <a:srgbClr val="FFFFFF"/>
                </a:solidFill>
                <a:latin typeface="Calibri" panose="020F0502020204030204" pitchFamily="34" charset="0"/>
                <a:ea typeface="Gulim" pitchFamily="34" charset="-127"/>
              </a:rPr>
              <a:t>1</a:t>
            </a:r>
          </a:p>
        </p:txBody>
      </p:sp>
      <p:sp>
        <p:nvSpPr>
          <p:cNvPr id="5127" name="文本框 27"/>
          <p:cNvSpPr txBox="1">
            <a:spLocks noChangeArrowheads="1"/>
          </p:cNvSpPr>
          <p:nvPr/>
        </p:nvSpPr>
        <p:spPr bwMode="auto">
          <a:xfrm>
            <a:off x="904875" y="2030413"/>
            <a:ext cx="1184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2600" b="1">
                <a:solidFill>
                  <a:schemeClr val="bg1"/>
                </a:solidFill>
                <a:latin typeface="黑体" panose="02010609060101010101" charset="-122"/>
                <a:ea typeface="黑体" panose="02010609060101010101" charset="-122"/>
                <a:cs typeface="Adobe 黑体 Std R"/>
              </a:rPr>
              <a:t>知识点</a:t>
            </a:r>
          </a:p>
        </p:txBody>
      </p:sp>
      <p:sp>
        <p:nvSpPr>
          <p:cNvPr id="5128" name="文本框 28"/>
          <p:cNvSpPr txBox="1">
            <a:spLocks noChangeArrowheads="1"/>
          </p:cNvSpPr>
          <p:nvPr/>
        </p:nvSpPr>
        <p:spPr bwMode="auto">
          <a:xfrm>
            <a:off x="2890838" y="2078038"/>
            <a:ext cx="2351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2400" b="1" dirty="0">
                <a:solidFill>
                  <a:srgbClr val="FFFF00"/>
                </a:solidFill>
                <a:latin typeface="黑体" panose="02010609060101010101" charset="-122"/>
                <a:ea typeface="黑体" panose="02010609060101010101" charset="-122"/>
              </a:rPr>
              <a:t>弧长公式的应用</a:t>
            </a:r>
            <a:endParaRPr lang="en-US" altLang="zh-CN" sz="2400" b="1" dirty="0">
              <a:solidFill>
                <a:srgbClr val="FFFF00"/>
              </a:solidFill>
              <a:latin typeface="黑体" panose="02010609060101010101" charset="-122"/>
              <a:ea typeface="黑体" panose="02010609060101010101" charset="-122"/>
            </a:endParaRPr>
          </a:p>
        </p:txBody>
      </p:sp>
      <p:cxnSp>
        <p:nvCxnSpPr>
          <p:cNvPr id="3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5132"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图片 42"/>
          <p:cNvPicPr>
            <a:picLocks noChangeAspect="1"/>
          </p:cNvPicPr>
          <p:nvPr/>
        </p:nvPicPr>
        <p:blipFill>
          <a:blip r:embed="rId4" cstate="email"/>
          <a:srcRect/>
          <a:stretch>
            <a:fillRect/>
          </a:stretch>
        </p:blipFill>
        <p:spPr bwMode="auto">
          <a:xfrm>
            <a:off x="3284538" y="539750"/>
            <a:ext cx="25749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Box 26"/>
          <p:cNvSpPr txBox="1">
            <a:spLocks noChangeArrowheads="1"/>
          </p:cNvSpPr>
          <p:nvPr/>
        </p:nvSpPr>
        <p:spPr bwMode="auto">
          <a:xfrm>
            <a:off x="917575" y="2881313"/>
            <a:ext cx="73485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rgbClr val="0000FF"/>
                </a:solidFill>
                <a:latin typeface="Times New Roman" panose="02020603050405020304" pitchFamily="18" charset="0"/>
                <a:cs typeface="Times New Roman" panose="02020603050405020304" pitchFamily="18" charset="0"/>
              </a:rPr>
              <a:t>思考：</a:t>
            </a:r>
            <a:endParaRPr lang="en-US" altLang="zh-CN" sz="24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zh-CN" altLang="en-US" sz="2400" b="1" dirty="0">
                <a:latin typeface="Times New Roman" panose="02020603050405020304" pitchFamily="18" charset="0"/>
                <a:cs typeface="Times New Roman" panose="02020603050405020304" pitchFamily="18" charset="0"/>
              </a:rPr>
              <a:t>        我们知道，弧是圆的一部分吗，弧长就是圆周长的一部分，想一想，如何计算圆周长？圆的周长可以看作是多少度的圆心角所对的弧长？由此出发，</a:t>
            </a:r>
            <a:r>
              <a:rPr lang="en-US" altLang="zh-CN" sz="2400" b="1" dirty="0">
                <a:latin typeface="Times New Roman" panose="02020603050405020304" pitchFamily="18" charset="0"/>
                <a:cs typeface="Times New Roman" panose="02020603050405020304" pitchFamily="18" charset="0"/>
              </a:rPr>
              <a:t>1°</a:t>
            </a:r>
            <a:r>
              <a:rPr lang="zh-CN" altLang="en-US" sz="2400" b="1" dirty="0">
                <a:latin typeface="Times New Roman" panose="02020603050405020304" pitchFamily="18" charset="0"/>
                <a:cs typeface="Times New Roman" panose="02020603050405020304" pitchFamily="18" charset="0"/>
              </a:rPr>
              <a:t>的圆心角所对的弧长是多少？</a:t>
            </a:r>
            <a:r>
              <a:rPr lang="en-US" altLang="zh-CN" sz="2400" b="1" i="1" dirty="0">
                <a:latin typeface="Times New Roman" panose="02020603050405020304" pitchFamily="18" charset="0"/>
                <a:cs typeface="Times New Roman" panose="02020603050405020304" pitchFamily="18" charset="0"/>
              </a:rPr>
              <a:t>n</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的圆心角呢？</a:t>
            </a:r>
          </a:p>
        </p:txBody>
      </p:sp>
      <p:sp>
        <p:nvSpPr>
          <p:cNvPr id="32" name="矩形 31"/>
          <p:cNvSpPr/>
          <p:nvPr/>
        </p:nvSpPr>
        <p:spPr>
          <a:xfrm>
            <a:off x="7546975" y="1570038"/>
            <a:ext cx="1116013" cy="3508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5136" name="文本框 22"/>
          <p:cNvSpPr txBox="1">
            <a:spLocks noChangeArrowheads="1"/>
          </p:cNvSpPr>
          <p:nvPr/>
        </p:nvSpPr>
        <p:spPr bwMode="auto">
          <a:xfrm>
            <a:off x="7669213" y="1570038"/>
            <a:ext cx="941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－导</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7"/>
          <p:cNvSpPr txBox="1">
            <a:spLocks noChangeArrowheads="1"/>
          </p:cNvSpPr>
          <p:nvPr/>
        </p:nvSpPr>
        <p:spPr bwMode="auto">
          <a:xfrm>
            <a:off x="1041400" y="1208088"/>
            <a:ext cx="75692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000" b="1" dirty="0">
                <a:latin typeface="宋体" panose="02010600030101010101" pitchFamily="2" charset="-122"/>
              </a:rPr>
              <a:t>（</a:t>
            </a:r>
            <a:r>
              <a:rPr lang="en-US" altLang="zh-CN" sz="2000" b="1" dirty="0">
                <a:latin typeface="宋体" panose="02010600030101010101" pitchFamily="2" charset="-122"/>
              </a:rPr>
              <a:t>1</a:t>
            </a:r>
            <a:r>
              <a:rPr lang="zh-CN" altLang="en-US" sz="2000" b="1" dirty="0">
                <a:latin typeface="宋体" panose="02010600030101010101" pitchFamily="2" charset="-122"/>
              </a:rPr>
              <a:t>）半径为</a:t>
            </a:r>
            <a:r>
              <a:rPr lang="en-US" altLang="zh-CN" sz="2000" b="1" i="1" dirty="0">
                <a:latin typeface="Times New Roman" panose="02020603050405020304" pitchFamily="18" charset="0"/>
              </a:rPr>
              <a:t>R</a:t>
            </a:r>
            <a:r>
              <a:rPr lang="zh-CN" altLang="en-US" sz="2000" b="1" dirty="0">
                <a:latin typeface="宋体" panose="02010600030101010101" pitchFamily="2" charset="-122"/>
              </a:rPr>
              <a:t>的圆，周长是多少？</a:t>
            </a:r>
          </a:p>
          <a:p>
            <a:pPr>
              <a:lnSpc>
                <a:spcPct val="130000"/>
              </a:lnSpc>
            </a:pPr>
            <a:r>
              <a:rPr lang="zh-CN" altLang="en-US" sz="2000" b="1" dirty="0">
                <a:latin typeface="宋体" panose="02010600030101010101" pitchFamily="2" charset="-122"/>
              </a:rPr>
              <a:t>（</a:t>
            </a:r>
            <a:r>
              <a:rPr lang="en-US" altLang="zh-CN" sz="2000" b="1" dirty="0">
                <a:latin typeface="宋体" panose="02010600030101010101" pitchFamily="2" charset="-122"/>
              </a:rPr>
              <a:t>2</a:t>
            </a:r>
            <a:r>
              <a:rPr lang="zh-CN" altLang="en-US" sz="2000" b="1" dirty="0">
                <a:latin typeface="宋体" panose="02010600030101010101" pitchFamily="2" charset="-122"/>
              </a:rPr>
              <a:t>）圆的周长可以看作是多少度的圆心角所对的弧？</a:t>
            </a:r>
          </a:p>
          <a:p>
            <a:pPr>
              <a:lnSpc>
                <a:spcPct val="130000"/>
              </a:lnSpc>
            </a:pPr>
            <a:r>
              <a:rPr lang="zh-CN" altLang="en-US" sz="2000" b="1" dirty="0">
                <a:latin typeface="宋体" panose="02010600030101010101" pitchFamily="2" charset="-122"/>
              </a:rPr>
              <a:t>（</a:t>
            </a:r>
            <a:r>
              <a:rPr lang="en-US" altLang="zh-CN" sz="2000" b="1" dirty="0">
                <a:latin typeface="宋体" panose="02010600030101010101" pitchFamily="2" charset="-122"/>
              </a:rPr>
              <a:t>3</a:t>
            </a:r>
            <a:r>
              <a:rPr lang="zh-CN" altLang="en-US" sz="2000" b="1" dirty="0">
                <a:latin typeface="宋体" panose="02010600030101010101" pitchFamily="2" charset="-122"/>
              </a:rPr>
              <a:t>）</a:t>
            </a:r>
            <a:r>
              <a:rPr lang="en-US" altLang="zh-CN" sz="2000" b="1" dirty="0">
                <a:latin typeface="宋体" panose="02010600030101010101" pitchFamily="2" charset="-122"/>
              </a:rPr>
              <a:t>1°</a:t>
            </a:r>
            <a:r>
              <a:rPr lang="zh-CN" altLang="en-US" sz="2000" b="1" dirty="0">
                <a:latin typeface="宋体" panose="02010600030101010101" pitchFamily="2" charset="-122"/>
              </a:rPr>
              <a:t>圆心角所对的弧长是多少？</a:t>
            </a:r>
          </a:p>
          <a:p>
            <a:pPr>
              <a:lnSpc>
                <a:spcPct val="130000"/>
              </a:lnSpc>
            </a:pPr>
            <a:r>
              <a:rPr lang="zh-CN" altLang="en-US" sz="2000" b="1" dirty="0">
                <a:latin typeface="宋体" panose="02010600030101010101" pitchFamily="2" charset="-122"/>
              </a:rPr>
              <a:t>（</a:t>
            </a:r>
            <a:r>
              <a:rPr lang="en-US" altLang="zh-CN" sz="2000" b="1" dirty="0">
                <a:latin typeface="宋体" panose="02010600030101010101" pitchFamily="2" charset="-122"/>
              </a:rPr>
              <a:t>4</a:t>
            </a:r>
            <a:r>
              <a:rPr lang="zh-CN" altLang="en-US" sz="2000" b="1" dirty="0">
                <a:latin typeface="宋体" panose="02010600030101010101" pitchFamily="2" charset="-122"/>
              </a:rPr>
              <a:t>）</a:t>
            </a:r>
            <a:r>
              <a:rPr lang="en-US" altLang="zh-CN" sz="2000" b="1" i="1" dirty="0">
                <a:latin typeface="Times New Roman" panose="02020603050405020304" pitchFamily="18" charset="0"/>
              </a:rPr>
              <a:t>n</a:t>
            </a:r>
            <a:r>
              <a:rPr lang="en-US" altLang="zh-CN" sz="2000" b="1" dirty="0">
                <a:latin typeface="宋体" panose="02010600030101010101" pitchFamily="2" charset="-122"/>
              </a:rPr>
              <a:t>°</a:t>
            </a:r>
            <a:r>
              <a:rPr lang="zh-CN" altLang="en-US" sz="2000" b="1" dirty="0">
                <a:latin typeface="宋体" panose="02010600030101010101" pitchFamily="2" charset="-122"/>
              </a:rPr>
              <a:t>圆心角所对的弧长是</a:t>
            </a:r>
            <a:r>
              <a:rPr lang="en-US" altLang="zh-CN" sz="2000" b="1" dirty="0">
                <a:latin typeface="宋体" panose="02010600030101010101" pitchFamily="2" charset="-122"/>
              </a:rPr>
              <a:t>1°</a:t>
            </a:r>
            <a:r>
              <a:rPr lang="zh-CN" altLang="en-US" sz="2000" b="1" dirty="0">
                <a:latin typeface="宋体" panose="02010600030101010101" pitchFamily="2" charset="-122"/>
              </a:rPr>
              <a:t>圆心角所对的弧长的多少倍？</a:t>
            </a:r>
          </a:p>
          <a:p>
            <a:pPr>
              <a:lnSpc>
                <a:spcPct val="130000"/>
              </a:lnSpc>
            </a:pPr>
            <a:r>
              <a:rPr lang="zh-CN" altLang="en-US" sz="2000" b="1" dirty="0">
                <a:latin typeface="宋体" panose="02010600030101010101" pitchFamily="2" charset="-122"/>
              </a:rPr>
              <a:t>（</a:t>
            </a:r>
            <a:r>
              <a:rPr lang="en-US" altLang="zh-CN" sz="2000" b="1" dirty="0">
                <a:latin typeface="宋体" panose="02010600030101010101" pitchFamily="2" charset="-122"/>
              </a:rPr>
              <a:t>5</a:t>
            </a:r>
            <a:r>
              <a:rPr lang="zh-CN" altLang="en-US" sz="2000" b="1" dirty="0">
                <a:latin typeface="宋体" panose="02010600030101010101" pitchFamily="2" charset="-122"/>
              </a:rPr>
              <a:t>）</a:t>
            </a:r>
            <a:r>
              <a:rPr lang="en-US" altLang="zh-CN" sz="2000" b="1" i="1" dirty="0">
                <a:latin typeface="Times New Roman" panose="02020603050405020304" pitchFamily="18" charset="0"/>
              </a:rPr>
              <a:t>n</a:t>
            </a:r>
            <a:r>
              <a:rPr lang="en-US" altLang="zh-CN" sz="2000" b="1" dirty="0">
                <a:latin typeface="宋体" panose="02010600030101010101" pitchFamily="2" charset="-122"/>
              </a:rPr>
              <a:t>°</a:t>
            </a:r>
            <a:r>
              <a:rPr lang="zh-CN" altLang="en-US" sz="2000" b="1" dirty="0">
                <a:latin typeface="宋体" panose="02010600030101010101" pitchFamily="2" charset="-122"/>
              </a:rPr>
              <a:t>圆心角所对的弧长是多少？</a:t>
            </a:r>
            <a:endParaRPr lang="en-US" altLang="zh-CN" sz="2000" b="1" dirty="0">
              <a:latin typeface="宋体" panose="02010600030101010101" pitchFamily="2" charset="-122"/>
              <a:cs typeface="Times New Roman" panose="02020603050405020304" pitchFamily="18" charset="0"/>
            </a:endParaRPr>
          </a:p>
          <a:p>
            <a:pPr>
              <a:lnSpc>
                <a:spcPct val="130000"/>
              </a:lnSpc>
            </a:pPr>
            <a:r>
              <a:rPr kumimoji="1" lang="zh-CN" altLang="en-US" sz="2000" b="1" dirty="0">
                <a:solidFill>
                  <a:srgbClr val="FF0000"/>
                </a:solidFill>
                <a:latin typeface="宋体" panose="02010600030101010101" pitchFamily="2" charset="-122"/>
              </a:rPr>
              <a:t>（</a:t>
            </a:r>
            <a:r>
              <a:rPr kumimoji="1" lang="en-US" altLang="zh-CN" sz="2000" b="1" dirty="0">
                <a:solidFill>
                  <a:srgbClr val="FF0000"/>
                </a:solidFill>
                <a:latin typeface="宋体" panose="02010600030101010101" pitchFamily="2" charset="-122"/>
              </a:rPr>
              <a:t>1</a:t>
            </a:r>
            <a:r>
              <a:rPr kumimoji="1" lang="zh-CN" altLang="en-US" sz="2000" b="1" dirty="0">
                <a:solidFill>
                  <a:srgbClr val="FF0000"/>
                </a:solidFill>
                <a:latin typeface="宋体" panose="02010600030101010101" pitchFamily="2" charset="-122"/>
              </a:rPr>
              <a:t>）</a:t>
            </a:r>
            <a:r>
              <a:rPr kumimoji="1" lang="en-US" altLang="zh-CN" sz="2000" b="1" i="1" dirty="0">
                <a:solidFill>
                  <a:srgbClr val="FF0000"/>
                </a:solidFill>
                <a:latin typeface="Times New Roman" panose="02020603050405020304" pitchFamily="18" charset="0"/>
              </a:rPr>
              <a:t>C</a:t>
            </a:r>
            <a:r>
              <a:rPr kumimoji="1" lang="en-US" altLang="zh-CN" sz="2000" b="1" dirty="0">
                <a:solidFill>
                  <a:srgbClr val="FF0000"/>
                </a:solidFill>
                <a:latin typeface="宋体" panose="02010600030101010101" pitchFamily="2" charset="-122"/>
              </a:rPr>
              <a:t>=2</a:t>
            </a:r>
            <a:r>
              <a:rPr kumimoji="1" lang="en-US" altLang="zh-CN" sz="2000" b="1" dirty="0">
                <a:solidFill>
                  <a:srgbClr val="FF0000"/>
                </a:solidFill>
                <a:latin typeface="Times New Roman" panose="02020603050405020304" pitchFamily="18" charset="0"/>
              </a:rPr>
              <a:t>π</a:t>
            </a:r>
            <a:r>
              <a:rPr kumimoji="1" lang="en-US" altLang="zh-CN" sz="2000" b="1" i="1" dirty="0">
                <a:solidFill>
                  <a:srgbClr val="FF0000"/>
                </a:solidFill>
                <a:latin typeface="Times New Roman" panose="02020603050405020304" pitchFamily="18" charset="0"/>
              </a:rPr>
              <a:t>R</a:t>
            </a:r>
          </a:p>
          <a:p>
            <a:pPr>
              <a:lnSpc>
                <a:spcPct val="130000"/>
              </a:lnSpc>
              <a:spcBef>
                <a:spcPct val="20000"/>
              </a:spcBef>
              <a:buFont typeface="Wingdings" panose="05000000000000000000" pitchFamily="2" charset="2"/>
              <a:buNone/>
            </a:pPr>
            <a:r>
              <a:rPr kumimoji="1" lang="zh-CN" altLang="en-US" sz="2000" b="1" dirty="0">
                <a:solidFill>
                  <a:srgbClr val="FF0000"/>
                </a:solidFill>
                <a:latin typeface="宋体" panose="02010600030101010101" pitchFamily="2" charset="-122"/>
              </a:rPr>
              <a:t>（</a:t>
            </a:r>
            <a:r>
              <a:rPr kumimoji="1" lang="en-US" altLang="zh-CN" sz="2000" b="1" dirty="0">
                <a:solidFill>
                  <a:srgbClr val="FF0000"/>
                </a:solidFill>
                <a:latin typeface="宋体" panose="02010600030101010101" pitchFamily="2" charset="-122"/>
              </a:rPr>
              <a:t>2</a:t>
            </a:r>
            <a:r>
              <a:rPr kumimoji="1" lang="zh-CN" altLang="en-US" sz="2000" b="1" dirty="0">
                <a:solidFill>
                  <a:srgbClr val="FF0000"/>
                </a:solidFill>
                <a:latin typeface="宋体" panose="02010600030101010101" pitchFamily="2" charset="-122"/>
              </a:rPr>
              <a:t>）</a:t>
            </a:r>
            <a:r>
              <a:rPr kumimoji="1" lang="en-US" altLang="zh-CN" sz="2000" b="1" dirty="0">
                <a:solidFill>
                  <a:srgbClr val="FF0000"/>
                </a:solidFill>
                <a:latin typeface="宋体" panose="02010600030101010101" pitchFamily="2" charset="-122"/>
              </a:rPr>
              <a:t>360°</a:t>
            </a:r>
          </a:p>
          <a:p>
            <a:pPr>
              <a:lnSpc>
                <a:spcPct val="130000"/>
              </a:lnSpc>
              <a:spcBef>
                <a:spcPct val="20000"/>
              </a:spcBef>
              <a:buFont typeface="Wingdings" panose="05000000000000000000" pitchFamily="2" charset="2"/>
              <a:buNone/>
            </a:pPr>
            <a:r>
              <a:rPr kumimoji="1" lang="zh-CN" altLang="en-US" sz="2000" b="1" dirty="0">
                <a:solidFill>
                  <a:srgbClr val="FF0000"/>
                </a:solidFill>
                <a:latin typeface="宋体" panose="02010600030101010101" pitchFamily="2" charset="-122"/>
              </a:rPr>
              <a:t>（</a:t>
            </a:r>
            <a:r>
              <a:rPr kumimoji="1" lang="en-US" altLang="zh-CN" sz="2000" b="1" dirty="0">
                <a:solidFill>
                  <a:srgbClr val="FF0000"/>
                </a:solidFill>
                <a:latin typeface="宋体" panose="02010600030101010101" pitchFamily="2" charset="-122"/>
              </a:rPr>
              <a:t>3</a:t>
            </a:r>
            <a:r>
              <a:rPr kumimoji="1" lang="zh-CN" altLang="en-US" sz="2000" b="1" dirty="0">
                <a:solidFill>
                  <a:srgbClr val="FF0000"/>
                </a:solidFill>
                <a:latin typeface="宋体" panose="02010600030101010101" pitchFamily="2" charset="-122"/>
              </a:rPr>
              <a:t>）</a:t>
            </a:r>
          </a:p>
          <a:p>
            <a:pPr>
              <a:lnSpc>
                <a:spcPct val="150000"/>
              </a:lnSpc>
              <a:spcBef>
                <a:spcPct val="20000"/>
              </a:spcBef>
              <a:buFont typeface="Wingdings" panose="05000000000000000000" pitchFamily="2" charset="2"/>
              <a:buNone/>
            </a:pPr>
            <a:r>
              <a:rPr kumimoji="1" lang="zh-CN" altLang="en-US" sz="2000" b="1" dirty="0">
                <a:solidFill>
                  <a:srgbClr val="FF0000"/>
                </a:solidFill>
                <a:latin typeface="宋体" panose="02010600030101010101" pitchFamily="2" charset="-122"/>
              </a:rPr>
              <a:t>（</a:t>
            </a:r>
            <a:r>
              <a:rPr kumimoji="1" lang="en-US" altLang="zh-CN" sz="2000" b="1" dirty="0">
                <a:solidFill>
                  <a:srgbClr val="FF0000"/>
                </a:solidFill>
                <a:latin typeface="宋体" panose="02010600030101010101" pitchFamily="2" charset="-122"/>
              </a:rPr>
              <a:t>4</a:t>
            </a:r>
            <a:r>
              <a:rPr kumimoji="1" lang="zh-CN" altLang="en-US" sz="2000" b="1" dirty="0">
                <a:solidFill>
                  <a:srgbClr val="FF0000"/>
                </a:solidFill>
                <a:latin typeface="宋体" panose="02010600030101010101" pitchFamily="2" charset="-122"/>
              </a:rPr>
              <a:t>）</a:t>
            </a:r>
            <a:r>
              <a:rPr kumimoji="1" lang="en-US" altLang="zh-CN" sz="2000" b="1" i="1" dirty="0">
                <a:solidFill>
                  <a:srgbClr val="FF0000"/>
                </a:solidFill>
                <a:latin typeface="Times New Roman" panose="02020603050405020304" pitchFamily="18" charset="0"/>
              </a:rPr>
              <a:t>n </a:t>
            </a:r>
            <a:r>
              <a:rPr kumimoji="1" lang="zh-CN" altLang="en-US" sz="2000" b="1" dirty="0">
                <a:solidFill>
                  <a:srgbClr val="FF0000"/>
                </a:solidFill>
                <a:latin typeface="Arial" panose="020B0604020202020204" pitchFamily="34" charset="0"/>
              </a:rPr>
              <a:t>倍</a:t>
            </a:r>
            <a:endParaRPr kumimoji="1" lang="zh-CN" altLang="en-US" sz="2000" b="1" dirty="0">
              <a:solidFill>
                <a:srgbClr val="FF0000"/>
              </a:solidFill>
              <a:latin typeface="宋体" panose="02010600030101010101" pitchFamily="2" charset="-122"/>
            </a:endParaRPr>
          </a:p>
          <a:p>
            <a:pPr>
              <a:lnSpc>
                <a:spcPct val="150000"/>
              </a:lnSpc>
              <a:spcBef>
                <a:spcPct val="20000"/>
              </a:spcBef>
              <a:buFont typeface="Wingdings" panose="05000000000000000000" pitchFamily="2" charset="2"/>
              <a:buNone/>
            </a:pPr>
            <a:r>
              <a:rPr kumimoji="1" lang="zh-CN" altLang="en-US" sz="2000" b="1" dirty="0">
                <a:solidFill>
                  <a:srgbClr val="FF0000"/>
                </a:solidFill>
                <a:latin typeface="宋体" panose="02010600030101010101" pitchFamily="2" charset="-122"/>
              </a:rPr>
              <a:t>（</a:t>
            </a:r>
            <a:r>
              <a:rPr kumimoji="1" lang="en-US" altLang="zh-CN" sz="2000" b="1" dirty="0">
                <a:solidFill>
                  <a:srgbClr val="FF0000"/>
                </a:solidFill>
                <a:latin typeface="宋体" panose="02010600030101010101" pitchFamily="2" charset="-122"/>
              </a:rPr>
              <a:t>5</a:t>
            </a:r>
            <a:r>
              <a:rPr kumimoji="1" lang="zh-CN" altLang="en-US" sz="2000" b="1" dirty="0">
                <a:solidFill>
                  <a:srgbClr val="FF0000"/>
                </a:solidFill>
                <a:latin typeface="宋体" panose="02010600030101010101" pitchFamily="2" charset="-122"/>
              </a:rPr>
              <a:t>）</a:t>
            </a:r>
          </a:p>
          <a:p>
            <a:pPr>
              <a:lnSpc>
                <a:spcPct val="170000"/>
              </a:lnSpc>
              <a:spcBef>
                <a:spcPct val="20000"/>
              </a:spcBef>
              <a:buFont typeface="Wingdings" panose="05000000000000000000" pitchFamily="2" charset="2"/>
              <a:buNone/>
            </a:pPr>
            <a:r>
              <a:rPr kumimoji="1" lang="zh-CN" altLang="en-US" sz="2000" b="1" dirty="0">
                <a:solidFill>
                  <a:srgbClr val="FF0000"/>
                </a:solidFill>
                <a:latin typeface="宋体" panose="02010600030101010101" pitchFamily="2" charset="-122"/>
              </a:rPr>
              <a:t>    也可以用</a:t>
            </a:r>
            <a:r>
              <a:rPr kumimoji="1" lang="en-US" altLang="zh-CN" sz="2000" b="1" i="1" dirty="0" err="1">
                <a:solidFill>
                  <a:srgbClr val="FF0000"/>
                </a:solidFill>
                <a:latin typeface="Times New Roman" panose="02020603050405020304" pitchFamily="18" charset="0"/>
              </a:rPr>
              <a:t>AB</a:t>
            </a:r>
            <a:r>
              <a:rPr kumimoji="1" lang="en-US" altLang="zh-CN" sz="2000" b="1" i="1" baseline="30000" dirty="0" err="1">
                <a:solidFill>
                  <a:srgbClr val="FF0000"/>
                </a:solidFill>
                <a:latin typeface="Times New Roman" panose="02020603050405020304" pitchFamily="18" charset="0"/>
              </a:rPr>
              <a:t>l</a:t>
            </a:r>
            <a:r>
              <a:rPr kumimoji="1" lang="zh-CN" altLang="en-US" sz="2000" b="1" dirty="0">
                <a:solidFill>
                  <a:srgbClr val="FF0000"/>
                </a:solidFill>
                <a:latin typeface="宋体" panose="02010600030101010101" pitchFamily="2" charset="-122"/>
              </a:rPr>
              <a:t>表示</a:t>
            </a:r>
            <a:r>
              <a:rPr kumimoji="1" lang="en-US" altLang="zh-CN" sz="2000" b="1" i="1" dirty="0">
                <a:solidFill>
                  <a:srgbClr val="FF0000"/>
                </a:solidFill>
                <a:latin typeface="Times New Roman" panose="02020603050405020304" pitchFamily="18" charset="0"/>
              </a:rPr>
              <a:t>AB</a:t>
            </a:r>
            <a:r>
              <a:rPr kumimoji="1" lang="zh-CN" altLang="en-US" sz="2000" b="1" dirty="0">
                <a:solidFill>
                  <a:srgbClr val="FF0000"/>
                </a:solidFill>
                <a:latin typeface="宋体" panose="02010600030101010101" pitchFamily="2" charset="-122"/>
              </a:rPr>
              <a:t>的长</a:t>
            </a:r>
            <a:r>
              <a:rPr kumimoji="1" lang="en-US" altLang="zh-CN" sz="2000" b="1" dirty="0">
                <a:solidFill>
                  <a:srgbClr val="FF0000"/>
                </a:solidFill>
                <a:latin typeface="宋体" panose="02010600030101010101" pitchFamily="2" charset="-122"/>
              </a:rPr>
              <a:t>.</a:t>
            </a:r>
          </a:p>
        </p:txBody>
      </p:sp>
      <p:sp>
        <p:nvSpPr>
          <p:cNvPr id="21" name="矩形 20"/>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6149" name="文本框 23"/>
          <p:cNvSpPr txBox="1">
            <a:spLocks noChangeArrowheads="1"/>
          </p:cNvSpPr>
          <p:nvPr/>
        </p:nvSpPr>
        <p:spPr bwMode="auto">
          <a:xfrm>
            <a:off x="7669213" y="857250"/>
            <a:ext cx="941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－讲</a:t>
            </a:r>
          </a:p>
        </p:txBody>
      </p:sp>
      <p:cxnSp>
        <p:nvCxnSpPr>
          <p:cNvPr id="2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6152"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5" name="Group 17"/>
          <p:cNvGrpSpPr/>
          <p:nvPr/>
        </p:nvGrpSpPr>
        <p:grpSpPr bwMode="auto">
          <a:xfrm>
            <a:off x="5151438" y="3538538"/>
            <a:ext cx="2157412" cy="2159000"/>
            <a:chOff x="3742" y="1462"/>
            <a:chExt cx="2040" cy="1890"/>
          </a:xfrm>
        </p:grpSpPr>
        <p:sp>
          <p:nvSpPr>
            <p:cNvPr id="6161" name="Oval 18"/>
            <p:cNvSpPr>
              <a:spLocks noChangeArrowheads="1"/>
            </p:cNvSpPr>
            <p:nvPr/>
          </p:nvSpPr>
          <p:spPr bwMode="auto">
            <a:xfrm>
              <a:off x="3742" y="1462"/>
              <a:ext cx="2040" cy="1890"/>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162" name="Line 19"/>
            <p:cNvSpPr>
              <a:spLocks noChangeShapeType="1"/>
            </p:cNvSpPr>
            <p:nvPr/>
          </p:nvSpPr>
          <p:spPr bwMode="auto">
            <a:xfrm rot="329539">
              <a:off x="3902" y="1919"/>
              <a:ext cx="862" cy="530"/>
            </a:xfrm>
            <a:prstGeom prst="line">
              <a:avLst/>
            </a:prstGeom>
            <a:noFill/>
            <a:ln w="571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63" name="Line 20"/>
            <p:cNvSpPr>
              <a:spLocks noChangeShapeType="1"/>
            </p:cNvSpPr>
            <p:nvPr/>
          </p:nvSpPr>
          <p:spPr bwMode="auto">
            <a:xfrm rot="329539" flipV="1">
              <a:off x="4766" y="1864"/>
              <a:ext cx="816" cy="662"/>
            </a:xfrm>
            <a:prstGeom prst="line">
              <a:avLst/>
            </a:prstGeom>
            <a:noFill/>
            <a:ln w="571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64" name="Freeform 21"/>
            <p:cNvSpPr/>
            <p:nvPr/>
          </p:nvSpPr>
          <p:spPr bwMode="auto">
            <a:xfrm rot="329539">
              <a:off x="3950" y="1462"/>
              <a:ext cx="1678" cy="490"/>
            </a:xfrm>
            <a:custGeom>
              <a:avLst/>
              <a:gdLst>
                <a:gd name="T0" fmla="*/ 0 w 1678"/>
                <a:gd name="T1" fmla="*/ 472 h 499"/>
                <a:gd name="T2" fmla="*/ 227 w 1678"/>
                <a:gd name="T3" fmla="*/ 215 h 499"/>
                <a:gd name="T4" fmla="*/ 544 w 1678"/>
                <a:gd name="T5" fmla="*/ 42 h 499"/>
                <a:gd name="T6" fmla="*/ 862 w 1678"/>
                <a:gd name="T7" fmla="*/ 0 h 499"/>
                <a:gd name="T8" fmla="*/ 1179 w 1678"/>
                <a:gd name="T9" fmla="*/ 42 h 499"/>
                <a:gd name="T10" fmla="*/ 1451 w 1678"/>
                <a:gd name="T11" fmla="*/ 172 h 499"/>
                <a:gd name="T12" fmla="*/ 1678 w 1678"/>
                <a:gd name="T13" fmla="*/ 344 h 499"/>
                <a:gd name="T14" fmla="*/ 0 60000 65536"/>
                <a:gd name="T15" fmla="*/ 0 60000 65536"/>
                <a:gd name="T16" fmla="*/ 0 60000 65536"/>
                <a:gd name="T17" fmla="*/ 0 60000 65536"/>
                <a:gd name="T18" fmla="*/ 0 60000 65536"/>
                <a:gd name="T19" fmla="*/ 0 60000 65536"/>
                <a:gd name="T20" fmla="*/ 0 60000 65536"/>
                <a:gd name="T21" fmla="*/ 0 w 1678"/>
                <a:gd name="T22" fmla="*/ 0 h 499"/>
                <a:gd name="T23" fmla="*/ 1678 w 1678"/>
                <a:gd name="T24" fmla="*/ 499 h 4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499">
                  <a:moveTo>
                    <a:pt x="0" y="499"/>
                  </a:moveTo>
                  <a:cubicBezTo>
                    <a:pt x="68" y="401"/>
                    <a:pt x="136" y="303"/>
                    <a:pt x="227" y="227"/>
                  </a:cubicBezTo>
                  <a:cubicBezTo>
                    <a:pt x="318" y="151"/>
                    <a:pt x="438" y="83"/>
                    <a:pt x="544" y="45"/>
                  </a:cubicBezTo>
                  <a:cubicBezTo>
                    <a:pt x="650" y="7"/>
                    <a:pt x="756" y="0"/>
                    <a:pt x="862" y="0"/>
                  </a:cubicBezTo>
                  <a:cubicBezTo>
                    <a:pt x="968" y="0"/>
                    <a:pt x="1081" y="15"/>
                    <a:pt x="1179" y="45"/>
                  </a:cubicBezTo>
                  <a:cubicBezTo>
                    <a:pt x="1277" y="75"/>
                    <a:pt x="1368" y="128"/>
                    <a:pt x="1451" y="181"/>
                  </a:cubicBezTo>
                  <a:cubicBezTo>
                    <a:pt x="1534" y="234"/>
                    <a:pt x="1640" y="333"/>
                    <a:pt x="1678" y="363"/>
                  </a:cubicBezTo>
                </a:path>
              </a:pathLst>
            </a:custGeom>
            <a:noFill/>
            <a:ln w="69850">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5" name="Text Box 22"/>
            <p:cNvSpPr txBox="1">
              <a:spLocks noChangeArrowheads="1"/>
            </p:cNvSpPr>
            <p:nvPr/>
          </p:nvSpPr>
          <p:spPr bwMode="auto">
            <a:xfrm>
              <a:off x="4592" y="2154"/>
              <a:ext cx="623"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en-US" altLang="zh-CN" sz="2400" b="1" i="1">
                  <a:latin typeface="Times New Roman" panose="02020603050405020304" pitchFamily="18" charset="0"/>
                  <a:ea typeface="仿宋_GB2312"/>
                  <a:cs typeface="仿宋_GB2312"/>
                </a:rPr>
                <a:t>n</a:t>
              </a:r>
              <a:r>
                <a:rPr lang="en-US" altLang="zh-CN" sz="2400" b="1">
                  <a:latin typeface="仿宋_GB2312"/>
                  <a:ea typeface="仿宋_GB2312"/>
                  <a:cs typeface="仿宋_GB2312"/>
                </a:rPr>
                <a:t>°</a:t>
              </a:r>
            </a:p>
          </p:txBody>
        </p:sp>
        <p:sp>
          <p:nvSpPr>
            <p:cNvPr id="6166" name="Line 23"/>
            <p:cNvSpPr>
              <a:spLocks noChangeShapeType="1"/>
            </p:cNvSpPr>
            <p:nvPr/>
          </p:nvSpPr>
          <p:spPr bwMode="auto">
            <a:xfrm>
              <a:off x="3924" y="1869"/>
              <a:ext cx="816" cy="61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67" name="Line 24"/>
            <p:cNvSpPr>
              <a:spLocks noChangeShapeType="1"/>
            </p:cNvSpPr>
            <p:nvPr/>
          </p:nvSpPr>
          <p:spPr bwMode="auto">
            <a:xfrm flipV="1">
              <a:off x="4749" y="1914"/>
              <a:ext cx="862" cy="5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68" name="Text Box 25"/>
            <p:cNvSpPr txBox="1">
              <a:spLocks noChangeArrowheads="1"/>
            </p:cNvSpPr>
            <p:nvPr/>
          </p:nvSpPr>
          <p:spPr bwMode="auto">
            <a:xfrm>
              <a:off x="4638" y="2408"/>
              <a:ext cx="320"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en-US" altLang="zh-CN" sz="2400" b="1">
                  <a:latin typeface="仿宋_GB2312"/>
                  <a:ea typeface="仿宋_GB2312"/>
                  <a:cs typeface="仿宋_GB2312"/>
                </a:rPr>
                <a:t>o</a:t>
              </a:r>
            </a:p>
          </p:txBody>
        </p:sp>
      </p:grpSp>
      <p:graphicFrame>
        <p:nvGraphicFramePr>
          <p:cNvPr id="3098" name="Object 26"/>
          <p:cNvGraphicFramePr>
            <a:graphicFrameLocks noChangeAspect="1"/>
          </p:cNvGraphicFramePr>
          <p:nvPr/>
        </p:nvGraphicFramePr>
        <p:xfrm>
          <a:off x="1693863" y="4016375"/>
          <a:ext cx="1325562" cy="731838"/>
        </p:xfrm>
        <a:graphic>
          <a:graphicData uri="http://schemas.openxmlformats.org/presentationml/2006/ole">
            <mc:AlternateContent xmlns:mc="http://schemas.openxmlformats.org/markup-compatibility/2006">
              <mc:Choice xmlns:v="urn:schemas-microsoft-com:vml" Requires="v">
                <p:oleObj spid="_x0000_s6178" name="Equation" r:id="rId5" imgW="939800" imgH="508000" progId="Equation.DSMT4">
                  <p:embed/>
                </p:oleObj>
              </mc:Choice>
              <mc:Fallback>
                <p:oleObj name="Equation" r:id="rId5" imgW="939800" imgH="508000" progId="Equation.DSMT4">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3863" y="4016375"/>
                        <a:ext cx="1325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9" name="Object 27"/>
          <p:cNvGraphicFramePr>
            <a:graphicFrameLocks noChangeAspect="1"/>
          </p:cNvGraphicFramePr>
          <p:nvPr/>
        </p:nvGraphicFramePr>
        <p:xfrm>
          <a:off x="1741488" y="5013325"/>
          <a:ext cx="1004887" cy="731838"/>
        </p:xfrm>
        <a:graphic>
          <a:graphicData uri="http://schemas.openxmlformats.org/presentationml/2006/ole">
            <mc:AlternateContent xmlns:mc="http://schemas.openxmlformats.org/markup-compatibility/2006">
              <mc:Choice xmlns:v="urn:schemas-microsoft-com:vml" Requires="v">
                <p:oleObj spid="_x0000_s6179" name="Equation" r:id="rId7" imgW="711200" imgH="508000" progId="Equation.DSMT4">
                  <p:embed/>
                </p:oleObj>
              </mc:Choice>
              <mc:Fallback>
                <p:oleObj name="Equation" r:id="rId7" imgW="711200" imgH="508000" progId="Equation.DSMT4">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1488" y="5013325"/>
                        <a:ext cx="10048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01" name="Text Box 29"/>
          <p:cNvSpPr txBox="1">
            <a:spLocks noChangeArrowheads="1"/>
          </p:cNvSpPr>
          <p:nvPr/>
        </p:nvSpPr>
        <p:spPr bwMode="auto">
          <a:xfrm>
            <a:off x="2647950" y="5649913"/>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a:r>
              <a:rPr kumimoji="1" lang="en-US" altLang="zh-CN" sz="2000" b="1">
                <a:solidFill>
                  <a:srgbClr val="FF0000"/>
                </a:solidFill>
                <a:latin typeface="Arial" panose="020B0604020202020204" pitchFamily="34" charset="0"/>
              </a:rPr>
              <a:t>⌒</a:t>
            </a:r>
          </a:p>
        </p:txBody>
      </p:sp>
      <p:sp>
        <p:nvSpPr>
          <p:cNvPr id="3102" name="Text Box 30"/>
          <p:cNvSpPr txBox="1">
            <a:spLocks noChangeArrowheads="1"/>
          </p:cNvSpPr>
          <p:nvPr/>
        </p:nvSpPr>
        <p:spPr bwMode="auto">
          <a:xfrm>
            <a:off x="3563938" y="5651500"/>
            <a:ext cx="439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en-US" altLang="zh-CN" sz="2000" b="1">
                <a:solidFill>
                  <a:srgbClr val="FF000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5" end="5"/>
                                            </p:txEl>
                                          </p:spTgt>
                                        </p:tgtEl>
                                        <p:attrNameLst>
                                          <p:attrName>style.visibility</p:attrName>
                                        </p:attrNameLst>
                                      </p:cBhvr>
                                      <p:to>
                                        <p:strVal val="visible"/>
                                      </p:to>
                                    </p:set>
                                    <p:anim calcmode="lin" valueType="num">
                                      <p:cBhvr additive="base">
                                        <p:cTn id="7"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6" end="6"/>
                                            </p:txEl>
                                          </p:spTgt>
                                        </p:tgtEl>
                                        <p:attrNameLst>
                                          <p:attrName>style.visibility</p:attrName>
                                        </p:attrNameLst>
                                      </p:cBhvr>
                                      <p:to>
                                        <p:strVal val="visible"/>
                                      </p:to>
                                    </p:set>
                                    <p:anim calcmode="lin" valueType="num">
                                      <p:cBhvr additive="base">
                                        <p:cTn id="13"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7" end="7"/>
                                            </p:txEl>
                                          </p:spTgt>
                                        </p:tgtEl>
                                        <p:attrNameLst>
                                          <p:attrName>style.visibility</p:attrName>
                                        </p:attrNameLst>
                                      </p:cBhvr>
                                      <p:to>
                                        <p:strVal val="visible"/>
                                      </p:to>
                                    </p:set>
                                    <p:anim calcmode="lin" valueType="num">
                                      <p:cBhvr additive="base">
                                        <p:cTn id="19"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98"/>
                                        </p:tgtEl>
                                        <p:attrNameLst>
                                          <p:attrName>style.visibility</p:attrName>
                                        </p:attrNameLst>
                                      </p:cBhvr>
                                      <p:to>
                                        <p:strVal val="visible"/>
                                      </p:to>
                                    </p:set>
                                    <p:anim calcmode="lin" valueType="num">
                                      <p:cBhvr additive="base">
                                        <p:cTn id="23" dur="500" fill="hold"/>
                                        <p:tgtEl>
                                          <p:spTgt spid="3098"/>
                                        </p:tgtEl>
                                        <p:attrNameLst>
                                          <p:attrName>ppt_x</p:attrName>
                                        </p:attrNameLst>
                                      </p:cBhvr>
                                      <p:tavLst>
                                        <p:tav tm="0">
                                          <p:val>
                                            <p:strVal val="#ppt_x"/>
                                          </p:val>
                                        </p:tav>
                                        <p:tav tm="100000">
                                          <p:val>
                                            <p:strVal val="#ppt_x"/>
                                          </p:val>
                                        </p:tav>
                                      </p:tavLst>
                                    </p:anim>
                                    <p:anim calcmode="lin" valueType="num">
                                      <p:cBhvr additive="base">
                                        <p:cTn id="24" dur="500" fill="hold"/>
                                        <p:tgtEl>
                                          <p:spTgt spid="309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xEl>
                                              <p:pRg st="8" end="8"/>
                                            </p:txEl>
                                          </p:spTgt>
                                        </p:tgtEl>
                                        <p:attrNameLst>
                                          <p:attrName>style.visibility</p:attrName>
                                        </p:attrNameLst>
                                      </p:cBhvr>
                                      <p:to>
                                        <p:strVal val="visible"/>
                                      </p:to>
                                    </p:set>
                                    <p:anim calcmode="lin" valueType="num">
                                      <p:cBhvr additive="base">
                                        <p:cTn id="29"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xEl>
                                              <p:pRg st="9" end="9"/>
                                            </p:txEl>
                                          </p:spTgt>
                                        </p:tgtEl>
                                        <p:attrNameLst>
                                          <p:attrName>style.visibility</p:attrName>
                                        </p:attrNameLst>
                                      </p:cBhvr>
                                      <p:to>
                                        <p:strVal val="visible"/>
                                      </p:to>
                                    </p:set>
                                    <p:anim calcmode="lin" valueType="num">
                                      <p:cBhvr additive="base">
                                        <p:cTn id="35" dur="500" fill="hold"/>
                                        <p:tgtEl>
                                          <p:spTgt spid="2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99"/>
                                        </p:tgtEl>
                                        <p:attrNameLst>
                                          <p:attrName>style.visibility</p:attrName>
                                        </p:attrNameLst>
                                      </p:cBhvr>
                                      <p:to>
                                        <p:strVal val="visible"/>
                                      </p:to>
                                    </p:set>
                                    <p:anim calcmode="lin" valueType="num">
                                      <p:cBhvr additive="base">
                                        <p:cTn id="39" dur="500" fill="hold"/>
                                        <p:tgtEl>
                                          <p:spTgt spid="3099"/>
                                        </p:tgtEl>
                                        <p:attrNameLst>
                                          <p:attrName>ppt_x</p:attrName>
                                        </p:attrNameLst>
                                      </p:cBhvr>
                                      <p:tavLst>
                                        <p:tav tm="0">
                                          <p:val>
                                            <p:strVal val="#ppt_x"/>
                                          </p:val>
                                        </p:tav>
                                        <p:tav tm="100000">
                                          <p:val>
                                            <p:strVal val="#ppt_x"/>
                                          </p:val>
                                        </p:tav>
                                      </p:tavLst>
                                    </p:anim>
                                    <p:anim calcmode="lin" valueType="num">
                                      <p:cBhvr additive="base">
                                        <p:cTn id="40" dur="500" fill="hold"/>
                                        <p:tgtEl>
                                          <p:spTgt spid="309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xEl>
                                              <p:pRg st="10" end="10"/>
                                            </p:txEl>
                                          </p:spTgt>
                                        </p:tgtEl>
                                        <p:attrNameLst>
                                          <p:attrName>style.visibility</p:attrName>
                                        </p:attrNameLst>
                                      </p:cBhvr>
                                      <p:to>
                                        <p:strVal val="visible"/>
                                      </p:to>
                                    </p:set>
                                    <p:anim calcmode="lin" valueType="num">
                                      <p:cBhvr additive="base">
                                        <p:cTn id="45"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2">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01"/>
                                        </p:tgtEl>
                                        <p:attrNameLst>
                                          <p:attrName>style.visibility</p:attrName>
                                        </p:attrNameLst>
                                      </p:cBhvr>
                                      <p:to>
                                        <p:strVal val="visible"/>
                                      </p:to>
                                    </p:set>
                                    <p:anim calcmode="lin" valueType="num">
                                      <p:cBhvr additive="base">
                                        <p:cTn id="49" dur="500" fill="hold"/>
                                        <p:tgtEl>
                                          <p:spTgt spid="3101"/>
                                        </p:tgtEl>
                                        <p:attrNameLst>
                                          <p:attrName>ppt_x</p:attrName>
                                        </p:attrNameLst>
                                      </p:cBhvr>
                                      <p:tavLst>
                                        <p:tav tm="0">
                                          <p:val>
                                            <p:strVal val="#ppt_x"/>
                                          </p:val>
                                        </p:tav>
                                        <p:tav tm="100000">
                                          <p:val>
                                            <p:strVal val="#ppt_x"/>
                                          </p:val>
                                        </p:tav>
                                      </p:tavLst>
                                    </p:anim>
                                    <p:anim calcmode="lin" valueType="num">
                                      <p:cBhvr additive="base">
                                        <p:cTn id="50" dur="500" fill="hold"/>
                                        <p:tgtEl>
                                          <p:spTgt spid="310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102"/>
                                        </p:tgtEl>
                                        <p:attrNameLst>
                                          <p:attrName>style.visibility</p:attrName>
                                        </p:attrNameLst>
                                      </p:cBhvr>
                                      <p:to>
                                        <p:strVal val="visible"/>
                                      </p:to>
                                    </p:set>
                                    <p:anim calcmode="lin" valueType="num">
                                      <p:cBhvr additive="base">
                                        <p:cTn id="53" dur="500" fill="hold"/>
                                        <p:tgtEl>
                                          <p:spTgt spid="3102"/>
                                        </p:tgtEl>
                                        <p:attrNameLst>
                                          <p:attrName>ppt_x</p:attrName>
                                        </p:attrNameLst>
                                      </p:cBhvr>
                                      <p:tavLst>
                                        <p:tav tm="0">
                                          <p:val>
                                            <p:strVal val="#ppt_x"/>
                                          </p:val>
                                        </p:tav>
                                        <p:tav tm="100000">
                                          <p:val>
                                            <p:strVal val="#ppt_x"/>
                                          </p:val>
                                        </p:tav>
                                      </p:tavLst>
                                    </p:anim>
                                    <p:anim calcmode="lin" valueType="num">
                                      <p:cBhvr additive="base">
                                        <p:cTn id="54" dur="500" fill="hold"/>
                                        <p:tgtEl>
                                          <p:spTgt spid="3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1" grpId="0"/>
      <p:bldP spid="3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7"/>
          <p:cNvSpPr txBox="1">
            <a:spLocks noChangeArrowheads="1"/>
          </p:cNvSpPr>
          <p:nvPr/>
        </p:nvSpPr>
        <p:spPr bwMode="auto">
          <a:xfrm>
            <a:off x="620713" y="1446213"/>
            <a:ext cx="80851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2000" b="1">
                <a:solidFill>
                  <a:srgbClr val="FF0000"/>
                </a:solidFill>
                <a:latin typeface="宋体" panose="02010600030101010101" pitchFamily="2" charset="-122"/>
              </a:rPr>
              <a:t> 例</a:t>
            </a:r>
            <a:r>
              <a:rPr lang="en-US" altLang="zh-CN" sz="2000" b="1">
                <a:solidFill>
                  <a:srgbClr val="FF0000"/>
                </a:solidFill>
                <a:latin typeface="宋体" panose="02010600030101010101" pitchFamily="2" charset="-122"/>
              </a:rPr>
              <a:t>1 </a:t>
            </a:r>
            <a:r>
              <a:rPr lang="zh-CN" altLang="en-US" sz="2000" b="1">
                <a:latin typeface="宋体" panose="02010600030101010101" pitchFamily="2" charset="-122"/>
              </a:rPr>
              <a:t>制造弯形管道时，经常要先按中心线计算“展直长度”，再下</a:t>
            </a:r>
          </a:p>
          <a:p>
            <a:pPr>
              <a:lnSpc>
                <a:spcPct val="120000"/>
              </a:lnSpc>
            </a:pPr>
            <a:r>
              <a:rPr lang="zh-CN" altLang="en-US" sz="2000" b="1">
                <a:latin typeface="宋体" panose="02010600030101010101" pitchFamily="2" charset="-122"/>
              </a:rPr>
              <a:t>     料，试计算如图所示的管道的展直长度</a:t>
            </a:r>
            <a:r>
              <a:rPr lang="en-US" altLang="zh-CN" sz="2000" b="1" i="1">
                <a:latin typeface="Times New Roman" panose="02020603050405020304" pitchFamily="18" charset="0"/>
              </a:rPr>
              <a:t>L</a:t>
            </a:r>
            <a:r>
              <a:rPr lang="zh-CN" altLang="en-US" sz="2000" b="1">
                <a:latin typeface="宋体" panose="02010600030101010101" pitchFamily="2" charset="-122"/>
              </a:rPr>
              <a:t>（结果取整数）</a:t>
            </a:r>
            <a:r>
              <a:rPr lang="en-US" altLang="zh-CN" sz="2000" b="1">
                <a:latin typeface="宋体" panose="02010600030101010101" pitchFamily="2" charset="-122"/>
              </a:rPr>
              <a:t>.</a:t>
            </a:r>
          </a:p>
          <a:p>
            <a:pPr>
              <a:lnSpc>
                <a:spcPct val="120000"/>
              </a:lnSpc>
            </a:pPr>
            <a:r>
              <a:rPr lang="zh-CN" altLang="en-US" sz="2000" b="1">
                <a:solidFill>
                  <a:srgbClr val="0000FF"/>
                </a:solidFill>
                <a:latin typeface="宋体" panose="02010600030101010101" pitchFamily="2" charset="-122"/>
              </a:rPr>
              <a:t> </a:t>
            </a:r>
          </a:p>
          <a:p>
            <a:pPr>
              <a:lnSpc>
                <a:spcPct val="120000"/>
              </a:lnSpc>
            </a:pPr>
            <a:endParaRPr lang="zh-CN" altLang="en-US" sz="2000" b="1">
              <a:solidFill>
                <a:srgbClr val="0000FF"/>
              </a:solidFill>
              <a:latin typeface="宋体" panose="02010600030101010101" pitchFamily="2" charset="-122"/>
            </a:endParaRPr>
          </a:p>
          <a:p>
            <a:pPr>
              <a:lnSpc>
                <a:spcPct val="120000"/>
              </a:lnSpc>
            </a:pPr>
            <a:endParaRPr lang="zh-CN" altLang="en-US" sz="2000" b="1">
              <a:solidFill>
                <a:srgbClr val="0000FF"/>
              </a:solidFill>
              <a:latin typeface="宋体" panose="02010600030101010101" pitchFamily="2" charset="-122"/>
            </a:endParaRPr>
          </a:p>
          <a:p>
            <a:pPr>
              <a:lnSpc>
                <a:spcPct val="120000"/>
              </a:lnSpc>
            </a:pPr>
            <a:endParaRPr lang="zh-CN" altLang="en-US" sz="2000" b="1">
              <a:solidFill>
                <a:srgbClr val="0000FF"/>
              </a:solidFill>
              <a:latin typeface="宋体" panose="02010600030101010101" pitchFamily="2" charset="-122"/>
            </a:endParaRPr>
          </a:p>
          <a:p>
            <a:pPr>
              <a:lnSpc>
                <a:spcPct val="120000"/>
              </a:lnSpc>
            </a:pPr>
            <a:endParaRPr lang="zh-CN" altLang="en-US" sz="2000" b="1">
              <a:solidFill>
                <a:srgbClr val="0000FF"/>
              </a:solidFill>
              <a:latin typeface="宋体" panose="02010600030101010101" pitchFamily="2" charset="-122"/>
            </a:endParaRPr>
          </a:p>
          <a:p>
            <a:pPr>
              <a:lnSpc>
                <a:spcPct val="120000"/>
              </a:lnSpc>
            </a:pPr>
            <a:r>
              <a:rPr lang="zh-CN" altLang="en-US" sz="2000" b="1">
                <a:solidFill>
                  <a:srgbClr val="0000FF"/>
                </a:solidFill>
                <a:latin typeface="宋体" panose="02010600030101010101" pitchFamily="2" charset="-122"/>
              </a:rPr>
              <a:t>解：</a:t>
            </a:r>
            <a:r>
              <a:rPr kumimoji="1" lang="zh-CN" altLang="en-US" sz="2000" b="1">
                <a:solidFill>
                  <a:srgbClr val="FF0000"/>
                </a:solidFill>
                <a:latin typeface="宋体" panose="02010600030101010101" pitchFamily="2" charset="-122"/>
              </a:rPr>
              <a:t>由弧长公式，得</a:t>
            </a:r>
            <a:r>
              <a:rPr kumimoji="1" lang="en-US" altLang="zh-CN" sz="2000" b="1" i="1">
                <a:solidFill>
                  <a:srgbClr val="FF0000"/>
                </a:solidFill>
                <a:latin typeface="Times New Roman" panose="02020603050405020304" pitchFamily="18" charset="0"/>
              </a:rPr>
              <a:t>AB</a:t>
            </a:r>
            <a:r>
              <a:rPr kumimoji="1" lang="zh-CN" altLang="en-US" sz="2000" b="1">
                <a:solidFill>
                  <a:srgbClr val="FF0000"/>
                </a:solidFill>
                <a:latin typeface="宋体" panose="02010600030101010101" pitchFamily="2" charset="-122"/>
              </a:rPr>
              <a:t>的长</a:t>
            </a:r>
          </a:p>
          <a:p>
            <a:pPr>
              <a:lnSpc>
                <a:spcPct val="120000"/>
              </a:lnSpc>
            </a:pPr>
            <a:endParaRPr kumimoji="1" lang="zh-CN" altLang="en-US" sz="2000" b="1">
              <a:solidFill>
                <a:srgbClr val="FF0000"/>
              </a:solidFill>
              <a:latin typeface="宋体" panose="02010600030101010101" pitchFamily="2" charset="-122"/>
            </a:endParaRPr>
          </a:p>
          <a:p>
            <a:pPr>
              <a:lnSpc>
                <a:spcPct val="120000"/>
              </a:lnSpc>
            </a:pPr>
            <a:endParaRPr kumimoji="1" lang="zh-CN" altLang="en-US" sz="2000" b="1">
              <a:solidFill>
                <a:srgbClr val="FF0000"/>
              </a:solidFill>
              <a:latin typeface="宋体" panose="02010600030101010101" pitchFamily="2" charset="-122"/>
            </a:endParaRPr>
          </a:p>
          <a:p>
            <a:pPr>
              <a:lnSpc>
                <a:spcPct val="120000"/>
              </a:lnSpc>
            </a:pPr>
            <a:r>
              <a:rPr kumimoji="1" lang="zh-CN" altLang="en-US" sz="2000" b="1">
                <a:solidFill>
                  <a:srgbClr val="FF0000"/>
                </a:solidFill>
                <a:latin typeface="宋体" panose="02010600030101010101" pitchFamily="2" charset="-122"/>
              </a:rPr>
              <a:t>    因此所要求的展直长度 </a:t>
            </a:r>
          </a:p>
          <a:p>
            <a:pPr>
              <a:lnSpc>
                <a:spcPct val="120000"/>
              </a:lnSpc>
            </a:pPr>
            <a:endParaRPr lang="zh-CN" altLang="en-US" sz="2000" b="1">
              <a:solidFill>
                <a:srgbClr val="FF0000"/>
              </a:solidFill>
              <a:latin typeface="宋体" panose="02010600030101010101" pitchFamily="2" charset="-122"/>
              <a:cs typeface="Times New Roman" panose="02020603050405020304" pitchFamily="18" charset="0"/>
            </a:endParaRPr>
          </a:p>
          <a:p>
            <a:pPr>
              <a:lnSpc>
                <a:spcPct val="120000"/>
              </a:lnSpc>
              <a:spcBef>
                <a:spcPct val="20000"/>
              </a:spcBef>
              <a:buFont typeface="Wingdings" panose="05000000000000000000" pitchFamily="2" charset="2"/>
              <a:buNone/>
            </a:pPr>
            <a:endParaRPr lang="en-US" altLang="zh-CN" sz="2000" b="1">
              <a:solidFill>
                <a:srgbClr val="404040"/>
              </a:solidFill>
              <a:latin typeface="宋体" panose="02010600030101010101" pitchFamily="2" charset="-122"/>
            </a:endParaRPr>
          </a:p>
        </p:txBody>
      </p:sp>
      <p:sp>
        <p:nvSpPr>
          <p:cNvPr id="21" name="矩形 20"/>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7173" name="文本框 23"/>
          <p:cNvSpPr txBox="1">
            <a:spLocks noChangeArrowheads="1"/>
          </p:cNvSpPr>
          <p:nvPr/>
        </p:nvSpPr>
        <p:spPr bwMode="auto">
          <a:xfrm>
            <a:off x="7669213" y="857250"/>
            <a:ext cx="941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－讲</a:t>
            </a:r>
          </a:p>
        </p:txBody>
      </p:sp>
      <p:cxnSp>
        <p:nvCxnSpPr>
          <p:cNvPr id="2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7176"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图片 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0" name="Group 17"/>
          <p:cNvGrpSpPr/>
          <p:nvPr/>
        </p:nvGrpSpPr>
        <p:grpSpPr bwMode="auto">
          <a:xfrm>
            <a:off x="2000250" y="2225675"/>
            <a:ext cx="5346700" cy="1909763"/>
            <a:chOff x="431" y="1933"/>
            <a:chExt cx="4808" cy="2187"/>
          </a:xfrm>
        </p:grpSpPr>
        <p:pic>
          <p:nvPicPr>
            <p:cNvPr id="7185" name="Picture 6" descr="111"/>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431" y="1933"/>
              <a:ext cx="4808" cy="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Rectangle 7"/>
            <p:cNvSpPr>
              <a:spLocks noChangeArrowheads="1"/>
            </p:cNvSpPr>
            <p:nvPr/>
          </p:nvSpPr>
          <p:spPr bwMode="auto">
            <a:xfrm>
              <a:off x="1476" y="2422"/>
              <a:ext cx="40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A</a:t>
              </a:r>
            </a:p>
          </p:txBody>
        </p:sp>
        <p:sp>
          <p:nvSpPr>
            <p:cNvPr id="7187" name="Rectangle 8"/>
            <p:cNvSpPr>
              <a:spLocks noChangeArrowheads="1"/>
            </p:cNvSpPr>
            <p:nvPr/>
          </p:nvSpPr>
          <p:spPr bwMode="auto">
            <a:xfrm>
              <a:off x="3744" y="2460"/>
              <a:ext cx="40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B</a:t>
              </a:r>
            </a:p>
          </p:txBody>
        </p:sp>
        <p:sp>
          <p:nvSpPr>
            <p:cNvPr id="7188" name="Rectangle 9"/>
            <p:cNvSpPr>
              <a:spLocks noChangeArrowheads="1"/>
            </p:cNvSpPr>
            <p:nvPr/>
          </p:nvSpPr>
          <p:spPr bwMode="auto">
            <a:xfrm>
              <a:off x="567" y="3611"/>
              <a:ext cx="40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C</a:t>
              </a:r>
            </a:p>
          </p:txBody>
        </p:sp>
        <p:sp>
          <p:nvSpPr>
            <p:cNvPr id="7189" name="Rectangle 10"/>
            <p:cNvSpPr>
              <a:spLocks noChangeArrowheads="1"/>
            </p:cNvSpPr>
            <p:nvPr/>
          </p:nvSpPr>
          <p:spPr bwMode="auto">
            <a:xfrm>
              <a:off x="4785" y="3657"/>
              <a:ext cx="405"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D</a:t>
              </a:r>
            </a:p>
          </p:txBody>
        </p:sp>
        <p:sp>
          <p:nvSpPr>
            <p:cNvPr id="7190" name="Rectangle 11"/>
            <p:cNvSpPr>
              <a:spLocks noChangeArrowheads="1"/>
            </p:cNvSpPr>
            <p:nvPr/>
          </p:nvSpPr>
          <p:spPr bwMode="auto">
            <a:xfrm>
              <a:off x="2654" y="3700"/>
              <a:ext cx="40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O</a:t>
              </a:r>
            </a:p>
          </p:txBody>
        </p:sp>
        <p:sp>
          <p:nvSpPr>
            <p:cNvPr id="7191" name="Rectangle 12"/>
            <p:cNvSpPr>
              <a:spLocks noChangeArrowheads="1"/>
            </p:cNvSpPr>
            <p:nvPr/>
          </p:nvSpPr>
          <p:spPr bwMode="auto">
            <a:xfrm>
              <a:off x="3152" y="3238"/>
              <a:ext cx="1497"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R</a:t>
              </a:r>
              <a:r>
                <a:rPr lang="en-US" altLang="zh-CN">
                  <a:latin typeface="Times New Roman" panose="02020603050405020304" pitchFamily="18" charset="0"/>
                  <a:cs typeface="Times New Roman" panose="02020603050405020304" pitchFamily="18" charset="0"/>
                </a:rPr>
                <a:t>=900 mm</a:t>
              </a:r>
            </a:p>
          </p:txBody>
        </p:sp>
        <p:sp>
          <p:nvSpPr>
            <p:cNvPr id="7192" name="Rectangle 15"/>
            <p:cNvSpPr>
              <a:spLocks noChangeArrowheads="1"/>
            </p:cNvSpPr>
            <p:nvPr/>
          </p:nvSpPr>
          <p:spPr bwMode="auto">
            <a:xfrm rot="3062124">
              <a:off x="4034" y="3134"/>
              <a:ext cx="149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sz="1600">
                  <a:latin typeface="Times New Roman" panose="02020603050405020304" pitchFamily="18" charset="0"/>
                  <a:cs typeface="Times New Roman" panose="02020603050405020304" pitchFamily="18" charset="0"/>
                </a:rPr>
                <a:t>700 mm</a:t>
              </a:r>
            </a:p>
          </p:txBody>
        </p:sp>
        <p:sp>
          <p:nvSpPr>
            <p:cNvPr id="7193" name="Rectangle 16"/>
            <p:cNvSpPr>
              <a:spLocks noChangeArrowheads="1"/>
            </p:cNvSpPr>
            <p:nvPr/>
          </p:nvSpPr>
          <p:spPr bwMode="auto">
            <a:xfrm rot="-3230251">
              <a:off x="449" y="2669"/>
              <a:ext cx="128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sz="1600">
                  <a:latin typeface="Times New Roman" panose="02020603050405020304" pitchFamily="18" charset="0"/>
                  <a:cs typeface="Times New Roman" panose="02020603050405020304" pitchFamily="18" charset="0"/>
                </a:rPr>
                <a:t>700 mm</a:t>
              </a:r>
            </a:p>
          </p:txBody>
        </p:sp>
      </p:grpSp>
      <p:sp>
        <p:nvSpPr>
          <p:cNvPr id="7181" name="矩形 1"/>
          <p:cNvSpPr>
            <a:spLocks noChangeArrowheads="1"/>
          </p:cNvSpPr>
          <p:nvPr/>
        </p:nvSpPr>
        <p:spPr bwMode="auto">
          <a:xfrm>
            <a:off x="4200525" y="3078163"/>
            <a:ext cx="1074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a:latin typeface="Times New Roman" panose="02020603050405020304" pitchFamily="18" charset="0"/>
                <a:cs typeface="Times New Roman" panose="02020603050405020304" pitchFamily="18" charset="0"/>
              </a:rPr>
              <a:t>100</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endParaRPr>
          </a:p>
        </p:txBody>
      </p:sp>
      <p:graphicFrame>
        <p:nvGraphicFramePr>
          <p:cNvPr id="50213" name="Object 37"/>
          <p:cNvGraphicFramePr>
            <a:graphicFrameLocks noChangeAspect="1"/>
          </p:cNvGraphicFramePr>
          <p:nvPr/>
        </p:nvGraphicFramePr>
        <p:xfrm>
          <a:off x="2651125" y="4441825"/>
          <a:ext cx="4191000" cy="719138"/>
        </p:xfrm>
        <a:graphic>
          <a:graphicData uri="http://schemas.openxmlformats.org/presentationml/2006/ole">
            <mc:AlternateContent xmlns:mc="http://schemas.openxmlformats.org/markup-compatibility/2006">
              <mc:Choice xmlns:v="urn:schemas-microsoft-com:vml" Requires="v">
                <p:oleObj spid="_x0000_s7203" name="Equation" r:id="rId6" imgW="2373630" imgH="406400" progId="Equation.DSMT4">
                  <p:embed/>
                </p:oleObj>
              </mc:Choice>
              <mc:Fallback>
                <p:oleObj name="Equation" r:id="rId6" imgW="2373630" imgH="406400" progId="Equation.DSMT4">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1125" y="4441825"/>
                        <a:ext cx="41910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15" name="Object 39"/>
          <p:cNvGraphicFramePr>
            <a:graphicFrameLocks noChangeAspect="1"/>
          </p:cNvGraphicFramePr>
          <p:nvPr/>
        </p:nvGraphicFramePr>
        <p:xfrm>
          <a:off x="2547938" y="5621338"/>
          <a:ext cx="3938587" cy="396875"/>
        </p:xfrm>
        <a:graphic>
          <a:graphicData uri="http://schemas.openxmlformats.org/presentationml/2006/ole">
            <mc:AlternateContent xmlns:mc="http://schemas.openxmlformats.org/markup-compatibility/2006">
              <mc:Choice xmlns:v="urn:schemas-microsoft-com:vml" Requires="v">
                <p:oleObj spid="_x0000_s7204" name="Equation" r:id="rId8" imgW="2019300" imgH="203200" progId="Equation.DSMT4">
                  <p:embed/>
                </p:oleObj>
              </mc:Choice>
              <mc:Fallback>
                <p:oleObj name="Equation" r:id="rId8" imgW="2019300" imgH="203200" progId="Equation.DSMT4">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7938" y="5621338"/>
                        <a:ext cx="39385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16" name="Text Box 40"/>
          <p:cNvSpPr txBox="1">
            <a:spLocks noChangeArrowheads="1"/>
          </p:cNvSpPr>
          <p:nvPr/>
        </p:nvSpPr>
        <p:spPr bwMode="auto">
          <a:xfrm>
            <a:off x="3019425" y="3906838"/>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defRPr/>
            </a:pPr>
            <a:r>
              <a:rPr kumimoji="1" lang="en-US" altLang="zh-CN" sz="2000" b="1" dirty="0" smtClean="0">
                <a:solidFill>
                  <a:srgbClr val="FF0000"/>
                </a:solidFill>
                <a:latin typeface="+mn-ea"/>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216"/>
                                        </p:tgtEl>
                                        <p:attrNameLst>
                                          <p:attrName>style.visibility</p:attrName>
                                        </p:attrNameLst>
                                      </p:cBhvr>
                                      <p:to>
                                        <p:strVal val="visible"/>
                                      </p:to>
                                    </p:set>
                                    <p:anim calcmode="lin" valueType="num">
                                      <p:cBhvr additive="base">
                                        <p:cTn id="7" dur="500" fill="hold"/>
                                        <p:tgtEl>
                                          <p:spTgt spid="50216"/>
                                        </p:tgtEl>
                                        <p:attrNameLst>
                                          <p:attrName>ppt_x</p:attrName>
                                        </p:attrNameLst>
                                      </p:cBhvr>
                                      <p:tavLst>
                                        <p:tav tm="0">
                                          <p:val>
                                            <p:strVal val="#ppt_x"/>
                                          </p:val>
                                        </p:tav>
                                        <p:tav tm="100000">
                                          <p:val>
                                            <p:strVal val="#ppt_x"/>
                                          </p:val>
                                        </p:tav>
                                      </p:tavLst>
                                    </p:anim>
                                    <p:anim calcmode="lin" valueType="num">
                                      <p:cBhvr additive="base">
                                        <p:cTn id="8" dur="500" fill="hold"/>
                                        <p:tgtEl>
                                          <p:spTgt spid="502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xEl>
                                              <p:pRg st="7" end="7"/>
                                            </p:txEl>
                                          </p:spTgt>
                                        </p:tgtEl>
                                        <p:attrNameLst>
                                          <p:attrName>style.visibility</p:attrName>
                                        </p:attrNameLst>
                                      </p:cBhvr>
                                      <p:to>
                                        <p:strVal val="visible"/>
                                      </p:to>
                                    </p:set>
                                    <p:anim calcmode="lin" valueType="num">
                                      <p:cBhvr additive="base">
                                        <p:cTn id="11"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0213"/>
                                        </p:tgtEl>
                                        <p:attrNameLst>
                                          <p:attrName>style.visibility</p:attrName>
                                        </p:attrNameLst>
                                      </p:cBhvr>
                                      <p:to>
                                        <p:strVal val="visible"/>
                                      </p:to>
                                    </p:set>
                                    <p:anim calcmode="lin" valueType="num">
                                      <p:cBhvr additive="base">
                                        <p:cTn id="17" dur="500" fill="hold"/>
                                        <p:tgtEl>
                                          <p:spTgt spid="50213"/>
                                        </p:tgtEl>
                                        <p:attrNameLst>
                                          <p:attrName>ppt_x</p:attrName>
                                        </p:attrNameLst>
                                      </p:cBhvr>
                                      <p:tavLst>
                                        <p:tav tm="0">
                                          <p:val>
                                            <p:strVal val="#ppt_x"/>
                                          </p:val>
                                        </p:tav>
                                        <p:tav tm="100000">
                                          <p:val>
                                            <p:strVal val="#ppt_x"/>
                                          </p:val>
                                        </p:tav>
                                      </p:tavLst>
                                    </p:anim>
                                    <p:anim calcmode="lin" valueType="num">
                                      <p:cBhvr additive="base">
                                        <p:cTn id="18" dur="500" fill="hold"/>
                                        <p:tgtEl>
                                          <p:spTgt spid="502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xEl>
                                              <p:pRg st="10" end="10"/>
                                            </p:txEl>
                                          </p:spTgt>
                                        </p:tgtEl>
                                        <p:attrNameLst>
                                          <p:attrName>style.visibility</p:attrName>
                                        </p:attrNameLst>
                                      </p:cBhvr>
                                      <p:to>
                                        <p:strVal val="visible"/>
                                      </p:to>
                                    </p:set>
                                    <p:anim calcmode="lin" valueType="num">
                                      <p:cBhvr additive="base">
                                        <p:cTn id="23"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0215"/>
                                        </p:tgtEl>
                                        <p:attrNameLst>
                                          <p:attrName>style.visibility</p:attrName>
                                        </p:attrNameLst>
                                      </p:cBhvr>
                                      <p:to>
                                        <p:strVal val="visible"/>
                                      </p:to>
                                    </p:set>
                                    <p:anim calcmode="lin" valueType="num">
                                      <p:cBhvr additive="base">
                                        <p:cTn id="29" dur="500" fill="hold"/>
                                        <p:tgtEl>
                                          <p:spTgt spid="50215"/>
                                        </p:tgtEl>
                                        <p:attrNameLst>
                                          <p:attrName>ppt_x</p:attrName>
                                        </p:attrNameLst>
                                      </p:cBhvr>
                                      <p:tavLst>
                                        <p:tav tm="0">
                                          <p:val>
                                            <p:strVal val="#ppt_x"/>
                                          </p:val>
                                        </p:tav>
                                        <p:tav tm="100000">
                                          <p:val>
                                            <p:strVal val="#ppt_x"/>
                                          </p:val>
                                        </p:tav>
                                      </p:tavLst>
                                    </p:anim>
                                    <p:anim calcmode="lin" valueType="num">
                                      <p:cBhvr additive="base">
                                        <p:cTn id="30" dur="500" fill="hold"/>
                                        <p:tgtEl>
                                          <p:spTgt spid="50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33"/>
          <p:cNvPicPr>
            <a:picLocks noChangeAspect="1"/>
          </p:cNvPicPr>
          <p:nvPr/>
        </p:nvPicPr>
        <p:blipFill>
          <a:blip r:embed="rId2" cstate="email"/>
          <a:srcRect/>
          <a:stretch>
            <a:fillRect/>
          </a:stretch>
        </p:blipFill>
        <p:spPr bwMode="auto">
          <a:xfrm>
            <a:off x="0" y="0"/>
            <a:ext cx="9144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5" name="组 23"/>
          <p:cNvGrpSpPr/>
          <p:nvPr/>
        </p:nvGrpSpPr>
        <p:grpSpPr bwMode="auto">
          <a:xfrm>
            <a:off x="3663950" y="1408113"/>
            <a:ext cx="1709738" cy="554037"/>
            <a:chOff x="3437515" y="1408557"/>
            <a:chExt cx="1709092" cy="553998"/>
          </a:xfrm>
        </p:grpSpPr>
        <p:sp>
          <p:nvSpPr>
            <p:cNvPr id="8208" name="文本框 24"/>
            <p:cNvSpPr txBox="1">
              <a:spLocks noChangeArrowheads="1"/>
            </p:cNvSpPr>
            <p:nvPr/>
          </p:nvSpPr>
          <p:spPr bwMode="auto">
            <a:xfrm>
              <a:off x="3933968" y="1408557"/>
              <a:ext cx="12126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3000" b="1" dirty="0">
                  <a:solidFill>
                    <a:srgbClr val="008000"/>
                  </a:solidFill>
                  <a:latin typeface="Adobe 黑体 Std R"/>
                  <a:ea typeface="Adobe 黑体 Std R"/>
                  <a:cs typeface="Adobe 黑体 Std R"/>
                </a:rPr>
                <a:t>总</a:t>
              </a:r>
              <a:r>
                <a:rPr kumimoji="1" lang="en-US" altLang="zh-CN" sz="3000" b="1" dirty="0">
                  <a:solidFill>
                    <a:srgbClr val="008000"/>
                  </a:solidFill>
                  <a:latin typeface="Adobe 黑体 Std R"/>
                  <a:ea typeface="Adobe 黑体 Std R"/>
                  <a:cs typeface="Adobe 黑体 Std R"/>
                </a:rPr>
                <a:t>   </a:t>
              </a:r>
              <a:r>
                <a:rPr kumimoji="1" lang="zh-CN" altLang="en-US" sz="3000" b="1" dirty="0">
                  <a:solidFill>
                    <a:srgbClr val="008000"/>
                  </a:solidFill>
                  <a:latin typeface="Adobe 黑体 Std R"/>
                  <a:ea typeface="Adobe 黑体 Std R"/>
                  <a:cs typeface="Adobe 黑体 Std R"/>
                </a:rPr>
                <a:t>结</a:t>
              </a:r>
            </a:p>
          </p:txBody>
        </p:sp>
        <p:pic>
          <p:nvPicPr>
            <p:cNvPr id="8209" name="Picture 6" descr="BS00554_"/>
            <p:cNvPicPr>
              <a:picLocks noChangeAspect="1" noChangeArrowheads="1"/>
            </p:cNvPicPr>
            <p:nvPr/>
          </p:nvPicPr>
          <p:blipFill>
            <a:blip r:embed="rId3" cstate="email"/>
            <a:srcRect/>
            <a:stretch>
              <a:fillRect/>
            </a:stretch>
          </p:blipFill>
          <p:spPr bwMode="auto">
            <a:xfrm>
              <a:off x="3437515" y="1490196"/>
              <a:ext cx="5032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8200" name="Picture 21"/>
          <p:cNvPicPr>
            <a:picLocks noChangeAspect="1" noChangeArrowheads="1"/>
          </p:cNvPicPr>
          <p:nvPr/>
        </p:nvPicPr>
        <p:blipFill>
          <a:blip r:embed="rId4"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矩形 43"/>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8202" name="文本框 45"/>
          <p:cNvSpPr txBox="1">
            <a:spLocks noChangeArrowheads="1"/>
          </p:cNvSpPr>
          <p:nvPr/>
        </p:nvSpPr>
        <p:spPr bwMode="auto">
          <a:xfrm>
            <a:off x="7669213" y="857250"/>
            <a:ext cx="941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－讲</a:t>
            </a:r>
          </a:p>
        </p:txBody>
      </p:sp>
      <p:grpSp>
        <p:nvGrpSpPr>
          <p:cNvPr id="8203" name="组 26"/>
          <p:cNvGrpSpPr/>
          <p:nvPr/>
        </p:nvGrpSpPr>
        <p:grpSpPr bwMode="auto">
          <a:xfrm>
            <a:off x="984250" y="2020888"/>
            <a:ext cx="8170863" cy="466725"/>
            <a:chOff x="984243" y="2020950"/>
            <a:chExt cx="8170127" cy="467237"/>
          </a:xfrm>
        </p:grpSpPr>
        <p:cxnSp>
          <p:nvCxnSpPr>
            <p:cNvPr id="28" name="直接连接符 12"/>
            <p:cNvCxnSpPr/>
            <p:nvPr/>
          </p:nvCxnSpPr>
          <p:spPr>
            <a:xfrm rot="10800000">
              <a:off x="8247989" y="2020950"/>
              <a:ext cx="906381" cy="46723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flipH="1">
              <a:off x="984243" y="2020950"/>
              <a:ext cx="7268508" cy="158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457" name="Rectangle 1"/>
          <p:cNvSpPr>
            <a:spLocks noChangeArrowheads="1"/>
          </p:cNvSpPr>
          <p:nvPr/>
        </p:nvSpPr>
        <p:spPr bwMode="auto">
          <a:xfrm>
            <a:off x="1114425" y="2652713"/>
            <a:ext cx="67913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667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(1)</a:t>
            </a:r>
            <a:r>
              <a:rPr lang="zh-CN" altLang="en-US" sz="2400" b="1" dirty="0" smtClean="0">
                <a:latin typeface="Times New Roman" panose="02020603050405020304" pitchFamily="18" charset="0"/>
                <a:ea typeface="+mn-ea"/>
                <a:cs typeface="Times New Roman" panose="02020603050405020304" pitchFamily="18" charset="0"/>
              </a:rPr>
              <a:t>应用公式时“</a:t>
            </a:r>
            <a:r>
              <a:rPr lang="en-US" altLang="zh-CN" sz="2400" b="1" i="1" dirty="0" smtClean="0">
                <a:latin typeface="Times New Roman" panose="02020603050405020304" pitchFamily="18" charset="0"/>
                <a:ea typeface="+mn-ea"/>
                <a:cs typeface="Times New Roman" panose="02020603050405020304" pitchFamily="18" charset="0"/>
              </a:rPr>
              <a:t>n</a:t>
            </a:r>
            <a:r>
              <a:rPr lang="en-US" altLang="zh-CN" sz="2400" b="1" dirty="0" smtClean="0">
                <a:latin typeface="Times New Roman" panose="02020603050405020304" pitchFamily="18" charset="0"/>
                <a:ea typeface="+mn-ea"/>
                <a:cs typeface="Times New Roman" panose="02020603050405020304" pitchFamily="18" charset="0"/>
              </a:rPr>
              <a:t>”</a:t>
            </a:r>
            <a:r>
              <a:rPr lang="zh-CN" altLang="en-US" sz="2400" b="1" dirty="0" smtClean="0">
                <a:latin typeface="Times New Roman" panose="02020603050405020304" pitchFamily="18" charset="0"/>
                <a:ea typeface="+mn-ea"/>
                <a:cs typeface="Times New Roman" panose="02020603050405020304" pitchFamily="18" charset="0"/>
              </a:rPr>
              <a:t>和“</a:t>
            </a:r>
            <a:r>
              <a:rPr lang="en-US" altLang="zh-CN" sz="2400" b="1" dirty="0" smtClean="0">
                <a:latin typeface="Times New Roman" panose="02020603050405020304" pitchFamily="18" charset="0"/>
                <a:ea typeface="+mn-ea"/>
                <a:cs typeface="Times New Roman" panose="02020603050405020304" pitchFamily="18" charset="0"/>
              </a:rPr>
              <a:t>180”</a:t>
            </a:r>
            <a:r>
              <a:rPr lang="zh-CN" altLang="en-US" sz="2400" b="1" dirty="0" smtClean="0">
                <a:latin typeface="Times New Roman" panose="02020603050405020304" pitchFamily="18" charset="0"/>
                <a:ea typeface="+mn-ea"/>
                <a:cs typeface="Times New Roman" panose="02020603050405020304" pitchFamily="18" charset="0"/>
              </a:rPr>
              <a:t>不应写单位．</a:t>
            </a:r>
          </a:p>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(2)</a:t>
            </a:r>
            <a:r>
              <a:rPr lang="zh-CN" altLang="en-US" sz="2400" b="1" dirty="0" smtClean="0">
                <a:latin typeface="Times New Roman" panose="02020603050405020304" pitchFamily="18" charset="0"/>
                <a:ea typeface="+mn-ea"/>
                <a:cs typeface="Times New Roman" panose="02020603050405020304" pitchFamily="18" charset="0"/>
              </a:rPr>
              <a:t>题目若没有写明精确度，可以用含“</a:t>
            </a:r>
            <a:r>
              <a:rPr lang="en-US" altLang="zh-CN" sz="2400" b="1" dirty="0" smtClean="0">
                <a:latin typeface="Times New Roman" panose="02020603050405020304" pitchFamily="18" charset="0"/>
                <a:ea typeface="+mn-ea"/>
                <a:cs typeface="Times New Roman" panose="02020603050405020304" pitchFamily="18" charset="0"/>
              </a:rPr>
              <a:t>π”</a:t>
            </a:r>
            <a:r>
              <a:rPr lang="zh-CN" altLang="en-US" sz="2400" b="1" dirty="0" smtClean="0">
                <a:latin typeface="Times New Roman" panose="02020603050405020304" pitchFamily="18" charset="0"/>
                <a:ea typeface="+mn-ea"/>
                <a:cs typeface="Times New Roman" panose="02020603050405020304" pitchFamily="18" charset="0"/>
              </a:rPr>
              <a:t>的式子</a:t>
            </a:r>
          </a:p>
          <a:p>
            <a:pPr indent="0" defTabSz="914400" eaLnBrk="1" hangingPunct="1">
              <a:lnSpc>
                <a:spcPct val="150000"/>
              </a:lnSpc>
              <a:defRPr/>
            </a:pPr>
            <a:r>
              <a:rPr lang="zh-CN" altLang="en-US" sz="2400" b="1" dirty="0" smtClean="0">
                <a:latin typeface="Times New Roman" panose="02020603050405020304" pitchFamily="18" charset="0"/>
                <a:ea typeface="+mn-ea"/>
                <a:cs typeface="Times New Roman" panose="02020603050405020304" pitchFamily="18" charset="0"/>
              </a:rPr>
              <a:t>   表示弧长．</a:t>
            </a:r>
          </a:p>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(3)</a:t>
            </a:r>
            <a:r>
              <a:rPr lang="zh-CN" altLang="en-US" sz="2400" b="1" dirty="0" smtClean="0">
                <a:latin typeface="Times New Roman" panose="02020603050405020304" pitchFamily="18" charset="0"/>
                <a:ea typeface="+mn-ea"/>
                <a:cs typeface="Times New Roman" panose="02020603050405020304" pitchFamily="18" charset="0"/>
              </a:rPr>
              <a:t>在弧长公式中，已知</a:t>
            </a:r>
            <a:r>
              <a:rPr lang="en-US" altLang="zh-CN" sz="2400" b="1" i="1" dirty="0" smtClean="0">
                <a:latin typeface="Times New Roman" panose="02020603050405020304" pitchFamily="18" charset="0"/>
                <a:ea typeface="+mn-ea"/>
                <a:cs typeface="Times New Roman" panose="02020603050405020304" pitchFamily="18" charset="0"/>
              </a:rPr>
              <a:t>l</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i="1" dirty="0" smtClean="0">
                <a:latin typeface="Times New Roman" panose="02020603050405020304" pitchFamily="18" charset="0"/>
                <a:ea typeface="+mn-ea"/>
                <a:cs typeface="Times New Roman" panose="02020603050405020304" pitchFamily="18" charset="0"/>
              </a:rPr>
              <a:t>n</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i="1" dirty="0" smtClean="0">
                <a:latin typeface="Times New Roman" panose="02020603050405020304" pitchFamily="18" charset="0"/>
                <a:ea typeface="+mn-ea"/>
                <a:cs typeface="Times New Roman" panose="02020603050405020304" pitchFamily="18" charset="0"/>
              </a:rPr>
              <a:t>R</a:t>
            </a:r>
            <a:r>
              <a:rPr lang="zh-CN" altLang="en-US" sz="2400" b="1" dirty="0" smtClean="0">
                <a:latin typeface="Times New Roman" panose="02020603050405020304" pitchFamily="18" charset="0"/>
                <a:ea typeface="+mn-ea"/>
                <a:cs typeface="Times New Roman" panose="02020603050405020304" pitchFamily="18" charset="0"/>
              </a:rPr>
              <a:t>中任意两个量，</a:t>
            </a:r>
            <a:endParaRPr lang="en-US" altLang="zh-CN" sz="2400" b="1" dirty="0" smtClean="0">
              <a:latin typeface="Times New Roman" panose="02020603050405020304" pitchFamily="18" charset="0"/>
              <a:ea typeface="+mn-ea"/>
              <a:cs typeface="Times New Roman" panose="02020603050405020304" pitchFamily="18" charset="0"/>
            </a:endParaRPr>
          </a:p>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     </a:t>
            </a:r>
            <a:r>
              <a:rPr lang="zh-CN" altLang="en-US" sz="2400" b="1" dirty="0" smtClean="0">
                <a:latin typeface="Times New Roman" panose="02020603050405020304" pitchFamily="18" charset="0"/>
                <a:ea typeface="+mn-ea"/>
                <a:cs typeface="Times New Roman" panose="02020603050405020304" pitchFamily="18" charset="0"/>
              </a:rPr>
              <a:t>都可求出第三个量．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Effect transition="in" filter="blinds(horizontal)">
                                      <p:cBhvr>
                                        <p:cTn id="7" dur="500"/>
                                        <p:tgtEl>
                                          <p:spTgt spid="19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7">
                                            <p:txEl>
                                              <p:pRg st="1" end="1"/>
                                            </p:txEl>
                                          </p:spTgt>
                                        </p:tgtEl>
                                        <p:attrNameLst>
                                          <p:attrName>style.visibility</p:attrName>
                                        </p:attrNameLst>
                                      </p:cBhvr>
                                      <p:to>
                                        <p:strVal val="visible"/>
                                      </p:to>
                                    </p:set>
                                    <p:animEffect transition="in" filter="blinds(horizontal)">
                                      <p:cBhvr>
                                        <p:cTn id="12" dur="500"/>
                                        <p:tgtEl>
                                          <p:spTgt spid="1945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9457">
                                            <p:txEl>
                                              <p:pRg st="2" end="2"/>
                                            </p:txEl>
                                          </p:spTgt>
                                        </p:tgtEl>
                                        <p:attrNameLst>
                                          <p:attrName>style.visibility</p:attrName>
                                        </p:attrNameLst>
                                      </p:cBhvr>
                                      <p:to>
                                        <p:strVal val="visible"/>
                                      </p:to>
                                    </p:set>
                                    <p:animEffect transition="in" filter="blinds(horizontal)">
                                      <p:cBhvr>
                                        <p:cTn id="15" dur="500"/>
                                        <p:tgtEl>
                                          <p:spTgt spid="1945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457">
                                            <p:txEl>
                                              <p:pRg st="3" end="3"/>
                                            </p:txEl>
                                          </p:spTgt>
                                        </p:tgtEl>
                                        <p:attrNameLst>
                                          <p:attrName>style.visibility</p:attrName>
                                        </p:attrNameLst>
                                      </p:cBhvr>
                                      <p:to>
                                        <p:strVal val="visible"/>
                                      </p:to>
                                    </p:set>
                                    <p:animEffect transition="in" filter="blinds(horizontal)">
                                      <p:cBhvr>
                                        <p:cTn id="20" dur="500"/>
                                        <p:tgtEl>
                                          <p:spTgt spid="1945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457">
                                            <p:txEl>
                                              <p:pRg st="4" end="4"/>
                                            </p:txEl>
                                          </p:spTgt>
                                        </p:tgtEl>
                                        <p:attrNameLst>
                                          <p:attrName>style.visibility</p:attrName>
                                        </p:attrNameLst>
                                      </p:cBhvr>
                                      <p:to>
                                        <p:strVal val="visible"/>
                                      </p:to>
                                    </p:set>
                                    <p:animEffect transition="in" filter="blinds(horizontal)">
                                      <p:cBhvr>
                                        <p:cTn id="25" dur="500"/>
                                        <p:tgtEl>
                                          <p:spTgt spid="194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7"/>
          <p:cNvSpPr txBox="1">
            <a:spLocks noChangeArrowheads="1"/>
          </p:cNvSpPr>
          <p:nvPr/>
        </p:nvSpPr>
        <p:spPr bwMode="auto">
          <a:xfrm>
            <a:off x="620713" y="1446213"/>
            <a:ext cx="80851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2000" b="1">
                <a:solidFill>
                  <a:srgbClr val="FF0000"/>
                </a:solidFill>
                <a:latin typeface="宋体" panose="02010600030101010101" pitchFamily="2" charset="-122"/>
              </a:rPr>
              <a:t> 例</a:t>
            </a:r>
            <a:r>
              <a:rPr lang="en-US" altLang="zh-CN" sz="2000" b="1">
                <a:solidFill>
                  <a:srgbClr val="FF0000"/>
                </a:solidFill>
                <a:latin typeface="宋体" panose="02010600030101010101" pitchFamily="2" charset="-122"/>
              </a:rPr>
              <a:t>2 </a:t>
            </a:r>
            <a:r>
              <a:rPr lang="zh-CN" altLang="en-US" sz="2000" b="1">
                <a:latin typeface="宋体" panose="02010600030101010101" pitchFamily="2" charset="-122"/>
              </a:rPr>
              <a:t>制造弯形管道时，经常要先按中心线计算“展直长度”，再下</a:t>
            </a:r>
          </a:p>
          <a:p>
            <a:pPr>
              <a:lnSpc>
                <a:spcPct val="120000"/>
              </a:lnSpc>
            </a:pPr>
            <a:r>
              <a:rPr lang="zh-CN" altLang="en-US" sz="2000" b="1">
                <a:latin typeface="宋体" panose="02010600030101010101" pitchFamily="2" charset="-122"/>
              </a:rPr>
              <a:t>     料，试计算如图所示的管道的展直长度</a:t>
            </a:r>
            <a:r>
              <a:rPr lang="en-US" altLang="zh-CN" sz="2000" b="1" i="1">
                <a:latin typeface="Times New Roman" panose="02020603050405020304" pitchFamily="18" charset="0"/>
              </a:rPr>
              <a:t>L</a:t>
            </a:r>
            <a:r>
              <a:rPr lang="zh-CN" altLang="en-US" sz="2000" b="1">
                <a:latin typeface="宋体" panose="02010600030101010101" pitchFamily="2" charset="-122"/>
              </a:rPr>
              <a:t>（结果取整数）</a:t>
            </a:r>
            <a:r>
              <a:rPr lang="en-US" altLang="zh-CN" sz="2000" b="1">
                <a:latin typeface="宋体" panose="02010600030101010101" pitchFamily="2" charset="-122"/>
              </a:rPr>
              <a:t>.</a:t>
            </a:r>
          </a:p>
          <a:p>
            <a:pPr>
              <a:lnSpc>
                <a:spcPct val="120000"/>
              </a:lnSpc>
            </a:pPr>
            <a:r>
              <a:rPr lang="zh-CN" altLang="en-US" sz="2000" b="1">
                <a:solidFill>
                  <a:srgbClr val="0000FF"/>
                </a:solidFill>
                <a:latin typeface="宋体" panose="02010600030101010101" pitchFamily="2" charset="-122"/>
              </a:rPr>
              <a:t> </a:t>
            </a:r>
          </a:p>
          <a:p>
            <a:pPr>
              <a:lnSpc>
                <a:spcPct val="120000"/>
              </a:lnSpc>
            </a:pPr>
            <a:endParaRPr lang="zh-CN" altLang="en-US" sz="2000" b="1">
              <a:solidFill>
                <a:srgbClr val="0000FF"/>
              </a:solidFill>
              <a:latin typeface="宋体" panose="02010600030101010101" pitchFamily="2" charset="-122"/>
            </a:endParaRPr>
          </a:p>
          <a:p>
            <a:pPr>
              <a:lnSpc>
                <a:spcPct val="120000"/>
              </a:lnSpc>
            </a:pPr>
            <a:endParaRPr lang="zh-CN" altLang="en-US" sz="2000" b="1">
              <a:solidFill>
                <a:srgbClr val="0000FF"/>
              </a:solidFill>
              <a:latin typeface="宋体" panose="02010600030101010101" pitchFamily="2" charset="-122"/>
            </a:endParaRPr>
          </a:p>
          <a:p>
            <a:pPr>
              <a:lnSpc>
                <a:spcPct val="120000"/>
              </a:lnSpc>
            </a:pPr>
            <a:endParaRPr lang="zh-CN" altLang="en-US" sz="2000" b="1">
              <a:solidFill>
                <a:srgbClr val="0000FF"/>
              </a:solidFill>
              <a:latin typeface="宋体" panose="02010600030101010101" pitchFamily="2" charset="-122"/>
            </a:endParaRPr>
          </a:p>
          <a:p>
            <a:pPr>
              <a:lnSpc>
                <a:spcPct val="120000"/>
              </a:lnSpc>
            </a:pPr>
            <a:endParaRPr lang="zh-CN" altLang="en-US" sz="2000" b="1">
              <a:solidFill>
                <a:srgbClr val="0000FF"/>
              </a:solidFill>
              <a:latin typeface="宋体" panose="02010600030101010101" pitchFamily="2" charset="-122"/>
            </a:endParaRPr>
          </a:p>
          <a:p>
            <a:pPr>
              <a:lnSpc>
                <a:spcPct val="120000"/>
              </a:lnSpc>
            </a:pPr>
            <a:r>
              <a:rPr lang="zh-CN" altLang="en-US" sz="2000" b="1">
                <a:solidFill>
                  <a:srgbClr val="0000FF"/>
                </a:solidFill>
                <a:latin typeface="宋体" panose="02010600030101010101" pitchFamily="2" charset="-122"/>
              </a:rPr>
              <a:t>解：</a:t>
            </a:r>
            <a:r>
              <a:rPr kumimoji="1" lang="zh-CN" altLang="en-US" sz="2000" b="1">
                <a:solidFill>
                  <a:srgbClr val="FF0000"/>
                </a:solidFill>
                <a:latin typeface="宋体" panose="02010600030101010101" pitchFamily="2" charset="-122"/>
              </a:rPr>
              <a:t>由弧长公式，得</a:t>
            </a:r>
            <a:r>
              <a:rPr kumimoji="1" lang="en-US" altLang="zh-CN" sz="2000" b="1" i="1">
                <a:solidFill>
                  <a:srgbClr val="FF0000"/>
                </a:solidFill>
                <a:latin typeface="Times New Roman" panose="02020603050405020304" pitchFamily="18" charset="0"/>
              </a:rPr>
              <a:t>AB</a:t>
            </a:r>
            <a:r>
              <a:rPr kumimoji="1" lang="zh-CN" altLang="en-US" sz="2000" b="1">
                <a:solidFill>
                  <a:srgbClr val="FF0000"/>
                </a:solidFill>
                <a:latin typeface="宋体" panose="02010600030101010101" pitchFamily="2" charset="-122"/>
              </a:rPr>
              <a:t>的长</a:t>
            </a:r>
          </a:p>
          <a:p>
            <a:pPr>
              <a:lnSpc>
                <a:spcPct val="120000"/>
              </a:lnSpc>
            </a:pPr>
            <a:endParaRPr kumimoji="1" lang="zh-CN" altLang="en-US" sz="2000" b="1">
              <a:solidFill>
                <a:srgbClr val="FF0000"/>
              </a:solidFill>
              <a:latin typeface="宋体" panose="02010600030101010101" pitchFamily="2" charset="-122"/>
            </a:endParaRPr>
          </a:p>
          <a:p>
            <a:pPr>
              <a:lnSpc>
                <a:spcPct val="120000"/>
              </a:lnSpc>
            </a:pPr>
            <a:endParaRPr kumimoji="1" lang="zh-CN" altLang="en-US" sz="2000" b="1">
              <a:solidFill>
                <a:srgbClr val="FF0000"/>
              </a:solidFill>
              <a:latin typeface="宋体" panose="02010600030101010101" pitchFamily="2" charset="-122"/>
            </a:endParaRPr>
          </a:p>
          <a:p>
            <a:pPr>
              <a:lnSpc>
                <a:spcPct val="120000"/>
              </a:lnSpc>
            </a:pPr>
            <a:r>
              <a:rPr kumimoji="1" lang="zh-CN" altLang="en-US" sz="2000" b="1">
                <a:solidFill>
                  <a:srgbClr val="FF0000"/>
                </a:solidFill>
                <a:latin typeface="宋体" panose="02010600030101010101" pitchFamily="2" charset="-122"/>
              </a:rPr>
              <a:t>    因此所要求的展直长度 </a:t>
            </a:r>
          </a:p>
          <a:p>
            <a:pPr>
              <a:lnSpc>
                <a:spcPct val="120000"/>
              </a:lnSpc>
            </a:pPr>
            <a:endParaRPr lang="zh-CN" altLang="en-US" sz="2000" b="1">
              <a:solidFill>
                <a:srgbClr val="FF0000"/>
              </a:solidFill>
              <a:latin typeface="宋体" panose="02010600030101010101" pitchFamily="2" charset="-122"/>
              <a:cs typeface="Times New Roman" panose="02020603050405020304" pitchFamily="18" charset="0"/>
            </a:endParaRPr>
          </a:p>
          <a:p>
            <a:pPr>
              <a:lnSpc>
                <a:spcPct val="120000"/>
              </a:lnSpc>
              <a:spcBef>
                <a:spcPct val="20000"/>
              </a:spcBef>
              <a:buFont typeface="Wingdings" panose="05000000000000000000" pitchFamily="2" charset="2"/>
              <a:buNone/>
            </a:pPr>
            <a:endParaRPr lang="en-US" altLang="zh-CN" sz="2000" b="1">
              <a:solidFill>
                <a:srgbClr val="404040"/>
              </a:solidFill>
              <a:latin typeface="宋体" panose="02010600030101010101" pitchFamily="2" charset="-122"/>
            </a:endParaRPr>
          </a:p>
        </p:txBody>
      </p:sp>
      <p:sp>
        <p:nvSpPr>
          <p:cNvPr id="21" name="矩形 20"/>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9221" name="文本框 23"/>
          <p:cNvSpPr txBox="1">
            <a:spLocks noChangeArrowheads="1"/>
          </p:cNvSpPr>
          <p:nvPr/>
        </p:nvSpPr>
        <p:spPr bwMode="auto">
          <a:xfrm>
            <a:off x="7669213" y="857250"/>
            <a:ext cx="941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－讲</a:t>
            </a:r>
          </a:p>
        </p:txBody>
      </p:sp>
      <p:cxnSp>
        <p:nvCxnSpPr>
          <p:cNvPr id="29"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9224" name="Picture 21"/>
          <p:cNvPicPr>
            <a:picLocks noChangeAspect="1" noChangeArrowheads="1"/>
          </p:cNvPicPr>
          <p:nvPr/>
        </p:nvPicPr>
        <p:blipFill>
          <a:blip r:embed="rId3"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图片 2" descr="上条蓝窄.png"/>
          <p:cNvPicPr>
            <a:picLocks noChangeAspect="1"/>
          </p:cNvPicPr>
          <p:nvPr/>
        </p:nvPicPr>
        <p:blipFill>
          <a:blip r:embed="rId4" cstate="email"/>
          <a:srcRect/>
          <a:stretch>
            <a:fillRect/>
          </a:stretch>
        </p:blipFill>
        <p:spPr bwMode="auto">
          <a:xfrm>
            <a:off x="0" y="0"/>
            <a:ext cx="914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8" name="Group 17"/>
          <p:cNvGrpSpPr/>
          <p:nvPr/>
        </p:nvGrpSpPr>
        <p:grpSpPr bwMode="auto">
          <a:xfrm>
            <a:off x="2000250" y="2225675"/>
            <a:ext cx="5346700" cy="1909763"/>
            <a:chOff x="431" y="1933"/>
            <a:chExt cx="4808" cy="2187"/>
          </a:xfrm>
        </p:grpSpPr>
        <p:pic>
          <p:nvPicPr>
            <p:cNvPr id="9233" name="Picture 6" descr="111"/>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431" y="1933"/>
              <a:ext cx="4808" cy="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Rectangle 7"/>
            <p:cNvSpPr>
              <a:spLocks noChangeArrowheads="1"/>
            </p:cNvSpPr>
            <p:nvPr/>
          </p:nvSpPr>
          <p:spPr bwMode="auto">
            <a:xfrm>
              <a:off x="1476" y="2422"/>
              <a:ext cx="40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A</a:t>
              </a:r>
            </a:p>
          </p:txBody>
        </p:sp>
        <p:sp>
          <p:nvSpPr>
            <p:cNvPr id="9235" name="Rectangle 8"/>
            <p:cNvSpPr>
              <a:spLocks noChangeArrowheads="1"/>
            </p:cNvSpPr>
            <p:nvPr/>
          </p:nvSpPr>
          <p:spPr bwMode="auto">
            <a:xfrm>
              <a:off x="3744" y="2460"/>
              <a:ext cx="40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B</a:t>
              </a:r>
            </a:p>
          </p:txBody>
        </p:sp>
        <p:sp>
          <p:nvSpPr>
            <p:cNvPr id="9236" name="Rectangle 9"/>
            <p:cNvSpPr>
              <a:spLocks noChangeArrowheads="1"/>
            </p:cNvSpPr>
            <p:nvPr/>
          </p:nvSpPr>
          <p:spPr bwMode="auto">
            <a:xfrm>
              <a:off x="567" y="3611"/>
              <a:ext cx="406"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C</a:t>
              </a:r>
            </a:p>
          </p:txBody>
        </p:sp>
        <p:sp>
          <p:nvSpPr>
            <p:cNvPr id="9237" name="Rectangle 10"/>
            <p:cNvSpPr>
              <a:spLocks noChangeArrowheads="1"/>
            </p:cNvSpPr>
            <p:nvPr/>
          </p:nvSpPr>
          <p:spPr bwMode="auto">
            <a:xfrm>
              <a:off x="4785" y="3657"/>
              <a:ext cx="405"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D</a:t>
              </a:r>
            </a:p>
          </p:txBody>
        </p:sp>
        <p:sp>
          <p:nvSpPr>
            <p:cNvPr id="9238" name="Rectangle 11"/>
            <p:cNvSpPr>
              <a:spLocks noChangeArrowheads="1"/>
            </p:cNvSpPr>
            <p:nvPr/>
          </p:nvSpPr>
          <p:spPr bwMode="auto">
            <a:xfrm>
              <a:off x="2654" y="3700"/>
              <a:ext cx="40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O</a:t>
              </a:r>
            </a:p>
          </p:txBody>
        </p:sp>
        <p:sp>
          <p:nvSpPr>
            <p:cNvPr id="9239" name="Rectangle 12"/>
            <p:cNvSpPr>
              <a:spLocks noChangeArrowheads="1"/>
            </p:cNvSpPr>
            <p:nvPr/>
          </p:nvSpPr>
          <p:spPr bwMode="auto">
            <a:xfrm>
              <a:off x="3152" y="3238"/>
              <a:ext cx="1497"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i="1">
                  <a:latin typeface="Times New Roman" panose="02020603050405020304" pitchFamily="18" charset="0"/>
                  <a:cs typeface="Times New Roman" panose="02020603050405020304" pitchFamily="18" charset="0"/>
                </a:rPr>
                <a:t>R</a:t>
              </a:r>
              <a:r>
                <a:rPr lang="en-US" altLang="zh-CN">
                  <a:latin typeface="Times New Roman" panose="02020603050405020304" pitchFamily="18" charset="0"/>
                  <a:cs typeface="Times New Roman" panose="02020603050405020304" pitchFamily="18" charset="0"/>
                </a:rPr>
                <a:t>=900 mm</a:t>
              </a:r>
            </a:p>
          </p:txBody>
        </p:sp>
        <p:sp>
          <p:nvSpPr>
            <p:cNvPr id="9240" name="Rectangle 15"/>
            <p:cNvSpPr>
              <a:spLocks noChangeArrowheads="1"/>
            </p:cNvSpPr>
            <p:nvPr/>
          </p:nvSpPr>
          <p:spPr bwMode="auto">
            <a:xfrm rot="3062124">
              <a:off x="4034" y="3134"/>
              <a:ext cx="149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sz="1600">
                  <a:latin typeface="Times New Roman" panose="02020603050405020304" pitchFamily="18" charset="0"/>
                  <a:cs typeface="Times New Roman" panose="02020603050405020304" pitchFamily="18" charset="0"/>
                </a:rPr>
                <a:t>700 mm</a:t>
              </a:r>
            </a:p>
          </p:txBody>
        </p:sp>
        <p:sp>
          <p:nvSpPr>
            <p:cNvPr id="9241" name="Rectangle 16"/>
            <p:cNvSpPr>
              <a:spLocks noChangeArrowheads="1"/>
            </p:cNvSpPr>
            <p:nvPr/>
          </p:nvSpPr>
          <p:spPr bwMode="auto">
            <a:xfrm rot="-3230251">
              <a:off x="449" y="2669"/>
              <a:ext cx="128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sz="1600">
                  <a:latin typeface="Times New Roman" panose="02020603050405020304" pitchFamily="18" charset="0"/>
                  <a:cs typeface="Times New Roman" panose="02020603050405020304" pitchFamily="18" charset="0"/>
                </a:rPr>
                <a:t>700 mm</a:t>
              </a:r>
            </a:p>
          </p:txBody>
        </p:sp>
      </p:grpSp>
      <p:sp>
        <p:nvSpPr>
          <p:cNvPr id="9229" name="矩形 1"/>
          <p:cNvSpPr>
            <a:spLocks noChangeArrowheads="1"/>
          </p:cNvSpPr>
          <p:nvPr/>
        </p:nvSpPr>
        <p:spPr bwMode="auto">
          <a:xfrm>
            <a:off x="4200525" y="3078163"/>
            <a:ext cx="1074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buFont typeface="Arial" panose="020B0604020202020204" pitchFamily="34" charset="0"/>
              <a:buNone/>
            </a:pPr>
            <a:r>
              <a:rPr lang="en-US" altLang="zh-CN">
                <a:latin typeface="Times New Roman" panose="02020603050405020304" pitchFamily="18" charset="0"/>
                <a:cs typeface="Times New Roman" panose="02020603050405020304" pitchFamily="18" charset="0"/>
              </a:rPr>
              <a:t>100</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endParaRPr>
          </a:p>
        </p:txBody>
      </p:sp>
      <p:graphicFrame>
        <p:nvGraphicFramePr>
          <p:cNvPr id="50213" name="Object 37"/>
          <p:cNvGraphicFramePr>
            <a:graphicFrameLocks noChangeAspect="1"/>
          </p:cNvGraphicFramePr>
          <p:nvPr/>
        </p:nvGraphicFramePr>
        <p:xfrm>
          <a:off x="2651125" y="4441825"/>
          <a:ext cx="4191000" cy="719138"/>
        </p:xfrm>
        <a:graphic>
          <a:graphicData uri="http://schemas.openxmlformats.org/presentationml/2006/ole">
            <mc:AlternateContent xmlns:mc="http://schemas.openxmlformats.org/markup-compatibility/2006">
              <mc:Choice xmlns:v="urn:schemas-microsoft-com:vml" Requires="v">
                <p:oleObj spid="_x0000_s9251" name="Equation" r:id="rId6" imgW="2373630" imgH="406400" progId="Equation.DSMT4">
                  <p:embed/>
                </p:oleObj>
              </mc:Choice>
              <mc:Fallback>
                <p:oleObj name="Equation" r:id="rId6" imgW="2373630" imgH="406400" progId="Equation.DSMT4">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1125" y="4441825"/>
                        <a:ext cx="41910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15" name="Object 39"/>
          <p:cNvGraphicFramePr>
            <a:graphicFrameLocks noChangeAspect="1"/>
          </p:cNvGraphicFramePr>
          <p:nvPr/>
        </p:nvGraphicFramePr>
        <p:xfrm>
          <a:off x="2547938" y="5621338"/>
          <a:ext cx="3938587" cy="396875"/>
        </p:xfrm>
        <a:graphic>
          <a:graphicData uri="http://schemas.openxmlformats.org/presentationml/2006/ole">
            <mc:AlternateContent xmlns:mc="http://schemas.openxmlformats.org/markup-compatibility/2006">
              <mc:Choice xmlns:v="urn:schemas-microsoft-com:vml" Requires="v">
                <p:oleObj spid="_x0000_s9252" name="Equation" r:id="rId8" imgW="2019300" imgH="203200" progId="Equation.DSMT4">
                  <p:embed/>
                </p:oleObj>
              </mc:Choice>
              <mc:Fallback>
                <p:oleObj name="Equation" r:id="rId8" imgW="2019300" imgH="203200" progId="Equation.DSMT4">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7938" y="5621338"/>
                        <a:ext cx="39385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16" name="Text Box 40"/>
          <p:cNvSpPr txBox="1">
            <a:spLocks noChangeArrowheads="1"/>
          </p:cNvSpPr>
          <p:nvPr/>
        </p:nvSpPr>
        <p:spPr bwMode="auto">
          <a:xfrm>
            <a:off x="3003550" y="3922713"/>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en-US" altLang="zh-CN" sz="2000" b="1">
                <a:solidFill>
                  <a:srgbClr val="FF000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216"/>
                                        </p:tgtEl>
                                        <p:attrNameLst>
                                          <p:attrName>style.visibility</p:attrName>
                                        </p:attrNameLst>
                                      </p:cBhvr>
                                      <p:to>
                                        <p:strVal val="visible"/>
                                      </p:to>
                                    </p:set>
                                    <p:anim calcmode="lin" valueType="num">
                                      <p:cBhvr additive="base">
                                        <p:cTn id="7" dur="500" fill="hold"/>
                                        <p:tgtEl>
                                          <p:spTgt spid="50216"/>
                                        </p:tgtEl>
                                        <p:attrNameLst>
                                          <p:attrName>ppt_x</p:attrName>
                                        </p:attrNameLst>
                                      </p:cBhvr>
                                      <p:tavLst>
                                        <p:tav tm="0">
                                          <p:val>
                                            <p:strVal val="#ppt_x"/>
                                          </p:val>
                                        </p:tav>
                                        <p:tav tm="100000">
                                          <p:val>
                                            <p:strVal val="#ppt_x"/>
                                          </p:val>
                                        </p:tav>
                                      </p:tavLst>
                                    </p:anim>
                                    <p:anim calcmode="lin" valueType="num">
                                      <p:cBhvr additive="base">
                                        <p:cTn id="8" dur="500" fill="hold"/>
                                        <p:tgtEl>
                                          <p:spTgt spid="502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xEl>
                                              <p:pRg st="7" end="7"/>
                                            </p:txEl>
                                          </p:spTgt>
                                        </p:tgtEl>
                                        <p:attrNameLst>
                                          <p:attrName>style.visibility</p:attrName>
                                        </p:attrNameLst>
                                      </p:cBhvr>
                                      <p:to>
                                        <p:strVal val="visible"/>
                                      </p:to>
                                    </p:set>
                                    <p:anim calcmode="lin" valueType="num">
                                      <p:cBhvr additive="base">
                                        <p:cTn id="11"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0213"/>
                                        </p:tgtEl>
                                        <p:attrNameLst>
                                          <p:attrName>style.visibility</p:attrName>
                                        </p:attrNameLst>
                                      </p:cBhvr>
                                      <p:to>
                                        <p:strVal val="visible"/>
                                      </p:to>
                                    </p:set>
                                    <p:anim calcmode="lin" valueType="num">
                                      <p:cBhvr additive="base">
                                        <p:cTn id="17" dur="500" fill="hold"/>
                                        <p:tgtEl>
                                          <p:spTgt spid="50213"/>
                                        </p:tgtEl>
                                        <p:attrNameLst>
                                          <p:attrName>ppt_x</p:attrName>
                                        </p:attrNameLst>
                                      </p:cBhvr>
                                      <p:tavLst>
                                        <p:tav tm="0">
                                          <p:val>
                                            <p:strVal val="#ppt_x"/>
                                          </p:val>
                                        </p:tav>
                                        <p:tav tm="100000">
                                          <p:val>
                                            <p:strVal val="#ppt_x"/>
                                          </p:val>
                                        </p:tav>
                                      </p:tavLst>
                                    </p:anim>
                                    <p:anim calcmode="lin" valueType="num">
                                      <p:cBhvr additive="base">
                                        <p:cTn id="18" dur="500" fill="hold"/>
                                        <p:tgtEl>
                                          <p:spTgt spid="502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xEl>
                                              <p:pRg st="10" end="10"/>
                                            </p:txEl>
                                          </p:spTgt>
                                        </p:tgtEl>
                                        <p:attrNameLst>
                                          <p:attrName>style.visibility</p:attrName>
                                        </p:attrNameLst>
                                      </p:cBhvr>
                                      <p:to>
                                        <p:strVal val="visible"/>
                                      </p:to>
                                    </p:set>
                                    <p:anim calcmode="lin" valueType="num">
                                      <p:cBhvr additive="base">
                                        <p:cTn id="23"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0215"/>
                                        </p:tgtEl>
                                        <p:attrNameLst>
                                          <p:attrName>style.visibility</p:attrName>
                                        </p:attrNameLst>
                                      </p:cBhvr>
                                      <p:to>
                                        <p:strVal val="visible"/>
                                      </p:to>
                                    </p:set>
                                    <p:anim calcmode="lin" valueType="num">
                                      <p:cBhvr additive="base">
                                        <p:cTn id="29" dur="500" fill="hold"/>
                                        <p:tgtEl>
                                          <p:spTgt spid="50215"/>
                                        </p:tgtEl>
                                        <p:attrNameLst>
                                          <p:attrName>ppt_x</p:attrName>
                                        </p:attrNameLst>
                                      </p:cBhvr>
                                      <p:tavLst>
                                        <p:tav tm="0">
                                          <p:val>
                                            <p:strVal val="#ppt_x"/>
                                          </p:val>
                                        </p:tav>
                                        <p:tav tm="100000">
                                          <p:val>
                                            <p:strVal val="#ppt_x"/>
                                          </p:val>
                                        </p:tav>
                                      </p:tavLst>
                                    </p:anim>
                                    <p:anim calcmode="lin" valueType="num">
                                      <p:cBhvr additive="base">
                                        <p:cTn id="30" dur="500" fill="hold"/>
                                        <p:tgtEl>
                                          <p:spTgt spid="50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33"/>
          <p:cNvPicPr>
            <a:picLocks noChangeAspect="1"/>
          </p:cNvPicPr>
          <p:nvPr/>
        </p:nvPicPr>
        <p:blipFill>
          <a:blip r:embed="rId2" cstate="email"/>
          <a:srcRect/>
          <a:stretch>
            <a:fillRect/>
          </a:stretch>
        </p:blipFill>
        <p:spPr bwMode="auto">
          <a:xfrm>
            <a:off x="0" y="0"/>
            <a:ext cx="9144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 name="组 23"/>
          <p:cNvGrpSpPr/>
          <p:nvPr/>
        </p:nvGrpSpPr>
        <p:grpSpPr bwMode="auto">
          <a:xfrm>
            <a:off x="3663950" y="1408113"/>
            <a:ext cx="1709738" cy="554037"/>
            <a:chOff x="3437515" y="1408557"/>
            <a:chExt cx="1709092" cy="553998"/>
          </a:xfrm>
        </p:grpSpPr>
        <p:sp>
          <p:nvSpPr>
            <p:cNvPr id="10256" name="文本框 24"/>
            <p:cNvSpPr txBox="1">
              <a:spLocks noChangeArrowheads="1"/>
            </p:cNvSpPr>
            <p:nvPr/>
          </p:nvSpPr>
          <p:spPr bwMode="auto">
            <a:xfrm>
              <a:off x="3933968" y="1408557"/>
              <a:ext cx="12126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3000" b="1">
                  <a:solidFill>
                    <a:srgbClr val="008000"/>
                  </a:solidFill>
                  <a:latin typeface="Adobe 黑体 Std R"/>
                  <a:ea typeface="Adobe 黑体 Std R"/>
                  <a:cs typeface="Adobe 黑体 Std R"/>
                </a:rPr>
                <a:t>总</a:t>
              </a:r>
              <a:r>
                <a:rPr kumimoji="1" lang="en-US" altLang="zh-CN" sz="3000" b="1">
                  <a:solidFill>
                    <a:srgbClr val="008000"/>
                  </a:solidFill>
                  <a:latin typeface="Adobe 黑体 Std R"/>
                  <a:ea typeface="Adobe 黑体 Std R"/>
                  <a:cs typeface="Adobe 黑体 Std R"/>
                </a:rPr>
                <a:t>   </a:t>
              </a:r>
              <a:r>
                <a:rPr kumimoji="1" lang="zh-CN" altLang="en-US" sz="3000" b="1">
                  <a:solidFill>
                    <a:srgbClr val="008000"/>
                  </a:solidFill>
                  <a:latin typeface="Adobe 黑体 Std R"/>
                  <a:ea typeface="Adobe 黑体 Std R"/>
                  <a:cs typeface="Adobe 黑体 Std R"/>
                </a:rPr>
                <a:t>结</a:t>
              </a:r>
            </a:p>
          </p:txBody>
        </p:sp>
        <p:pic>
          <p:nvPicPr>
            <p:cNvPr id="10257" name="Picture 6" descr="BS00554_"/>
            <p:cNvPicPr>
              <a:picLocks noChangeAspect="1" noChangeArrowheads="1"/>
            </p:cNvPicPr>
            <p:nvPr/>
          </p:nvPicPr>
          <p:blipFill>
            <a:blip r:embed="rId3" cstate="email"/>
            <a:srcRect/>
            <a:stretch>
              <a:fillRect/>
            </a:stretch>
          </p:blipFill>
          <p:spPr bwMode="auto">
            <a:xfrm>
              <a:off x="3437515" y="1490196"/>
              <a:ext cx="5032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8" name="直接连接符 12"/>
          <p:cNvCxnSpPr/>
          <p:nvPr/>
        </p:nvCxnSpPr>
        <p:spPr>
          <a:xfrm>
            <a:off x="-26988" y="5837238"/>
            <a:ext cx="904876" cy="466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19"/>
          <p:cNvCxnSpPr/>
          <p:nvPr/>
        </p:nvCxnSpPr>
        <p:spPr>
          <a:xfrm>
            <a:off x="863600" y="6303963"/>
            <a:ext cx="737235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248" name="Picture 21"/>
          <p:cNvPicPr>
            <a:picLocks noChangeAspect="1" noChangeArrowheads="1"/>
          </p:cNvPicPr>
          <p:nvPr/>
        </p:nvPicPr>
        <p:blipFill>
          <a:blip r:embed="rId4" cstate="email"/>
          <a:srcRect/>
          <a:stretch>
            <a:fillRect/>
          </a:stretch>
        </p:blipFill>
        <p:spPr bwMode="auto">
          <a:xfrm>
            <a:off x="7932738" y="6194425"/>
            <a:ext cx="121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矩形 43"/>
          <p:cNvSpPr/>
          <p:nvPr/>
        </p:nvSpPr>
        <p:spPr>
          <a:xfrm>
            <a:off x="7546975" y="857250"/>
            <a:ext cx="1116013" cy="3508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10250" name="文本框 45"/>
          <p:cNvSpPr txBox="1">
            <a:spLocks noChangeArrowheads="1"/>
          </p:cNvSpPr>
          <p:nvPr/>
        </p:nvSpPr>
        <p:spPr bwMode="auto">
          <a:xfrm>
            <a:off x="7669213" y="857250"/>
            <a:ext cx="941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kumimoji="1" lang="zh-CN" altLang="en-US" sz="1600" b="1">
                <a:latin typeface="楷体" panose="02010609060101010101" pitchFamily="49" charset="-122"/>
                <a:ea typeface="楷体" panose="02010609060101010101" pitchFamily="49" charset="-122"/>
              </a:rPr>
              <a:t>知</a:t>
            </a:r>
            <a:r>
              <a:rPr kumimoji="1" lang="en-US" altLang="zh-CN" sz="1600" b="1">
                <a:latin typeface="楷体" panose="02010609060101010101" pitchFamily="49" charset="-122"/>
                <a:ea typeface="楷体" panose="02010609060101010101" pitchFamily="49" charset="-122"/>
              </a:rPr>
              <a:t>1</a:t>
            </a:r>
            <a:r>
              <a:rPr kumimoji="1" lang="zh-CN" altLang="en-US" sz="1600" b="1">
                <a:latin typeface="楷体" panose="02010609060101010101" pitchFamily="49" charset="-122"/>
                <a:ea typeface="楷体" panose="02010609060101010101" pitchFamily="49" charset="-122"/>
              </a:rPr>
              <a:t>－讲</a:t>
            </a:r>
          </a:p>
        </p:txBody>
      </p:sp>
      <p:grpSp>
        <p:nvGrpSpPr>
          <p:cNvPr id="10251" name="组 26"/>
          <p:cNvGrpSpPr/>
          <p:nvPr/>
        </p:nvGrpSpPr>
        <p:grpSpPr bwMode="auto">
          <a:xfrm>
            <a:off x="984250" y="2020888"/>
            <a:ext cx="8170863" cy="466725"/>
            <a:chOff x="984243" y="2020950"/>
            <a:chExt cx="8170127" cy="467237"/>
          </a:xfrm>
        </p:grpSpPr>
        <p:cxnSp>
          <p:nvCxnSpPr>
            <p:cNvPr id="28" name="直接连接符 12"/>
            <p:cNvCxnSpPr/>
            <p:nvPr/>
          </p:nvCxnSpPr>
          <p:spPr>
            <a:xfrm rot="10800000">
              <a:off x="8247989" y="2020950"/>
              <a:ext cx="906381" cy="46723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flipH="1">
              <a:off x="984243" y="2020950"/>
              <a:ext cx="7268508" cy="158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457" name="Rectangle 1"/>
          <p:cNvSpPr>
            <a:spLocks noChangeArrowheads="1"/>
          </p:cNvSpPr>
          <p:nvPr/>
        </p:nvSpPr>
        <p:spPr bwMode="auto">
          <a:xfrm>
            <a:off x="1114425" y="2652713"/>
            <a:ext cx="67913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667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(1)</a:t>
            </a:r>
            <a:r>
              <a:rPr lang="zh-CN" altLang="en-US" sz="2400" b="1" dirty="0" smtClean="0">
                <a:latin typeface="Times New Roman" panose="02020603050405020304" pitchFamily="18" charset="0"/>
                <a:ea typeface="+mn-ea"/>
                <a:cs typeface="Times New Roman" panose="02020603050405020304" pitchFamily="18" charset="0"/>
              </a:rPr>
              <a:t>应用公式时“</a:t>
            </a:r>
            <a:r>
              <a:rPr lang="en-US" altLang="zh-CN" sz="2400" b="1" i="1" dirty="0" smtClean="0">
                <a:latin typeface="Times New Roman" panose="02020603050405020304" pitchFamily="18" charset="0"/>
                <a:ea typeface="+mn-ea"/>
                <a:cs typeface="Times New Roman" panose="02020603050405020304" pitchFamily="18" charset="0"/>
              </a:rPr>
              <a:t>n</a:t>
            </a:r>
            <a:r>
              <a:rPr lang="en-US" altLang="zh-CN" sz="2400" b="1" dirty="0" smtClean="0">
                <a:latin typeface="Times New Roman" panose="02020603050405020304" pitchFamily="18" charset="0"/>
                <a:ea typeface="+mn-ea"/>
                <a:cs typeface="Times New Roman" panose="02020603050405020304" pitchFamily="18" charset="0"/>
              </a:rPr>
              <a:t>”</a:t>
            </a:r>
            <a:r>
              <a:rPr lang="zh-CN" altLang="en-US" sz="2400" b="1" dirty="0" smtClean="0">
                <a:latin typeface="Times New Roman" panose="02020603050405020304" pitchFamily="18" charset="0"/>
                <a:ea typeface="+mn-ea"/>
                <a:cs typeface="Times New Roman" panose="02020603050405020304" pitchFamily="18" charset="0"/>
              </a:rPr>
              <a:t>和“</a:t>
            </a:r>
            <a:r>
              <a:rPr lang="en-US" altLang="zh-CN" sz="2400" b="1" dirty="0" smtClean="0">
                <a:latin typeface="Times New Roman" panose="02020603050405020304" pitchFamily="18" charset="0"/>
                <a:ea typeface="+mn-ea"/>
                <a:cs typeface="Times New Roman" panose="02020603050405020304" pitchFamily="18" charset="0"/>
              </a:rPr>
              <a:t>180”</a:t>
            </a:r>
            <a:r>
              <a:rPr lang="zh-CN" altLang="en-US" sz="2400" b="1" dirty="0" smtClean="0">
                <a:latin typeface="Times New Roman" panose="02020603050405020304" pitchFamily="18" charset="0"/>
                <a:ea typeface="+mn-ea"/>
                <a:cs typeface="Times New Roman" panose="02020603050405020304" pitchFamily="18" charset="0"/>
              </a:rPr>
              <a:t>不应写单位．</a:t>
            </a:r>
          </a:p>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(2)</a:t>
            </a:r>
            <a:r>
              <a:rPr lang="zh-CN" altLang="en-US" sz="2400" b="1" dirty="0" smtClean="0">
                <a:latin typeface="Times New Roman" panose="02020603050405020304" pitchFamily="18" charset="0"/>
                <a:ea typeface="+mn-ea"/>
                <a:cs typeface="Times New Roman" panose="02020603050405020304" pitchFamily="18" charset="0"/>
              </a:rPr>
              <a:t>题目若没有写明精确度，可以用含“</a:t>
            </a:r>
            <a:r>
              <a:rPr lang="en-US" altLang="zh-CN" sz="2400" b="1" dirty="0" smtClean="0">
                <a:latin typeface="Times New Roman" panose="02020603050405020304" pitchFamily="18" charset="0"/>
                <a:ea typeface="+mn-ea"/>
                <a:cs typeface="Times New Roman" panose="02020603050405020304" pitchFamily="18" charset="0"/>
              </a:rPr>
              <a:t>π”</a:t>
            </a:r>
            <a:r>
              <a:rPr lang="zh-CN" altLang="en-US" sz="2400" b="1" dirty="0" smtClean="0">
                <a:latin typeface="Times New Roman" panose="02020603050405020304" pitchFamily="18" charset="0"/>
                <a:ea typeface="+mn-ea"/>
                <a:cs typeface="Times New Roman" panose="02020603050405020304" pitchFamily="18" charset="0"/>
              </a:rPr>
              <a:t>的式子</a:t>
            </a:r>
          </a:p>
          <a:p>
            <a:pPr indent="0" defTabSz="914400" eaLnBrk="1" hangingPunct="1">
              <a:lnSpc>
                <a:spcPct val="150000"/>
              </a:lnSpc>
              <a:defRPr/>
            </a:pPr>
            <a:r>
              <a:rPr lang="zh-CN" altLang="en-US" sz="2400" b="1" dirty="0" smtClean="0">
                <a:latin typeface="Times New Roman" panose="02020603050405020304" pitchFamily="18" charset="0"/>
                <a:ea typeface="+mn-ea"/>
                <a:cs typeface="Times New Roman" panose="02020603050405020304" pitchFamily="18" charset="0"/>
              </a:rPr>
              <a:t>   表示弧长．</a:t>
            </a:r>
          </a:p>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(3)</a:t>
            </a:r>
            <a:r>
              <a:rPr lang="zh-CN" altLang="en-US" sz="2400" b="1" dirty="0" smtClean="0">
                <a:latin typeface="Times New Roman" panose="02020603050405020304" pitchFamily="18" charset="0"/>
                <a:ea typeface="+mn-ea"/>
                <a:cs typeface="Times New Roman" panose="02020603050405020304" pitchFamily="18" charset="0"/>
              </a:rPr>
              <a:t>在弧长公式中，已知</a:t>
            </a:r>
            <a:r>
              <a:rPr lang="en-US" altLang="zh-CN" sz="2400" b="1" i="1" dirty="0" smtClean="0">
                <a:latin typeface="Times New Roman" panose="02020603050405020304" pitchFamily="18" charset="0"/>
                <a:ea typeface="+mn-ea"/>
                <a:cs typeface="Times New Roman" panose="02020603050405020304" pitchFamily="18" charset="0"/>
              </a:rPr>
              <a:t>l</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i="1" dirty="0" smtClean="0">
                <a:latin typeface="Times New Roman" panose="02020603050405020304" pitchFamily="18" charset="0"/>
                <a:ea typeface="+mn-ea"/>
                <a:cs typeface="Times New Roman" panose="02020603050405020304" pitchFamily="18" charset="0"/>
              </a:rPr>
              <a:t>n</a:t>
            </a:r>
            <a:r>
              <a:rPr lang="zh-CN" altLang="en-US" sz="2400" b="1" dirty="0" smtClean="0">
                <a:latin typeface="Times New Roman" panose="02020603050405020304" pitchFamily="18" charset="0"/>
                <a:ea typeface="+mn-ea"/>
                <a:cs typeface="Times New Roman" panose="02020603050405020304" pitchFamily="18" charset="0"/>
              </a:rPr>
              <a:t>，</a:t>
            </a:r>
            <a:r>
              <a:rPr lang="en-US" altLang="zh-CN" sz="2400" b="1" i="1" dirty="0" smtClean="0">
                <a:latin typeface="Times New Roman" panose="02020603050405020304" pitchFamily="18" charset="0"/>
                <a:ea typeface="+mn-ea"/>
                <a:cs typeface="Times New Roman" panose="02020603050405020304" pitchFamily="18" charset="0"/>
              </a:rPr>
              <a:t>R</a:t>
            </a:r>
            <a:r>
              <a:rPr lang="zh-CN" altLang="en-US" sz="2400" b="1" dirty="0" smtClean="0">
                <a:latin typeface="Times New Roman" panose="02020603050405020304" pitchFamily="18" charset="0"/>
                <a:ea typeface="+mn-ea"/>
                <a:cs typeface="Times New Roman" panose="02020603050405020304" pitchFamily="18" charset="0"/>
              </a:rPr>
              <a:t>中任意两个量，</a:t>
            </a:r>
            <a:endParaRPr lang="en-US" altLang="zh-CN" sz="2400" b="1" dirty="0" smtClean="0">
              <a:latin typeface="Times New Roman" panose="02020603050405020304" pitchFamily="18" charset="0"/>
              <a:ea typeface="+mn-ea"/>
              <a:cs typeface="Times New Roman" panose="02020603050405020304" pitchFamily="18" charset="0"/>
            </a:endParaRPr>
          </a:p>
          <a:p>
            <a:pPr indent="0" defTabSz="914400" eaLnBrk="1" hangingPunct="1">
              <a:lnSpc>
                <a:spcPct val="150000"/>
              </a:lnSpc>
              <a:defRPr/>
            </a:pPr>
            <a:r>
              <a:rPr lang="en-US" altLang="zh-CN" sz="2400" b="1" dirty="0" smtClean="0">
                <a:latin typeface="Times New Roman" panose="02020603050405020304" pitchFamily="18" charset="0"/>
                <a:ea typeface="+mn-ea"/>
                <a:cs typeface="Times New Roman" panose="02020603050405020304" pitchFamily="18" charset="0"/>
              </a:rPr>
              <a:t>     </a:t>
            </a:r>
            <a:r>
              <a:rPr lang="zh-CN" altLang="en-US" sz="2400" b="1" dirty="0" smtClean="0">
                <a:latin typeface="Times New Roman" panose="02020603050405020304" pitchFamily="18" charset="0"/>
                <a:ea typeface="+mn-ea"/>
                <a:cs typeface="Times New Roman" panose="02020603050405020304" pitchFamily="18" charset="0"/>
              </a:rPr>
              <a:t>都可求出第三个量．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Effect transition="in" filter="blinds(horizontal)">
                                      <p:cBhvr>
                                        <p:cTn id="7" dur="500"/>
                                        <p:tgtEl>
                                          <p:spTgt spid="19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7">
                                            <p:txEl>
                                              <p:pRg st="1" end="1"/>
                                            </p:txEl>
                                          </p:spTgt>
                                        </p:tgtEl>
                                        <p:attrNameLst>
                                          <p:attrName>style.visibility</p:attrName>
                                        </p:attrNameLst>
                                      </p:cBhvr>
                                      <p:to>
                                        <p:strVal val="visible"/>
                                      </p:to>
                                    </p:set>
                                    <p:animEffect transition="in" filter="blinds(horizontal)">
                                      <p:cBhvr>
                                        <p:cTn id="12" dur="500"/>
                                        <p:tgtEl>
                                          <p:spTgt spid="1945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9457">
                                            <p:txEl>
                                              <p:pRg st="2" end="2"/>
                                            </p:txEl>
                                          </p:spTgt>
                                        </p:tgtEl>
                                        <p:attrNameLst>
                                          <p:attrName>style.visibility</p:attrName>
                                        </p:attrNameLst>
                                      </p:cBhvr>
                                      <p:to>
                                        <p:strVal val="visible"/>
                                      </p:to>
                                    </p:set>
                                    <p:animEffect transition="in" filter="blinds(horizontal)">
                                      <p:cBhvr>
                                        <p:cTn id="15" dur="500"/>
                                        <p:tgtEl>
                                          <p:spTgt spid="1945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457">
                                            <p:txEl>
                                              <p:pRg st="3" end="3"/>
                                            </p:txEl>
                                          </p:spTgt>
                                        </p:tgtEl>
                                        <p:attrNameLst>
                                          <p:attrName>style.visibility</p:attrName>
                                        </p:attrNameLst>
                                      </p:cBhvr>
                                      <p:to>
                                        <p:strVal val="visible"/>
                                      </p:to>
                                    </p:set>
                                    <p:animEffect transition="in" filter="blinds(horizontal)">
                                      <p:cBhvr>
                                        <p:cTn id="20" dur="500"/>
                                        <p:tgtEl>
                                          <p:spTgt spid="19457">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9457">
                                            <p:txEl>
                                              <p:pRg st="4" end="4"/>
                                            </p:txEl>
                                          </p:spTgt>
                                        </p:tgtEl>
                                        <p:attrNameLst>
                                          <p:attrName>style.visibility</p:attrName>
                                        </p:attrNameLst>
                                      </p:cBhvr>
                                      <p:to>
                                        <p:strVal val="visible"/>
                                      </p:to>
                                    </p:set>
                                    <p:animEffect transition="in" filter="blinds(horizontal)">
                                      <p:cBhvr>
                                        <p:cTn id="23" dur="500"/>
                                        <p:tgtEl>
                                          <p:spTgt spid="194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10;">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1785</Words>
  <Application>Microsoft Office PowerPoint</Application>
  <PresentationFormat>全屏显示(4:3)</PresentationFormat>
  <Paragraphs>260</Paragraphs>
  <Slides>29</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29</vt:i4>
      </vt:variant>
    </vt:vector>
  </HeadingPairs>
  <TitlesOfParts>
    <vt:vector size="46" baseType="lpstr">
      <vt:lpstr>Adobe 黑体 Std R</vt:lpstr>
      <vt:lpstr>Gulim</vt:lpstr>
      <vt:lpstr>仿宋_GB2312</vt:lpstr>
      <vt:lpstr>黑体</vt:lpstr>
      <vt:lpstr>华文楷体</vt:lpstr>
      <vt:lpstr>楷体</vt:lpstr>
      <vt:lpstr>楷体_GB2312</vt:lpstr>
      <vt:lpstr>宋体</vt:lpstr>
      <vt:lpstr>微软雅黑</vt:lpstr>
      <vt:lpstr>Arial</vt:lpstr>
      <vt:lpstr>Calibri</vt:lpstr>
      <vt:lpstr>Comic Sans MS</vt:lpstr>
      <vt:lpstr>Times New Roman</vt:lpstr>
      <vt:lpstr>Wingdings</vt:lpstr>
      <vt:lpstr>WWW.2PPT.COM
</vt:lpstr>
      <vt:lpstr>Equation</vt:lpstr>
      <vt:lpstr>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2015-12-14T01:43:00Z</dcterms:created>
  <dcterms:modified xsi:type="dcterms:W3CDTF">2023-01-16T14:52:01Z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4175061B57CE4F67BA71E25B7FBAE039</vt:lpwstr>
  </property>
  <property fmtid="{A09F084E-AD41-489F-8076-AA5BE3082BCA}" pid="100">
    <vt:ui4>5</vt:ui4>
  </property>
  <property fmtid="{64440492-4C8B-11D1-8B70-080036B11A03}" pid="11">
    <vt:lpwstr>www.2ppt.com-爱PPT提供资源下载</vt:lpwstr>
  </property>
</Properties>
</file>