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1682" r:id="rId2"/>
    <p:sldId id="1495" r:id="rId3"/>
    <p:sldId id="1576" r:id="rId4"/>
    <p:sldId id="1658" r:id="rId5"/>
    <p:sldId id="1684" r:id="rId6"/>
    <p:sldId id="1661" r:id="rId7"/>
    <p:sldId id="1643" r:id="rId8"/>
    <p:sldId id="1577" r:id="rId9"/>
    <p:sldId id="1464" r:id="rId10"/>
    <p:sldId id="1621" r:id="rId11"/>
    <p:sldId id="1618" r:id="rId12"/>
    <p:sldId id="1685" r:id="rId13"/>
    <p:sldId id="1622" r:id="rId14"/>
    <p:sldId id="1623" r:id="rId15"/>
    <p:sldId id="1686" r:id="rId16"/>
    <p:sldId id="1662" r:id="rId17"/>
    <p:sldId id="1625" r:id="rId18"/>
    <p:sldId id="1627" r:id="rId19"/>
    <p:sldId id="1628" r:id="rId20"/>
    <p:sldId id="1690" r:id="rId21"/>
    <p:sldId id="1629" r:id="rId22"/>
    <p:sldId id="1680" r:id="rId23"/>
    <p:sldId id="1631" r:id="rId24"/>
    <p:sldId id="1632" r:id="rId25"/>
    <p:sldId id="1633" r:id="rId26"/>
    <p:sldId id="1634" r:id="rId27"/>
    <p:sldId id="1583" r:id="rId28"/>
    <p:sldId id="1677" r:id="rId29"/>
    <p:sldId id="1586" r:id="rId30"/>
    <p:sldId id="1687" r:id="rId31"/>
    <p:sldId id="1688" r:id="rId32"/>
    <p:sldId id="1689" r:id="rId33"/>
    <p:sldId id="1564" r:id="rId34"/>
    <p:sldId id="1565" r:id="rId35"/>
    <p:sldId id="1567" r:id="rId36"/>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B4313"/>
    <a:srgbClr val="F25B1B"/>
    <a:srgbClr val="00CCFF"/>
    <a:srgbClr val="9BBD59"/>
    <a:srgbClr val="F2F2F2"/>
    <a:srgbClr val="7BC14A"/>
    <a:srgbClr val="0066FF"/>
    <a:srgbClr val="B4C7E7"/>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962" autoAdjust="0"/>
  </p:normalViewPr>
  <p:slideViewPr>
    <p:cSldViewPr>
      <p:cViewPr varScale="1">
        <p:scale>
          <a:sx n="108" d="100"/>
          <a:sy n="108" d="100"/>
        </p:scale>
        <p:origin x="-78" y="-642"/>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3</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7</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2023-01-16</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517438" y="3147814"/>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Font typeface="Arial" panose="020B0604020202020204" pitchFamily="34" charset="0"/>
              <a:buNone/>
            </a:pPr>
            <a:r>
              <a:rPr lang="en-US" altLang="zh-CN" dirty="0">
                <a:solidFill>
                  <a:prstClr val="black"/>
                </a:solidFill>
                <a:latin typeface="Arial" panose="020B0604020202020204" pitchFamily="34" charset="0"/>
                <a:cs typeface="Times New Roman" panose="02020603050405020304" pitchFamily="18" charset="0"/>
              </a:rPr>
              <a:t>Unit </a:t>
            </a:r>
            <a:r>
              <a:rPr lang="en-US" altLang="zh-CN" dirty="0" smtClean="0">
                <a:solidFill>
                  <a:prstClr val="black"/>
                </a:solidFill>
                <a:latin typeface="Arial" panose="020B0604020202020204" pitchFamily="34" charset="0"/>
                <a:cs typeface="Times New Roman" panose="02020603050405020304" pitchFamily="18" charset="0"/>
              </a:rPr>
              <a:t>3</a:t>
            </a:r>
            <a:r>
              <a:rPr lang="zh-CN" altLang="en-US" sz="3300" b="1" dirty="0">
                <a:solidFill>
                  <a:srgbClr val="00B050"/>
                </a:solidFill>
                <a:latin typeface="Times New Roman" panose="02020603050405020304" pitchFamily="18" charset="0"/>
                <a:cs typeface="Times New Roman" panose="02020603050405020304" pitchFamily="18" charset="0"/>
              </a:rPr>
              <a:t>　</a:t>
            </a:r>
            <a:r>
              <a:rPr lang="en-US" altLang="zh-CN" sz="3600" b="1" dirty="0">
                <a:solidFill>
                  <a:srgbClr val="00B050"/>
                </a:solidFill>
                <a:cs typeface="Times New Roman" panose="02020603050405020304" pitchFamily="18" charset="0"/>
              </a:rPr>
              <a:t>On the move</a:t>
            </a:r>
          </a:p>
        </p:txBody>
      </p:sp>
      <p:sp>
        <p:nvSpPr>
          <p:cNvPr id="8" name="矩形 7"/>
          <p:cNvSpPr/>
          <p:nvPr/>
        </p:nvSpPr>
        <p:spPr>
          <a:xfrm>
            <a:off x="1403648" y="3867324"/>
            <a:ext cx="7626562" cy="377016"/>
          </a:xfrm>
          <a:prstGeom prst="rect">
            <a:avLst/>
          </a:prstGeom>
        </p:spPr>
        <p:txBody>
          <a:bodyPr wrap="square" lIns="68571" tIns="34285" rIns="68571" bIns="34285">
            <a:spAutoFit/>
          </a:bodyPr>
          <a:lstStyle/>
          <a:p>
            <a:pPr algn="ct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Period Two</a:t>
            </a:r>
            <a:r>
              <a:rPr lang="zh-CN" altLang="en-US" sz="2000"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Starting out &amp; Understanding ideas—Language points</a:t>
            </a:r>
            <a:endParaRPr lang="zh-CN" altLang="zh-CN" sz="2000"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0" y="4542707"/>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chemeClr val="bg1"/>
                </a:solidFill>
                <a:latin typeface="微软雅黑" panose="020B0503020204020204" pitchFamily="34" charset="-122"/>
                <a:ea typeface="微软雅黑" panose="020B0503020204020204" pitchFamily="34" charset="-122"/>
                <a:sym typeface="+mn-ea"/>
              </a:rPr>
              <a:t>WWW.PPT818.COM</a:t>
            </a:r>
            <a:endParaRPr lang="en-US" altLang="zh-CN" sz="2000" b="1" kern="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904683"/>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1491880"/>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benefit </a:t>
            </a:r>
            <a:r>
              <a:rPr lang="en-US" altLang="zh-CN" sz="2000" b="1" i="1" kern="100" dirty="0">
                <a:solidFill>
                  <a:srgbClr val="0000FF"/>
                </a:solidFill>
                <a:latin typeface="Times New Roman" panose="02020603050405020304" pitchFamily="18" charset="0"/>
                <a:ea typeface="华文细黑" panose="02010600040101010101" pitchFamily="2" charset="-122"/>
              </a:rPr>
              <a:t>v</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对</a:t>
            </a: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有用，使受益</a:t>
            </a:r>
            <a:r>
              <a:rPr lang="en-US" altLang="zh-CN" sz="2000" b="1" kern="100" dirty="0">
                <a:solidFill>
                  <a:srgbClr val="0000FF"/>
                </a:solidFill>
                <a:latin typeface="Times New Roman" panose="02020603050405020304" pitchFamily="18" charset="0"/>
                <a:ea typeface="华文细黑" panose="02010600040101010101" pitchFamily="2" charset="-122"/>
              </a:rPr>
              <a:t>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益处</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904648"/>
            <a:ext cx="8514744" cy="4858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913409"/>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21" name="矩形 20"/>
          <p:cNvSpPr/>
          <p:nvPr/>
        </p:nvSpPr>
        <p:spPr>
          <a:xfrm>
            <a:off x="456330" y="904683"/>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824897"/>
            <a:ext cx="8362160" cy="553870"/>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What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benefits</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can you get from doing sports</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zh-CN" altLang="zh-CN" b="1" kern="100" dirty="0" smtClean="0">
                <a:latin typeface="Times New Roman" panose="02020603050405020304" pitchFamily="18" charset="0"/>
                <a:ea typeface="微软雅黑" panose="020B0503020204020204" pitchFamily="34" charset="-122"/>
                <a:cs typeface="Times New Roman" panose="02020603050405020304" pitchFamily="18" charset="0"/>
              </a:rPr>
              <a:t>做</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运动能给你带来什么好处？</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031815"/>
            <a:ext cx="8327454" cy="2377564"/>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benefit from/by</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得益于，得利于</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be of benefit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对</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有利</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for sb. </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 benefit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for the benefit of sb.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为了某人的利益</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beneficial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adj</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有益的；受益的</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be beneficial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对</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有益，对</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有用</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10" name="圆角矩形 9"/>
          <p:cNvSpPr/>
          <p:nvPr/>
        </p:nvSpPr>
        <p:spPr>
          <a:xfrm>
            <a:off x="3815817" y="272247"/>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1" name="文本框 10"/>
          <p:cNvSpPr txBox="1"/>
          <p:nvPr/>
        </p:nvSpPr>
        <p:spPr>
          <a:xfrm>
            <a:off x="3923843" y="143348"/>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zh-CN" b="1" kern="100" dirty="0">
                <a:solidFill>
                  <a:schemeClr val="bg1"/>
                </a:solidFill>
                <a:latin typeface="Times New Roman" panose="02020603050405020304"/>
                <a:ea typeface="华文细黑" panose="02010600040101010101" pitchFamily="2" charset="-122"/>
                <a:cs typeface="Times New Roman" panose="02020603050405020304"/>
              </a:rPr>
              <a:t>重点词汇</a:t>
            </a:r>
            <a:endParaRPr lang="en-US" altLang="zh-CN" b="1" kern="100" dirty="0">
              <a:solidFill>
                <a:schemeClr val="bg1"/>
              </a:solidFill>
              <a:latin typeface="Times New Roman" panose="02020603050405020304"/>
              <a:ea typeface="华文细黑" panose="02010600040101010101" pitchFamily="2" charset="-122"/>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19152"/>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giants</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success has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benefited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consumers in my country.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巨头的成功对我们国家的顾客有好处。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(2)Water</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both plants and animals all over the world.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水对全世界的植物和动物都有益。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(3)You must study hard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your own.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为了你自己的利益你必须努力学习。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(4)I have benefited a lot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reading lots of books.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阅读大量的书籍使我受益匪浅。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1239842" y="1392915"/>
            <a:ext cx="170141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 beneficial 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2852971" y="2265381"/>
            <a:ext cx="19612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for the benefit of</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2843583" y="3156795"/>
            <a:ext cx="67407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from</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19152"/>
            <a:ext cx="8641125" cy="2839229"/>
          </a:xfrm>
          <a:prstGeom prst="rect">
            <a:avLst/>
          </a:prstGeom>
        </p:spPr>
        <p:txBody>
          <a:bodyPr lIns="68571" tIns="34285" rIns="68571" bIns="34285">
            <a:spAutoFit/>
          </a:bodyPr>
          <a:lstStyle/>
          <a:p>
            <a:pPr algn="just">
              <a:lnSpc>
                <a:spcPct val="150000"/>
              </a:lnSpc>
            </a:pPr>
            <a:r>
              <a:rPr lang="en-US" altLang="zh-CN" sz="2000" b="1" kern="100" dirty="0">
                <a:solidFill>
                  <a:srgbClr val="7030A0"/>
                </a:solidFill>
                <a:latin typeface="宋体" panose="02010600030101010101" pitchFamily="2" charset="-122"/>
                <a:ea typeface="IPAPANNEW" panose="02000500070000020004" pitchFamily="2" charset="0"/>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一句多译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800" kern="100" dirty="0">
              <a:solidFill>
                <a:srgbClr val="7030A0"/>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你的建议让我受益匪浅。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Your advice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me.(beneficial)</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Your advice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me.(benefit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③</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Your advice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.(benefit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④</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your advice.(benefit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1871348" y="1365262"/>
            <a:ext cx="224963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 very beneficial 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1855508" y="1797483"/>
            <a:ext cx="230914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 of great benefit 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1880996" y="2265695"/>
            <a:ext cx="192262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benefits me a lot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685610" y="2715687"/>
            <a:ext cx="20318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benefit a lot from</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38685"/>
            <a:ext cx="8362160" cy="103873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The history of the game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goes back</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over two thousand years to Ancient China.</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这项运动的历史可以追溯到两千多年前的中国古代。</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1383893"/>
            <a:ext cx="8259152" cy="530904"/>
          </a:xfrm>
          <a:prstGeom prst="rect">
            <a:avLst/>
          </a:prstGeom>
        </p:spPr>
        <p:txBody>
          <a:bodyPr wrap="square"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go back(</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date back/date from)</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回去；追溯</a:t>
            </a:r>
            <a:endParaRPr lang="zh-CN" altLang="zh-CN" sz="2000" b="1" kern="100" dirty="0">
              <a:solidFill>
                <a:prstClr val="black"/>
              </a:solidFill>
              <a:latin typeface="方正隶变简体" pitchFamily="65" charset="-122"/>
              <a:ea typeface="方正隶变简体" pitchFamily="65" charset="-122"/>
              <a:cs typeface="Courier New" panose="02070309020205020404"/>
            </a:endParaRPr>
          </a:p>
        </p:txBody>
      </p:sp>
      <p:sp>
        <p:nvSpPr>
          <p:cNvPr id="10" name="矩形 9"/>
          <p:cNvSpPr/>
          <p:nvPr/>
        </p:nvSpPr>
        <p:spPr>
          <a:xfrm>
            <a:off x="619601" y="1869835"/>
            <a:ext cx="8259152"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go through</a:t>
            </a:r>
            <a:r>
              <a:rPr lang="zh-CN" altLang="zh-CN" sz="2000" b="1" kern="100" dirty="0">
                <a:latin typeface="Times New Roman" panose="02020603050405020304" pitchFamily="18" charset="0"/>
                <a:ea typeface="楷体_GB2312" panose="02010609030101010101" pitchFamily="49" charset="-122"/>
              </a:rPr>
              <a:t>经历；通过；仔细检查；用完</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go by</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时间</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流逝；消逝</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go over</a:t>
            </a:r>
            <a:r>
              <a:rPr lang="zh-CN" altLang="zh-CN" sz="2000" b="1" kern="100" dirty="0">
                <a:latin typeface="Times New Roman" panose="02020603050405020304" pitchFamily="18" charset="0"/>
                <a:ea typeface="楷体_GB2312" panose="02010609030101010101" pitchFamily="49" charset="-122"/>
              </a:rPr>
              <a:t>复习；温习</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go up</a:t>
            </a:r>
            <a:r>
              <a:rPr lang="zh-CN" altLang="zh-CN" sz="2000" b="1" kern="100" dirty="0">
                <a:latin typeface="Times New Roman" panose="02020603050405020304" pitchFamily="18" charset="0"/>
                <a:ea typeface="楷体_GB2312" panose="02010609030101010101" pitchFamily="49" charset="-122"/>
              </a:rPr>
              <a:t>上升</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go down</a:t>
            </a:r>
            <a:r>
              <a:rPr lang="zh-CN" altLang="zh-CN" sz="2000" b="1" kern="100" dirty="0">
                <a:latin typeface="Times New Roman" panose="02020603050405020304" pitchFamily="18" charset="0"/>
                <a:ea typeface="楷体_GB2312" panose="02010609030101010101" pitchFamily="49" charset="-122"/>
              </a:rPr>
              <a:t>下降</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go after</a:t>
            </a:r>
            <a:r>
              <a:rPr lang="zh-CN" altLang="zh-CN" sz="2000" b="1" kern="100" dirty="0">
                <a:latin typeface="Times New Roman" panose="02020603050405020304" pitchFamily="18" charset="0"/>
                <a:ea typeface="楷体_GB2312" panose="02010609030101010101" pitchFamily="49" charset="-122"/>
              </a:rPr>
              <a:t>追求；追赶</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go against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反对；违背</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4216" y="250030"/>
            <a:ext cx="8555569" cy="468588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(1)During the Spring Festival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people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go back</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home for a reunion.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春节期间，人们回家团聚。</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(2)With time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forgot the whole thing.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随着时间的流逝，他忘记了整件事情。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(3)You</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 better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lessons before the exams.</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你最好在考试前复习一下课程。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(4)The price of houses has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some cities.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一些城市的房价已经上涨了。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(5)When I opened the door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saw a dog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duck.</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打开门时，我看见一条狗正在追赶一只鸭子。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1790260" y="1185963"/>
            <a:ext cx="107142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going by</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0" name="矩形 9"/>
          <p:cNvSpPr/>
          <p:nvPr/>
        </p:nvSpPr>
        <p:spPr>
          <a:xfrm>
            <a:off x="2141413" y="2103853"/>
            <a:ext cx="9431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go over</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3213705" y="2958589"/>
            <a:ext cx="100089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gone up</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4669812" y="3867594"/>
            <a:ext cx="132630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going after</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58262" y="795289"/>
            <a:ext cx="8985738" cy="2377564"/>
          </a:xfrm>
          <a:prstGeom prst="rect">
            <a:avLst/>
          </a:prstGeom>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一词多义</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写出下列句子中</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go through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的汉语意思</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(6)I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went through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same thing last year.			</a:t>
            </a:r>
            <a:r>
              <a:rPr lang="en-US" altLang="zh-CN" sz="2000" kern="100" dirty="0" smtClean="0">
                <a:latin typeface="Times New Roman" panose="02020603050405020304" pitchFamily="18" charset="0"/>
                <a:ea typeface="华文细黑" panose="02010600040101010101" pitchFamily="2" charset="-122"/>
                <a:cs typeface="Times New Roman" panose="02020603050405020304" pitchFamily="18" charset="0"/>
              </a:rPr>
              <a:t>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(7)Have you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gone through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all your money already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(8)The rope is too thick to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go through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hole.			</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(9)You must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go through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your papers before you hand them in.     </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7685693" y="1275906"/>
            <a:ext cx="651442" cy="377016"/>
          </a:xfrm>
          <a:prstGeom prst="rect">
            <a:avLst/>
          </a:prstGeom>
        </p:spPr>
        <p:txBody>
          <a:bodyPr wrap="none" lIns="68571" tIns="34285" rIns="68571" bIns="34285">
            <a:spAutoFit/>
          </a:bodyPr>
          <a:lstStyle/>
          <a:p>
            <a:r>
              <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经历</a:t>
            </a:r>
          </a:p>
        </p:txBody>
      </p:sp>
      <p:sp>
        <p:nvSpPr>
          <p:cNvPr id="10" name="矩形 9"/>
          <p:cNvSpPr/>
          <p:nvPr/>
        </p:nvSpPr>
        <p:spPr>
          <a:xfrm>
            <a:off x="7685693" y="1752826"/>
            <a:ext cx="651442" cy="377016"/>
          </a:xfrm>
          <a:prstGeom prst="rect">
            <a:avLst/>
          </a:prstGeom>
        </p:spPr>
        <p:txBody>
          <a:bodyPr wrap="none" lIns="68571" tIns="34285" rIns="68571" bIns="34285">
            <a:spAutoFit/>
          </a:bodyPr>
          <a:lstStyle/>
          <a:p>
            <a:r>
              <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用完</a:t>
            </a:r>
          </a:p>
        </p:txBody>
      </p:sp>
      <p:sp>
        <p:nvSpPr>
          <p:cNvPr id="6" name="矩形 5"/>
          <p:cNvSpPr/>
          <p:nvPr/>
        </p:nvSpPr>
        <p:spPr>
          <a:xfrm>
            <a:off x="7685693" y="2195262"/>
            <a:ext cx="651442" cy="377016"/>
          </a:xfrm>
          <a:prstGeom prst="rect">
            <a:avLst/>
          </a:prstGeom>
        </p:spPr>
        <p:txBody>
          <a:bodyPr wrap="none" lIns="68571" tIns="34285" rIns="68571" bIns="34285">
            <a:spAutoFit/>
          </a:bodyPr>
          <a:lstStyle/>
          <a:p>
            <a:r>
              <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穿过</a:t>
            </a:r>
          </a:p>
        </p:txBody>
      </p:sp>
      <p:sp>
        <p:nvSpPr>
          <p:cNvPr id="7" name="矩形 6"/>
          <p:cNvSpPr/>
          <p:nvPr/>
        </p:nvSpPr>
        <p:spPr>
          <a:xfrm>
            <a:off x="7185491" y="2629756"/>
            <a:ext cx="1164403" cy="377016"/>
          </a:xfrm>
          <a:prstGeom prst="rect">
            <a:avLst/>
          </a:prstGeom>
        </p:spPr>
        <p:txBody>
          <a:bodyPr wrap="none" lIns="68571" tIns="34285" rIns="68571" bIns="34285">
            <a:spAutoFit/>
          </a:bodyPr>
          <a:lstStyle/>
          <a:p>
            <a:r>
              <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仔细检查</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6"/>
            <a:ext cx="8514744" cy="4858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3</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38684"/>
            <a:ext cx="8362160" cy="553870"/>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You don</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 need expensive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equipment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你不需要昂贵的设备。</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1545874"/>
            <a:ext cx="8111402" cy="283922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 piece of equipment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一件设备</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equip </a:t>
            </a:r>
            <a:r>
              <a:rPr lang="en-US" altLang="zh-CN" sz="2000" b="1" i="1" kern="100" dirty="0" err="1">
                <a:latin typeface="Book Antiqua" panose="02040602050305030304" pitchFamily="18" charset="0"/>
                <a:ea typeface="楷体_GB2312" panose="02010609030101010101" pitchFamily="49" charset="-122"/>
                <a:cs typeface="Times New Roman" panose="02020603050405020304" pitchFamily="18" charset="0"/>
              </a:rPr>
              <a:t>v</a:t>
            </a:r>
            <a:r>
              <a:rPr lang="en-US" altLang="zh-CN" sz="2000" b="1" i="1" kern="100" dirty="0" err="1">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装备，配备；使有能力</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equip...with...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用</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装备</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equip sb. for (doing)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使某人为</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做</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某事而准备，使某人具备做某事</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的条件</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9" name="矩形 8"/>
          <p:cNvSpPr/>
          <p:nvPr/>
        </p:nvSpPr>
        <p:spPr>
          <a:xfrm>
            <a:off x="619601" y="1005939"/>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equipment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en-US" altLang="zh-CN" sz="2000" b="1" kern="100" dirty="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altLang="zh-CN" sz="2000" b="1" kern="100" dirty="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装备，设备</a:t>
            </a:r>
            <a:endParaRPr lang="zh-CN" altLang="zh-CN" sz="2000" kern="100" dirty="0">
              <a:solidFill>
                <a:srgbClr val="0000FF"/>
              </a:solidFill>
              <a:latin typeface="宋体" panose="0201060003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31773" y="345675"/>
            <a:ext cx="8769295"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(1)Another group began removing seats and other theater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equipment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preparation for the building</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end.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另一组开始搬走椅子和其他剧院设备，为这座楼的关闭做准备。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course is designed to equip students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career in nursing.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此课程旨在使学生具备从事护理工作的能力。</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 lot of new equipment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(send) to that area so far.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到目前为止，很多新设备已经被送到了那个地区。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(4)You must try to equip yourself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enough knowledge.</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你必须尽力用足够的知识武装自己。</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4917075" y="1761848"/>
            <a:ext cx="4654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for</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3104606" y="2625744"/>
            <a:ext cx="15908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has been sent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3815817" y="3543457"/>
            <a:ext cx="6225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with</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87349"/>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87313"/>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96074"/>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4</a:t>
            </a:r>
            <a:endParaRPr lang="zh-CN" altLang="en-US" sz="2100" b="1" dirty="0">
              <a:solidFill>
                <a:prstClr val="white"/>
              </a:solidFill>
            </a:endParaRPr>
          </a:p>
        </p:txBody>
      </p:sp>
      <p:sp>
        <p:nvSpPr>
          <p:cNvPr id="21" name="矩形 20"/>
          <p:cNvSpPr/>
          <p:nvPr/>
        </p:nvSpPr>
        <p:spPr>
          <a:xfrm>
            <a:off x="456330" y="487349"/>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422799"/>
            <a:ext cx="8362160" cy="1453907"/>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All over the world you can see kids playing to their hearts</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content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with a ball made of plastic bags.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在世界各地，你都可以看到孩子们尽情地踢由塑料袋做成的球。</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2463763"/>
            <a:ext cx="8259152"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feel/be content with...</a:t>
            </a:r>
            <a:r>
              <a:rPr lang="zh-CN" altLang="zh-CN" sz="2000" b="1" kern="100" dirty="0">
                <a:latin typeface="Times New Roman" panose="02020603050405020304" pitchFamily="18" charset="0"/>
                <a:ea typeface="楷体_GB2312" panose="02010609030101010101" pitchFamily="49" charset="-122"/>
              </a:rPr>
              <a:t>对</a:t>
            </a:r>
            <a:r>
              <a:rPr lang="en-US" altLang="zh-CN" sz="2000" b="1" kern="100" dirty="0">
                <a:latin typeface="宋体" panose="02010600030101010101" pitchFamily="2" charset="-12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满足</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be content to do...</a:t>
            </a:r>
            <a:r>
              <a:rPr lang="zh-CN" altLang="zh-CN" sz="2000" b="1" kern="100" dirty="0">
                <a:latin typeface="Times New Roman" panose="02020603050405020304" pitchFamily="18" charset="0"/>
                <a:ea typeface="楷体_GB2312" panose="02010609030101010101" pitchFamily="49" charset="-122"/>
              </a:rPr>
              <a:t>愿意做</a:t>
            </a:r>
            <a:r>
              <a:rPr lang="en-US" altLang="zh-CN" sz="2000" b="1" kern="100" dirty="0">
                <a:latin typeface="宋体" panose="02010600030101010101" pitchFamily="2" charset="-122"/>
                <a:ea typeface="楷体_GB2312" panose="02010609030101010101" pitchFamily="49" charset="-122"/>
              </a:rPr>
              <a:t>……</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content oneself with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rPr>
              <a:t>使自己满足于某事</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with content</a:t>
            </a:r>
            <a:r>
              <a:rPr lang="zh-CN" altLang="zh-CN" sz="2000" b="1" kern="100" dirty="0">
                <a:latin typeface="Times New Roman" panose="02020603050405020304" pitchFamily="18" charset="0"/>
                <a:ea typeface="楷体_GB2312" panose="02010609030101010101" pitchFamily="49" charset="-122"/>
              </a:rPr>
              <a:t>满意地；满足地</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to one</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s heart</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s content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尽情地，心满意足地</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9" name="矩形 8"/>
          <p:cNvSpPr/>
          <p:nvPr/>
        </p:nvSpPr>
        <p:spPr>
          <a:xfrm>
            <a:off x="619601" y="2031815"/>
            <a:ext cx="8259152" cy="377016"/>
          </a:xfrm>
          <a:prstGeom prst="rect">
            <a:avLst/>
          </a:prstGeom>
        </p:spPr>
        <p:txBody>
          <a:bodyPr lIns="68571" tIns="34285" rIns="68571" bIns="34285">
            <a:spAutoFit/>
          </a:bodyPr>
          <a:lstStyle/>
          <a:p>
            <a:pPr algn="just"/>
            <a:r>
              <a:rPr lang="en-US" altLang="zh-CN" sz="2000" b="1" kern="100" dirty="0" smtClean="0">
                <a:solidFill>
                  <a:srgbClr val="0000FF"/>
                </a:solidFill>
                <a:latin typeface="Times New Roman" panose="02020603050405020304" pitchFamily="18" charset="0"/>
                <a:ea typeface="华文细黑" panose="02010600040101010101" pitchFamily="2" charset="-122"/>
              </a:rPr>
              <a:t>content </a:t>
            </a:r>
            <a:r>
              <a:rPr lang="en-US" altLang="zh-CN" sz="2000" b="1" i="1" kern="100" dirty="0">
                <a:solidFill>
                  <a:srgbClr val="0000FF"/>
                </a:solidFill>
                <a:latin typeface="Times New Roman" panose="02020603050405020304" pitchFamily="18" charset="0"/>
                <a:ea typeface="华文细黑" panose="02010600040101010101" pitchFamily="2" charset="-122"/>
              </a:rPr>
              <a:t>adj</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满足的；满意的</a:t>
            </a:r>
            <a:r>
              <a:rPr lang="zh-CN" altLang="zh-CN" sz="2000" b="1" kern="100" dirty="0">
                <a:solidFill>
                  <a:srgbClr val="0000FF"/>
                </a:solidFill>
                <a:latin typeface="Times New Roman" panose="02020603050405020304" pitchFamily="18" charset="0"/>
                <a:ea typeface="Times New Roman" panose="02020603050405020304" pitchFamily="18" charset="0"/>
              </a:rPr>
              <a:t> </a:t>
            </a:r>
            <a:r>
              <a:rPr lang="en-US" altLang="zh-CN" sz="2000" b="1" i="1" kern="100" dirty="0" err="1">
                <a:solidFill>
                  <a:srgbClr val="0000FF"/>
                </a:solidFill>
                <a:latin typeface="Times New Roman" panose="02020603050405020304" pitchFamily="18" charset="0"/>
                <a:ea typeface="Times New Roman" panose="02020603050405020304" pitchFamily="18" charset="0"/>
              </a:rPr>
              <a:t>vt</a:t>
            </a:r>
            <a:r>
              <a:rPr lang="en-US" altLang="zh-CN" sz="2000" b="1" kern="100" dirty="0" err="1">
                <a:solidFill>
                  <a:srgbClr val="0000FF"/>
                </a:solidFill>
                <a:latin typeface="Times New Roman" panose="02020603050405020304" pitchFamily="18" charset="0"/>
                <a:ea typeface="Times New Roman" panose="02020603050405020304" pitchFamily="18" charset="0"/>
              </a:rPr>
              <a:t>.</a:t>
            </a:r>
            <a:r>
              <a:rPr lang="en-US" altLang="zh-CN" sz="2000" b="1" kern="100" dirty="0">
                <a:solidFill>
                  <a:srgbClr val="0000FF"/>
                </a:solidFill>
                <a:latin typeface="Times New Roman" panose="02020603050405020304" pitchFamily="18" charset="0"/>
                <a:ea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使</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满足</a:t>
            </a:r>
            <a:r>
              <a:rPr lang="zh-CN" altLang="zh-CN" sz="2000" b="1" kern="100" dirty="0">
                <a:solidFill>
                  <a:srgbClr val="0000FF"/>
                </a:solidFill>
                <a:latin typeface="Times New Roman" panose="02020603050405020304" pitchFamily="18" charset="0"/>
                <a:ea typeface="Times New Roman" panose="02020603050405020304" pitchFamily="18" charset="0"/>
              </a:rPr>
              <a:t> </a:t>
            </a:r>
            <a:r>
              <a:rPr lang="en-US" altLang="zh-CN" sz="2000" b="1" i="1" kern="100" dirty="0">
                <a:solidFill>
                  <a:srgbClr val="0000FF"/>
                </a:solidFill>
                <a:latin typeface="Times New Roman" panose="02020603050405020304" pitchFamily="18" charset="0"/>
                <a:ea typeface="Times New Roman" panose="02020603050405020304" pitchFamily="18" charset="0"/>
              </a:rPr>
              <a:t>n</a:t>
            </a:r>
            <a:r>
              <a:rPr lang="en-US" altLang="zh-CN" sz="2000" b="1" kern="100" dirty="0">
                <a:solidFill>
                  <a:srgbClr val="0000FF"/>
                </a:solidFill>
                <a:latin typeface="Times New Roman" panose="02020603050405020304" pitchFamily="18" charset="0"/>
                <a:ea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[U]</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满足</a:t>
            </a:r>
            <a:r>
              <a:rPr lang="zh-CN" altLang="zh-CN" sz="2000" b="1" kern="100" dirty="0">
                <a:solidFill>
                  <a:srgbClr val="0000FF"/>
                </a:solidFill>
                <a:latin typeface="Times New Roman" panose="02020603050405020304" pitchFamily="18" charset="0"/>
                <a:ea typeface="Times New Roman" panose="02020603050405020304" pitchFamily="18" charset="0"/>
              </a:rPr>
              <a:t> </a:t>
            </a:r>
            <a:r>
              <a:rPr lang="en-US"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i="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pl</a:t>
            </a:r>
            <a:r>
              <a:rPr lang="en-US"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目录；所含之物</a:t>
            </a:r>
            <a:endParaRPr lang="zh-CN" altLang="zh-CN" sz="800" kern="100" dirty="0">
              <a:solidFill>
                <a:srgbClr val="0000FF"/>
              </a:solidFill>
              <a:latin typeface="Times New Roman" panose="02020603050405020304" pitchFamily="18" charset="0"/>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200098"/>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(1)He made people laugh at a time when they felt depressed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so they could feel more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content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with </a:t>
            </a:r>
            <a:r>
              <a:rPr lang="en-US" altLang="zh-CN" sz="2000" b="1" kern="100" spc="-23" dirty="0">
                <a:latin typeface="Times New Roman" panose="02020603050405020304" pitchFamily="18" charset="0"/>
                <a:ea typeface="华文细黑" panose="02010600040101010101" pitchFamily="2" charset="-122"/>
                <a:cs typeface="Courier New" panose="02070309020205020404" pitchFamily="49" charset="0"/>
              </a:rPr>
              <a:t>their lives.</a:t>
            </a:r>
          </a:p>
          <a:p>
            <a:pPr algn="just">
              <a:lnSpc>
                <a:spcPct val="150000"/>
              </a:lnSpc>
            </a:pPr>
            <a:r>
              <a:rPr lang="zh-CN" altLang="zh-CN" sz="2000" b="1" kern="100" spc="-23" dirty="0">
                <a:latin typeface="Times New Roman" panose="02020603050405020304" pitchFamily="18" charset="0"/>
                <a:ea typeface="华文细黑" panose="02010600040101010101" pitchFamily="2" charset="-122"/>
                <a:cs typeface="Times New Roman" panose="02020603050405020304" pitchFamily="18" charset="0"/>
              </a:rPr>
              <a:t>当人们感到沮丧的时候，他使他们开怀大笑，于是人们就会对自己的生活感到更满足。</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(2)She is content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(do) shopping online rather than go to the store.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她愿意网上购物而不是去商店。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(3)Looking at her grandson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granny smiled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content.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看着孙子，这位奶奶满足地笑了。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2087401" y="2060694"/>
            <a:ext cx="6867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do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5436208" y="2948653"/>
            <a:ext cx="6225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with</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05622"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Times New Roman" panose="02020603050405020304" pitchFamily="18" charset="0"/>
                <a:ea typeface="+mj-ea"/>
                <a:sym typeface="+mn-ea"/>
              </a:rPr>
              <a:t>基础自测</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自主学习   落实基础知识</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200098"/>
            <a:ext cx="8641125" cy="1915899"/>
          </a:xfrm>
          <a:prstGeom prst="rect">
            <a:avLst/>
          </a:prstGeom>
        </p:spPr>
        <p:txBody>
          <a:bodyPr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一句多译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800" kern="100" dirty="0">
              <a:solidFill>
                <a:srgbClr val="7030A0"/>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这个女孩每周能读一本小说便知足了。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girl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every week.(content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girl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every week.(content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1439244" y="1158721"/>
            <a:ext cx="324029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contents herself with a novel</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1475207" y="1608575"/>
            <a:ext cx="3124876" cy="377016"/>
          </a:xfrm>
          <a:prstGeom prst="rect">
            <a:avLst/>
          </a:prstGeom>
        </p:spPr>
        <p:txBody>
          <a:bodyPr wrap="none" lIns="68571" tIns="34285" rIns="68571" bIns="34285">
            <a:spAutoFit/>
          </a:bodyPr>
          <a:lstStyle/>
          <a:p>
            <a:r>
              <a:rPr lang="en-US" altLang="zh-CN" sz="2000" b="1" kern="10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is/feels content with a novel</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5</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84945"/>
            <a:ext cx="8362160" cy="103850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...how they use their bodies to pass</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score and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defend</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can be amazing to see... </a:t>
            </a:r>
            <a:r>
              <a:rPr lang="en-US" altLang="zh-CN" b="1"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他们如何利用自己的身体传球、得分和防守，这可能是令人惊讶的</a:t>
            </a:r>
            <a:r>
              <a:rPr lang="en-US" altLang="zh-CN" b="1" kern="100" dirty="0">
                <a:latin typeface="宋体" panose="02010600030101010101" pitchFamily="2" charset="-122"/>
                <a:ea typeface="微软雅黑" panose="020B0503020204020204" pitchFamily="34" charset="-122"/>
                <a:cs typeface="Times New Roman" panose="02020603050405020304" pitchFamily="18" charset="0"/>
              </a:rPr>
              <a:t>……</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1923828"/>
            <a:ext cx="8259152" cy="283922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defend...against/from (doing...)</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保护</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免受</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defend oneself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自卫</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defence</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n</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防御；防卫</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in </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defence</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保护；为了保卫；</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为</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辩护</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come to one</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 </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defence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出来保护某人</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in one</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s </a:t>
            </a:r>
            <a:r>
              <a:rPr lang="en-US" altLang="zh-CN" sz="2000" b="1" kern="100" dirty="0" err="1">
                <a:latin typeface="Times New Roman" panose="02020603050405020304" pitchFamily="18" charset="0"/>
                <a:ea typeface="楷体_GB2312" panose="02010609030101010101" pitchFamily="49" charset="-122"/>
              </a:rPr>
              <a:t>defence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为某人辩护；站在某人一边</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9" name="矩形 8"/>
          <p:cNvSpPr/>
          <p:nvPr/>
        </p:nvSpPr>
        <p:spPr>
          <a:xfrm>
            <a:off x="619601" y="1491880"/>
            <a:ext cx="8259152" cy="377016"/>
          </a:xfrm>
          <a:prstGeom prst="rect">
            <a:avLst/>
          </a:prstGeom>
        </p:spPr>
        <p:txBody>
          <a:bodyPr lIns="68571" tIns="34285" rIns="68571" bIns="34285">
            <a:spAutoFit/>
          </a:bodyPr>
          <a:lstStyle/>
          <a:p>
            <a:pPr algn="just"/>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defend </a:t>
            </a:r>
            <a:r>
              <a:rPr lang="en-US" altLang="zh-CN" sz="2000" b="1" i="1" kern="100" dirty="0" err="1">
                <a:solidFill>
                  <a:srgbClr val="0000FF"/>
                </a:solidFill>
                <a:latin typeface="Times New Roman" panose="02020603050405020304" pitchFamily="18" charset="0"/>
                <a:ea typeface="华文细黑" panose="02010600040101010101" pitchFamily="2" charset="-122"/>
              </a:rPr>
              <a:t>vt</a:t>
            </a:r>
            <a:r>
              <a:rPr lang="en-US" altLang="zh-CN" sz="2000" b="1" kern="100" dirty="0" err="1">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防守，防卫</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304023"/>
            <a:ext cx="8749631" cy="468588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(1)They took up arms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in </a:t>
            </a:r>
            <a:r>
              <a:rPr lang="en-US" altLang="zh-CN" sz="2000" b="1" kern="100" dirty="0" err="1">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defence</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 of</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their country.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他们拿起武器保卫祖国。</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the duty for every soldier to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defend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our country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against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enemies.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卫国抗敌是每个士兵的职责。</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(3)When a dog attacked me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with a stick.</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当一只狗攻击我时，我拿起一根棍子保护自己。</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一句多译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800" kern="100" dirty="0">
              <a:solidFill>
                <a:srgbClr val="7030A0"/>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看到这条蛇，他冲过去保护儿子。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Seeing the snake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rushed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his son.(defend)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Seeing the snake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rushed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his son.(</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defence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635728" y="2130466"/>
            <a:ext cx="190980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defended myself</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3872397" y="3930295"/>
            <a:ext cx="11563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defend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3653779" y="4389309"/>
            <a:ext cx="151866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a:t>
            </a:r>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defence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of</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1452160"/>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break down(</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机器或车辆</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出故障；</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谈判等</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失败；</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身体</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垮掉</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41843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6</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58017"/>
            <a:ext cx="8362160" cy="96948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It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breaks down</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walls and brings people together on and off the field. </a:t>
            </a:r>
          </a:p>
          <a:p>
            <a:pPr algn="just">
              <a:lnSpc>
                <a:spcPct val="150000"/>
              </a:lnSpc>
            </a:pPr>
            <a:r>
              <a:rPr lang="zh-CN" altLang="zh-CN" b="1" kern="100" dirty="0" smtClean="0">
                <a:latin typeface="Times New Roman" panose="02020603050405020304" pitchFamily="18" charset="0"/>
                <a:ea typeface="微软雅黑" panose="020B0503020204020204" pitchFamily="34" charset="-122"/>
                <a:cs typeface="Times New Roman" panose="02020603050405020304" pitchFamily="18" charset="0"/>
              </a:rPr>
              <a:t>它</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能打破藩篱，让场上场下的人们走到一起。</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1983145"/>
            <a:ext cx="8381467"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break away </a:t>
            </a:r>
            <a:r>
              <a:rPr lang="en-US" altLang="zh-CN" sz="2000" b="1" kern="100" dirty="0">
                <a:latin typeface="Symbol" panose="05050102010706020507" pitchFamily="18" charset="2"/>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from</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挣脱</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束缚</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；脱离</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break in</a:t>
            </a:r>
            <a:r>
              <a:rPr lang="zh-CN" altLang="zh-CN" sz="2000" b="1" kern="100" dirty="0">
                <a:latin typeface="Times New Roman" panose="02020603050405020304" pitchFamily="18" charset="0"/>
                <a:ea typeface="楷体_GB2312" panose="02010609030101010101" pitchFamily="49" charset="-122"/>
              </a:rPr>
              <a:t>插嘴；闯入</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break into</a:t>
            </a:r>
            <a:r>
              <a:rPr lang="zh-CN" altLang="zh-CN" sz="2000" b="1" kern="100" dirty="0">
                <a:latin typeface="Times New Roman" panose="02020603050405020304" pitchFamily="18" charset="0"/>
                <a:ea typeface="楷体_GB2312" panose="02010609030101010101" pitchFamily="49" charset="-122"/>
              </a:rPr>
              <a:t>破门而入</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break out</a:t>
            </a:r>
            <a:r>
              <a:rPr lang="zh-CN" altLang="zh-CN" sz="2000" b="1" kern="100" dirty="0">
                <a:latin typeface="Times New Roman" panose="02020603050405020304" pitchFamily="18" charset="0"/>
                <a:ea typeface="楷体_GB2312" panose="02010609030101010101" pitchFamily="49" charset="-122"/>
              </a:rPr>
              <a:t>突然爆发</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break up</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破碎；驱散；</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关系等</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破裂</a:t>
            </a:r>
            <a:endParaRPr lang="zh-CN" altLang="zh-CN" sz="2000" b="1" kern="100" dirty="0">
              <a:latin typeface="楷体_GB2312" panose="02010609030101010101" pitchFamily="49" charset="-122"/>
              <a:ea typeface="楷体_GB2312" panose="02010609030101010101" pitchFamily="49"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196036"/>
            <a:ext cx="8641125" cy="4224223"/>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computer system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broke down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while he was searching for information on the Internet.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他在网上查找资料时，电脑系统瘫痪了。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(2)Later the young man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his family and joined the army.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后来那个年轻人脱离了家庭，去参军了。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(3)Her friends came to help her when the war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当战争爆发时，她的朋友们过来帮助她。</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(4)The police came running and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crowd.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警察跑过来，驱散了人群。</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2951609" y="1581647"/>
            <a:ext cx="200957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broke away from</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5112130" y="2506909"/>
            <a:ext cx="119505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broke out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3870567" y="3345703"/>
            <a:ext cx="11245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broke up</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2841717"/>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latin typeface="Times New Roman" panose="02020603050405020304" pitchFamily="18" charset="0"/>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conflict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武装冲突，战斗，战争</a:t>
            </a:r>
            <a:r>
              <a:rPr lang="zh-CN" altLang="zh-CN" sz="2000" b="1" kern="100" dirty="0">
                <a:solidFill>
                  <a:srgbClr val="0000FF"/>
                </a:solidFill>
                <a:latin typeface="Times New Roman" panose="02020603050405020304" pitchFamily="18" charset="0"/>
                <a:ea typeface="Times New Roman" panose="02020603050405020304" pitchFamily="18" charset="0"/>
              </a:rPr>
              <a:t> </a:t>
            </a:r>
            <a:r>
              <a:rPr lang="en-US" altLang="zh-CN" sz="2000" b="1" i="1" kern="100" dirty="0" err="1">
                <a:solidFill>
                  <a:srgbClr val="0000FF"/>
                </a:solidFill>
                <a:latin typeface="Times New Roman" panose="02020603050405020304" pitchFamily="18" charset="0"/>
                <a:ea typeface="Times New Roman" panose="02020603050405020304" pitchFamily="18" charset="0"/>
              </a:rPr>
              <a:t>vt</a:t>
            </a:r>
            <a:r>
              <a:rPr lang="en-US" altLang="zh-CN" sz="2000" b="1" kern="100" dirty="0" err="1">
                <a:solidFill>
                  <a:srgbClr val="0000FF"/>
                </a:solidFill>
                <a:latin typeface="Times New Roman" panose="02020603050405020304" pitchFamily="18" charset="0"/>
                <a:ea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冲突；抵触</a:t>
            </a:r>
            <a:endParaRPr lang="zh-CN" altLang="zh-CN" sz="2000" kern="100" dirty="0">
              <a:solidFill>
                <a:srgbClr val="0000FF"/>
              </a:solidFill>
              <a:latin typeface="Times New Roman" panose="02020603050405020304" pitchFamily="18" charset="0"/>
              <a:cs typeface="Courier New" panose="02070309020205020404"/>
            </a:endParaRPr>
          </a:p>
        </p:txBody>
      </p:sp>
      <p:sp>
        <p:nvSpPr>
          <p:cNvPr id="17" name="矩形 16"/>
          <p:cNvSpPr/>
          <p:nvPr/>
        </p:nvSpPr>
        <p:spPr>
          <a:xfrm>
            <a:off x="629256" y="418435"/>
            <a:ext cx="8514744" cy="23754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r>
              <a:rPr lang="en-US" altLang="zh-CN" sz="2100" dirty="0">
                <a:solidFill>
                  <a:prstClr val="white"/>
                </a:solidFill>
              </a:rPr>
              <a:t>.</a:t>
            </a: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7</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58017"/>
            <a:ext cx="8362160" cy="235394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World War </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Ⅰ</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had broken out months before</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but British and German soldiers put down their guns and played football together—one moment of peace to remember during years of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conflict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第一次世界大战几个月前就爆发了，但是英国和德国的士兵放下武器，一起踢足球</a:t>
            </a:r>
            <a:r>
              <a:rPr lang="en-US" altLang="zh-CN" b="1"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这是多年冲突中值得铭记的和平时刻。</a:t>
            </a:r>
            <a:endParaRPr lang="zh-CN" altLang="zh-CN" kern="100" dirty="0">
              <a:effectLst/>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619601" y="3364934"/>
            <a:ext cx="8259152" cy="145423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in conflict with</a:t>
            </a:r>
            <a:r>
              <a:rPr lang="zh-CN" altLang="zh-CN" sz="2000" b="1" kern="100" dirty="0">
                <a:latin typeface="Times New Roman" panose="02020603050405020304" pitchFamily="18" charset="0"/>
                <a:ea typeface="楷体_GB2312" panose="02010609030101010101" pitchFamily="49" charset="-122"/>
              </a:rPr>
              <a:t>与</a:t>
            </a:r>
            <a:r>
              <a:rPr lang="en-US" altLang="zh-CN" sz="2000" b="1" kern="100" dirty="0">
                <a:latin typeface="宋体" panose="02010600030101010101" pitchFamily="2" charset="-12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有冲突</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come into conflict with</a:t>
            </a:r>
            <a:r>
              <a:rPr lang="zh-CN" altLang="zh-CN" sz="2000" b="1" kern="100" dirty="0">
                <a:latin typeface="Times New Roman" panose="02020603050405020304" pitchFamily="18" charset="0"/>
                <a:ea typeface="楷体_GB2312" panose="02010609030101010101" pitchFamily="49" charset="-122"/>
              </a:rPr>
              <a:t>与</a:t>
            </a:r>
            <a:r>
              <a:rPr lang="en-US" altLang="zh-CN" sz="2000" b="1" kern="100" dirty="0">
                <a:latin typeface="宋体" panose="02010600030101010101" pitchFamily="2" charset="-12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产生冲突</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conflict with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与</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相冲突</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42931" y="88049"/>
            <a:ext cx="8641125" cy="5147553"/>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(1)Happily this was accomplished without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conflict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when King James of Scotland became King of England and Wales as well.</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令人高兴的是，当苏格兰的国王詹姆斯也成为英格兰和威尔士的国王时并未发生战争。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boy often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his classmates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which makes his parents worried.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这个男孩经常与同学发生冲突，这使他的父母很担心。</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(3)It is obvious that our interests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很明显，我们的利益和你们的相冲突。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(4)The two countries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each other for years.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这两个国家多年来一直有冲突。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2237312" y="1932712"/>
            <a:ext cx="27193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comes into conflict with</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3917421" y="3282511"/>
            <a:ext cx="149622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conflict with</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2411478" y="4182357"/>
            <a:ext cx="292770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have been in conflict with</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56931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569275"/>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57803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21" name="矩形 20"/>
          <p:cNvSpPr/>
          <p:nvPr/>
        </p:nvSpPr>
        <p:spPr>
          <a:xfrm>
            <a:off x="456330" y="56931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519997"/>
            <a:ext cx="8362160" cy="1453907"/>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rPr>
              <a:t>It was then known as </a:t>
            </a:r>
            <a:r>
              <a:rPr lang="en-US" altLang="zh-CN" sz="2100" b="1" i="1" kern="100" dirty="0" err="1">
                <a:latin typeface="Times New Roman" panose="02020603050405020304" pitchFamily="18" charset="0"/>
                <a:ea typeface="华文细黑" panose="02010600040101010101" pitchFamily="2" charset="-122"/>
              </a:rPr>
              <a:t>cuju</a:t>
            </a:r>
            <a:r>
              <a:rPr lang="en-US" altLang="zh-CN" sz="2100" b="1" kern="100" dirty="0">
                <a:latin typeface="Times New Roman" panose="02020603050405020304" pitchFamily="18" charset="0"/>
                <a:ea typeface="华文细黑" panose="02010600040101010101" pitchFamily="2" charset="-122"/>
              </a:rPr>
              <a:t>(kick ball)</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rPr>
              <a:t>a game </a:t>
            </a:r>
            <a:r>
              <a:rPr lang="en-US" altLang="zh-CN" sz="2100" b="1" u="wavy" kern="100" dirty="0">
                <a:latin typeface="Times New Roman" panose="02020603050405020304" pitchFamily="18" charset="0"/>
                <a:ea typeface="微软雅黑" panose="020B0503020204020204" pitchFamily="34" charset="-122"/>
              </a:rPr>
              <a:t>using a ball of animal skins with hair inside</a:t>
            </a:r>
            <a:r>
              <a:rPr lang="en-US" altLang="zh-CN" sz="2100" b="1" kern="100" dirty="0">
                <a:latin typeface="Times New Roman" panose="02020603050405020304" pitchFamily="18" charset="0"/>
                <a:ea typeface="华文细黑" panose="02010600040101010101" pitchFamily="2" charset="-122"/>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它当时被称为蹴鞠</a:t>
            </a:r>
            <a:r>
              <a:rPr lang="en-US" altLang="zh-CN" b="1" kern="100" dirty="0">
                <a:latin typeface="Times New Roman" panose="02020603050405020304" pitchFamily="18" charset="0"/>
                <a:ea typeface="微软雅黑" panose="020B0503020204020204" pitchFamily="34" charset="-122"/>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踢球</a:t>
            </a:r>
            <a:r>
              <a:rPr lang="en-US" altLang="zh-CN" b="1" kern="100" dirty="0">
                <a:latin typeface="Times New Roman" panose="02020603050405020304" pitchFamily="18" charset="0"/>
                <a:ea typeface="微软雅黑" panose="020B0503020204020204" pitchFamily="34" charset="-122"/>
              </a:rPr>
              <a:t>)</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，是一种用兽皮做成的球，球里面有毛。</a:t>
            </a:r>
          </a:p>
        </p:txBody>
      </p:sp>
      <p:sp>
        <p:nvSpPr>
          <p:cNvPr id="8" name="矩形 7"/>
          <p:cNvSpPr/>
          <p:nvPr/>
        </p:nvSpPr>
        <p:spPr>
          <a:xfrm>
            <a:off x="619601" y="2085809"/>
            <a:ext cx="8327454" cy="2977728"/>
          </a:xfrm>
          <a:prstGeom prst="rect">
            <a:avLst/>
          </a:prstGeom>
        </p:spPr>
        <p:txBody>
          <a:bodyPr wrap="square" lIns="68571" tIns="34285" rIns="68571" bIns="34285">
            <a:spAutoFit/>
          </a:bodyPr>
          <a:lstStyle/>
          <a:p>
            <a:pPr algn="just">
              <a:lnSpc>
                <a:spcPct val="150000"/>
              </a:lnSpc>
            </a:pPr>
            <a:r>
              <a:rPr lang="en-US" altLang="zh-CN" sz="21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100" b="1" kern="100" dirty="0">
                <a:latin typeface="Times New Roman" panose="02020603050405020304" pitchFamily="18" charset="0"/>
                <a:ea typeface="楷体_GB2312" panose="02010609030101010101" pitchFamily="49" charset="-122"/>
                <a:cs typeface="Courier New" panose="02070309020205020404" pitchFamily="49" charset="0"/>
              </a:rPr>
              <a:t>using a ball of animal skins with hair inside</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是现在分词短语作后置定</a:t>
            </a:r>
            <a:endParaRPr lang="en-US" altLang="zh-CN" sz="21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语，修饰</a:t>
            </a:r>
            <a:r>
              <a:rPr lang="en-US" altLang="zh-CN" sz="2100" b="1" kern="100" dirty="0">
                <a:latin typeface="Times New Roman" panose="02020603050405020304" pitchFamily="18" charset="0"/>
                <a:ea typeface="楷体_GB2312" panose="02010609030101010101" pitchFamily="49" charset="-122"/>
                <a:cs typeface="Courier New" panose="02070309020205020404" pitchFamily="49" charset="0"/>
              </a:rPr>
              <a:t>game </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1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现在分词</a:t>
            </a:r>
            <a:r>
              <a:rPr lang="en-US" altLang="zh-CN" sz="21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短语</a:t>
            </a:r>
            <a:r>
              <a:rPr lang="en-US" altLang="zh-CN" sz="21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作定语与所修饰的名词之间存在着逻辑上的主谓关</a:t>
            </a:r>
            <a:endParaRPr lang="en-US" altLang="zh-CN" sz="21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系，表示该动作的主动和进行。</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1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单个现在分词作定语，要放在所修饰词的前面，而现在分词短语作</a:t>
            </a:r>
            <a:endParaRPr lang="en-US" altLang="zh-CN" sz="21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nSpc>
                <a:spcPct val="150000"/>
              </a:lnSpc>
            </a:pPr>
            <a:r>
              <a:rPr lang="en-US"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定语则要放在所修饰词的后面。</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9" name="圆角矩形 8"/>
          <p:cNvSpPr/>
          <p:nvPr/>
        </p:nvSpPr>
        <p:spPr>
          <a:xfrm>
            <a:off x="3815817" y="162955"/>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0" name="文本框 8"/>
          <p:cNvSpPr txBox="1"/>
          <p:nvPr/>
        </p:nvSpPr>
        <p:spPr>
          <a:xfrm>
            <a:off x="3923843" y="34056"/>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en-US" b="1" kern="100" dirty="0">
                <a:solidFill>
                  <a:schemeClr val="bg1"/>
                </a:solidFill>
                <a:latin typeface="Times New Roman" panose="02020603050405020304"/>
                <a:ea typeface="华文细黑" panose="02010600040101010101" pitchFamily="2" charset="-122"/>
                <a:cs typeface="Times New Roman" panose="02020603050405020304"/>
              </a:rPr>
              <a:t>经典句式</a:t>
            </a:r>
            <a:endParaRPr lang="en-US" altLang="zh-CN" b="1" kern="100" dirty="0" smtClean="0">
              <a:solidFill>
                <a:schemeClr val="bg1"/>
              </a:solidFill>
              <a:latin typeface="Times New Roman" panose="02020603050405020304"/>
              <a:ea typeface="华文细黑" panose="02010600040101010101" pitchFamily="2" charset="-122"/>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270053"/>
            <a:ext cx="8533579" cy="468588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(1)They put an advertisement in a newspaper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looking for rock musicians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but they could only find one who was good enough.</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他们在报纸上登了一则广告，寻求摇滚乐歌手，但是他们只能找到一位足够好的。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(2)We arrived too late to catch the train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(leave) at eight.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我们到得太晚了，没能赶上八点的火车。</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(3)The next thing he saw was smoke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(rise) from behind the house.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他看到的下一个东西是从房子后面升起的烟。</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(4)The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(sleep) boy must be dreaming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for he is smiling.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这个睡着的男孩一定在做梦，因为他在笑。</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4659035" y="2094831"/>
            <a:ext cx="9207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leaving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4283763" y="2994676"/>
            <a:ext cx="76365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rising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1064881" y="3867594"/>
            <a:ext cx="102013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sleeping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423022"/>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6" name="矩形 15"/>
          <p:cNvSpPr/>
          <p:nvPr/>
        </p:nvSpPr>
        <p:spPr>
          <a:xfrm>
            <a:off x="629256" y="422986"/>
            <a:ext cx="8514744" cy="4858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7" name="TextBox 16"/>
          <p:cNvSpPr txBox="1"/>
          <p:nvPr/>
        </p:nvSpPr>
        <p:spPr>
          <a:xfrm>
            <a:off x="42484" y="431747"/>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18" name="矩形 17"/>
          <p:cNvSpPr/>
          <p:nvPr/>
        </p:nvSpPr>
        <p:spPr>
          <a:xfrm>
            <a:off x="456330" y="423022"/>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9" name="矩形 18"/>
          <p:cNvSpPr/>
          <p:nvPr/>
        </p:nvSpPr>
        <p:spPr>
          <a:xfrm>
            <a:off x="639364" y="402989"/>
            <a:ext cx="8253678" cy="553988"/>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rPr>
              <a:t>It is also a game that </a:t>
            </a:r>
            <a:r>
              <a:rPr lang="en-US" altLang="zh-CN" sz="2100" b="1" u="wavy" kern="100" dirty="0">
                <a:latin typeface="Times New Roman" panose="02020603050405020304" pitchFamily="18" charset="0"/>
                <a:ea typeface="微软雅黑" panose="020B0503020204020204" pitchFamily="34" charset="-122"/>
              </a:rPr>
              <a:t>is very cheap to play</a:t>
            </a:r>
            <a:r>
              <a:rPr lang="en-US" altLang="zh-CN" sz="2100" b="1" kern="100" dirty="0">
                <a:latin typeface="Times New Roman" panose="02020603050405020304" pitchFamily="18" charset="0"/>
                <a:ea typeface="华文细黑" panose="02010600040101010101" pitchFamily="2" charset="-122"/>
              </a:rPr>
              <a:t>.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这也是一种非常便宜的游戏。</a:t>
            </a:r>
          </a:p>
        </p:txBody>
      </p:sp>
      <p:sp>
        <p:nvSpPr>
          <p:cNvPr id="14" name="矩形 13"/>
          <p:cNvSpPr/>
          <p:nvPr/>
        </p:nvSpPr>
        <p:spPr>
          <a:xfrm>
            <a:off x="629049" y="1059932"/>
            <a:ext cx="8263993" cy="2839229"/>
          </a:xfrm>
          <a:prstGeom prst="rect">
            <a:avLst/>
          </a:prstGeom>
        </p:spPr>
        <p:txBody>
          <a:bodyPr wrap="square" lIns="68571" tIns="34285" rIns="68571" bIns="34285">
            <a:spAutoFit/>
          </a:bodyPr>
          <a:lstStyle/>
          <a:p>
            <a:pPr algn="just">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本句是</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adj</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to do</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句型，在该句型中：</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形容词多为表示主语的性质、特征的词，如</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easy</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hard</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difficult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interesting</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heavy</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pleasant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good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等。</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不定式和句子主语是动宾关系，但用主动形式表示被动意义。</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在这种句型中，当不定式与句子的主语有动宾关系且是不及物动词时，</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应该在该不及物动词后加上适当的介词。</a:t>
            </a:r>
            <a:endParaRPr lang="zh-CN" altLang="zh-CN" sz="2000" b="1"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2217" y="66942"/>
            <a:ext cx="8560825" cy="4708951"/>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Ⅰ</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重点单词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球门</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基础；根据</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满意，满足</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塑料制的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因素，要素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形势或事态的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意外转折</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士兵，军人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武装冲突，战斗，战争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向</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保证，使确信</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36424" y="582699"/>
            <a:ext cx="59373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goal</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577740" y="1053895"/>
            <a:ext cx="6786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basis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599548" y="1491880"/>
            <a:ext cx="9496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content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589785" y="1899324"/>
            <a:ext cx="84861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plastic</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575036" y="2401345"/>
            <a:ext cx="79250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factor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629049" y="2835681"/>
            <a:ext cx="66426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twist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606924" y="3282373"/>
            <a:ext cx="87746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soldier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617567" y="3736438"/>
            <a:ext cx="94799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conflict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575035" y="4167051"/>
            <a:ext cx="83117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assure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666298"/>
            <a:ext cx="8713051"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(1)In my opinion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plan designed by the manager is hard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(carry)  out.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在我看来，经理制定的这个计划很难执行。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TV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programme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is easy for us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(understand).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这个电视节目对我们来说很容易理解。</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(3)The room whose window faces south is comfortable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(live) in.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窗子朝南的那个房间住起来很舒适。</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6875768" y="700268"/>
            <a:ext cx="101372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carry</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4247922" y="1625530"/>
            <a:ext cx="166935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understand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6110471" y="2525200"/>
            <a:ext cx="79891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live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423022"/>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6" name="矩形 15"/>
          <p:cNvSpPr/>
          <p:nvPr/>
        </p:nvSpPr>
        <p:spPr>
          <a:xfrm>
            <a:off x="629256" y="422986"/>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7" name="TextBox 16"/>
          <p:cNvSpPr txBox="1"/>
          <p:nvPr/>
        </p:nvSpPr>
        <p:spPr>
          <a:xfrm>
            <a:off x="42484" y="431747"/>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3</a:t>
            </a:r>
            <a:endParaRPr lang="zh-CN" altLang="en-US" sz="2100" b="1" dirty="0">
              <a:solidFill>
                <a:prstClr val="white"/>
              </a:solidFill>
            </a:endParaRPr>
          </a:p>
        </p:txBody>
      </p:sp>
      <p:sp>
        <p:nvSpPr>
          <p:cNvPr id="18" name="矩形 17"/>
          <p:cNvSpPr/>
          <p:nvPr/>
        </p:nvSpPr>
        <p:spPr>
          <a:xfrm>
            <a:off x="456330" y="423022"/>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9" name="矩形 18"/>
          <p:cNvSpPr/>
          <p:nvPr/>
        </p:nvSpPr>
        <p:spPr>
          <a:xfrm>
            <a:off x="639364" y="402988"/>
            <a:ext cx="8253678" cy="1453907"/>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微软雅黑" panose="020B0503020204020204" pitchFamily="34" charset="-122"/>
              </a:rPr>
              <a:t>All over the world you can </a:t>
            </a:r>
            <a:r>
              <a:rPr lang="en-US" altLang="zh-CN" sz="2100" b="1" u="wavy" kern="100" dirty="0">
                <a:latin typeface="Times New Roman" panose="02020603050405020304" pitchFamily="18" charset="0"/>
                <a:ea typeface="微软雅黑" panose="020B0503020204020204" pitchFamily="34" charset="-122"/>
              </a:rPr>
              <a:t>see kids playing</a:t>
            </a:r>
            <a:r>
              <a:rPr lang="en-US" altLang="zh-CN" sz="2100" b="1" kern="100" dirty="0">
                <a:latin typeface="Times New Roman" panose="02020603050405020304" pitchFamily="18" charset="0"/>
                <a:ea typeface="微软雅黑" panose="020B0503020204020204" pitchFamily="34" charset="-122"/>
              </a:rPr>
              <a:t> to their hearts</a:t>
            </a:r>
            <a:r>
              <a:rPr lang="en-US" altLang="zh-CN" sz="2100" b="1" kern="100" dirty="0">
                <a:latin typeface="宋体" panose="02010600030101010101" pitchFamily="2" charset="-122"/>
                <a:ea typeface="微软雅黑" panose="020B0503020204020204" pitchFamily="34" charset="-122"/>
                <a:cs typeface="Times New Roman" panose="02020603050405020304" pitchFamily="18" charset="0"/>
              </a:rPr>
              <a:t>’</a:t>
            </a:r>
            <a:r>
              <a:rPr lang="en-US" altLang="zh-CN" sz="2100" b="1" kern="100" dirty="0">
                <a:latin typeface="Times New Roman" panose="02020603050405020304" pitchFamily="18" charset="0"/>
                <a:ea typeface="微软雅黑" panose="020B0503020204020204" pitchFamily="34" charset="-122"/>
              </a:rPr>
              <a:t> content with a ball made of plastic bags.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在世界各地，你都可以看到孩子们尽情地踢由塑料袋做成的球。</a:t>
            </a:r>
          </a:p>
        </p:txBody>
      </p:sp>
      <p:sp>
        <p:nvSpPr>
          <p:cNvPr id="14" name="矩形 13"/>
          <p:cNvSpPr/>
          <p:nvPr/>
        </p:nvSpPr>
        <p:spPr>
          <a:xfrm>
            <a:off x="629049" y="1869835"/>
            <a:ext cx="8263993"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see</a:t>
            </a:r>
            <a:r>
              <a:rPr lang="zh-CN" altLang="zh-CN" sz="2000" b="1" kern="100" dirty="0">
                <a:latin typeface="Times New Roman" panose="02020603050405020304" pitchFamily="18" charset="0"/>
                <a:ea typeface="楷体_GB2312" panose="02010609030101010101" pitchFamily="49" charset="-122"/>
              </a:rPr>
              <a:t>在句中接复合宾语，宾语是</a:t>
            </a:r>
            <a:r>
              <a:rPr lang="en-US" altLang="zh-CN" sz="2000" b="1" kern="100" dirty="0">
                <a:latin typeface="Times New Roman" panose="02020603050405020304" pitchFamily="18" charset="0"/>
                <a:ea typeface="楷体_GB2312" panose="02010609030101010101" pitchFamily="49" charset="-122"/>
              </a:rPr>
              <a:t>kids</a:t>
            </a:r>
            <a:r>
              <a:rPr lang="zh-CN" altLang="zh-CN" sz="2000" b="1" kern="100" dirty="0">
                <a:latin typeface="Times New Roman" panose="02020603050405020304" pitchFamily="18" charset="0"/>
                <a:ea typeface="楷体_GB2312" panose="02010609030101010101" pitchFamily="49" charset="-122"/>
              </a:rPr>
              <a:t>，宾语补足语是</a:t>
            </a:r>
            <a:r>
              <a:rPr lang="en-US" altLang="zh-CN" sz="2000" b="1" kern="100" dirty="0">
                <a:latin typeface="Times New Roman" panose="02020603050405020304" pitchFamily="18" charset="0"/>
                <a:ea typeface="楷体_GB2312" panose="02010609030101010101" pitchFamily="49" charset="-122"/>
              </a:rPr>
              <a:t>playing</a:t>
            </a:r>
            <a:r>
              <a:rPr lang="zh-CN" altLang="zh-CN" sz="2000" b="1" kern="100" dirty="0">
                <a:latin typeface="Times New Roman" panose="02020603050405020304" pitchFamily="18" charset="0"/>
                <a:ea typeface="楷体_GB2312" panose="02010609030101010101" pitchFamily="49" charset="-122"/>
              </a:rPr>
              <a:t>。宾语与宾语补足语之间构成主动关系，故此处使用现在分词。</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see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复合宾语的结构：</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see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＋宾语＋宾补</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形容词</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IPAPANNEW" panose="02000500070000020004" pitchFamily="2" charset="0"/>
                <a:ea typeface="楷体_GB2312" panose="02010609030101010101" pitchFamily="49" charset="-122"/>
                <a:cs typeface="Times New Roman" panose="02020603050405020304" pitchFamily="18" charset="0"/>
              </a:rPr>
              <a:t>副词</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名词</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IPAPANNEW" panose="02000500070000020004" pitchFamily="2" charset="0"/>
                <a:ea typeface="楷体_GB2312" panose="02010609030101010101" pitchFamily="49" charset="-122"/>
                <a:cs typeface="Times New Roman" panose="02020603050405020304" pitchFamily="18" charset="0"/>
              </a:rPr>
              <a:t>介词短语</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不带</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的不定式</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IPAPANNEW" panose="02000500070000020004" pitchFamily="2" charset="0"/>
                <a:ea typeface="楷体_GB2312" panose="02010609030101010101" pitchFamily="49" charset="-122"/>
                <a:cs typeface="Times New Roman" panose="02020603050405020304" pitchFamily="18" charset="0"/>
              </a:rPr>
              <a:t>现在分词</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p>
          <a:p>
            <a:pPr algn="just">
              <a:lnSpc>
                <a:spcPct val="150000"/>
              </a:lnSpc>
            </a:pP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过去分词</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see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后的宾语可用</a:t>
            </a:r>
            <a:r>
              <a:rPr lang="en-US" altLang="zh-CN" sz="2000" b="1" kern="100" dirty="0">
                <a:latin typeface="Times New Roman" panose="02020603050405020304" pitchFamily="18" charset="0"/>
                <a:ea typeface="楷体_GB2312" panose="02010609030101010101" pitchFamily="49" charset="-122"/>
              </a:rPr>
              <a:t>it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来代替，而把真正的宾语放在宾补后</a:t>
            </a:r>
            <a:endParaRPr lang="zh-CN" altLang="zh-CN" sz="2000" b="1"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666298"/>
            <a:ext cx="8533579" cy="3300894"/>
          </a:xfrm>
          <a:prstGeom prst="rect">
            <a:avLst/>
          </a:prstGeom>
        </p:spPr>
        <p:txBody>
          <a:bodyPr wrap="square" lIns="68571" tIns="34285" rIns="68571" bIns="34285">
            <a:spAutoFit/>
          </a:bodyPr>
          <a:lstStyle/>
          <a:p>
            <a:pPr lvl="0">
              <a:lnSpc>
                <a:spcPct val="150000"/>
              </a:lnSpc>
            </a:pPr>
            <a:r>
              <a:rPr lang="en-US" altLang="zh-CN" sz="2000" b="1" kern="100" dirty="0">
                <a:solidFill>
                  <a:prstClr val="black"/>
                </a:solidFill>
                <a:latin typeface="Times New Roman" panose="02020603050405020304" pitchFamily="18" charset="0"/>
                <a:ea typeface="楷体_GB2312" panose="02010609030101010101" pitchFamily="49" charset="-122"/>
              </a:rPr>
              <a:t>(1)When she hurried to the hall</a:t>
            </a:r>
            <a:r>
              <a:rPr lang="zh-CN" altLang="zh-CN" sz="2000" b="1" kern="100" dirty="0">
                <a:solidFill>
                  <a:prstClr val="black"/>
                </a:solidFill>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err="1">
                <a:solidFill>
                  <a:prstClr val="black"/>
                </a:solidFill>
                <a:latin typeface="Times New Roman" panose="02020603050405020304" pitchFamily="18" charset="0"/>
                <a:ea typeface="楷体_GB2312" panose="02010609030101010101" pitchFamily="49" charset="-122"/>
              </a:rPr>
              <a:t>she</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saw</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wallet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(lie) on the ground.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当她匆忙赶到大厅时，她发现地上有个钱包。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(2)When the actor woke up</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saw his left leg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(break).</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当这位演员醒来时，发现他的左腿断了。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(3)When she woke up</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she saw herself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她醒来时发觉自己在医院里。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5686853" y="700515"/>
            <a:ext cx="6786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lying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5347675" y="1654107"/>
            <a:ext cx="91773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broken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4501124" y="2482054"/>
            <a:ext cx="128302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hospital</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pic>
        <p:nvPicPr>
          <p:cNvPr id="8" name="返回">
            <a:hlinkClick r:id="rId2" action="ppaction://hlinksldjump"/>
          </p:cNvPr>
          <p:cNvPicPr>
            <a:picLocks noChangeAspect="1"/>
          </p:cNvPicPr>
          <p:nvPr/>
        </p:nvPicPr>
        <p:blipFill>
          <a:blip r:embed="rId3" cstate="email"/>
          <a:stretch>
            <a:fillRect/>
          </a:stretch>
        </p:blipFill>
        <p:spPr>
          <a:xfrm>
            <a:off x="8520132"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3</a:t>
            </a:r>
            <a:endParaRPr lang="en-US" altLang="zh-CN" dirty="0">
              <a:solidFill>
                <a:schemeClr val="bg1"/>
              </a:solidFill>
              <a:latin typeface="Arial" panose="020B0604020202020204" pitchFamily="34" charset="0"/>
            </a:endParaRPr>
          </a:p>
        </p:txBody>
      </p:sp>
      <p:sp>
        <p:nvSpPr>
          <p:cNvPr id="11" name="圆角矩形 10"/>
          <p:cNvSpPr/>
          <p:nvPr/>
        </p:nvSpPr>
        <p:spPr>
          <a:xfrm>
            <a:off x="2627531" y="2722704"/>
            <a:ext cx="3942951" cy="485941"/>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7"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ea typeface="微软雅黑" panose="020B0503020204020204" pitchFamily="34" charset="-122"/>
              </a:rPr>
              <a:t>达标检测</a:t>
            </a:r>
          </a:p>
        </p:txBody>
      </p:sp>
      <p:sp>
        <p:nvSpPr>
          <p:cNvPr id="18" name="矩形 17"/>
          <p:cNvSpPr/>
          <p:nvPr/>
        </p:nvSpPr>
        <p:spPr>
          <a:xfrm flipH="1">
            <a:off x="9024207"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矩形 18"/>
          <p:cNvSpPr/>
          <p:nvPr/>
        </p:nvSpPr>
        <p:spPr>
          <a:xfrm flipH="1">
            <a:off x="0"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文本框 6"/>
          <p:cNvSpPr txBox="1"/>
          <p:nvPr/>
        </p:nvSpPr>
        <p:spPr>
          <a:xfrm>
            <a:off x="2789570" y="3327659"/>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当堂检测  基础达标演练</a:t>
            </a:r>
            <a:endParaRPr lang="zh-CN" altLang="zh-CN" sz="1400" kern="100" dirty="0">
              <a:solidFill>
                <a:schemeClr val="tx1">
                  <a:lumMod val="50000"/>
                  <a:lumOff val="50000"/>
                </a:schemeClr>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08232" y="735971"/>
            <a:ext cx="8935768"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(equip) with some tools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farmers walked into the mountain.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2.Mr Smith and his wife broke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two years ago because they had quarreled a lot before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3.You must cut out some of the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(content) of the document.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4.She stepped back appearing surprised and put up her hands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as if in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a:t>
            </a: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(defend).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5.The thieves broke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bank and stole a lot of money.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6.When she turned around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she saw someone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(stare) at her.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7.Cycling is highly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(benefit) to health and the environment.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4" name="圆角矩形 13"/>
          <p:cNvSpPr/>
          <p:nvPr/>
        </p:nvSpPr>
        <p:spPr>
          <a:xfrm>
            <a:off x="3513712" y="276028"/>
            <a:ext cx="2116576"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Ⅰ.</a:t>
            </a:r>
            <a:r>
              <a:rPr lang="zh-CN"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单句语法填空</a:t>
            </a:r>
            <a:endPar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endParaRPr>
          </a:p>
        </p:txBody>
      </p:sp>
      <p:sp>
        <p:nvSpPr>
          <p:cNvPr id="2" name="矩形 1"/>
          <p:cNvSpPr/>
          <p:nvPr/>
        </p:nvSpPr>
        <p:spPr>
          <a:xfrm>
            <a:off x="467009" y="788163"/>
            <a:ext cx="120768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Equipped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3704369" y="1221913"/>
            <a:ext cx="4238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up</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3544902" y="2148276"/>
            <a:ext cx="104898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contents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2" name="矩形 11"/>
          <p:cNvSpPr/>
          <p:nvPr/>
        </p:nvSpPr>
        <p:spPr>
          <a:xfrm>
            <a:off x="7842087" y="2599989"/>
            <a:ext cx="964028" cy="377016"/>
          </a:xfrm>
          <a:prstGeom prst="rect">
            <a:avLst/>
          </a:prstGeom>
        </p:spPr>
        <p:txBody>
          <a:bodyPr wrap="none" lIns="68571" tIns="34285" rIns="68571" bIns="34285">
            <a:spAutoFit/>
          </a:bodyPr>
          <a:lstStyle/>
          <a:p>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defence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5" name="矩形 14"/>
          <p:cNvSpPr/>
          <p:nvPr/>
        </p:nvSpPr>
        <p:spPr>
          <a:xfrm>
            <a:off x="2422793" y="3489326"/>
            <a:ext cx="56488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0" name="矩形 9"/>
          <p:cNvSpPr/>
          <p:nvPr/>
        </p:nvSpPr>
        <p:spPr>
          <a:xfrm>
            <a:off x="5173518" y="3912252"/>
            <a:ext cx="9063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staring</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1" name="矩形 10"/>
          <p:cNvSpPr/>
          <p:nvPr/>
        </p:nvSpPr>
        <p:spPr>
          <a:xfrm>
            <a:off x="2303453" y="4389309"/>
            <a:ext cx="119005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beneficial</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P spid="12" grpId="0"/>
      <p:bldP spid="15" grpId="0"/>
      <p:bldP spid="10"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678053"/>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8.The girl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famous actor is my classmate.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等着见到那位著名演员的女孩是我的同学。</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9.She was glad to see her child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看到她的孩子得到了很好的照顾，她很高兴。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first the new surroundings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起初，新的环境让我难以忍受。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11.The cause of education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people.(benefit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教育事业是有利于人民的事业。</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圆角矩形 10"/>
          <p:cNvSpPr/>
          <p:nvPr/>
        </p:nvSpPr>
        <p:spPr>
          <a:xfrm>
            <a:off x="3713585" y="263742"/>
            <a:ext cx="1716829"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Ⅱ.</a:t>
            </a:r>
            <a:r>
              <a:rPr lang="zh-CN"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完成句子</a:t>
            </a:r>
          </a:p>
        </p:txBody>
      </p:sp>
      <p:pic>
        <p:nvPicPr>
          <p:cNvPr id="9" name="返回">
            <a:hlinkClick r:id="rId2" action="ppaction://hlinksldjump"/>
          </p:cNvPr>
          <p:cNvPicPr>
            <a:picLocks noChangeAspect="1"/>
          </p:cNvPicPr>
          <p:nvPr/>
        </p:nvPicPr>
        <p:blipFill>
          <a:blip r:embed="rId3" cstate="email"/>
          <a:stretch>
            <a:fillRect/>
          </a:stretch>
        </p:blipFill>
        <p:spPr>
          <a:xfrm>
            <a:off x="8470979" y="4520695"/>
            <a:ext cx="534949" cy="534756"/>
          </a:xfrm>
          <a:prstGeom prst="rect">
            <a:avLst/>
          </a:prstGeom>
        </p:spPr>
      </p:pic>
      <p:sp>
        <p:nvSpPr>
          <p:cNvPr id="2" name="矩形 1"/>
          <p:cNvSpPr/>
          <p:nvPr/>
        </p:nvSpPr>
        <p:spPr>
          <a:xfrm>
            <a:off x="1439244" y="753701"/>
            <a:ext cx="161805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waiting to see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3529671" y="1637152"/>
            <a:ext cx="206227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well taken care of</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4" name="矩形 13"/>
          <p:cNvSpPr/>
          <p:nvPr/>
        </p:nvSpPr>
        <p:spPr>
          <a:xfrm>
            <a:off x="3761805" y="2535801"/>
            <a:ext cx="277080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were difficult to tolerate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3196929" y="3444630"/>
            <a:ext cx="168057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 of benefit 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4"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59463" y="265065"/>
            <a:ext cx="8479566" cy="4247286"/>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冲浪</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运动</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冲浪</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代表，表示</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宋体" panose="02010600030101010101" pitchFamily="2" charset="-122"/>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典型的，有代表性的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装备，设备，用具</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宋体" panose="02010600030101010101" pitchFamily="2" charset="-122"/>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装备，配备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在比赛中</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防守，防卫</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宋体" panose="02010600030101010101" pitchFamily="2" charset="-122"/>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防卫，防护</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宋体" panose="02010600030101010101" pitchFamily="2" charset="-122"/>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可防御的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737074" y="320103"/>
            <a:ext cx="9207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surfing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1061153" y="803657"/>
            <a:ext cx="5793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surf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737074" y="1208504"/>
            <a:ext cx="11679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represent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1019502" y="1647823"/>
            <a:ext cx="169377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representative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870387" y="2094517"/>
            <a:ext cx="130546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equipment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1068528" y="2550143"/>
            <a:ext cx="75082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equip</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815601" y="3019778"/>
            <a:ext cx="87906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defend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1061153" y="3473843"/>
            <a:ext cx="9496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defense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986765" y="3915551"/>
            <a:ext cx="123333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defensible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linds(horizontal)">
                                      <p:cBhvr>
                                        <p:cTn id="31" dur="500"/>
                                        <p:tgtEl>
                                          <p:spTgt spid="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450" y="343687"/>
            <a:ext cx="8479566" cy="1938962"/>
          </a:xfrm>
          <a:prstGeom prst="rect">
            <a:avLst/>
          </a:prstGeom>
        </p:spPr>
        <p:txBody>
          <a:bodyPr wrap="square" lIns="91411" tIns="45705" rIns="91411" bIns="45705">
            <a:spAutoFit/>
          </a:bodyPr>
          <a:lstStyle/>
          <a:p>
            <a:pPr>
              <a:lnSpc>
                <a:spcPct val="150000"/>
              </a:lnSpc>
            </a:pPr>
            <a:r>
              <a:rPr lang="en-US" altLang="zh-CN" sz="2000" b="1" kern="100" dirty="0">
                <a:latin typeface="Times New Roman" panose="02020603050405020304" pitchFamily="18" charset="0"/>
                <a:ea typeface="华文细黑" panose="02010600040101010101" pitchFamily="2" charset="-122"/>
              </a:rPr>
              <a:t>14.</a:t>
            </a:r>
            <a:r>
              <a:rPr lang="en-US" altLang="zh-CN" sz="2000" b="1" u="sng" kern="100" dirty="0">
                <a:latin typeface="Times New Roman" panose="02020603050405020304" pitchFamily="18" charset="0"/>
                <a:ea typeface="华文细黑" panose="02010600040101010101" pitchFamily="2" charset="-122"/>
              </a:rPr>
              <a:t>             </a:t>
            </a:r>
            <a:r>
              <a:rPr lang="en-US" altLang="zh-CN" sz="2000" b="1" i="1" kern="100" dirty="0">
                <a:latin typeface="Times New Roman" panose="02020603050405020304" pitchFamily="18" charset="0"/>
                <a:ea typeface="华文细黑" panose="02010600040101010101" pitchFamily="2" charset="-122"/>
              </a:rPr>
              <a:t>n</a:t>
            </a:r>
            <a:r>
              <a:rPr lang="en-US" altLang="zh-CN" sz="2000" b="1"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死，死亡</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无生命的</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死亡</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ea typeface="C-KT" panose="03000509000000000000" pitchFamily="65"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垂死的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737075" y="435463"/>
            <a:ext cx="81494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death </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962885" y="897952"/>
            <a:ext cx="66587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dead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999765" y="1329900"/>
            <a:ext cx="4654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die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945752" y="1759460"/>
            <a:ext cx="75082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dying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0243" y="697233"/>
            <a:ext cx="8263514" cy="2862292"/>
          </a:xfrm>
          <a:prstGeom prst="rect">
            <a:avLst/>
          </a:prstGeom>
        </p:spPr>
        <p:txBody>
          <a:bodyPr wrap="square" lIns="91411" tIns="45705" rIns="91411" bIns="45705">
            <a:spAutoFit/>
          </a:bodyPr>
          <a:lstStyle/>
          <a:p>
            <a:pPr algn="just">
              <a:lnSpc>
                <a:spcPct val="150000"/>
              </a:lnSpc>
            </a:pPr>
            <a:r>
              <a:rPr lang="zh-CN" altLang="zh-CN" sz="2000" b="1" kern="100" dirty="0">
                <a:solidFill>
                  <a:srgbClr val="00B050"/>
                </a:solidFill>
                <a:latin typeface="Times New Roman" panose="02020603050405020304" pitchFamily="18" charset="0"/>
                <a:ea typeface="华文细黑" panose="02010600040101010101" pitchFamily="2" charset="-122"/>
                <a:cs typeface="Times New Roman" panose="02020603050405020304" pitchFamily="18" charset="0"/>
              </a:rPr>
              <a:t>掌握规律　巧记单词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defend</a:t>
            </a:r>
            <a:r>
              <a:rPr lang="en-US" altLang="zh-CN" sz="2000" b="1" kern="100" dirty="0">
                <a:latin typeface="Symbol" panose="05050102010706020507" pitchFamily="18" charset="2"/>
                <a:ea typeface="华文细黑" panose="02010600040101010101" pitchFamily="2" charset="-122"/>
                <a:cs typeface="Times New Roman" panose="02020603050405020304" pitchFamily="18" charset="0"/>
              </a:rPr>
              <a:t>(</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防守，防卫</a:t>
            </a:r>
            <a:r>
              <a:rPr lang="en-US" altLang="zh-CN" sz="2000" b="1" kern="100" dirty="0">
                <a:latin typeface="Symbol" panose="05050102010706020507" pitchFamily="18" charset="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，将</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nd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变为</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-ns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再加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ible</a:t>
            </a:r>
            <a:r>
              <a:rPr lang="zh-CN" altLang="zh-CN" sz="2000" b="1" kern="100" dirty="0">
                <a:latin typeface="宋体" panose="02010600030101010101" pitchFamily="2" charset="-122"/>
                <a:ea typeface="C-KT" panose="03000509000000000000" pitchFamily="65"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defensible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可防御的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respond</a:t>
            </a:r>
            <a:r>
              <a:rPr lang="en-US" altLang="zh-CN" sz="2000" b="1" kern="100" dirty="0">
                <a:latin typeface="Symbol" panose="05050102010706020507" pitchFamily="18" charset="2"/>
                <a:ea typeface="华文细黑" panose="02010600040101010101" pitchFamily="2" charset="-122"/>
                <a:cs typeface="Times New Roman" panose="02020603050405020304" pitchFamily="18" charset="0"/>
              </a:rPr>
              <a:t>(</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回答</a:t>
            </a:r>
            <a:r>
              <a:rPr lang="en-US" altLang="zh-CN" sz="2000" b="1" kern="100" dirty="0">
                <a:latin typeface="Symbol" panose="05050102010706020507" pitchFamily="18" charset="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，将</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nd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变为</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-ns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ible</a:t>
            </a:r>
            <a:r>
              <a:rPr lang="zh-CN" altLang="zh-CN" sz="2000" b="1" kern="100" dirty="0">
                <a:latin typeface="宋体" panose="02010600030101010101" pitchFamily="2" charset="-122"/>
                <a:ea typeface="C-KT" panose="03000509000000000000" pitchFamily="65"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responsible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有责任的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形容词后缀</a:t>
            </a:r>
            <a:r>
              <a:rPr lang="en-US" altLang="zh-CN" sz="2000" b="1" kern="100" dirty="0">
                <a:latin typeface="Times New Roman" panose="02020603050405020304" pitchFamily="18" charset="0"/>
                <a:ea typeface="华文细黑" panose="02010600040101010101" pitchFamily="2" charset="-122"/>
              </a:rPr>
              <a:t>-</a:t>
            </a:r>
            <a:r>
              <a:rPr lang="en-US" altLang="zh-CN" sz="2000" b="1" kern="100" dirty="0" err="1">
                <a:latin typeface="Times New Roman" panose="02020603050405020304" pitchFamily="18" charset="0"/>
                <a:ea typeface="华文细黑" panose="02010600040101010101" pitchFamily="2" charset="-122"/>
              </a:rPr>
              <a:t>ible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加在动词后，使动词变为形容词，其意义相当于</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情态动词</a:t>
            </a:r>
            <a:r>
              <a:rPr lang="en-US" altLang="zh-CN" sz="2000" b="1" kern="100" dirty="0">
                <a:latin typeface="Times New Roman" panose="02020603050405020304" pitchFamily="18" charset="0"/>
                <a:ea typeface="华文细黑" panose="02010600040101010101" pitchFamily="2" charset="-122"/>
              </a:rPr>
              <a:t>can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＋该动词的被动式</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，所以在语义上有被动意义。如：</a:t>
            </a:r>
            <a:r>
              <a:rPr lang="en-US" altLang="zh-CN" sz="2000" b="1" kern="100" dirty="0">
                <a:latin typeface="Times New Roman" panose="02020603050405020304" pitchFamily="18" charset="0"/>
                <a:ea typeface="华文细黑" panose="02010600040101010101" pitchFamily="2" charset="-122"/>
              </a:rPr>
              <a:t>the city can be defended</a:t>
            </a:r>
            <a:r>
              <a:rPr lang="zh-CN" altLang="zh-CN" sz="2000" b="1" kern="100" dirty="0">
                <a:ea typeface="C-KT" panose="03000509000000000000" pitchFamily="65"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the city is defensible</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197" y="126988"/>
            <a:ext cx="8641605" cy="5170616"/>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Ⅱ</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核心短语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回去；追溯</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在空中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尽情地，心满意足地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由</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制成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数百万的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以</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结束</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分解；发生故障；失败；毁掉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在战场上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爆发</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放下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81495" y="627984"/>
            <a:ext cx="98647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go back</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522386" y="1122634"/>
            <a:ext cx="11339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 the air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575036" y="1539837"/>
            <a:ext cx="303831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 one</a:t>
            </a:r>
            <a:r>
              <a:rPr lang="en-US" altLang="zh-CN" sz="2000" b="1" kern="100" dirty="0">
                <a:solidFill>
                  <a:srgbClr val="DB4313"/>
                </a:solidFill>
                <a:latin typeface="宋体" panose="02010600030101010101" pitchFamily="2" charset="-122"/>
                <a:ea typeface="宋体" panose="02010600030101010101" pitchFamily="2" charset="-122"/>
                <a:cs typeface="Courier New" panose="02070309020205020404"/>
              </a:rPr>
              <a:t>’</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 heart</a:t>
            </a:r>
            <a:r>
              <a:rPr lang="en-US" altLang="zh-CN" sz="2000" b="1" kern="100" dirty="0">
                <a:solidFill>
                  <a:srgbClr val="DB4313"/>
                </a:solidFill>
                <a:latin typeface="宋体" panose="02010600030101010101" pitchFamily="2" charset="-122"/>
                <a:ea typeface="宋体" panose="02010600030101010101" pitchFamily="2" charset="-122"/>
                <a:cs typeface="Courier New" panose="02070309020205020404"/>
              </a:rPr>
              <a:t>’</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 content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521023" y="1993902"/>
            <a:ext cx="133432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 made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559375" y="2457726"/>
            <a:ext cx="128142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millions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575036" y="2879915"/>
            <a:ext cx="108585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end with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521022" y="3327659"/>
            <a:ext cx="143870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break down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576900" y="3774352"/>
            <a:ext cx="136157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on the field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6" name="矩形 15"/>
          <p:cNvSpPr/>
          <p:nvPr/>
        </p:nvSpPr>
        <p:spPr>
          <a:xfrm>
            <a:off x="521023" y="4239512"/>
            <a:ext cx="119505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break out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655439" y="4646955"/>
            <a:ext cx="1172419" cy="377016"/>
          </a:xfrm>
          <a:prstGeom prst="rect">
            <a:avLst/>
          </a:prstGeom>
        </p:spPr>
        <p:txBody>
          <a:bodyPr wrap="none" lIns="68571" tIns="34285" rIns="68571" bIns="34285">
            <a:spAutoFit/>
          </a:bodyPr>
          <a:lstStyle/>
          <a:p>
            <a:r>
              <a:rPr lang="en-US" altLang="zh-CN" sz="2000" b="1" kern="100">
                <a:solidFill>
                  <a:srgbClr val="DB4313"/>
                </a:solidFill>
                <a:latin typeface="Times New Roman" panose="02020603050405020304"/>
                <a:ea typeface="华文细黑" panose="02010600040101010101" pitchFamily="2" charset="-122"/>
                <a:cs typeface="Courier New" panose="02070309020205020404"/>
              </a:rPr>
              <a:t>put down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11" grpId="0"/>
      <p:bldP spid="12" grpId="0"/>
      <p:bldP spid="13" grpId="0"/>
      <p:bldP spid="16"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358538"/>
            <a:ext cx="8892563" cy="4708951"/>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Ⅲ</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经典句式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现在分词短语作后置定语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 was then known as </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cuju</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(kick ball)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 game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a:t>
            </a:r>
          </a:p>
          <a:p>
            <a:pPr algn="just">
              <a:lnSpc>
                <a:spcPct val="150000"/>
              </a:lnSpc>
            </a:pP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它当时被称为蹴鞠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踢球</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，是一种用兽皮做成的球，球里面有毛。</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2.be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to do</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 is also a game that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这也是一种非常便宜的游戏。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3.see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＋宾语＋宾补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All over the world you can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their hearts</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content with a ball made of plastic bags.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在世界各地，你都可以看到孩子们尽情地踢由塑料袋做成的球。</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205406" y="1322528"/>
            <a:ext cx="365226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using a ball of animal skins with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250958" y="1815841"/>
            <a:ext cx="135695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hair inside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2573518" y="2649196"/>
            <a:ext cx="237306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is very cheap to play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3221674" y="3527837"/>
            <a:ext cx="186010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see kids playing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pic>
        <p:nvPicPr>
          <p:cNvPr id="7" name="返回">
            <a:hlinkClick r:id="rId2" action="ppaction://hlinksldjump"/>
          </p:cNvPr>
          <p:cNvPicPr>
            <a:picLocks noChangeAspect="1"/>
          </p:cNvPicPr>
          <p:nvPr/>
        </p:nvPicPr>
        <p:blipFill>
          <a:blip r:embed="rId3" cstate="email"/>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8"/>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2</a:t>
            </a:r>
            <a:endParaRPr lang="en-US" altLang="zh-CN" dirty="0">
              <a:solidFill>
                <a:schemeClr val="bg1"/>
              </a:solidFill>
              <a:latin typeface="Arial" panose="020B0604020202020204" pitchFamily="34" charset="0"/>
            </a:endParaRPr>
          </a:p>
        </p:txBody>
      </p:sp>
      <p:sp>
        <p:nvSpPr>
          <p:cNvPr id="11" name="圆角矩形 10"/>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5" name="文本框 14"/>
          <p:cNvSpPr txBox="1"/>
          <p:nvPr/>
        </p:nvSpPr>
        <p:spPr>
          <a:xfrm>
            <a:off x="3032628" y="2744758"/>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rPr>
              <a:t>互动探究</a:t>
            </a:r>
            <a:endParaRPr lang="en-US" altLang="zh-CN" sz="2100" b="1" spc="150" dirty="0">
              <a:solidFill>
                <a:schemeClr val="bg1"/>
              </a:solidFill>
              <a:latin typeface="+mj-ea"/>
              <a:ea typeface="+mj-ea"/>
            </a:endParaRPr>
          </a:p>
        </p:txBody>
      </p:sp>
      <p:sp>
        <p:nvSpPr>
          <p:cNvPr id="18" name="文本框 17"/>
          <p:cNvSpPr txBox="1"/>
          <p:nvPr/>
        </p:nvSpPr>
        <p:spPr>
          <a:xfrm>
            <a:off x="2789570" y="3328964"/>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探究重点   互动撞击思维</a:t>
            </a:r>
            <a:endParaRPr kumimoji="1" lang="zh-CN" altLang="en-US" sz="1400" dirty="0">
              <a:solidFill>
                <a:schemeClr val="tx1">
                  <a:lumMod val="50000"/>
                  <a:lumOff val="50000"/>
                </a:schemeClr>
              </a:solidFill>
              <a:latin typeface="+mj-ea"/>
              <a:ea typeface="+mj-ea"/>
            </a:endParaRPr>
          </a:p>
        </p:txBody>
      </p:sp>
      <p:sp>
        <p:nvSpPr>
          <p:cNvPr id="19" name="矩形 1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矩形 19"/>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2674</Words>
  <Application>Microsoft Office PowerPoint</Application>
  <PresentationFormat>全屏显示(16:9)</PresentationFormat>
  <Paragraphs>348</Paragraphs>
  <Slides>35</Slides>
  <Notes>5</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35</vt:i4>
      </vt:variant>
    </vt:vector>
  </HeadingPairs>
  <TitlesOfParts>
    <vt:vector size="51" baseType="lpstr">
      <vt:lpstr>C-KT</vt:lpstr>
      <vt:lpstr>IPAPANNEW</vt:lpstr>
      <vt:lpstr>方正隶变简体</vt:lpstr>
      <vt:lpstr>黑体</vt:lpstr>
      <vt:lpstr>华文细黑</vt:lpstr>
      <vt:lpstr>楷体_GB2312</vt:lpstr>
      <vt:lpstr>宋体</vt:lpstr>
      <vt:lpstr>微软雅黑</vt:lpstr>
      <vt:lpstr>Arial</vt:lpstr>
      <vt:lpstr>Arial Black</vt:lpstr>
      <vt:lpstr>Book Antiqua</vt:lpstr>
      <vt:lpstr>Calibri</vt:lpstr>
      <vt:lpstr>Courier New</vt:lpstr>
      <vt:lpstr>Symbol</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2023-01-16T14:52:07Z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B63DF7886AA04D72B4DA6ABDF835FFEB</vt:lpwstr>
  </property>
  <property fmtid="{A09F084E-AD41-489F-8076-AA5BE3082BCA}" pid="100">
    <vt:ui4>5</vt:ui4>
  </property>
  <property fmtid="{64440492-4C8B-11D1-8B70-080036B11A03}" pid="11">
    <vt:lpwstr>www.2ppt.com-爱PPT提供资源下载</vt:lpwstr>
  </property>
</Properties>
</file>