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8" r:id="rId2"/>
    <p:sldId id="269" r:id="rId3"/>
    <p:sldId id="298" r:id="rId4"/>
    <p:sldId id="299" r:id="rId5"/>
    <p:sldId id="274" r:id="rId6"/>
    <p:sldId id="276" r:id="rId7"/>
    <p:sldId id="271" r:id="rId8"/>
    <p:sldId id="300" r:id="rId9"/>
    <p:sldId id="277" r:id="rId10"/>
    <p:sldId id="309" r:id="rId11"/>
    <p:sldId id="279" r:id="rId12"/>
    <p:sldId id="303" r:id="rId13"/>
    <p:sldId id="275" r:id="rId14"/>
    <p:sldId id="305" r:id="rId15"/>
    <p:sldId id="281" r:id="rId16"/>
    <p:sldId id="307" r:id="rId17"/>
    <p:sldId id="294" r:id="rId18"/>
    <p:sldId id="295" r:id="rId19"/>
    <p:sldId id="308" r:id="rId20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5" autoAdjust="0"/>
  </p:normalViewPr>
  <p:slideViewPr>
    <p:cSldViewPr snapToGrid="0">
      <p:cViewPr varScale="1">
        <p:scale>
          <a:sx n="106" d="100"/>
          <a:sy n="106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C61AC-A0D1-40D0-A75A-45290AFD97FD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8C7DE-815B-400B-A91F-F33655118D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8C7DE-815B-400B-A91F-F33655118D0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0455ACC-3AD0-45F1-BE41-8E8CC07E9A7F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BC2430-7B9F-40F6-BC39-0E395FE9C90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A6AB-E421-4D82-904E-EBF3267E0FA6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6977-35FF-4785-920A-6D51891EC42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2B18353-6CBE-442E-BAE6-F4FE44DB7888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8E29B0D-B470-430E-9A47-3DE94BCC70E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C45E-4A07-4D3D-9D36-B40922955FE8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48BC-605D-41B3-946C-DC99072B8C2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134D-4490-4118-9097-1FD32E4916E9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40BB4D-8D0A-4F44-A34F-B70B95BB429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DCF7-E4C5-4F67-B151-1B43D12EC21A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D052379-FBA4-4B55-8782-C195F3AF5FEC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829E9D-0023-4D5A-99B6-1B41F1F35B48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42A86F2-6993-4D72-B2BC-A27A65DBC598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CE61D6-D94C-4715-9868-8ED61DEC5186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6D04B2-22C8-492C-8BE9-C5F4D51169FF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AAEA-C1D6-44F1-BC1D-A39AB37BF751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79E81F-EA5B-46BF-A23F-16300223048E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A291-4FB3-48D1-A3D6-30C324AD183C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C80B26-FE2F-44D6-B48F-3389504EEF5E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F7E3-28E7-42C1-8009-336579181A55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BC8C58-A3A5-430D-A37A-EE3B7B2B9FE2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7629F02-299F-46C8-82CC-2BCD2311E751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FFBACAE-67B8-45BC-8421-514B36E0A673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alt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B6C45E-4A07-4D3D-9D36-B40922955FE8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F1848BC-605D-41B3-946C-DC99072B8C2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 panose="05000000000000000000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 panose="05020102010507070707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panose="05000000000000000000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5"/>
          <p:cNvSpPr>
            <a:spLocks noChangeArrowheads="1"/>
          </p:cNvSpPr>
          <p:nvPr/>
        </p:nvSpPr>
        <p:spPr bwMode="auto">
          <a:xfrm>
            <a:off x="0" y="2527593"/>
            <a:ext cx="9144000" cy="11079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zh-CN" altLang="en-US" sz="6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8" name="文本框 5"/>
          <p:cNvSpPr txBox="1">
            <a:spLocks noChangeArrowheads="1"/>
          </p:cNvSpPr>
          <p:nvPr/>
        </p:nvSpPr>
        <p:spPr bwMode="auto">
          <a:xfrm>
            <a:off x="667407" y="606425"/>
            <a:ext cx="5236369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Unit 6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　 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Be a Champion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1" name="矩形 10"/>
          <p:cNvSpPr/>
          <p:nvPr/>
        </p:nvSpPr>
        <p:spPr>
          <a:xfrm>
            <a:off x="2924754" y="560661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9569" y="887326"/>
            <a:ext cx="8745141" cy="55659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11</a:t>
            </a:r>
            <a:r>
              <a:rPr lang="zh-CN" altLang="en-US" sz="2400" b="1" dirty="0">
                <a:latin typeface="Times New Roman" panose="02020603050405020304" pitchFamily="18" charset="0"/>
              </a:rPr>
              <a:t>．他们每两年进行一次家庭旅行。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	They have a family trip ________ ________ ________.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12</a:t>
            </a:r>
            <a:r>
              <a:rPr lang="zh-CN" altLang="en-US" sz="2400" b="1" dirty="0">
                <a:latin typeface="Times New Roman" panose="02020603050405020304" pitchFamily="18" charset="0"/>
              </a:rPr>
              <a:t>．五环代表五大洲团结在一起。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	The five rings _______ ______ the five continents united together.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13</a:t>
            </a:r>
            <a:r>
              <a:rPr lang="zh-CN" altLang="en-US" sz="2400" b="1" dirty="0">
                <a:latin typeface="Times New Roman" panose="02020603050405020304" pitchFamily="18" charset="0"/>
              </a:rPr>
              <a:t>．梦之队被认为是在它的领域内最优秀的队伍。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	A dream team _____ ________ ______be the greatest team 	in its field.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14</a:t>
            </a:r>
            <a:r>
              <a:rPr lang="zh-CN" altLang="en-US" sz="2400" b="1" dirty="0">
                <a:latin typeface="Times New Roman" panose="02020603050405020304" pitchFamily="18" charset="0"/>
              </a:rPr>
              <a:t>．我们没有人能够追上他！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 ________ us could catch him!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2855119" y="3159126"/>
            <a:ext cx="3178969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stand 		for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4133850" y="1535540"/>
            <a:ext cx="446603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every 	      two/second  years/ year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3008710" y="4497388"/>
            <a:ext cx="4212431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is 	considered 	   to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411267" y="5862638"/>
            <a:ext cx="331589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None 		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组合 3"/>
          <p:cNvGrpSpPr/>
          <p:nvPr/>
        </p:nvGrpSpPr>
        <p:grpSpPr bwMode="auto">
          <a:xfrm>
            <a:off x="58341" y="893764"/>
            <a:ext cx="2853928" cy="846137"/>
            <a:chOff x="77471" y="894080"/>
            <a:chExt cx="3804982" cy="845185"/>
          </a:xfrm>
        </p:grpSpPr>
        <p:pic>
          <p:nvPicPr>
            <p:cNvPr id="16395" name="图片 1" descr="图标-03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7471" y="894080"/>
              <a:ext cx="3804982" cy="845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文本框 2"/>
            <p:cNvSpPr txBox="1"/>
            <p:nvPr/>
          </p:nvSpPr>
          <p:spPr>
            <a:xfrm>
              <a:off x="401299" y="1065337"/>
              <a:ext cx="3118593" cy="5226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基础知识迁移</a:t>
              </a:r>
            </a:p>
          </p:txBody>
        </p:sp>
      </p:grp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41735" y="1515954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单词回顾</a:t>
            </a: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16387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7" y="1679575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29791" y="2138560"/>
            <a:ext cx="8491538" cy="447000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Ⅰ.</a:t>
            </a:r>
            <a:r>
              <a:rPr lang="zh-CN" altLang="en-US" sz="2400" b="1" dirty="0">
                <a:latin typeface="+mn-lt"/>
                <a:ea typeface="+mn-ea"/>
              </a:rPr>
              <a:t>根据句意及汉语提示完成句子</a:t>
            </a:r>
          </a:p>
          <a:p>
            <a:pPr marL="514350" indent="-5143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zh-CN" sz="2400" b="1" dirty="0">
                <a:latin typeface="+mn-lt"/>
                <a:ea typeface="+mn-ea"/>
              </a:rPr>
              <a:t>In China, people usually visit their r________ during the Spring</a:t>
            </a:r>
          </a:p>
          <a:p>
            <a:pPr marL="514350" indent="-5143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     Festival.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2</a:t>
            </a:r>
            <a:r>
              <a:rPr lang="zh-CN" altLang="en-US" sz="2400" b="1" dirty="0">
                <a:latin typeface="+mn-lt"/>
                <a:ea typeface="+mn-ea"/>
              </a:rPr>
              <a:t>．</a:t>
            </a:r>
            <a:r>
              <a:rPr lang="en-US" altLang="zh-CN" sz="2400" b="1" dirty="0">
                <a:latin typeface="+mn-lt"/>
                <a:ea typeface="+mn-ea"/>
              </a:rPr>
              <a:t>The ice is t________ enough, and you can skate on it.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3</a:t>
            </a:r>
            <a:r>
              <a:rPr lang="zh-CN" altLang="en-US" sz="2400" b="1" dirty="0">
                <a:latin typeface="+mn-lt"/>
                <a:ea typeface="+mn-ea"/>
              </a:rPr>
              <a:t>．</a:t>
            </a:r>
            <a:r>
              <a:rPr lang="en-US" altLang="zh-CN" sz="2400" b="1" dirty="0">
                <a:latin typeface="+mn-lt"/>
                <a:ea typeface="+mn-ea"/>
              </a:rPr>
              <a:t>Team ________ (</a:t>
            </a:r>
            <a:r>
              <a:rPr lang="zh-CN" altLang="en-US" sz="2400" b="1" dirty="0">
                <a:latin typeface="+mn-lt"/>
                <a:ea typeface="+mn-ea"/>
              </a:rPr>
              <a:t>精神</a:t>
            </a:r>
            <a:r>
              <a:rPr lang="en-US" altLang="zh-CN" sz="2400" b="1" dirty="0">
                <a:latin typeface="+mn-lt"/>
                <a:ea typeface="+mn-ea"/>
              </a:rPr>
              <a:t>) is important to a football team.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4</a:t>
            </a:r>
            <a:r>
              <a:rPr lang="zh-CN" altLang="en-US" sz="2400" b="1" dirty="0">
                <a:latin typeface="+mn-lt"/>
                <a:ea typeface="+mn-ea"/>
              </a:rPr>
              <a:t>．</a:t>
            </a:r>
            <a:r>
              <a:rPr lang="en-US" altLang="zh-CN" sz="2400" b="1" dirty="0">
                <a:latin typeface="+mn-lt"/>
                <a:ea typeface="+mn-ea"/>
              </a:rPr>
              <a:t>New York is the biggest city in A________</a:t>
            </a:r>
            <a:r>
              <a:rPr lang="zh-CN" altLang="en-US" sz="2400" b="1" dirty="0">
                <a:latin typeface="+mn-lt"/>
                <a:ea typeface="+mn-ea"/>
              </a:rPr>
              <a:t>．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5</a:t>
            </a:r>
            <a:r>
              <a:rPr lang="zh-CN" altLang="en-US" sz="2400" b="1" dirty="0">
                <a:latin typeface="+mn-lt"/>
                <a:ea typeface="+mn-ea"/>
              </a:rPr>
              <a:t>．</a:t>
            </a:r>
            <a:r>
              <a:rPr lang="en-US" altLang="zh-CN" sz="2400" b="1" dirty="0">
                <a:latin typeface="+mn-lt"/>
                <a:ea typeface="+mn-ea"/>
              </a:rPr>
              <a:t>We'll learn the ________(</a:t>
            </a:r>
            <a:r>
              <a:rPr lang="zh-CN" altLang="en-US" sz="2400" b="1" dirty="0">
                <a:latin typeface="+mn-lt"/>
                <a:ea typeface="+mn-ea"/>
              </a:rPr>
              <a:t>第二十</a:t>
            </a:r>
            <a:r>
              <a:rPr lang="en-US" altLang="zh-CN" sz="2400" b="1" dirty="0">
                <a:latin typeface="+mn-lt"/>
                <a:ea typeface="+mn-ea"/>
              </a:rPr>
              <a:t>) lesson tomorrow.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124451" y="2833688"/>
            <a:ext cx="301347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elatives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1996679" y="4202113"/>
            <a:ext cx="85367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hick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659732" y="4879976"/>
            <a:ext cx="170378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spirit</a:t>
            </a: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4616053" y="5548313"/>
            <a:ext cx="301347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merica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2586038" y="6267451"/>
            <a:ext cx="3012281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twentieth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 autoUpdateAnimBg="0"/>
      <p:bldP spid="17" grpId="0" autoUpdateAnimBg="0"/>
      <p:bldP spid="18" grpId="0" autoUpdateAnimBg="0"/>
      <p:bldP spid="14" grpId="0" autoUpdateAnimBg="0"/>
      <p:bldP spid="1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23875" y="972375"/>
            <a:ext cx="8411766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Ⅱ.</a:t>
            </a:r>
            <a:r>
              <a:rPr lang="zh-CN" altLang="en-US" sz="2400" b="1" dirty="0">
                <a:latin typeface="Times New Roman" panose="02020603050405020304" pitchFamily="18" charset="0"/>
              </a:rPr>
              <a:t>用所给单词的适当形式填空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1. Put on your socks to keep your ________(foot) warm.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Kate ran ________(fast) than the other two girls.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The boy is ________ at the ________news. (amaze)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Each player ________(want) to get a gold medal.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5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I think he is ________(tall) boy of the three.</a:t>
            </a: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4983956" y="2055961"/>
            <a:ext cx="9717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feet　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2362200" y="2724300"/>
            <a:ext cx="9364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faster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2574132" y="3392636"/>
            <a:ext cx="37577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amazed	        amazing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2762251" y="4074469"/>
            <a:ext cx="9557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wants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2574132" y="4756300"/>
            <a:ext cx="14574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the tallest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 autoUpdateAnimBg="0"/>
      <p:bldP spid="20" grpId="0" autoUpdateAnimBg="0"/>
      <p:bldP spid="6" grpId="0" autoUpdateAnimBg="0"/>
      <p:bldP spid="7" grpId="0" autoUpdateAnimBg="0"/>
      <p:bldP spid="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556022" y="915879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短语运用</a:t>
            </a:r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18434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4337" y="10795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59569" y="1651146"/>
            <a:ext cx="8547497" cy="44542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用方框中所给短语的适当形式填空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1. Liu 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Zige</a:t>
            </a:r>
            <a:r>
              <a:rPr lang="en-US" altLang="zh-CN" sz="2400" b="1" dirty="0">
                <a:latin typeface="Times New Roman" panose="02020603050405020304" pitchFamily="18" charset="0"/>
              </a:rPr>
              <a:t> _________________ in swimming at the 2008 Olympics in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Beijing.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Our team will ____________  theirs next week.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CCTV ____________ China Central Television Station.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1865710" y="3498484"/>
            <a:ext cx="2878931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set a new world record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2647950" y="5042050"/>
            <a:ext cx="22958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compete against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8447" name="Group 15"/>
          <p:cNvGraphicFramePr>
            <a:graphicFrameLocks noGrp="1"/>
          </p:cNvGraphicFramePr>
          <p:nvPr/>
        </p:nvGraphicFramePr>
        <p:xfrm>
          <a:off x="306001" y="2407169"/>
          <a:ext cx="8484394" cy="701040"/>
        </p:xfrm>
        <a:graphic>
          <a:graphicData uri="http://schemas.openxmlformats.org/drawingml/2006/table">
            <a:tbl>
              <a:tblPr/>
              <a:tblGrid>
                <a:gridCol w="8484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stand for, be amazed at, compete against, stand on one foot, every four years, set a new world record,  time after time, have a great influence on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1865710" y="5552709"/>
            <a:ext cx="1443038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stands 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 autoUpdateAnimBg="0"/>
      <p:bldP spid="17" grpId="0" autoUpdateAnimBg="0"/>
      <p:bldP spid="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19088" y="1412981"/>
            <a:ext cx="8632031" cy="33462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All people ____________  the actor's perfect performance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yesterday.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5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The Summer Olympics are held ____________.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6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， </a:t>
            </a:r>
            <a:r>
              <a:rPr lang="en-US" altLang="zh-CN" sz="2400" b="1" dirty="0">
                <a:latin typeface="Times New Roman" panose="02020603050405020304" pitchFamily="18" charset="0"/>
              </a:rPr>
              <a:t>we failed in the match, but we never gave up.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7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English ________________ our daily life.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8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Can you catch the ball when you ____________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？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4731544" y="2538561"/>
            <a:ext cx="23142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every four years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827485" y="3013503"/>
            <a:ext cx="206811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Time after time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1751410" y="3894286"/>
            <a:ext cx="32905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has a great influence on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4802982" y="4636444"/>
            <a:ext cx="24352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stand on one foot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2153841" y="1412981"/>
            <a:ext cx="23062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were amazed at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utoUpdateAnimBg="0"/>
      <p:bldP spid="9" grpId="0" autoUpdateAnimBg="0"/>
      <p:bldP spid="7" grpId="0" autoUpdateAnimBg="0"/>
      <p:bldP spid="13" grpId="0" autoUpdateAnimBg="0"/>
      <p:bldP spid="1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541735" y="912704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句型突破</a:t>
            </a:r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20482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8619" y="1047750"/>
            <a:ext cx="6310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63142" y="1369010"/>
            <a:ext cx="8432006" cy="52629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Ⅰ.</a:t>
            </a:r>
            <a:r>
              <a:rPr lang="zh-CN" altLang="en-US" sz="2400" b="1" dirty="0">
                <a:latin typeface="+mn-lt"/>
                <a:ea typeface="+mn-ea"/>
              </a:rPr>
              <a:t>按要求完成下列各题</a:t>
            </a: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1</a:t>
            </a:r>
            <a:r>
              <a:rPr lang="zh-CN" altLang="en-US" sz="2400" b="1" dirty="0">
                <a:latin typeface="+mn-lt"/>
                <a:ea typeface="+mn-ea"/>
              </a:rPr>
              <a:t>．</a:t>
            </a:r>
            <a:r>
              <a:rPr lang="en-US" altLang="zh-CN" sz="2400" b="1" dirty="0">
                <a:latin typeface="+mn-lt"/>
                <a:ea typeface="+mn-ea"/>
              </a:rPr>
              <a:t>Bob will walk there on one foot.(</a:t>
            </a:r>
            <a:r>
              <a:rPr lang="zh-CN" altLang="en-US" sz="2400" b="1" dirty="0">
                <a:latin typeface="+mn-lt"/>
                <a:ea typeface="+mn-ea"/>
              </a:rPr>
              <a:t>改为否定句</a:t>
            </a:r>
            <a:r>
              <a:rPr lang="en-US" altLang="zh-CN" sz="2400" b="1" dirty="0">
                <a:latin typeface="+mn-lt"/>
                <a:ea typeface="+mn-ea"/>
              </a:rPr>
              <a:t>)</a:t>
            </a: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      Bob ________ ________ there on one foot.</a:t>
            </a: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2</a:t>
            </a:r>
            <a:r>
              <a:rPr lang="zh-CN" altLang="en-US" sz="2400" b="1" dirty="0">
                <a:latin typeface="+mn-lt"/>
                <a:ea typeface="+mn-ea"/>
              </a:rPr>
              <a:t>．</a:t>
            </a:r>
            <a:r>
              <a:rPr lang="en-US" altLang="zh-CN" sz="2400" b="1" dirty="0">
                <a:latin typeface="+mn-lt"/>
                <a:ea typeface="+mn-ea"/>
              </a:rPr>
              <a:t>Please don't stop having hope.(</a:t>
            </a:r>
            <a:r>
              <a:rPr lang="zh-CN" altLang="en-US" sz="2400" b="1" dirty="0">
                <a:latin typeface="+mn-lt"/>
                <a:ea typeface="+mn-ea"/>
              </a:rPr>
              <a:t>改为同义句</a:t>
            </a:r>
            <a:r>
              <a:rPr lang="en-US" altLang="zh-CN" sz="2400" b="1" dirty="0">
                <a:latin typeface="+mn-lt"/>
                <a:ea typeface="+mn-ea"/>
              </a:rPr>
              <a:t>)</a:t>
            </a: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      Please don't ________ ________ hope.</a:t>
            </a: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3</a:t>
            </a:r>
            <a:r>
              <a:rPr lang="zh-CN" altLang="en-US" sz="2400" b="1" dirty="0">
                <a:latin typeface="+mn-lt"/>
                <a:ea typeface="+mn-ea"/>
              </a:rPr>
              <a:t>．</a:t>
            </a:r>
            <a:r>
              <a:rPr lang="en-US" altLang="zh-CN" sz="2400" b="1" dirty="0">
                <a:latin typeface="+mn-lt"/>
                <a:ea typeface="+mn-ea"/>
              </a:rPr>
              <a:t>The bed is </a:t>
            </a:r>
            <a:r>
              <a:rPr lang="en-US" altLang="zh-CN" sz="2400" b="1" u="heavy" dirty="0">
                <a:latin typeface="+mn-lt"/>
                <a:ea typeface="+mn-ea"/>
              </a:rPr>
              <a:t>two meters </a:t>
            </a:r>
            <a:r>
              <a:rPr lang="en-US" altLang="zh-CN" sz="2400" b="1" dirty="0">
                <a:latin typeface="+mn-lt"/>
                <a:ea typeface="+mn-ea"/>
              </a:rPr>
              <a:t>long.(</a:t>
            </a:r>
            <a:r>
              <a:rPr lang="zh-CN" altLang="en-US" sz="2400" b="1" dirty="0">
                <a:latin typeface="+mn-lt"/>
                <a:ea typeface="+mn-ea"/>
              </a:rPr>
              <a:t>对画线部分提问</a:t>
            </a:r>
            <a:r>
              <a:rPr lang="en-US" altLang="zh-CN" sz="2400" b="1" dirty="0">
                <a:latin typeface="+mn-lt"/>
                <a:ea typeface="+mn-ea"/>
              </a:rPr>
              <a:t>)</a:t>
            </a: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      ________ ________ is the bed?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416844" y="3136901"/>
            <a:ext cx="2687241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26670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won’t 	walk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328863" y="4464051"/>
            <a:ext cx="397073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26670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		    up</a:t>
            </a:r>
            <a:endParaRPr lang="en-US" altLang="zh-CN" sz="2400" b="1">
              <a:solidFill>
                <a:srgbClr val="FF0000"/>
              </a:solidFill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003698" y="5861051"/>
            <a:ext cx="2564606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	           long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6145" grpId="0"/>
      <p:bldP spid="6146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33375" y="1484187"/>
            <a:ext cx="8761810" cy="44579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Could you tell me? Where are you from? (</a:t>
            </a:r>
            <a:r>
              <a:rPr lang="zh-CN" altLang="en-US" sz="2400" b="1" dirty="0">
                <a:latin typeface="Times New Roman" panose="02020603050405020304" pitchFamily="18" charset="0"/>
              </a:rPr>
              <a:t>改为复合句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Could you tell me where ________ ________ from?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5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The hall is full of people.(</a:t>
            </a:r>
            <a:r>
              <a:rPr lang="zh-CN" altLang="en-US" sz="2400" b="1" dirty="0">
                <a:latin typeface="Times New Roman" panose="02020603050405020304" pitchFamily="18" charset="0"/>
              </a:rPr>
              <a:t>改为同义句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The hall is ________ ________ people.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6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They competed fairly in the game. (</a:t>
            </a:r>
            <a:r>
              <a:rPr lang="zh-CN" altLang="en-US" sz="2400" b="1" dirty="0">
                <a:latin typeface="Times New Roman" panose="02020603050405020304" pitchFamily="18" charset="0"/>
              </a:rPr>
              <a:t>改为感叹句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________ ________ they competed in the game!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7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Tony is the strongest in his class. (</a:t>
            </a:r>
            <a:r>
              <a:rPr lang="zh-CN" altLang="en-US" sz="2400" b="1" dirty="0">
                <a:latin typeface="Times New Roman" panose="02020603050405020304" pitchFamily="18" charset="0"/>
              </a:rPr>
              <a:t>改为同义句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Tony is ________ than ________ ________ student in his class.</a:t>
            </a:r>
          </a:p>
        </p:txBody>
      </p:sp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890963" y="1797050"/>
            <a:ext cx="2493169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26670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		are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76462" y="2973021"/>
            <a:ext cx="2262188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266700"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filled 	with</a:t>
            </a:r>
            <a:endParaRPr lang="en-US" altLang="zh-CN" sz="2400" b="1">
              <a:solidFill>
                <a:srgbClr val="FF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22735" y="4319221"/>
            <a:ext cx="2387203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266700"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	fairly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>
              <a:solidFill>
                <a:srgbClr val="FF0000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741885" y="5695584"/>
            <a:ext cx="4642247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266700"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stronger		 any 		other</a:t>
            </a:r>
            <a:endParaRPr lang="en-US" altLang="zh-CN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121" grpId="0"/>
      <p:bldP spid="7" grpId="0"/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4573" y="1508115"/>
            <a:ext cx="8422481" cy="3416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>
                <a:latin typeface="Times New Roman" panose="02020603050405020304" pitchFamily="18" charset="0"/>
              </a:rPr>
              <a:t>8．Danny went to school. Danny didn‘t have breakfast. (</a:t>
            </a:r>
            <a:r>
              <a:rPr lang="zh-CN" altLang="en-US" sz="2400" b="1" dirty="0">
                <a:latin typeface="Times New Roman" panose="02020603050405020304" pitchFamily="18" charset="0"/>
              </a:rPr>
              <a:t>合并为一 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句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  <a:r>
              <a:rPr lang="en-US" altLang="en-US" sz="2400" b="1" dirty="0">
                <a:latin typeface="Times New Roman" panose="02020603050405020304" pitchFamily="18" charset="0"/>
              </a:rPr>
              <a:t>Danny went to school ________ ________ breakfast. 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>
                <a:latin typeface="Times New Roman" panose="02020603050405020304" pitchFamily="18" charset="0"/>
              </a:rPr>
              <a:t>9．Peter is thinner than Jack. (</a:t>
            </a:r>
            <a:r>
              <a:rPr lang="zh-CN" altLang="en-US" sz="2400" b="1" dirty="0">
                <a:latin typeface="Times New Roman" panose="02020603050405020304" pitchFamily="18" charset="0"/>
              </a:rPr>
              <a:t>改为同义句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</a:t>
            </a:r>
            <a:r>
              <a:rPr lang="en-US" altLang="en-US" sz="2400" b="1" dirty="0">
                <a:latin typeface="Times New Roman" panose="02020603050405020304" pitchFamily="18" charset="0"/>
              </a:rPr>
              <a:t>Jack is ________ ________ Peter.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>
                <a:latin typeface="Times New Roman" panose="02020603050405020304" pitchFamily="18" charset="0"/>
              </a:rPr>
              <a:t>10．There are four oceans in the world.(</a:t>
            </a:r>
            <a:r>
              <a:rPr lang="zh-CN" altLang="en-US" sz="2400" b="1" dirty="0">
                <a:latin typeface="Times New Roman" panose="02020603050405020304" pitchFamily="18" charset="0"/>
              </a:rPr>
              <a:t>对画线部分提问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 ________ ________ </a:t>
            </a:r>
            <a:r>
              <a:rPr lang="en-US" altLang="en-US" sz="2400" b="1" dirty="0">
                <a:latin typeface="Times New Roman" panose="02020603050405020304" pitchFamily="18" charset="0"/>
              </a:rPr>
              <a:t>oceans are there in the world?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3679031" y="1831073"/>
            <a:ext cx="348138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without 	     having</a:t>
            </a: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2165748" y="3367236"/>
            <a:ext cx="24769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fatter 	          than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1037035" y="4713436"/>
            <a:ext cx="276710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How 		many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utoUpdateAnimBg="0"/>
      <p:bldP spid="10" grpId="0" autoUpdateAnimBg="0"/>
      <p:bldP spid="1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5041" y="1407193"/>
            <a:ext cx="8292703" cy="44579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Ⅱ.</a:t>
            </a:r>
            <a:r>
              <a:rPr lang="zh-CN" altLang="en-US" sz="2400" b="1" dirty="0">
                <a:latin typeface="Times New Roman" panose="02020603050405020304" pitchFamily="18" charset="0"/>
              </a:rPr>
              <a:t>连词成句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将所给词语连成句子，标点已给出，词语不得重复使用。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1.wide,river,meters,50,the,is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________________________________________________?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2. will, results, be, you, amazed, the, at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________________________________________________?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3. changed, in, what, modern, the, Olympics, has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_________________________________________________.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671513" y="3106739"/>
            <a:ext cx="5182791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The river is 50 meters wide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611982" y="4453086"/>
            <a:ext cx="44875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You will be amazed at the results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611981" y="5799286"/>
            <a:ext cx="58625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What has changed in the modern Olympics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utoUpdateAnimBg="0"/>
      <p:bldP spid="10" grpId="0" autoUpdateAnimBg="0"/>
      <p:bldP spid="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52426" y="1399177"/>
            <a:ext cx="8356997" cy="22419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>
                <a:latin typeface="Times New Roman" panose="02020603050405020304" pitchFamily="18" charset="0"/>
              </a:rPr>
              <a:t>4．project, to, do, finish, the, your, best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>
                <a:latin typeface="Times New Roman" panose="02020603050405020304" pitchFamily="18" charset="0"/>
              </a:rPr>
              <a:t>      _______________________________________________.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>
                <a:latin typeface="Times New Roman" panose="02020603050405020304" pitchFamily="18" charset="0"/>
              </a:rPr>
              <a:t>5．relatives, to, came, many, party, his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>
                <a:latin typeface="Times New Roman" panose="02020603050405020304" pitchFamily="18" charset="0"/>
              </a:rPr>
              <a:t>      ________________________________________________.</a:t>
            </a: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310754" y="1830279"/>
            <a:ext cx="536495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Do your best to finish the project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310754" y="2993499"/>
            <a:ext cx="546489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Many relatives came to his </a:t>
            </a:r>
            <a:r>
              <a:rPr lang="en-US" altLang="zh-CN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party </a:t>
            </a:r>
            <a:endParaRPr lang="en-US" altLang="zh-CN" sz="2400" b="1" kern="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utoUpdateAnimBg="0"/>
      <p:bldP spid="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170" name="组合 2"/>
          <p:cNvGrpSpPr/>
          <p:nvPr/>
        </p:nvGrpSpPr>
        <p:grpSpPr bwMode="auto">
          <a:xfrm>
            <a:off x="86916" y="1044576"/>
            <a:ext cx="2708672" cy="676275"/>
            <a:chOff x="183" y="1646"/>
            <a:chExt cx="4986" cy="1063"/>
          </a:xfrm>
        </p:grpSpPr>
        <p:pic>
          <p:nvPicPr>
            <p:cNvPr id="7179" name="图片 3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文本框 3"/>
            <p:cNvSpPr txBox="1"/>
            <p:nvPr/>
          </p:nvSpPr>
          <p:spPr>
            <a:xfrm>
              <a:off x="461" y="1766"/>
              <a:ext cx="4306" cy="82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基础知识清单</a:t>
              </a:r>
            </a:p>
          </p:txBody>
        </p:sp>
      </p:grp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541735" y="1731854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重点单词 </a:t>
            </a:r>
          </a:p>
        </p:txBody>
      </p:sp>
      <p:pic>
        <p:nvPicPr>
          <p:cNvPr id="7172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8619" y="1852613"/>
            <a:ext cx="6310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13160" y="2528532"/>
            <a:ext cx="8173640" cy="38885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根据汉语提示，写出下列单词及变形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．亲戚；亲属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．厚的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________→________(</a:t>
            </a:r>
            <a:r>
              <a:rPr lang="zh-CN" altLang="en-US" sz="2800" b="1" dirty="0">
                <a:latin typeface="Times New Roman" panose="02020603050405020304" pitchFamily="18" charset="0"/>
              </a:rPr>
              <a:t>反义词</a:t>
            </a:r>
            <a:r>
              <a:rPr lang="en-US" altLang="zh-CN" sz="2800" b="1" dirty="0">
                <a:latin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</a:rPr>
              <a:t>．照片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 →________(</a:t>
            </a:r>
            <a:r>
              <a:rPr lang="zh-CN" altLang="en-US" sz="2800" b="1" dirty="0">
                <a:latin typeface="Times New Roman" panose="02020603050405020304" pitchFamily="18" charset="0"/>
              </a:rPr>
              <a:t>缩写形式</a:t>
            </a:r>
            <a:r>
              <a:rPr lang="en-US" altLang="zh-CN" sz="2800" b="1" dirty="0">
                <a:latin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4</a:t>
            </a:r>
            <a:r>
              <a:rPr lang="zh-CN" altLang="en-US" sz="2800" b="1" dirty="0">
                <a:latin typeface="Times New Roman" panose="02020603050405020304" pitchFamily="18" charset="0"/>
              </a:rPr>
              <a:t>．</a:t>
            </a:r>
            <a:r>
              <a:rPr lang="en-US" altLang="zh-CN" sz="2800" b="1" dirty="0">
                <a:latin typeface="Times New Roman" panose="02020603050405020304" pitchFamily="18" charset="0"/>
              </a:rPr>
              <a:t>v. </a:t>
            </a:r>
            <a:r>
              <a:rPr lang="zh-CN" altLang="en-US" sz="2800" b="1" dirty="0">
                <a:latin typeface="Times New Roman" panose="02020603050405020304" pitchFamily="18" charset="0"/>
              </a:rPr>
              <a:t>举起；抬起 </a:t>
            </a:r>
            <a:r>
              <a:rPr lang="en-US" altLang="zh-CN" sz="2800" b="1" dirty="0">
                <a:latin typeface="Times New Roman" panose="02020603050405020304" pitchFamily="18" charset="0"/>
              </a:rPr>
              <a:t>n</a:t>
            </a:r>
            <a:r>
              <a:rPr lang="zh-CN" altLang="en-US" sz="2800" b="1" dirty="0">
                <a:latin typeface="Times New Roman" panose="02020603050405020304" pitchFamily="18" charset="0"/>
              </a:rPr>
              <a:t>．电梯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5</a:t>
            </a:r>
            <a:r>
              <a:rPr lang="zh-CN" altLang="en-US" sz="2800" b="1" dirty="0">
                <a:latin typeface="Times New Roman" panose="02020603050405020304" pitchFamily="18" charset="0"/>
              </a:rPr>
              <a:t>．有</a:t>
            </a:r>
            <a:r>
              <a:rPr lang="en-US" altLang="zh-CN" sz="28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800" b="1" dirty="0">
                <a:latin typeface="Times New Roman" panose="02020603050405020304" pitchFamily="18" charset="0"/>
              </a:rPr>
              <a:t>重；重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 →________(n.)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2014538" y="3105836"/>
            <a:ext cx="178625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relative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1775222" y="3930800"/>
            <a:ext cx="26388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thick		 thin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529954" y="4595961"/>
            <a:ext cx="34002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photograph	        photo</a:t>
            </a:r>
            <a:endParaRPr lang="en-US" altLang="zh-CN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4080272" y="5264300"/>
            <a:ext cx="8691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lift</a:t>
            </a:r>
            <a:r>
              <a:rPr lang="zh-CN" altLang="en-US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2965847" y="5973764"/>
            <a:ext cx="302895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weigh		 weight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 autoUpdateAnimBg="0"/>
      <p:bldP spid="19" grpId="0" autoUpdateAnimBg="0"/>
      <p:bldP spid="20" grpId="0" autoUpdateAnimBg="0"/>
      <p:bldP spid="21" grpId="0" autoUpdateAnimBg="0"/>
      <p:bldP spid="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78619" y="1499967"/>
            <a:ext cx="8765381" cy="51811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6</a:t>
            </a:r>
            <a:r>
              <a:rPr lang="zh-CN" altLang="en-US" sz="2800" b="1" dirty="0">
                <a:latin typeface="Times New Roman" panose="02020603050405020304" pitchFamily="18" charset="0"/>
              </a:rPr>
              <a:t>．千克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 →________(</a:t>
            </a:r>
            <a:r>
              <a:rPr lang="zh-CN" altLang="en-US" sz="2800" b="1" dirty="0">
                <a:latin typeface="Times New Roman" panose="02020603050405020304" pitchFamily="18" charset="0"/>
              </a:rPr>
              <a:t>复数</a:t>
            </a:r>
            <a:r>
              <a:rPr lang="en-US" altLang="zh-CN" sz="2800" b="1" dirty="0">
                <a:latin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7</a:t>
            </a:r>
            <a:r>
              <a:rPr lang="zh-CN" altLang="en-US" sz="2800" b="1" dirty="0">
                <a:latin typeface="Times New Roman" panose="02020603050405020304" pitchFamily="18" charset="0"/>
              </a:rPr>
              <a:t>．三个以上；一些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8</a:t>
            </a:r>
            <a:r>
              <a:rPr lang="zh-CN" altLang="en-US" sz="2800" b="1" dirty="0">
                <a:latin typeface="Times New Roman" panose="02020603050405020304" pitchFamily="18" charset="0"/>
              </a:rPr>
              <a:t>．精神；精灵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9</a:t>
            </a:r>
            <a:r>
              <a:rPr lang="zh-CN" altLang="en-US" sz="2800" b="1" dirty="0">
                <a:latin typeface="Times New Roman" panose="02020603050405020304" pitchFamily="18" charset="0"/>
              </a:rPr>
              <a:t>．美洲；美国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________→ ________(adj.)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10</a:t>
            </a:r>
            <a:r>
              <a:rPr lang="zh-CN" altLang="en-US" sz="2800" b="1" dirty="0">
                <a:latin typeface="Times New Roman" panose="02020603050405020304" pitchFamily="18" charset="0"/>
              </a:rPr>
              <a:t>．和平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________→________(adj.)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11</a:t>
            </a:r>
            <a:r>
              <a:rPr lang="zh-CN" altLang="en-US" sz="2800" b="1" dirty="0">
                <a:latin typeface="Times New Roman" panose="02020603050405020304" pitchFamily="18" charset="0"/>
              </a:rPr>
              <a:t>．</a:t>
            </a:r>
            <a:r>
              <a:rPr lang="en-US" altLang="zh-CN" sz="2800" b="1" dirty="0">
                <a:latin typeface="Times New Roman" panose="02020603050405020304" pitchFamily="18" charset="0"/>
              </a:rPr>
              <a:t>n.</a:t>
            </a:r>
            <a:r>
              <a:rPr lang="zh-CN" altLang="en-US" sz="2800" b="1" dirty="0">
                <a:latin typeface="Times New Roman" panose="02020603050405020304" pitchFamily="18" charset="0"/>
              </a:rPr>
              <a:t>金；黄金制品；金色 </a:t>
            </a:r>
            <a:r>
              <a:rPr lang="en-US" altLang="zh-CN" sz="2800" b="1" dirty="0">
                <a:latin typeface="Times New Roman" panose="02020603050405020304" pitchFamily="18" charset="0"/>
              </a:rPr>
              <a:t>adj.</a:t>
            </a:r>
            <a:r>
              <a:rPr lang="zh-CN" altLang="en-US" sz="2800" b="1" dirty="0">
                <a:latin typeface="Times New Roman" panose="02020603050405020304" pitchFamily="18" charset="0"/>
              </a:rPr>
              <a:t>金色的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12</a:t>
            </a:r>
            <a:r>
              <a:rPr lang="zh-CN" altLang="en-US" sz="2800" b="1" dirty="0">
                <a:latin typeface="Times New Roman" panose="02020603050405020304" pitchFamily="18" charset="0"/>
              </a:rPr>
              <a:t>．影响；作用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13</a:t>
            </a:r>
            <a:r>
              <a:rPr lang="zh-CN" altLang="en-US" sz="2800" b="1" dirty="0">
                <a:latin typeface="Times New Roman" panose="02020603050405020304" pitchFamily="18" charset="0"/>
              </a:rPr>
              <a:t>．教练；辅导教师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 →________(</a:t>
            </a:r>
            <a:r>
              <a:rPr lang="zh-CN" altLang="en-US" sz="2800" b="1" dirty="0">
                <a:latin typeface="Times New Roman" panose="02020603050405020304" pitchFamily="18" charset="0"/>
              </a:rPr>
              <a:t>复数</a:t>
            </a:r>
            <a:r>
              <a:rPr lang="en-US" altLang="zh-CN" sz="2800" b="1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2483644" y="5598673"/>
            <a:ext cx="2525316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influence</a:t>
            </a: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2993231" y="2168235"/>
            <a:ext cx="11063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several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2483644" y="2820548"/>
            <a:ext cx="238958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spirit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2358629" y="3535071"/>
            <a:ext cx="36990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America	 American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1870472" y="4201029"/>
            <a:ext cx="33570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peace	           peaceful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5398294" y="4917785"/>
            <a:ext cx="10583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gold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1810942" y="1479111"/>
            <a:ext cx="291584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kilo		 kilos</a:t>
            </a:r>
            <a:endParaRPr lang="en-US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3250407" y="6257635"/>
            <a:ext cx="3425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coach		 coaches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5" grpId="0" autoUpdateAnimBg="0"/>
      <p:bldP spid="27" grpId="0" autoUpdateAnimBg="0"/>
      <p:bldP spid="28" grpId="0" autoUpdateAnimBg="0"/>
      <p:bldP spid="26" grpId="0" autoUpdateAnimBg="0"/>
      <p:bldP spid="29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54819" y="1502093"/>
            <a:ext cx="8068866" cy="32421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14</a:t>
            </a:r>
            <a:r>
              <a:rPr lang="zh-CN" altLang="en-US" sz="2800" b="1" dirty="0">
                <a:latin typeface="Times New Roman" panose="02020603050405020304" pitchFamily="18" charset="0"/>
              </a:rPr>
              <a:t>．绳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15</a:t>
            </a:r>
            <a:r>
              <a:rPr lang="zh-CN" altLang="en-US" sz="2800" b="1" dirty="0">
                <a:latin typeface="Times New Roman" panose="02020603050405020304" pitchFamily="18" charset="0"/>
              </a:rPr>
              <a:t>．赛跑；速度竞赛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16</a:t>
            </a:r>
            <a:r>
              <a:rPr lang="zh-CN" altLang="en-US" sz="2800" b="1" dirty="0">
                <a:latin typeface="Times New Roman" panose="02020603050405020304" pitchFamily="18" charset="0"/>
              </a:rPr>
              <a:t>．结果；成绩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17</a:t>
            </a:r>
            <a:r>
              <a:rPr lang="zh-CN" altLang="en-US" sz="2800" b="1" dirty="0">
                <a:latin typeface="Times New Roman" panose="02020603050405020304" pitchFamily="18" charset="0"/>
              </a:rPr>
              <a:t>．一个也没有；毫无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18</a:t>
            </a:r>
            <a:r>
              <a:rPr lang="zh-CN" altLang="en-US" sz="2800" b="1" dirty="0">
                <a:latin typeface="Times New Roman" panose="02020603050405020304" pitchFamily="18" charset="0"/>
              </a:rPr>
              <a:t>．第二十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的</a:t>
            </a:r>
            <a:r>
              <a:rPr lang="en-US" altLang="zh-CN" sz="2800" b="1" dirty="0">
                <a:latin typeface="Times New Roman" panose="02020603050405020304" pitchFamily="18" charset="0"/>
              </a:rPr>
              <a:t>)________→ ________(</a:t>
            </a:r>
            <a:r>
              <a:rPr lang="zh-CN" altLang="en-US" sz="2800" b="1" dirty="0">
                <a:latin typeface="Times New Roman" panose="02020603050405020304" pitchFamily="18" charset="0"/>
              </a:rPr>
              <a:t>基数词</a:t>
            </a:r>
            <a:r>
              <a:rPr lang="en-US" altLang="zh-CN" sz="2800" b="1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1535906" y="1550909"/>
            <a:ext cx="10863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rope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2702719" y="2910603"/>
            <a:ext cx="9308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result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3308747" y="2254172"/>
            <a:ext cx="7473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race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3562351" y="3609103"/>
            <a:ext cx="8178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none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469357" y="4266328"/>
            <a:ext cx="32287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twentieth	    twenty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utoUpdateAnimBg="0"/>
      <p:bldP spid="12" grpId="0" autoUpdateAnimBg="0"/>
      <p:bldP spid="14" grpId="0" autoUpdateAnimBg="0"/>
      <p:bldP spid="15" grpId="0" autoUpdateAnimBg="0"/>
      <p:bldP spid="1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541735" y="864285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重点短语</a:t>
            </a:r>
          </a:p>
        </p:txBody>
      </p:sp>
      <p:pic>
        <p:nvPicPr>
          <p:cNvPr id="10242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4104" y="1028700"/>
            <a:ext cx="6310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84572" y="1554163"/>
            <a:ext cx="8315325" cy="4940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</a:rPr>
              <a:t>根据汉语意思，写出相应的英文短语</a:t>
            </a:r>
            <a:endParaRPr lang="en-US" altLang="zh-CN" sz="3000" b="1" dirty="0"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</a:rPr>
              <a:t>1</a:t>
            </a:r>
            <a:r>
              <a:rPr lang="zh-CN" altLang="en-US" sz="3000" b="1" dirty="0">
                <a:latin typeface="Times New Roman" panose="02020603050405020304" pitchFamily="18" charset="0"/>
              </a:rPr>
              <a:t>．一只脚站立</a:t>
            </a:r>
            <a:r>
              <a:rPr lang="en-US" altLang="zh-CN" sz="3000" b="1" dirty="0">
                <a:latin typeface="Times New Roman" panose="02020603050405020304" pitchFamily="18" charset="0"/>
              </a:rPr>
              <a:t>__________________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</a:rPr>
              <a:t>2</a:t>
            </a:r>
            <a:r>
              <a:rPr lang="zh-CN" altLang="en-US" sz="3000" b="1" dirty="0">
                <a:latin typeface="Times New Roman" panose="02020603050405020304" pitchFamily="18" charset="0"/>
              </a:rPr>
              <a:t>．创造一项新的世界纪录</a:t>
            </a:r>
            <a:r>
              <a:rPr lang="en-US" altLang="zh-CN" sz="3000" b="1" dirty="0">
                <a:latin typeface="Times New Roman" panose="02020603050405020304" pitchFamily="18" charset="0"/>
              </a:rPr>
              <a:t>__________________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</a:rPr>
              <a:t>3</a:t>
            </a:r>
            <a:r>
              <a:rPr lang="zh-CN" altLang="en-US" sz="3000" b="1" dirty="0">
                <a:latin typeface="Times New Roman" panose="02020603050405020304" pitchFamily="18" charset="0"/>
              </a:rPr>
              <a:t>．打破纪录</a:t>
            </a:r>
            <a:r>
              <a:rPr lang="en-US" altLang="zh-CN" sz="3000" b="1" dirty="0">
                <a:latin typeface="Times New Roman" panose="02020603050405020304" pitchFamily="18" charset="0"/>
              </a:rPr>
              <a:t>__________________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</a:rPr>
              <a:t>4</a:t>
            </a:r>
            <a:r>
              <a:rPr lang="zh-CN" altLang="en-US" sz="3000" b="1" dirty="0">
                <a:latin typeface="Times New Roman" panose="02020603050405020304" pitchFamily="18" charset="0"/>
              </a:rPr>
              <a:t>．与</a:t>
            </a:r>
            <a:r>
              <a:rPr lang="en-US" altLang="zh-CN" sz="30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3000" b="1" dirty="0">
                <a:latin typeface="Times New Roman" panose="02020603050405020304" pitchFamily="18" charset="0"/>
              </a:rPr>
              <a:t>竞争；对抗</a:t>
            </a:r>
            <a:r>
              <a:rPr lang="en-US" altLang="zh-CN" sz="3000" b="1" dirty="0">
                <a:latin typeface="Times New Roman" panose="02020603050405020304" pitchFamily="18" charset="0"/>
              </a:rPr>
              <a:t>__________________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</a:rPr>
              <a:t>5</a:t>
            </a:r>
            <a:r>
              <a:rPr lang="zh-CN" altLang="en-US" sz="3000" b="1" dirty="0">
                <a:latin typeface="Times New Roman" panose="02020603050405020304" pitchFamily="18" charset="0"/>
              </a:rPr>
              <a:t>．每四年</a:t>
            </a:r>
            <a:r>
              <a:rPr lang="en-US" altLang="zh-CN" sz="3000" b="1" dirty="0">
                <a:latin typeface="Times New Roman" panose="02020603050405020304" pitchFamily="18" charset="0"/>
              </a:rPr>
              <a:t>__________________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</a:rPr>
              <a:t>6</a:t>
            </a:r>
            <a:r>
              <a:rPr lang="zh-CN" altLang="en-US" sz="3000" b="1" dirty="0">
                <a:latin typeface="Times New Roman" panose="02020603050405020304" pitchFamily="18" charset="0"/>
              </a:rPr>
              <a:t>．说得好</a:t>
            </a:r>
            <a:r>
              <a:rPr lang="en-US" altLang="zh-CN" sz="3000" b="1" dirty="0">
                <a:latin typeface="Times New Roman" panose="02020603050405020304" pitchFamily="18" charset="0"/>
              </a:rPr>
              <a:t>__________________</a:t>
            </a: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2557463" y="2443311"/>
            <a:ext cx="28216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stand on one foot 　</a:t>
            </a: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3857625" y="3095775"/>
            <a:ext cx="31702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set a new world record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2384822" y="3831581"/>
            <a:ext cx="21211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break a record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3355181" y="4473725"/>
            <a:ext cx="26035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compete against…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2043112" y="5180161"/>
            <a:ext cx="23142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every four years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2082404" y="5745054"/>
            <a:ext cx="219739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good point</a:t>
            </a:r>
          </a:p>
        </p:txBody>
      </p:sp>
      <p:sp>
        <p:nvSpPr>
          <p:cNvPr id="10250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506016" y="981492"/>
            <a:ext cx="8299847" cy="4247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</a:rPr>
              <a:t>7</a:t>
            </a:r>
            <a:r>
              <a:rPr lang="zh-CN" altLang="en-US" sz="3000" b="1">
                <a:latin typeface="Times New Roman" panose="02020603050405020304" pitchFamily="18" charset="0"/>
              </a:rPr>
              <a:t>．发生；举行</a:t>
            </a:r>
            <a:r>
              <a:rPr lang="en-US" altLang="zh-CN" sz="3000" b="1">
                <a:latin typeface="Times New Roman" panose="02020603050405020304" pitchFamily="18" charset="0"/>
              </a:rPr>
              <a:t>__________________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</a:rPr>
              <a:t>8</a:t>
            </a:r>
            <a:r>
              <a:rPr lang="zh-CN" altLang="en-US" sz="3000" b="1">
                <a:latin typeface="Times New Roman" panose="02020603050405020304" pitchFamily="18" charset="0"/>
              </a:rPr>
              <a:t>．惊讶于</a:t>
            </a:r>
            <a:r>
              <a:rPr lang="en-US" altLang="zh-CN" sz="3000" b="1">
                <a:latin typeface="Times New Roman" panose="02020603050405020304" pitchFamily="18" charset="0"/>
              </a:rPr>
              <a:t>……__________________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</a:rPr>
              <a:t>9</a:t>
            </a:r>
            <a:r>
              <a:rPr lang="zh-CN" altLang="en-US" sz="3000" b="1">
                <a:latin typeface="Times New Roman" panose="02020603050405020304" pitchFamily="18" charset="0"/>
              </a:rPr>
              <a:t>．代表 </a:t>
            </a:r>
            <a:r>
              <a:rPr lang="en-US" altLang="zh-CN" sz="3000" b="1">
                <a:latin typeface="Times New Roman" panose="02020603050405020304" pitchFamily="18" charset="0"/>
              </a:rPr>
              <a:t>__________________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</a:rPr>
              <a:t>10</a:t>
            </a:r>
            <a:r>
              <a:rPr lang="zh-CN" altLang="en-US" sz="3000" b="1">
                <a:latin typeface="Times New Roman" panose="02020603050405020304" pitchFamily="18" charset="0"/>
              </a:rPr>
              <a:t>．梦之队</a:t>
            </a:r>
            <a:r>
              <a:rPr lang="en-US" altLang="zh-CN" sz="3000" b="1">
                <a:latin typeface="Times New Roman" panose="02020603050405020304" pitchFamily="18" charset="0"/>
              </a:rPr>
              <a:t>__________________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</a:rPr>
              <a:t>11</a:t>
            </a:r>
            <a:r>
              <a:rPr lang="zh-CN" altLang="en-US" sz="3000" b="1">
                <a:latin typeface="Times New Roman" panose="02020603050405020304" pitchFamily="18" charset="0"/>
              </a:rPr>
              <a:t>．对</a:t>
            </a:r>
            <a:r>
              <a:rPr lang="en-US" altLang="zh-CN" sz="3000" b="1">
                <a:latin typeface="Times New Roman" panose="02020603050405020304" pitchFamily="18" charset="0"/>
              </a:rPr>
              <a:t>……</a:t>
            </a:r>
            <a:r>
              <a:rPr lang="zh-CN" altLang="en-US" sz="3000" b="1">
                <a:latin typeface="Times New Roman" panose="02020603050405020304" pitchFamily="18" charset="0"/>
              </a:rPr>
              <a:t>有影响</a:t>
            </a:r>
            <a:r>
              <a:rPr lang="en-US" altLang="zh-CN" sz="3000" b="1">
                <a:latin typeface="Times New Roman" panose="02020603050405020304" pitchFamily="18" charset="0"/>
              </a:rPr>
              <a:t>__________________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</a:rPr>
              <a:t>12</a:t>
            </a:r>
            <a:r>
              <a:rPr lang="zh-CN" altLang="en-US" sz="3000" b="1">
                <a:latin typeface="Times New Roman" panose="02020603050405020304" pitchFamily="18" charset="0"/>
              </a:rPr>
              <a:t>．多次；反复；不断地</a:t>
            </a:r>
            <a:r>
              <a:rPr lang="en-US" altLang="zh-CN" sz="3000" b="1">
                <a:latin typeface="Times New Roman" panose="02020603050405020304" pitchFamily="18" charset="0"/>
              </a:rPr>
              <a:t>__________________</a:t>
            </a: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2792017" y="1882925"/>
            <a:ext cx="25282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be amazed at…</a:t>
            </a:r>
            <a:r>
              <a:rPr lang="zh-CN" altLang="en-US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2792016" y="1143001"/>
            <a:ext cx="20097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take place</a:t>
            </a:r>
            <a:endParaRPr lang="en-US" altLang="zh-CN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1944292" y="2556025"/>
            <a:ext cx="13740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stand for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2634853" y="3778142"/>
            <a:ext cx="380360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have an influence on…</a:t>
            </a:r>
            <a:endParaRPr lang="zh-CN" altLang="en-US" sz="2400" b="1" kern="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3538538" y="4486961"/>
            <a:ext cx="274325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time after time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2377679" y="3278336"/>
            <a:ext cx="1759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dream team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utoUpdateAnimBg="0"/>
      <p:bldP spid="23" grpId="0" autoUpdateAnimBg="0"/>
      <p:bldP spid="24" grpId="0" autoUpdateAnimBg="0"/>
      <p:bldP spid="8" grpId="0" autoUpdateAnimBg="0"/>
      <p:bldP spid="9" grpId="0" autoUpdateAnimBg="0"/>
      <p:bldP spid="1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621506" y="976998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重点句型</a:t>
            </a:r>
          </a:p>
        </p:txBody>
      </p:sp>
      <p:pic>
        <p:nvPicPr>
          <p:cNvPr id="12290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8391" y="1123950"/>
            <a:ext cx="63103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20253" y="1779462"/>
            <a:ext cx="9053513" cy="44579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根据汉语意思完成句子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．我一只脚站立已经超过三分钟了。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I ____ ________ ________ on one foot for more than three minutes.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．聚会比世界纪录更重要！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The gathering is ________ ________ than a world record!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</a:rPr>
              <a:t>．噢，到了我上床睡觉的时候了。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Well, it's time ________ ________ ________ ________ to bed. 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820342" y="2944446"/>
            <a:ext cx="349686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have 	       been 	standing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2812257" y="4494213"/>
            <a:ext cx="396597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more 	       important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2396729" y="5685265"/>
            <a:ext cx="5298281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for 		me 		to 	         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7" grpId="0"/>
      <p:bldP spid="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22648" y="1682082"/>
            <a:ext cx="8816578" cy="40907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4</a:t>
            </a:r>
            <a:r>
              <a:rPr lang="zh-CN" altLang="en-US" sz="2200" b="1" dirty="0">
                <a:latin typeface="Times New Roman" panose="02020603050405020304" pitchFamily="18" charset="0"/>
              </a:rPr>
              <a:t>．昨天我要求你们做一些关于奥运会历史的调查。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       Yesterday I ________ ________ ________ ________ some research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       on the history of the Olympics.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5</a:t>
            </a:r>
            <a:r>
              <a:rPr lang="zh-CN" altLang="en-US" sz="2200" b="1" dirty="0">
                <a:latin typeface="Times New Roman" panose="02020603050405020304" pitchFamily="18" charset="0"/>
              </a:rPr>
              <a:t>．例如，奥运会的标语由主办城市创造，它反映了奥运会的精神。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      The Olympic slogan, for example, ________ ________ ________ the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      host city, and it reflects the spirit of those Olympics. 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6</a:t>
            </a:r>
            <a:r>
              <a:rPr lang="zh-CN" altLang="en-US" sz="2200" b="1" dirty="0">
                <a:latin typeface="Times New Roman" panose="02020603050405020304" pitchFamily="18" charset="0"/>
              </a:rPr>
              <a:t>．她的妈妈一次又一次地告诉她打扫房间。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       Her mother told her to clean up her room_____ _____ ________</a:t>
            </a:r>
            <a:r>
              <a:rPr lang="zh-CN" altLang="en-US" sz="2200" b="1" dirty="0"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116469" y="2048132"/>
            <a:ext cx="63231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asked 	you 		to 	        do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5278041" y="3709621"/>
            <a:ext cx="360045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is 	     created 	        by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5769768" y="5771784"/>
            <a:ext cx="3082529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time 	       after       time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utoUpdateAnimBg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9569" y="1580482"/>
            <a:ext cx="8745141" cy="40907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7</a:t>
            </a:r>
            <a:r>
              <a:rPr lang="zh-CN" altLang="en-US" sz="2200" b="1" dirty="0">
                <a:latin typeface="Times New Roman" panose="02020603050405020304" pitchFamily="18" charset="0"/>
              </a:rPr>
              <a:t>．为了创造一项新的世界纪录，他一直很努力。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      In order to ________ ________ ________ ________ ________</a:t>
            </a:r>
            <a:r>
              <a:rPr lang="zh-CN" altLang="en-US" sz="2200" b="1" dirty="0">
                <a:latin typeface="Times New Roman" panose="02020603050405020304" pitchFamily="18" charset="0"/>
              </a:rPr>
              <a:t>， </a:t>
            </a:r>
            <a:r>
              <a:rPr lang="en-US" altLang="zh-CN" sz="2200" b="1" dirty="0">
                <a:latin typeface="Times New Roman" panose="02020603050405020304" pitchFamily="18" charset="0"/>
              </a:rPr>
              <a:t>he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      always works hard.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8</a:t>
            </a:r>
            <a:r>
              <a:rPr lang="zh-CN" altLang="en-US" sz="2200" b="1" dirty="0">
                <a:latin typeface="Times New Roman" panose="02020603050405020304" pitchFamily="18" charset="0"/>
              </a:rPr>
              <a:t>．丁宁当运动员多久了？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       How long ________ Ding </a:t>
            </a:r>
            <a:r>
              <a:rPr lang="en-US" altLang="zh-CN" sz="2200" b="1" dirty="0" err="1">
                <a:latin typeface="Times New Roman" panose="02020603050405020304" pitchFamily="18" charset="0"/>
              </a:rPr>
              <a:t>Ning</a:t>
            </a:r>
            <a:r>
              <a:rPr lang="en-US" altLang="zh-CN" sz="2200" b="1" dirty="0">
                <a:latin typeface="Times New Roman" panose="02020603050405020304" pitchFamily="18" charset="0"/>
              </a:rPr>
              <a:t> ________ an athlete?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9</a:t>
            </a:r>
            <a:r>
              <a:rPr lang="zh-CN" altLang="en-US" sz="2200" b="1" dirty="0">
                <a:latin typeface="Times New Roman" panose="02020603050405020304" pitchFamily="18" charset="0"/>
              </a:rPr>
              <a:t>．我们学校在几年前举行了春季运动会。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      Our school held its spring sports meet ________ _______ ______</a:t>
            </a:r>
            <a:r>
              <a:rPr lang="zh-CN" altLang="en-US" sz="2200" b="1" dirty="0">
                <a:latin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10</a:t>
            </a:r>
            <a:r>
              <a:rPr lang="zh-CN" altLang="en-US" sz="2200" b="1" dirty="0">
                <a:latin typeface="Times New Roman" panose="02020603050405020304" pitchFamily="18" charset="0"/>
              </a:rPr>
              <a:t>．我们的教室长十米。</a:t>
            </a:r>
            <a:r>
              <a:rPr lang="en-US" altLang="zh-CN" sz="2200" b="1" dirty="0">
                <a:latin typeface="Times New Roman" panose="02020603050405020304" pitchFamily="18" charset="0"/>
              </a:rPr>
              <a:t>Our classroom is ______ ______ ________</a:t>
            </a:r>
            <a:r>
              <a:rPr lang="zh-CN" altLang="en-US" sz="2200" b="1" dirty="0"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2422923" y="3582621"/>
            <a:ext cx="3178969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has			       been</a:t>
            </a: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2278857" y="2055510"/>
            <a:ext cx="6865143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set 		a 	        new 	       world 	  record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5531644" y="4632443"/>
            <a:ext cx="3612356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several       years 	        ago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5848350" y="5694433"/>
            <a:ext cx="3169444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ten 	   meters 	long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  <p:bldP spid="6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性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性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1393</Words>
  <Application>Microsoft Office PowerPoint</Application>
  <PresentationFormat>全屏显示(4:3)</PresentationFormat>
  <Paragraphs>228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华文仿宋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Tw Cen MT</vt:lpstr>
      <vt:lpstr>Wingdings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2023-01-16T14:52:25Z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5C46AC096B72479BA3833E375A7567ED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