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0" r:id="rId13"/>
    <p:sldId id="267" r:id="rId14"/>
    <p:sldId id="27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FFFFCC"/>
    <a:srgbClr val="FFFF00"/>
    <a:srgbClr val="DAC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26475-39D3-4773-AE56-B9A5B6EE3E3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B2675-6834-404E-9C85-F4B1653B45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B2675-6834-404E-9C85-F4B1653B45A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00F5C5-5CD6-4FAE-A9A5-695FED678A3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8813-7BC2-4FCC-B40F-836A758679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496C2-7881-4772-A8E7-6FB9F52A16E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D1050-3182-4705-B394-D1BCCC5072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D46A2-7751-4E5B-910F-2A89EC63470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25B80-D854-4965-88A5-966D69E6375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174BB-D1C8-408A-B303-4FC065A405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1185D-D86A-4921-9D64-922DA2DDB6D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59392-E756-4775-8844-3B4ADC5D3F0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C00F5-55A2-483A-BD16-59297A2AEF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B9799-6E21-457B-B4BF-D58EE7CECB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45CAE07-CF79-4394-85D7-336A0582BF7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66589" y="836712"/>
            <a:ext cx="8424936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 dirty="0" smtClean="0">
                <a:solidFill>
                  <a:schemeClr val="tx1">
                    <a:lumMod val="50000"/>
                  </a:schemeClr>
                </a:solidFill>
              </a:rPr>
              <a:t>Module 6   </a:t>
            </a:r>
            <a:endParaRPr lang="en-US" altLang="zh-CN" sz="4400" b="1" dirty="0">
              <a:solidFill>
                <a:schemeClr val="tx1">
                  <a:lumMod val="50000"/>
                </a:schemeClr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zh-CN" sz="4400" b="1" dirty="0">
                <a:solidFill>
                  <a:schemeClr val="tx1">
                    <a:lumMod val="50000"/>
                  </a:schemeClr>
                </a:solidFill>
              </a:rPr>
              <a:t>Unit 2 </a:t>
            </a:r>
            <a:r>
              <a:rPr lang="en-US" altLang="zh-CN" sz="4400" b="1" dirty="0" smtClean="0">
                <a:solidFill>
                  <a:schemeClr val="tx1">
                    <a:lumMod val="50000"/>
                  </a:schemeClr>
                </a:solidFill>
              </a:rPr>
              <a:t>Hobbies </a:t>
            </a:r>
            <a:r>
              <a:rPr lang="en-US" altLang="zh-CN" sz="4400" b="1" dirty="0">
                <a:solidFill>
                  <a:schemeClr val="tx1">
                    <a:lumMod val="50000"/>
                  </a:schemeClr>
                </a:solidFill>
              </a:rPr>
              <a:t>can make you grow as a person.</a:t>
            </a:r>
          </a:p>
        </p:txBody>
      </p:sp>
      <p:sp>
        <p:nvSpPr>
          <p:cNvPr id="6" name="矩形 5"/>
          <p:cNvSpPr/>
          <p:nvPr/>
        </p:nvSpPr>
        <p:spPr>
          <a:xfrm>
            <a:off x="2674161" y="5018509"/>
            <a:ext cx="3784049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tx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95288" y="476250"/>
            <a:ext cx="615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10. as a result </a:t>
            </a:r>
            <a:r>
              <a:rPr lang="zh-CN" altLang="en-US" sz="2800" b="1">
                <a:solidFill>
                  <a:srgbClr val="FF3300"/>
                </a:solidFill>
              </a:rPr>
              <a:t>结果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9650413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(1)</a:t>
            </a:r>
            <a:r>
              <a:rPr lang="zh-CN" altLang="en-US" sz="2800" b="1"/>
              <a:t>他努力学习</a:t>
            </a:r>
            <a:r>
              <a:rPr lang="en-US" altLang="zh-CN" sz="2800" b="1"/>
              <a:t>,</a:t>
            </a:r>
            <a:r>
              <a:rPr lang="zh-CN" altLang="en-US" sz="2800" b="1"/>
              <a:t>结果通过了考试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He studied hard, __________  he passed the exam.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276600" y="1557338"/>
            <a:ext cx="6156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as a result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95288" y="2133600"/>
            <a:ext cx="98647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(2)</a:t>
            </a:r>
            <a:r>
              <a:rPr lang="zh-CN" altLang="en-US" sz="2800" b="1"/>
              <a:t>他起床迟了</a:t>
            </a:r>
            <a:r>
              <a:rPr lang="en-US" altLang="zh-CN" sz="2800" b="1"/>
              <a:t>,</a:t>
            </a:r>
            <a:r>
              <a:rPr lang="zh-CN" altLang="en-US" sz="2800" b="1"/>
              <a:t>结果迟到了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He got up late, __________ he was late for school.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987675" y="2708275"/>
            <a:ext cx="324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as a result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79388" y="3429000"/>
            <a:ext cx="8569325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11. David has become a </a:t>
            </a:r>
            <a:r>
              <a:rPr lang="en-US" altLang="zh-CN" sz="2800" b="1">
                <a:solidFill>
                  <a:srgbClr val="0033CC"/>
                </a:solidFill>
              </a:rPr>
              <a:t>successful</a:t>
            </a:r>
            <a:r>
              <a:rPr lang="en-US" altLang="zh-CN" sz="2800" b="1"/>
              <a:t> young writer.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David has been very lucky because his hobby has brought him enjoyment and </a:t>
            </a:r>
            <a:r>
              <a:rPr lang="en-US" altLang="zh-CN" sz="2800" b="1">
                <a:solidFill>
                  <a:srgbClr val="0033CC"/>
                </a:solidFill>
              </a:rPr>
              <a:t>success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successful  (</a:t>
            </a:r>
            <a:r>
              <a:rPr lang="zh-CN" altLang="en-US" sz="2800" b="1">
                <a:solidFill>
                  <a:srgbClr val="FF3300"/>
                </a:solidFill>
              </a:rPr>
              <a:t>形容词</a:t>
            </a:r>
            <a:r>
              <a:rPr lang="en-US" altLang="zh-CN" sz="2800" b="1">
                <a:solidFill>
                  <a:srgbClr val="FF3300"/>
                </a:solidFill>
              </a:rPr>
              <a:t>) </a:t>
            </a:r>
            <a:r>
              <a:rPr lang="zh-CN" altLang="en-US" sz="2800" b="1">
                <a:solidFill>
                  <a:srgbClr val="FF3300"/>
                </a:solidFill>
              </a:rPr>
              <a:t>成功的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success (</a:t>
            </a:r>
            <a:r>
              <a:rPr lang="zh-CN" altLang="en-US" sz="2800" b="1">
                <a:solidFill>
                  <a:srgbClr val="FF3300"/>
                </a:solidFill>
              </a:rPr>
              <a:t>名词</a:t>
            </a:r>
            <a:r>
              <a:rPr lang="en-US" altLang="zh-CN" sz="2800" b="1">
                <a:solidFill>
                  <a:srgbClr val="FF3300"/>
                </a:solidFill>
              </a:rPr>
              <a:t>) </a:t>
            </a:r>
            <a:r>
              <a:rPr lang="zh-CN" altLang="en-US" sz="2800" b="1">
                <a:solidFill>
                  <a:srgbClr val="FF3300"/>
                </a:solidFill>
              </a:rPr>
              <a:t>成功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260350"/>
            <a:ext cx="1029811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12. We should</a:t>
            </a:r>
            <a:r>
              <a:rPr lang="en-US" altLang="zh-CN" sz="2400" b="1">
                <a:solidFill>
                  <a:srgbClr val="FF3300"/>
                </a:solidFill>
              </a:rPr>
              <a:t> try to do </a:t>
            </a:r>
            <a:r>
              <a:rPr lang="en-US" altLang="zh-CN" sz="2400" b="1">
                <a:solidFill>
                  <a:srgbClr val="0033CC"/>
                </a:solidFill>
              </a:rPr>
              <a:t>something new or different</a:t>
            </a:r>
            <a:r>
              <a:rPr lang="en-US" altLang="zh-CN" sz="2400" b="1">
                <a:solidFill>
                  <a:srgbClr val="FF330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 </a:t>
            </a:r>
            <a:r>
              <a:rPr lang="en-US" altLang="zh-CN" sz="2800" b="1">
                <a:solidFill>
                  <a:srgbClr val="FF3300"/>
                </a:solidFill>
              </a:rPr>
              <a:t>try to do sth. </a:t>
            </a:r>
            <a:r>
              <a:rPr lang="zh-CN" altLang="en-US" sz="2800" b="1">
                <a:solidFill>
                  <a:srgbClr val="FF3300"/>
                </a:solidFill>
              </a:rPr>
              <a:t>尽力做某事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33CC"/>
                </a:solidFill>
              </a:rPr>
              <a:t>something new or different </a:t>
            </a:r>
            <a:r>
              <a:rPr lang="zh-CN" altLang="en-US" sz="2400" b="1">
                <a:solidFill>
                  <a:srgbClr val="0033CC"/>
                </a:solidFill>
              </a:rPr>
              <a:t>新的或不同的东西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33CC"/>
                </a:solidFill>
              </a:rPr>
              <a:t>something + </a:t>
            </a:r>
            <a:r>
              <a:rPr lang="zh-CN" altLang="en-US" sz="2400" b="1">
                <a:solidFill>
                  <a:srgbClr val="0033CC"/>
                </a:solidFill>
              </a:rPr>
              <a:t>形容词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88913"/>
            <a:ext cx="9288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4. Answer the questions about the words in the box.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78486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33CC"/>
                </a:solidFill>
              </a:rPr>
              <a:t>free time   skill     success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628775"/>
            <a:ext cx="8675688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What do you like to do in your free time 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800" b="1" dirty="0"/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2. Which new skills have you learnt through your hobbies ?</a:t>
            </a:r>
          </a:p>
          <a:p>
            <a:pPr>
              <a:spcBef>
                <a:spcPct val="50000"/>
              </a:spcBef>
            </a:pPr>
            <a:endParaRPr lang="en-US" altLang="zh-CN" sz="2800" b="1" dirty="0"/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3. Have any of your hobbies brought you great success?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9750" y="2276475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I like to read books.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4213" y="3933825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I have learnt how to use computer.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11188" y="5661025"/>
            <a:ext cx="6911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Yes, they have.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5900" y="260350"/>
            <a:ext cx="788511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Part 6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1. Some hobbies are very relaxing, </a:t>
            </a:r>
            <a:r>
              <a:rPr lang="en-US" altLang="zh-CN" sz="2800" b="1" dirty="0">
                <a:solidFill>
                  <a:srgbClr val="FF3300"/>
                </a:solidFill>
              </a:rPr>
              <a:t>such as</a:t>
            </a:r>
            <a:r>
              <a:rPr lang="en-US" altLang="zh-CN" sz="2800" b="1" dirty="0"/>
              <a:t> reading and painting.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50825" y="1916113"/>
            <a:ext cx="9720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2. David likes writing </a:t>
            </a:r>
            <a:r>
              <a:rPr lang="en-US" altLang="zh-CN" sz="2800" b="1" dirty="0">
                <a:solidFill>
                  <a:srgbClr val="FF3300"/>
                </a:solidFill>
              </a:rPr>
              <a:t>as well as</a:t>
            </a:r>
            <a:r>
              <a:rPr lang="en-US" altLang="zh-CN" sz="2800" b="1" dirty="0"/>
              <a:t> playing volleyball.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0825" y="2492375"/>
            <a:ext cx="78851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3. He has become a successful writer, and </a:t>
            </a:r>
            <a:r>
              <a:rPr lang="en-US" altLang="zh-CN" sz="2800" b="1" dirty="0">
                <a:solidFill>
                  <a:srgbClr val="FF3300"/>
                </a:solidFill>
              </a:rPr>
              <a:t>as a result</a:t>
            </a:r>
            <a:r>
              <a:rPr lang="en-US" altLang="zh-CN" sz="2800" b="1" dirty="0"/>
              <a:t> , his hobby has brought him enjoyment and success.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23850" y="4221163"/>
            <a:ext cx="7885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4. Many teenagers enjoy sport, </a:t>
            </a:r>
            <a:r>
              <a:rPr lang="en-US" altLang="zh-CN" sz="2800" b="1" dirty="0">
                <a:solidFill>
                  <a:srgbClr val="FF3300"/>
                </a:solidFill>
              </a:rPr>
              <a:t>such as</a:t>
            </a:r>
            <a:r>
              <a:rPr lang="en-US" altLang="zh-CN" sz="2800" b="1" dirty="0"/>
              <a:t> football and basketball.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820150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/>
              <a:t>1.</a:t>
            </a:r>
            <a:r>
              <a:rPr lang="zh-CN" altLang="en-US" sz="2400" b="1" dirty="0"/>
              <a:t>我们已经收拾了房间。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We _________________________ the room.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2</a:t>
            </a:r>
            <a:r>
              <a:rPr lang="zh-CN" altLang="en-US" sz="2400" b="1" dirty="0"/>
              <a:t>、他对拉小提琴感兴趣吗？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_______ he ___________________________ violin?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3</a:t>
            </a:r>
            <a:r>
              <a:rPr lang="zh-CN" altLang="en-US" sz="2400" b="1" dirty="0"/>
              <a:t>、在这个学期末她将接受采访。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She will __________________________ this term.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4</a:t>
            </a:r>
            <a:r>
              <a:rPr lang="zh-CN" altLang="en-US" sz="2400" b="1" dirty="0"/>
              <a:t>、那个故事使我们开心。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The story ________________________. 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、我搜集娃娃。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I have a __________________ dolls.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6</a:t>
            </a:r>
            <a:r>
              <a:rPr lang="zh-CN" altLang="en-US" sz="2400" b="1" dirty="0"/>
              <a:t>、他占用了我们的地方。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/>
              <a:t>He ____________ our place</a:t>
            </a:r>
            <a:r>
              <a:rPr lang="en-US" altLang="zh-CN" sz="2400" b="1" dirty="0" smtClean="0"/>
              <a:t>. </a:t>
            </a:r>
            <a:endParaRPr lang="en-US" altLang="zh-CN" sz="2400" b="1" dirty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331913" y="692150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have tidied up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Is               interested in playing the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619250" y="2852738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give an interview at the end of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051050" y="3933825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made us happy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908175" y="5084763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collection of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900113" y="6237288"/>
            <a:ext cx="381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took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  <p:bldP spid="16391" grpId="0"/>
      <p:bldP spid="163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0825" y="188913"/>
            <a:ext cx="84248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1. Say which hobbies you can see in the photos in Activity 3.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1484313"/>
            <a:ext cx="8893175" cy="2289175"/>
          </a:xfrm>
          <a:prstGeom prst="rect">
            <a:avLst/>
          </a:prstGeom>
          <a:solidFill>
            <a:srgbClr val="DAC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33CC"/>
                </a:solidFill>
              </a:rPr>
              <a:t>climbing  dancing    growing vegetables   looking after animals   mountain biking  painting    playing volleyball    sailing  singing    writing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0" y="2060575"/>
            <a:ext cx="19796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4572000" y="2133600"/>
            <a:ext cx="39608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5148263" y="2636838"/>
            <a:ext cx="32400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0" y="3213100"/>
            <a:ext cx="19796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  <p:bldP spid="30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79930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33CC"/>
                </a:solidFill>
              </a:rPr>
              <a:t>2. Work in pairs. Choose a word in the box to describe the hobbies.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388" y="1628775"/>
            <a:ext cx="8532812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creative  interesting  lazy   relaxing   useful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9750" y="2852738"/>
            <a:ext cx="5545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1. Mountain biking is relaxing.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55650" y="3789363"/>
            <a:ext cx="5545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2. Painting is creative.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6372225" y="765175"/>
            <a:ext cx="2376488" cy="647700"/>
          </a:xfrm>
          <a:prstGeom prst="wedgeRoundRectCallout">
            <a:avLst>
              <a:gd name="adj1" fmla="val 3241"/>
              <a:gd name="adj2" fmla="val 108088"/>
              <a:gd name="adj3" fmla="val 16667"/>
            </a:avLst>
          </a:prstGeom>
          <a:solidFill>
            <a:srgbClr val="00CCFF"/>
          </a:solidFill>
          <a:ln w="38100" algn="ctr">
            <a:solidFill>
              <a:schemeClr val="accent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6084888" y="981075"/>
            <a:ext cx="2736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a useful book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4" grpId="0"/>
      <p:bldP spid="4106" grpId="0" animBg="1"/>
      <p:bldP spid="4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8424863" cy="629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33CC"/>
                </a:solidFill>
              </a:rPr>
              <a:t>3. Read the passage and answer the questions: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/>
              <a:t>Why do people usually have hobbies?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800" b="1" dirty="0"/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2. Is writing a usual activity fro a summer camp?</a:t>
            </a:r>
          </a:p>
          <a:p>
            <a:pPr>
              <a:spcBef>
                <a:spcPct val="50000"/>
              </a:spcBef>
            </a:pPr>
            <a:endParaRPr lang="en-US" altLang="zh-CN" sz="2800" b="1" dirty="0"/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3. When did David become a successful writer?</a:t>
            </a:r>
          </a:p>
          <a:p>
            <a:pPr>
              <a:spcBef>
                <a:spcPct val="50000"/>
              </a:spcBef>
            </a:pPr>
            <a:endParaRPr lang="en-US" altLang="zh-CN" sz="2800" b="1" dirty="0"/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4. How many hobbies does David have?</a:t>
            </a:r>
          </a:p>
          <a:p>
            <a:pPr>
              <a:spcBef>
                <a:spcPct val="50000"/>
              </a:spcBef>
            </a:pPr>
            <a:endParaRPr lang="en-US" altLang="zh-CN" sz="2800" b="1" dirty="0"/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5. Which hobby is he interested in most?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9388" y="1125538"/>
            <a:ext cx="8424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Because hobbies can make them grow as a person, develop their interests and help them learn new skills.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No, it isn’t.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3644900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In 2003.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0825" y="501332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Many 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6035675"/>
            <a:ext cx="8424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He’s interested in writing most.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50825" y="0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Language points: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1. such as =for example </a:t>
            </a:r>
            <a:r>
              <a:rPr lang="zh-CN" altLang="en-US" sz="2800" b="1" dirty="0"/>
              <a:t>比如， 例如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353425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我喜欢许多球类运动，例如篮球，足球和排球。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I like lots of ball games_________ basketball, football and volleyball.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427538" y="2133600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such as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23850" y="3213100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2.look  after = take care of  </a:t>
            </a:r>
            <a:r>
              <a:rPr lang="zh-CN" altLang="en-US" sz="2800" b="1" dirty="0"/>
              <a:t>照顾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3850" y="3716338"/>
            <a:ext cx="8353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3</a:t>
            </a:r>
            <a:r>
              <a:rPr lang="en-US" altLang="zh-CN" sz="2000" b="1" dirty="0"/>
              <a:t>. </a:t>
            </a:r>
            <a:r>
              <a:rPr lang="en-US" altLang="zh-CN" sz="2800" b="1" dirty="0"/>
              <a:t>Hobbies can make you grow as a  person.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83534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/>
              <a:t>爱好能使你成长。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79388" y="4797425"/>
            <a:ext cx="83534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/>
              <a:t>4. develop your interests and </a:t>
            </a:r>
            <a:r>
              <a:rPr lang="en-US" altLang="zh-CN" sz="3200" b="1" dirty="0">
                <a:solidFill>
                  <a:srgbClr val="FF3300"/>
                </a:solidFill>
              </a:rPr>
              <a:t>help</a:t>
            </a:r>
            <a:r>
              <a:rPr lang="en-US" altLang="zh-CN" sz="3200" b="1" dirty="0"/>
              <a:t> you </a:t>
            </a:r>
            <a:r>
              <a:rPr lang="en-US" altLang="zh-CN" sz="3200" b="1" dirty="0">
                <a:solidFill>
                  <a:srgbClr val="FF3300"/>
                </a:solidFill>
              </a:rPr>
              <a:t>learn</a:t>
            </a:r>
            <a:r>
              <a:rPr lang="en-US" altLang="zh-CN" sz="3200" b="1" dirty="0"/>
              <a:t> new skills. </a:t>
            </a:r>
            <a:r>
              <a:rPr lang="zh-CN" altLang="en-US" sz="3200" b="1" dirty="0"/>
              <a:t>发展你的兴趣，并帮助你学习新的技能。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/>
      <p:bldP spid="7177" grpId="0"/>
      <p:bldP spid="7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5288" y="260350"/>
            <a:ext cx="7345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help sb. do </a:t>
            </a:r>
            <a:r>
              <a:rPr lang="en-US" altLang="zh-CN" sz="2800" b="1" dirty="0" err="1"/>
              <a:t>sth</a:t>
            </a:r>
            <a:r>
              <a:rPr lang="en-US" altLang="zh-CN" sz="2800" b="1" dirty="0"/>
              <a:t>. </a:t>
            </a:r>
            <a:r>
              <a:rPr lang="zh-CN" altLang="en-US" sz="2800" b="1" dirty="0"/>
              <a:t>帮助某人做某事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734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help sb. with </a:t>
            </a:r>
            <a:r>
              <a:rPr lang="en-US" altLang="zh-CN" sz="2800" b="1" dirty="0" err="1"/>
              <a:t>sth</a:t>
            </a:r>
            <a:r>
              <a:rPr lang="en-US" altLang="zh-CN" sz="2800" b="1" dirty="0"/>
              <a:t>. </a:t>
            </a:r>
            <a:r>
              <a:rPr lang="zh-CN" altLang="en-US" sz="2800" b="1" dirty="0"/>
              <a:t>在某方面帮助某人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79216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5. During the summer of 2000, he </a:t>
            </a:r>
            <a:r>
              <a:rPr lang="en-US" altLang="zh-CN" sz="2800" b="1">
                <a:solidFill>
                  <a:srgbClr val="FF3300"/>
                </a:solidFill>
              </a:rPr>
              <a:t>spent</a:t>
            </a:r>
            <a:r>
              <a:rPr lang="en-US" altLang="zh-CN" sz="2800" b="1"/>
              <a:t> four weeks</a:t>
            </a:r>
            <a:r>
              <a:rPr lang="en-US" altLang="zh-CN" sz="2800" b="1">
                <a:solidFill>
                  <a:srgbClr val="FF3300"/>
                </a:solidFill>
              </a:rPr>
              <a:t> on</a:t>
            </a:r>
            <a:r>
              <a:rPr lang="en-US" altLang="zh-CN" sz="2800" b="1"/>
              <a:t> a summer camp. 2000</a:t>
            </a:r>
            <a:r>
              <a:rPr lang="zh-CN" altLang="en-US" sz="2800" b="1"/>
              <a:t>年的夏天，他在一个夏令营待了</a:t>
            </a:r>
            <a:r>
              <a:rPr lang="en-US" altLang="zh-CN" sz="2800" b="1"/>
              <a:t>4</a:t>
            </a:r>
            <a:r>
              <a:rPr lang="zh-CN" altLang="en-US" sz="2800" b="1"/>
              <a:t>个星期。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0825" y="2708275"/>
            <a:ext cx="9793288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We shouldn’t </a:t>
            </a:r>
            <a:r>
              <a:rPr lang="en-US" altLang="zh-CN" sz="2400" b="1">
                <a:solidFill>
                  <a:srgbClr val="FF3300"/>
                </a:solidFill>
              </a:rPr>
              <a:t>spend</a:t>
            </a:r>
            <a:r>
              <a:rPr lang="en-US" altLang="zh-CN" sz="2400" b="1"/>
              <a:t> all our time </a:t>
            </a:r>
            <a:r>
              <a:rPr lang="en-US" altLang="zh-CN" sz="2400" b="1">
                <a:solidFill>
                  <a:srgbClr val="FF3300"/>
                </a:solidFill>
              </a:rPr>
              <a:t>on </a:t>
            </a:r>
            <a:r>
              <a:rPr lang="en-US" altLang="zh-CN" sz="2400" b="1"/>
              <a:t>our favourite </a:t>
            </a:r>
          </a:p>
          <a:p>
            <a:pPr>
              <a:spcBef>
                <a:spcPct val="50000"/>
              </a:spcBef>
            </a:pPr>
            <a:r>
              <a:rPr lang="en-US" altLang="zh-CN" sz="2400" b="1"/>
              <a:t>hobby. </a:t>
            </a:r>
            <a:r>
              <a:rPr lang="zh-CN" altLang="en-US" sz="2400" b="1"/>
              <a:t>我们不应该将所有的时间都花在自己最喜欢的爱好上。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50825" y="3860800"/>
            <a:ext cx="950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0033CC"/>
                </a:solidFill>
              </a:rPr>
              <a:t>spend+</a:t>
            </a:r>
            <a:r>
              <a:rPr lang="zh-CN" altLang="en-US" sz="2400" b="1">
                <a:solidFill>
                  <a:srgbClr val="0033CC"/>
                </a:solidFill>
              </a:rPr>
              <a:t>时间</a:t>
            </a:r>
            <a:r>
              <a:rPr lang="en-US" altLang="zh-CN" sz="2400" b="1">
                <a:solidFill>
                  <a:srgbClr val="0033CC"/>
                </a:solidFill>
              </a:rPr>
              <a:t>/</a:t>
            </a:r>
            <a:r>
              <a:rPr lang="zh-CN" altLang="en-US" sz="2400" b="1">
                <a:solidFill>
                  <a:srgbClr val="0033CC"/>
                </a:solidFill>
              </a:rPr>
              <a:t>金钱 ＋</a:t>
            </a:r>
            <a:r>
              <a:rPr lang="en-US" altLang="zh-CN" sz="2400" b="1">
                <a:solidFill>
                  <a:srgbClr val="0033CC"/>
                </a:solidFill>
              </a:rPr>
              <a:t>on sth. </a:t>
            </a:r>
            <a:r>
              <a:rPr lang="zh-CN" altLang="en-US" sz="2400" b="1">
                <a:solidFill>
                  <a:srgbClr val="0033CC"/>
                </a:solidFill>
              </a:rPr>
              <a:t>某人在某方面花多少时间或金钱。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203575" y="4292600"/>
            <a:ext cx="360363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endParaRPr lang="zh-CN" alt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3850" y="4508500"/>
            <a:ext cx="7345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spend—spen</a:t>
            </a:r>
            <a:r>
              <a:rPr lang="en-US" altLang="zh-CN" sz="2800" b="1">
                <a:solidFill>
                  <a:srgbClr val="FF3300"/>
                </a:solidFill>
              </a:rPr>
              <a:t>t</a:t>
            </a:r>
            <a:r>
              <a:rPr lang="en-US" altLang="zh-CN" sz="2800" b="1"/>
              <a:t> ---spen</a:t>
            </a:r>
            <a:r>
              <a:rPr lang="en-US" altLang="zh-CN" sz="2800" b="1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50825" y="5157788"/>
            <a:ext cx="734536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(1)</a:t>
            </a:r>
            <a:r>
              <a:rPr lang="zh-CN" altLang="en-US" sz="2800" b="1"/>
              <a:t>他每天在他的作业上花了许多时间。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He ________ much time ____ his homework 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11188" y="5805488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</a:rPr>
              <a:t>       spends                        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 animBg="1"/>
      <p:bldP spid="8201" grpId="0"/>
      <p:bldP spid="8202" grpId="0"/>
      <p:bldP spid="8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84963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(2)</a:t>
            </a:r>
            <a:r>
              <a:rPr lang="zh-CN" altLang="en-US" sz="2800" b="1"/>
              <a:t>他在那辆新车上花了许多钱。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He __________much money _____ the new car.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5400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</a:rPr>
              <a:t>       spent                             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3850" y="2420938"/>
            <a:ext cx="828040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  spend+  </a:t>
            </a:r>
            <a:r>
              <a:rPr lang="zh-CN" altLang="en-US" sz="2800" b="1">
                <a:solidFill>
                  <a:srgbClr val="0033CC"/>
                </a:solidFill>
              </a:rPr>
              <a:t>时间</a:t>
            </a:r>
            <a:r>
              <a:rPr lang="en-US" altLang="zh-CN" sz="2800" b="1">
                <a:solidFill>
                  <a:srgbClr val="0033CC"/>
                </a:solidFill>
              </a:rPr>
              <a:t>/</a:t>
            </a:r>
            <a:r>
              <a:rPr lang="zh-CN" altLang="en-US" sz="2800" b="1">
                <a:solidFill>
                  <a:srgbClr val="0033CC"/>
                </a:solidFill>
              </a:rPr>
              <a:t>金钱</a:t>
            </a:r>
            <a:r>
              <a:rPr lang="en-US" altLang="zh-CN" sz="2800" b="1">
                <a:solidFill>
                  <a:srgbClr val="0033CC"/>
                </a:solidFill>
              </a:rPr>
              <a:t>+ </a:t>
            </a:r>
            <a:r>
              <a:rPr lang="zh-CN" altLang="en-US" sz="2800" b="1">
                <a:solidFill>
                  <a:srgbClr val="0033CC"/>
                </a:solidFill>
              </a:rPr>
              <a:t>（</a:t>
            </a:r>
            <a:r>
              <a:rPr lang="en-US" altLang="zh-CN" sz="2800" b="1">
                <a:solidFill>
                  <a:srgbClr val="0033CC"/>
                </a:solidFill>
              </a:rPr>
              <a:t>in</a:t>
            </a:r>
            <a:r>
              <a:rPr lang="zh-CN" altLang="en-US" sz="2800" b="1">
                <a:solidFill>
                  <a:srgbClr val="0033CC"/>
                </a:solidFill>
              </a:rPr>
              <a:t>）</a:t>
            </a:r>
            <a:r>
              <a:rPr lang="en-US" altLang="zh-CN" sz="2800" b="1">
                <a:solidFill>
                  <a:srgbClr val="FF3300"/>
                </a:solidFill>
              </a:rPr>
              <a:t>doing</a:t>
            </a:r>
            <a:r>
              <a:rPr lang="en-US" altLang="zh-CN" sz="2800" b="1">
                <a:solidFill>
                  <a:srgbClr val="0033CC"/>
                </a:solidFill>
              </a:rPr>
              <a:t> sth.                          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 </a:t>
            </a:r>
            <a:r>
              <a:rPr lang="zh-CN" altLang="en-US" sz="2800" b="1">
                <a:solidFill>
                  <a:srgbClr val="0033CC"/>
                </a:solidFill>
              </a:rPr>
              <a:t>某人做某事花了多少时间或金钱。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003800" y="2924175"/>
            <a:ext cx="1008063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endParaRPr lang="zh-CN" alt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8313" y="3716338"/>
            <a:ext cx="8424862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3</a:t>
            </a:r>
            <a:r>
              <a:rPr lang="zh-CN" altLang="en-US" sz="2800" b="1"/>
              <a:t>）他买那辆新车花了许多钱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He ______ much money __________ the new car.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8313" y="1557338"/>
            <a:ext cx="86756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I </a:t>
            </a:r>
            <a:r>
              <a:rPr lang="en-US" altLang="zh-CN" sz="2400" b="1">
                <a:solidFill>
                  <a:srgbClr val="FF3300"/>
                </a:solidFill>
              </a:rPr>
              <a:t>spend</a:t>
            </a:r>
            <a:r>
              <a:rPr lang="en-US" altLang="zh-CN" sz="2400" b="1"/>
              <a:t> some of my free time </a:t>
            </a:r>
            <a:r>
              <a:rPr lang="en-US" altLang="zh-CN" sz="2400" b="1">
                <a:solidFill>
                  <a:srgbClr val="FF3300"/>
                </a:solidFill>
              </a:rPr>
              <a:t>playing</a:t>
            </a:r>
            <a:r>
              <a:rPr lang="en-US" altLang="zh-CN" sz="2400" b="1"/>
              <a:t> volleyball for my school team. </a:t>
            </a:r>
            <a:r>
              <a:rPr lang="zh-CN" altLang="en-US" sz="2400" b="1"/>
              <a:t>我花我的一些空闲时间为学校队打排球。</a:t>
            </a: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755650" y="1989138"/>
            <a:ext cx="1008063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endParaRPr lang="zh-CN" alt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859338" y="1989138"/>
            <a:ext cx="1008062" cy="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/>
          <a:lstStyle/>
          <a:p>
            <a:endParaRPr lang="zh-CN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187450" y="4365625"/>
            <a:ext cx="6408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spent                          (in) buying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3850" y="5084763"/>
            <a:ext cx="842486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（</a:t>
            </a:r>
            <a:r>
              <a:rPr lang="en-US" altLang="zh-CN" sz="2800" b="1"/>
              <a:t>4</a:t>
            </a:r>
            <a:r>
              <a:rPr lang="zh-CN" altLang="en-US" sz="2800" b="1"/>
              <a:t>）每天早晨我们用两个小时学习英语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We ______ two hours ____________ English every morning.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042988" y="5734050"/>
            <a:ext cx="6408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spend                     (in)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 animBg="1"/>
      <p:bldP spid="9223" grpId="0"/>
      <p:bldP spid="9224" grpId="0"/>
      <p:bldP spid="9225" grpId="0" animBg="1"/>
      <p:bldP spid="9226" grpId="0" animBg="1"/>
      <p:bldP spid="9227" grpId="0"/>
      <p:bldP spid="9229" grpId="0"/>
      <p:bldP spid="92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333375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0"/>
            <a:ext cx="856932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6. </a:t>
            </a:r>
            <a:r>
              <a:rPr lang="en-US" altLang="zh-CN" sz="2800" b="1">
                <a:solidFill>
                  <a:srgbClr val="FF3300"/>
                </a:solidFill>
              </a:rPr>
              <a:t>As well as</a:t>
            </a:r>
            <a:r>
              <a:rPr lang="en-US" altLang="zh-CN" sz="2800" b="1"/>
              <a:t> the usual activities, </a:t>
            </a:r>
            <a:r>
              <a:rPr lang="en-US" altLang="zh-CN" sz="2800" b="1">
                <a:solidFill>
                  <a:srgbClr val="FF3300"/>
                </a:solidFill>
              </a:rPr>
              <a:t>such as</a:t>
            </a:r>
            <a:r>
              <a:rPr lang="en-US" altLang="zh-CN" sz="2800" b="1"/>
              <a:t> sailing, climbing and mountain biking,there was a writing workshop with a professional writer. </a:t>
            </a:r>
            <a:r>
              <a:rPr lang="zh-CN" altLang="en-US" sz="2800" b="1">
                <a:solidFill>
                  <a:srgbClr val="0033CC"/>
                </a:solidFill>
              </a:rPr>
              <a:t>他参加了一些平常的活动</a:t>
            </a:r>
            <a:r>
              <a:rPr lang="en-US" altLang="zh-CN" sz="2800" b="1">
                <a:solidFill>
                  <a:srgbClr val="0033CC"/>
                </a:solidFill>
              </a:rPr>
              <a:t>,</a:t>
            </a:r>
            <a:r>
              <a:rPr lang="zh-CN" altLang="en-US" sz="2800" b="1">
                <a:solidFill>
                  <a:srgbClr val="0033CC"/>
                </a:solidFill>
              </a:rPr>
              <a:t>例如航海</a:t>
            </a:r>
            <a:r>
              <a:rPr lang="en-US" altLang="zh-CN" sz="2800" b="1">
                <a:solidFill>
                  <a:srgbClr val="0033CC"/>
                </a:solidFill>
              </a:rPr>
              <a:t>,</a:t>
            </a:r>
            <a:r>
              <a:rPr lang="zh-CN" altLang="en-US" sz="2800" b="1">
                <a:solidFill>
                  <a:srgbClr val="0033CC"/>
                </a:solidFill>
              </a:rPr>
              <a:t>攀登和山地自行车运动</a:t>
            </a:r>
            <a:r>
              <a:rPr lang="en-US" altLang="zh-CN" sz="2800" b="1">
                <a:solidFill>
                  <a:srgbClr val="0033CC"/>
                </a:solidFill>
              </a:rPr>
              <a:t>,</a:t>
            </a:r>
            <a:r>
              <a:rPr lang="zh-CN" altLang="en-US" sz="2800" b="1">
                <a:solidFill>
                  <a:srgbClr val="0033CC"/>
                </a:solidFill>
              </a:rPr>
              <a:t>另外</a:t>
            </a:r>
            <a:r>
              <a:rPr lang="en-US" altLang="zh-CN" sz="2800" b="1">
                <a:solidFill>
                  <a:srgbClr val="0033CC"/>
                </a:solidFill>
              </a:rPr>
              <a:t>,</a:t>
            </a:r>
            <a:r>
              <a:rPr lang="zh-CN" altLang="en-US" sz="2800" b="1">
                <a:solidFill>
                  <a:srgbClr val="0033CC"/>
                </a:solidFill>
              </a:rPr>
              <a:t>他还参加了一个写作班</a:t>
            </a:r>
            <a:r>
              <a:rPr lang="en-US" altLang="zh-CN" sz="2800" b="1">
                <a:solidFill>
                  <a:srgbClr val="0033CC"/>
                </a:solidFill>
              </a:rPr>
              <a:t>,</a:t>
            </a:r>
            <a:r>
              <a:rPr lang="zh-CN" altLang="en-US" sz="2800" b="1">
                <a:solidFill>
                  <a:srgbClr val="0033CC"/>
                </a:solidFill>
              </a:rPr>
              <a:t>里面有一位专业的作家</a:t>
            </a:r>
            <a:r>
              <a:rPr lang="en-US" altLang="zh-CN" sz="2800" b="1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9388" y="2133600"/>
            <a:ext cx="615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as well as   </a:t>
            </a:r>
            <a:r>
              <a:rPr lang="zh-CN" altLang="en-US" sz="2800" b="1">
                <a:solidFill>
                  <a:srgbClr val="FF3300"/>
                </a:solidFill>
              </a:rPr>
              <a:t>并且</a:t>
            </a:r>
            <a:r>
              <a:rPr lang="en-US" altLang="zh-CN" sz="2800" b="1">
                <a:solidFill>
                  <a:srgbClr val="FF3300"/>
                </a:solidFill>
              </a:rPr>
              <a:t>,</a:t>
            </a:r>
            <a:r>
              <a:rPr lang="zh-CN" altLang="en-US" sz="2800" b="1">
                <a:solidFill>
                  <a:srgbClr val="FF3300"/>
                </a:solidFill>
              </a:rPr>
              <a:t>还</a:t>
            </a:r>
            <a:r>
              <a:rPr lang="en-US" altLang="zh-CN" sz="2800" b="1">
                <a:solidFill>
                  <a:srgbClr val="FF3300"/>
                </a:solidFill>
              </a:rPr>
              <a:t>, </a:t>
            </a:r>
            <a:r>
              <a:rPr lang="zh-CN" altLang="en-US" sz="2800" b="1">
                <a:solidFill>
                  <a:srgbClr val="FF3300"/>
                </a:solidFill>
              </a:rPr>
              <a:t>除了</a:t>
            </a:r>
            <a:r>
              <a:rPr lang="en-US" altLang="zh-CN" sz="2800" b="1">
                <a:solidFill>
                  <a:srgbClr val="FF3300"/>
                </a:solidFill>
              </a:rPr>
              <a:t>…</a:t>
            </a:r>
            <a:r>
              <a:rPr lang="zh-CN" altLang="en-US" sz="2800" b="1">
                <a:solidFill>
                  <a:srgbClr val="FF3300"/>
                </a:solidFill>
              </a:rPr>
              <a:t>以外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7850188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(1)</a:t>
            </a:r>
            <a:r>
              <a:rPr lang="zh-CN" altLang="en-US" sz="2800" b="1"/>
              <a:t>我除了学习英语以外还学习法语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I am learning French _________ English.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779838" y="3429000"/>
            <a:ext cx="2592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as well as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3850" y="4149725"/>
            <a:ext cx="9720263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(2)</a:t>
            </a:r>
            <a:r>
              <a:rPr lang="zh-CN" altLang="en-US" sz="2800" b="1"/>
              <a:t>他除了给我建议外</a:t>
            </a:r>
            <a:r>
              <a:rPr lang="en-US" altLang="zh-CN" sz="2800" b="1"/>
              <a:t>,</a:t>
            </a:r>
            <a:r>
              <a:rPr lang="zh-CN" altLang="en-US" sz="2800" b="1"/>
              <a:t>还给了我钱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He gave me money _________ advice.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708400" y="4797425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as well 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  <p:bldP spid="10246" grpId="0"/>
      <p:bldP spid="10247" grpId="0"/>
      <p:bldP spid="10248" grpId="0"/>
      <p:bldP spid="102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5288" y="404813"/>
            <a:ext cx="70564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zh-CN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615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7. such as  </a:t>
            </a:r>
            <a:r>
              <a:rPr lang="zh-CN" altLang="en-US" sz="2800" b="1">
                <a:solidFill>
                  <a:srgbClr val="0033CC"/>
                </a:solidFill>
              </a:rPr>
              <a:t>例如 </a:t>
            </a:r>
            <a:r>
              <a:rPr lang="en-US" altLang="zh-CN" sz="2800" b="1">
                <a:solidFill>
                  <a:srgbClr val="0033CC"/>
                </a:solidFill>
              </a:rPr>
              <a:t>,</a:t>
            </a:r>
            <a:r>
              <a:rPr lang="zh-CN" altLang="en-US" sz="2800" b="1">
                <a:solidFill>
                  <a:srgbClr val="0033CC"/>
                </a:solidFill>
              </a:rPr>
              <a:t>比如</a:t>
            </a:r>
            <a:r>
              <a:rPr lang="en-US" altLang="zh-CN" sz="2800" b="1">
                <a:solidFill>
                  <a:srgbClr val="0033CC"/>
                </a:solidFill>
              </a:rPr>
              <a:t>= for example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972185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(1)</a:t>
            </a:r>
            <a:r>
              <a:rPr lang="zh-CN" altLang="en-US" sz="2800" b="1"/>
              <a:t>我们都喜欢球类运动</a:t>
            </a:r>
            <a:r>
              <a:rPr lang="en-US" altLang="zh-CN" sz="2800" b="1"/>
              <a:t>,</a:t>
            </a:r>
            <a:r>
              <a:rPr lang="zh-CN" altLang="en-US" sz="2800" b="1"/>
              <a:t>比如篮球</a:t>
            </a:r>
            <a:r>
              <a:rPr lang="en-US" altLang="zh-CN" sz="2800" b="1"/>
              <a:t>,</a:t>
            </a:r>
            <a:r>
              <a:rPr lang="zh-CN" altLang="en-US" sz="2800" b="1"/>
              <a:t>足球和排球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We all like ball games,________ basketball, football 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and volleyball.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067175" y="1557338"/>
            <a:ext cx="2087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such as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5288" y="2852738"/>
            <a:ext cx="77771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33CC"/>
                </a:solidFill>
              </a:rPr>
              <a:t>8. She </a:t>
            </a:r>
            <a:r>
              <a:rPr lang="en-US" altLang="zh-CN" sz="2800" b="1">
                <a:solidFill>
                  <a:srgbClr val="FF3300"/>
                </a:solidFill>
              </a:rPr>
              <a:t>asked us to imagine</a:t>
            </a:r>
            <a:r>
              <a:rPr lang="en-US" altLang="zh-CN" sz="2800" b="1">
                <a:solidFill>
                  <a:srgbClr val="0033CC"/>
                </a:solidFill>
              </a:rPr>
              <a:t> that we were in the story.</a:t>
            </a:r>
            <a:r>
              <a:rPr lang="zh-CN" altLang="en-US" sz="2800" b="1">
                <a:solidFill>
                  <a:srgbClr val="0033CC"/>
                </a:solidFill>
              </a:rPr>
              <a:t>他叫我们想象我们就在一个故事里</a:t>
            </a:r>
            <a:r>
              <a:rPr lang="en-US" altLang="zh-CN" sz="2800" b="1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95288" y="3860800"/>
            <a:ext cx="615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ask sb. to do sth. </a:t>
            </a:r>
            <a:r>
              <a:rPr lang="zh-CN" altLang="en-US" sz="2800" b="1">
                <a:solidFill>
                  <a:srgbClr val="FF3300"/>
                </a:solidFill>
              </a:rPr>
              <a:t>叫某人做某事</a:t>
            </a:r>
            <a:r>
              <a:rPr lang="en-US" altLang="zh-CN" sz="2800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95288" y="4437063"/>
            <a:ext cx="79930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/>
              <a:t>9. come out  </a:t>
            </a:r>
            <a:r>
              <a:rPr lang="zh-CN" altLang="en-US" sz="2800" b="1"/>
              <a:t>出版</a:t>
            </a:r>
            <a:r>
              <a:rPr lang="en-US" altLang="zh-CN" sz="2800" b="1"/>
              <a:t>,</a:t>
            </a:r>
            <a:r>
              <a:rPr lang="zh-CN" altLang="en-US" sz="2800" b="1"/>
              <a:t>发行</a:t>
            </a:r>
            <a:r>
              <a:rPr lang="en-US" altLang="zh-CN" sz="2800" b="1"/>
              <a:t>,(</a:t>
            </a:r>
            <a:r>
              <a:rPr lang="zh-CN" altLang="en-US" sz="2800" b="1"/>
              <a:t>花</a:t>
            </a:r>
            <a:r>
              <a:rPr lang="en-US" altLang="zh-CN" sz="2800" b="1"/>
              <a:t>)</a:t>
            </a:r>
            <a:r>
              <a:rPr lang="zh-CN" altLang="en-US" sz="2800" b="1"/>
              <a:t>开放 </a:t>
            </a:r>
            <a:r>
              <a:rPr lang="en-US" altLang="zh-CN" sz="2800" b="1"/>
              <a:t>(</a:t>
            </a:r>
            <a:r>
              <a:rPr lang="zh-CN" altLang="en-US" sz="2800" b="1"/>
              <a:t>太阳</a:t>
            </a:r>
            <a:r>
              <a:rPr lang="en-US" altLang="zh-CN" sz="2800" b="1"/>
              <a:t>,</a:t>
            </a:r>
            <a:r>
              <a:rPr lang="zh-CN" altLang="en-US" sz="2800" b="1"/>
              <a:t>月亮</a:t>
            </a:r>
            <a:r>
              <a:rPr lang="en-US" altLang="zh-CN" sz="2800" b="1"/>
              <a:t>)</a:t>
            </a:r>
            <a:r>
              <a:rPr lang="zh-CN" altLang="en-US" sz="2800" b="1"/>
              <a:t>出来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5288" y="5445125"/>
            <a:ext cx="61563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你的新书出版了</a:t>
            </a:r>
            <a:r>
              <a:rPr lang="en-US" altLang="zh-CN" sz="2800" b="1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800" b="1"/>
              <a:t>Your new book ___________</a:t>
            </a:r>
            <a:r>
              <a:rPr lang="zh-CN" altLang="en-US" sz="2800" b="1"/>
              <a:t>．　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76600" y="5949950"/>
            <a:ext cx="615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</a:rPr>
              <a:t>came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</p:bldLst>
  </p:timing>
</p:sld>
</file>

<file path=ppt/theme/theme1.xml><?xml version="1.0" encoding="utf-8"?>
<a:theme xmlns:a="http://schemas.openxmlformats.org/drawingml/2006/main" name="WWW.2PPT.COM&#10;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rot="10800000" vert="eaVert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rot="10800000" vert="eaVert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</Template>
  <TotalTime>0</TotalTime>
  <Words>1120</Words>
  <Application>Microsoft Office PowerPoint</Application>
  <PresentationFormat>全屏显示(4:3)</PresentationFormat>
  <Paragraphs>124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2007-03-01T01:26:00Z</dcterms:created>
  <dcterms:modified xsi:type="dcterms:W3CDTF">2023-01-16T14:52:42Z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0B02C285AB9A454BB00FB2691C9AB262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