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0"/>
  </p:notesMasterIdLst>
  <p:handoutMasterIdLst>
    <p:handoutMasterId r:id="rId31"/>
  </p:handoutMasterIdLst>
  <p:sldIdLst>
    <p:sldId id="256" r:id="rId3"/>
    <p:sldId id="258" r:id="rId4"/>
    <p:sldId id="260" r:id="rId5"/>
    <p:sldId id="262" r:id="rId6"/>
    <p:sldId id="263" r:id="rId7"/>
    <p:sldId id="266" r:id="rId8"/>
    <p:sldId id="267" r:id="rId9"/>
    <p:sldId id="268" r:id="rId10"/>
    <p:sldId id="269" r:id="rId11"/>
    <p:sldId id="264"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57"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3E53"/>
    <a:srgbClr val="FEA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自定义版式">
    <p:bg>
      <p:bgPr>
        <a:blipFill rotWithShape="1">
          <a:blip r:embed="rId2" cstate="screen"/>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4" y="6344159"/>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矩形 6"/>
          <p:cNvSpPr/>
          <p:nvPr userDrawn="1"/>
        </p:nvSpPr>
        <p:spPr>
          <a:xfrm>
            <a:off x="478155" y="396240"/>
            <a:ext cx="11157585" cy="5973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2423网_副本"/>
          <p:cNvPicPr>
            <a:picLocks noChangeAspect="1"/>
          </p:cNvPicPr>
          <p:nvPr/>
        </p:nvPicPr>
        <p:blipFill>
          <a:blip r:embed="rId3" cstate="screen"/>
          <a:stretch>
            <a:fillRect/>
          </a:stretch>
        </p:blipFill>
        <p:spPr>
          <a:xfrm flipH="1">
            <a:off x="0" y="3488690"/>
            <a:ext cx="4123690" cy="3369310"/>
          </a:xfrm>
          <a:prstGeom prst="rect">
            <a:avLst/>
          </a:prstGeom>
        </p:spPr>
      </p:pic>
      <p:pic>
        <p:nvPicPr>
          <p:cNvPr id="4" name="图片 3" descr="母亲节2"/>
          <p:cNvPicPr>
            <a:picLocks noChangeAspect="1"/>
          </p:cNvPicPr>
          <p:nvPr/>
        </p:nvPicPr>
        <p:blipFill>
          <a:blip r:embed="rId4" cstate="screen"/>
          <a:stretch>
            <a:fillRect/>
          </a:stretch>
        </p:blipFill>
        <p:spPr>
          <a:xfrm>
            <a:off x="0" y="0"/>
            <a:ext cx="12192000" cy="6857365"/>
          </a:xfrm>
          <a:prstGeom prst="rect">
            <a:avLst/>
          </a:prstGeom>
        </p:spPr>
      </p:pic>
      <p:pic>
        <p:nvPicPr>
          <p:cNvPr id="11" name="图片 10" descr="母亲节3445"/>
          <p:cNvPicPr>
            <a:picLocks noChangeAspect="1"/>
          </p:cNvPicPr>
          <p:nvPr/>
        </p:nvPicPr>
        <p:blipFill>
          <a:blip r:embed="rId5" cstate="screen"/>
          <a:stretch>
            <a:fillRect/>
          </a:stretch>
        </p:blipFill>
        <p:spPr>
          <a:xfrm>
            <a:off x="185420" y="163195"/>
            <a:ext cx="12364720" cy="6125210"/>
          </a:xfrm>
          <a:prstGeom prst="rect">
            <a:avLst/>
          </a:prstGeom>
        </p:spPr>
      </p:pic>
      <p:pic>
        <p:nvPicPr>
          <p:cNvPr id="10" name="图片 9" descr="母亲节45_副本"/>
          <p:cNvPicPr>
            <a:picLocks noChangeAspect="1"/>
          </p:cNvPicPr>
          <p:nvPr/>
        </p:nvPicPr>
        <p:blipFill>
          <a:blip r:embed="rId6" cstate="screen"/>
          <a:stretch>
            <a:fillRect/>
          </a:stretch>
        </p:blipFill>
        <p:spPr>
          <a:xfrm>
            <a:off x="4034155" y="245745"/>
            <a:ext cx="4975225" cy="1917700"/>
          </a:xfrm>
          <a:prstGeom prst="rect">
            <a:avLst/>
          </a:prstGeom>
        </p:spPr>
      </p:pic>
      <p:sp>
        <p:nvSpPr>
          <p:cNvPr id="12" name="文本框 11"/>
          <p:cNvSpPr txBox="1"/>
          <p:nvPr/>
        </p:nvSpPr>
        <p:spPr>
          <a:xfrm>
            <a:off x="4123690" y="4118610"/>
            <a:ext cx="5312410" cy="460375"/>
          </a:xfrm>
          <a:prstGeom prst="rect">
            <a:avLst/>
          </a:prstGeom>
          <a:noFill/>
        </p:spPr>
        <p:txBody>
          <a:bodyPr wrap="square" rtlCol="0">
            <a:spAutoFit/>
          </a:bodyPr>
          <a:lstStyle/>
          <a:p>
            <a:r>
              <a:rPr lang="zh-CN" altLang="en-US" sz="2400" b="1" dirty="0">
                <a:solidFill>
                  <a:srgbClr val="FA3E53"/>
                </a:solidFill>
                <a:cs typeface="+mn-ea"/>
                <a:sym typeface="+mn-lt"/>
              </a:rPr>
              <a:t>疫情期间线上购物母亲节活动策划</a:t>
            </a:r>
          </a:p>
        </p:txBody>
      </p:sp>
      <p:sp>
        <p:nvSpPr>
          <p:cNvPr id="2" name="文本框 1"/>
          <p:cNvSpPr txBox="1"/>
          <p:nvPr/>
        </p:nvSpPr>
        <p:spPr>
          <a:xfrm>
            <a:off x="4901565" y="4862830"/>
            <a:ext cx="2933065" cy="368300"/>
          </a:xfrm>
          <a:prstGeom prst="rect">
            <a:avLst/>
          </a:prstGeom>
          <a:noFill/>
        </p:spPr>
        <p:txBody>
          <a:bodyPr wrap="square" rtlCol="0">
            <a:spAutoFit/>
          </a:bodyPr>
          <a:lstStyle/>
          <a:p>
            <a:pPr algn="ctr"/>
            <a:r>
              <a:rPr lang="zh-CN" altLang="en-US" b="1" smtClean="0">
                <a:solidFill>
                  <a:srgbClr val="FA3E53"/>
                </a:solidFill>
                <a:cs typeface="+mn-ea"/>
                <a:sym typeface="+mn-lt"/>
              </a:rPr>
              <a:t>汇报人：</a:t>
            </a:r>
            <a:r>
              <a:rPr lang="en-US" altLang="zh-CN" b="1" smtClean="0">
                <a:solidFill>
                  <a:srgbClr val="FA3E53"/>
                </a:solidFill>
                <a:cs typeface="+mn-ea"/>
                <a:sym typeface="+mn-lt"/>
              </a:rPr>
              <a:t>PPT818</a:t>
            </a:r>
            <a:endParaRPr lang="en-US" altLang="zh-CN" b="1" dirty="0">
              <a:solidFill>
                <a:srgbClr val="FA3E5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在疫情方面</a:t>
            </a:r>
          </a:p>
        </p:txBody>
      </p:sp>
      <p:sp>
        <p:nvSpPr>
          <p:cNvPr id="2" name="文本框 1"/>
          <p:cNvSpPr txBox="1"/>
          <p:nvPr/>
        </p:nvSpPr>
        <p:spPr>
          <a:xfrm>
            <a:off x="1228725" y="2124710"/>
            <a:ext cx="3048000" cy="398780"/>
          </a:xfrm>
          <a:prstGeom prst="rect">
            <a:avLst/>
          </a:prstGeom>
          <a:solidFill>
            <a:srgbClr val="FA3E53"/>
          </a:solidFill>
        </p:spPr>
        <p:txBody>
          <a:bodyPr wrap="square" rtlCol="0">
            <a:spAutoFit/>
          </a:bodyPr>
          <a:lstStyle/>
          <a:p>
            <a:pPr algn="ctr"/>
            <a:r>
              <a:rPr lang="zh-CN" altLang="en-US" sz="2000" b="1" dirty="0">
                <a:solidFill>
                  <a:schemeClr val="bg1"/>
                </a:solidFill>
                <a:cs typeface="+mn-ea"/>
                <a:sym typeface="+mn-lt"/>
              </a:rPr>
              <a:t>禁止外出聚会</a:t>
            </a:r>
          </a:p>
        </p:txBody>
      </p:sp>
      <p:sp>
        <p:nvSpPr>
          <p:cNvPr id="3" name="文本框 2"/>
          <p:cNvSpPr txBox="1"/>
          <p:nvPr/>
        </p:nvSpPr>
        <p:spPr>
          <a:xfrm>
            <a:off x="1155065" y="3059430"/>
            <a:ext cx="5292725" cy="1673663"/>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人群相互之间都是密切接触者，咳嗽、打喷嚏产生的飞沫，可直接传播给整个聚会人群，极易造成疾病传播。因此对线下商品产生严重影响。</a:t>
            </a:r>
            <a:endParaRPr lang="en-US" altLang="zh-CN" dirty="0">
              <a:solidFill>
                <a:schemeClr val="tx1">
                  <a:lumMod val="75000"/>
                  <a:lumOff val="25000"/>
                </a:schemeClr>
              </a:solidFill>
              <a:cs typeface="+mn-ea"/>
              <a:sym typeface="+mn-lt"/>
            </a:endParaRPr>
          </a:p>
        </p:txBody>
      </p:sp>
      <p:pic>
        <p:nvPicPr>
          <p:cNvPr id="4" name="图片 3" descr="32423网_副本"/>
          <p:cNvPicPr>
            <a:picLocks noChangeAspect="1"/>
          </p:cNvPicPr>
          <p:nvPr/>
        </p:nvPicPr>
        <p:blipFill>
          <a:blip r:embed="rId2" cstate="screen"/>
          <a:stretch>
            <a:fillRect/>
          </a:stretch>
        </p:blipFill>
        <p:spPr>
          <a:xfrm>
            <a:off x="6338570" y="1239520"/>
            <a:ext cx="5359400" cy="43795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2" grpId="0" bldLvl="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在消费者方面</a:t>
            </a:r>
          </a:p>
        </p:txBody>
      </p:sp>
      <p:sp>
        <p:nvSpPr>
          <p:cNvPr id="2" name="文本框 1"/>
          <p:cNvSpPr txBox="1"/>
          <p:nvPr/>
        </p:nvSpPr>
        <p:spPr>
          <a:xfrm>
            <a:off x="1063625" y="1959610"/>
            <a:ext cx="2486025" cy="706755"/>
          </a:xfrm>
          <a:prstGeom prst="rect">
            <a:avLst/>
          </a:prstGeom>
          <a:solidFill>
            <a:srgbClr val="FA3E53"/>
          </a:solidFill>
        </p:spPr>
        <p:txBody>
          <a:bodyPr wrap="square" rtlCol="0">
            <a:spAutoFit/>
          </a:bodyPr>
          <a:lstStyle/>
          <a:p>
            <a:pPr algn="ctr"/>
            <a:r>
              <a:rPr lang="zh-CN" altLang="en-US" sz="2000" b="1" dirty="0">
                <a:solidFill>
                  <a:schemeClr val="bg1"/>
                </a:solidFill>
                <a:cs typeface="+mn-ea"/>
                <a:sym typeface="+mn-lt"/>
              </a:rPr>
              <a:t>有优惠、有折扣有奖励、有补贴</a:t>
            </a:r>
          </a:p>
        </p:txBody>
      </p:sp>
      <p:sp>
        <p:nvSpPr>
          <p:cNvPr id="3" name="文本框 2"/>
          <p:cNvSpPr txBox="1"/>
          <p:nvPr/>
        </p:nvSpPr>
        <p:spPr>
          <a:xfrm>
            <a:off x="1063625" y="2894330"/>
            <a:ext cx="2493645" cy="2861310"/>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例如：商家立减满减活动，会员卡券打折，微信鼓励金，支付宝随机立减，扫码点餐预定酒店等等。</a:t>
            </a:r>
          </a:p>
        </p:txBody>
      </p:sp>
      <p:sp>
        <p:nvSpPr>
          <p:cNvPr id="13" name="文本框 12"/>
          <p:cNvSpPr txBox="1"/>
          <p:nvPr/>
        </p:nvSpPr>
        <p:spPr>
          <a:xfrm>
            <a:off x="8857615" y="1959610"/>
            <a:ext cx="2486025" cy="706755"/>
          </a:xfrm>
          <a:prstGeom prst="rect">
            <a:avLst/>
          </a:prstGeom>
          <a:solidFill>
            <a:srgbClr val="FA3E53"/>
          </a:solidFill>
        </p:spPr>
        <p:txBody>
          <a:bodyPr wrap="square" rtlCol="0">
            <a:spAutoFit/>
          </a:bodyPr>
          <a:lstStyle/>
          <a:p>
            <a:pPr algn="ctr"/>
            <a:r>
              <a:rPr lang="zh-CN" altLang="en-US" sz="2000" b="1" dirty="0">
                <a:solidFill>
                  <a:schemeClr val="bg1"/>
                </a:solidFill>
                <a:cs typeface="+mn-ea"/>
                <a:sym typeface="+mn-lt"/>
              </a:rPr>
              <a:t>资金安全有保障</a:t>
            </a:r>
          </a:p>
          <a:p>
            <a:pPr algn="ctr"/>
            <a:endParaRPr lang="zh-CN" altLang="en-US" sz="2000" b="1" dirty="0">
              <a:solidFill>
                <a:schemeClr val="bg1"/>
              </a:solidFill>
              <a:cs typeface="+mn-ea"/>
              <a:sym typeface="+mn-lt"/>
            </a:endParaRPr>
          </a:p>
        </p:txBody>
      </p:sp>
      <p:sp>
        <p:nvSpPr>
          <p:cNvPr id="14" name="文本框 13"/>
          <p:cNvSpPr txBox="1"/>
          <p:nvPr/>
        </p:nvSpPr>
        <p:spPr>
          <a:xfrm>
            <a:off x="8857615" y="2894330"/>
            <a:ext cx="2493645" cy="2861310"/>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例如：商家立减满减活动，会员卡券打折，微信鼓励金，支付宝随机立减，扫码点餐预定酒店等等。</a:t>
            </a:r>
          </a:p>
        </p:txBody>
      </p:sp>
      <p:pic>
        <p:nvPicPr>
          <p:cNvPr id="15" name="图片 14" descr="fca2abed4d6397b2c53fb5a014dd3d8f"/>
          <p:cNvPicPr>
            <a:picLocks noChangeAspect="1"/>
          </p:cNvPicPr>
          <p:nvPr/>
        </p:nvPicPr>
        <p:blipFill>
          <a:blip r:embed="rId2" cstate="screen"/>
          <a:stretch>
            <a:fillRect/>
          </a:stretch>
        </p:blipFill>
        <p:spPr>
          <a:xfrm>
            <a:off x="4142105" y="1625600"/>
            <a:ext cx="4399280" cy="4399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2" grpId="0" bldLvl="0" animBg="1"/>
      <p:bldP spid="3" grpId="0"/>
      <p:bldP spid="13" grpId="0" bldLvl="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在消费者方面</a:t>
            </a:r>
          </a:p>
        </p:txBody>
      </p:sp>
      <p:sp>
        <p:nvSpPr>
          <p:cNvPr id="2" name="文本框 1"/>
          <p:cNvSpPr txBox="1"/>
          <p:nvPr/>
        </p:nvSpPr>
        <p:spPr>
          <a:xfrm>
            <a:off x="6114415" y="2300605"/>
            <a:ext cx="3048000" cy="398780"/>
          </a:xfrm>
          <a:prstGeom prst="rect">
            <a:avLst/>
          </a:prstGeom>
          <a:solidFill>
            <a:srgbClr val="FA3E53"/>
          </a:solidFill>
        </p:spPr>
        <p:txBody>
          <a:bodyPr wrap="square" rtlCol="0">
            <a:spAutoFit/>
          </a:bodyPr>
          <a:lstStyle/>
          <a:p>
            <a:pPr algn="ctr"/>
            <a:r>
              <a:rPr lang="zh-CN" altLang="en-US" sz="2000" b="1" dirty="0">
                <a:solidFill>
                  <a:schemeClr val="bg1"/>
                </a:solidFill>
                <a:cs typeface="+mn-ea"/>
                <a:sym typeface="+mn-lt"/>
              </a:rPr>
              <a:t>时尚潮流、时代趋势</a:t>
            </a:r>
          </a:p>
        </p:txBody>
      </p:sp>
      <p:sp>
        <p:nvSpPr>
          <p:cNvPr id="3" name="文本框 2"/>
          <p:cNvSpPr txBox="1"/>
          <p:nvPr/>
        </p:nvSpPr>
        <p:spPr>
          <a:xfrm>
            <a:off x="6040755" y="3235325"/>
            <a:ext cx="5292725" cy="1119665"/>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生活节奏加快，必须要提高效率，同时开始注重体验感以及去中心化的生活方式，无现金时代正在来临。</a:t>
            </a:r>
          </a:p>
        </p:txBody>
      </p:sp>
      <p:pic>
        <p:nvPicPr>
          <p:cNvPr id="6" name="图片 5" descr="6598d0ac478560353d46dbfd65d9b61c"/>
          <p:cNvPicPr>
            <a:picLocks noChangeAspect="1"/>
          </p:cNvPicPr>
          <p:nvPr/>
        </p:nvPicPr>
        <p:blipFill>
          <a:blip r:embed="rId2" cstate="screen"/>
          <a:stretch>
            <a:fillRect/>
          </a:stretch>
        </p:blipFill>
        <p:spPr>
          <a:xfrm>
            <a:off x="1228725" y="1425575"/>
            <a:ext cx="3905885" cy="4328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2"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在商家方面</a:t>
            </a:r>
          </a:p>
        </p:txBody>
      </p:sp>
      <p:sp>
        <p:nvSpPr>
          <p:cNvPr id="2" name="文本框 1"/>
          <p:cNvSpPr txBox="1"/>
          <p:nvPr/>
        </p:nvSpPr>
        <p:spPr>
          <a:xfrm>
            <a:off x="4836795" y="1684020"/>
            <a:ext cx="3048000" cy="398780"/>
          </a:xfrm>
          <a:prstGeom prst="rect">
            <a:avLst/>
          </a:prstGeom>
          <a:solidFill>
            <a:srgbClr val="FA3E53"/>
          </a:solidFill>
        </p:spPr>
        <p:txBody>
          <a:bodyPr wrap="square" rtlCol="0">
            <a:spAutoFit/>
          </a:bodyPr>
          <a:lstStyle/>
          <a:p>
            <a:pPr algn="ctr"/>
            <a:r>
              <a:rPr lang="zh-CN" altLang="en-US" sz="2000" b="1" dirty="0">
                <a:solidFill>
                  <a:schemeClr val="bg1"/>
                </a:solidFill>
                <a:cs typeface="+mn-ea"/>
                <a:sym typeface="+mn-lt"/>
              </a:rPr>
              <a:t>曝光成本低</a:t>
            </a:r>
          </a:p>
        </p:txBody>
      </p:sp>
      <p:sp>
        <p:nvSpPr>
          <p:cNvPr id="3" name="文本框 2"/>
          <p:cNvSpPr txBox="1"/>
          <p:nvPr/>
        </p:nvSpPr>
        <p:spPr>
          <a:xfrm>
            <a:off x="655955" y="2390775"/>
            <a:ext cx="10880725" cy="1119665"/>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对于有品牌曝光需求的企业来讲，现在做软文投放是比较合适的，因为不仅仅是广告主，广告公司也有生存压力，为了活下去，广告公司的刊例价会比平时优惠很多</a:t>
            </a:r>
          </a:p>
        </p:txBody>
      </p:sp>
      <p:sp>
        <p:nvSpPr>
          <p:cNvPr id="6" name="文本框 5"/>
          <p:cNvSpPr txBox="1"/>
          <p:nvPr/>
        </p:nvSpPr>
        <p:spPr>
          <a:xfrm>
            <a:off x="4822825" y="4044950"/>
            <a:ext cx="3048000" cy="398780"/>
          </a:xfrm>
          <a:prstGeom prst="rect">
            <a:avLst/>
          </a:prstGeom>
          <a:solidFill>
            <a:srgbClr val="FA3E53"/>
          </a:solidFill>
        </p:spPr>
        <p:txBody>
          <a:bodyPr wrap="square" rtlCol="0">
            <a:spAutoFit/>
          </a:bodyPr>
          <a:lstStyle/>
          <a:p>
            <a:pPr algn="ctr"/>
            <a:r>
              <a:rPr lang="zh-CN" altLang="en-US" sz="2000" b="1" dirty="0">
                <a:solidFill>
                  <a:schemeClr val="bg1"/>
                </a:solidFill>
                <a:cs typeface="+mn-ea"/>
                <a:sym typeface="+mn-lt"/>
              </a:rPr>
              <a:t>更易脱颖而出</a:t>
            </a:r>
          </a:p>
        </p:txBody>
      </p:sp>
      <p:sp>
        <p:nvSpPr>
          <p:cNvPr id="8" name="文本框 7"/>
          <p:cNvSpPr txBox="1"/>
          <p:nvPr/>
        </p:nvSpPr>
        <p:spPr>
          <a:xfrm>
            <a:off x="641985" y="4751705"/>
            <a:ext cx="10880725" cy="1119665"/>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疫情之下，竞品的数量急剧减少，用户的注意力也仅限于几个常用的媒体，这时候做营销推广，毕其功于一役，脱颖而出的概率要远远大于平时。</a:t>
            </a: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2" grpId="0" bldLvl="0" animBg="1"/>
      <p:bldP spid="3" grpId="0"/>
      <p:bldP spid="6" grpId="0" bldLvl="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在商家方面</a:t>
            </a:r>
          </a:p>
        </p:txBody>
      </p:sp>
      <p:sp>
        <p:nvSpPr>
          <p:cNvPr id="2" name="文本框 1"/>
          <p:cNvSpPr txBox="1"/>
          <p:nvPr/>
        </p:nvSpPr>
        <p:spPr>
          <a:xfrm>
            <a:off x="6575425" y="2168525"/>
            <a:ext cx="3048000" cy="398780"/>
          </a:xfrm>
          <a:prstGeom prst="rect">
            <a:avLst/>
          </a:prstGeom>
          <a:solidFill>
            <a:srgbClr val="FA3E53"/>
          </a:solidFill>
        </p:spPr>
        <p:txBody>
          <a:bodyPr wrap="square" rtlCol="0">
            <a:spAutoFit/>
          </a:bodyPr>
          <a:lstStyle/>
          <a:p>
            <a:pPr algn="ctr"/>
            <a:r>
              <a:rPr lang="zh-CN" altLang="en-US" sz="2000" b="1" dirty="0">
                <a:solidFill>
                  <a:schemeClr val="bg1"/>
                </a:solidFill>
                <a:cs typeface="+mn-ea"/>
                <a:sym typeface="+mn-lt"/>
              </a:rPr>
              <a:t>获客成本低</a:t>
            </a:r>
          </a:p>
        </p:txBody>
      </p:sp>
      <p:sp>
        <p:nvSpPr>
          <p:cNvPr id="3" name="文本框 2"/>
          <p:cNvSpPr txBox="1"/>
          <p:nvPr/>
        </p:nvSpPr>
        <p:spPr>
          <a:xfrm>
            <a:off x="6442710" y="2985135"/>
            <a:ext cx="4751705" cy="1673663"/>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现在大部分企业停止了推广，如果我们企业拿出同样的推广预算，去做投放，点击的单价较平时会降低，获取同样线索的成本会相应减少。</a:t>
            </a:r>
          </a:p>
        </p:txBody>
      </p:sp>
      <p:pic>
        <p:nvPicPr>
          <p:cNvPr id="4" name="图片 3" descr="8a72531609222a0074a16149b1f99ee1"/>
          <p:cNvPicPr>
            <a:picLocks noChangeAspect="1"/>
          </p:cNvPicPr>
          <p:nvPr/>
        </p:nvPicPr>
        <p:blipFill>
          <a:blip r:embed="rId2" cstate="screen"/>
          <a:stretch>
            <a:fillRect/>
          </a:stretch>
        </p:blipFill>
        <p:spPr>
          <a:xfrm>
            <a:off x="-78105" y="357505"/>
            <a:ext cx="6724650" cy="6724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2" grpId="0" bldLvl="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在社会经济方面</a:t>
            </a:r>
          </a:p>
        </p:txBody>
      </p:sp>
      <p:sp>
        <p:nvSpPr>
          <p:cNvPr id="2" name="文本框 1"/>
          <p:cNvSpPr txBox="1"/>
          <p:nvPr/>
        </p:nvSpPr>
        <p:spPr>
          <a:xfrm>
            <a:off x="5232400" y="2047875"/>
            <a:ext cx="3708400" cy="398780"/>
          </a:xfrm>
          <a:prstGeom prst="rect">
            <a:avLst/>
          </a:prstGeom>
          <a:noFill/>
          <a:extLst>
            <a:ext uri="{909E8E84-426E-40DD-AFC4-6F175D3DCCD1}">
              <a14:hiddenFill xmlns:a14="http://schemas.microsoft.com/office/drawing/2010/main">
                <a:solidFill>
                  <a:srgbClr val="FA3E53"/>
                </a:solidFill>
              </a14:hiddenFill>
            </a:ext>
          </a:extLst>
        </p:spPr>
        <p:txBody>
          <a:bodyPr wrap="square" rtlCol="0">
            <a:spAutoFit/>
          </a:bodyPr>
          <a:lstStyle/>
          <a:p>
            <a:pPr marL="342900" indent="-342900" algn="ctr">
              <a:buFont typeface="Wingdings" panose="05000000000000000000" charset="0"/>
              <a:buChar char="Ø"/>
            </a:pPr>
            <a:r>
              <a:rPr lang="zh-CN" altLang="en-US" sz="2000" b="1" dirty="0">
                <a:solidFill>
                  <a:srgbClr val="FA3E53"/>
                </a:solidFill>
                <a:cs typeface="+mn-ea"/>
                <a:sym typeface="+mn-lt"/>
              </a:rPr>
              <a:t>有利于推动社会经济进</a:t>
            </a:r>
          </a:p>
        </p:txBody>
      </p:sp>
      <p:sp>
        <p:nvSpPr>
          <p:cNvPr id="3" name="文本框 2"/>
          <p:cNvSpPr txBox="1"/>
          <p:nvPr/>
        </p:nvSpPr>
        <p:spPr>
          <a:xfrm>
            <a:off x="5529580" y="2591435"/>
            <a:ext cx="6083300" cy="3046095"/>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cs typeface="+mn-ea"/>
                <a:sym typeface="+mn-lt"/>
              </a:rPr>
              <a:t>在本次疫情防控工作中，互联网大数据、人工智能、数字政务等科技手段作用发挥效果显著。互联网科技企业的线上办公软件发展迅猛，工业互联网、智能制造、</a:t>
            </a:r>
            <a:r>
              <a:rPr lang="en-US" altLang="zh-CN" sz="1600" dirty="0">
                <a:solidFill>
                  <a:schemeClr val="tx1">
                    <a:lumMod val="75000"/>
                    <a:lumOff val="25000"/>
                  </a:schemeClr>
                </a:solidFill>
                <a:cs typeface="+mn-ea"/>
                <a:sym typeface="+mn-lt"/>
              </a:rPr>
              <a:t>5G+</a:t>
            </a:r>
            <a:r>
              <a:rPr lang="zh-CN" altLang="en-US" sz="1600" dirty="0">
                <a:solidFill>
                  <a:schemeClr val="tx1">
                    <a:lumMod val="75000"/>
                    <a:lumOff val="25000"/>
                  </a:schemeClr>
                </a:solidFill>
                <a:cs typeface="+mn-ea"/>
                <a:sym typeface="+mn-lt"/>
              </a:rPr>
              <a:t>应用、网络诊疗、医疗健康、数字生活等新业态加速发展，网络购物、生鲜电商、无人配送、在线教育、远程问诊、在线办公等新兴服务需求快速扩张，健康消费新热点持续升温。</a:t>
            </a:r>
          </a:p>
        </p:txBody>
      </p:sp>
      <p:pic>
        <p:nvPicPr>
          <p:cNvPr id="6" name="图片 5" descr="c83d7c9c2bdd308afd3b6e1526d3088e"/>
          <p:cNvPicPr>
            <a:picLocks noChangeAspect="1"/>
          </p:cNvPicPr>
          <p:nvPr/>
        </p:nvPicPr>
        <p:blipFill>
          <a:blip r:embed="rId2" cstate="screen"/>
          <a:stretch>
            <a:fillRect/>
          </a:stretch>
        </p:blipFill>
        <p:spPr>
          <a:xfrm>
            <a:off x="1228725" y="2446655"/>
            <a:ext cx="3448050" cy="32969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2" grpId="0" bldLvl="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2423网_副本"/>
          <p:cNvPicPr>
            <a:picLocks noChangeAspect="1"/>
          </p:cNvPicPr>
          <p:nvPr/>
        </p:nvPicPr>
        <p:blipFill>
          <a:blip r:embed="rId3" cstate="screen"/>
          <a:stretch>
            <a:fillRect/>
          </a:stretch>
        </p:blipFill>
        <p:spPr>
          <a:xfrm flipH="1">
            <a:off x="0" y="3488690"/>
            <a:ext cx="4123690" cy="3369310"/>
          </a:xfrm>
          <a:prstGeom prst="rect">
            <a:avLst/>
          </a:prstGeom>
        </p:spPr>
      </p:pic>
      <p:pic>
        <p:nvPicPr>
          <p:cNvPr id="4" name="图片 3" descr="母亲节2"/>
          <p:cNvPicPr>
            <a:picLocks noChangeAspect="1"/>
          </p:cNvPicPr>
          <p:nvPr/>
        </p:nvPicPr>
        <p:blipFill>
          <a:blip r:embed="rId4" cstate="screen"/>
          <a:stretch>
            <a:fillRect/>
          </a:stretch>
        </p:blipFill>
        <p:spPr>
          <a:xfrm>
            <a:off x="0" y="0"/>
            <a:ext cx="12192000" cy="6857365"/>
          </a:xfrm>
          <a:prstGeom prst="rect">
            <a:avLst/>
          </a:prstGeom>
        </p:spPr>
      </p:pic>
      <p:sp>
        <p:nvSpPr>
          <p:cNvPr id="3" name="文本框 2"/>
          <p:cNvSpPr txBox="1"/>
          <p:nvPr/>
        </p:nvSpPr>
        <p:spPr>
          <a:xfrm>
            <a:off x="5645150" y="1958975"/>
            <a:ext cx="2522220" cy="768350"/>
          </a:xfrm>
          <a:prstGeom prst="rect">
            <a:avLst/>
          </a:prstGeom>
          <a:noFill/>
        </p:spPr>
        <p:txBody>
          <a:bodyPr wrap="square" rtlCol="0">
            <a:spAutoFit/>
          </a:bodyPr>
          <a:lstStyle/>
          <a:p>
            <a:r>
              <a:rPr lang="zh-CN" altLang="en-US" sz="4400">
                <a:solidFill>
                  <a:srgbClr val="FA3E53"/>
                </a:solidFill>
                <a:cs typeface="+mn-ea"/>
                <a:sym typeface="+mn-lt"/>
              </a:rPr>
              <a:t>第三章</a:t>
            </a:r>
          </a:p>
        </p:txBody>
      </p:sp>
      <p:sp>
        <p:nvSpPr>
          <p:cNvPr id="5" name="圆角矩形 4"/>
          <p:cNvSpPr/>
          <p:nvPr/>
        </p:nvSpPr>
        <p:spPr>
          <a:xfrm>
            <a:off x="4385945" y="301371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p>
        </p:txBody>
      </p:sp>
      <p:cxnSp>
        <p:nvCxnSpPr>
          <p:cNvPr id="470" name="直接连接符 469"/>
          <p:cNvCxnSpPr/>
          <p:nvPr userDrawn="1"/>
        </p:nvCxnSpPr>
        <p:spPr>
          <a:xfrm>
            <a:off x="4385945" y="3719830"/>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160645" y="3013075"/>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活动规则及预算</a:t>
            </a: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470"/>
                                        </p:tgtEl>
                                        <p:attrNameLst>
                                          <p:attrName>style.visibility</p:attrName>
                                        </p:attrNameLst>
                                      </p:cBhvr>
                                      <p:to>
                                        <p:strVal val="visible"/>
                                      </p:to>
                                    </p:set>
                                    <p:animEffect transition="in" filter="blinds(horizontal)">
                                      <p:cBhvr>
                                        <p:cTn id="26" dur="500"/>
                                        <p:tgtEl>
                                          <p:spTgt spid="47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5" grpId="1" animBg="1"/>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活动规则及预算</a:t>
            </a:r>
          </a:p>
        </p:txBody>
      </p:sp>
      <p:sp>
        <p:nvSpPr>
          <p:cNvPr id="2" name="文本框 1"/>
          <p:cNvSpPr txBox="1"/>
          <p:nvPr/>
        </p:nvSpPr>
        <p:spPr>
          <a:xfrm>
            <a:off x="6299835" y="2917190"/>
            <a:ext cx="3708400" cy="398780"/>
          </a:xfrm>
          <a:prstGeom prst="rect">
            <a:avLst/>
          </a:prstGeom>
          <a:noFill/>
          <a:extLst>
            <a:ext uri="{909E8E84-426E-40DD-AFC4-6F175D3DCCD1}">
              <a14:hiddenFill xmlns:a14="http://schemas.microsoft.com/office/drawing/2010/main">
                <a:solidFill>
                  <a:srgbClr val="FA3E53"/>
                </a:solidFill>
              </a14:hiddenFill>
            </a:ext>
          </a:extLst>
        </p:spPr>
        <p:txBody>
          <a:bodyPr wrap="square" rtlCol="0">
            <a:spAutoFit/>
          </a:bodyPr>
          <a:lstStyle/>
          <a:p>
            <a:pPr marL="342900" indent="-342900" algn="ctr">
              <a:buFont typeface="Wingdings" panose="05000000000000000000" charset="0"/>
              <a:buChar char="Ø"/>
            </a:pPr>
            <a:r>
              <a:rPr lang="en-US" altLang="zh-CN" sz="2000" dirty="0" smtClean="0">
                <a:solidFill>
                  <a:srgbClr val="FA3E53"/>
                </a:solidFill>
                <a:cs typeface="+mn-ea"/>
                <a:sym typeface="+mn-lt"/>
              </a:rPr>
              <a:t>【</a:t>
            </a:r>
            <a:r>
              <a:rPr lang="zh-CN" altLang="en-US" sz="2000" dirty="0" smtClean="0">
                <a:solidFill>
                  <a:srgbClr val="FA3E53"/>
                </a:solidFill>
                <a:cs typeface="+mn-ea"/>
                <a:sym typeface="+mn-lt"/>
              </a:rPr>
              <a:t>小</a:t>
            </a:r>
            <a:r>
              <a:rPr lang="zh-CN" altLang="en-US" sz="2000" dirty="0">
                <a:solidFill>
                  <a:srgbClr val="FA3E53"/>
                </a:solidFill>
                <a:cs typeface="+mn-ea"/>
                <a:sym typeface="+mn-lt"/>
              </a:rPr>
              <a:t>程序大转盘抽奖</a:t>
            </a:r>
            <a:endParaRPr lang="zh-CN" altLang="en-US" sz="2000" b="1" dirty="0">
              <a:solidFill>
                <a:srgbClr val="FA3E53"/>
              </a:solidFill>
              <a:cs typeface="+mn-ea"/>
              <a:sym typeface="+mn-lt"/>
            </a:endParaRPr>
          </a:p>
        </p:txBody>
      </p:sp>
      <p:sp>
        <p:nvSpPr>
          <p:cNvPr id="3" name="文本框 2"/>
          <p:cNvSpPr txBox="1"/>
          <p:nvPr/>
        </p:nvSpPr>
        <p:spPr>
          <a:xfrm>
            <a:off x="6783705" y="4142740"/>
            <a:ext cx="3894455" cy="565668"/>
          </a:xfrm>
          <a:prstGeom prst="rect">
            <a:avLst/>
          </a:prstGeom>
          <a:noFill/>
        </p:spPr>
        <p:txBody>
          <a:bodyPr wrap="square" rtlCol="0">
            <a:spAutoFit/>
          </a:bodyPr>
          <a:lstStyle/>
          <a:p>
            <a:pPr>
              <a:lnSpc>
                <a:spcPct val="200000"/>
              </a:lnSpc>
            </a:pPr>
            <a:r>
              <a:rPr lang="en-US" altLang="zh-CN" dirty="0">
                <a:solidFill>
                  <a:schemeClr val="tx1">
                    <a:lumMod val="75000"/>
                    <a:lumOff val="25000"/>
                  </a:schemeClr>
                </a:solidFill>
                <a:cs typeface="+mn-ea"/>
                <a:sym typeface="+mn-lt"/>
              </a:rPr>
              <a:t>5</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日</a:t>
            </a:r>
            <a:r>
              <a:rPr lang="en-US" altLang="zh-CN" dirty="0">
                <a:solidFill>
                  <a:schemeClr val="tx1">
                    <a:lumMod val="75000"/>
                    <a:lumOff val="25000"/>
                  </a:schemeClr>
                </a:solidFill>
                <a:cs typeface="+mn-ea"/>
                <a:sym typeface="+mn-lt"/>
              </a:rPr>
              <a:t>-5</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15</a:t>
            </a:r>
            <a:r>
              <a:rPr lang="zh-CN" altLang="en-US" dirty="0">
                <a:solidFill>
                  <a:schemeClr val="tx1">
                    <a:lumMod val="75000"/>
                    <a:lumOff val="25000"/>
                  </a:schemeClr>
                </a:solidFill>
                <a:cs typeface="+mn-ea"/>
                <a:sym typeface="+mn-lt"/>
              </a:rPr>
              <a:t>日，每日</a:t>
            </a:r>
            <a:r>
              <a:rPr lang="en-US" altLang="zh-CN" dirty="0">
                <a:solidFill>
                  <a:schemeClr val="tx1">
                    <a:lumMod val="75000"/>
                    <a:lumOff val="25000"/>
                  </a:schemeClr>
                </a:solidFill>
                <a:cs typeface="+mn-ea"/>
                <a:sym typeface="+mn-lt"/>
              </a:rPr>
              <a:t>10:00</a:t>
            </a:r>
            <a:r>
              <a:rPr lang="zh-CN" altLang="en-US" dirty="0">
                <a:solidFill>
                  <a:schemeClr val="tx1">
                    <a:lumMod val="75000"/>
                    <a:lumOff val="25000"/>
                  </a:schemeClr>
                </a:solidFill>
                <a:cs typeface="+mn-ea"/>
                <a:sym typeface="+mn-lt"/>
              </a:rPr>
              <a:t>开抢</a:t>
            </a:r>
          </a:p>
        </p:txBody>
      </p:sp>
      <p:pic>
        <p:nvPicPr>
          <p:cNvPr id="4" name="图片 3" descr="8c92e878e16995553e51533fbd3b82ac"/>
          <p:cNvPicPr>
            <a:picLocks noChangeAspect="1"/>
          </p:cNvPicPr>
          <p:nvPr/>
        </p:nvPicPr>
        <p:blipFill>
          <a:blip r:embed="rId2" cstate="screen"/>
          <a:stretch>
            <a:fillRect/>
          </a:stretch>
        </p:blipFill>
        <p:spPr>
          <a:xfrm>
            <a:off x="1508125" y="1844675"/>
            <a:ext cx="3843020" cy="36410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2" grpId="0" bldLvl="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活动规则</a:t>
            </a:r>
          </a:p>
        </p:txBody>
      </p:sp>
      <p:sp>
        <p:nvSpPr>
          <p:cNvPr id="3" name="文本框 2"/>
          <p:cNvSpPr txBox="1"/>
          <p:nvPr/>
        </p:nvSpPr>
        <p:spPr>
          <a:xfrm>
            <a:off x="699135" y="1743710"/>
            <a:ext cx="5708650" cy="3969385"/>
          </a:xfrm>
          <a:prstGeom prst="rect">
            <a:avLst/>
          </a:prstGeom>
          <a:noFill/>
        </p:spPr>
        <p:txBody>
          <a:bodyPr wrap="square" rtlCol="0">
            <a:spAutoFit/>
          </a:bodyPr>
          <a:lstStyle/>
          <a:p>
            <a:pPr marL="285750" indent="-285750">
              <a:lnSpc>
                <a:spcPct val="200000"/>
              </a:lnSpc>
              <a:buFont typeface="Wingdings" panose="05000000000000000000" charset="0"/>
              <a:buChar char="Ø"/>
            </a:pPr>
            <a:r>
              <a:rPr lang="en-US" altLang="zh-CN" dirty="0">
                <a:solidFill>
                  <a:srgbClr val="FA3E53"/>
                </a:solidFill>
                <a:cs typeface="+mn-ea"/>
                <a:sym typeface="+mn-lt"/>
              </a:rPr>
              <a:t>1.</a:t>
            </a:r>
            <a:r>
              <a:rPr lang="zh-CN" altLang="en-US" dirty="0">
                <a:solidFill>
                  <a:srgbClr val="FA3E53"/>
                </a:solidFill>
                <a:cs typeface="+mn-ea"/>
                <a:sym typeface="+mn-lt"/>
              </a:rPr>
              <a:t>活动奖品为万达广场</a:t>
            </a:r>
            <a:r>
              <a:rPr lang="en-US" altLang="zh-CN" dirty="0">
                <a:solidFill>
                  <a:srgbClr val="FA3E53"/>
                </a:solidFill>
                <a:cs typeface="+mn-ea"/>
                <a:sym typeface="+mn-lt"/>
              </a:rPr>
              <a:t>50</a:t>
            </a:r>
            <a:r>
              <a:rPr lang="zh-CN" altLang="en-US" dirty="0">
                <a:solidFill>
                  <a:srgbClr val="FA3E53"/>
                </a:solidFill>
                <a:cs typeface="+mn-ea"/>
                <a:sym typeface="+mn-lt"/>
              </a:rPr>
              <a:t>元消费券</a:t>
            </a:r>
            <a:r>
              <a:rPr lang="en-US" altLang="zh-CN" dirty="0">
                <a:solidFill>
                  <a:srgbClr val="FA3E53"/>
                </a:solidFill>
                <a:cs typeface="+mn-ea"/>
                <a:sym typeface="+mn-lt"/>
              </a:rPr>
              <a:t>1</a:t>
            </a:r>
            <a:r>
              <a:rPr lang="zh-CN" altLang="en-US" dirty="0">
                <a:solidFill>
                  <a:srgbClr val="FA3E53"/>
                </a:solidFill>
                <a:cs typeface="+mn-ea"/>
                <a:sym typeface="+mn-lt"/>
              </a:rPr>
              <a:t>张</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满</a:t>
            </a:r>
            <a:r>
              <a:rPr lang="en-US" altLang="zh-CN" dirty="0">
                <a:solidFill>
                  <a:schemeClr val="tx1">
                    <a:lumMod val="75000"/>
                    <a:lumOff val="25000"/>
                  </a:schemeClr>
                </a:solidFill>
                <a:cs typeface="+mn-ea"/>
                <a:sym typeface="+mn-lt"/>
              </a:rPr>
              <a:t>100</a:t>
            </a:r>
            <a:r>
              <a:rPr lang="zh-CN" altLang="en-US" dirty="0">
                <a:solidFill>
                  <a:schemeClr val="tx1">
                    <a:lumMod val="75000"/>
                    <a:lumOff val="25000"/>
                  </a:schemeClr>
                </a:solidFill>
                <a:cs typeface="+mn-ea"/>
                <a:sym typeface="+mn-lt"/>
              </a:rPr>
              <a:t>减</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元美食餐饮券或满</a:t>
            </a:r>
            <a:r>
              <a:rPr lang="en-US" altLang="zh-CN" dirty="0">
                <a:solidFill>
                  <a:schemeClr val="tx1">
                    <a:lumMod val="75000"/>
                    <a:lumOff val="25000"/>
                  </a:schemeClr>
                </a:solidFill>
                <a:cs typeface="+mn-ea"/>
                <a:sym typeface="+mn-lt"/>
              </a:rPr>
              <a:t>200</a:t>
            </a:r>
            <a:r>
              <a:rPr lang="zh-CN" altLang="en-US" dirty="0">
                <a:solidFill>
                  <a:schemeClr val="tx1">
                    <a:lumMod val="75000"/>
                    <a:lumOff val="25000"/>
                  </a:schemeClr>
                </a:solidFill>
                <a:cs typeface="+mn-ea"/>
                <a:sym typeface="+mn-lt"/>
              </a:rPr>
              <a:t>减</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服装服饰券</a:t>
            </a:r>
            <a:r>
              <a:rPr lang="en-US" altLang="zh-CN" dirty="0">
                <a:solidFill>
                  <a:schemeClr val="tx1">
                    <a:lumMod val="75000"/>
                    <a:lumOff val="25000"/>
                  </a:schemeClr>
                </a:solidFill>
                <a:cs typeface="+mn-ea"/>
                <a:sym typeface="+mn-lt"/>
              </a:rPr>
              <a:t>)</a:t>
            </a:r>
          </a:p>
          <a:p>
            <a:pPr marL="285750" indent="-285750">
              <a:lnSpc>
                <a:spcPct val="200000"/>
              </a:lnSpc>
              <a:buFont typeface="Wingdings" panose="05000000000000000000" charset="0"/>
              <a:buChar char="Ø"/>
            </a:pPr>
            <a:endParaRPr lang="en-US" altLang="zh-CN" dirty="0">
              <a:solidFill>
                <a:schemeClr val="tx1">
                  <a:lumMod val="75000"/>
                  <a:lumOff val="25000"/>
                </a:schemeClr>
              </a:solidFill>
              <a:cs typeface="+mn-ea"/>
              <a:sym typeface="+mn-lt"/>
            </a:endParaRPr>
          </a:p>
          <a:p>
            <a:pPr marL="285750" indent="-285750">
              <a:lnSpc>
                <a:spcPct val="200000"/>
              </a:lnSpc>
              <a:buFont typeface="Wingdings" panose="05000000000000000000" charset="0"/>
              <a:buChar char="Ø"/>
            </a:pPr>
            <a:r>
              <a:rPr lang="en-US" altLang="zh-CN" dirty="0">
                <a:solidFill>
                  <a:srgbClr val="FA3E53"/>
                </a:solidFill>
                <a:cs typeface="+mn-ea"/>
                <a:sym typeface="+mn-lt"/>
              </a:rPr>
              <a:t>2.</a:t>
            </a:r>
            <a:r>
              <a:rPr lang="zh-CN" altLang="en-US" dirty="0">
                <a:solidFill>
                  <a:srgbClr val="FA3E53"/>
                </a:solidFill>
                <a:cs typeface="+mn-ea"/>
                <a:sym typeface="+mn-lt"/>
              </a:rPr>
              <a:t>活动期间，每个顾客线上最多可抽中</a:t>
            </a:r>
            <a:r>
              <a:rPr lang="en-US" altLang="zh-CN" dirty="0">
                <a:solidFill>
                  <a:srgbClr val="FA3E53"/>
                </a:solidFill>
                <a:cs typeface="+mn-ea"/>
                <a:sym typeface="+mn-lt"/>
              </a:rPr>
              <a:t>1</a:t>
            </a:r>
            <a:r>
              <a:rPr lang="zh-CN" altLang="en-US" dirty="0">
                <a:solidFill>
                  <a:srgbClr val="FA3E53"/>
                </a:solidFill>
                <a:cs typeface="+mn-ea"/>
                <a:sym typeface="+mn-lt"/>
              </a:rPr>
              <a:t>张消费券，</a:t>
            </a:r>
            <a:r>
              <a:rPr lang="zh-CN" altLang="en-US" dirty="0">
                <a:solidFill>
                  <a:schemeClr val="tx1">
                    <a:lumMod val="75000"/>
                    <a:lumOff val="25000"/>
                  </a:schemeClr>
                </a:solidFill>
                <a:cs typeface="+mn-ea"/>
                <a:sym typeface="+mn-lt"/>
              </a:rPr>
              <a:t>每个顾客最多获得不超过</a:t>
            </a:r>
            <a:r>
              <a:rPr lang="en-US" altLang="zh-CN" dirty="0">
                <a:solidFill>
                  <a:schemeClr val="tx1">
                    <a:lumMod val="75000"/>
                    <a:lumOff val="25000"/>
                  </a:schemeClr>
                </a:solidFill>
                <a:cs typeface="+mn-ea"/>
                <a:sym typeface="+mn-lt"/>
              </a:rPr>
              <a:t>2</a:t>
            </a:r>
            <a:r>
              <a:rPr lang="zh-CN" altLang="en-US" dirty="0">
                <a:solidFill>
                  <a:schemeClr val="tx1">
                    <a:lumMod val="75000"/>
                    <a:lumOff val="25000"/>
                  </a:schemeClr>
                </a:solidFill>
                <a:cs typeface="+mn-ea"/>
                <a:sym typeface="+mn-lt"/>
              </a:rPr>
              <a:t>张券。</a:t>
            </a:r>
            <a:endParaRPr lang="en-US" altLang="zh-CN" dirty="0">
              <a:solidFill>
                <a:schemeClr val="tx1">
                  <a:lumMod val="75000"/>
                  <a:lumOff val="25000"/>
                </a:schemeClr>
              </a:solidFill>
              <a:cs typeface="+mn-ea"/>
              <a:sym typeface="+mn-lt"/>
            </a:endParaRPr>
          </a:p>
          <a:p>
            <a:pPr marL="285750" indent="-285750">
              <a:lnSpc>
                <a:spcPct val="200000"/>
              </a:lnSpc>
              <a:buFont typeface="Wingdings" panose="05000000000000000000" charset="0"/>
              <a:buChar char="Ø"/>
            </a:pPr>
            <a:endParaRPr lang="en-US" altLang="zh-CN" dirty="0">
              <a:solidFill>
                <a:schemeClr val="tx1">
                  <a:lumMod val="75000"/>
                  <a:lumOff val="25000"/>
                </a:schemeClr>
              </a:solidFill>
              <a:cs typeface="+mn-ea"/>
              <a:sym typeface="+mn-lt"/>
            </a:endParaRPr>
          </a:p>
          <a:p>
            <a:pPr marL="285750" indent="-285750">
              <a:lnSpc>
                <a:spcPct val="200000"/>
              </a:lnSpc>
              <a:buFont typeface="Wingdings" panose="05000000000000000000" charset="0"/>
              <a:buChar char="Ø"/>
            </a:pPr>
            <a:r>
              <a:rPr lang="en-US" altLang="zh-CN" dirty="0">
                <a:solidFill>
                  <a:srgbClr val="FA3E53"/>
                </a:solidFill>
                <a:cs typeface="+mn-ea"/>
                <a:sym typeface="+mn-lt"/>
              </a:rPr>
              <a:t>3</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如当日参与未中奖，顾客可次日继续参加</a:t>
            </a:r>
            <a:r>
              <a:rPr lang="en-US" altLang="zh-CN" dirty="0">
                <a:solidFill>
                  <a:schemeClr val="tx1">
                    <a:lumMod val="75000"/>
                    <a:lumOff val="25000"/>
                  </a:schemeClr>
                </a:solidFill>
                <a:cs typeface="+mn-ea"/>
                <a:sym typeface="+mn-lt"/>
              </a:rPr>
              <a:t>;</a:t>
            </a:r>
          </a:p>
        </p:txBody>
      </p:sp>
      <p:pic>
        <p:nvPicPr>
          <p:cNvPr id="15" name="图片 14" descr="fca2abed4d6397b2c53fb5a014dd3d8f"/>
          <p:cNvPicPr>
            <a:picLocks noChangeAspect="1"/>
          </p:cNvPicPr>
          <p:nvPr/>
        </p:nvPicPr>
        <p:blipFill>
          <a:blip r:embed="rId2" cstate="screen"/>
          <a:stretch>
            <a:fillRect/>
          </a:stretch>
        </p:blipFill>
        <p:spPr>
          <a:xfrm>
            <a:off x="6981190" y="1634490"/>
            <a:ext cx="4399280" cy="4399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使用说明</a:t>
            </a:r>
          </a:p>
        </p:txBody>
      </p:sp>
      <p:sp>
        <p:nvSpPr>
          <p:cNvPr id="3" name="文本框 2"/>
          <p:cNvSpPr txBox="1"/>
          <p:nvPr/>
        </p:nvSpPr>
        <p:spPr>
          <a:xfrm>
            <a:off x="5595620" y="1843405"/>
            <a:ext cx="5708650" cy="3416320"/>
          </a:xfrm>
          <a:prstGeom prst="rect">
            <a:avLst/>
          </a:prstGeom>
          <a:noFill/>
        </p:spPr>
        <p:txBody>
          <a:bodyPr wrap="square" rtlCol="0">
            <a:spAutoFit/>
          </a:bodyPr>
          <a:lstStyle/>
          <a:p>
            <a:pPr marL="285750" indent="-285750">
              <a:lnSpc>
                <a:spcPct val="200000"/>
              </a:lnSpc>
              <a:buFont typeface="Wingdings" panose="05000000000000000000" charset="0"/>
              <a:buChar char="Ø"/>
            </a:pP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此券使用有效期</a:t>
            </a:r>
            <a:r>
              <a:rPr lang="en-US" altLang="zh-CN" dirty="0">
                <a:solidFill>
                  <a:schemeClr val="tx1">
                    <a:lumMod val="75000"/>
                    <a:lumOff val="25000"/>
                  </a:schemeClr>
                </a:solidFill>
                <a:cs typeface="+mn-ea"/>
                <a:sym typeface="+mn-lt"/>
              </a:rPr>
              <a:t>:</a:t>
            </a:r>
            <a:r>
              <a:rPr lang="zh-CN" altLang="en-US" b="1" dirty="0">
                <a:solidFill>
                  <a:srgbClr val="FA3E53"/>
                </a:solidFill>
                <a:cs typeface="+mn-ea"/>
                <a:sym typeface="+mn-lt"/>
              </a:rPr>
              <a:t>自领取之日起</a:t>
            </a:r>
            <a:r>
              <a:rPr lang="en-US" altLang="zh-CN" b="1" dirty="0">
                <a:solidFill>
                  <a:srgbClr val="FA3E53"/>
                </a:solidFill>
                <a:cs typeface="+mn-ea"/>
                <a:sym typeface="+mn-lt"/>
              </a:rPr>
              <a:t>7</a:t>
            </a:r>
            <a:r>
              <a:rPr lang="zh-CN" altLang="en-US" b="1" dirty="0">
                <a:solidFill>
                  <a:srgbClr val="FA3E53"/>
                </a:solidFill>
                <a:cs typeface="+mn-ea"/>
                <a:sym typeface="+mn-lt"/>
              </a:rPr>
              <a:t>个自然日内有效</a:t>
            </a:r>
            <a:r>
              <a:rPr lang="zh-CN" altLang="en-US" dirty="0">
                <a:solidFill>
                  <a:srgbClr val="FA3E53"/>
                </a:solidFill>
                <a:cs typeface="+mn-ea"/>
                <a:sym typeface="+mn-lt"/>
              </a:rPr>
              <a:t>，</a:t>
            </a:r>
            <a:r>
              <a:rPr lang="zh-CN" altLang="en-US" dirty="0">
                <a:solidFill>
                  <a:schemeClr val="tx1">
                    <a:lumMod val="75000"/>
                    <a:lumOff val="25000"/>
                  </a:schemeClr>
                </a:solidFill>
                <a:cs typeface="+mn-ea"/>
                <a:sym typeface="+mn-lt"/>
              </a:rPr>
              <a:t>第</a:t>
            </a:r>
            <a:r>
              <a:rPr lang="en-US" altLang="zh-CN" dirty="0">
                <a:solidFill>
                  <a:schemeClr val="tx1">
                    <a:lumMod val="75000"/>
                    <a:lumOff val="25000"/>
                  </a:schemeClr>
                </a:solidFill>
                <a:cs typeface="+mn-ea"/>
                <a:sym typeface="+mn-lt"/>
              </a:rPr>
              <a:t>7</a:t>
            </a:r>
            <a:r>
              <a:rPr lang="zh-CN" altLang="en-US" dirty="0">
                <a:solidFill>
                  <a:schemeClr val="tx1">
                    <a:lumMod val="75000"/>
                    <a:lumOff val="25000"/>
                  </a:schemeClr>
                </a:solidFill>
                <a:cs typeface="+mn-ea"/>
                <a:sym typeface="+mn-lt"/>
              </a:rPr>
              <a:t>个自然日店铺营业结束后失效</a:t>
            </a:r>
            <a:r>
              <a:rPr lang="en-US" altLang="zh-CN" dirty="0">
                <a:solidFill>
                  <a:schemeClr val="tx1">
                    <a:lumMod val="75000"/>
                    <a:lumOff val="25000"/>
                  </a:schemeClr>
                </a:solidFill>
                <a:cs typeface="+mn-ea"/>
                <a:sym typeface="+mn-lt"/>
              </a:rPr>
              <a:t>;</a:t>
            </a:r>
          </a:p>
          <a:p>
            <a:pPr marL="285750" indent="-285750">
              <a:lnSpc>
                <a:spcPct val="200000"/>
              </a:lnSpc>
              <a:buFont typeface="Wingdings" panose="05000000000000000000" charset="0"/>
              <a:buChar char="Ø"/>
            </a:pPr>
            <a:r>
              <a:rPr lang="en-US" altLang="zh-CN" dirty="0">
                <a:solidFill>
                  <a:schemeClr val="tx1">
                    <a:lumMod val="75000"/>
                    <a:lumOff val="25000"/>
                  </a:schemeClr>
                </a:solidFill>
                <a:cs typeface="+mn-ea"/>
                <a:sym typeface="+mn-lt"/>
              </a:rPr>
              <a:t>2</a:t>
            </a:r>
            <a:r>
              <a:rPr lang="zh-CN" altLang="en-US" dirty="0">
                <a:solidFill>
                  <a:schemeClr val="tx1">
                    <a:lumMod val="75000"/>
                    <a:lumOff val="25000"/>
                  </a:schemeClr>
                </a:solidFill>
                <a:cs typeface="+mn-ea"/>
                <a:sym typeface="+mn-lt"/>
              </a:rPr>
              <a:t>、此券由顾客参与抽奖</a:t>
            </a:r>
            <a:r>
              <a:rPr lang="zh-CN" altLang="en-US" dirty="0" smtClean="0">
                <a:solidFill>
                  <a:schemeClr val="tx1">
                    <a:lumMod val="75000"/>
                    <a:lumOff val="25000"/>
                  </a:schemeClr>
                </a:solidFill>
                <a:cs typeface="+mn-ea"/>
                <a:sym typeface="+mn-lt"/>
              </a:rPr>
              <a:t>的店</a:t>
            </a:r>
            <a:r>
              <a:rPr lang="zh-CN" altLang="en-US" dirty="0">
                <a:solidFill>
                  <a:schemeClr val="tx1">
                    <a:lumMod val="75000"/>
                    <a:lumOff val="25000"/>
                  </a:schemeClr>
                </a:solidFill>
                <a:cs typeface="+mn-ea"/>
                <a:sym typeface="+mn-lt"/>
              </a:rPr>
              <a:t>铺发放，则</a:t>
            </a:r>
            <a:r>
              <a:rPr lang="zh-CN" altLang="en-US" b="1" dirty="0">
                <a:solidFill>
                  <a:srgbClr val="FA3E53"/>
                </a:solidFill>
                <a:cs typeface="+mn-ea"/>
                <a:sym typeface="+mn-lt"/>
              </a:rPr>
              <a:t>只能在该店铺使用</a:t>
            </a:r>
            <a:r>
              <a:rPr lang="zh-CN" altLang="en-US" dirty="0">
                <a:solidFill>
                  <a:schemeClr val="tx1">
                    <a:lumMod val="75000"/>
                    <a:lumOff val="25000"/>
                  </a:schemeClr>
                </a:solidFill>
                <a:cs typeface="+mn-ea"/>
                <a:sym typeface="+mn-lt"/>
              </a:rPr>
              <a:t>，不得跨店铺使用</a:t>
            </a:r>
            <a:r>
              <a:rPr lang="en-US" altLang="zh-CN" dirty="0">
                <a:solidFill>
                  <a:schemeClr val="tx1">
                    <a:lumMod val="75000"/>
                    <a:lumOff val="25000"/>
                  </a:schemeClr>
                </a:solidFill>
                <a:cs typeface="+mn-ea"/>
                <a:sym typeface="+mn-lt"/>
              </a:rPr>
              <a:t>;</a:t>
            </a:r>
          </a:p>
          <a:p>
            <a:pPr marL="285750" indent="-285750">
              <a:lnSpc>
                <a:spcPct val="200000"/>
              </a:lnSpc>
              <a:buFont typeface="Wingdings" panose="05000000000000000000" charset="0"/>
              <a:buChar char="Ø"/>
            </a:pPr>
            <a:r>
              <a:rPr lang="en-US" altLang="zh-CN" dirty="0">
                <a:solidFill>
                  <a:schemeClr val="tx1">
                    <a:lumMod val="75000"/>
                    <a:lumOff val="25000"/>
                  </a:schemeClr>
                </a:solidFill>
                <a:cs typeface="+mn-ea"/>
                <a:sym typeface="+mn-lt"/>
              </a:rPr>
              <a:t>3</a:t>
            </a:r>
            <a:r>
              <a:rPr lang="zh-CN" altLang="en-US" dirty="0">
                <a:solidFill>
                  <a:schemeClr val="tx1">
                    <a:lumMod val="75000"/>
                    <a:lumOff val="25000"/>
                  </a:schemeClr>
                </a:solidFill>
                <a:cs typeface="+mn-ea"/>
                <a:sym typeface="+mn-lt"/>
              </a:rPr>
              <a:t>、此券仅限于用户中奖所在万达场的现场明确告示参加活动商户 使用，不可在未告示参加活动商户使用</a:t>
            </a:r>
            <a:r>
              <a:rPr lang="en-US" altLang="zh-CN" dirty="0">
                <a:solidFill>
                  <a:schemeClr val="tx1">
                    <a:lumMod val="75000"/>
                    <a:lumOff val="25000"/>
                  </a:schemeClr>
                </a:solidFill>
                <a:cs typeface="+mn-ea"/>
                <a:sym typeface="+mn-lt"/>
              </a:rPr>
              <a:t>;</a:t>
            </a:r>
          </a:p>
        </p:txBody>
      </p:sp>
      <p:pic>
        <p:nvPicPr>
          <p:cNvPr id="2" name="图片 1" descr="96968f90e8e900289fa13449306e15ea"/>
          <p:cNvPicPr>
            <a:picLocks noChangeAspect="1"/>
          </p:cNvPicPr>
          <p:nvPr/>
        </p:nvPicPr>
        <p:blipFill>
          <a:blip r:embed="rId2"/>
          <a:stretch>
            <a:fillRect/>
          </a:stretch>
        </p:blipFill>
        <p:spPr>
          <a:xfrm>
            <a:off x="1493520" y="2230120"/>
            <a:ext cx="3195955" cy="31959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4" name="图片 3" descr="母亲节2"/>
          <p:cNvPicPr>
            <a:picLocks noChangeAspect="1"/>
          </p:cNvPicPr>
          <p:nvPr/>
        </p:nvPicPr>
        <p:blipFill>
          <a:blip r:embed="rId3" cstate="screen"/>
          <a:stretch>
            <a:fillRect/>
          </a:stretch>
        </p:blipFill>
        <p:spPr>
          <a:xfrm>
            <a:off x="0" y="0"/>
            <a:ext cx="12192000" cy="6857365"/>
          </a:xfrm>
          <a:prstGeom prst="rect">
            <a:avLst/>
          </a:prstGeom>
        </p:spPr>
      </p:pic>
      <p:sp>
        <p:nvSpPr>
          <p:cNvPr id="2" name="文本框 1"/>
          <p:cNvSpPr txBox="1"/>
          <p:nvPr/>
        </p:nvSpPr>
        <p:spPr>
          <a:xfrm>
            <a:off x="4978400" y="1083310"/>
            <a:ext cx="2522220" cy="768350"/>
          </a:xfrm>
          <a:prstGeom prst="rect">
            <a:avLst/>
          </a:prstGeom>
          <a:noFill/>
        </p:spPr>
        <p:txBody>
          <a:bodyPr wrap="square" rtlCol="0">
            <a:spAutoFit/>
          </a:bodyPr>
          <a:lstStyle/>
          <a:p>
            <a:r>
              <a:rPr lang="zh-CN" altLang="en-US" sz="4400">
                <a:solidFill>
                  <a:srgbClr val="FA3E53"/>
                </a:solidFill>
                <a:cs typeface="+mn-ea"/>
                <a:sym typeface="+mn-lt"/>
              </a:rPr>
              <a:t>前    言</a:t>
            </a:r>
          </a:p>
        </p:txBody>
      </p:sp>
      <p:sp>
        <p:nvSpPr>
          <p:cNvPr id="3" name="文本框 2"/>
          <p:cNvSpPr txBox="1"/>
          <p:nvPr/>
        </p:nvSpPr>
        <p:spPr>
          <a:xfrm>
            <a:off x="1092200" y="1995170"/>
            <a:ext cx="10309860" cy="3041923"/>
          </a:xfrm>
          <a:prstGeom prst="rect">
            <a:avLst/>
          </a:prstGeom>
          <a:solidFill>
            <a:schemeClr val="bg1">
              <a:alpha val="69000"/>
            </a:schemeClr>
          </a:solidFill>
        </p:spPr>
        <p:txBody>
          <a:bodyPr wrap="square" rtlCol="0">
            <a:spAutoFit/>
          </a:bodyPr>
          <a:lstStyle/>
          <a:p>
            <a:pPr>
              <a:lnSpc>
                <a:spcPct val="250000"/>
              </a:lnSpc>
            </a:pPr>
            <a:r>
              <a:rPr lang="zh-CN" altLang="en-US" sz="2000" dirty="0">
                <a:solidFill>
                  <a:srgbClr val="FA3E53"/>
                </a:solidFill>
                <a:cs typeface="+mn-ea"/>
                <a:sym typeface="+mn-lt"/>
              </a:rPr>
              <a:t>每年五月的第二个星期日是作为感谢母亲的节日，消费者在母亲节搜寻行为的洞见，品牌如何在母亲节运用数位营销漏斗，强化品牌心占率并掌握母亲节商机。自新冠病毒</a:t>
            </a:r>
            <a:r>
              <a:rPr lang="en-US" altLang="zh-CN" sz="2000" dirty="0">
                <a:solidFill>
                  <a:srgbClr val="FA3E53"/>
                </a:solidFill>
                <a:cs typeface="+mn-ea"/>
                <a:sym typeface="+mn-lt"/>
              </a:rPr>
              <a:t>(COVID-19)</a:t>
            </a:r>
            <a:r>
              <a:rPr lang="zh-CN" altLang="en-US" sz="2000" dirty="0">
                <a:solidFill>
                  <a:srgbClr val="FA3E53"/>
                </a:solidFill>
                <a:cs typeface="+mn-ea"/>
                <a:sym typeface="+mn-lt"/>
              </a:rPr>
              <a:t>发生以来，影响各行各业甚至改变了消费者的行为模式，许多活动无法举办，错失了跟消费者接触的时机。</a:t>
            </a: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使用说明</a:t>
            </a:r>
          </a:p>
        </p:txBody>
      </p:sp>
      <p:sp>
        <p:nvSpPr>
          <p:cNvPr id="3" name="文本框 2"/>
          <p:cNvSpPr txBox="1"/>
          <p:nvPr/>
        </p:nvSpPr>
        <p:spPr>
          <a:xfrm>
            <a:off x="5288280" y="1550670"/>
            <a:ext cx="6082030" cy="4030980"/>
          </a:xfrm>
          <a:prstGeom prst="rect">
            <a:avLst/>
          </a:prstGeom>
          <a:noFill/>
        </p:spPr>
        <p:txBody>
          <a:bodyPr wrap="square" rtlCol="0">
            <a:spAutoFit/>
          </a:bodyPr>
          <a:lstStyle/>
          <a:p>
            <a:pPr marL="285750" indent="-285750">
              <a:lnSpc>
                <a:spcPct val="200000"/>
              </a:lnSpc>
              <a:buFont typeface="Wingdings" panose="05000000000000000000" charset="0"/>
              <a:buChar char="Ø"/>
            </a:pPr>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、此券可在商家现有优惠活动力度上，叠加使用，店铺折扣优惠详询商户员工</a:t>
            </a:r>
            <a:r>
              <a:rPr lang="en-US" altLang="zh-CN" sz="1600" dirty="0">
                <a:solidFill>
                  <a:schemeClr val="tx1">
                    <a:lumMod val="75000"/>
                    <a:lumOff val="25000"/>
                  </a:schemeClr>
                </a:solidFill>
                <a:cs typeface="+mn-ea"/>
                <a:sym typeface="+mn-lt"/>
              </a:rPr>
              <a:t>;</a:t>
            </a:r>
          </a:p>
          <a:p>
            <a:pPr marL="285750" indent="-285750">
              <a:lnSpc>
                <a:spcPct val="200000"/>
              </a:lnSpc>
              <a:buFont typeface="Wingdings" panose="05000000000000000000" charset="0"/>
              <a:buChar char="Ø"/>
            </a:pPr>
            <a:r>
              <a:rPr lang="en-US" altLang="zh-CN" sz="1600" dirty="0">
                <a:solidFill>
                  <a:schemeClr val="tx1">
                    <a:lumMod val="75000"/>
                    <a:lumOff val="25000"/>
                  </a:schemeClr>
                </a:solidFill>
                <a:cs typeface="+mn-ea"/>
                <a:sym typeface="+mn-lt"/>
              </a:rPr>
              <a:t>5</a:t>
            </a:r>
            <a:r>
              <a:rPr lang="zh-CN" altLang="en-US" sz="1600" dirty="0">
                <a:solidFill>
                  <a:schemeClr val="tx1">
                    <a:lumMod val="75000"/>
                    <a:lumOff val="25000"/>
                  </a:schemeClr>
                </a:solidFill>
                <a:cs typeface="+mn-ea"/>
                <a:sym typeface="+mn-lt"/>
              </a:rPr>
              <a:t>、此券需通</a:t>
            </a:r>
            <a:r>
              <a:rPr lang="zh-CN" altLang="en-US" sz="1600" dirty="0" smtClean="0">
                <a:solidFill>
                  <a:schemeClr val="tx1">
                    <a:lumMod val="75000"/>
                    <a:lumOff val="25000"/>
                  </a:schemeClr>
                </a:solidFill>
                <a:cs typeface="+mn-ea"/>
                <a:sym typeface="+mn-lt"/>
              </a:rPr>
              <a:t>过小</a:t>
            </a:r>
            <a:r>
              <a:rPr lang="zh-CN" altLang="en-US" sz="1600" dirty="0">
                <a:solidFill>
                  <a:schemeClr val="tx1">
                    <a:lumMod val="75000"/>
                    <a:lumOff val="25000"/>
                  </a:schemeClr>
                </a:solidFill>
                <a:cs typeface="+mn-ea"/>
                <a:sym typeface="+mn-lt"/>
              </a:rPr>
              <a:t>程序指定商户页面的“买单功能使用，</a:t>
            </a:r>
            <a:r>
              <a:rPr lang="zh-CN" altLang="en-US" sz="1600" b="1" dirty="0">
                <a:solidFill>
                  <a:srgbClr val="FA3E53"/>
                </a:solidFill>
                <a:cs typeface="+mn-ea"/>
                <a:sym typeface="+mn-lt"/>
              </a:rPr>
              <a:t>单笔交易限用</a:t>
            </a:r>
            <a:r>
              <a:rPr lang="en-US" altLang="zh-CN" sz="1600" b="1" dirty="0">
                <a:solidFill>
                  <a:srgbClr val="FA3E53"/>
                </a:solidFill>
                <a:cs typeface="+mn-ea"/>
                <a:sym typeface="+mn-lt"/>
              </a:rPr>
              <a:t>1</a:t>
            </a:r>
            <a:r>
              <a:rPr lang="zh-CN" altLang="en-US" sz="1600" b="1" dirty="0">
                <a:solidFill>
                  <a:srgbClr val="FA3E53"/>
                </a:solidFill>
                <a:cs typeface="+mn-ea"/>
                <a:sym typeface="+mn-lt"/>
              </a:rPr>
              <a:t>张</a:t>
            </a:r>
            <a:r>
              <a:rPr lang="zh-CN" altLang="en-US" sz="1600" dirty="0">
                <a:solidFill>
                  <a:srgbClr val="FA3E53"/>
                </a:solidFill>
                <a:cs typeface="+mn-ea"/>
                <a:sym typeface="+mn-lt"/>
              </a:rPr>
              <a:t>，</a:t>
            </a:r>
            <a:r>
              <a:rPr lang="zh-CN" altLang="en-US" sz="1600" dirty="0">
                <a:solidFill>
                  <a:schemeClr val="tx1">
                    <a:lumMod val="75000"/>
                    <a:lumOff val="25000"/>
                  </a:schemeClr>
                </a:solidFill>
                <a:cs typeface="+mn-ea"/>
                <a:sym typeface="+mn-lt"/>
              </a:rPr>
              <a:t>单笔交易金额需满足券使用条件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餐饮单笔满</a:t>
            </a:r>
            <a:r>
              <a:rPr lang="en-US" altLang="zh-CN" sz="1600" dirty="0">
                <a:solidFill>
                  <a:schemeClr val="tx1">
                    <a:lumMod val="75000"/>
                    <a:lumOff val="25000"/>
                  </a:schemeClr>
                </a:solidFill>
                <a:cs typeface="+mn-ea"/>
                <a:sym typeface="+mn-lt"/>
              </a:rPr>
              <a:t>100</a:t>
            </a:r>
            <a:r>
              <a:rPr lang="zh-CN" altLang="en-US" sz="1600" dirty="0">
                <a:solidFill>
                  <a:schemeClr val="tx1">
                    <a:lumMod val="75000"/>
                    <a:lumOff val="25000"/>
                  </a:schemeClr>
                </a:solidFill>
                <a:cs typeface="+mn-ea"/>
                <a:sym typeface="+mn-lt"/>
              </a:rPr>
              <a:t>元以上</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含</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，服装服饰满</a:t>
            </a:r>
            <a:r>
              <a:rPr lang="en-US" altLang="zh-CN" sz="1600" dirty="0">
                <a:solidFill>
                  <a:schemeClr val="tx1">
                    <a:lumMod val="75000"/>
                    <a:lumOff val="25000"/>
                  </a:schemeClr>
                </a:solidFill>
                <a:cs typeface="+mn-ea"/>
                <a:sym typeface="+mn-lt"/>
              </a:rPr>
              <a:t>200</a:t>
            </a:r>
            <a:r>
              <a:rPr lang="zh-CN" altLang="en-US" sz="1600" dirty="0">
                <a:solidFill>
                  <a:schemeClr val="tx1">
                    <a:lumMod val="75000"/>
                    <a:lumOff val="25000"/>
                  </a:schemeClr>
                </a:solidFill>
                <a:cs typeface="+mn-ea"/>
                <a:sym typeface="+mn-lt"/>
              </a:rPr>
              <a:t>元以上</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含</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，单笔购物不得拆分支付，否则交易无效</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店铺有权追回</a:t>
            </a:r>
            <a:r>
              <a:rPr lang="en-US" altLang="zh-CN" sz="1600" dirty="0">
                <a:solidFill>
                  <a:schemeClr val="tx1">
                    <a:lumMod val="75000"/>
                    <a:lumOff val="25000"/>
                  </a:schemeClr>
                </a:solidFill>
                <a:cs typeface="+mn-ea"/>
                <a:sym typeface="+mn-lt"/>
              </a:rPr>
              <a:t>;</a:t>
            </a:r>
          </a:p>
          <a:p>
            <a:pPr marL="285750" indent="-285750">
              <a:lnSpc>
                <a:spcPct val="200000"/>
              </a:lnSpc>
              <a:buFont typeface="Wingdings" panose="05000000000000000000" charset="0"/>
              <a:buChar char="Ø"/>
            </a:pPr>
            <a:r>
              <a:rPr lang="en-US" altLang="zh-CN" sz="1600" b="1" dirty="0">
                <a:solidFill>
                  <a:schemeClr val="tx1">
                    <a:lumMod val="75000"/>
                    <a:lumOff val="25000"/>
                  </a:schemeClr>
                </a:solidFill>
                <a:cs typeface="+mn-ea"/>
                <a:sym typeface="+mn-lt"/>
              </a:rPr>
              <a:t>6.</a:t>
            </a:r>
            <a:r>
              <a:rPr lang="zh-CN" altLang="en-US" sz="1600" b="1" dirty="0">
                <a:solidFill>
                  <a:srgbClr val="FA3E53"/>
                </a:solidFill>
                <a:cs typeface="+mn-ea"/>
                <a:sym typeface="+mn-lt"/>
              </a:rPr>
              <a:t>此券仅限本人使用，不可转赠</a:t>
            </a:r>
            <a:r>
              <a:rPr lang="zh-CN" altLang="en-US" sz="1600" dirty="0">
                <a:solidFill>
                  <a:srgbClr val="FA3E53"/>
                </a:solidFill>
                <a:cs typeface="+mn-ea"/>
                <a:sym typeface="+mn-lt"/>
              </a:rPr>
              <a:t>，</a:t>
            </a:r>
            <a:r>
              <a:rPr lang="zh-CN" altLang="en-US" sz="1600" dirty="0">
                <a:solidFill>
                  <a:schemeClr val="tx1">
                    <a:lumMod val="75000"/>
                    <a:lumOff val="25000"/>
                  </a:schemeClr>
                </a:solidFill>
                <a:cs typeface="+mn-ea"/>
                <a:sym typeface="+mn-lt"/>
              </a:rPr>
              <a:t>非本人凭微信</a:t>
            </a:r>
            <a:r>
              <a:rPr lang="zh-CN" altLang="en-US" sz="1600" dirty="0" smtClean="0">
                <a:solidFill>
                  <a:schemeClr val="tx1">
                    <a:lumMod val="75000"/>
                    <a:lumOff val="25000"/>
                  </a:schemeClr>
                </a:solidFill>
                <a:cs typeface="+mn-ea"/>
                <a:sym typeface="+mn-lt"/>
              </a:rPr>
              <a:t>及小</a:t>
            </a:r>
            <a:r>
              <a:rPr lang="zh-CN" altLang="en-US" sz="1600" dirty="0">
                <a:solidFill>
                  <a:schemeClr val="tx1">
                    <a:lumMod val="75000"/>
                    <a:lumOff val="25000"/>
                  </a:schemeClr>
                </a:solidFill>
                <a:cs typeface="+mn-ea"/>
                <a:sym typeface="+mn-lt"/>
              </a:rPr>
              <a:t>程序账户使用无效，本券不找零，不可兑换现金</a:t>
            </a:r>
            <a:r>
              <a:rPr lang="en-US" altLang="zh-CN" sz="1600" dirty="0">
                <a:solidFill>
                  <a:schemeClr val="tx1">
                    <a:lumMod val="75000"/>
                    <a:lumOff val="25000"/>
                  </a:schemeClr>
                </a:solidFill>
                <a:cs typeface="+mn-ea"/>
                <a:sym typeface="+mn-lt"/>
              </a:rPr>
              <a:t>;</a:t>
            </a:r>
          </a:p>
        </p:txBody>
      </p:sp>
      <p:pic>
        <p:nvPicPr>
          <p:cNvPr id="4" name="图片 3" descr="d01eaf55a55cb131d7c8a9b8f73ef774"/>
          <p:cNvPicPr>
            <a:picLocks noChangeAspect="1"/>
          </p:cNvPicPr>
          <p:nvPr/>
        </p:nvPicPr>
        <p:blipFill>
          <a:blip r:embed="rId2"/>
          <a:stretch>
            <a:fillRect/>
          </a:stretch>
        </p:blipFill>
        <p:spPr>
          <a:xfrm>
            <a:off x="1090930" y="1581150"/>
            <a:ext cx="4000500" cy="4000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活动预算</a:t>
            </a:r>
          </a:p>
        </p:txBody>
      </p:sp>
      <p:graphicFrame>
        <p:nvGraphicFramePr>
          <p:cNvPr id="4" name="表格 3"/>
          <p:cNvGraphicFramePr>
            <a:graphicFrameLocks noGrp="1"/>
          </p:cNvGraphicFramePr>
          <p:nvPr/>
        </p:nvGraphicFramePr>
        <p:xfrm>
          <a:off x="1345565" y="2512060"/>
          <a:ext cx="9603740" cy="640080"/>
        </p:xfrm>
        <a:graphic>
          <a:graphicData uri="http://schemas.openxmlformats.org/drawingml/2006/table">
            <a:tbl>
              <a:tblPr firstRow="1" bandRow="1">
                <a:tableStyleId>{21E4AEA4-8DFA-4A89-87EB-49C32662AFE0}</a:tableStyleId>
              </a:tblPr>
              <a:tblGrid>
                <a:gridCol w="528320">
                  <a:extLst>
                    <a:ext uri="{9D8B030D-6E8A-4147-A177-3AD203B41FA5}">
                      <a16:colId xmlns:a16="http://schemas.microsoft.com/office/drawing/2014/main" val="20000"/>
                    </a:ext>
                  </a:extLst>
                </a:gridCol>
                <a:gridCol w="1871980">
                  <a:extLst>
                    <a:ext uri="{9D8B030D-6E8A-4147-A177-3AD203B41FA5}">
                      <a16:colId xmlns:a16="http://schemas.microsoft.com/office/drawing/2014/main" val="20001"/>
                    </a:ext>
                  </a:extLst>
                </a:gridCol>
                <a:gridCol w="852805">
                  <a:extLst>
                    <a:ext uri="{9D8B030D-6E8A-4147-A177-3AD203B41FA5}">
                      <a16:colId xmlns:a16="http://schemas.microsoft.com/office/drawing/2014/main" val="20002"/>
                    </a:ext>
                  </a:extLst>
                </a:gridCol>
                <a:gridCol w="807085">
                  <a:extLst>
                    <a:ext uri="{9D8B030D-6E8A-4147-A177-3AD203B41FA5}">
                      <a16:colId xmlns:a16="http://schemas.microsoft.com/office/drawing/2014/main" val="20003"/>
                    </a:ext>
                  </a:extLst>
                </a:gridCol>
                <a:gridCol w="955040">
                  <a:extLst>
                    <a:ext uri="{9D8B030D-6E8A-4147-A177-3AD203B41FA5}">
                      <a16:colId xmlns:a16="http://schemas.microsoft.com/office/drawing/2014/main" val="20004"/>
                    </a:ext>
                  </a:extLst>
                </a:gridCol>
                <a:gridCol w="1428115">
                  <a:extLst>
                    <a:ext uri="{9D8B030D-6E8A-4147-A177-3AD203B41FA5}">
                      <a16:colId xmlns:a16="http://schemas.microsoft.com/office/drawing/2014/main" val="20005"/>
                    </a:ext>
                  </a:extLst>
                </a:gridCol>
                <a:gridCol w="1040765">
                  <a:extLst>
                    <a:ext uri="{9D8B030D-6E8A-4147-A177-3AD203B41FA5}">
                      <a16:colId xmlns:a16="http://schemas.microsoft.com/office/drawing/2014/main" val="20006"/>
                    </a:ext>
                  </a:extLst>
                </a:gridCol>
                <a:gridCol w="2119630">
                  <a:extLst>
                    <a:ext uri="{9D8B030D-6E8A-4147-A177-3AD203B41FA5}">
                      <a16:colId xmlns:a16="http://schemas.microsoft.com/office/drawing/2014/main" val="20007"/>
                    </a:ext>
                  </a:extLst>
                </a:gridCol>
              </a:tblGrid>
              <a:tr h="640080">
                <a:tc>
                  <a:txBody>
                    <a:bodyPr/>
                    <a:lstStyle/>
                    <a:p>
                      <a:pPr algn="ctr"/>
                      <a:r>
                        <a:rPr lang="zh-CN" altLang="en-US" dirty="0">
                          <a:latin typeface="+mn-lt"/>
                          <a:ea typeface="+mn-ea"/>
                          <a:cs typeface="+mn-ea"/>
                          <a:sym typeface="+mn-lt"/>
                        </a:rPr>
                        <a:t>序号</a:t>
                      </a:r>
                    </a:p>
                  </a:txBody>
                  <a:tcPr>
                    <a:solidFill>
                      <a:srgbClr val="FA3E53"/>
                    </a:solidFill>
                  </a:tcPr>
                </a:tc>
                <a:tc>
                  <a:txBody>
                    <a:bodyPr/>
                    <a:lstStyle/>
                    <a:p>
                      <a:pPr algn="ctr"/>
                      <a:r>
                        <a:rPr lang="zh-CN" altLang="en-US" dirty="0">
                          <a:latin typeface="+mn-lt"/>
                          <a:ea typeface="+mn-ea"/>
                          <a:cs typeface="+mn-ea"/>
                          <a:sym typeface="+mn-lt"/>
                        </a:rPr>
                        <a:t>材料名称</a:t>
                      </a:r>
                    </a:p>
                  </a:txBody>
                  <a:tcPr>
                    <a:solidFill>
                      <a:srgbClr val="FA3E53"/>
                    </a:solidFill>
                  </a:tcPr>
                </a:tc>
                <a:tc>
                  <a:txBody>
                    <a:bodyPr/>
                    <a:lstStyle/>
                    <a:p>
                      <a:pPr algn="ctr"/>
                      <a:r>
                        <a:rPr lang="zh-CN" altLang="en-US" dirty="0">
                          <a:latin typeface="+mn-lt"/>
                          <a:ea typeface="+mn-ea"/>
                          <a:cs typeface="+mn-ea"/>
                          <a:sym typeface="+mn-lt"/>
                        </a:rPr>
                        <a:t>数量</a:t>
                      </a:r>
                    </a:p>
                  </a:txBody>
                  <a:tcPr>
                    <a:solidFill>
                      <a:srgbClr val="FA3E53"/>
                    </a:solidFill>
                  </a:tcPr>
                </a:tc>
                <a:tc>
                  <a:txBody>
                    <a:bodyPr/>
                    <a:lstStyle/>
                    <a:p>
                      <a:pPr algn="ctr"/>
                      <a:r>
                        <a:rPr lang="zh-CN" altLang="en-US" dirty="0">
                          <a:latin typeface="+mn-lt"/>
                          <a:ea typeface="+mn-ea"/>
                          <a:cs typeface="+mn-ea"/>
                          <a:sym typeface="+mn-lt"/>
                        </a:rPr>
                        <a:t>单位</a:t>
                      </a:r>
                    </a:p>
                  </a:txBody>
                  <a:tcPr>
                    <a:solidFill>
                      <a:srgbClr val="FA3E53"/>
                    </a:solidFill>
                  </a:tcPr>
                </a:tc>
                <a:tc>
                  <a:txBody>
                    <a:bodyPr/>
                    <a:lstStyle/>
                    <a:p>
                      <a:pPr algn="ctr"/>
                      <a:r>
                        <a:rPr lang="zh-CN" altLang="en-US" dirty="0">
                          <a:latin typeface="+mn-lt"/>
                          <a:ea typeface="+mn-ea"/>
                          <a:cs typeface="+mn-ea"/>
                          <a:sym typeface="+mn-lt"/>
                        </a:rPr>
                        <a:t>单价</a:t>
                      </a:r>
                    </a:p>
                  </a:txBody>
                  <a:tcPr>
                    <a:solidFill>
                      <a:srgbClr val="FA3E53"/>
                    </a:solidFill>
                  </a:tcPr>
                </a:tc>
                <a:tc>
                  <a:txBody>
                    <a:bodyPr/>
                    <a:lstStyle/>
                    <a:p>
                      <a:pPr algn="ctr"/>
                      <a:r>
                        <a:rPr lang="zh-CN" altLang="en-US" dirty="0">
                          <a:latin typeface="+mn-lt"/>
                          <a:ea typeface="+mn-ea"/>
                          <a:cs typeface="+mn-ea"/>
                          <a:sym typeface="+mn-lt"/>
                        </a:rPr>
                        <a:t>规格</a:t>
                      </a:r>
                    </a:p>
                  </a:txBody>
                  <a:tcPr>
                    <a:solidFill>
                      <a:srgbClr val="FA3E53"/>
                    </a:solidFill>
                  </a:tcPr>
                </a:tc>
                <a:tc>
                  <a:txBody>
                    <a:bodyPr/>
                    <a:lstStyle/>
                    <a:p>
                      <a:pPr algn="ctr"/>
                      <a:r>
                        <a:rPr lang="zh-CN" altLang="en-US" dirty="0">
                          <a:latin typeface="+mn-lt"/>
                          <a:ea typeface="+mn-ea"/>
                          <a:cs typeface="+mn-ea"/>
                          <a:sym typeface="+mn-lt"/>
                        </a:rPr>
                        <a:t>总价</a:t>
                      </a:r>
                    </a:p>
                  </a:txBody>
                  <a:tcPr>
                    <a:solidFill>
                      <a:srgbClr val="FA3E53"/>
                    </a:solidFill>
                  </a:tcPr>
                </a:tc>
                <a:tc>
                  <a:txBody>
                    <a:bodyPr/>
                    <a:lstStyle/>
                    <a:p>
                      <a:pPr algn="ctr"/>
                      <a:r>
                        <a:rPr lang="zh-CN" altLang="en-US" dirty="0">
                          <a:latin typeface="+mn-lt"/>
                          <a:ea typeface="+mn-ea"/>
                          <a:cs typeface="+mn-ea"/>
                          <a:sym typeface="+mn-lt"/>
                        </a:rPr>
                        <a:t>备注</a:t>
                      </a:r>
                    </a:p>
                  </a:txBody>
                  <a:tcPr>
                    <a:solidFill>
                      <a:srgbClr val="FA3E53"/>
                    </a:solidFill>
                  </a:tcPr>
                </a:tc>
                <a:extLst>
                  <a:ext uri="{0D108BD9-81ED-4DB2-BD59-A6C34878D82A}">
                    <a16:rowId xmlns:a16="http://schemas.microsoft.com/office/drawing/2014/main" val="10000"/>
                  </a:ext>
                </a:extLst>
              </a:tr>
            </a:tbl>
          </a:graphicData>
        </a:graphic>
      </p:graphicFrame>
      <p:graphicFrame>
        <p:nvGraphicFramePr>
          <p:cNvPr id="8" name="表格 7"/>
          <p:cNvGraphicFramePr/>
          <p:nvPr>
            <p:custDataLst>
              <p:tags r:id="rId1"/>
            </p:custDataLst>
          </p:nvPr>
        </p:nvGraphicFramePr>
        <p:xfrm>
          <a:off x="1289050" y="3576320"/>
          <a:ext cx="9613900" cy="762000"/>
        </p:xfrm>
        <a:graphic>
          <a:graphicData uri="http://schemas.openxmlformats.org/drawingml/2006/table">
            <a:tbl>
              <a:tblPr firstRow="1" bandRow="1">
                <a:tableStyleId>{5C22544A-7EE6-4342-B048-85BDC9FD1C3A}</a:tableStyleId>
              </a:tblPr>
              <a:tblGrid>
                <a:gridCol w="480695">
                  <a:extLst>
                    <a:ext uri="{9D8B030D-6E8A-4147-A177-3AD203B41FA5}">
                      <a16:colId xmlns:a16="http://schemas.microsoft.com/office/drawing/2014/main" val="20000"/>
                    </a:ext>
                  </a:extLst>
                </a:gridCol>
                <a:gridCol w="480695">
                  <a:extLst>
                    <a:ext uri="{9D8B030D-6E8A-4147-A177-3AD203B41FA5}">
                      <a16:colId xmlns:a16="http://schemas.microsoft.com/office/drawing/2014/main" val="20001"/>
                    </a:ext>
                  </a:extLst>
                </a:gridCol>
                <a:gridCol w="480695">
                  <a:extLst>
                    <a:ext uri="{9D8B030D-6E8A-4147-A177-3AD203B41FA5}">
                      <a16:colId xmlns:a16="http://schemas.microsoft.com/office/drawing/2014/main" val="20002"/>
                    </a:ext>
                  </a:extLst>
                </a:gridCol>
                <a:gridCol w="480695">
                  <a:extLst>
                    <a:ext uri="{9D8B030D-6E8A-4147-A177-3AD203B41FA5}">
                      <a16:colId xmlns:a16="http://schemas.microsoft.com/office/drawing/2014/main" val="20003"/>
                    </a:ext>
                  </a:extLst>
                </a:gridCol>
                <a:gridCol w="480695">
                  <a:extLst>
                    <a:ext uri="{9D8B030D-6E8A-4147-A177-3AD203B41FA5}">
                      <a16:colId xmlns:a16="http://schemas.microsoft.com/office/drawing/2014/main" val="20004"/>
                    </a:ext>
                  </a:extLst>
                </a:gridCol>
                <a:gridCol w="480695">
                  <a:extLst>
                    <a:ext uri="{9D8B030D-6E8A-4147-A177-3AD203B41FA5}">
                      <a16:colId xmlns:a16="http://schemas.microsoft.com/office/drawing/2014/main" val="20005"/>
                    </a:ext>
                  </a:extLst>
                </a:gridCol>
                <a:gridCol w="480695">
                  <a:extLst>
                    <a:ext uri="{9D8B030D-6E8A-4147-A177-3AD203B41FA5}">
                      <a16:colId xmlns:a16="http://schemas.microsoft.com/office/drawing/2014/main" val="20006"/>
                    </a:ext>
                  </a:extLst>
                </a:gridCol>
                <a:gridCol w="480695">
                  <a:extLst>
                    <a:ext uri="{9D8B030D-6E8A-4147-A177-3AD203B41FA5}">
                      <a16:colId xmlns:a16="http://schemas.microsoft.com/office/drawing/2014/main" val="20007"/>
                    </a:ext>
                  </a:extLst>
                </a:gridCol>
                <a:gridCol w="480695">
                  <a:extLst>
                    <a:ext uri="{9D8B030D-6E8A-4147-A177-3AD203B41FA5}">
                      <a16:colId xmlns:a16="http://schemas.microsoft.com/office/drawing/2014/main" val="20008"/>
                    </a:ext>
                  </a:extLst>
                </a:gridCol>
                <a:gridCol w="480695">
                  <a:extLst>
                    <a:ext uri="{9D8B030D-6E8A-4147-A177-3AD203B41FA5}">
                      <a16:colId xmlns:a16="http://schemas.microsoft.com/office/drawing/2014/main" val="20009"/>
                    </a:ext>
                  </a:extLst>
                </a:gridCol>
                <a:gridCol w="480695">
                  <a:extLst>
                    <a:ext uri="{9D8B030D-6E8A-4147-A177-3AD203B41FA5}">
                      <a16:colId xmlns:a16="http://schemas.microsoft.com/office/drawing/2014/main" val="20010"/>
                    </a:ext>
                  </a:extLst>
                </a:gridCol>
                <a:gridCol w="480695">
                  <a:extLst>
                    <a:ext uri="{9D8B030D-6E8A-4147-A177-3AD203B41FA5}">
                      <a16:colId xmlns:a16="http://schemas.microsoft.com/office/drawing/2014/main" val="20011"/>
                    </a:ext>
                  </a:extLst>
                </a:gridCol>
                <a:gridCol w="480695">
                  <a:extLst>
                    <a:ext uri="{9D8B030D-6E8A-4147-A177-3AD203B41FA5}">
                      <a16:colId xmlns:a16="http://schemas.microsoft.com/office/drawing/2014/main" val="20012"/>
                    </a:ext>
                  </a:extLst>
                </a:gridCol>
                <a:gridCol w="480695">
                  <a:extLst>
                    <a:ext uri="{9D8B030D-6E8A-4147-A177-3AD203B41FA5}">
                      <a16:colId xmlns:a16="http://schemas.microsoft.com/office/drawing/2014/main" val="20013"/>
                    </a:ext>
                  </a:extLst>
                </a:gridCol>
                <a:gridCol w="480695">
                  <a:extLst>
                    <a:ext uri="{9D8B030D-6E8A-4147-A177-3AD203B41FA5}">
                      <a16:colId xmlns:a16="http://schemas.microsoft.com/office/drawing/2014/main" val="20014"/>
                    </a:ext>
                  </a:extLst>
                </a:gridCol>
                <a:gridCol w="480695">
                  <a:extLst>
                    <a:ext uri="{9D8B030D-6E8A-4147-A177-3AD203B41FA5}">
                      <a16:colId xmlns:a16="http://schemas.microsoft.com/office/drawing/2014/main" val="20015"/>
                    </a:ext>
                  </a:extLst>
                </a:gridCol>
                <a:gridCol w="480695">
                  <a:extLst>
                    <a:ext uri="{9D8B030D-6E8A-4147-A177-3AD203B41FA5}">
                      <a16:colId xmlns:a16="http://schemas.microsoft.com/office/drawing/2014/main" val="20016"/>
                    </a:ext>
                  </a:extLst>
                </a:gridCol>
                <a:gridCol w="480695">
                  <a:extLst>
                    <a:ext uri="{9D8B030D-6E8A-4147-A177-3AD203B41FA5}">
                      <a16:colId xmlns:a16="http://schemas.microsoft.com/office/drawing/2014/main" val="20017"/>
                    </a:ext>
                  </a:extLst>
                </a:gridCol>
                <a:gridCol w="480695">
                  <a:extLst>
                    <a:ext uri="{9D8B030D-6E8A-4147-A177-3AD203B41FA5}">
                      <a16:colId xmlns:a16="http://schemas.microsoft.com/office/drawing/2014/main" val="20018"/>
                    </a:ext>
                  </a:extLst>
                </a:gridCol>
                <a:gridCol w="480695">
                  <a:extLst>
                    <a:ext uri="{9D8B030D-6E8A-4147-A177-3AD203B41FA5}">
                      <a16:colId xmlns:a16="http://schemas.microsoft.com/office/drawing/2014/main" val="20019"/>
                    </a:ext>
                  </a:extLst>
                </a:gridCol>
              </a:tblGrid>
              <a:tr h="381000">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extLst>
                  <a:ext uri="{0D108BD9-81ED-4DB2-BD59-A6C34878D82A}">
                    <a16:rowId xmlns:a16="http://schemas.microsoft.com/office/drawing/2014/main" val="10000"/>
                  </a:ext>
                </a:extLst>
              </a:tr>
              <a:tr h="381000">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extLst>
                  <a:ext uri="{0D108BD9-81ED-4DB2-BD59-A6C34878D82A}">
                    <a16:rowId xmlns:a16="http://schemas.microsoft.com/office/drawing/2014/main" val="10001"/>
                  </a:ext>
                </a:extLst>
              </a:tr>
            </a:tbl>
          </a:graphicData>
        </a:graphic>
      </p:graphicFrame>
      <p:graphicFrame>
        <p:nvGraphicFramePr>
          <p:cNvPr id="9" name="表格 8"/>
          <p:cNvGraphicFramePr/>
          <p:nvPr>
            <p:custDataLst>
              <p:tags r:id="rId2"/>
            </p:custDataLst>
          </p:nvPr>
        </p:nvGraphicFramePr>
        <p:xfrm>
          <a:off x="1306830" y="4448810"/>
          <a:ext cx="9613900" cy="762000"/>
        </p:xfrm>
        <a:graphic>
          <a:graphicData uri="http://schemas.openxmlformats.org/drawingml/2006/table">
            <a:tbl>
              <a:tblPr firstRow="1" bandRow="1">
                <a:tableStyleId>{5C22544A-7EE6-4342-B048-85BDC9FD1C3A}</a:tableStyleId>
              </a:tblPr>
              <a:tblGrid>
                <a:gridCol w="480695">
                  <a:extLst>
                    <a:ext uri="{9D8B030D-6E8A-4147-A177-3AD203B41FA5}">
                      <a16:colId xmlns:a16="http://schemas.microsoft.com/office/drawing/2014/main" val="20000"/>
                    </a:ext>
                  </a:extLst>
                </a:gridCol>
                <a:gridCol w="480695">
                  <a:extLst>
                    <a:ext uri="{9D8B030D-6E8A-4147-A177-3AD203B41FA5}">
                      <a16:colId xmlns:a16="http://schemas.microsoft.com/office/drawing/2014/main" val="20001"/>
                    </a:ext>
                  </a:extLst>
                </a:gridCol>
                <a:gridCol w="480695">
                  <a:extLst>
                    <a:ext uri="{9D8B030D-6E8A-4147-A177-3AD203B41FA5}">
                      <a16:colId xmlns:a16="http://schemas.microsoft.com/office/drawing/2014/main" val="20002"/>
                    </a:ext>
                  </a:extLst>
                </a:gridCol>
                <a:gridCol w="480695">
                  <a:extLst>
                    <a:ext uri="{9D8B030D-6E8A-4147-A177-3AD203B41FA5}">
                      <a16:colId xmlns:a16="http://schemas.microsoft.com/office/drawing/2014/main" val="20003"/>
                    </a:ext>
                  </a:extLst>
                </a:gridCol>
                <a:gridCol w="480695">
                  <a:extLst>
                    <a:ext uri="{9D8B030D-6E8A-4147-A177-3AD203B41FA5}">
                      <a16:colId xmlns:a16="http://schemas.microsoft.com/office/drawing/2014/main" val="20004"/>
                    </a:ext>
                  </a:extLst>
                </a:gridCol>
                <a:gridCol w="480695">
                  <a:extLst>
                    <a:ext uri="{9D8B030D-6E8A-4147-A177-3AD203B41FA5}">
                      <a16:colId xmlns:a16="http://schemas.microsoft.com/office/drawing/2014/main" val="20005"/>
                    </a:ext>
                  </a:extLst>
                </a:gridCol>
                <a:gridCol w="480695">
                  <a:extLst>
                    <a:ext uri="{9D8B030D-6E8A-4147-A177-3AD203B41FA5}">
                      <a16:colId xmlns:a16="http://schemas.microsoft.com/office/drawing/2014/main" val="20006"/>
                    </a:ext>
                  </a:extLst>
                </a:gridCol>
                <a:gridCol w="480695">
                  <a:extLst>
                    <a:ext uri="{9D8B030D-6E8A-4147-A177-3AD203B41FA5}">
                      <a16:colId xmlns:a16="http://schemas.microsoft.com/office/drawing/2014/main" val="20007"/>
                    </a:ext>
                  </a:extLst>
                </a:gridCol>
                <a:gridCol w="480695">
                  <a:extLst>
                    <a:ext uri="{9D8B030D-6E8A-4147-A177-3AD203B41FA5}">
                      <a16:colId xmlns:a16="http://schemas.microsoft.com/office/drawing/2014/main" val="20008"/>
                    </a:ext>
                  </a:extLst>
                </a:gridCol>
                <a:gridCol w="480695">
                  <a:extLst>
                    <a:ext uri="{9D8B030D-6E8A-4147-A177-3AD203B41FA5}">
                      <a16:colId xmlns:a16="http://schemas.microsoft.com/office/drawing/2014/main" val="20009"/>
                    </a:ext>
                  </a:extLst>
                </a:gridCol>
                <a:gridCol w="480695">
                  <a:extLst>
                    <a:ext uri="{9D8B030D-6E8A-4147-A177-3AD203B41FA5}">
                      <a16:colId xmlns:a16="http://schemas.microsoft.com/office/drawing/2014/main" val="20010"/>
                    </a:ext>
                  </a:extLst>
                </a:gridCol>
                <a:gridCol w="480695">
                  <a:extLst>
                    <a:ext uri="{9D8B030D-6E8A-4147-A177-3AD203B41FA5}">
                      <a16:colId xmlns:a16="http://schemas.microsoft.com/office/drawing/2014/main" val="20011"/>
                    </a:ext>
                  </a:extLst>
                </a:gridCol>
                <a:gridCol w="480695">
                  <a:extLst>
                    <a:ext uri="{9D8B030D-6E8A-4147-A177-3AD203B41FA5}">
                      <a16:colId xmlns:a16="http://schemas.microsoft.com/office/drawing/2014/main" val="20012"/>
                    </a:ext>
                  </a:extLst>
                </a:gridCol>
                <a:gridCol w="480695">
                  <a:extLst>
                    <a:ext uri="{9D8B030D-6E8A-4147-A177-3AD203B41FA5}">
                      <a16:colId xmlns:a16="http://schemas.microsoft.com/office/drawing/2014/main" val="20013"/>
                    </a:ext>
                  </a:extLst>
                </a:gridCol>
                <a:gridCol w="480695">
                  <a:extLst>
                    <a:ext uri="{9D8B030D-6E8A-4147-A177-3AD203B41FA5}">
                      <a16:colId xmlns:a16="http://schemas.microsoft.com/office/drawing/2014/main" val="20014"/>
                    </a:ext>
                  </a:extLst>
                </a:gridCol>
                <a:gridCol w="480695">
                  <a:extLst>
                    <a:ext uri="{9D8B030D-6E8A-4147-A177-3AD203B41FA5}">
                      <a16:colId xmlns:a16="http://schemas.microsoft.com/office/drawing/2014/main" val="20015"/>
                    </a:ext>
                  </a:extLst>
                </a:gridCol>
                <a:gridCol w="480695">
                  <a:extLst>
                    <a:ext uri="{9D8B030D-6E8A-4147-A177-3AD203B41FA5}">
                      <a16:colId xmlns:a16="http://schemas.microsoft.com/office/drawing/2014/main" val="20016"/>
                    </a:ext>
                  </a:extLst>
                </a:gridCol>
                <a:gridCol w="480695">
                  <a:extLst>
                    <a:ext uri="{9D8B030D-6E8A-4147-A177-3AD203B41FA5}">
                      <a16:colId xmlns:a16="http://schemas.microsoft.com/office/drawing/2014/main" val="20017"/>
                    </a:ext>
                  </a:extLst>
                </a:gridCol>
                <a:gridCol w="480695">
                  <a:extLst>
                    <a:ext uri="{9D8B030D-6E8A-4147-A177-3AD203B41FA5}">
                      <a16:colId xmlns:a16="http://schemas.microsoft.com/office/drawing/2014/main" val="20018"/>
                    </a:ext>
                  </a:extLst>
                </a:gridCol>
                <a:gridCol w="480695">
                  <a:extLst>
                    <a:ext uri="{9D8B030D-6E8A-4147-A177-3AD203B41FA5}">
                      <a16:colId xmlns:a16="http://schemas.microsoft.com/office/drawing/2014/main" val="20019"/>
                    </a:ext>
                  </a:extLst>
                </a:gridCol>
              </a:tblGrid>
              <a:tr h="381000">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extLst>
                  <a:ext uri="{0D108BD9-81ED-4DB2-BD59-A6C34878D82A}">
                    <a16:rowId xmlns:a16="http://schemas.microsoft.com/office/drawing/2014/main" val="10000"/>
                  </a:ext>
                </a:extLst>
              </a:tr>
              <a:tr h="381000">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tc>
                  <a:txBody>
                    <a:bodyPr/>
                    <a:lstStyle/>
                    <a:p>
                      <a:pPr>
                        <a:buNone/>
                      </a:pPr>
                      <a:endParaRPr lang="zh-CN" altLang="en-US">
                        <a:latin typeface="+mn-lt"/>
                        <a:ea typeface="+mn-ea"/>
                        <a:cs typeface="+mn-ea"/>
                        <a:sym typeface="+mn-lt"/>
                      </a:endParaRPr>
                    </a:p>
                  </a:txBody>
                  <a:tcPr>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2423网_副本"/>
          <p:cNvPicPr>
            <a:picLocks noChangeAspect="1"/>
          </p:cNvPicPr>
          <p:nvPr/>
        </p:nvPicPr>
        <p:blipFill>
          <a:blip r:embed="rId3" cstate="screen"/>
          <a:stretch>
            <a:fillRect/>
          </a:stretch>
        </p:blipFill>
        <p:spPr>
          <a:xfrm flipH="1">
            <a:off x="0" y="3488690"/>
            <a:ext cx="4123690" cy="3369310"/>
          </a:xfrm>
          <a:prstGeom prst="rect">
            <a:avLst/>
          </a:prstGeom>
        </p:spPr>
      </p:pic>
      <p:pic>
        <p:nvPicPr>
          <p:cNvPr id="4" name="图片 3" descr="母亲节2"/>
          <p:cNvPicPr>
            <a:picLocks noChangeAspect="1"/>
          </p:cNvPicPr>
          <p:nvPr/>
        </p:nvPicPr>
        <p:blipFill>
          <a:blip r:embed="rId4" cstate="screen"/>
          <a:stretch>
            <a:fillRect/>
          </a:stretch>
        </p:blipFill>
        <p:spPr>
          <a:xfrm>
            <a:off x="0" y="0"/>
            <a:ext cx="12192000" cy="6857365"/>
          </a:xfrm>
          <a:prstGeom prst="rect">
            <a:avLst/>
          </a:prstGeom>
        </p:spPr>
      </p:pic>
      <p:sp>
        <p:nvSpPr>
          <p:cNvPr id="3" name="文本框 2"/>
          <p:cNvSpPr txBox="1"/>
          <p:nvPr/>
        </p:nvSpPr>
        <p:spPr>
          <a:xfrm>
            <a:off x="5645150" y="1958975"/>
            <a:ext cx="2522220" cy="768350"/>
          </a:xfrm>
          <a:prstGeom prst="rect">
            <a:avLst/>
          </a:prstGeom>
          <a:noFill/>
        </p:spPr>
        <p:txBody>
          <a:bodyPr wrap="square" rtlCol="0">
            <a:spAutoFit/>
          </a:bodyPr>
          <a:lstStyle/>
          <a:p>
            <a:r>
              <a:rPr lang="zh-CN" altLang="en-US" sz="4400">
                <a:solidFill>
                  <a:srgbClr val="FA3E53"/>
                </a:solidFill>
                <a:cs typeface="+mn-ea"/>
                <a:sym typeface="+mn-lt"/>
              </a:rPr>
              <a:t>第四章</a:t>
            </a:r>
          </a:p>
        </p:txBody>
      </p:sp>
      <p:sp>
        <p:nvSpPr>
          <p:cNvPr id="5" name="圆角矩形 4"/>
          <p:cNvSpPr/>
          <p:nvPr/>
        </p:nvSpPr>
        <p:spPr>
          <a:xfrm>
            <a:off x="4385945" y="301371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p>
        </p:txBody>
      </p:sp>
      <p:cxnSp>
        <p:nvCxnSpPr>
          <p:cNvPr id="470" name="直接连接符 469"/>
          <p:cNvCxnSpPr/>
          <p:nvPr userDrawn="1"/>
        </p:nvCxnSpPr>
        <p:spPr>
          <a:xfrm>
            <a:off x="4385945" y="3719830"/>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160645" y="3013075"/>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线上活动应急方案</a:t>
            </a: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470"/>
                                        </p:tgtEl>
                                        <p:attrNameLst>
                                          <p:attrName>style.visibility</p:attrName>
                                        </p:attrNameLst>
                                      </p:cBhvr>
                                      <p:to>
                                        <p:strVal val="visible"/>
                                      </p:to>
                                    </p:set>
                                    <p:animEffect transition="in" filter="blinds(horizontal)">
                                      <p:cBhvr>
                                        <p:cTn id="26" dur="500"/>
                                        <p:tgtEl>
                                          <p:spTgt spid="47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5" grpId="1" animBg="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人员</a:t>
            </a:r>
          </a:p>
        </p:txBody>
      </p:sp>
      <p:sp>
        <p:nvSpPr>
          <p:cNvPr id="3" name="文本框 2"/>
          <p:cNvSpPr txBox="1"/>
          <p:nvPr/>
        </p:nvSpPr>
        <p:spPr>
          <a:xfrm>
            <a:off x="5932805" y="1939925"/>
            <a:ext cx="5181600" cy="3415030"/>
          </a:xfrm>
          <a:prstGeom prst="rect">
            <a:avLst/>
          </a:prstGeom>
          <a:noFill/>
        </p:spPr>
        <p:txBody>
          <a:bodyPr wrap="square" rtlCol="0">
            <a:spAutoFit/>
          </a:bodyPr>
          <a:lstStyle/>
          <a:p>
            <a:pPr indent="0">
              <a:lnSpc>
                <a:spcPct val="200000"/>
              </a:lnSpc>
              <a:buNone/>
            </a:pPr>
            <a:r>
              <a:rPr lang="zh-CN" altLang="en-US" dirty="0">
                <a:solidFill>
                  <a:schemeClr val="tx1">
                    <a:lumMod val="75000"/>
                    <a:lumOff val="25000"/>
                  </a:schemeClr>
                </a:solidFill>
                <a:cs typeface="+mn-ea"/>
                <a:sym typeface="+mn-lt"/>
              </a:rPr>
              <a:t>大促时人员不够用是很正常的事情，首先可能客服不够用，一个月销</a:t>
            </a:r>
            <a:r>
              <a:rPr lang="en-US" altLang="zh-CN" dirty="0">
                <a:solidFill>
                  <a:schemeClr val="tx1">
                    <a:lumMod val="75000"/>
                    <a:lumOff val="25000"/>
                  </a:schemeClr>
                </a:solidFill>
                <a:cs typeface="+mn-ea"/>
                <a:sym typeface="+mn-lt"/>
              </a:rPr>
              <a:t>10</a:t>
            </a:r>
            <a:r>
              <a:rPr lang="zh-CN" altLang="en-US" dirty="0">
                <a:solidFill>
                  <a:schemeClr val="tx1">
                    <a:lumMod val="75000"/>
                    <a:lumOff val="25000"/>
                  </a:schemeClr>
                </a:solidFill>
                <a:cs typeface="+mn-ea"/>
                <a:sym typeface="+mn-lt"/>
              </a:rPr>
              <a:t>万的小店，可能两个客服就差不多了，这两个客服除了接待客人之外，还可以兼顾打单核单的工作，但是大促的时候，这两个客服可能其中一个光是打单核单就已经分身乏术了，所以活动前一定要提前安排好预备客服。</a:t>
            </a:r>
          </a:p>
        </p:txBody>
      </p:sp>
      <p:pic>
        <p:nvPicPr>
          <p:cNvPr id="2" name="图片 1" descr="859ce4897fad05c3ae221788aaefd60f"/>
          <p:cNvPicPr>
            <a:picLocks noChangeAspect="1"/>
          </p:cNvPicPr>
          <p:nvPr/>
        </p:nvPicPr>
        <p:blipFill>
          <a:blip r:embed="rId2"/>
          <a:stretch>
            <a:fillRect/>
          </a:stretch>
        </p:blipFill>
        <p:spPr>
          <a:xfrm>
            <a:off x="1090930" y="1285875"/>
            <a:ext cx="4314825" cy="42862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b="1" dirty="0">
                <a:solidFill>
                  <a:srgbClr val="FA3E53"/>
                </a:solidFill>
                <a:cs typeface="+mn-ea"/>
                <a:sym typeface="+mn-lt"/>
              </a:rPr>
              <a:t>流量与转化</a:t>
            </a:r>
          </a:p>
        </p:txBody>
      </p:sp>
      <p:sp>
        <p:nvSpPr>
          <p:cNvPr id="3" name="文本框 2"/>
          <p:cNvSpPr txBox="1"/>
          <p:nvPr/>
        </p:nvSpPr>
        <p:spPr>
          <a:xfrm>
            <a:off x="779145" y="1929130"/>
            <a:ext cx="5872480" cy="3415030"/>
          </a:xfrm>
          <a:prstGeom prst="rect">
            <a:avLst/>
          </a:prstGeom>
          <a:noFill/>
        </p:spPr>
        <p:txBody>
          <a:bodyPr wrap="square" rtlCol="0">
            <a:spAutoFit/>
          </a:bodyPr>
          <a:lstStyle/>
          <a:p>
            <a:pPr indent="0">
              <a:lnSpc>
                <a:spcPct val="200000"/>
              </a:lnSpc>
              <a:buNone/>
            </a:pPr>
            <a:r>
              <a:rPr lang="zh-CN" altLang="en-US" dirty="0">
                <a:solidFill>
                  <a:schemeClr val="tx1">
                    <a:lumMod val="75000"/>
                    <a:lumOff val="25000"/>
                  </a:schemeClr>
                </a:solidFill>
                <a:cs typeface="+mn-ea"/>
                <a:sym typeface="+mn-lt"/>
              </a:rPr>
              <a:t>大促时流量和转化是商家们最关注的问题，因为这直接关系到活动的成败。竟然这是商家的命门，就不能只是把主动权交给平台，因为平台很可能给不到你想要的流量。活动前就要充分考虑如果平台流量不足达不到预期的效果应该怎么办，是否安排专业人员跟进直通车、钻展、淘宝客等，发挥这些付费工具的价值？</a:t>
            </a:r>
          </a:p>
        </p:txBody>
      </p:sp>
      <p:pic>
        <p:nvPicPr>
          <p:cNvPr id="4" name="图片 3" descr="8a72531609222a0074a16149b1f99ee1"/>
          <p:cNvPicPr>
            <a:picLocks noChangeAspect="1"/>
          </p:cNvPicPr>
          <p:nvPr/>
        </p:nvPicPr>
        <p:blipFill>
          <a:blip r:embed="rId2" cstate="screen"/>
          <a:stretch>
            <a:fillRect/>
          </a:stretch>
        </p:blipFill>
        <p:spPr>
          <a:xfrm>
            <a:off x="5923915" y="274320"/>
            <a:ext cx="6724650" cy="6724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b="1" dirty="0">
                <a:solidFill>
                  <a:srgbClr val="FA3E53"/>
                </a:solidFill>
                <a:cs typeface="+mn-ea"/>
                <a:sym typeface="+mn-lt"/>
              </a:rPr>
              <a:t>物流</a:t>
            </a:r>
          </a:p>
        </p:txBody>
      </p:sp>
      <p:sp>
        <p:nvSpPr>
          <p:cNvPr id="3" name="文本框 2"/>
          <p:cNvSpPr txBox="1"/>
          <p:nvPr/>
        </p:nvSpPr>
        <p:spPr>
          <a:xfrm>
            <a:off x="1101725" y="2485390"/>
            <a:ext cx="4616450" cy="2306955"/>
          </a:xfrm>
          <a:prstGeom prst="rect">
            <a:avLst/>
          </a:prstGeom>
          <a:noFill/>
        </p:spPr>
        <p:txBody>
          <a:bodyPr wrap="square" rtlCol="0">
            <a:spAutoFit/>
          </a:bodyPr>
          <a:lstStyle/>
          <a:p>
            <a:pPr indent="0">
              <a:lnSpc>
                <a:spcPct val="200000"/>
              </a:lnSpc>
              <a:buNone/>
            </a:pPr>
            <a:r>
              <a:rPr lang="zh-CN" altLang="en-US" dirty="0">
                <a:solidFill>
                  <a:schemeClr val="tx1">
                    <a:lumMod val="75000"/>
                    <a:lumOff val="25000"/>
                  </a:schemeClr>
                </a:solidFill>
                <a:cs typeface="+mn-ea"/>
                <a:sym typeface="+mn-lt"/>
              </a:rPr>
              <a:t>物流主要是全网大促的时候可能会出现比较多的问题，一般是快递爆仓，宝贝派送不及时导致投诉、退款不断，售后压力大增，店铺评分也一路飘绿。</a:t>
            </a:r>
          </a:p>
        </p:txBody>
      </p:sp>
      <p:pic>
        <p:nvPicPr>
          <p:cNvPr id="2" name="图片 1" descr="660777b1bc810ab23efa9509cb8c352f"/>
          <p:cNvPicPr>
            <a:picLocks noChangeAspect="1"/>
          </p:cNvPicPr>
          <p:nvPr/>
        </p:nvPicPr>
        <p:blipFill>
          <a:blip r:embed="rId2" cstate="screen"/>
          <a:stretch>
            <a:fillRect/>
          </a:stretch>
        </p:blipFill>
        <p:spPr>
          <a:xfrm>
            <a:off x="7239635" y="1619885"/>
            <a:ext cx="3818890" cy="38188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其他</a:t>
            </a:r>
          </a:p>
        </p:txBody>
      </p:sp>
      <p:sp>
        <p:nvSpPr>
          <p:cNvPr id="3" name="文本框 2"/>
          <p:cNvSpPr txBox="1"/>
          <p:nvPr/>
        </p:nvSpPr>
        <p:spPr>
          <a:xfrm>
            <a:off x="5932805" y="1939925"/>
            <a:ext cx="5181600" cy="3415030"/>
          </a:xfrm>
          <a:prstGeom prst="rect">
            <a:avLst/>
          </a:prstGeom>
          <a:noFill/>
        </p:spPr>
        <p:txBody>
          <a:bodyPr wrap="square" rtlCol="0">
            <a:spAutoFit/>
          </a:bodyPr>
          <a:lstStyle/>
          <a:p>
            <a:pPr indent="0">
              <a:lnSpc>
                <a:spcPct val="200000"/>
              </a:lnSpc>
              <a:buNone/>
            </a:pPr>
            <a:r>
              <a:rPr lang="zh-CN" altLang="en-US" dirty="0">
                <a:solidFill>
                  <a:schemeClr val="tx1">
                    <a:lumMod val="75000"/>
                    <a:lumOff val="25000"/>
                  </a:schemeClr>
                </a:solidFill>
                <a:cs typeface="+mn-ea"/>
                <a:sym typeface="+mn-lt"/>
              </a:rPr>
              <a:t>在电商论坛看到过不少大促期间断网断电的情况，所以如果有大促，这样的情况也要提前做好预案，准备好笔记本电脑和无线上网卡。同时还要联系好网吧或者兄弟公司，事先安装好聊天工具，设置好快捷短语等，否则一旦出现断网断电的现象，那就是措手不及、手忙脚乱。</a:t>
            </a:r>
          </a:p>
        </p:txBody>
      </p:sp>
      <p:pic>
        <p:nvPicPr>
          <p:cNvPr id="4" name="图片 3" descr="32423网_副本"/>
          <p:cNvPicPr>
            <a:picLocks noChangeAspect="1"/>
          </p:cNvPicPr>
          <p:nvPr/>
        </p:nvPicPr>
        <p:blipFill>
          <a:blip r:embed="rId2" cstate="screen"/>
          <a:stretch>
            <a:fillRect/>
          </a:stretch>
        </p:blipFill>
        <p:spPr>
          <a:xfrm>
            <a:off x="850900" y="1239520"/>
            <a:ext cx="5359400" cy="43795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2423网_副本"/>
          <p:cNvPicPr>
            <a:picLocks noChangeAspect="1"/>
          </p:cNvPicPr>
          <p:nvPr/>
        </p:nvPicPr>
        <p:blipFill>
          <a:blip r:embed="rId3" cstate="screen"/>
          <a:stretch>
            <a:fillRect/>
          </a:stretch>
        </p:blipFill>
        <p:spPr>
          <a:xfrm flipH="1">
            <a:off x="0" y="3488690"/>
            <a:ext cx="4123690" cy="3369310"/>
          </a:xfrm>
          <a:prstGeom prst="rect">
            <a:avLst/>
          </a:prstGeom>
        </p:spPr>
      </p:pic>
      <p:pic>
        <p:nvPicPr>
          <p:cNvPr id="4" name="图片 3" descr="母亲节2"/>
          <p:cNvPicPr>
            <a:picLocks noChangeAspect="1"/>
          </p:cNvPicPr>
          <p:nvPr/>
        </p:nvPicPr>
        <p:blipFill>
          <a:blip r:embed="rId4" cstate="screen"/>
          <a:stretch>
            <a:fillRect/>
          </a:stretch>
        </p:blipFill>
        <p:spPr>
          <a:xfrm>
            <a:off x="0" y="0"/>
            <a:ext cx="12192000" cy="6857365"/>
          </a:xfrm>
          <a:prstGeom prst="rect">
            <a:avLst/>
          </a:prstGeom>
        </p:spPr>
      </p:pic>
      <p:pic>
        <p:nvPicPr>
          <p:cNvPr id="11" name="图片 10" descr="母亲节3445"/>
          <p:cNvPicPr>
            <a:picLocks noChangeAspect="1"/>
          </p:cNvPicPr>
          <p:nvPr/>
        </p:nvPicPr>
        <p:blipFill>
          <a:blip r:embed="rId5" cstate="screen"/>
          <a:stretch>
            <a:fillRect/>
          </a:stretch>
        </p:blipFill>
        <p:spPr>
          <a:xfrm>
            <a:off x="185420" y="163195"/>
            <a:ext cx="12364720" cy="6125210"/>
          </a:xfrm>
          <a:prstGeom prst="rect">
            <a:avLst/>
          </a:prstGeom>
        </p:spPr>
      </p:pic>
      <p:pic>
        <p:nvPicPr>
          <p:cNvPr id="10" name="图片 9" descr="母亲节45_副本"/>
          <p:cNvPicPr>
            <a:picLocks noChangeAspect="1"/>
          </p:cNvPicPr>
          <p:nvPr/>
        </p:nvPicPr>
        <p:blipFill>
          <a:blip r:embed="rId6" cstate="screen"/>
          <a:stretch>
            <a:fillRect/>
          </a:stretch>
        </p:blipFill>
        <p:spPr>
          <a:xfrm>
            <a:off x="4034155" y="245745"/>
            <a:ext cx="4975225" cy="1917700"/>
          </a:xfrm>
          <a:prstGeom prst="rect">
            <a:avLst/>
          </a:prstGeom>
        </p:spPr>
      </p:pic>
      <p:sp>
        <p:nvSpPr>
          <p:cNvPr id="12" name="文本框 11"/>
          <p:cNvSpPr txBox="1"/>
          <p:nvPr/>
        </p:nvSpPr>
        <p:spPr>
          <a:xfrm>
            <a:off x="4123690" y="4118610"/>
            <a:ext cx="5312410" cy="460375"/>
          </a:xfrm>
          <a:prstGeom prst="rect">
            <a:avLst/>
          </a:prstGeom>
          <a:noFill/>
        </p:spPr>
        <p:txBody>
          <a:bodyPr wrap="square" rtlCol="0">
            <a:spAutoFit/>
          </a:bodyPr>
          <a:lstStyle/>
          <a:p>
            <a:r>
              <a:rPr lang="zh-CN" altLang="en-US" sz="2400" b="1" dirty="0">
                <a:solidFill>
                  <a:srgbClr val="FA3E53"/>
                </a:solidFill>
                <a:cs typeface="+mn-ea"/>
                <a:sym typeface="+mn-lt"/>
              </a:rPr>
              <a:t>疫情期间线上购物母亲节活动策划</a:t>
            </a:r>
          </a:p>
        </p:txBody>
      </p:sp>
      <p:sp>
        <p:nvSpPr>
          <p:cNvPr id="2" name="文本框 1"/>
          <p:cNvSpPr txBox="1"/>
          <p:nvPr/>
        </p:nvSpPr>
        <p:spPr>
          <a:xfrm>
            <a:off x="4901565" y="4862830"/>
            <a:ext cx="2933065" cy="368300"/>
          </a:xfrm>
          <a:prstGeom prst="rect">
            <a:avLst/>
          </a:prstGeom>
          <a:noFill/>
        </p:spPr>
        <p:txBody>
          <a:bodyPr wrap="square" rtlCol="0">
            <a:spAutoFit/>
          </a:bodyPr>
          <a:lstStyle/>
          <a:p>
            <a:pPr algn="ctr"/>
            <a:r>
              <a:rPr lang="zh-CN" altLang="en-US" b="1" smtClean="0">
                <a:solidFill>
                  <a:srgbClr val="FA3E53"/>
                </a:solidFill>
                <a:cs typeface="+mn-ea"/>
                <a:sym typeface="+mn-lt"/>
              </a:rPr>
              <a:t>汇报人：</a:t>
            </a:r>
            <a:r>
              <a:rPr lang="en-US" altLang="zh-CN" b="1" smtClean="0">
                <a:solidFill>
                  <a:srgbClr val="FA3E53"/>
                </a:solidFill>
                <a:cs typeface="+mn-ea"/>
                <a:sym typeface="+mn-lt"/>
              </a:rPr>
              <a:t>PPT818</a:t>
            </a:r>
            <a:endParaRPr lang="en-US" altLang="zh-CN" b="1" dirty="0">
              <a:solidFill>
                <a:srgbClr val="FA3E5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4" name="图片 3" descr="母亲节2"/>
          <p:cNvPicPr>
            <a:picLocks noChangeAspect="1"/>
          </p:cNvPicPr>
          <p:nvPr/>
        </p:nvPicPr>
        <p:blipFill>
          <a:blip r:embed="rId3" cstate="screen"/>
          <a:stretch>
            <a:fillRect/>
          </a:stretch>
        </p:blipFill>
        <p:spPr>
          <a:xfrm>
            <a:off x="0" y="0"/>
            <a:ext cx="12192000" cy="6857365"/>
          </a:xfrm>
          <a:prstGeom prst="rect">
            <a:avLst/>
          </a:prstGeom>
        </p:spPr>
      </p:pic>
      <p:sp>
        <p:nvSpPr>
          <p:cNvPr id="2" name="文本框 1"/>
          <p:cNvSpPr txBox="1"/>
          <p:nvPr/>
        </p:nvSpPr>
        <p:spPr>
          <a:xfrm>
            <a:off x="4912995" y="1292225"/>
            <a:ext cx="2522220" cy="922020"/>
          </a:xfrm>
          <a:prstGeom prst="rect">
            <a:avLst/>
          </a:prstGeom>
          <a:noFill/>
        </p:spPr>
        <p:txBody>
          <a:bodyPr wrap="square" rtlCol="0">
            <a:spAutoFit/>
          </a:bodyPr>
          <a:lstStyle/>
          <a:p>
            <a:r>
              <a:rPr lang="zh-CN" altLang="en-US" sz="5400">
                <a:solidFill>
                  <a:srgbClr val="FA3E53"/>
                </a:solidFill>
                <a:cs typeface="+mn-ea"/>
                <a:sym typeface="+mn-lt"/>
              </a:rPr>
              <a:t>目  录</a:t>
            </a:r>
          </a:p>
        </p:txBody>
      </p:sp>
      <p:sp>
        <p:nvSpPr>
          <p:cNvPr id="5" name="圆角矩形 4"/>
          <p:cNvSpPr/>
          <p:nvPr/>
        </p:nvSpPr>
        <p:spPr>
          <a:xfrm>
            <a:off x="939800" y="270002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p>
        </p:txBody>
      </p:sp>
      <p:cxnSp>
        <p:nvCxnSpPr>
          <p:cNvPr id="470" name="直接连接符 469"/>
          <p:cNvCxnSpPr/>
          <p:nvPr userDrawn="1"/>
        </p:nvCxnSpPr>
        <p:spPr>
          <a:xfrm>
            <a:off x="939800" y="3406140"/>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714500" y="2699385"/>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活动主体概述</a:t>
            </a:r>
          </a:p>
        </p:txBody>
      </p:sp>
      <p:sp>
        <p:nvSpPr>
          <p:cNvPr id="7" name="圆角矩形 6"/>
          <p:cNvSpPr/>
          <p:nvPr/>
        </p:nvSpPr>
        <p:spPr>
          <a:xfrm>
            <a:off x="6816090" y="270002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cxnSp>
        <p:nvCxnSpPr>
          <p:cNvPr id="8" name="直接连接符 7"/>
          <p:cNvCxnSpPr/>
          <p:nvPr userDrawn="1"/>
        </p:nvCxnSpPr>
        <p:spPr>
          <a:xfrm>
            <a:off x="6816090" y="3406140"/>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590790" y="2699385"/>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线上活动意义</a:t>
            </a:r>
          </a:p>
        </p:txBody>
      </p:sp>
      <p:sp>
        <p:nvSpPr>
          <p:cNvPr id="10" name="圆角矩形 9"/>
          <p:cNvSpPr/>
          <p:nvPr/>
        </p:nvSpPr>
        <p:spPr>
          <a:xfrm>
            <a:off x="939800" y="4159885"/>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p>
        </p:txBody>
      </p:sp>
      <p:cxnSp>
        <p:nvCxnSpPr>
          <p:cNvPr id="11" name="直接连接符 10"/>
          <p:cNvCxnSpPr/>
          <p:nvPr userDrawn="1"/>
        </p:nvCxnSpPr>
        <p:spPr>
          <a:xfrm>
            <a:off x="939800" y="4866005"/>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714500" y="4159250"/>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活动规则及预算</a:t>
            </a:r>
          </a:p>
        </p:txBody>
      </p:sp>
      <p:sp>
        <p:nvSpPr>
          <p:cNvPr id="13" name="圆角矩形 12"/>
          <p:cNvSpPr/>
          <p:nvPr/>
        </p:nvSpPr>
        <p:spPr>
          <a:xfrm>
            <a:off x="6758940" y="4159885"/>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p>
        </p:txBody>
      </p:sp>
      <p:cxnSp>
        <p:nvCxnSpPr>
          <p:cNvPr id="14" name="直接连接符 13"/>
          <p:cNvCxnSpPr/>
          <p:nvPr userDrawn="1"/>
        </p:nvCxnSpPr>
        <p:spPr>
          <a:xfrm>
            <a:off x="6758940" y="4866005"/>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533640" y="4159250"/>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线上活动应急方案</a:t>
            </a: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470"/>
                                        </p:tgtEl>
                                        <p:attrNameLst>
                                          <p:attrName>style.visibility</p:attrName>
                                        </p:attrNameLst>
                                      </p:cBhvr>
                                      <p:to>
                                        <p:strVal val="visible"/>
                                      </p:to>
                                    </p:set>
                                    <p:animEffect transition="in" filter="blinds(horizontal)">
                                      <p:cBhvr>
                                        <p:cTn id="19" dur="500"/>
                                        <p:tgtEl>
                                          <p:spTgt spid="47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par>
                                <p:cTn id="50" presetID="3"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P spid="5" grpId="1" animBg="1"/>
      <p:bldP spid="6" grpId="0"/>
      <p:bldP spid="6" grpId="1"/>
      <p:bldP spid="7" grpId="0" bldLvl="0" animBg="1"/>
      <p:bldP spid="7" grpId="1" animBg="1"/>
      <p:bldP spid="9" grpId="0"/>
      <p:bldP spid="9" grpId="1"/>
      <p:bldP spid="10" grpId="0" bldLvl="0" animBg="1"/>
      <p:bldP spid="10" grpId="1" animBg="1"/>
      <p:bldP spid="12" grpId="0"/>
      <p:bldP spid="12" grpId="1"/>
      <p:bldP spid="13" grpId="0" bldLvl="0" animBg="1"/>
      <p:bldP spid="13" grpId="1" animBg="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2423网_副本"/>
          <p:cNvPicPr>
            <a:picLocks noChangeAspect="1"/>
          </p:cNvPicPr>
          <p:nvPr/>
        </p:nvPicPr>
        <p:blipFill>
          <a:blip r:embed="rId3" cstate="screen"/>
          <a:stretch>
            <a:fillRect/>
          </a:stretch>
        </p:blipFill>
        <p:spPr>
          <a:xfrm flipH="1">
            <a:off x="0" y="3488690"/>
            <a:ext cx="4123690" cy="3369310"/>
          </a:xfrm>
          <a:prstGeom prst="rect">
            <a:avLst/>
          </a:prstGeom>
        </p:spPr>
      </p:pic>
      <p:pic>
        <p:nvPicPr>
          <p:cNvPr id="4" name="图片 3" descr="母亲节2"/>
          <p:cNvPicPr>
            <a:picLocks noChangeAspect="1"/>
          </p:cNvPicPr>
          <p:nvPr/>
        </p:nvPicPr>
        <p:blipFill>
          <a:blip r:embed="rId4" cstate="screen"/>
          <a:stretch>
            <a:fillRect/>
          </a:stretch>
        </p:blipFill>
        <p:spPr>
          <a:xfrm>
            <a:off x="0" y="0"/>
            <a:ext cx="12192000" cy="6857365"/>
          </a:xfrm>
          <a:prstGeom prst="rect">
            <a:avLst/>
          </a:prstGeom>
        </p:spPr>
      </p:pic>
      <p:sp>
        <p:nvSpPr>
          <p:cNvPr id="3" name="文本框 2"/>
          <p:cNvSpPr txBox="1"/>
          <p:nvPr/>
        </p:nvSpPr>
        <p:spPr>
          <a:xfrm>
            <a:off x="5645150" y="1958975"/>
            <a:ext cx="2522220" cy="768350"/>
          </a:xfrm>
          <a:prstGeom prst="rect">
            <a:avLst/>
          </a:prstGeom>
          <a:noFill/>
        </p:spPr>
        <p:txBody>
          <a:bodyPr wrap="square" rtlCol="0">
            <a:spAutoFit/>
          </a:bodyPr>
          <a:lstStyle/>
          <a:p>
            <a:r>
              <a:rPr lang="zh-CN" altLang="en-US" sz="4400">
                <a:solidFill>
                  <a:srgbClr val="FA3E53"/>
                </a:solidFill>
                <a:cs typeface="+mn-ea"/>
                <a:sym typeface="+mn-lt"/>
              </a:rPr>
              <a:t>第一章</a:t>
            </a:r>
          </a:p>
        </p:txBody>
      </p:sp>
      <p:sp>
        <p:nvSpPr>
          <p:cNvPr id="5" name="圆角矩形 4"/>
          <p:cNvSpPr/>
          <p:nvPr/>
        </p:nvSpPr>
        <p:spPr>
          <a:xfrm>
            <a:off x="4385945" y="301371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p>
        </p:txBody>
      </p:sp>
      <p:cxnSp>
        <p:nvCxnSpPr>
          <p:cNvPr id="470" name="直接连接符 469"/>
          <p:cNvCxnSpPr/>
          <p:nvPr userDrawn="1"/>
        </p:nvCxnSpPr>
        <p:spPr>
          <a:xfrm>
            <a:off x="4385945" y="3719830"/>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160645" y="3013075"/>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活动主体概述</a:t>
            </a: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470"/>
                                        </p:tgtEl>
                                        <p:attrNameLst>
                                          <p:attrName>style.visibility</p:attrName>
                                        </p:attrNameLst>
                                      </p:cBhvr>
                                      <p:to>
                                        <p:strVal val="visible"/>
                                      </p:to>
                                    </p:set>
                                    <p:animEffect transition="in" filter="blinds(horizontal)">
                                      <p:cBhvr>
                                        <p:cTn id="26" dur="500"/>
                                        <p:tgtEl>
                                          <p:spTgt spid="47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5" grpId="1"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活动构思</a:t>
            </a:r>
          </a:p>
        </p:txBody>
      </p:sp>
      <p:sp>
        <p:nvSpPr>
          <p:cNvPr id="4" name="文本框 3"/>
          <p:cNvSpPr txBox="1"/>
          <p:nvPr/>
        </p:nvSpPr>
        <p:spPr>
          <a:xfrm>
            <a:off x="963295" y="1849755"/>
            <a:ext cx="6129020" cy="3969385"/>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世界上有一种爱，任你肆意的去索取，却从不需要报答，这种爱叫母爱，无私贡献这种爱的人叫母亲。忙碌和粗心，让我们忽然了太多太多的母爱，当世上只有妈妈好再度在耳边响起，当母亲节再一次来临时，请把你心中涌动着得感激、思念、祝福、歉疚都说给妈妈听吧！让情感在今天尽情地宣泄</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妈妈，我爱你！</a:t>
            </a:r>
          </a:p>
          <a:p>
            <a:pPr>
              <a:lnSpc>
                <a:spcPct val="200000"/>
              </a:lnSpc>
            </a:pPr>
            <a:endParaRPr lang="zh-CN" altLang="en-US" dirty="0">
              <a:solidFill>
                <a:schemeClr val="tx1">
                  <a:lumMod val="75000"/>
                  <a:lumOff val="25000"/>
                </a:schemeClr>
              </a:solidFill>
              <a:cs typeface="+mn-ea"/>
              <a:sym typeface="+mn-lt"/>
            </a:endParaRPr>
          </a:p>
        </p:txBody>
      </p:sp>
      <p:pic>
        <p:nvPicPr>
          <p:cNvPr id="6" name="图片 5" descr="b96c50af98005bfe2f42cb0b745b5505"/>
          <p:cNvPicPr>
            <a:picLocks noChangeAspect="1"/>
          </p:cNvPicPr>
          <p:nvPr/>
        </p:nvPicPr>
        <p:blipFill>
          <a:blip r:embed="rId2" cstate="screen"/>
          <a:stretch>
            <a:fillRect/>
          </a:stretch>
        </p:blipFill>
        <p:spPr>
          <a:xfrm>
            <a:off x="6339205" y="1499870"/>
            <a:ext cx="5287645" cy="46691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活动目的</a:t>
            </a:r>
          </a:p>
        </p:txBody>
      </p:sp>
      <p:sp>
        <p:nvSpPr>
          <p:cNvPr id="4" name="文本框 3"/>
          <p:cNvSpPr txBox="1"/>
          <p:nvPr/>
        </p:nvSpPr>
        <p:spPr>
          <a:xfrm>
            <a:off x="5320665" y="2275840"/>
            <a:ext cx="6129020" cy="2306955"/>
          </a:xfrm>
          <a:prstGeom prst="rect">
            <a:avLst/>
          </a:prstGeom>
          <a:noFill/>
        </p:spPr>
        <p:txBody>
          <a:bodyPr wrap="square" rtlCol="0">
            <a:spAutoFit/>
          </a:bodyPr>
          <a:lstStyle/>
          <a:p>
            <a:pPr lvl="0">
              <a:lnSpc>
                <a:spcPct val="200000"/>
              </a:lnSpc>
              <a:spcBef>
                <a:spcPct val="0"/>
              </a:spcBef>
            </a:pPr>
            <a:r>
              <a:rPr lang="zh-CN" altLang="en-US" kern="0" dirty="0">
                <a:solidFill>
                  <a:schemeClr val="tx1">
                    <a:lumMod val="75000"/>
                    <a:lumOff val="25000"/>
                  </a:schemeClr>
                </a:solidFill>
                <a:cs typeface="+mn-ea"/>
                <a:sym typeface="+mn-lt"/>
              </a:rPr>
              <a:t>营造现场热闹氛围，聚集人气</a:t>
            </a:r>
          </a:p>
          <a:p>
            <a:pPr lvl="0">
              <a:lnSpc>
                <a:spcPct val="200000"/>
              </a:lnSpc>
              <a:spcBef>
                <a:spcPct val="0"/>
              </a:spcBef>
            </a:pPr>
            <a:r>
              <a:rPr lang="zh-CN" altLang="en-US" kern="0" dirty="0">
                <a:solidFill>
                  <a:schemeClr val="tx1">
                    <a:lumMod val="75000"/>
                    <a:lumOff val="25000"/>
                  </a:schemeClr>
                </a:solidFill>
                <a:cs typeface="+mn-ea"/>
                <a:sym typeface="+mn-lt"/>
              </a:rPr>
              <a:t>增加项目本身在客户心中的知名度和美誉度</a:t>
            </a:r>
          </a:p>
          <a:p>
            <a:pPr lvl="0">
              <a:lnSpc>
                <a:spcPct val="200000"/>
              </a:lnSpc>
              <a:spcBef>
                <a:spcPct val="0"/>
              </a:spcBef>
            </a:pPr>
            <a:r>
              <a:rPr lang="zh-CN" altLang="en-US" kern="0" dirty="0">
                <a:solidFill>
                  <a:schemeClr val="tx1">
                    <a:lumMod val="75000"/>
                    <a:lumOff val="25000"/>
                  </a:schemeClr>
                </a:solidFill>
                <a:cs typeface="+mn-ea"/>
                <a:sym typeface="+mn-lt"/>
              </a:rPr>
              <a:t>体现</a:t>
            </a:r>
            <a:r>
              <a:rPr lang="en-US" altLang="zh-CN" kern="0" dirty="0">
                <a:solidFill>
                  <a:schemeClr val="tx1">
                    <a:lumMod val="75000"/>
                    <a:lumOff val="25000"/>
                  </a:schemeClr>
                </a:solidFill>
                <a:cs typeface="+mn-ea"/>
                <a:sym typeface="+mn-lt"/>
              </a:rPr>
              <a:t>XXX</a:t>
            </a:r>
            <a:r>
              <a:rPr lang="zh-CN" altLang="en-US" kern="0" dirty="0">
                <a:solidFill>
                  <a:schemeClr val="tx1">
                    <a:lumMod val="75000"/>
                    <a:lumOff val="25000"/>
                  </a:schemeClr>
                </a:solidFill>
                <a:cs typeface="+mn-ea"/>
                <a:sym typeface="+mn-lt"/>
              </a:rPr>
              <a:t>的美好前景，促进</a:t>
            </a:r>
            <a:r>
              <a:rPr lang="en-US" altLang="zh-CN" kern="0" dirty="0">
                <a:solidFill>
                  <a:schemeClr val="tx1">
                    <a:lumMod val="75000"/>
                    <a:lumOff val="25000"/>
                  </a:schemeClr>
                </a:solidFill>
                <a:cs typeface="+mn-ea"/>
                <a:sym typeface="+mn-lt"/>
              </a:rPr>
              <a:t>xxx</a:t>
            </a:r>
            <a:r>
              <a:rPr lang="zh-CN" altLang="en-US" kern="0" dirty="0">
                <a:solidFill>
                  <a:schemeClr val="tx1">
                    <a:lumMod val="75000"/>
                    <a:lumOff val="25000"/>
                  </a:schemeClr>
                </a:solidFill>
                <a:cs typeface="+mn-ea"/>
                <a:sym typeface="+mn-lt"/>
              </a:rPr>
              <a:t>的销售</a:t>
            </a:r>
          </a:p>
          <a:p>
            <a:pPr lvl="0">
              <a:lnSpc>
                <a:spcPct val="200000"/>
              </a:lnSpc>
              <a:spcBef>
                <a:spcPct val="0"/>
              </a:spcBef>
            </a:pPr>
            <a:r>
              <a:rPr lang="zh-CN" altLang="en-US" kern="0" dirty="0">
                <a:solidFill>
                  <a:schemeClr val="tx1">
                    <a:lumMod val="75000"/>
                    <a:lumOff val="25000"/>
                  </a:schemeClr>
                </a:solidFill>
                <a:cs typeface="+mn-ea"/>
                <a:sym typeface="+mn-lt"/>
              </a:rPr>
              <a:t>让客户感受到</a:t>
            </a:r>
            <a:r>
              <a:rPr lang="en-US" altLang="zh-CN" kern="0" dirty="0">
                <a:solidFill>
                  <a:schemeClr val="tx1">
                    <a:lumMod val="75000"/>
                    <a:lumOff val="25000"/>
                  </a:schemeClr>
                </a:solidFill>
                <a:cs typeface="+mn-ea"/>
                <a:sym typeface="+mn-lt"/>
              </a:rPr>
              <a:t>XXXX</a:t>
            </a:r>
            <a:r>
              <a:rPr lang="zh-CN" altLang="en-US" kern="0" dirty="0">
                <a:solidFill>
                  <a:schemeClr val="tx1">
                    <a:lumMod val="75000"/>
                    <a:lumOff val="25000"/>
                  </a:schemeClr>
                </a:solidFill>
                <a:cs typeface="+mn-ea"/>
                <a:sym typeface="+mn-lt"/>
              </a:rPr>
              <a:t>的用心、诚心、细心以及客户至上的</a:t>
            </a:r>
          </a:p>
        </p:txBody>
      </p:sp>
      <p:pic>
        <p:nvPicPr>
          <p:cNvPr id="3" name="图片 2" descr="b79d554e99dcfe4486bfc90be7843125"/>
          <p:cNvPicPr>
            <a:picLocks noChangeAspect="1"/>
          </p:cNvPicPr>
          <p:nvPr/>
        </p:nvPicPr>
        <p:blipFill>
          <a:blip r:embed="rId2"/>
          <a:stretch>
            <a:fillRect/>
          </a:stretch>
        </p:blipFill>
        <p:spPr>
          <a:xfrm>
            <a:off x="800735" y="1386840"/>
            <a:ext cx="3793490" cy="44596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活动介绍</a:t>
            </a:r>
          </a:p>
        </p:txBody>
      </p:sp>
      <p:sp>
        <p:nvSpPr>
          <p:cNvPr id="4" name="文本框 3"/>
          <p:cNvSpPr txBox="1"/>
          <p:nvPr/>
        </p:nvSpPr>
        <p:spPr>
          <a:xfrm>
            <a:off x="951865" y="2000885"/>
            <a:ext cx="6129020" cy="3415030"/>
          </a:xfrm>
          <a:prstGeom prst="rect">
            <a:avLst/>
          </a:prstGeom>
          <a:noFill/>
        </p:spPr>
        <p:txBody>
          <a:bodyPr wrap="square" rtlCol="0">
            <a:spAutoFit/>
          </a:bodyPr>
          <a:lstStyle/>
          <a:p>
            <a:pPr marL="285750" indent="-285750">
              <a:lnSpc>
                <a:spcPct val="200000"/>
              </a:lnSpc>
              <a:buFont typeface="Wingdings" panose="05000000000000000000" charset="0"/>
              <a:buChar char="Ø"/>
            </a:pPr>
            <a:r>
              <a:rPr lang="zh-CN" altLang="en-US" dirty="0">
                <a:solidFill>
                  <a:srgbClr val="FA3E53"/>
                </a:solidFill>
                <a:cs typeface="+mn-ea"/>
                <a:sym typeface="+mn-lt"/>
              </a:rPr>
              <a:t>活动主题：</a:t>
            </a:r>
            <a:r>
              <a:rPr lang="zh-CN" altLang="en-US" dirty="0">
                <a:solidFill>
                  <a:schemeClr val="tx1">
                    <a:lumMod val="75000"/>
                    <a:lumOff val="25000"/>
                  </a:schemeClr>
                </a:solidFill>
                <a:cs typeface="+mn-ea"/>
                <a:sym typeface="+mn-lt"/>
              </a:rPr>
              <a:t> 感恩母亲金，母爱永恒 线上购物活动</a:t>
            </a:r>
            <a:endParaRPr lang="en-US" altLang="zh-CN" dirty="0">
              <a:solidFill>
                <a:schemeClr val="tx1">
                  <a:lumMod val="75000"/>
                  <a:lumOff val="25000"/>
                </a:schemeClr>
              </a:solidFill>
              <a:cs typeface="+mn-ea"/>
              <a:sym typeface="+mn-lt"/>
            </a:endParaRPr>
          </a:p>
          <a:p>
            <a:pPr marL="285750" indent="-285750">
              <a:lnSpc>
                <a:spcPct val="200000"/>
              </a:lnSpc>
              <a:buFont typeface="Wingdings" panose="05000000000000000000" charset="0"/>
              <a:buChar char="Ø"/>
            </a:pPr>
            <a:r>
              <a:rPr lang="zh-CN" altLang="en-US" dirty="0">
                <a:solidFill>
                  <a:srgbClr val="FA3E53"/>
                </a:solidFill>
                <a:cs typeface="+mn-ea"/>
                <a:sym typeface="+mn-lt"/>
              </a:rPr>
              <a:t>活动时间：</a:t>
            </a:r>
            <a:r>
              <a:rPr lang="en-US" altLang="zh-CN" dirty="0">
                <a:solidFill>
                  <a:schemeClr val="tx1">
                    <a:lumMod val="75000"/>
                    <a:lumOff val="25000"/>
                  </a:schemeClr>
                </a:solidFill>
                <a:cs typeface="+mn-ea"/>
                <a:sym typeface="+mn-lt"/>
              </a:rPr>
              <a:t>5</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xx</a:t>
            </a:r>
            <a:r>
              <a:rPr lang="zh-CN" altLang="en-US" dirty="0">
                <a:solidFill>
                  <a:schemeClr val="tx1">
                    <a:lumMod val="75000"/>
                    <a:lumOff val="25000"/>
                  </a:schemeClr>
                </a:solidFill>
                <a:cs typeface="+mn-ea"/>
                <a:sym typeface="+mn-lt"/>
              </a:rPr>
              <a:t>日</a:t>
            </a:r>
            <a:r>
              <a:rPr lang="en-US" altLang="zh-CN" dirty="0">
                <a:solidFill>
                  <a:schemeClr val="tx1">
                    <a:lumMod val="75000"/>
                    <a:lumOff val="25000"/>
                  </a:schemeClr>
                </a:solidFill>
                <a:cs typeface="+mn-ea"/>
                <a:sym typeface="+mn-lt"/>
              </a:rPr>
              <a:t>15:00~18:00</a:t>
            </a:r>
          </a:p>
          <a:p>
            <a:pPr marL="285750" indent="-285750">
              <a:lnSpc>
                <a:spcPct val="200000"/>
              </a:lnSpc>
              <a:buFont typeface="Wingdings" panose="05000000000000000000" charset="0"/>
              <a:buChar char="Ø"/>
            </a:pPr>
            <a:r>
              <a:rPr lang="zh-CN" altLang="en-US" dirty="0">
                <a:solidFill>
                  <a:srgbClr val="FA3E53"/>
                </a:solidFill>
                <a:cs typeface="+mn-ea"/>
                <a:sym typeface="+mn-lt"/>
              </a:rPr>
              <a:t>活动地点</a:t>
            </a: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XXX</a:t>
            </a:r>
          </a:p>
          <a:p>
            <a:pPr marL="285750" indent="-285750">
              <a:lnSpc>
                <a:spcPct val="200000"/>
              </a:lnSpc>
              <a:buFont typeface="Wingdings" panose="05000000000000000000" charset="0"/>
              <a:buChar char="Ø"/>
            </a:pPr>
            <a:r>
              <a:rPr lang="zh-CN" altLang="en-US" dirty="0">
                <a:solidFill>
                  <a:srgbClr val="FA3E53"/>
                </a:solidFill>
                <a:cs typeface="+mn-ea"/>
                <a:sym typeface="+mn-lt"/>
              </a:rPr>
              <a:t>活动对象</a:t>
            </a:r>
            <a:r>
              <a:rPr lang="zh-CN" altLang="en-US" dirty="0">
                <a:solidFill>
                  <a:schemeClr val="tx1">
                    <a:lumMod val="75000"/>
                    <a:lumOff val="25000"/>
                  </a:schemeClr>
                </a:solidFill>
                <a:cs typeface="+mn-ea"/>
                <a:sym typeface="+mn-lt"/>
              </a:rPr>
              <a:t>：所有新老客户、各界人士、媒体朋友等；</a:t>
            </a:r>
          </a:p>
          <a:p>
            <a:pPr marL="285750" indent="-285750">
              <a:lnSpc>
                <a:spcPct val="200000"/>
              </a:lnSpc>
              <a:buFont typeface="Wingdings" panose="05000000000000000000" charset="0"/>
              <a:buChar char="Ø"/>
            </a:pPr>
            <a:r>
              <a:rPr lang="zh-CN" altLang="en-US" dirty="0">
                <a:solidFill>
                  <a:srgbClr val="FA3E53"/>
                </a:solidFill>
                <a:cs typeface="+mn-ea"/>
                <a:sym typeface="+mn-lt"/>
              </a:rPr>
              <a:t>活动基调</a:t>
            </a:r>
            <a:r>
              <a:rPr lang="zh-CN" altLang="en-US" dirty="0">
                <a:solidFill>
                  <a:schemeClr val="tx1">
                    <a:lumMod val="75000"/>
                    <a:lumOff val="25000"/>
                  </a:schemeClr>
                </a:solidFill>
                <a:cs typeface="+mn-ea"/>
                <a:sym typeface="+mn-lt"/>
              </a:rPr>
              <a:t>：温馨、欢快</a:t>
            </a:r>
          </a:p>
          <a:p>
            <a:pPr marL="285750" indent="-285750" algn="l">
              <a:lnSpc>
                <a:spcPct val="200000"/>
              </a:lnSpc>
              <a:buFont typeface="Wingdings" panose="05000000000000000000" charset="0"/>
              <a:buChar char="Ø"/>
            </a:pPr>
            <a:endParaRPr lang="zh-CN" altLang="en-US" kern="0" dirty="0">
              <a:solidFill>
                <a:schemeClr val="tx1">
                  <a:lumMod val="75000"/>
                  <a:lumOff val="25000"/>
                </a:schemeClr>
              </a:solidFill>
              <a:cs typeface="+mn-ea"/>
              <a:sym typeface="+mn-lt"/>
            </a:endParaRPr>
          </a:p>
        </p:txBody>
      </p:sp>
      <p:pic>
        <p:nvPicPr>
          <p:cNvPr id="2" name="图片 1" descr="859ce4897fad05c3ae221788aaefd60f"/>
          <p:cNvPicPr>
            <a:picLocks noChangeAspect="1"/>
          </p:cNvPicPr>
          <p:nvPr/>
        </p:nvPicPr>
        <p:blipFill>
          <a:blip r:embed="rId2"/>
          <a:stretch>
            <a:fillRect/>
          </a:stretch>
        </p:blipFill>
        <p:spPr>
          <a:xfrm>
            <a:off x="6744335" y="1129665"/>
            <a:ext cx="4314825" cy="42862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9600" y="47879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p>
        </p:txBody>
      </p:sp>
      <p:sp>
        <p:nvSpPr>
          <p:cNvPr id="7" name="文本框 6"/>
          <p:cNvSpPr txBox="1"/>
          <p:nvPr/>
        </p:nvSpPr>
        <p:spPr>
          <a:xfrm>
            <a:off x="1345565" y="516255"/>
            <a:ext cx="3491230" cy="583565"/>
          </a:xfrm>
          <a:prstGeom prst="rect">
            <a:avLst/>
          </a:prstGeom>
          <a:noFill/>
        </p:spPr>
        <p:txBody>
          <a:bodyPr wrap="square" rtlCol="0">
            <a:spAutoFit/>
          </a:bodyPr>
          <a:lstStyle/>
          <a:p>
            <a:pPr algn="l"/>
            <a:r>
              <a:rPr lang="zh-CN" altLang="en-US" sz="3200" dirty="0">
                <a:solidFill>
                  <a:srgbClr val="FA3E53"/>
                </a:solidFill>
                <a:cs typeface="+mn-ea"/>
                <a:sym typeface="+mn-lt"/>
              </a:rPr>
              <a:t>活动目标</a:t>
            </a:r>
          </a:p>
        </p:txBody>
      </p:sp>
      <p:sp>
        <p:nvSpPr>
          <p:cNvPr id="4" name="文本框 3"/>
          <p:cNvSpPr txBox="1"/>
          <p:nvPr/>
        </p:nvSpPr>
        <p:spPr>
          <a:xfrm>
            <a:off x="1228725" y="2614295"/>
            <a:ext cx="6129020" cy="1550553"/>
          </a:xfrm>
          <a:prstGeom prst="rect">
            <a:avLst/>
          </a:prstGeom>
          <a:noFill/>
        </p:spPr>
        <p:txBody>
          <a:bodyPr wrap="square" rtlCol="0">
            <a:spAutoFit/>
          </a:bodyPr>
          <a:lstStyle/>
          <a:p>
            <a:pPr>
              <a:lnSpc>
                <a:spcPct val="200000"/>
              </a:lnSpc>
            </a:pPr>
            <a:r>
              <a:rPr lang="zh-CN" altLang="en-US" dirty="0">
                <a:solidFill>
                  <a:schemeClr val="tx1">
                    <a:lumMod val="75000"/>
                    <a:lumOff val="25000"/>
                  </a:schemeClr>
                </a:solidFill>
                <a:cs typeface="+mn-ea"/>
                <a:sym typeface="+mn-lt"/>
              </a:rPr>
              <a:t>五月份销售目标</a:t>
            </a:r>
            <a:r>
              <a:rPr lang="en-US" altLang="zh-CN" sz="3200" dirty="0">
                <a:solidFill>
                  <a:srgbClr val="FA3E53"/>
                </a:solidFill>
                <a:cs typeface="+mn-ea"/>
                <a:sym typeface="+mn-lt"/>
              </a:rPr>
              <a:t>8000</a:t>
            </a:r>
            <a:r>
              <a:rPr lang="zh-CN" altLang="en-US" sz="3200" dirty="0">
                <a:solidFill>
                  <a:srgbClr val="FA3E53"/>
                </a:solidFill>
                <a:cs typeface="+mn-ea"/>
                <a:sym typeface="+mn-lt"/>
              </a:rPr>
              <a:t>万元</a:t>
            </a:r>
            <a:endParaRPr lang="en-US" altLang="zh-CN" sz="3200" dirty="0">
              <a:solidFill>
                <a:srgbClr val="FA3E53"/>
              </a:solidFill>
              <a:cs typeface="+mn-ea"/>
              <a:sym typeface="+mn-lt"/>
            </a:endParaRPr>
          </a:p>
          <a:p>
            <a:pPr>
              <a:lnSpc>
                <a:spcPct val="200000"/>
              </a:lnSpc>
            </a:pPr>
            <a:r>
              <a:rPr lang="zh-CN" altLang="en-US" dirty="0">
                <a:solidFill>
                  <a:schemeClr val="tx1">
                    <a:lumMod val="75000"/>
                    <a:lumOff val="25000"/>
                  </a:schemeClr>
                </a:solidFill>
                <a:cs typeface="+mn-ea"/>
                <a:sym typeface="+mn-lt"/>
              </a:rPr>
              <a:t>同比去年增长</a:t>
            </a:r>
            <a:r>
              <a:rPr lang="en-US" altLang="zh-CN" dirty="0">
                <a:solidFill>
                  <a:schemeClr val="tx1">
                    <a:lumMod val="75000"/>
                    <a:lumOff val="25000"/>
                  </a:schemeClr>
                </a:solidFill>
                <a:cs typeface="+mn-ea"/>
                <a:sym typeface="+mn-lt"/>
              </a:rPr>
              <a:t>10%.....</a:t>
            </a:r>
            <a:endParaRPr lang="en-US" altLang="zh-CN" kern="0" dirty="0">
              <a:solidFill>
                <a:schemeClr val="tx1">
                  <a:lumMod val="75000"/>
                  <a:lumOff val="25000"/>
                </a:schemeClr>
              </a:solidFill>
              <a:cs typeface="+mn-ea"/>
              <a:sym typeface="+mn-lt"/>
            </a:endParaRPr>
          </a:p>
        </p:txBody>
      </p:sp>
      <p:pic>
        <p:nvPicPr>
          <p:cNvPr id="3" name="图片 2" descr="7a2ea2b612405e32de27442219a92767"/>
          <p:cNvPicPr>
            <a:picLocks noChangeAspect="1"/>
          </p:cNvPicPr>
          <p:nvPr/>
        </p:nvPicPr>
        <p:blipFill>
          <a:blip r:embed="rId2" cstate="screen"/>
          <a:stretch>
            <a:fillRect/>
          </a:stretch>
        </p:blipFill>
        <p:spPr>
          <a:xfrm>
            <a:off x="6928485" y="1507490"/>
            <a:ext cx="3601085" cy="4318000"/>
          </a:xfrm>
          <a:prstGeom prst="rect">
            <a:avLst/>
          </a:prstGeom>
        </p:spPr>
      </p:pic>
      <p:sp>
        <p:nvSpPr>
          <p:cNvPr id="8" name="TextBox 7"/>
          <p:cNvSpPr txBox="1"/>
          <p:nvPr/>
        </p:nvSpPr>
        <p:spPr>
          <a:xfrm>
            <a:off x="609600" y="6077459"/>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节</a:t>
            </a:r>
            <a:r>
              <a:rPr lang="zh-CN" altLang="en-US" sz="100" dirty="0" smtClean="0">
                <a:solidFill>
                  <a:schemeClr val="bg1"/>
                </a:solidFill>
                <a:ea typeface="微软雅黑" panose="020B0503020204020204" pitchFamily="34" charset="-122"/>
              </a:rPr>
              <a:t>日</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http://www.1ppt.com/jieri/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2423网_副本"/>
          <p:cNvPicPr>
            <a:picLocks noChangeAspect="1"/>
          </p:cNvPicPr>
          <p:nvPr/>
        </p:nvPicPr>
        <p:blipFill>
          <a:blip r:embed="rId3" cstate="screen"/>
          <a:stretch>
            <a:fillRect/>
          </a:stretch>
        </p:blipFill>
        <p:spPr>
          <a:xfrm flipH="1">
            <a:off x="0" y="3488690"/>
            <a:ext cx="4123690" cy="3369310"/>
          </a:xfrm>
          <a:prstGeom prst="rect">
            <a:avLst/>
          </a:prstGeom>
        </p:spPr>
      </p:pic>
      <p:pic>
        <p:nvPicPr>
          <p:cNvPr id="4" name="图片 3" descr="母亲节2"/>
          <p:cNvPicPr>
            <a:picLocks noChangeAspect="1"/>
          </p:cNvPicPr>
          <p:nvPr/>
        </p:nvPicPr>
        <p:blipFill>
          <a:blip r:embed="rId4" cstate="screen"/>
          <a:stretch>
            <a:fillRect/>
          </a:stretch>
        </p:blipFill>
        <p:spPr>
          <a:xfrm>
            <a:off x="0" y="0"/>
            <a:ext cx="12192000" cy="6857365"/>
          </a:xfrm>
          <a:prstGeom prst="rect">
            <a:avLst/>
          </a:prstGeom>
        </p:spPr>
      </p:pic>
      <p:sp>
        <p:nvSpPr>
          <p:cNvPr id="3" name="文本框 2"/>
          <p:cNvSpPr txBox="1"/>
          <p:nvPr/>
        </p:nvSpPr>
        <p:spPr>
          <a:xfrm>
            <a:off x="5645150" y="1958975"/>
            <a:ext cx="2522220" cy="768350"/>
          </a:xfrm>
          <a:prstGeom prst="rect">
            <a:avLst/>
          </a:prstGeom>
          <a:noFill/>
        </p:spPr>
        <p:txBody>
          <a:bodyPr wrap="square" rtlCol="0">
            <a:spAutoFit/>
          </a:bodyPr>
          <a:lstStyle/>
          <a:p>
            <a:r>
              <a:rPr lang="zh-CN" altLang="en-US" sz="4400">
                <a:solidFill>
                  <a:srgbClr val="FA3E53"/>
                </a:solidFill>
                <a:cs typeface="+mn-ea"/>
                <a:sym typeface="+mn-lt"/>
              </a:rPr>
              <a:t>第二章</a:t>
            </a:r>
          </a:p>
        </p:txBody>
      </p:sp>
      <p:sp>
        <p:nvSpPr>
          <p:cNvPr id="5" name="圆角矩形 4"/>
          <p:cNvSpPr/>
          <p:nvPr/>
        </p:nvSpPr>
        <p:spPr>
          <a:xfrm>
            <a:off x="4385945" y="3013710"/>
            <a:ext cx="619125" cy="621030"/>
          </a:xfrm>
          <a:prstGeom prst="roundRect">
            <a:avLst/>
          </a:prstGeom>
          <a:solidFill>
            <a:srgbClr val="FA3E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p>
        </p:txBody>
      </p:sp>
      <p:cxnSp>
        <p:nvCxnSpPr>
          <p:cNvPr id="470" name="直接连接符 469"/>
          <p:cNvCxnSpPr/>
          <p:nvPr userDrawn="1"/>
        </p:nvCxnSpPr>
        <p:spPr>
          <a:xfrm>
            <a:off x="4385945" y="3719830"/>
            <a:ext cx="4618990" cy="0"/>
          </a:xfrm>
          <a:prstGeom prst="line">
            <a:avLst/>
          </a:prstGeom>
          <a:ln>
            <a:solidFill>
              <a:srgbClr val="FA3E53"/>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160645" y="3013075"/>
            <a:ext cx="3491230" cy="583565"/>
          </a:xfrm>
          <a:prstGeom prst="rect">
            <a:avLst/>
          </a:prstGeom>
          <a:noFill/>
        </p:spPr>
        <p:txBody>
          <a:bodyPr wrap="square" rtlCol="0">
            <a:spAutoFit/>
          </a:bodyPr>
          <a:lstStyle/>
          <a:p>
            <a:pPr algn="ctr"/>
            <a:r>
              <a:rPr lang="zh-CN" altLang="en-US" sz="3200" dirty="0">
                <a:solidFill>
                  <a:srgbClr val="FA3E53"/>
                </a:solidFill>
                <a:cs typeface="+mn-ea"/>
                <a:sym typeface="+mn-lt"/>
              </a:rPr>
              <a:t>线上活动意义</a:t>
            </a:r>
          </a:p>
        </p:txBody>
      </p:sp>
    </p:spTree>
  </p:cSld>
  <p:clrMapOvr>
    <a:masterClrMapping/>
  </p:clrMapOvr>
  <mc:AlternateContent xmlns:mc="http://schemas.openxmlformats.org/markup-compatibility/2006" xmlns:p14="http://schemas.microsoft.com/office/powerpoint/2010/main">
    <mc:Choice Requires="p14">
      <p:transition p14:dur="25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470"/>
                                        </p:tgtEl>
                                        <p:attrNameLst>
                                          <p:attrName>style.visibility</p:attrName>
                                        </p:attrNameLst>
                                      </p:cBhvr>
                                      <p:to>
                                        <p:strVal val="visible"/>
                                      </p:to>
                                    </p:set>
                                    <p:animEffect transition="in" filter="blinds(horizontal)">
                                      <p:cBhvr>
                                        <p:cTn id="26" dur="500"/>
                                        <p:tgtEl>
                                          <p:spTgt spid="47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5" grpId="1" animBg="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91dd0723-9265-4e3a-b84b-df9beea67d25}"/>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1dd0723-9265-4e3a-b84b-df9beea67d25}"/>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nd5omkv">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宽屏</PresentationFormat>
  <Paragraphs>119</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宋体</vt:lpstr>
      <vt:lpstr>微软雅黑</vt:lpstr>
      <vt:lpstr>义启小魏楷</vt:lpstr>
      <vt:lpstr>Arial</vt:lpstr>
      <vt:lpstr>Calibri</vt:lpstr>
      <vt:lpstr>Wingdings</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2022-05-10T00:12:27Z</dcterms:created>
  <dcterms:modified xsi:type="dcterms:W3CDTF">2023-01-10T10:05:48Z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13E7A4C9B5A241BA99826218CD7190D1</vt:lpwstr>
  </property>
  <property fmtid="{A09F084E-AD41-489F-8076-AA5BE3082BCA}" pid="100">
    <vt:ui4>5</vt:ui4>
  </property>
  <property fmtid="{64440492-4C8B-11D1-8B70-080036B11A03}" pid="11">
    <vt:lpwstr>www.2ppt.com-爱PPT提供资源下载</vt:lpwstr>
  </property>
</Properties>
</file>