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2.xml" ContentType="application/vnd.openxmlformats-officedocument.presentationml.notesSlide+xml"/>
  <Override PartName="/ppt/tags/tag9.xml" ContentType="application/vnd.openxmlformats-officedocument.presentationml.tags+xml"/>
  <Override PartName="/ppt/notesSlides/notesSlide3.xml" ContentType="application/vnd.openxmlformats-officedocument.presentationml.notesSlide+xml"/>
  <Override PartName="/ppt/tags/tag10.xml" ContentType="application/vnd.openxmlformats-officedocument.presentationml.tags+xml"/>
  <Override PartName="/ppt/notesSlides/notesSlide4.xml" ContentType="application/vnd.openxmlformats-officedocument.presentationml.notesSlide+xml"/>
  <Override PartName="/ppt/tags/tag11.xml" ContentType="application/vnd.openxmlformats-officedocument.presentationml.tags+xml"/>
  <Override PartName="/ppt/notesSlides/notesSlide5.xml" ContentType="application/vnd.openxmlformats-officedocument.presentationml.notesSlide+xml"/>
  <Override PartName="/ppt/tags/tag12.xml" ContentType="application/vnd.openxmlformats-officedocument.presentationml.tags+xml"/>
  <Override PartName="/ppt/notesSlides/notesSlide6.xml" ContentType="application/vnd.openxmlformats-officedocument.presentationml.notesSlide+xml"/>
  <Override PartName="/ppt/tags/tag13.xml" ContentType="application/vnd.openxmlformats-officedocument.presentationml.tags+xml"/>
  <Override PartName="/ppt/notesSlides/notesSlide7.xml" ContentType="application/vnd.openxmlformats-officedocument.presentationml.notesSlide+xml"/>
  <Override PartName="/ppt/tags/tag14.xml" ContentType="application/vnd.openxmlformats-officedocument.presentationml.tags+xml"/>
  <Override PartName="/ppt/notesSlides/notesSlide8.xml" ContentType="application/vnd.openxmlformats-officedocument.presentationml.notesSlide+xml"/>
  <Override PartName="/ppt/tags/tag15.xml" ContentType="application/vnd.openxmlformats-officedocument.presentationml.tags+xml"/>
  <Override PartName="/ppt/notesSlides/notesSlide9.xml" ContentType="application/vnd.openxmlformats-officedocument.presentationml.notesSlide+xml"/>
  <Override PartName="/ppt/tags/tag16.xml" ContentType="application/vnd.openxmlformats-officedocument.presentationml.tags+xml"/>
  <Override PartName="/ppt/notesSlides/notesSlide10.xml" ContentType="application/vnd.openxmlformats-officedocument.presentationml.notesSlide+xml"/>
  <Override PartName="/ppt/tags/tag17.xml" ContentType="application/vnd.openxmlformats-officedocument.presentationml.tags+xml"/>
  <Override PartName="/ppt/notesSlides/notesSlide11.xml" ContentType="application/vnd.openxmlformats-officedocument.presentationml.notesSlide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391" r:id="rId2"/>
    <p:sldId id="259" r:id="rId3"/>
    <p:sldId id="266" r:id="rId4"/>
    <p:sldId id="269" r:id="rId5"/>
    <p:sldId id="299" r:id="rId6"/>
    <p:sldId id="351" r:id="rId7"/>
    <p:sldId id="392" r:id="rId8"/>
    <p:sldId id="393" r:id="rId9"/>
    <p:sldId id="394" r:id="rId10"/>
    <p:sldId id="395" r:id="rId11"/>
    <p:sldId id="396" r:id="rId12"/>
    <p:sldId id="397" r:id="rId13"/>
    <p:sldId id="398" r:id="rId14"/>
    <p:sldId id="399" r:id="rId15"/>
    <p:sldId id="400" r:id="rId16"/>
    <p:sldId id="401" r:id="rId17"/>
    <p:sldId id="352" r:id="rId18"/>
    <p:sldId id="402" r:id="rId1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7935"/>
    <a:srgbClr val="97E3A6"/>
    <a:srgbClr val="F0A7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2023-01-16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2023-01-16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15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16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9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10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11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12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13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14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TEMPLATE" hidden="1"/>
          <p:cNvSpPr/>
          <p:nvPr userDrawn="1">
            <p:custDataLst>
              <p:tags r:id="rId1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pic>
        <p:nvPicPr>
          <p:cNvPr id="3" name="图片 2"/>
          <p:cNvPicPr>
            <a:picLocks noChangeAspect="1"/>
          </p:cNvPicPr>
          <p:nvPr userDrawn="1"/>
        </p:nvPicPr>
        <p:blipFill>
          <a:blip r:embed="rId14" cstate="email"/>
          <a:stretch>
            <a:fillRect/>
          </a:stretch>
        </p:blipFill>
        <p:spPr>
          <a:xfrm>
            <a:off x="1146048" y="0"/>
            <a:ext cx="7997952" cy="380390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random/>
  </p:transition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0" y="1399488"/>
            <a:ext cx="9144000" cy="2585323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  <a:scene3d>
              <a:camera prst="orthographicFront"/>
              <a:lightRig rig="threePt" dir="t">
                <a:rot lat="0" lon="0" rev="0"/>
              </a:lightRig>
            </a:scene3d>
            <a:sp3d extrusionH="120650" prstMaterial="matte"/>
          </a:bodyPr>
          <a:lstStyle/>
          <a:p>
            <a:pPr algn="ctr">
              <a:lnSpc>
                <a:spcPct val="150000"/>
              </a:lnSpc>
            </a:pPr>
            <a:r>
              <a:rPr lang="zh-CN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Unit 10</a:t>
            </a:r>
            <a:endParaRPr lang="en-US" altLang="zh-CN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en-US" altLang="zh-CN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zh-CN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 supposed to shake hands.</a:t>
            </a:r>
          </a:p>
          <a:p>
            <a:pPr algn="ctr">
              <a:lnSpc>
                <a:spcPct val="150000"/>
              </a:lnSpc>
            </a:pPr>
            <a:r>
              <a:rPr lang="zh-CN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Section </a:t>
            </a:r>
            <a:r>
              <a:rPr lang="zh-CN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   </a:t>
            </a:r>
            <a:r>
              <a:rPr lang="zh-CN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(第</a:t>
            </a:r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课时)</a:t>
            </a:r>
          </a:p>
        </p:txBody>
      </p:sp>
      <p:sp>
        <p:nvSpPr>
          <p:cNvPr id="7" name="矩形 6"/>
          <p:cNvSpPr/>
          <p:nvPr/>
        </p:nvSpPr>
        <p:spPr>
          <a:xfrm>
            <a:off x="0" y="5628718"/>
            <a:ext cx="9144000" cy="4298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000" b="1" kern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WWW.PPT818.COM</a:t>
            </a:r>
            <a:endParaRPr lang="en-US" altLang="zh-CN" sz="2000" b="1" kern="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custDataLst>
      <p:tags r:id="rId1"/>
    </p:custData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567055" y="1622425"/>
            <a:ext cx="6989445" cy="4154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2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</a:rPr>
              <a:t>4.You</a:t>
            </a:r>
            <a:r>
              <a:rPr lang="en-US" altLang="zh-CN" sz="22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</a:rPr>
              <a:t>'</a:t>
            </a:r>
            <a:r>
              <a:rPr lang="zh-CN" altLang="en-US" sz="22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</a:rPr>
              <a:t>re not supposed to eat anything with your hands </a:t>
            </a:r>
          </a:p>
          <a:p>
            <a:pPr>
              <a:lnSpc>
                <a:spcPct val="150000"/>
              </a:lnSpc>
            </a:pPr>
            <a:r>
              <a:rPr lang="zh-CN" altLang="en-US" sz="22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</a:rPr>
              <a:t>ex</a:t>
            </a:r>
            <a:r>
              <a:rPr lang="en-US" altLang="zh-CN" sz="2200" b="1" dirty="0" err="1">
                <a:solidFill>
                  <a:schemeClr val="tx1"/>
                </a:solidFill>
                <a:uFillTx/>
                <a:latin typeface="Times New Roman" panose="02020603050405020304" pitchFamily="18" charset="0"/>
              </a:rPr>
              <a:t>cep</a:t>
            </a:r>
            <a:r>
              <a:rPr lang="zh-CN" altLang="en-US" sz="22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</a:rPr>
              <a:t>t bread.除了面包，你不应该用手拿着任何东西</a:t>
            </a:r>
            <a:r>
              <a:rPr lang="zh-CN" altLang="en-US" sz="22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  <a:sym typeface="+mn-ea"/>
              </a:rPr>
              <a:t>吃</a:t>
            </a:r>
            <a:r>
              <a:rPr lang="zh-CN" altLang="en-US" sz="22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</a:rPr>
              <a:t>。（教材第78页）</a:t>
            </a:r>
          </a:p>
          <a:p>
            <a:pPr>
              <a:lnSpc>
                <a:spcPct val="150000"/>
              </a:lnSpc>
            </a:pPr>
            <a:r>
              <a:rPr lang="zh-CN" altLang="en-US" sz="2200" dirty="0">
                <a:solidFill>
                  <a:schemeClr val="tx1"/>
                </a:solidFill>
                <a:uFillTx/>
                <a:latin typeface="Times New Roman" panose="02020603050405020304" pitchFamily="18" charset="0"/>
              </a:rPr>
              <a:t> expect介词，意为“除……之外”，其后可接名词、代词、动词不定式（短语）、从句等，表示把某人或某物从某一范围内排除出去，即不包含在内。</a:t>
            </a:r>
          </a:p>
          <a:p>
            <a:pPr>
              <a:lnSpc>
                <a:spcPct val="150000"/>
              </a:lnSpc>
            </a:pPr>
            <a:r>
              <a:rPr lang="zh-CN" altLang="en-US" sz="2200" dirty="0">
                <a:solidFill>
                  <a:schemeClr val="tx1"/>
                </a:solidFill>
                <a:uFillTx/>
                <a:latin typeface="Times New Roman" panose="02020603050405020304" pitchFamily="18" charset="0"/>
              </a:rPr>
              <a:t>    </a:t>
            </a:r>
            <a:r>
              <a:rPr lang="en-US" altLang="zh-CN" sz="2200" dirty="0">
                <a:uFillTx/>
                <a:latin typeface="Times New Roman" panose="02020603050405020304" pitchFamily="18" charset="0"/>
                <a:sym typeface="+mn-ea"/>
              </a:rPr>
              <a:t>e.g.:</a:t>
            </a:r>
            <a:r>
              <a:rPr lang="zh-CN" altLang="en-US" sz="2200" dirty="0">
                <a:solidFill>
                  <a:schemeClr val="tx1"/>
                </a:solidFill>
                <a:uFillTx/>
                <a:latin typeface="Times New Roman" panose="02020603050405020304" pitchFamily="18" charset="0"/>
              </a:rPr>
              <a:t>They all went to the museum last Sunday except him. </a:t>
            </a:r>
          </a:p>
          <a:p>
            <a:pPr>
              <a:lnSpc>
                <a:spcPct val="150000"/>
              </a:lnSpc>
            </a:pPr>
            <a:r>
              <a:rPr lang="zh-CN" altLang="en-US" sz="2200" dirty="0">
                <a:solidFill>
                  <a:schemeClr val="tx1"/>
                </a:solidFill>
                <a:uFillTx/>
                <a:latin typeface="Times New Roman" panose="02020603050405020304" pitchFamily="18" charset="0"/>
              </a:rPr>
              <a:t>    We go there every day except Sundays.</a:t>
            </a:r>
          </a:p>
        </p:txBody>
      </p:sp>
    </p:spTree>
    <p:custDataLst>
      <p:tags r:id="rId1"/>
    </p:custDataLst>
  </p:cSld>
  <p:clrMapOvr>
    <a:masterClrMapping/>
  </p:clrMapOvr>
  <p:transition spd="med">
    <p:rand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620395" y="1289209"/>
            <a:ext cx="6749891" cy="4661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200" b="1">
                <a:solidFill>
                  <a:schemeClr val="tx1"/>
                </a:solidFill>
                <a:uFillTx/>
                <a:latin typeface="Times New Roman" panose="02020603050405020304" pitchFamily="18" charset="0"/>
              </a:rPr>
              <a:t>5.I have to say that I find it difficult to remember everything.我不得不说我发现记住每件事情很难。（教材第78页）</a:t>
            </a:r>
          </a:p>
          <a:p>
            <a:pPr>
              <a:lnSpc>
                <a:spcPct val="150000"/>
              </a:lnSpc>
            </a:pPr>
            <a:r>
              <a:rPr lang="zh-CN" altLang="en-US" sz="2200" b="1">
                <a:solidFill>
                  <a:schemeClr val="tx1"/>
                </a:solidFill>
                <a:uFillTx/>
                <a:latin typeface="Times New Roman" panose="02020603050405020304" pitchFamily="18" charset="0"/>
              </a:rPr>
              <a:t> </a:t>
            </a: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pitchFamily="18" charset="0"/>
              </a:rPr>
              <a:t>“find it+</a:t>
            </a:r>
            <a:r>
              <a:rPr lang="zh-CN" altLang="en-US" sz="2200" i="1">
                <a:solidFill>
                  <a:schemeClr val="tx1"/>
                </a:solidFill>
                <a:uFillTx/>
                <a:latin typeface="Times New Roman" panose="02020603050405020304" pitchFamily="18" charset="0"/>
              </a:rPr>
              <a:t>adj.</a:t>
            </a: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pitchFamily="18" charset="0"/>
              </a:rPr>
              <a:t>+to do sth.”意为“发现做某事是……的”。find后接复合宾语，其中it 在此处作形式宾语，真正的宾语是后面的动词不定式to do sth.，形容词在句中作宾语补足语。</a:t>
            </a:r>
          </a:p>
          <a:p>
            <a:pPr>
              <a:lnSpc>
                <a:spcPct val="150000"/>
              </a:lnSpc>
            </a:pP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pitchFamily="18" charset="0"/>
              </a:rPr>
              <a:t>   </a:t>
            </a:r>
            <a:r>
              <a:rPr lang="en-US" altLang="zh-CN" sz="2200">
                <a:uFillTx/>
                <a:latin typeface="Times New Roman" panose="02020603050405020304" pitchFamily="18" charset="0"/>
                <a:sym typeface="+mn-ea"/>
              </a:rPr>
              <a:t>e.g.:</a:t>
            </a: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pitchFamily="18" charset="0"/>
              </a:rPr>
              <a:t>I find it very interesting to learn E</a:t>
            </a:r>
            <a:r>
              <a:rPr lang="en-US" altLang="zh-CN" sz="2200">
                <a:solidFill>
                  <a:schemeClr val="tx1"/>
                </a:solidFill>
                <a:uFillTx/>
                <a:latin typeface="Times New Roman" panose="02020603050405020304" pitchFamily="18" charset="0"/>
              </a:rPr>
              <a:t>nglish.</a:t>
            </a:r>
          </a:p>
          <a:p>
            <a:pPr>
              <a:lnSpc>
                <a:spcPct val="150000"/>
              </a:lnSpc>
            </a:pPr>
            <a:r>
              <a:rPr lang="en-US" altLang="zh-CN" sz="2200">
                <a:solidFill>
                  <a:schemeClr val="tx1"/>
                </a:solidFill>
                <a:uFillTx/>
                <a:latin typeface="Times New Roman" panose="02020603050405020304" pitchFamily="18" charset="0"/>
              </a:rPr>
              <a:t>   I found it hard to finish the work alone.</a:t>
            </a:r>
          </a:p>
        </p:txBody>
      </p:sp>
    </p:spTree>
    <p:custDataLst>
      <p:tags r:id="rId1"/>
    </p:custDataLst>
  </p:cSld>
  <p:clrMapOvr>
    <a:masterClrMapping/>
  </p:clrMapOvr>
  <p:transition spd="med">
    <p:rand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897731" y="1419225"/>
            <a:ext cx="6749891" cy="4372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</a:pPr>
            <a:r>
              <a:rPr lang="zh-CN" altLang="en-US" sz="2200" b="1">
                <a:solidFill>
                  <a:schemeClr val="tx1"/>
                </a:solidFill>
                <a:uFillTx/>
                <a:latin typeface="Times New Roman" panose="02020603050405020304" pitchFamily="18" charset="0"/>
              </a:rPr>
              <a:t>6.I</a:t>
            </a:r>
            <a:r>
              <a:rPr lang="en-US" altLang="zh-CN" sz="2200" b="1">
                <a:solidFill>
                  <a:schemeClr val="tx1"/>
                </a:solidFill>
                <a:uFillTx/>
                <a:latin typeface="Times New Roman" panose="02020603050405020304" pitchFamily="18" charset="0"/>
              </a:rPr>
              <a:t>'</a:t>
            </a:r>
            <a:r>
              <a:rPr lang="zh-CN" altLang="en-US" sz="2200" b="1">
                <a:solidFill>
                  <a:schemeClr val="tx1"/>
                </a:solidFill>
                <a:uFillTx/>
                <a:latin typeface="Times New Roman" panose="02020603050405020304" pitchFamily="18" charset="0"/>
              </a:rPr>
              <a:t>m gradually getting used to it.我逐渐习惯它了。（教材第78页）</a:t>
            </a:r>
          </a:p>
          <a:p>
            <a:pPr>
              <a:lnSpc>
                <a:spcPct val="115000"/>
              </a:lnSpc>
            </a:pP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pitchFamily="18" charset="0"/>
              </a:rPr>
              <a:t>   </a:t>
            </a: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get used to 相当于be used to,意为“习惯于……”，其中to 为介词，其后可接名词、代词或动词-ing形式。</a:t>
            </a:r>
          </a:p>
          <a:p>
            <a:pPr>
              <a:lnSpc>
                <a:spcPct val="115000"/>
              </a:lnSpc>
            </a:pP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   </a:t>
            </a:r>
            <a:r>
              <a:rPr lang="en-US" altLang="zh-CN" sz="2200">
                <a:uFillTx/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e.g.:</a:t>
            </a: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She gets/is used to getting up early.</a:t>
            </a:r>
          </a:p>
          <a:p>
            <a:pPr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  </a:t>
            </a: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【辨析】get/be used to (doing) sth.</a:t>
            </a:r>
            <a:r>
              <a:rPr lang="en-US" altLang="zh-CN" sz="220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,</a:t>
            </a: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used to do sth.与be used to do sth.</a:t>
            </a:r>
          </a:p>
          <a:p>
            <a:pPr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   </a:t>
            </a:r>
            <a:r>
              <a:rPr lang="en-US" altLang="zh-CN" sz="220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(1)</a:t>
            </a: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get/be used to (doing)  sth.意为</a:t>
            </a:r>
            <a:r>
              <a:rPr lang="en-US" altLang="zh-CN" sz="220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“习惯于（做）某事”</a:t>
            </a: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。to 为介词，其后可接名词、代词或动词-ing形式，可用于现在、过去、 将来等多种时态。</a:t>
            </a:r>
          </a:p>
          <a:p>
            <a:pPr>
              <a:lnSpc>
                <a:spcPct val="115000"/>
              </a:lnSpc>
            </a:pP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   </a:t>
            </a:r>
            <a:r>
              <a:rPr lang="en-US" altLang="zh-CN" sz="2200">
                <a:uFillTx/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e.g.:</a:t>
            </a: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He gets/is used to going to bed late.</a:t>
            </a:r>
          </a:p>
        </p:txBody>
      </p:sp>
    </p:spTree>
    <p:custDataLst>
      <p:tags r:id="rId1"/>
    </p:custDataLst>
  </p:cSld>
  <p:clrMapOvr>
    <a:masterClrMapping/>
  </p:clrMapOvr>
  <p:transition spd="med">
    <p:rand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077754" y="2019300"/>
            <a:ext cx="6749891" cy="32048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(2)used to do sth.意为“过去常常做某事”。to为动词不定式符号，只用于过去时态。</a:t>
            </a:r>
          </a:p>
          <a:p>
            <a:pPr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200">
                <a:uFillTx/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e.g.:</a:t>
            </a: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He used to read a book before he went to bed,but now he is used to listening to music.</a:t>
            </a:r>
          </a:p>
          <a:p>
            <a:pPr>
              <a:lnSpc>
                <a:spcPct val="115000"/>
              </a:lnSpc>
            </a:pP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(3)be used to do sth.意为 “被用于做某事”。是被动语态，动词不定式表示目的，可用于多种时态 。</a:t>
            </a:r>
          </a:p>
          <a:p>
            <a:pPr>
              <a:lnSpc>
                <a:spcPct val="115000"/>
              </a:lnSpc>
            </a:pP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   </a:t>
            </a:r>
            <a:r>
              <a:rPr lang="zh-CN" altLang="en-US" sz="2200">
                <a:uFillTx/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e.g.:</a:t>
            </a: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Wood is used to build houses.</a:t>
            </a:r>
          </a:p>
          <a:p>
            <a:pPr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zh-CN" altLang="en-US" sz="2200">
              <a:solidFill>
                <a:schemeClr val="tx1"/>
              </a:solidFill>
              <a:uFillTx/>
              <a:latin typeface="Times New Roman" panose="02020603050405020304" pitchFamily="18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ransition spd="med">
    <p:rand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934403" y="1382554"/>
            <a:ext cx="6749891" cy="37439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200" b="1">
                <a:solidFill>
                  <a:schemeClr val="tx1"/>
                </a:solidFill>
                <a:uFillTx/>
                <a:latin typeface="Times New Roman" panose="02020603050405020304" pitchFamily="18" charset="0"/>
              </a:rPr>
              <a:t>7.Let me give you some suggestions and advice about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200" b="1">
                <a:solidFill>
                  <a:schemeClr val="tx1"/>
                </a:solidFill>
                <a:uFillTx/>
                <a:latin typeface="Times New Roman" panose="02020603050405020304" pitchFamily="18" charset="0"/>
              </a:rPr>
              <a:t>Chinese customs.让我给你一些关于中国风俗的建议和意见。（教材第80页）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200">
                <a:solidFill>
                  <a:schemeClr val="tx1"/>
                </a:solidFill>
                <a:uFillTx/>
                <a:latin typeface="Times New Roman" panose="02020603050405020304" pitchFamily="18" charset="0"/>
              </a:rPr>
              <a:t>   (1)</a:t>
            </a: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pitchFamily="18" charset="0"/>
              </a:rPr>
              <a:t>let sb. do sth.意为“让某人做某事”。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pitchFamily="18" charset="0"/>
              </a:rPr>
              <a:t>   </a:t>
            </a:r>
            <a:r>
              <a:rPr lang="en-US" altLang="zh-CN" sz="2200">
                <a:uFillTx/>
                <a:latin typeface="Times New Roman" panose="02020603050405020304" pitchFamily="18" charset="0"/>
                <a:sym typeface="+mn-ea"/>
              </a:rPr>
              <a:t>e.g.:</a:t>
            </a: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pitchFamily="18" charset="0"/>
              </a:rPr>
              <a:t>Let me help them.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200">
                <a:solidFill>
                  <a:schemeClr val="tx1"/>
                </a:solidFill>
                <a:uFillTx/>
                <a:latin typeface="Times New Roman" panose="02020603050405020304" pitchFamily="18" charset="0"/>
              </a:rPr>
              <a:t>   (</a:t>
            </a: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pitchFamily="18" charset="0"/>
              </a:rPr>
              <a:t>2</a:t>
            </a:r>
            <a:r>
              <a:rPr lang="en-US" altLang="zh-CN" sz="2200">
                <a:solidFill>
                  <a:schemeClr val="tx1"/>
                </a:solidFill>
                <a:uFillTx/>
                <a:latin typeface="Times New Roman" panose="02020603050405020304" pitchFamily="18" charset="0"/>
              </a:rPr>
              <a:t>)</a:t>
            </a: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pitchFamily="18" charset="0"/>
              </a:rPr>
              <a:t>give sb.some suggestions and advice意为“给某人一些建议和意见。”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pitchFamily="18" charset="0"/>
              </a:rPr>
              <a:t>   </a:t>
            </a:r>
            <a:r>
              <a:rPr lang="en-US" altLang="zh-CN" sz="2200">
                <a:uFillTx/>
                <a:latin typeface="Times New Roman" panose="02020603050405020304" pitchFamily="18" charset="0"/>
                <a:sym typeface="+mn-ea"/>
              </a:rPr>
              <a:t>e.g.:</a:t>
            </a: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pitchFamily="18" charset="0"/>
              </a:rPr>
              <a:t>The teacher gave me some suggestions and advice about how to learn English well.  </a:t>
            </a:r>
          </a:p>
        </p:txBody>
      </p:sp>
    </p:spTree>
    <p:custDataLst>
      <p:tags r:id="rId1"/>
    </p:custDataLst>
  </p:cSld>
  <p:clrMapOvr>
    <a:masterClrMapping/>
  </p:clrMapOvr>
  <p:transition spd="med">
    <p:rand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691515" y="1426369"/>
            <a:ext cx="6749891" cy="37439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defTabSz="6858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200">
                <a:solidFill>
                  <a:schemeClr val="tx1"/>
                </a:solidFill>
                <a:uFillTx/>
                <a:latin typeface="Times New Roman" panose="02020603050405020304" pitchFamily="18" charset="0"/>
                <a:sym typeface="+mn-ea"/>
              </a:rPr>
              <a:t>(</a:t>
            </a: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pitchFamily="18" charset="0"/>
                <a:sym typeface="+mn-ea"/>
              </a:rPr>
              <a:t>3</a:t>
            </a:r>
            <a:r>
              <a:rPr lang="en-US" altLang="zh-CN" sz="2200">
                <a:solidFill>
                  <a:schemeClr val="tx1"/>
                </a:solidFill>
                <a:uFillTx/>
                <a:latin typeface="Times New Roman" panose="02020603050405020304" pitchFamily="18" charset="0"/>
                <a:sym typeface="+mn-ea"/>
              </a:rPr>
              <a:t>)</a:t>
            </a: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pitchFamily="18" charset="0"/>
                <a:sym typeface="+mn-ea"/>
              </a:rPr>
              <a:t>suggestion此处用作可数名词，意为“建议”。其动词形式是suggest，意为“建议”。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pitchFamily="18" charset="0"/>
              </a:rPr>
              <a:t>   </a:t>
            </a:r>
            <a:r>
              <a:rPr lang="en-US" altLang="zh-CN" sz="2200">
                <a:solidFill>
                  <a:schemeClr val="tx1"/>
                </a:solidFill>
                <a:uFillTx/>
                <a:latin typeface="Times New Roman" panose="02020603050405020304" pitchFamily="18" charset="0"/>
              </a:rPr>
              <a:t>e.g.:</a:t>
            </a: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pitchFamily="18" charset="0"/>
              </a:rPr>
              <a:t>I have a suggestion to make.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pitchFamily="18" charset="0"/>
              </a:rPr>
              <a:t>   I went there at/on your suggestion.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200">
                <a:solidFill>
                  <a:schemeClr val="tx1"/>
                </a:solidFill>
                <a:uFillTx/>
                <a:latin typeface="Times New Roman" panose="02020603050405020304" pitchFamily="18" charset="0"/>
              </a:rPr>
              <a:t>(</a:t>
            </a: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pitchFamily="18" charset="0"/>
              </a:rPr>
              <a:t>4</a:t>
            </a:r>
            <a:r>
              <a:rPr lang="en-US" altLang="zh-CN" sz="2200">
                <a:solidFill>
                  <a:schemeClr val="tx1"/>
                </a:solidFill>
                <a:uFillTx/>
                <a:latin typeface="Times New Roman" panose="02020603050405020304" pitchFamily="18" charset="0"/>
              </a:rPr>
              <a:t>)</a:t>
            </a: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pitchFamily="18" charset="0"/>
              </a:rPr>
              <a:t>advice不可数名词，意为“建议；意见”。表示“一条建议”应用a piece of advice,而不能说an advice。其常用短语还有：ask for sb.</a:t>
            </a:r>
            <a:r>
              <a:rPr lang="en-US" altLang="zh-CN" sz="2200">
                <a:solidFill>
                  <a:schemeClr val="tx1"/>
                </a:solidFill>
                <a:uFillTx/>
                <a:latin typeface="Times New Roman" panose="02020603050405020304" pitchFamily="18" charset="0"/>
              </a:rPr>
              <a:t>'</a:t>
            </a: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pitchFamily="18" charset="0"/>
              </a:rPr>
              <a:t>s advice 向某人征求建议</a:t>
            </a:r>
            <a:r>
              <a:rPr lang="en-US" altLang="zh-CN" sz="2200">
                <a:solidFill>
                  <a:schemeClr val="tx1"/>
                </a:solidFill>
                <a:uFillTx/>
                <a:latin typeface="Times New Roman" panose="02020603050405020304" pitchFamily="18" charset="0"/>
              </a:rPr>
              <a:t>;</a:t>
            </a: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pitchFamily="18" charset="0"/>
              </a:rPr>
              <a:t>give sb. some advice on... 在……方面给某人一些劝告</a:t>
            </a:r>
            <a:r>
              <a:rPr lang="en-US" altLang="zh-CN" sz="2200">
                <a:solidFill>
                  <a:schemeClr val="tx1"/>
                </a:solidFill>
                <a:uFillTx/>
                <a:latin typeface="Times New Roman" panose="02020603050405020304" pitchFamily="18" charset="0"/>
              </a:rPr>
              <a:t>;</a:t>
            </a: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pitchFamily="18" charset="0"/>
              </a:rPr>
              <a:t>accept/follow/take sb.</a:t>
            </a:r>
            <a:r>
              <a:rPr lang="en-US" altLang="zh-CN" sz="2200">
                <a:solidFill>
                  <a:schemeClr val="tx1"/>
                </a:solidFill>
                <a:uFillTx/>
                <a:latin typeface="Times New Roman" panose="02020603050405020304" pitchFamily="18" charset="0"/>
              </a:rPr>
              <a:t>'</a:t>
            </a:r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pitchFamily="18" charset="0"/>
              </a:rPr>
              <a:t>s advice 接受某人的建议。</a:t>
            </a:r>
          </a:p>
        </p:txBody>
      </p:sp>
    </p:spTree>
    <p:custDataLst>
      <p:tags r:id="rId1"/>
    </p:custDataLst>
  </p:cSld>
  <p:clrMapOvr>
    <a:masterClrMapping/>
  </p:clrMapOvr>
  <p:transition spd="med">
    <p:rand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874395" y="1289209"/>
            <a:ext cx="6749891" cy="5169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sz="22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</a:rPr>
              <a:t>8.In many </a:t>
            </a:r>
            <a:r>
              <a:rPr sz="2200" b="1" dirty="0" err="1">
                <a:solidFill>
                  <a:schemeClr val="tx1"/>
                </a:solidFill>
                <a:uFillTx/>
                <a:latin typeface="Times New Roman" panose="02020603050405020304" pitchFamily="18" charset="0"/>
              </a:rPr>
              <a:t>countries,it</a:t>
            </a:r>
            <a:r>
              <a:rPr sz="22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</a:rPr>
              <a:t> is impolite to show up at someone’s house for the first time with empty </a:t>
            </a:r>
            <a:r>
              <a:rPr sz="2200" b="1" dirty="0" err="1">
                <a:solidFill>
                  <a:schemeClr val="tx1"/>
                </a:solidFill>
                <a:uFillTx/>
                <a:latin typeface="Times New Roman" panose="02020603050405020304" pitchFamily="18" charset="0"/>
              </a:rPr>
              <a:t>hands.在许多国家，第一次拜访别人家空着手是不礼貌的</a:t>
            </a:r>
            <a:r>
              <a:rPr sz="22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</a:rPr>
              <a:t>。（教材第78页）</a:t>
            </a:r>
          </a:p>
          <a:p>
            <a:pPr>
              <a:lnSpc>
                <a:spcPct val="150000"/>
              </a:lnSpc>
            </a:pPr>
            <a:r>
              <a:rPr sz="2200" dirty="0">
                <a:solidFill>
                  <a:schemeClr val="tx1"/>
                </a:solidFill>
                <a:uFillTx/>
                <a:latin typeface="Times New Roman" panose="02020603050405020304" pitchFamily="18" charset="0"/>
              </a:rPr>
              <a:t>   show up 意为“</a:t>
            </a:r>
            <a:r>
              <a:rPr sz="2200" dirty="0" err="1">
                <a:solidFill>
                  <a:schemeClr val="tx1"/>
                </a:solidFill>
                <a:uFillTx/>
                <a:latin typeface="Times New Roman" panose="02020603050405020304" pitchFamily="18" charset="0"/>
              </a:rPr>
              <a:t>出席；露面</a:t>
            </a:r>
            <a:r>
              <a:rPr sz="2200" dirty="0">
                <a:solidFill>
                  <a:schemeClr val="tx1"/>
                </a:solidFill>
                <a:uFillTx/>
                <a:latin typeface="Times New Roman" panose="02020603050405020304" pitchFamily="18" charset="0"/>
              </a:rPr>
              <a:t>”，</a:t>
            </a:r>
            <a:r>
              <a:rPr sz="2200" dirty="0" err="1">
                <a:solidFill>
                  <a:schemeClr val="tx1"/>
                </a:solidFill>
                <a:uFillTx/>
                <a:latin typeface="Times New Roman" panose="02020603050405020304" pitchFamily="18" charset="0"/>
              </a:rPr>
              <a:t>相当于appear</a:t>
            </a:r>
            <a:r>
              <a:rPr sz="2200" dirty="0">
                <a:solidFill>
                  <a:schemeClr val="tx1"/>
                </a:solidFill>
                <a:uFillTx/>
                <a:latin typeface="Times New Roman" panose="02020603050405020304" pitchFamily="18" charset="0"/>
              </a:rPr>
              <a:t>。</a:t>
            </a:r>
          </a:p>
          <a:p>
            <a:pPr>
              <a:lnSpc>
                <a:spcPct val="150000"/>
              </a:lnSpc>
            </a:pPr>
            <a:r>
              <a:rPr sz="2200" dirty="0">
                <a:solidFill>
                  <a:schemeClr val="tx1"/>
                </a:solidFill>
                <a:uFillTx/>
                <a:latin typeface="Times New Roman" panose="02020603050405020304" pitchFamily="18" charset="0"/>
              </a:rPr>
              <a:t>   </a:t>
            </a:r>
            <a:r>
              <a:rPr lang="en-US" sz="2200" dirty="0" err="1">
                <a:solidFill>
                  <a:schemeClr val="tx1"/>
                </a:solidFill>
                <a:uFillTx/>
                <a:latin typeface="Times New Roman" panose="02020603050405020304" pitchFamily="18" charset="0"/>
              </a:rPr>
              <a:t>e.g.:</a:t>
            </a:r>
            <a:r>
              <a:rPr sz="2200" dirty="0" err="1">
                <a:solidFill>
                  <a:schemeClr val="tx1"/>
                </a:solidFill>
                <a:uFillTx/>
                <a:latin typeface="Times New Roman" panose="02020603050405020304" pitchFamily="18" charset="0"/>
              </a:rPr>
              <a:t>We</a:t>
            </a:r>
            <a:r>
              <a:rPr sz="2200" dirty="0">
                <a:solidFill>
                  <a:schemeClr val="tx1"/>
                </a:solidFill>
                <a:uFillTx/>
                <a:latin typeface="Times New Roman" panose="02020603050405020304" pitchFamily="18" charset="0"/>
              </a:rPr>
              <a:t> waited for him for a long </a:t>
            </a:r>
            <a:r>
              <a:rPr sz="2200" dirty="0" err="1">
                <a:solidFill>
                  <a:schemeClr val="tx1"/>
                </a:solidFill>
                <a:uFillTx/>
                <a:latin typeface="Times New Roman" panose="02020603050405020304" pitchFamily="18" charset="0"/>
              </a:rPr>
              <a:t>time,but</a:t>
            </a:r>
            <a:r>
              <a:rPr sz="2200" dirty="0">
                <a:solidFill>
                  <a:schemeClr val="tx1"/>
                </a:solidFill>
                <a:uFillTx/>
                <a:latin typeface="Times New Roman" panose="02020603050405020304" pitchFamily="18" charset="0"/>
              </a:rPr>
              <a:t> he didn’t show up.</a:t>
            </a:r>
          </a:p>
          <a:p>
            <a:pPr>
              <a:lnSpc>
                <a:spcPct val="150000"/>
              </a:lnSpc>
            </a:pPr>
            <a:r>
              <a:rPr sz="2200" dirty="0">
                <a:solidFill>
                  <a:schemeClr val="tx1"/>
                </a:solidFill>
                <a:uFillTx/>
                <a:latin typeface="Times New Roman" panose="02020603050405020304" pitchFamily="18" charset="0"/>
              </a:rPr>
              <a:t> 【</a:t>
            </a:r>
            <a:r>
              <a:rPr sz="2200" dirty="0" err="1">
                <a:solidFill>
                  <a:schemeClr val="tx1"/>
                </a:solidFill>
                <a:uFillTx/>
                <a:latin typeface="Times New Roman" panose="02020603050405020304" pitchFamily="18" charset="0"/>
              </a:rPr>
              <a:t>拓展】有关show的常见短语</a:t>
            </a:r>
            <a:r>
              <a:rPr sz="2200" dirty="0">
                <a:solidFill>
                  <a:schemeClr val="tx1"/>
                </a:solidFill>
                <a:uFillTx/>
                <a:latin typeface="Times New Roman" panose="02020603050405020304" pitchFamily="18" charset="0"/>
              </a:rPr>
              <a:t>：</a:t>
            </a:r>
          </a:p>
          <a:p>
            <a:pPr>
              <a:lnSpc>
                <a:spcPct val="150000"/>
              </a:lnSpc>
            </a:pPr>
            <a:r>
              <a:rPr sz="2200" dirty="0">
                <a:solidFill>
                  <a:schemeClr val="tx1"/>
                </a:solidFill>
                <a:uFillTx/>
                <a:latin typeface="Times New Roman" panose="02020603050405020304" pitchFamily="18" charset="0"/>
              </a:rPr>
              <a:t>  show </a:t>
            </a:r>
            <a:r>
              <a:rPr sz="2200" dirty="0" err="1">
                <a:solidFill>
                  <a:schemeClr val="tx1"/>
                </a:solidFill>
                <a:uFillTx/>
                <a:latin typeface="Times New Roman" panose="02020603050405020304" pitchFamily="18" charset="0"/>
              </a:rPr>
              <a:t>off炫耀，卖弄</a:t>
            </a:r>
            <a:r>
              <a:rPr sz="2200" dirty="0">
                <a:solidFill>
                  <a:schemeClr val="tx1"/>
                </a:solidFill>
                <a:uFillTx/>
                <a:latin typeface="Times New Roman" panose="02020603050405020304" pitchFamily="18" charset="0"/>
              </a:rPr>
              <a:t>   show sb. around </a:t>
            </a:r>
            <a:r>
              <a:rPr sz="2200" dirty="0" err="1">
                <a:solidFill>
                  <a:schemeClr val="tx1"/>
                </a:solidFill>
                <a:uFillTx/>
                <a:latin typeface="Times New Roman" panose="02020603050405020304" pitchFamily="18" charset="0"/>
              </a:rPr>
              <a:t>带领某人参观</a:t>
            </a:r>
            <a:r>
              <a:rPr sz="2200" dirty="0">
                <a:solidFill>
                  <a:schemeClr val="tx1"/>
                </a:solidFill>
                <a:uFillTx/>
                <a:latin typeface="Times New Roman" panose="02020603050405020304" pitchFamily="18" charset="0"/>
              </a:rPr>
              <a:t>      on  </a:t>
            </a:r>
            <a:r>
              <a:rPr sz="2200" dirty="0" err="1">
                <a:solidFill>
                  <a:schemeClr val="tx1"/>
                </a:solidFill>
                <a:uFillTx/>
                <a:latin typeface="Times New Roman" panose="02020603050405020304" pitchFamily="18" charset="0"/>
              </a:rPr>
              <a:t>show展出；展览</a:t>
            </a:r>
            <a:endParaRPr sz="2200" dirty="0">
              <a:solidFill>
                <a:schemeClr val="tx1"/>
              </a:solidFill>
              <a:uFillTx/>
              <a:latin typeface="Times New Roman" panose="02020603050405020304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 spd="med">
    <p:rand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561465" y="2961005"/>
            <a:ext cx="6261100" cy="12966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2800" b="1">
                <a:solidFill>
                  <a:srgbClr val="FF0000"/>
                </a:solidFill>
                <a:uFillTx/>
                <a:latin typeface="Times New Roman" panose="02020603050405020304" pitchFamily="18" charset="0"/>
              </a:rPr>
              <a:t>1.Recite the important phrases.</a:t>
            </a:r>
          </a:p>
          <a:p>
            <a:pPr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2800" b="1">
                <a:solidFill>
                  <a:srgbClr val="FF0000"/>
                </a:solidFill>
                <a:uFillTx/>
                <a:latin typeface="Times New Roman" panose="02020603050405020304" pitchFamily="18" charset="0"/>
              </a:rPr>
              <a:t>2.Write an article about customs.</a:t>
            </a:r>
          </a:p>
        </p:txBody>
      </p:sp>
      <p:sp>
        <p:nvSpPr>
          <p:cNvPr id="6" name=" 2050"/>
          <p:cNvSpPr/>
          <p:nvPr/>
        </p:nvSpPr>
        <p:spPr bwMode="auto">
          <a:xfrm>
            <a:off x="2463800" y="1533525"/>
            <a:ext cx="4216400" cy="1320800"/>
          </a:xfrm>
          <a:custGeom>
            <a:avLst/>
            <a:gdLst>
              <a:gd name="T0" fmla="*/ 913166 w 4940"/>
              <a:gd name="T1" fmla="*/ 216832 h 3973"/>
              <a:gd name="T2" fmla="*/ 832184 w 4940"/>
              <a:gd name="T3" fmla="*/ 139667 h 3973"/>
              <a:gd name="T4" fmla="*/ 750431 w 4940"/>
              <a:gd name="T5" fmla="*/ 81408 h 3973"/>
              <a:gd name="T6" fmla="*/ 668293 w 4940"/>
              <a:gd name="T7" fmla="*/ 40897 h 3973"/>
              <a:gd name="T8" fmla="*/ 586925 w 4940"/>
              <a:gd name="T9" fmla="*/ 14661 h 3973"/>
              <a:gd name="T10" fmla="*/ 506715 w 4940"/>
              <a:gd name="T11" fmla="*/ 2315 h 3973"/>
              <a:gd name="T12" fmla="*/ 429203 w 4940"/>
              <a:gd name="T13" fmla="*/ 772 h 3973"/>
              <a:gd name="T14" fmla="*/ 354777 w 4940"/>
              <a:gd name="T15" fmla="*/ 8102 h 3973"/>
              <a:gd name="T16" fmla="*/ 285364 w 4940"/>
              <a:gd name="T17" fmla="*/ 22763 h 3973"/>
              <a:gd name="T18" fmla="*/ 220965 w 4940"/>
              <a:gd name="T19" fmla="*/ 42826 h 3973"/>
              <a:gd name="T20" fmla="*/ 136898 w 4940"/>
              <a:gd name="T21" fmla="*/ 77164 h 3973"/>
              <a:gd name="T22" fmla="*/ 52060 w 4940"/>
              <a:gd name="T23" fmla="*/ 123077 h 3973"/>
              <a:gd name="T24" fmla="*/ 0 w 4940"/>
              <a:gd name="T25" fmla="*/ 158573 h 3973"/>
              <a:gd name="T26" fmla="*/ 23523 w 4940"/>
              <a:gd name="T27" fmla="*/ 1411336 h 3973"/>
              <a:gd name="T28" fmla="*/ 90237 w 4940"/>
              <a:gd name="T29" fmla="*/ 1371211 h 3973"/>
              <a:gd name="T30" fmla="*/ 191271 w 4940"/>
              <a:gd name="T31" fmla="*/ 1323755 h 3973"/>
              <a:gd name="T32" fmla="*/ 252200 w 4940"/>
              <a:gd name="T33" fmla="*/ 1302149 h 3973"/>
              <a:gd name="T34" fmla="*/ 319300 w 4940"/>
              <a:gd name="T35" fmla="*/ 1284787 h 3973"/>
              <a:gd name="T36" fmla="*/ 391798 w 4940"/>
              <a:gd name="T37" fmla="*/ 1273212 h 3973"/>
              <a:gd name="T38" fmla="*/ 467381 w 4940"/>
              <a:gd name="T39" fmla="*/ 1270511 h 3973"/>
              <a:gd name="T40" fmla="*/ 546434 w 4940"/>
              <a:gd name="T41" fmla="*/ 1277070 h 3973"/>
              <a:gd name="T42" fmla="*/ 627802 w 4940"/>
              <a:gd name="T43" fmla="*/ 1295975 h 3973"/>
              <a:gd name="T44" fmla="*/ 709555 w 4940"/>
              <a:gd name="T45" fmla="*/ 1329156 h 3973"/>
              <a:gd name="T46" fmla="*/ 791693 w 4940"/>
              <a:gd name="T47" fmla="*/ 1378155 h 3973"/>
              <a:gd name="T48" fmla="*/ 873061 w 4940"/>
              <a:gd name="T49" fmla="*/ 1445288 h 3973"/>
              <a:gd name="T50" fmla="*/ 952500 w 4940"/>
              <a:gd name="T51" fmla="*/ 1532870 h 3973"/>
              <a:gd name="T52" fmla="*/ 1011887 w 4940"/>
              <a:gd name="T53" fmla="*/ 1465351 h 3973"/>
              <a:gd name="T54" fmla="*/ 1092868 w 4940"/>
              <a:gd name="T55" fmla="*/ 1393588 h 3973"/>
              <a:gd name="T56" fmla="*/ 1175007 w 4940"/>
              <a:gd name="T57" fmla="*/ 1339959 h 3973"/>
              <a:gd name="T58" fmla="*/ 1256760 w 4940"/>
              <a:gd name="T59" fmla="*/ 1302920 h 3973"/>
              <a:gd name="T60" fmla="*/ 1338128 w 4940"/>
              <a:gd name="T61" fmla="*/ 1280928 h 3973"/>
              <a:gd name="T62" fmla="*/ 1417952 w 4940"/>
              <a:gd name="T63" fmla="*/ 1270897 h 3973"/>
              <a:gd name="T64" fmla="*/ 1494692 w 4940"/>
              <a:gd name="T65" fmla="*/ 1271669 h 3973"/>
              <a:gd name="T66" fmla="*/ 1567962 w 4940"/>
              <a:gd name="T67" fmla="*/ 1281314 h 3973"/>
              <a:gd name="T68" fmla="*/ 1635832 w 4940"/>
              <a:gd name="T69" fmla="*/ 1297519 h 3973"/>
              <a:gd name="T70" fmla="*/ 1698689 w 4940"/>
              <a:gd name="T71" fmla="*/ 1318353 h 3973"/>
              <a:gd name="T72" fmla="*/ 1792397 w 4940"/>
              <a:gd name="T73" fmla="*/ 1359250 h 3973"/>
              <a:gd name="T74" fmla="*/ 1868365 w 4940"/>
              <a:gd name="T75" fmla="*/ 1402848 h 3973"/>
              <a:gd name="T76" fmla="*/ 1905000 w 4940"/>
              <a:gd name="T77" fmla="*/ 158573 h 3973"/>
              <a:gd name="T78" fmla="*/ 1868365 w 4940"/>
              <a:gd name="T79" fmla="*/ 133109 h 3973"/>
              <a:gd name="T80" fmla="*/ 1792397 w 4940"/>
              <a:gd name="T81" fmla="*/ 89511 h 3973"/>
              <a:gd name="T82" fmla="*/ 1698689 w 4940"/>
              <a:gd name="T83" fmla="*/ 47842 h 3973"/>
              <a:gd name="T84" fmla="*/ 1635832 w 4940"/>
              <a:gd name="T85" fmla="*/ 27393 h 3973"/>
              <a:gd name="T86" fmla="*/ 1567962 w 4940"/>
              <a:gd name="T87" fmla="*/ 11575 h 3973"/>
              <a:gd name="T88" fmla="*/ 1494692 w 4940"/>
              <a:gd name="T89" fmla="*/ 1929 h 3973"/>
              <a:gd name="T90" fmla="*/ 1417952 w 4940"/>
              <a:gd name="T91" fmla="*/ 1157 h 3973"/>
              <a:gd name="T92" fmla="*/ 1338128 w 4940"/>
              <a:gd name="T93" fmla="*/ 10417 h 3973"/>
              <a:gd name="T94" fmla="*/ 1256760 w 4940"/>
              <a:gd name="T95" fmla="*/ 33181 h 3973"/>
              <a:gd name="T96" fmla="*/ 1175007 w 4940"/>
              <a:gd name="T97" fmla="*/ 70220 h 3973"/>
              <a:gd name="T98" fmla="*/ 1092868 w 4940"/>
              <a:gd name="T99" fmla="*/ 123463 h 3973"/>
              <a:gd name="T100" fmla="*/ 1011887 w 4940"/>
              <a:gd name="T101" fmla="*/ 195612 h 3973"/>
              <a:gd name="T102" fmla="*/ 952500 w 4940"/>
              <a:gd name="T103" fmla="*/ 262745 h 3973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0" t="0" r="r" b="b"/>
            <a:pathLst>
              <a:path w="4940" h="3973">
                <a:moveTo>
                  <a:pt x="2470" y="681"/>
                </a:moveTo>
                <a:lnTo>
                  <a:pt x="2470" y="681"/>
                </a:lnTo>
                <a:lnTo>
                  <a:pt x="2419" y="619"/>
                </a:lnTo>
                <a:lnTo>
                  <a:pt x="2368" y="562"/>
                </a:lnTo>
                <a:lnTo>
                  <a:pt x="2315" y="507"/>
                </a:lnTo>
                <a:lnTo>
                  <a:pt x="2264" y="455"/>
                </a:lnTo>
                <a:lnTo>
                  <a:pt x="2211" y="407"/>
                </a:lnTo>
                <a:lnTo>
                  <a:pt x="2158" y="362"/>
                </a:lnTo>
                <a:lnTo>
                  <a:pt x="2106" y="320"/>
                </a:lnTo>
                <a:lnTo>
                  <a:pt x="2053" y="281"/>
                </a:lnTo>
                <a:lnTo>
                  <a:pt x="2000" y="244"/>
                </a:lnTo>
                <a:lnTo>
                  <a:pt x="1946" y="211"/>
                </a:lnTo>
                <a:lnTo>
                  <a:pt x="1894" y="182"/>
                </a:lnTo>
                <a:lnTo>
                  <a:pt x="1840" y="154"/>
                </a:lnTo>
                <a:lnTo>
                  <a:pt x="1787" y="128"/>
                </a:lnTo>
                <a:lnTo>
                  <a:pt x="1733" y="106"/>
                </a:lnTo>
                <a:lnTo>
                  <a:pt x="1680" y="86"/>
                </a:lnTo>
                <a:lnTo>
                  <a:pt x="1628" y="68"/>
                </a:lnTo>
                <a:lnTo>
                  <a:pt x="1575" y="52"/>
                </a:lnTo>
                <a:lnTo>
                  <a:pt x="1522" y="38"/>
                </a:lnTo>
                <a:lnTo>
                  <a:pt x="1469" y="27"/>
                </a:lnTo>
                <a:lnTo>
                  <a:pt x="1417" y="19"/>
                </a:lnTo>
                <a:lnTo>
                  <a:pt x="1365" y="11"/>
                </a:lnTo>
                <a:lnTo>
                  <a:pt x="1314" y="6"/>
                </a:lnTo>
                <a:lnTo>
                  <a:pt x="1264" y="3"/>
                </a:lnTo>
                <a:lnTo>
                  <a:pt x="1212" y="0"/>
                </a:lnTo>
                <a:lnTo>
                  <a:pt x="1163" y="0"/>
                </a:lnTo>
                <a:lnTo>
                  <a:pt x="1113" y="2"/>
                </a:lnTo>
                <a:lnTo>
                  <a:pt x="1064" y="5"/>
                </a:lnTo>
                <a:lnTo>
                  <a:pt x="1016" y="9"/>
                </a:lnTo>
                <a:lnTo>
                  <a:pt x="968" y="15"/>
                </a:lnTo>
                <a:lnTo>
                  <a:pt x="920" y="21"/>
                </a:lnTo>
                <a:lnTo>
                  <a:pt x="875" y="30"/>
                </a:lnTo>
                <a:lnTo>
                  <a:pt x="828" y="38"/>
                </a:lnTo>
                <a:lnTo>
                  <a:pt x="784" y="48"/>
                </a:lnTo>
                <a:lnTo>
                  <a:pt x="740" y="59"/>
                </a:lnTo>
                <a:lnTo>
                  <a:pt x="697" y="71"/>
                </a:lnTo>
                <a:lnTo>
                  <a:pt x="654" y="84"/>
                </a:lnTo>
                <a:lnTo>
                  <a:pt x="614" y="96"/>
                </a:lnTo>
                <a:lnTo>
                  <a:pt x="573" y="111"/>
                </a:lnTo>
                <a:lnTo>
                  <a:pt x="534" y="124"/>
                </a:lnTo>
                <a:lnTo>
                  <a:pt x="496" y="139"/>
                </a:lnTo>
                <a:lnTo>
                  <a:pt x="423" y="169"/>
                </a:lnTo>
                <a:lnTo>
                  <a:pt x="355" y="200"/>
                </a:lnTo>
                <a:lnTo>
                  <a:pt x="292" y="232"/>
                </a:lnTo>
                <a:lnTo>
                  <a:pt x="234" y="263"/>
                </a:lnTo>
                <a:lnTo>
                  <a:pt x="181" y="292"/>
                </a:lnTo>
                <a:lnTo>
                  <a:pt x="135" y="319"/>
                </a:lnTo>
                <a:lnTo>
                  <a:pt x="95" y="345"/>
                </a:lnTo>
                <a:lnTo>
                  <a:pt x="61" y="367"/>
                </a:lnTo>
                <a:lnTo>
                  <a:pt x="16" y="399"/>
                </a:lnTo>
                <a:lnTo>
                  <a:pt x="0" y="411"/>
                </a:lnTo>
                <a:lnTo>
                  <a:pt x="0" y="3702"/>
                </a:lnTo>
                <a:lnTo>
                  <a:pt x="16" y="3690"/>
                </a:lnTo>
                <a:lnTo>
                  <a:pt x="61" y="3658"/>
                </a:lnTo>
                <a:lnTo>
                  <a:pt x="95" y="3636"/>
                </a:lnTo>
                <a:lnTo>
                  <a:pt x="135" y="3612"/>
                </a:lnTo>
                <a:lnTo>
                  <a:pt x="181" y="3583"/>
                </a:lnTo>
                <a:lnTo>
                  <a:pt x="234" y="3554"/>
                </a:lnTo>
                <a:lnTo>
                  <a:pt x="292" y="3523"/>
                </a:lnTo>
                <a:lnTo>
                  <a:pt x="355" y="3493"/>
                </a:lnTo>
                <a:lnTo>
                  <a:pt x="423" y="3461"/>
                </a:lnTo>
                <a:lnTo>
                  <a:pt x="496" y="3431"/>
                </a:lnTo>
                <a:lnTo>
                  <a:pt x="534" y="3417"/>
                </a:lnTo>
                <a:lnTo>
                  <a:pt x="573" y="3402"/>
                </a:lnTo>
                <a:lnTo>
                  <a:pt x="614" y="3388"/>
                </a:lnTo>
                <a:lnTo>
                  <a:pt x="654" y="3375"/>
                </a:lnTo>
                <a:lnTo>
                  <a:pt x="697" y="3363"/>
                </a:lnTo>
                <a:lnTo>
                  <a:pt x="740" y="3350"/>
                </a:lnTo>
                <a:lnTo>
                  <a:pt x="784" y="3339"/>
                </a:lnTo>
                <a:lnTo>
                  <a:pt x="828" y="3330"/>
                </a:lnTo>
                <a:lnTo>
                  <a:pt x="875" y="3321"/>
                </a:lnTo>
                <a:lnTo>
                  <a:pt x="920" y="3312"/>
                </a:lnTo>
                <a:lnTo>
                  <a:pt x="968" y="3306"/>
                </a:lnTo>
                <a:lnTo>
                  <a:pt x="1016" y="3300"/>
                </a:lnTo>
                <a:lnTo>
                  <a:pt x="1064" y="3296"/>
                </a:lnTo>
                <a:lnTo>
                  <a:pt x="1113" y="3294"/>
                </a:lnTo>
                <a:lnTo>
                  <a:pt x="1163" y="3292"/>
                </a:lnTo>
                <a:lnTo>
                  <a:pt x="1212" y="3293"/>
                </a:lnTo>
                <a:lnTo>
                  <a:pt x="1264" y="3294"/>
                </a:lnTo>
                <a:lnTo>
                  <a:pt x="1314" y="3298"/>
                </a:lnTo>
                <a:lnTo>
                  <a:pt x="1365" y="3303"/>
                </a:lnTo>
                <a:lnTo>
                  <a:pt x="1417" y="3310"/>
                </a:lnTo>
                <a:lnTo>
                  <a:pt x="1469" y="3320"/>
                </a:lnTo>
                <a:lnTo>
                  <a:pt x="1522" y="3331"/>
                </a:lnTo>
                <a:lnTo>
                  <a:pt x="1575" y="3344"/>
                </a:lnTo>
                <a:lnTo>
                  <a:pt x="1628" y="3359"/>
                </a:lnTo>
                <a:lnTo>
                  <a:pt x="1680" y="3377"/>
                </a:lnTo>
                <a:lnTo>
                  <a:pt x="1733" y="3397"/>
                </a:lnTo>
                <a:lnTo>
                  <a:pt x="1787" y="3420"/>
                </a:lnTo>
                <a:lnTo>
                  <a:pt x="1840" y="3445"/>
                </a:lnTo>
                <a:lnTo>
                  <a:pt x="1894" y="3473"/>
                </a:lnTo>
                <a:lnTo>
                  <a:pt x="1946" y="3504"/>
                </a:lnTo>
                <a:lnTo>
                  <a:pt x="2000" y="3537"/>
                </a:lnTo>
                <a:lnTo>
                  <a:pt x="2053" y="3572"/>
                </a:lnTo>
                <a:lnTo>
                  <a:pt x="2106" y="3612"/>
                </a:lnTo>
                <a:lnTo>
                  <a:pt x="2158" y="3653"/>
                </a:lnTo>
                <a:lnTo>
                  <a:pt x="2211" y="3699"/>
                </a:lnTo>
                <a:lnTo>
                  <a:pt x="2264" y="3746"/>
                </a:lnTo>
                <a:lnTo>
                  <a:pt x="2315" y="3798"/>
                </a:lnTo>
                <a:lnTo>
                  <a:pt x="2368" y="3853"/>
                </a:lnTo>
                <a:lnTo>
                  <a:pt x="2419" y="3911"/>
                </a:lnTo>
                <a:lnTo>
                  <a:pt x="2470" y="3973"/>
                </a:lnTo>
                <a:lnTo>
                  <a:pt x="2521" y="3911"/>
                </a:lnTo>
                <a:lnTo>
                  <a:pt x="2573" y="3853"/>
                </a:lnTo>
                <a:lnTo>
                  <a:pt x="2624" y="3798"/>
                </a:lnTo>
                <a:lnTo>
                  <a:pt x="2676" y="3746"/>
                </a:lnTo>
                <a:lnTo>
                  <a:pt x="2728" y="3699"/>
                </a:lnTo>
                <a:lnTo>
                  <a:pt x="2781" y="3653"/>
                </a:lnTo>
                <a:lnTo>
                  <a:pt x="2834" y="3612"/>
                </a:lnTo>
                <a:lnTo>
                  <a:pt x="2886" y="3572"/>
                </a:lnTo>
                <a:lnTo>
                  <a:pt x="2940" y="3537"/>
                </a:lnTo>
                <a:lnTo>
                  <a:pt x="2993" y="3504"/>
                </a:lnTo>
                <a:lnTo>
                  <a:pt x="3047" y="3473"/>
                </a:lnTo>
                <a:lnTo>
                  <a:pt x="3100" y="3445"/>
                </a:lnTo>
                <a:lnTo>
                  <a:pt x="3154" y="3420"/>
                </a:lnTo>
                <a:lnTo>
                  <a:pt x="3206" y="3397"/>
                </a:lnTo>
                <a:lnTo>
                  <a:pt x="3259" y="3377"/>
                </a:lnTo>
                <a:lnTo>
                  <a:pt x="3313" y="3359"/>
                </a:lnTo>
                <a:lnTo>
                  <a:pt x="3366" y="3344"/>
                </a:lnTo>
                <a:lnTo>
                  <a:pt x="3418" y="3331"/>
                </a:lnTo>
                <a:lnTo>
                  <a:pt x="3470" y="3320"/>
                </a:lnTo>
                <a:lnTo>
                  <a:pt x="3523" y="3310"/>
                </a:lnTo>
                <a:lnTo>
                  <a:pt x="3574" y="3303"/>
                </a:lnTo>
                <a:lnTo>
                  <a:pt x="3626" y="3298"/>
                </a:lnTo>
                <a:lnTo>
                  <a:pt x="3677" y="3294"/>
                </a:lnTo>
                <a:lnTo>
                  <a:pt x="3727" y="3293"/>
                </a:lnTo>
                <a:lnTo>
                  <a:pt x="3778" y="3292"/>
                </a:lnTo>
                <a:lnTo>
                  <a:pt x="3827" y="3294"/>
                </a:lnTo>
                <a:lnTo>
                  <a:pt x="3876" y="3296"/>
                </a:lnTo>
                <a:lnTo>
                  <a:pt x="3925" y="3300"/>
                </a:lnTo>
                <a:lnTo>
                  <a:pt x="3973" y="3306"/>
                </a:lnTo>
                <a:lnTo>
                  <a:pt x="4019" y="3312"/>
                </a:lnTo>
                <a:lnTo>
                  <a:pt x="4066" y="3321"/>
                </a:lnTo>
                <a:lnTo>
                  <a:pt x="4111" y="3330"/>
                </a:lnTo>
                <a:lnTo>
                  <a:pt x="4155" y="3339"/>
                </a:lnTo>
                <a:lnTo>
                  <a:pt x="4199" y="3350"/>
                </a:lnTo>
                <a:lnTo>
                  <a:pt x="4242" y="3363"/>
                </a:lnTo>
                <a:lnTo>
                  <a:pt x="4285" y="3375"/>
                </a:lnTo>
                <a:lnTo>
                  <a:pt x="4327" y="3388"/>
                </a:lnTo>
                <a:lnTo>
                  <a:pt x="4366" y="3402"/>
                </a:lnTo>
                <a:lnTo>
                  <a:pt x="4405" y="3417"/>
                </a:lnTo>
                <a:lnTo>
                  <a:pt x="4444" y="3431"/>
                </a:lnTo>
                <a:lnTo>
                  <a:pt x="4517" y="3461"/>
                </a:lnTo>
                <a:lnTo>
                  <a:pt x="4585" y="3493"/>
                </a:lnTo>
                <a:lnTo>
                  <a:pt x="4648" y="3523"/>
                </a:lnTo>
                <a:lnTo>
                  <a:pt x="4707" y="3554"/>
                </a:lnTo>
                <a:lnTo>
                  <a:pt x="4758" y="3583"/>
                </a:lnTo>
                <a:lnTo>
                  <a:pt x="4805" y="3612"/>
                </a:lnTo>
                <a:lnTo>
                  <a:pt x="4845" y="3636"/>
                </a:lnTo>
                <a:lnTo>
                  <a:pt x="4878" y="3658"/>
                </a:lnTo>
                <a:lnTo>
                  <a:pt x="4924" y="3690"/>
                </a:lnTo>
                <a:lnTo>
                  <a:pt x="4940" y="3702"/>
                </a:lnTo>
                <a:lnTo>
                  <a:pt x="4940" y="411"/>
                </a:lnTo>
                <a:lnTo>
                  <a:pt x="4924" y="399"/>
                </a:lnTo>
                <a:lnTo>
                  <a:pt x="4878" y="367"/>
                </a:lnTo>
                <a:lnTo>
                  <a:pt x="4845" y="345"/>
                </a:lnTo>
                <a:lnTo>
                  <a:pt x="4805" y="319"/>
                </a:lnTo>
                <a:lnTo>
                  <a:pt x="4758" y="292"/>
                </a:lnTo>
                <a:lnTo>
                  <a:pt x="4707" y="263"/>
                </a:lnTo>
                <a:lnTo>
                  <a:pt x="4648" y="232"/>
                </a:lnTo>
                <a:lnTo>
                  <a:pt x="4585" y="200"/>
                </a:lnTo>
                <a:lnTo>
                  <a:pt x="4517" y="169"/>
                </a:lnTo>
                <a:lnTo>
                  <a:pt x="4444" y="139"/>
                </a:lnTo>
                <a:lnTo>
                  <a:pt x="4405" y="124"/>
                </a:lnTo>
                <a:lnTo>
                  <a:pt x="4366" y="111"/>
                </a:lnTo>
                <a:lnTo>
                  <a:pt x="4327" y="96"/>
                </a:lnTo>
                <a:lnTo>
                  <a:pt x="4285" y="84"/>
                </a:lnTo>
                <a:lnTo>
                  <a:pt x="4242" y="71"/>
                </a:lnTo>
                <a:lnTo>
                  <a:pt x="4199" y="59"/>
                </a:lnTo>
                <a:lnTo>
                  <a:pt x="4155" y="48"/>
                </a:lnTo>
                <a:lnTo>
                  <a:pt x="4111" y="38"/>
                </a:lnTo>
                <a:lnTo>
                  <a:pt x="4066" y="30"/>
                </a:lnTo>
                <a:lnTo>
                  <a:pt x="4019" y="21"/>
                </a:lnTo>
                <a:lnTo>
                  <a:pt x="3973" y="15"/>
                </a:lnTo>
                <a:lnTo>
                  <a:pt x="3925" y="9"/>
                </a:lnTo>
                <a:lnTo>
                  <a:pt x="3876" y="5"/>
                </a:lnTo>
                <a:lnTo>
                  <a:pt x="3827" y="2"/>
                </a:lnTo>
                <a:lnTo>
                  <a:pt x="3778" y="0"/>
                </a:lnTo>
                <a:lnTo>
                  <a:pt x="3727" y="0"/>
                </a:lnTo>
                <a:lnTo>
                  <a:pt x="3677" y="3"/>
                </a:lnTo>
                <a:lnTo>
                  <a:pt x="3626" y="6"/>
                </a:lnTo>
                <a:lnTo>
                  <a:pt x="3574" y="11"/>
                </a:lnTo>
                <a:lnTo>
                  <a:pt x="3523" y="19"/>
                </a:lnTo>
                <a:lnTo>
                  <a:pt x="3470" y="27"/>
                </a:lnTo>
                <a:lnTo>
                  <a:pt x="3418" y="38"/>
                </a:lnTo>
                <a:lnTo>
                  <a:pt x="3366" y="52"/>
                </a:lnTo>
                <a:lnTo>
                  <a:pt x="3313" y="68"/>
                </a:lnTo>
                <a:lnTo>
                  <a:pt x="3259" y="86"/>
                </a:lnTo>
                <a:lnTo>
                  <a:pt x="3206" y="106"/>
                </a:lnTo>
                <a:lnTo>
                  <a:pt x="3154" y="128"/>
                </a:lnTo>
                <a:lnTo>
                  <a:pt x="3100" y="154"/>
                </a:lnTo>
                <a:lnTo>
                  <a:pt x="3047" y="182"/>
                </a:lnTo>
                <a:lnTo>
                  <a:pt x="2993" y="211"/>
                </a:lnTo>
                <a:lnTo>
                  <a:pt x="2940" y="244"/>
                </a:lnTo>
                <a:lnTo>
                  <a:pt x="2886" y="281"/>
                </a:lnTo>
                <a:lnTo>
                  <a:pt x="2834" y="320"/>
                </a:lnTo>
                <a:lnTo>
                  <a:pt x="2781" y="362"/>
                </a:lnTo>
                <a:lnTo>
                  <a:pt x="2728" y="407"/>
                </a:lnTo>
                <a:lnTo>
                  <a:pt x="2676" y="455"/>
                </a:lnTo>
                <a:lnTo>
                  <a:pt x="2624" y="507"/>
                </a:lnTo>
                <a:lnTo>
                  <a:pt x="2573" y="562"/>
                </a:lnTo>
                <a:lnTo>
                  <a:pt x="2521" y="619"/>
                </a:lnTo>
                <a:lnTo>
                  <a:pt x="2470" y="681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>
            <a:scene3d>
              <a:camera prst="orthographicFront"/>
              <a:lightRig rig="threePt" dir="t"/>
            </a:scene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9pPr>
          </a:lstStyle>
          <a:p>
            <a:pPr algn="ctr">
              <a:defRPr/>
            </a:pPr>
            <a:r>
              <a:rPr lang="en-US" altLang="zh-CN" sz="4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</a:rPr>
              <a:t>Homework</a:t>
            </a:r>
          </a:p>
        </p:txBody>
      </p:sp>
    </p:spTree>
    <p:custDataLst>
      <p:tags r:id="rId1"/>
    </p:custData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8"/>
          <p:cNvSpPr txBox="1"/>
          <p:nvPr/>
        </p:nvSpPr>
        <p:spPr>
          <a:xfrm>
            <a:off x="1464310" y="2683510"/>
            <a:ext cx="6647815" cy="1442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775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</a:rPr>
              <a:t>Thank you!</a:t>
            </a:r>
          </a:p>
        </p:txBody>
      </p:sp>
      <p:sp>
        <p:nvSpPr>
          <p:cNvPr id="11" name="十字星 10"/>
          <p:cNvSpPr/>
          <p:nvPr/>
        </p:nvSpPr>
        <p:spPr>
          <a:xfrm>
            <a:off x="4280059" y="2604611"/>
            <a:ext cx="228600" cy="353854"/>
          </a:xfrm>
          <a:prstGeom prst="star4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3" name="心形 12"/>
          <p:cNvSpPr/>
          <p:nvPr/>
        </p:nvSpPr>
        <p:spPr>
          <a:xfrm>
            <a:off x="2174081" y="2123599"/>
            <a:ext cx="103346" cy="171926"/>
          </a:xfrm>
          <a:prstGeom prst="hear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</p:spTree>
    <p:custDataLst>
      <p:tags r:id="rId1"/>
    </p:custData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idx="4294967295"/>
          </p:nvPr>
        </p:nvSpPr>
        <p:spPr>
          <a:xfrm>
            <a:off x="2484755" y="1484630"/>
            <a:ext cx="2151380" cy="583565"/>
          </a:xfrm>
        </p:spPr>
        <p:txBody>
          <a:bodyPr/>
          <a:lstStyle/>
          <a:p>
            <a:r>
              <a:rPr lang="en-US" altLang="zh-CN" sz="4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Revision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2091690" y="2884170"/>
            <a:ext cx="5712143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latin typeface="Times New Roman" panose="02020603050405020304" pitchFamily="18" charset="0"/>
              </a:rPr>
              <a:t>Please speak out some new phrases in the text.</a:t>
            </a: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681990" y="2481263"/>
            <a:ext cx="1285875" cy="1213009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spd="med">
    <p:rand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1"/>
          <p:cNvSpPr>
            <a:spLocks noGrp="1"/>
          </p:cNvSpPr>
          <p:nvPr/>
        </p:nvSpPr>
        <p:spPr>
          <a:xfrm>
            <a:off x="1183640" y="1238250"/>
            <a:ext cx="6308725" cy="1950720"/>
          </a:xfrm>
        </p:spPr>
        <p:txBody>
          <a:bodyPr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5pPr>
            <a:lvl6pPr marL="3429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6pPr>
            <a:lvl7pPr marL="685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7pPr>
            <a:lvl8pPr marL="10287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8pPr>
            <a:lvl9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Your pen pal is coming to China on an exchange </a:t>
            </a:r>
            <a:r>
              <a:rPr lang="en-US" altLang="zh-C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program.He</a:t>
            </a:r>
            <a:r>
              <a:rPr lang="en-US" altLang="zh-C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/She is asking you about Chinese customs and what he/she is supposed to do or </a:t>
            </a:r>
            <a:r>
              <a:rPr lang="en-US" altLang="zh-C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not.Make</a:t>
            </a:r>
            <a:r>
              <a:rPr lang="en-US" altLang="zh-C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notes in the chart. </a:t>
            </a:r>
          </a:p>
        </p:txBody>
      </p:sp>
      <p:sp>
        <p:nvSpPr>
          <p:cNvPr id="8" name="椭圆 7"/>
          <p:cNvSpPr/>
          <p:nvPr/>
        </p:nvSpPr>
        <p:spPr>
          <a:xfrm>
            <a:off x="351155" y="1342390"/>
            <a:ext cx="832485" cy="71755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</a:rPr>
              <a:t>3a</a:t>
            </a:r>
          </a:p>
        </p:txBody>
      </p:sp>
      <p:graphicFrame>
        <p:nvGraphicFramePr>
          <p:cNvPr id="3" name="表格 2"/>
          <p:cNvGraphicFramePr/>
          <p:nvPr/>
        </p:nvGraphicFramePr>
        <p:xfrm>
          <a:off x="1092835" y="3442335"/>
          <a:ext cx="6399530" cy="240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997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997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2000" b="1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</a:rPr>
                        <a:t>Table manners                                                                     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2000" b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sym typeface="+mn-ea"/>
                        </a:rPr>
                        <a:t> It's polite/impolite to...</a:t>
                      </a:r>
                    </a:p>
                    <a:p>
                      <a:pPr>
                        <a:buNone/>
                      </a:pPr>
                      <a:endParaRPr lang="zh-CN" altLang="en-US" sz="2000" b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sym typeface="+mn-ea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2000" b="1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sym typeface="+mn-ea"/>
                        </a:rPr>
                        <a:t>House rules 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2000" b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sym typeface="+mn-ea"/>
                        </a:rPr>
                        <a:t>You're supposed/not supposed to...</a:t>
                      </a:r>
                    </a:p>
                    <a:p>
                      <a:pPr>
                        <a:buNone/>
                      </a:pPr>
                      <a:endParaRPr lang="zh-CN" altLang="en-US" sz="2000" b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sym typeface="+mn-ea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2000" b="1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sym typeface="+mn-ea"/>
                        </a:rPr>
                        <a:t>Going out with people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2000" b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sym typeface="+mn-ea"/>
                        </a:rPr>
                        <a:t>You should...</a:t>
                      </a:r>
                    </a:p>
                    <a:p>
                      <a:pPr>
                        <a:buNone/>
                      </a:pPr>
                      <a:endParaRPr lang="zh-CN" altLang="en-US" sz="2000" b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sym typeface="+mn-ea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custDataLst>
      <p:tags r:id="rId1"/>
    </p:custData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979011" y="2324735"/>
            <a:ext cx="7185660" cy="415417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dirty="0">
                <a:latin typeface="Times New Roman" panose="02020603050405020304" pitchFamily="18" charset="0"/>
              </a:rPr>
              <a:t>Dear</a:t>
            </a:r>
            <a:r>
              <a:rPr lang="en-US" altLang="zh-CN" sz="2000" dirty="0">
                <a:latin typeface="Times New Roman" panose="02020603050405020304" pitchFamily="18" charset="0"/>
              </a:rPr>
              <a:t>_____________</a:t>
            </a:r>
            <a:r>
              <a:rPr lang="zh-CN" altLang="en-US" sz="2000" dirty="0">
                <a:latin typeface="Times New Roman" panose="02020603050405020304" pitchFamily="18" charset="0"/>
              </a:rPr>
              <a:t>,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dirty="0">
                <a:latin typeface="Times New Roman" panose="02020603050405020304" pitchFamily="18" charset="0"/>
              </a:rPr>
              <a:t>You must be excited about coming to China soon.Let me give you some suggestions </a:t>
            </a:r>
            <a:r>
              <a:rPr lang="en-US" altLang="zh-CN" sz="2000" dirty="0">
                <a:latin typeface="Times New Roman" panose="02020603050405020304" pitchFamily="18" charset="0"/>
              </a:rPr>
              <a:t>and advice</a:t>
            </a:r>
            <a:r>
              <a:rPr lang="zh-CN" altLang="en-US" sz="2000" dirty="0">
                <a:latin typeface="Times New Roman" panose="02020603050405020304" pitchFamily="18" charset="0"/>
              </a:rPr>
              <a:t> about </a:t>
            </a:r>
            <a:r>
              <a:rPr lang="en-US" altLang="zh-CN" sz="2000" dirty="0">
                <a:latin typeface="Times New Roman" panose="02020603050405020304" pitchFamily="18" charset="0"/>
              </a:rPr>
              <a:t>Chinese customs</a:t>
            </a:r>
            <a:r>
              <a:rPr lang="zh-CN" altLang="en-US" sz="2000" dirty="0">
                <a:latin typeface="Times New Roman" panose="02020603050405020304" pitchFamily="18" charset="0"/>
              </a:rPr>
              <a:t>.When you</a:t>
            </a:r>
            <a:r>
              <a:rPr lang="en-US" altLang="zh-CN" sz="2000" dirty="0">
                <a:latin typeface="Times New Roman" panose="02020603050405020304" pitchFamily="18" charset="0"/>
              </a:rPr>
              <a:t>'</a:t>
            </a:r>
            <a:r>
              <a:rPr lang="zh-CN" altLang="en-US" sz="2000" dirty="0">
                <a:latin typeface="Times New Roman" panose="02020603050405020304" pitchFamily="18" charset="0"/>
              </a:rPr>
              <a:t>re eating at the table,it</a:t>
            </a:r>
            <a:r>
              <a:rPr lang="en-US" altLang="zh-CN" sz="2000" dirty="0">
                <a:latin typeface="Times New Roman" panose="02020603050405020304" pitchFamily="18" charset="0"/>
              </a:rPr>
              <a:t>'</a:t>
            </a:r>
            <a:r>
              <a:rPr lang="zh-CN" altLang="en-US" sz="2000" dirty="0">
                <a:latin typeface="Times New Roman" panose="02020603050405020304" pitchFamily="18" charset="0"/>
              </a:rPr>
              <a:t>s impolite to</a:t>
            </a:r>
            <a:r>
              <a:rPr lang="en-US" altLang="zh-CN" sz="2000" dirty="0">
                <a:latin typeface="Times New Roman" panose="02020603050405020304" pitchFamily="18" charset="0"/>
              </a:rPr>
              <a:t>_____________________________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000" dirty="0">
                <a:latin typeface="Times New Roman" panose="02020603050405020304" pitchFamily="18" charset="0"/>
              </a:rPr>
              <a:t>_______________________________________________________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dirty="0">
                <a:latin typeface="Times New Roman" panose="02020603050405020304" pitchFamily="18" charset="0"/>
              </a:rPr>
              <a:t>In our house,you</a:t>
            </a:r>
            <a:r>
              <a:rPr lang="en-US" altLang="zh-CN" sz="2000" dirty="0">
                <a:latin typeface="Times New Roman" panose="02020603050405020304" pitchFamily="18" charset="0"/>
              </a:rPr>
              <a:t>'</a:t>
            </a:r>
            <a:r>
              <a:rPr lang="zh-CN" altLang="en-US" sz="2000" dirty="0">
                <a:latin typeface="Times New Roman" panose="02020603050405020304" pitchFamily="18" charset="0"/>
              </a:rPr>
              <a:t>re supposed to</a:t>
            </a:r>
            <a:r>
              <a:rPr lang="en-US" altLang="zh-CN" sz="2000" dirty="0">
                <a:latin typeface="Times New Roman" panose="02020603050405020304" pitchFamily="18" charset="0"/>
              </a:rPr>
              <a:t>_____________________________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000" dirty="0">
                <a:latin typeface="Times New Roman" panose="02020603050405020304" pitchFamily="18" charset="0"/>
              </a:rPr>
              <a:t>_______________________________________________________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dirty="0">
                <a:latin typeface="Times New Roman" panose="02020603050405020304" pitchFamily="18" charset="0"/>
              </a:rPr>
              <a:t>When you go out with people, you should </a:t>
            </a:r>
            <a:r>
              <a:rPr lang="en-US" altLang="zh-CN" sz="2000" dirty="0">
                <a:latin typeface="Times New Roman" panose="02020603050405020304" pitchFamily="18" charset="0"/>
              </a:rPr>
              <a:t>_____________________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000" dirty="0">
                <a:latin typeface="Times New Roman" panose="02020603050405020304" pitchFamily="18" charset="0"/>
              </a:rPr>
              <a:t>_______________________________________________________</a:t>
            </a:r>
            <a:endParaRPr lang="zh-CN" altLang="en-US" sz="2000" dirty="0">
              <a:latin typeface="Times New Roman" panose="02020603050405020304" pitchFamily="18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dirty="0">
                <a:latin typeface="Times New Roman" panose="02020603050405020304" pitchFamily="18" charset="0"/>
              </a:rPr>
              <a:t>Have a safe trip, and I look forward to meeting you soon! 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dirty="0">
                <a:latin typeface="Times New Roman" panose="02020603050405020304" pitchFamily="18" charset="0"/>
              </a:rPr>
              <a:t>Best wishes, 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000" dirty="0">
                <a:latin typeface="Times New Roman" panose="02020603050405020304" pitchFamily="18" charset="0"/>
              </a:rPr>
              <a:t>__________</a:t>
            </a:r>
          </a:p>
        </p:txBody>
      </p:sp>
      <p:sp>
        <p:nvSpPr>
          <p:cNvPr id="7" name="标题 1"/>
          <p:cNvSpPr>
            <a:spLocks noGrp="1"/>
          </p:cNvSpPr>
          <p:nvPr/>
        </p:nvSpPr>
        <p:spPr>
          <a:xfrm>
            <a:off x="1249680" y="1049020"/>
            <a:ext cx="6002655" cy="1191895"/>
          </a:xfrm>
        </p:spPr>
        <p:txBody>
          <a:bodyPr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5pPr>
            <a:lvl6pPr marL="3429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6pPr>
            <a:lvl7pPr marL="685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7pPr>
            <a:lvl8pPr marL="10287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8pPr>
            <a:lvl9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800" b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Write a letter to your pen pal to give him/her advice and suggestions on how to behave properly in China. </a:t>
            </a:r>
          </a:p>
        </p:txBody>
      </p:sp>
      <p:sp>
        <p:nvSpPr>
          <p:cNvPr id="8" name="椭圆 7"/>
          <p:cNvSpPr/>
          <p:nvPr/>
        </p:nvSpPr>
        <p:spPr>
          <a:xfrm>
            <a:off x="324485" y="1049020"/>
            <a:ext cx="832485" cy="71755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</a:rPr>
              <a:t>3b</a:t>
            </a:r>
          </a:p>
        </p:txBody>
      </p:sp>
    </p:spTree>
    <p:custDataLst>
      <p:tags r:id="rId1"/>
    </p:custData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框 7"/>
          <p:cNvSpPr txBox="1"/>
          <p:nvPr/>
        </p:nvSpPr>
        <p:spPr>
          <a:xfrm>
            <a:off x="899160" y="1826419"/>
            <a:ext cx="7868603" cy="3784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1  </a:t>
            </a:r>
            <a:r>
              <a:rPr lang="zh-CN" altLang="en-US" sz="20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Fill in the blanks with the words in the box.</a:t>
            </a:r>
          </a:p>
          <a:p>
            <a:r>
              <a:rPr lang="zh-CN" altLang="en-US" sz="20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    </a:t>
            </a:r>
            <a:r>
              <a:rPr lang="zh-CN" altLang="en-US" sz="2000" dirty="0">
                <a:solidFill>
                  <a:schemeClr val="tx1"/>
                </a:solidFill>
                <a:latin typeface="Times New Roman" panose="02020603050405020304" pitchFamily="18" charset="0"/>
              </a:rPr>
              <a:t>1.In many countries,it is impolite to show up at someone</a:t>
            </a:r>
            <a:r>
              <a:rPr lang="en-US" altLang="zh-CN" sz="2000" dirty="0">
                <a:solidFill>
                  <a:schemeClr val="tx1"/>
                </a:solidFill>
                <a:latin typeface="Times New Roman" panose="02020603050405020304" pitchFamily="18" charset="0"/>
              </a:rPr>
              <a:t>'</a:t>
            </a:r>
            <a:r>
              <a:rPr lang="zh-CN" altLang="en-US" sz="2000" dirty="0">
                <a:solidFill>
                  <a:schemeClr val="tx1"/>
                </a:solidFill>
                <a:latin typeface="Times New Roman" panose="02020603050405020304" pitchFamily="18" charset="0"/>
              </a:rPr>
              <a:t>s house for the    </a:t>
            </a:r>
          </a:p>
          <a:p>
            <a:r>
              <a:rPr lang="zh-CN" altLang="en-US" sz="2000" dirty="0">
                <a:solidFill>
                  <a:schemeClr val="tx1"/>
                </a:solidFill>
                <a:latin typeface="Times New Roman" panose="02020603050405020304" pitchFamily="18" charset="0"/>
              </a:rPr>
              <a:t>        first time with</a:t>
            </a:r>
            <a:r>
              <a:rPr lang="en-US" altLang="zh-CN" sz="2000" dirty="0">
                <a:solidFill>
                  <a:schemeClr val="tx1"/>
                </a:solidFill>
                <a:latin typeface="Times New Roman" panose="02020603050405020304" pitchFamily="18" charset="0"/>
              </a:rPr>
              <a:t>__________</a:t>
            </a:r>
            <a:r>
              <a:rPr lang="zh-CN" altLang="en-US" sz="2000" dirty="0">
                <a:solidFill>
                  <a:schemeClr val="tx1"/>
                </a:solidFill>
                <a:latin typeface="Times New Roman" panose="02020603050405020304" pitchFamily="18" charset="0"/>
              </a:rPr>
              <a:t>hands.You should always bring a small gift.</a:t>
            </a:r>
          </a:p>
          <a:p>
            <a:r>
              <a:rPr lang="zh-CN" altLang="en-US" sz="2000" dirty="0">
                <a:solidFill>
                  <a:schemeClr val="tx1"/>
                </a:solidFill>
                <a:latin typeface="Times New Roman" panose="02020603050405020304" pitchFamily="18" charset="0"/>
              </a:rPr>
              <a:t>     2.Billy </a:t>
            </a:r>
            <a:r>
              <a:rPr lang="en-US" altLang="zh-CN" sz="2000" dirty="0">
                <a:solidFill>
                  <a:schemeClr val="tx1"/>
                </a:solidFill>
                <a:latin typeface="Times New Roman" panose="02020603050405020304" pitchFamily="18" charset="0"/>
              </a:rPr>
              <a:t>was very uncomfortable</a:t>
            </a:r>
            <a:r>
              <a:rPr lang="zh-CN" altLang="en-US" sz="2000" dirty="0">
                <a:solidFill>
                  <a:schemeClr val="tx1"/>
                </a:solidFill>
                <a:latin typeface="Times New Roman" panose="02020603050405020304" pitchFamily="18" charset="0"/>
              </a:rPr>
              <a:t> at a fine-dining restaurant </a:t>
            </a:r>
            <a:r>
              <a:rPr lang="en-US" altLang="zh-CN" sz="2000" dirty="0">
                <a:solidFill>
                  <a:schemeClr val="tx1"/>
                </a:solidFill>
                <a:latin typeface="Times New Roman" panose="02020603050405020304" pitchFamily="18" charset="0"/>
              </a:rPr>
              <a:t>last night </a:t>
            </a:r>
          </a:p>
          <a:p>
            <a:r>
              <a:rPr lang="zh-CN" altLang="en-US" sz="2000" dirty="0">
                <a:solidFill>
                  <a:schemeClr val="tx1"/>
                </a:solidFill>
                <a:latin typeface="Times New Roman" panose="02020603050405020304" pitchFamily="18" charset="0"/>
              </a:rPr>
              <a:t>        because he didn</a:t>
            </a:r>
            <a:r>
              <a:rPr lang="en-US" altLang="zh-CN" sz="2000" dirty="0">
                <a:solidFill>
                  <a:schemeClr val="tx1"/>
                </a:solidFill>
                <a:latin typeface="Times New Roman" panose="02020603050405020304" pitchFamily="18" charset="0"/>
              </a:rPr>
              <a:t>'</a:t>
            </a:r>
            <a:r>
              <a:rPr lang="zh-CN" altLang="en-US" sz="2000" dirty="0">
                <a:solidFill>
                  <a:schemeClr val="tx1"/>
                </a:solidFill>
                <a:latin typeface="Times New Roman" panose="02020603050405020304" pitchFamily="18" charset="0"/>
              </a:rPr>
              <a:t>t know</a:t>
            </a:r>
            <a:r>
              <a:rPr lang="en-US" altLang="zh-CN" sz="2000" dirty="0">
                <a:latin typeface="Times New Roman" panose="02020603050405020304" pitchFamily="18" charset="0"/>
                <a:sym typeface="+mn-ea"/>
              </a:rPr>
              <a:t>__________</a:t>
            </a:r>
            <a:r>
              <a:rPr lang="zh-CN" altLang="en-US" sz="2000" dirty="0">
                <a:solidFill>
                  <a:schemeClr val="tx1"/>
                </a:solidFill>
                <a:latin typeface="Times New Roman" panose="02020603050405020304" pitchFamily="18" charset="0"/>
              </a:rPr>
              <a:t>table manners.</a:t>
            </a:r>
          </a:p>
          <a:p>
            <a:r>
              <a:rPr lang="zh-CN" altLang="en-US" sz="2000" dirty="0">
                <a:solidFill>
                  <a:schemeClr val="tx1"/>
                </a:solidFill>
                <a:latin typeface="Times New Roman" panose="02020603050405020304" pitchFamily="18" charset="0"/>
              </a:rPr>
              <a:t>     3.It is</a:t>
            </a:r>
            <a:r>
              <a:rPr lang="en-US" altLang="zh-CN" sz="2000" dirty="0">
                <a:latin typeface="Times New Roman" panose="02020603050405020304" pitchFamily="18" charset="0"/>
                <a:sym typeface="+mn-ea"/>
              </a:rPr>
              <a:t>__________</a:t>
            </a:r>
            <a:r>
              <a:rPr lang="zh-CN" altLang="en-US" sz="2000" dirty="0">
                <a:solidFill>
                  <a:schemeClr val="tx1"/>
                </a:solidFill>
                <a:latin typeface="Times New Roman" panose="02020603050405020304" pitchFamily="18" charset="0"/>
              </a:rPr>
              <a:t>spending the time to learn about the customs of a </a:t>
            </a:r>
          </a:p>
          <a:p>
            <a:r>
              <a:rPr lang="zh-CN" altLang="en-US" sz="2000" dirty="0">
                <a:solidFill>
                  <a:schemeClr val="tx1"/>
                </a:solidFill>
                <a:latin typeface="Times New Roman" panose="02020603050405020304" pitchFamily="18" charset="0"/>
              </a:rPr>
              <a:t>        country before you go there.That way,you will know what you are         </a:t>
            </a:r>
          </a:p>
          <a:p>
            <a:r>
              <a:rPr lang="zh-CN" altLang="en-US" sz="2000" dirty="0">
                <a:solidFill>
                  <a:schemeClr val="tx1"/>
                </a:solidFill>
                <a:latin typeface="Times New Roman" panose="02020603050405020304" pitchFamily="18" charset="0"/>
              </a:rPr>
              <a:t>        supposed to do in different situations.</a:t>
            </a:r>
          </a:p>
          <a:p>
            <a:r>
              <a:rPr lang="zh-CN" altLang="en-US" sz="2000" dirty="0">
                <a:solidFill>
                  <a:schemeClr val="tx1"/>
                </a:solidFill>
                <a:latin typeface="Times New Roman" panose="02020603050405020304" pitchFamily="18" charset="0"/>
              </a:rPr>
              <a:t>     4.The</a:t>
            </a:r>
            <a:r>
              <a:rPr lang="en-US" altLang="zh-CN" sz="2000" dirty="0">
                <a:latin typeface="Times New Roman" panose="02020603050405020304" pitchFamily="18" charset="0"/>
                <a:sym typeface="+mn-ea"/>
              </a:rPr>
              <a:t>__________</a:t>
            </a:r>
            <a:r>
              <a:rPr lang="zh-CN" altLang="en-US" sz="2000" dirty="0">
                <a:solidFill>
                  <a:schemeClr val="tx1"/>
                </a:solidFill>
                <a:latin typeface="Times New Roman" panose="02020603050405020304" pitchFamily="18" charset="0"/>
              </a:rPr>
              <a:t>is always the worst in the</a:t>
            </a:r>
            <a:r>
              <a:rPr lang="en-US" altLang="zh-CN" sz="2000" dirty="0">
                <a:latin typeface="Times New Roman" panose="02020603050405020304" pitchFamily="18" charset="0"/>
                <a:sym typeface="+mn-ea"/>
              </a:rPr>
              <a:t>__________</a:t>
            </a:r>
            <a:r>
              <a:rPr lang="zh-CN" altLang="en-US" sz="2000" dirty="0">
                <a:solidFill>
                  <a:schemeClr val="tx1"/>
                </a:solidFill>
                <a:latin typeface="Times New Roman" panose="02020603050405020304" pitchFamily="18" charset="0"/>
              </a:rPr>
              <a:t>city.It i</a:t>
            </a:r>
            <a:r>
              <a:rPr lang="en-US" altLang="zh-CN" sz="2000" dirty="0">
                <a:solidFill>
                  <a:schemeClr val="tx1"/>
                </a:solidFill>
                <a:latin typeface="Times New Roman" panose="02020603050405020304" pitchFamily="18" charset="0"/>
              </a:rPr>
              <a:t>s</a:t>
            </a:r>
            <a:r>
              <a:rPr lang="zh-CN" altLang="en-US" sz="2000" dirty="0">
                <a:solidFill>
                  <a:schemeClr val="tx1"/>
                </a:solidFill>
                <a:latin typeface="Times New Roman" panose="02020603050405020304" pitchFamily="18" charset="0"/>
              </a:rPr>
              <a:t>    </a:t>
            </a:r>
          </a:p>
          <a:p>
            <a:r>
              <a:rPr lang="zh-CN" altLang="en-US" sz="2000" dirty="0">
                <a:solidFill>
                  <a:schemeClr val="tx1"/>
                </a:solidFill>
                <a:latin typeface="Times New Roman" panose="02020603050405020304" pitchFamily="18" charset="0"/>
              </a:rPr>
              <a:t>        important to </a:t>
            </a:r>
            <a:r>
              <a:rPr lang="en-US" altLang="zh-CN" sz="2000" dirty="0">
                <a:solidFill>
                  <a:schemeClr val="tx1"/>
                </a:solidFill>
                <a:latin typeface="Times New Roman" panose="02020603050405020304" pitchFamily="18" charset="0"/>
              </a:rPr>
              <a:t>leave earlier</a:t>
            </a:r>
            <a:r>
              <a:rPr lang="zh-CN" altLang="en-US" sz="2000" dirty="0">
                <a:solidFill>
                  <a:schemeClr val="tx1"/>
                </a:solidFill>
                <a:latin typeface="Times New Roman" panose="02020603050405020304" pitchFamily="18" charset="0"/>
              </a:rPr>
              <a:t> if you are traveling by car. </a:t>
            </a:r>
          </a:p>
          <a:p>
            <a:r>
              <a:rPr lang="zh-CN" altLang="en-US" sz="2000" dirty="0">
                <a:solidFill>
                  <a:schemeClr val="tx1"/>
                </a:solidFill>
                <a:latin typeface="Times New Roman" panose="02020603050405020304" pitchFamily="18" charset="0"/>
              </a:rPr>
              <a:t>     5.Sandy went into her sister</a:t>
            </a:r>
            <a:r>
              <a:rPr lang="en-US" altLang="zh-CN" sz="2000" dirty="0">
                <a:solidFill>
                  <a:schemeClr val="tx1"/>
                </a:solidFill>
                <a:latin typeface="Times New Roman" panose="02020603050405020304" pitchFamily="18" charset="0"/>
              </a:rPr>
              <a:t>'</a:t>
            </a:r>
            <a:r>
              <a:rPr lang="zh-CN" altLang="en-US" sz="2000" dirty="0">
                <a:solidFill>
                  <a:schemeClr val="tx1"/>
                </a:solidFill>
                <a:latin typeface="Times New Roman" panose="02020603050405020304" pitchFamily="18" charset="0"/>
              </a:rPr>
              <a:t>s room without</a:t>
            </a:r>
            <a:r>
              <a:rPr lang="en-US" altLang="zh-CN" sz="2000" dirty="0">
                <a:latin typeface="Times New Roman" panose="02020603050405020304" pitchFamily="18" charset="0"/>
                <a:sym typeface="+mn-ea"/>
              </a:rPr>
              <a:t>__________</a:t>
            </a:r>
            <a:r>
              <a:rPr lang="zh-CN" altLang="en-US" sz="2000" dirty="0">
                <a:solidFill>
                  <a:schemeClr val="tx1"/>
                </a:solidFill>
                <a:latin typeface="Times New Roman" panose="02020603050405020304" pitchFamily="18" charset="0"/>
              </a:rPr>
              <a:t>on the door.That </a:t>
            </a:r>
          </a:p>
          <a:p>
            <a:r>
              <a:rPr lang="zh-CN" altLang="en-US" sz="2000" dirty="0">
                <a:solidFill>
                  <a:schemeClr val="tx1"/>
                </a:solidFill>
                <a:latin typeface="Times New Roman" panose="02020603050405020304" pitchFamily="18" charset="0"/>
              </a:rPr>
              <a:t>        made her sister</a:t>
            </a:r>
            <a:r>
              <a:rPr lang="en-US" altLang="zh-CN" sz="2000" dirty="0">
                <a:latin typeface="Times New Roman" panose="02020603050405020304" pitchFamily="18" charset="0"/>
                <a:sym typeface="+mn-ea"/>
              </a:rPr>
              <a:t>__________.</a:t>
            </a:r>
            <a:r>
              <a:rPr lang="zh-CN" altLang="en-US" sz="2000" dirty="0">
                <a:solidFill>
                  <a:schemeClr val="tx1"/>
                </a:solidFill>
                <a:latin typeface="Times New Roman" panose="02020603050405020304" pitchFamily="18" charset="0"/>
              </a:rPr>
              <a:t>  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125730" y="2776855"/>
            <a:ext cx="1158875" cy="2245360"/>
          </a:xfrm>
          <a:prstGeom prst="rect">
            <a:avLst/>
          </a:prstGeom>
          <a:solidFill>
            <a:schemeClr val="bg2"/>
          </a:solidFill>
          <a:ln w="28575">
            <a:solidFill>
              <a:srgbClr val="97E3A6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altLang="zh-CN" sz="2000">
                <a:solidFill>
                  <a:srgbClr val="7030A0"/>
                </a:solidFill>
                <a:latin typeface="Times New Roman" panose="02020603050405020304" pitchFamily="18" charset="0"/>
              </a:rPr>
              <a:t>worth</a:t>
            </a:r>
          </a:p>
          <a:p>
            <a:r>
              <a:rPr lang="en-US" altLang="zh-CN" sz="2000">
                <a:solidFill>
                  <a:srgbClr val="7030A0"/>
                </a:solidFill>
                <a:latin typeface="Times New Roman" panose="02020603050405020304" pitchFamily="18" charset="0"/>
              </a:rPr>
              <a:t>capital</a:t>
            </a:r>
          </a:p>
          <a:p>
            <a:r>
              <a:rPr lang="en-US" altLang="zh-CN" sz="2000">
                <a:solidFill>
                  <a:srgbClr val="7030A0"/>
                </a:solidFill>
                <a:latin typeface="Times New Roman" panose="02020603050405020304" pitchFamily="18" charset="0"/>
              </a:rPr>
              <a:t>basic</a:t>
            </a:r>
          </a:p>
          <a:p>
            <a:r>
              <a:rPr lang="en-US" altLang="zh-CN" sz="2000">
                <a:solidFill>
                  <a:srgbClr val="7030A0"/>
                </a:solidFill>
                <a:latin typeface="Times New Roman" panose="02020603050405020304" pitchFamily="18" charset="0"/>
              </a:rPr>
              <a:t>traffic</a:t>
            </a:r>
          </a:p>
          <a:p>
            <a:r>
              <a:rPr lang="en-US" altLang="zh-CN" sz="2000">
                <a:solidFill>
                  <a:srgbClr val="7030A0"/>
                </a:solidFill>
                <a:latin typeface="Times New Roman" panose="02020603050405020304" pitchFamily="18" charset="0"/>
              </a:rPr>
              <a:t>empty</a:t>
            </a:r>
          </a:p>
          <a:p>
            <a:r>
              <a:rPr lang="en-US" altLang="zh-CN" sz="2000">
                <a:solidFill>
                  <a:srgbClr val="7030A0"/>
                </a:solidFill>
                <a:latin typeface="Times New Roman" panose="02020603050405020304" pitchFamily="18" charset="0"/>
              </a:rPr>
              <a:t>mad</a:t>
            </a:r>
          </a:p>
          <a:p>
            <a:r>
              <a:rPr lang="en-US" altLang="zh-CN" sz="2000">
                <a:solidFill>
                  <a:srgbClr val="7030A0"/>
                </a:solidFill>
                <a:latin typeface="Times New Roman" panose="02020603050405020304" pitchFamily="18" charset="0"/>
              </a:rPr>
              <a:t>knocking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3131185" y="2416175"/>
            <a:ext cx="102044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>
                <a:solidFill>
                  <a:srgbClr val="FF0000"/>
                </a:solidFill>
                <a:latin typeface="Times New Roman" panose="02020603050405020304" pitchFamily="18" charset="0"/>
              </a:rPr>
              <a:t>empty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4190365" y="3038475"/>
            <a:ext cx="76898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>
                <a:solidFill>
                  <a:srgbClr val="FF0000"/>
                </a:solidFill>
                <a:latin typeface="Times New Roman" panose="02020603050405020304" pitchFamily="18" charset="0"/>
              </a:rPr>
              <a:t>basic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2151380" y="3349625"/>
            <a:ext cx="85979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>
                <a:solidFill>
                  <a:srgbClr val="FF0000"/>
                </a:solidFill>
                <a:latin typeface="Times New Roman" panose="02020603050405020304" pitchFamily="18" charset="0"/>
              </a:rPr>
              <a:t>worth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2163445" y="4262755"/>
            <a:ext cx="83566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>
                <a:solidFill>
                  <a:srgbClr val="FF0000"/>
                </a:solidFill>
                <a:latin typeface="Times New Roman" panose="02020603050405020304" pitchFamily="18" charset="0"/>
              </a:rPr>
              <a:t>traffic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5923280" y="4256405"/>
            <a:ext cx="92773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>
                <a:solidFill>
                  <a:srgbClr val="FF0000"/>
                </a:solidFill>
                <a:latin typeface="Times New Roman" panose="02020603050405020304" pitchFamily="18" charset="0"/>
              </a:rPr>
              <a:t>capital</a:t>
            </a:r>
          </a:p>
        </p:txBody>
      </p:sp>
      <p:sp>
        <p:nvSpPr>
          <p:cNvPr id="20" name="文本框 19"/>
          <p:cNvSpPr txBox="1"/>
          <p:nvPr/>
        </p:nvSpPr>
        <p:spPr>
          <a:xfrm>
            <a:off x="5798185" y="4882515"/>
            <a:ext cx="123444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>
                <a:solidFill>
                  <a:srgbClr val="FF0000"/>
                </a:solidFill>
                <a:latin typeface="Times New Roman" panose="02020603050405020304" pitchFamily="18" charset="0"/>
              </a:rPr>
              <a:t>knocking</a:t>
            </a:r>
          </a:p>
        </p:txBody>
      </p:sp>
      <p:sp>
        <p:nvSpPr>
          <p:cNvPr id="21" name="文本框 20"/>
          <p:cNvSpPr txBox="1"/>
          <p:nvPr/>
        </p:nvSpPr>
        <p:spPr>
          <a:xfrm>
            <a:off x="3390900" y="5171440"/>
            <a:ext cx="76136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>
                <a:solidFill>
                  <a:srgbClr val="FF0000"/>
                </a:solidFill>
                <a:latin typeface="Times New Roman" panose="02020603050405020304" pitchFamily="18" charset="0"/>
              </a:rPr>
              <a:t>mad</a:t>
            </a:r>
          </a:p>
        </p:txBody>
      </p:sp>
      <p:sp>
        <p:nvSpPr>
          <p:cNvPr id="2" name="椭圆 1"/>
          <p:cNvSpPr/>
          <p:nvPr/>
        </p:nvSpPr>
        <p:spPr>
          <a:xfrm>
            <a:off x="866140" y="1146810"/>
            <a:ext cx="2331720" cy="66675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Self Check</a:t>
            </a:r>
          </a:p>
        </p:txBody>
      </p:sp>
    </p:spTree>
    <p:custDataLst>
      <p:tags r:id="rId1"/>
    </p:custDataLst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5" grpId="1"/>
      <p:bldP spid="15" grpId="2"/>
      <p:bldP spid="15" grpId="3"/>
      <p:bldP spid="15" grpId="4"/>
      <p:bldP spid="16" grpId="0"/>
      <p:bldP spid="16" grpId="1"/>
      <p:bldP spid="16" grpId="2"/>
      <p:bldP spid="16" grpId="3"/>
      <p:bldP spid="16" grpId="4"/>
      <p:bldP spid="17" grpId="0"/>
      <p:bldP spid="17" grpId="1"/>
      <p:bldP spid="17" grpId="2"/>
      <p:bldP spid="17" grpId="3"/>
      <p:bldP spid="17" grpId="4"/>
      <p:bldP spid="18" grpId="0"/>
      <p:bldP spid="18" grpId="1"/>
      <p:bldP spid="18" grpId="2"/>
      <p:bldP spid="18" grpId="3"/>
      <p:bldP spid="18" grpId="4"/>
      <p:bldP spid="19" grpId="0"/>
      <p:bldP spid="19" grpId="1"/>
      <p:bldP spid="19" grpId="2"/>
      <p:bldP spid="19" grpId="3"/>
      <p:bldP spid="19" grpId="4"/>
      <p:bldP spid="20" grpId="0"/>
      <p:bldP spid="20" grpId="1"/>
      <p:bldP spid="20" grpId="2"/>
      <p:bldP spid="20" grpId="3"/>
      <p:bldP spid="20" grpId="4"/>
      <p:bldP spid="21" grpId="0"/>
      <p:bldP spid="21" grpId="1"/>
      <p:bldP spid="21" grpId="2"/>
      <p:bldP spid="21" grpId="3"/>
      <p:bldP spid="21" grpId="4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框 7"/>
          <p:cNvSpPr txBox="1"/>
          <p:nvPr/>
        </p:nvSpPr>
        <p:spPr>
          <a:xfrm>
            <a:off x="865346" y="1826419"/>
            <a:ext cx="7868603" cy="32613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000" b="1">
                <a:solidFill>
                  <a:srgbClr val="7030A0"/>
                </a:solidFill>
                <a:latin typeface="Times New Roman" panose="02020603050405020304" pitchFamily="18" charset="0"/>
              </a:rPr>
              <a:t>2</a:t>
            </a:r>
            <a:r>
              <a:rPr lang="zh-CN" altLang="en-US" sz="2000" b="1">
                <a:solidFill>
                  <a:srgbClr val="7030A0"/>
                </a:solidFill>
                <a:latin typeface="Times New Roman" panose="02020603050405020304" pitchFamily="18" charset="0"/>
              </a:rPr>
              <a:t>  </a:t>
            </a:r>
            <a:r>
              <a:rPr lang="zh-CN" altLang="en-US" sz="2000" b="1">
                <a:solidFill>
                  <a:schemeClr val="tx1"/>
                </a:solidFill>
                <a:latin typeface="Times New Roman" panose="02020603050405020304" pitchFamily="18" charset="0"/>
              </a:rPr>
              <a:t>Think about your culture and make statements.</a:t>
            </a:r>
          </a:p>
          <a:p>
            <a:pPr>
              <a:lnSpc>
                <a:spcPct val="150000"/>
              </a:lnSpc>
            </a:pPr>
            <a:r>
              <a:rPr lang="zh-CN" altLang="en-US" sz="2000" b="1">
                <a:solidFill>
                  <a:srgbClr val="7030A0"/>
                </a:solidFill>
                <a:latin typeface="Times New Roman" panose="02020603050405020304" pitchFamily="18" charset="0"/>
              </a:rPr>
              <a:t>    In my culture,</a:t>
            </a:r>
            <a:r>
              <a:rPr lang="en-US" altLang="zh-CN" sz="2000" b="1">
                <a:solidFill>
                  <a:srgbClr val="7030A0"/>
                </a:solidFill>
                <a:latin typeface="Times New Roman" panose="02020603050405020304" pitchFamily="18" charset="0"/>
              </a:rPr>
              <a:t>when you...</a:t>
            </a:r>
          </a:p>
          <a:p>
            <a:pPr>
              <a:lnSpc>
                <a:spcPct val="150000"/>
              </a:lnSpc>
            </a:pPr>
            <a:r>
              <a:rPr lang="zh-CN" altLang="en-US" sz="2000" b="1">
                <a:solidFill>
                  <a:srgbClr val="7030A0"/>
                </a:solidFill>
                <a:latin typeface="Times New Roman" panose="02020603050405020304" pitchFamily="18" charset="0"/>
              </a:rPr>
              <a:t>    you</a:t>
            </a:r>
            <a:r>
              <a:rPr lang="en-US" altLang="zh-CN" sz="2000" b="1">
                <a:solidFill>
                  <a:srgbClr val="7030A0"/>
                </a:solidFill>
                <a:latin typeface="Times New Roman" panose="02020603050405020304" pitchFamily="18" charset="0"/>
              </a:rPr>
              <a:t>'</a:t>
            </a:r>
            <a:r>
              <a:rPr lang="zh-CN" altLang="en-US" sz="2000" b="1">
                <a:solidFill>
                  <a:srgbClr val="7030A0"/>
                </a:solidFill>
                <a:latin typeface="Times New Roman" panose="02020603050405020304" pitchFamily="18" charset="0"/>
              </a:rPr>
              <a:t>re supposed to </a:t>
            </a:r>
            <a:r>
              <a:rPr lang="en-US" altLang="zh-CN" sz="2000" b="1">
                <a:solidFill>
                  <a:srgbClr val="7030A0"/>
                </a:solidFill>
                <a:latin typeface="Times New Roman" panose="02020603050405020304" pitchFamily="18" charset="0"/>
              </a:rPr>
              <a:t>________________________________________.</a:t>
            </a:r>
            <a:r>
              <a:rPr lang="zh-CN" altLang="en-US" sz="2000" b="1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zh-CN" altLang="en-US" sz="2000" b="1">
                <a:solidFill>
                  <a:srgbClr val="7030A0"/>
                </a:solidFill>
                <a:latin typeface="Times New Roman" panose="02020603050405020304" pitchFamily="18" charset="0"/>
              </a:rPr>
              <a:t>    you</a:t>
            </a:r>
            <a:r>
              <a:rPr lang="en-US" altLang="zh-CN" sz="2000" b="1">
                <a:solidFill>
                  <a:srgbClr val="7030A0"/>
                </a:solidFill>
                <a:latin typeface="Times New Roman" panose="02020603050405020304" pitchFamily="18" charset="0"/>
              </a:rPr>
              <a:t>'</a:t>
            </a:r>
            <a:r>
              <a:rPr lang="zh-CN" altLang="en-US" sz="2000" b="1">
                <a:solidFill>
                  <a:srgbClr val="7030A0"/>
                </a:solidFill>
                <a:latin typeface="Times New Roman" panose="02020603050405020304" pitchFamily="18" charset="0"/>
              </a:rPr>
              <a:t>re not supposed to</a:t>
            </a:r>
            <a:r>
              <a:rPr lang="en-US" altLang="zh-CN" sz="2000" b="1">
                <a:solidFill>
                  <a:srgbClr val="7030A0"/>
                </a:solidFill>
                <a:latin typeface="Times New Roman" panose="02020603050405020304" pitchFamily="18" charset="0"/>
              </a:rPr>
              <a:t>_____________________________________.</a:t>
            </a:r>
            <a:r>
              <a:rPr lang="zh-CN" altLang="en-US" sz="2000" b="1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zh-CN" altLang="en-US" sz="2000" b="1">
                <a:solidFill>
                  <a:srgbClr val="7030A0"/>
                </a:solidFill>
                <a:latin typeface="Times New Roman" panose="02020603050405020304" pitchFamily="18" charset="0"/>
              </a:rPr>
              <a:t>    you</a:t>
            </a:r>
            <a:r>
              <a:rPr lang="en-US" altLang="zh-CN" sz="2000" b="1">
                <a:solidFill>
                  <a:srgbClr val="7030A0"/>
                </a:solidFill>
                <a:latin typeface="Times New Roman" panose="02020603050405020304" pitchFamily="18" charset="0"/>
              </a:rPr>
              <a:t>'</a:t>
            </a:r>
            <a:r>
              <a:rPr lang="zh-CN" altLang="en-US" sz="2000" b="1">
                <a:solidFill>
                  <a:srgbClr val="7030A0"/>
                </a:solidFill>
                <a:latin typeface="Times New Roman" panose="02020603050405020304" pitchFamily="18" charset="0"/>
              </a:rPr>
              <a:t>re expected to</a:t>
            </a:r>
            <a:r>
              <a:rPr lang="en-US" altLang="zh-CN" sz="2000" b="1">
                <a:solidFill>
                  <a:srgbClr val="7030A0"/>
                </a:solidFill>
                <a:latin typeface="Times New Roman" panose="02020603050405020304" pitchFamily="18" charset="0"/>
              </a:rPr>
              <a:t>_________________________________________.</a:t>
            </a:r>
            <a:r>
              <a:rPr lang="zh-CN" altLang="en-US" sz="2000" b="1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zh-CN" altLang="en-US" sz="2000" b="1">
                <a:solidFill>
                  <a:srgbClr val="7030A0"/>
                </a:solidFill>
                <a:latin typeface="Times New Roman" panose="02020603050405020304" pitchFamily="18" charset="0"/>
              </a:rPr>
              <a:t>    it</a:t>
            </a:r>
            <a:r>
              <a:rPr lang="en-US" altLang="zh-CN" sz="2000" b="1">
                <a:solidFill>
                  <a:srgbClr val="7030A0"/>
                </a:solidFill>
                <a:latin typeface="Times New Roman" panose="02020603050405020304" pitchFamily="18" charset="0"/>
              </a:rPr>
              <a:t>'</a:t>
            </a:r>
            <a:r>
              <a:rPr lang="zh-CN" altLang="en-US" sz="2000" b="1">
                <a:solidFill>
                  <a:srgbClr val="7030A0"/>
                </a:solidFill>
                <a:latin typeface="Times New Roman" panose="02020603050405020304" pitchFamily="18" charset="0"/>
              </a:rPr>
              <a:t>s impolite to</a:t>
            </a:r>
            <a:r>
              <a:rPr lang="en-US" altLang="zh-CN" sz="2400" b="1">
                <a:solidFill>
                  <a:srgbClr val="7030A0"/>
                </a:solidFill>
                <a:latin typeface="Times New Roman" panose="02020603050405020304" pitchFamily="18" charset="0"/>
              </a:rPr>
              <a:t>_____________________________________.</a:t>
            </a:r>
          </a:p>
          <a:p>
            <a:pPr>
              <a:lnSpc>
                <a:spcPct val="150000"/>
              </a:lnSpc>
            </a:pPr>
            <a:r>
              <a:rPr lang="zh-CN" altLang="en-US" sz="2000" b="1">
                <a:solidFill>
                  <a:srgbClr val="7030A0"/>
                </a:solidFill>
                <a:latin typeface="Times New Roman" panose="02020603050405020304" pitchFamily="18" charset="0"/>
              </a:rPr>
              <a:t>    it</a:t>
            </a:r>
            <a:r>
              <a:rPr lang="en-US" altLang="zh-CN" sz="2000" b="1">
                <a:solidFill>
                  <a:srgbClr val="7030A0"/>
                </a:solidFill>
                <a:latin typeface="Times New Roman" panose="02020603050405020304" pitchFamily="18" charset="0"/>
              </a:rPr>
              <a:t>'</a:t>
            </a:r>
            <a:r>
              <a:rPr lang="zh-CN" altLang="en-US" sz="2000" b="1">
                <a:solidFill>
                  <a:srgbClr val="7030A0"/>
                </a:solidFill>
                <a:latin typeface="Times New Roman" panose="02020603050405020304" pitchFamily="18" charset="0"/>
              </a:rPr>
              <a:t>s important to </a:t>
            </a:r>
            <a:r>
              <a:rPr lang="en-US" altLang="zh-CN" sz="2000" b="1">
                <a:solidFill>
                  <a:srgbClr val="7030A0"/>
                </a:solidFill>
                <a:latin typeface="Times New Roman" panose="02020603050405020304" pitchFamily="18" charset="0"/>
              </a:rPr>
              <a:t>___________________________________________.</a:t>
            </a:r>
            <a:r>
              <a:rPr lang="zh-CN" altLang="en-US" sz="2000" b="1">
                <a:solidFill>
                  <a:srgbClr val="7030A0"/>
                </a:solidFill>
                <a:latin typeface="Times New Roman" panose="02020603050405020304" pitchFamily="18" charset="0"/>
              </a:rPr>
              <a:t>                     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3361690" y="2705100"/>
            <a:ext cx="395224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>
                <a:solidFill>
                  <a:srgbClr val="FF0000"/>
                </a:solidFill>
                <a:latin typeface="Times New Roman" panose="02020603050405020304" pitchFamily="18" charset="0"/>
              </a:rPr>
              <a:t>allow the elderly to start eating first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3674745" y="3142615"/>
            <a:ext cx="443166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>
                <a:solidFill>
                  <a:srgbClr val="FF0000"/>
                </a:solidFill>
                <a:latin typeface="Times New Roman" panose="02020603050405020304" pitchFamily="18" charset="0"/>
              </a:rPr>
              <a:t>stick your chopsticks into a bowl of rice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3175635" y="3608070"/>
            <a:ext cx="501967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>
                <a:solidFill>
                  <a:srgbClr val="FF0000"/>
                </a:solidFill>
                <a:latin typeface="Times New Roman" panose="02020603050405020304" pitchFamily="18" charset="0"/>
              </a:rPr>
              <a:t>keep your mouth closed when you are chewing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2774950" y="4148455"/>
            <a:ext cx="460565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>
                <a:solidFill>
                  <a:srgbClr val="FF0000"/>
                </a:solidFill>
                <a:latin typeface="Times New Roman" panose="02020603050405020304" pitchFamily="18" charset="0"/>
              </a:rPr>
              <a:t>reach across the table to pick certain foods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3082290" y="4612640"/>
            <a:ext cx="449897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>
                <a:solidFill>
                  <a:srgbClr val="FF0000"/>
                </a:solidFill>
                <a:latin typeface="Times New Roman" panose="02020603050405020304" pitchFamily="18" charset="0"/>
              </a:rPr>
              <a:t>ask for permission to leave the table early</a:t>
            </a:r>
          </a:p>
        </p:txBody>
      </p:sp>
    </p:spTree>
    <p:custDataLst>
      <p:tags r:id="rId1"/>
    </p:custDataLst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101090" y="1973739"/>
            <a:ext cx="6749891" cy="4661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2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</a:rPr>
              <a:t>1.I was a bit nervous before I arrived here,but there was no reason to be.我在到这里之前有点儿紧张，但那是没理由的。（教材第78页）</a:t>
            </a:r>
          </a:p>
          <a:p>
            <a:pPr>
              <a:lnSpc>
                <a:spcPct val="150000"/>
              </a:lnSpc>
            </a:pPr>
            <a:r>
              <a:rPr lang="zh-CN" altLang="en-US" sz="2200" dirty="0">
                <a:solidFill>
                  <a:schemeClr val="tx1"/>
                </a:solidFill>
                <a:uFillTx/>
                <a:latin typeface="Times New Roman" panose="02020603050405020304" pitchFamily="18" charset="0"/>
              </a:rPr>
              <a:t>There was/is no reason to do sth.意为“没有理由做某事”。</a:t>
            </a:r>
          </a:p>
          <a:p>
            <a:pPr>
              <a:lnSpc>
                <a:spcPct val="150000"/>
              </a:lnSpc>
            </a:pPr>
            <a:r>
              <a:rPr lang="zh-CN" altLang="en-US" sz="2200" dirty="0">
                <a:solidFill>
                  <a:schemeClr val="tx1"/>
                </a:solidFill>
                <a:uFillTx/>
                <a:latin typeface="Times New Roman" panose="02020603050405020304" pitchFamily="18" charset="0"/>
              </a:rPr>
              <a:t>  </a:t>
            </a:r>
            <a:r>
              <a:rPr lang="en-US" altLang="zh-CN" sz="2200" dirty="0">
                <a:solidFill>
                  <a:schemeClr val="tx1"/>
                </a:solidFill>
                <a:uFillTx/>
                <a:latin typeface="Times New Roman" panose="02020603050405020304" pitchFamily="18" charset="0"/>
              </a:rPr>
              <a:t>e.g.:</a:t>
            </a:r>
            <a:r>
              <a:rPr lang="zh-CN" altLang="en-US" sz="2200" dirty="0">
                <a:solidFill>
                  <a:schemeClr val="tx1"/>
                </a:solidFill>
                <a:uFillTx/>
                <a:latin typeface="Times New Roman" panose="02020603050405020304" pitchFamily="18" charset="0"/>
              </a:rPr>
              <a:t>There is no reason to be late.</a:t>
            </a:r>
          </a:p>
          <a:p>
            <a:pPr>
              <a:lnSpc>
                <a:spcPct val="150000"/>
              </a:lnSpc>
            </a:pPr>
            <a:r>
              <a:rPr lang="zh-CN" altLang="en-US" sz="2200" dirty="0">
                <a:solidFill>
                  <a:schemeClr val="tx1"/>
                </a:solidFill>
                <a:uFillTx/>
                <a:latin typeface="Times New Roman" panose="02020603050405020304" pitchFamily="18" charset="0"/>
              </a:rPr>
              <a:t>【拓展】have no reason to do sth.意为“没有理由做某事”。</a:t>
            </a:r>
          </a:p>
          <a:p>
            <a:pPr>
              <a:lnSpc>
                <a:spcPct val="150000"/>
              </a:lnSpc>
            </a:pPr>
            <a:r>
              <a:rPr lang="zh-CN" altLang="en-US" sz="2200" dirty="0">
                <a:solidFill>
                  <a:schemeClr val="tx1"/>
                </a:solidFill>
                <a:uFillTx/>
                <a:latin typeface="Times New Roman" panose="02020603050405020304" pitchFamily="18" charset="0"/>
              </a:rPr>
              <a:t>  </a:t>
            </a:r>
            <a:r>
              <a:rPr lang="en-US" altLang="zh-CN" sz="2200" dirty="0">
                <a:uFillTx/>
                <a:latin typeface="Times New Roman" panose="02020603050405020304" pitchFamily="18" charset="0"/>
                <a:sym typeface="+mn-ea"/>
              </a:rPr>
              <a:t>e.g.:</a:t>
            </a:r>
            <a:r>
              <a:rPr lang="zh-CN" altLang="en-US" sz="2200" dirty="0">
                <a:solidFill>
                  <a:schemeClr val="tx1"/>
                </a:solidFill>
                <a:uFillTx/>
                <a:latin typeface="Times New Roman" panose="02020603050405020304" pitchFamily="18" charset="0"/>
              </a:rPr>
              <a:t>You have no reason to </a:t>
            </a:r>
            <a:r>
              <a:rPr lang="en-US" altLang="zh-CN" sz="2200" dirty="0">
                <a:solidFill>
                  <a:schemeClr val="tx1"/>
                </a:solidFill>
                <a:uFillTx/>
                <a:latin typeface="Times New Roman" panose="02020603050405020304" pitchFamily="18" charset="0"/>
              </a:rPr>
              <a:t>say so.</a:t>
            </a:r>
          </a:p>
        </p:txBody>
      </p:sp>
      <p:sp>
        <p:nvSpPr>
          <p:cNvPr id="4" name="流程图: 资料带 3"/>
          <p:cNvSpPr/>
          <p:nvPr/>
        </p:nvSpPr>
        <p:spPr>
          <a:xfrm>
            <a:off x="1933575" y="1013460"/>
            <a:ext cx="4883785" cy="960120"/>
          </a:xfrm>
          <a:prstGeom prst="flowChartPunchedTap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Language Points</a:t>
            </a:r>
          </a:p>
        </p:txBody>
      </p:sp>
    </p:spTree>
    <p:custDataLst>
      <p:tags r:id="rId1"/>
    </p:custDataLst>
  </p:cSld>
  <p:clrMapOvr>
    <a:masterClrMapping/>
  </p:clrMapOvr>
  <p:transition spd="med">
    <p:rand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047750" y="1689259"/>
            <a:ext cx="6749891" cy="4154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2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</a:rPr>
              <a:t>2.They go out of their way to make me feel at home.他们尽力使我感到宾至如归。（教材第78页）</a:t>
            </a:r>
          </a:p>
          <a:p>
            <a:pPr>
              <a:lnSpc>
                <a:spcPct val="150000"/>
              </a:lnSpc>
            </a:pPr>
            <a:r>
              <a:rPr lang="zh-CN" altLang="en-US" sz="22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pitchFamily="18" charset="0"/>
              </a:rPr>
              <a:t>(</a:t>
            </a:r>
            <a:r>
              <a:rPr lang="zh-CN" altLang="en-US" sz="2200" dirty="0">
                <a:solidFill>
                  <a:schemeClr val="tx1"/>
                </a:solidFill>
                <a:uFillTx/>
                <a:latin typeface="Times New Roman" panose="02020603050405020304" pitchFamily="18" charset="0"/>
              </a:rPr>
              <a:t>1</a:t>
            </a:r>
            <a:r>
              <a:rPr lang="en-US" altLang="zh-CN" sz="2200" dirty="0">
                <a:solidFill>
                  <a:schemeClr val="tx1"/>
                </a:solidFill>
                <a:uFillTx/>
                <a:latin typeface="Times New Roman" panose="02020603050405020304" pitchFamily="18" charset="0"/>
              </a:rPr>
              <a:t>)</a:t>
            </a:r>
            <a:r>
              <a:rPr lang="zh-CN" altLang="en-US" sz="2200" dirty="0">
                <a:solidFill>
                  <a:schemeClr val="tx1"/>
                </a:solidFill>
                <a:uFillTx/>
                <a:latin typeface="Times New Roman" panose="02020603050405020304" pitchFamily="18" charset="0"/>
              </a:rPr>
              <a:t>go out of one</a:t>
            </a:r>
            <a:r>
              <a:rPr lang="en-US" altLang="zh-CN" sz="2200" dirty="0">
                <a:solidFill>
                  <a:schemeClr val="tx1"/>
                </a:solidFill>
                <a:uFillTx/>
                <a:latin typeface="Times New Roman" panose="02020603050405020304" pitchFamily="18" charset="0"/>
              </a:rPr>
              <a:t>'</a:t>
            </a:r>
            <a:r>
              <a:rPr lang="zh-CN" altLang="en-US" sz="2200" dirty="0">
                <a:solidFill>
                  <a:schemeClr val="tx1"/>
                </a:solidFill>
                <a:uFillTx/>
                <a:latin typeface="Times New Roman" panose="02020603050405020304" pitchFamily="18" charset="0"/>
              </a:rPr>
              <a:t>s way意为“特地；格外努力”。</a:t>
            </a:r>
          </a:p>
          <a:p>
            <a:pPr>
              <a:lnSpc>
                <a:spcPct val="150000"/>
              </a:lnSpc>
            </a:pPr>
            <a:r>
              <a:rPr lang="zh-CN" altLang="en-US" sz="2200" dirty="0">
                <a:solidFill>
                  <a:schemeClr val="tx1"/>
                </a:solidFill>
                <a:uFillTx/>
                <a:latin typeface="Times New Roman" panose="02020603050405020304" pitchFamily="18" charset="0"/>
              </a:rPr>
              <a:t>   </a:t>
            </a:r>
            <a:r>
              <a:rPr lang="en-US" altLang="zh-CN" sz="2200" dirty="0">
                <a:uFillTx/>
                <a:latin typeface="Times New Roman" panose="02020603050405020304" pitchFamily="18" charset="0"/>
                <a:sym typeface="+mn-ea"/>
              </a:rPr>
              <a:t>e.g.:</a:t>
            </a:r>
            <a:r>
              <a:rPr lang="zh-CN" altLang="en-US" sz="2200" dirty="0">
                <a:solidFill>
                  <a:schemeClr val="tx1"/>
                </a:solidFill>
                <a:uFillTx/>
                <a:latin typeface="Times New Roman" panose="02020603050405020304" pitchFamily="18" charset="0"/>
              </a:rPr>
              <a:t>They went out of their way to help her.</a:t>
            </a:r>
          </a:p>
          <a:p>
            <a:pPr>
              <a:lnSpc>
                <a:spcPct val="150000"/>
              </a:lnSpc>
            </a:pPr>
            <a:r>
              <a:rPr lang="zh-CN" altLang="en-US" sz="2200" dirty="0">
                <a:solidFill>
                  <a:schemeClr val="tx1"/>
                </a:solidFill>
                <a:uFillTx/>
                <a:latin typeface="Times New Roman" panose="02020603050405020304" pitchFamily="18" charset="0"/>
              </a:rPr>
              <a:t>   He went out of his way to teach me to learn English well. </a:t>
            </a:r>
          </a:p>
          <a:p>
            <a:pPr>
              <a:lnSpc>
                <a:spcPct val="150000"/>
              </a:lnSpc>
            </a:pPr>
            <a:r>
              <a:rPr lang="zh-CN" altLang="en-US" sz="2200" dirty="0">
                <a:solidFill>
                  <a:schemeClr val="tx1"/>
                </a:solidFill>
                <a:uFillTx/>
                <a:latin typeface="Times New Roman" panose="02020603050405020304" pitchFamily="18" charset="0"/>
              </a:rPr>
              <a:t>   </a:t>
            </a:r>
            <a:r>
              <a:rPr lang="en-US" altLang="zh-CN" sz="2200" dirty="0">
                <a:solidFill>
                  <a:schemeClr val="tx1"/>
                </a:solidFill>
                <a:uFillTx/>
                <a:latin typeface="Times New Roman" panose="02020603050405020304" pitchFamily="18" charset="0"/>
              </a:rPr>
              <a:t>(</a:t>
            </a:r>
            <a:r>
              <a:rPr lang="zh-CN" altLang="en-US" sz="2200" dirty="0">
                <a:solidFill>
                  <a:schemeClr val="tx1"/>
                </a:solidFill>
                <a:uFillTx/>
                <a:latin typeface="Times New Roman" panose="02020603050405020304" pitchFamily="18" charset="0"/>
              </a:rPr>
              <a:t>2</a:t>
            </a:r>
            <a:r>
              <a:rPr lang="en-US" altLang="zh-CN" sz="2200" dirty="0">
                <a:solidFill>
                  <a:schemeClr val="tx1"/>
                </a:solidFill>
                <a:uFillTx/>
                <a:latin typeface="Times New Roman" panose="02020603050405020304" pitchFamily="18" charset="0"/>
              </a:rPr>
              <a:t>)</a:t>
            </a:r>
            <a:r>
              <a:rPr lang="zh-CN" altLang="en-US" sz="2200" dirty="0">
                <a:solidFill>
                  <a:schemeClr val="tx1"/>
                </a:solidFill>
                <a:uFillTx/>
                <a:latin typeface="Times New Roman" panose="02020603050405020304" pitchFamily="18" charset="0"/>
              </a:rPr>
              <a:t>make...feel at home意为“使（某人）感到宾至如归”。</a:t>
            </a:r>
          </a:p>
          <a:p>
            <a:pPr>
              <a:lnSpc>
                <a:spcPct val="150000"/>
              </a:lnSpc>
            </a:pPr>
            <a:r>
              <a:rPr lang="zh-CN" altLang="en-US" sz="2200" dirty="0">
                <a:solidFill>
                  <a:schemeClr val="tx1"/>
                </a:solidFill>
                <a:uFillTx/>
                <a:latin typeface="Times New Roman" panose="02020603050405020304" pitchFamily="18" charset="0"/>
              </a:rPr>
              <a:t>   </a:t>
            </a:r>
            <a:r>
              <a:rPr lang="en-US" altLang="zh-CN" sz="2200" dirty="0">
                <a:uFillTx/>
                <a:latin typeface="Times New Roman" panose="02020603050405020304" pitchFamily="18" charset="0"/>
                <a:sym typeface="+mn-ea"/>
              </a:rPr>
              <a:t>e.g.:</a:t>
            </a:r>
            <a:r>
              <a:rPr lang="zh-CN" altLang="en-US" sz="2200" dirty="0">
                <a:solidFill>
                  <a:schemeClr val="tx1"/>
                </a:solidFill>
                <a:uFillTx/>
                <a:latin typeface="Times New Roman" panose="02020603050405020304" pitchFamily="18" charset="0"/>
              </a:rPr>
              <a:t>His kindness makes me feel at home.</a:t>
            </a:r>
          </a:p>
        </p:txBody>
      </p:sp>
    </p:spTree>
    <p:custDataLst>
      <p:tags r:id="rId1"/>
    </p:custDataLst>
  </p:cSld>
  <p:clrMapOvr>
    <a:masterClrMapping/>
  </p:clrMapOvr>
  <p:transition spd="med">
    <p:rand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207770" y="2049304"/>
            <a:ext cx="6749891" cy="2630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200" b="1" dirty="0">
                <a:solidFill>
                  <a:schemeClr val="tx1"/>
                </a:solidFill>
                <a:uFillTx/>
                <a:latin typeface="Times New Roman" panose="02020603050405020304" pitchFamily="18" charset="0"/>
              </a:rPr>
              <a:t>3.So she actually learned how to make Chinese food!所以她竟然学习如何做中餐！（教材第78页）</a:t>
            </a:r>
          </a:p>
          <a:p>
            <a:pPr>
              <a:lnSpc>
                <a:spcPct val="150000"/>
              </a:lnSpc>
            </a:pPr>
            <a:r>
              <a:rPr lang="zh-CN" altLang="en-US" sz="2200" dirty="0">
                <a:solidFill>
                  <a:schemeClr val="tx1"/>
                </a:solidFill>
                <a:uFillTx/>
                <a:latin typeface="Times New Roman" panose="02020603050405020304" pitchFamily="18" charset="0"/>
              </a:rPr>
              <a:t>   how to make Chinese food为“疑问词+动词不定式”结构，在句中作learned的宾语。</a:t>
            </a:r>
          </a:p>
          <a:p>
            <a:pPr>
              <a:lnSpc>
                <a:spcPct val="150000"/>
              </a:lnSpc>
            </a:pPr>
            <a:r>
              <a:rPr lang="zh-CN" altLang="en-US" sz="2200" dirty="0">
                <a:solidFill>
                  <a:schemeClr val="tx1"/>
                </a:solidFill>
                <a:uFillTx/>
                <a:latin typeface="Times New Roman" panose="02020603050405020304" pitchFamily="18" charset="0"/>
              </a:rPr>
              <a:t>   </a:t>
            </a:r>
            <a:r>
              <a:rPr lang="en-US" altLang="zh-CN" sz="2200" dirty="0">
                <a:uFillTx/>
                <a:latin typeface="Times New Roman" panose="02020603050405020304" pitchFamily="18" charset="0"/>
                <a:sym typeface="+mn-ea"/>
              </a:rPr>
              <a:t>e.g.:</a:t>
            </a:r>
            <a:r>
              <a:rPr lang="zh-CN" altLang="en-US" sz="2200" dirty="0">
                <a:solidFill>
                  <a:schemeClr val="tx1"/>
                </a:solidFill>
                <a:uFillTx/>
                <a:latin typeface="Times New Roman" panose="02020603050405020304" pitchFamily="18" charset="0"/>
              </a:rPr>
              <a:t>I want to learn how to make dumplings.</a:t>
            </a:r>
          </a:p>
        </p:txBody>
      </p:sp>
    </p:spTree>
    <p:custDataLst>
      <p:tags r:id="rId1"/>
    </p:custDataLst>
  </p:cSld>
  <p:clrMapOvr>
    <a:masterClrMapping/>
  </p:clrMapOvr>
  <p:transition spd="med">
    <p:random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basetag"/>
  <p:tag name="KSO_WM_TEMPLATE_INDEX" val="201637016"/>
  <p:tag name="KSO_WM_TAG_VERSION" val="1.0"/>
  <p:tag name="KSO_WM_TEMPLATE_THUMBS_INDEX" val="1、2、5、6、7、11、12、18、21、23、27、32、37"/>
  <p:tag name="KSO_WM_BEAUTIFY_FLAG" val="#wm#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basetag"/>
  <p:tag name="KSO_WM_TEMPLATE_INDEX" val="20164667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basetag"/>
  <p:tag name="KSO_WM_TEMPLATE_INDEX" val="20164667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basetag"/>
  <p:tag name="KSO_WM_TEMPLATE_INDEX" val="20164667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basetag"/>
  <p:tag name="KSO_WM_TEMPLATE_INDEX" val="20164667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basetag"/>
  <p:tag name="KSO_WM_TEMPLATE_INDEX" val="20164667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basetag"/>
  <p:tag name="KSO_WM_TEMPLATE_INDEX" val="20164667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basetag"/>
  <p:tag name="KSO_WM_TEMPLATE_INDEX" val="20164667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basetag"/>
  <p:tag name="KSO_WM_TEMPLATE_INDEX" val="20164667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basetag"/>
  <p:tag name="KSO_WM_TEMPLATE_INDEX" val="20164667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basetag"/>
  <p:tag name="KSO_WM_TEMPLATE_INDEX" val="2016466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basetag"/>
  <p:tag name="KSO_WM_TEMPLATE_INDEX" val="2016466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basetag"/>
  <p:tag name="KSO_WM_TEMPLATE_INDEX" val="2016466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basetag"/>
  <p:tag name="KSO_WM_TEMPLATE_INDEX" val="2016466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basetag"/>
  <p:tag name="KSO_WM_TEMPLATE_INDEX" val="20164667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basetag"/>
  <p:tag name="KSO_WM_TEMPLATE_INDEX" val="20164667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basetag"/>
  <p:tag name="KSO_WM_TEMPLATE_INDEX" val="20164667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basetag"/>
  <p:tag name="KSO_WM_TEMPLATE_INDEX" val="20164667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basetag"/>
  <p:tag name="KSO_WM_TEMPLATE_INDEX" val="20164667"/>
</p:tagLst>
</file>

<file path=ppt/theme/theme1.xml><?xml version="1.0" encoding="utf-8"?>
<a:theme xmlns:a="http://schemas.openxmlformats.org/drawingml/2006/main" name="WWW.2PPT.COM&#10;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1532</Words>
  <Application>Microsoft Office PowerPoint</Application>
  <PresentationFormat>全屏显示(4:3)</PresentationFormat>
  <Paragraphs>128</Paragraphs>
  <Slides>18</Slides>
  <Notes>11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26" baseType="lpstr">
      <vt:lpstr>黑体</vt:lpstr>
      <vt:lpstr>宋体</vt:lpstr>
      <vt:lpstr>微软雅黑</vt:lpstr>
      <vt:lpstr>Arial</vt:lpstr>
      <vt:lpstr>Calibri</vt:lpstr>
      <vt:lpstr>Calibri Light</vt:lpstr>
      <vt:lpstr>Times New Roman</vt:lpstr>
      <vt:lpstr>WWW.2PPT.COM
</vt:lpstr>
      <vt:lpstr>PowerPoint 演示文稿</vt:lpstr>
      <vt:lpstr>Revision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www.ppt818.com</dc:title>
  <dc:subject>www.ppt818.com</dc:subject>
  <dc:creator>www.ppt818.com</dc:creator>
  <dc:description>www.ppt818.com-提供资源下载</dc:description>
  <cp:lastModifiedBy>Windows 用户</cp:lastModifiedBy>
  <cp:revision>2</cp:revision>
  <dcterms:created xsi:type="dcterms:W3CDTF">2015-05-05T08:02:00Z</dcterms:created>
  <dcterms:modified xsi:type="dcterms:W3CDTF">2023-01-16T14:53:02Z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2052-11.1.0.11194</vt:lpwstr>
  </property>
  <property fmtid="{D5CDD505-2E9C-101B-9397-08002B2CF9AE}" pid="3" name="ICV">
    <vt:lpwstr>F2E20D0B491643A09C5E270B8047269E</vt:lpwstr>
  </property>
  <property fmtid="{A09F084E-AD41-489F-8076-AA5BE3082BCA}" pid="100">
    <vt:ui4>5</vt:ui4>
  </property>
  <property fmtid="{64440492-4C8B-11D1-8B70-080036B11A03}" pid="11">
    <vt:lpwstr>www.2ppt.com-爱PPT提供资源下载</vt:lpwstr>
  </property>
</Properties>
</file>